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4"/>
  </p:sldMasterIdLst>
  <p:notesMasterIdLst>
    <p:notesMasterId r:id="rId46"/>
  </p:notesMasterIdLst>
  <p:handoutMasterIdLst>
    <p:handoutMasterId r:id="rId47"/>
  </p:handoutMasterIdLst>
  <p:sldIdLst>
    <p:sldId id="289" r:id="rId5"/>
    <p:sldId id="290" r:id="rId6"/>
    <p:sldId id="2473" r:id="rId7"/>
    <p:sldId id="2352" r:id="rId8"/>
    <p:sldId id="2353" r:id="rId9"/>
    <p:sldId id="2482" r:id="rId10"/>
    <p:sldId id="2483" r:id="rId11"/>
    <p:sldId id="2484" r:id="rId12"/>
    <p:sldId id="2474" r:id="rId13"/>
    <p:sldId id="2382" r:id="rId14"/>
    <p:sldId id="2350" r:id="rId15"/>
    <p:sldId id="2372" r:id="rId16"/>
    <p:sldId id="310" r:id="rId17"/>
    <p:sldId id="312" r:id="rId18"/>
    <p:sldId id="311" r:id="rId19"/>
    <p:sldId id="305" r:id="rId20"/>
    <p:sldId id="2383" r:id="rId21"/>
    <p:sldId id="2384" r:id="rId22"/>
    <p:sldId id="2476" r:id="rId23"/>
    <p:sldId id="2376" r:id="rId24"/>
    <p:sldId id="315" r:id="rId25"/>
    <p:sldId id="2374" r:id="rId26"/>
    <p:sldId id="2377" r:id="rId27"/>
    <p:sldId id="2386" r:id="rId28"/>
    <p:sldId id="2375" r:id="rId29"/>
    <p:sldId id="2477" r:id="rId30"/>
    <p:sldId id="2475" r:id="rId31"/>
    <p:sldId id="2379" r:id="rId32"/>
    <p:sldId id="2471" r:id="rId33"/>
    <p:sldId id="2371" r:id="rId34"/>
    <p:sldId id="258" r:id="rId35"/>
    <p:sldId id="307" r:id="rId36"/>
    <p:sldId id="2478" r:id="rId37"/>
    <p:sldId id="2479" r:id="rId38"/>
    <p:sldId id="308" r:id="rId39"/>
    <p:sldId id="2480" r:id="rId40"/>
    <p:sldId id="2381" r:id="rId41"/>
    <p:sldId id="318" r:id="rId42"/>
    <p:sldId id="2356" r:id="rId43"/>
    <p:sldId id="2481" r:id="rId44"/>
    <p:sldId id="317" r:id="rId45"/>
  </p:sldIdLst>
  <p:sldSz cx="12192000" cy="6858000"/>
  <p:notesSz cx="6858000" cy="9029700"/>
  <p:defaultTex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44">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9933"/>
    <a:srgbClr val="8EB4E3"/>
    <a:srgbClr val="CCECFF"/>
    <a:srgbClr val="00A77A"/>
    <a:srgbClr val="BB6713"/>
    <a:srgbClr val="C7D9F1"/>
    <a:srgbClr val="4F81BE"/>
    <a:srgbClr val="B56915"/>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23" autoAdjust="0"/>
    <p:restoredTop sz="89160" autoAdjust="0"/>
  </p:normalViewPr>
  <p:slideViewPr>
    <p:cSldViewPr snapToGrid="0">
      <p:cViewPr varScale="1">
        <p:scale>
          <a:sx n="54" d="100"/>
          <a:sy n="54" d="100"/>
        </p:scale>
        <p:origin x="55" y="9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0" d="100"/>
          <a:sy n="70" d="100"/>
        </p:scale>
        <p:origin x="-2814" y="-102"/>
      </p:cViewPr>
      <p:guideLst>
        <p:guide orient="horz" pos="2844"/>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defTabSz="908050">
              <a:defRPr sz="1200"/>
            </a:lvl1pPr>
          </a:lstStyle>
          <a:p>
            <a:endParaRPr lang="en-US" dirty="0"/>
          </a:p>
        </p:txBody>
      </p:sp>
      <p:sp>
        <p:nvSpPr>
          <p:cNvPr id="108547" name="Rectangle 3"/>
          <p:cNvSpPr>
            <a:spLocks noGrp="1" noChangeArrowheads="1"/>
          </p:cNvSpPr>
          <p:nvPr>
            <p:ph type="dt" sz="quarter" idx="1"/>
          </p:nvPr>
        </p:nvSpPr>
        <p:spPr bwMode="auto">
          <a:xfrm>
            <a:off x="388620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algn="r" defTabSz="908050">
              <a:defRPr sz="1200"/>
            </a:lvl1pPr>
          </a:lstStyle>
          <a:p>
            <a:endParaRPr lang="en-US" dirty="0"/>
          </a:p>
        </p:txBody>
      </p:sp>
      <p:sp>
        <p:nvSpPr>
          <p:cNvPr id="108548" name="Rectangle 4"/>
          <p:cNvSpPr>
            <a:spLocks noGrp="1" noChangeArrowheads="1"/>
          </p:cNvSpPr>
          <p:nvPr>
            <p:ph type="ftr" sz="quarter" idx="2"/>
          </p:nvPr>
        </p:nvSpPr>
        <p:spPr bwMode="auto">
          <a:xfrm>
            <a:off x="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defTabSz="908050">
              <a:defRPr sz="1200"/>
            </a:lvl1pPr>
          </a:lstStyle>
          <a:p>
            <a:endParaRPr lang="en-US" dirty="0"/>
          </a:p>
        </p:txBody>
      </p:sp>
      <p:sp>
        <p:nvSpPr>
          <p:cNvPr id="108549" name="Rectangle 5"/>
          <p:cNvSpPr>
            <a:spLocks noGrp="1" noChangeArrowheads="1"/>
          </p:cNvSpPr>
          <p:nvPr>
            <p:ph type="sldNum" sz="quarter" idx="3"/>
          </p:nvPr>
        </p:nvSpPr>
        <p:spPr bwMode="auto">
          <a:xfrm>
            <a:off x="388620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algn="r" defTabSz="908050">
              <a:defRPr sz="1200"/>
            </a:lvl1pPr>
          </a:lstStyle>
          <a:p>
            <a:fld id="{4F2942F5-6495-4924-A5BF-A11924438D24}" type="slidenum">
              <a:rPr lang="en-US"/>
              <a:pPr/>
              <a:t>‹#›</a:t>
            </a:fld>
            <a:endParaRPr lang="en-US" dirty="0"/>
          </a:p>
        </p:txBody>
      </p:sp>
    </p:spTree>
    <p:extLst>
      <p:ext uri="{BB962C8B-B14F-4D97-AF65-F5344CB8AC3E}">
        <p14:creationId xmlns:p14="http://schemas.microsoft.com/office/powerpoint/2010/main" val="4037102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defTabSz="908050">
              <a:defRPr sz="1200"/>
            </a:lvl1pPr>
          </a:lstStyle>
          <a:p>
            <a:endParaRPr lang="en-US" dirty="0"/>
          </a:p>
        </p:txBody>
      </p:sp>
      <p:sp>
        <p:nvSpPr>
          <p:cNvPr id="105475" name="Rectangle 3"/>
          <p:cNvSpPr>
            <a:spLocks noGrp="1" noChangeArrowheads="1"/>
          </p:cNvSpPr>
          <p:nvPr>
            <p:ph type="dt" idx="1"/>
          </p:nvPr>
        </p:nvSpPr>
        <p:spPr bwMode="auto">
          <a:xfrm>
            <a:off x="388620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algn="r" defTabSz="908050">
              <a:defRPr sz="1200"/>
            </a:lvl1pPr>
          </a:lstStyle>
          <a:p>
            <a:endParaRPr lang="en-US" dirty="0"/>
          </a:p>
        </p:txBody>
      </p:sp>
      <p:sp>
        <p:nvSpPr>
          <p:cNvPr id="105476" name="Rectangle 4"/>
          <p:cNvSpPr>
            <a:spLocks noGrp="1" noRot="1" noChangeAspect="1" noChangeArrowheads="1" noTextEdit="1"/>
          </p:cNvSpPr>
          <p:nvPr>
            <p:ph type="sldImg" idx="2"/>
          </p:nvPr>
        </p:nvSpPr>
        <p:spPr bwMode="auto">
          <a:xfrm>
            <a:off x="419100" y="676275"/>
            <a:ext cx="6019800" cy="3386138"/>
          </a:xfrm>
          <a:prstGeom prst="rect">
            <a:avLst/>
          </a:prstGeom>
          <a:noFill/>
          <a:ln w="9525">
            <a:solidFill>
              <a:srgbClr val="000000"/>
            </a:solidFill>
            <a:miter lim="800000"/>
            <a:headEnd/>
            <a:tailEnd/>
          </a:ln>
          <a:effectLst/>
        </p:spPr>
      </p:sp>
      <p:sp>
        <p:nvSpPr>
          <p:cNvPr id="105477" name="Rectangle 5"/>
          <p:cNvSpPr>
            <a:spLocks noGrp="1" noChangeArrowheads="1"/>
          </p:cNvSpPr>
          <p:nvPr>
            <p:ph type="body" sz="quarter" idx="3"/>
          </p:nvPr>
        </p:nvSpPr>
        <p:spPr bwMode="auto">
          <a:xfrm>
            <a:off x="914400" y="4289425"/>
            <a:ext cx="5029200" cy="4064000"/>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5478" name="Rectangle 6"/>
          <p:cNvSpPr>
            <a:spLocks noGrp="1" noChangeArrowheads="1"/>
          </p:cNvSpPr>
          <p:nvPr>
            <p:ph type="ftr" sz="quarter" idx="4"/>
          </p:nvPr>
        </p:nvSpPr>
        <p:spPr bwMode="auto">
          <a:xfrm>
            <a:off x="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defTabSz="908050">
              <a:defRPr sz="1200"/>
            </a:lvl1pPr>
          </a:lstStyle>
          <a:p>
            <a:endParaRPr lang="en-US" dirty="0"/>
          </a:p>
        </p:txBody>
      </p:sp>
      <p:sp>
        <p:nvSpPr>
          <p:cNvPr id="105479" name="Rectangle 7"/>
          <p:cNvSpPr>
            <a:spLocks noGrp="1" noChangeArrowheads="1"/>
          </p:cNvSpPr>
          <p:nvPr>
            <p:ph type="sldNum" sz="quarter" idx="5"/>
          </p:nvPr>
        </p:nvSpPr>
        <p:spPr bwMode="auto">
          <a:xfrm>
            <a:off x="388620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algn="r" defTabSz="908050">
              <a:defRPr sz="1200"/>
            </a:lvl1pPr>
          </a:lstStyle>
          <a:p>
            <a:fld id="{85D9B890-3B6E-417C-BD92-47816D5AB620}" type="slidenum">
              <a:rPr lang="en-US"/>
              <a:pPr/>
              <a:t>‹#›</a:t>
            </a:fld>
            <a:endParaRPr lang="en-US" dirty="0"/>
          </a:p>
        </p:txBody>
      </p:sp>
    </p:spTree>
    <p:extLst>
      <p:ext uri="{BB962C8B-B14F-4D97-AF65-F5344CB8AC3E}">
        <p14:creationId xmlns:p14="http://schemas.microsoft.com/office/powerpoint/2010/main" val="32805614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600" kern="1200">
        <a:solidFill>
          <a:schemeClr val="tx1"/>
        </a:solidFill>
        <a:latin typeface="Arial" charset="0"/>
        <a:ea typeface="+mn-ea"/>
        <a:cs typeface="+mn-cs"/>
      </a:defRPr>
    </a:lvl1pPr>
    <a:lvl2pPr marL="609585" algn="l" rtl="0" eaLnBrk="0" fontAlgn="base" hangingPunct="0">
      <a:spcBef>
        <a:spcPct val="30000"/>
      </a:spcBef>
      <a:spcAft>
        <a:spcPct val="0"/>
      </a:spcAft>
      <a:defRPr kumimoji="1" sz="1600" kern="1200">
        <a:solidFill>
          <a:schemeClr val="tx1"/>
        </a:solidFill>
        <a:latin typeface="Arial" charset="0"/>
        <a:ea typeface="+mn-ea"/>
        <a:cs typeface="+mn-cs"/>
      </a:defRPr>
    </a:lvl2pPr>
    <a:lvl3pPr marL="1219170" algn="l" rtl="0" eaLnBrk="0" fontAlgn="base" hangingPunct="0">
      <a:spcBef>
        <a:spcPct val="30000"/>
      </a:spcBef>
      <a:spcAft>
        <a:spcPct val="0"/>
      </a:spcAft>
      <a:defRPr kumimoji="1" sz="1600" kern="1200">
        <a:solidFill>
          <a:schemeClr val="tx1"/>
        </a:solidFill>
        <a:latin typeface="Arial" charset="0"/>
        <a:ea typeface="+mn-ea"/>
        <a:cs typeface="+mn-cs"/>
      </a:defRPr>
    </a:lvl3pPr>
    <a:lvl4pPr marL="1828754" algn="l" rtl="0" eaLnBrk="0" fontAlgn="base" hangingPunct="0">
      <a:spcBef>
        <a:spcPct val="30000"/>
      </a:spcBef>
      <a:spcAft>
        <a:spcPct val="0"/>
      </a:spcAft>
      <a:defRPr kumimoji="1" sz="1600" kern="1200">
        <a:solidFill>
          <a:schemeClr val="tx1"/>
        </a:solidFill>
        <a:latin typeface="Arial" charset="0"/>
        <a:ea typeface="+mn-ea"/>
        <a:cs typeface="+mn-cs"/>
      </a:defRPr>
    </a:lvl4pPr>
    <a:lvl5pPr marL="2438339" algn="l" rtl="0" eaLnBrk="0" fontAlgn="base" hangingPunct="0">
      <a:spcBef>
        <a:spcPct val="30000"/>
      </a:spcBef>
      <a:spcAft>
        <a:spcPct val="0"/>
      </a:spcAft>
      <a:defRPr kumimoji="1" sz="1600" kern="1200">
        <a:solidFill>
          <a:schemeClr val="tx1"/>
        </a:solidFill>
        <a:latin typeface="Arial"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86FA95-754A-4FEF-9130-0A7EC231E6A0}" type="slidenum">
              <a:rPr lang="en-US"/>
              <a:pPr/>
              <a:t>1</a:t>
            </a:fld>
            <a:endParaRPr lang="en-US" dirty="0"/>
          </a:p>
        </p:txBody>
      </p:sp>
      <p:sp>
        <p:nvSpPr>
          <p:cNvPr id="132098" name="Rectangle 2"/>
          <p:cNvSpPr>
            <a:spLocks noGrp="1" noRot="1" noChangeAspect="1" noChangeArrowheads="1" noTextEdit="1"/>
          </p:cNvSpPr>
          <p:nvPr>
            <p:ph type="sldImg"/>
          </p:nvPr>
        </p:nvSpPr>
        <p:spPr>
          <a:xfrm>
            <a:off x="419100" y="676275"/>
            <a:ext cx="6019800" cy="3386138"/>
          </a:xfrm>
          <a:ln/>
        </p:spPr>
      </p:sp>
      <p:sp>
        <p:nvSpPr>
          <p:cNvPr id="1320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785981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Trying to basically indicate real experiences receiving, producing and conducting training for the US Military and primary, secondary, post-secondary education.</a:t>
            </a:r>
          </a:p>
          <a:p>
            <a:endParaRPr lang="en-US" dirty="0"/>
          </a:p>
          <a:p>
            <a:r>
              <a:rPr lang="en-US" dirty="0"/>
              <a:t>Produce ground work for capabilities required to build competence-based experiential learning into education and training.</a:t>
            </a:r>
          </a:p>
        </p:txBody>
      </p:sp>
      <p:sp>
        <p:nvSpPr>
          <p:cNvPr id="4" name="Slide Number Placeholder 3"/>
          <p:cNvSpPr>
            <a:spLocks noGrp="1"/>
          </p:cNvSpPr>
          <p:nvPr>
            <p:ph type="sldNum" sz="quarter" idx="5"/>
          </p:nvPr>
        </p:nvSpPr>
        <p:spPr/>
        <p:txBody>
          <a:bodyPr/>
          <a:lstStyle/>
          <a:p>
            <a:fld id="{85D9B890-3B6E-417C-BD92-47816D5AB620}" type="slidenum">
              <a:rPr lang="en-US" smtClean="0"/>
              <a:pPr/>
              <a:t>4</a:t>
            </a:fld>
            <a:endParaRPr lang="en-US" dirty="0"/>
          </a:p>
        </p:txBody>
      </p:sp>
    </p:spTree>
    <p:extLst>
      <p:ext uri="{BB962C8B-B14F-4D97-AF65-F5344CB8AC3E}">
        <p14:creationId xmlns:p14="http://schemas.microsoft.com/office/powerpoint/2010/main" val="1196456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describe experience with designing/developing/implementing/assessing training for military.  Ensure audience all knows this model to understand longitudinal problem described later, and to support discussion points in next slide.</a:t>
            </a:r>
          </a:p>
        </p:txBody>
      </p:sp>
      <p:sp>
        <p:nvSpPr>
          <p:cNvPr id="4" name="Slide Number Placeholder 3"/>
          <p:cNvSpPr>
            <a:spLocks noGrp="1"/>
          </p:cNvSpPr>
          <p:nvPr>
            <p:ph type="sldNum" sz="quarter" idx="5"/>
          </p:nvPr>
        </p:nvSpPr>
        <p:spPr/>
        <p:txBody>
          <a:bodyPr/>
          <a:lstStyle/>
          <a:p>
            <a:fld id="{85D9B890-3B6E-417C-BD92-47816D5AB620}" type="slidenum">
              <a:rPr lang="en-US" smtClean="0"/>
              <a:pPr/>
              <a:t>5</a:t>
            </a:fld>
            <a:endParaRPr lang="en-US" dirty="0"/>
          </a:p>
        </p:txBody>
      </p:sp>
    </p:spTree>
    <p:extLst>
      <p:ext uri="{BB962C8B-B14F-4D97-AF65-F5344CB8AC3E}">
        <p14:creationId xmlns:p14="http://schemas.microsoft.com/office/powerpoint/2010/main" val="21999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600" b="0" i="0" kern="1200" dirty="0">
                <a:solidFill>
                  <a:schemeClr val="tx1"/>
                </a:solidFill>
                <a:effectLst/>
                <a:latin typeface="Arial" charset="0"/>
                <a:ea typeface="+mn-ea"/>
                <a:cs typeface="+mn-cs"/>
              </a:rPr>
              <a:t>In 1975 Godden and Baddeley conducted a study testing Context-Dependent Memory in two natural environments:  On land and underwater.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They believed that learning information was best recalled when it occurred in the same environment in which it was originally learned.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Godden and Baddeley's experiment consisted of testing 24 subjects (5 females / 19 males) on remembering a list of 36 short-syllable words.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The subjects were taught / tested in two conditions (contexts): underwater (using scuba equipment) and/or on dry-land.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They learned/were tested in one of four randomly assigned condition-sequences: </a:t>
            </a:r>
          </a:p>
          <a:p>
            <a:pPr marL="342900" indent="-342900">
              <a:buFont typeface="+mj-lt"/>
              <a:buAutoNum type="arabicPeriod"/>
            </a:pPr>
            <a:r>
              <a:rPr kumimoji="1" lang="en-US" sz="1600" b="0" i="0" kern="1200" dirty="0">
                <a:solidFill>
                  <a:schemeClr val="tx1"/>
                </a:solidFill>
                <a:effectLst/>
                <a:latin typeface="Arial" charset="0"/>
                <a:ea typeface="+mn-ea"/>
                <a:cs typeface="+mn-cs"/>
              </a:rPr>
              <a:t>Learning underwater, then recalling on dry-land, </a:t>
            </a:r>
          </a:p>
          <a:p>
            <a:pPr marL="342900" indent="-342900">
              <a:buFont typeface="+mj-lt"/>
              <a:buAutoNum type="arabicPeriod"/>
            </a:pPr>
            <a:r>
              <a:rPr kumimoji="1" lang="en-US" sz="1600" b="0" i="0" kern="1200" dirty="0">
                <a:solidFill>
                  <a:schemeClr val="tx1"/>
                </a:solidFill>
                <a:effectLst/>
                <a:latin typeface="Arial" charset="0"/>
                <a:ea typeface="+mn-ea"/>
                <a:cs typeface="+mn-cs"/>
              </a:rPr>
              <a:t>Learning on dry-land, then recalling underwater, </a:t>
            </a:r>
          </a:p>
          <a:p>
            <a:pPr marL="342900" indent="-342900">
              <a:buFont typeface="+mj-lt"/>
              <a:buAutoNum type="arabicPeriod"/>
            </a:pPr>
            <a:r>
              <a:rPr kumimoji="1" lang="en-US" sz="1600" b="0" i="0" kern="1200" dirty="0">
                <a:solidFill>
                  <a:schemeClr val="tx1"/>
                </a:solidFill>
                <a:effectLst/>
                <a:latin typeface="Arial" charset="0"/>
                <a:ea typeface="+mn-ea"/>
                <a:cs typeface="+mn-cs"/>
              </a:rPr>
              <a:t>Learning underwater, then recalling underwater, </a:t>
            </a:r>
          </a:p>
          <a:p>
            <a:pPr marL="342900" indent="-342900">
              <a:buFont typeface="+mj-lt"/>
              <a:buAutoNum type="arabicPeriod"/>
            </a:pPr>
            <a:r>
              <a:rPr kumimoji="1" lang="en-US" sz="1600" b="0" i="0" kern="1200" dirty="0">
                <a:solidFill>
                  <a:schemeClr val="tx1"/>
                </a:solidFill>
                <a:effectLst/>
                <a:latin typeface="Arial" charset="0"/>
                <a:ea typeface="+mn-ea"/>
                <a:cs typeface="+mn-cs"/>
              </a:rPr>
              <a:t>Learning on dry-land, then recalling on dry-land.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When learning, the subjects were presented a list of words in sets of three in the “learning condition” they were assigned to.  They were also shown the entire list twice.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When tested, the subjects had two-minutes to recall as many words as they could in the “recall condition” they were assigned to.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Godden and Baddeley found results that proved their hypothesis: The number of words recalled was better when recalled in the environment originally learned rather than recalling the words in a different environment. </a:t>
            </a:r>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10</a:t>
            </a:fld>
            <a:endParaRPr lang="en-US" dirty="0"/>
          </a:p>
        </p:txBody>
      </p:sp>
    </p:spTree>
    <p:extLst>
      <p:ext uri="{BB962C8B-B14F-4D97-AF65-F5344CB8AC3E}">
        <p14:creationId xmlns:p14="http://schemas.microsoft.com/office/powerpoint/2010/main" val="3385534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i="1" dirty="0">
                <a:solidFill>
                  <a:srgbClr val="C00000"/>
                </a:solidFill>
              </a:rPr>
              <a:t>Reviewer’s Note: This animated slide will be used for engaging audience with open questions – only inviting mental or behavioral engagement but will immediately lead into following points:</a:t>
            </a:r>
            <a:endParaRPr lang="en-US" dirty="0"/>
          </a:p>
          <a:p>
            <a:endParaRPr lang="en-US" dirty="0"/>
          </a:p>
          <a:p>
            <a:r>
              <a:rPr lang="en-US" dirty="0"/>
              <a:t>Responses:</a:t>
            </a:r>
          </a:p>
          <a:p>
            <a:endParaRPr lang="en-US" dirty="0"/>
          </a:p>
          <a:p>
            <a:r>
              <a:rPr lang="en-US" dirty="0"/>
              <a:t>1. They pass a certification or final test?   Can they perform the same 6 months later? Does this mean people never forget or retain skill regardless of time?</a:t>
            </a:r>
          </a:p>
          <a:p>
            <a:endParaRPr lang="en-US" dirty="0"/>
          </a:p>
          <a:p>
            <a:r>
              <a:rPr lang="en-US" dirty="0"/>
              <a:t>2. They’ve been in a job a long time?  How do we know they perform correctly or per normal / best practices.  Can they perform right now?</a:t>
            </a:r>
          </a:p>
          <a:p>
            <a:endParaRPr lang="en-US" dirty="0"/>
          </a:p>
          <a:p>
            <a:r>
              <a:rPr lang="en-US" dirty="0"/>
              <a:t>3. They perform a task really well in a few instances?  How do we know they can perform the same In any condition?  In any difficulty level? </a:t>
            </a:r>
          </a:p>
          <a:p>
            <a:endParaRPr lang="en-US" dirty="0"/>
          </a:p>
          <a:p>
            <a:r>
              <a:rPr lang="en-US" dirty="0"/>
              <a:t>4. They’ve written book or taught a subject?  So they can talk about what, when, where, why and how but can they actually do it in a real occupational setting?</a:t>
            </a:r>
          </a:p>
        </p:txBody>
      </p:sp>
      <p:sp>
        <p:nvSpPr>
          <p:cNvPr id="4" name="Slide Number Placeholder 3"/>
          <p:cNvSpPr>
            <a:spLocks noGrp="1"/>
          </p:cNvSpPr>
          <p:nvPr>
            <p:ph type="sldNum" sz="quarter" idx="5"/>
          </p:nvPr>
        </p:nvSpPr>
        <p:spPr/>
        <p:txBody>
          <a:bodyPr/>
          <a:lstStyle/>
          <a:p>
            <a:fld id="{85D9B890-3B6E-417C-BD92-47816D5AB620}" type="slidenum">
              <a:rPr lang="en-US" smtClean="0"/>
              <a:pPr/>
              <a:t>12</a:t>
            </a:fld>
            <a:endParaRPr lang="en-US" dirty="0"/>
          </a:p>
        </p:txBody>
      </p:sp>
    </p:spTree>
    <p:extLst>
      <p:ext uri="{BB962C8B-B14F-4D97-AF65-F5344CB8AC3E}">
        <p14:creationId xmlns:p14="http://schemas.microsoft.com/office/powerpoint/2010/main" val="1819945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13</a:t>
            </a:fld>
            <a:endParaRPr lang="en-US" dirty="0"/>
          </a:p>
        </p:txBody>
      </p:sp>
    </p:spTree>
    <p:extLst>
      <p:ext uri="{BB962C8B-B14F-4D97-AF65-F5344CB8AC3E}">
        <p14:creationId xmlns:p14="http://schemas.microsoft.com/office/powerpoint/2010/main" val="4187588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600" b="0" i="0" u="none" strike="noStrike" kern="1200" baseline="0" dirty="0">
                <a:solidFill>
                  <a:schemeClr val="tx1"/>
                </a:solidFill>
                <a:latin typeface="Arial" charset="0"/>
                <a:ea typeface="+mn-ea"/>
                <a:cs typeface="+mn-cs"/>
              </a:rPr>
              <a:t>Illustration of the qualitative difference between the course of improvement of expert performance and of everyday activities. </a:t>
            </a:r>
          </a:p>
          <a:p>
            <a:endParaRPr kumimoji="1" lang="en-US" sz="1600" b="0" i="0" u="none" strike="noStrike" kern="1200" baseline="0" dirty="0">
              <a:solidFill>
                <a:schemeClr val="tx1"/>
              </a:solidFill>
              <a:latin typeface="Arial" charset="0"/>
              <a:ea typeface="+mn-ea"/>
              <a:cs typeface="+mn-cs"/>
            </a:endParaRPr>
          </a:p>
          <a:p>
            <a:r>
              <a:rPr kumimoji="1" lang="en-US" sz="1600" b="0" i="0" u="none" strike="noStrike" kern="1200" baseline="0" dirty="0">
                <a:solidFill>
                  <a:schemeClr val="tx1"/>
                </a:solidFill>
                <a:latin typeface="Arial" charset="0"/>
                <a:ea typeface="+mn-ea"/>
                <a:cs typeface="+mn-cs"/>
              </a:rPr>
              <a:t>The goal for everyday activities is to reach as rapidly as possible a satisfactory level that is stable and ‘‘autonomous.’’</a:t>
            </a:r>
          </a:p>
          <a:p>
            <a:endParaRPr kumimoji="1" lang="en-US" sz="1600" b="0" i="0" u="none" strike="noStrike" kern="1200" baseline="0" dirty="0">
              <a:solidFill>
                <a:schemeClr val="tx1"/>
              </a:solidFill>
              <a:latin typeface="Arial" charset="0"/>
              <a:ea typeface="+mn-ea"/>
              <a:cs typeface="+mn-cs"/>
            </a:endParaRPr>
          </a:p>
          <a:p>
            <a:r>
              <a:rPr kumimoji="1" lang="en-US" sz="1600" b="0" i="0" u="none" strike="noStrike" kern="1200" baseline="0" dirty="0">
                <a:solidFill>
                  <a:schemeClr val="tx1"/>
                </a:solidFill>
                <a:latin typeface="Arial" charset="0"/>
                <a:ea typeface="+mn-ea"/>
                <a:cs typeface="+mn-cs"/>
              </a:rPr>
              <a:t>After individuals pass through the ‘‘cognitive’’ and ‘‘associative’’ phases, they can generate their performance virtually automatically with a minimal amount of effort (see the gray ⁄ white plateau at the bottom of the graph). </a:t>
            </a:r>
          </a:p>
          <a:p>
            <a:endParaRPr kumimoji="1" lang="en-US" sz="1600" b="0" i="0" u="none" strike="noStrike" kern="1200" baseline="0" dirty="0">
              <a:solidFill>
                <a:schemeClr val="tx1"/>
              </a:solidFill>
              <a:latin typeface="Arial" charset="0"/>
              <a:ea typeface="+mn-ea"/>
              <a:cs typeface="+mn-cs"/>
            </a:endParaRPr>
          </a:p>
          <a:p>
            <a:r>
              <a:rPr kumimoji="1" lang="en-US" sz="1600" b="0" i="0" u="none" strike="noStrike" kern="1200" baseline="0" dirty="0">
                <a:solidFill>
                  <a:schemeClr val="tx1"/>
                </a:solidFill>
                <a:latin typeface="Arial" charset="0"/>
                <a:ea typeface="+mn-ea"/>
                <a:cs typeface="+mn-cs"/>
              </a:rPr>
              <a:t>In contrast, expert performers counteract automaticity by developing increasingly complex mental representations to attain higher levels of control of their performance and will therefore remain within the cognitive and associative phases. </a:t>
            </a:r>
          </a:p>
          <a:p>
            <a:endParaRPr kumimoji="1" lang="en-US" sz="1600" b="0" i="0" u="none" strike="noStrike" kern="1200" baseline="0" dirty="0">
              <a:solidFill>
                <a:schemeClr val="tx1"/>
              </a:solidFill>
              <a:latin typeface="Arial" charset="0"/>
              <a:ea typeface="+mn-ea"/>
              <a:cs typeface="+mn-cs"/>
            </a:endParaRPr>
          </a:p>
          <a:p>
            <a:r>
              <a:rPr kumimoji="1" lang="en-US" sz="1600" b="0" i="0" u="none" strike="noStrike" kern="1200" baseline="0" dirty="0">
                <a:solidFill>
                  <a:schemeClr val="tx1"/>
                </a:solidFill>
                <a:latin typeface="Arial" charset="0"/>
                <a:ea typeface="+mn-ea"/>
                <a:cs typeface="+mn-cs"/>
              </a:rPr>
              <a:t>Some experts will at some point in their career give up their commitment to seeking excellence and thus terminate regular engagement in deliberate practice to further improve performance, which results in premature automation of their performance </a:t>
            </a:r>
          </a:p>
          <a:p>
            <a:endParaRPr kumimoji="1" lang="en-US" sz="1600" b="0" i="0" u="none" strike="noStrike" kern="1200" baseline="0" dirty="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20</a:t>
            </a:fld>
            <a:endParaRPr lang="en-US" dirty="0"/>
          </a:p>
        </p:txBody>
      </p:sp>
    </p:spTree>
    <p:extLst>
      <p:ext uri="{BB962C8B-B14F-4D97-AF65-F5344CB8AC3E}">
        <p14:creationId xmlns:p14="http://schemas.microsoft.com/office/powerpoint/2010/main" val="921944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600" b="0" i="0" kern="1200" dirty="0">
                <a:solidFill>
                  <a:schemeClr val="tx1"/>
                </a:solidFill>
                <a:effectLst/>
                <a:latin typeface="Arial" charset="0"/>
                <a:ea typeface="+mn-ea"/>
                <a:cs typeface="+mn-cs"/>
              </a:rPr>
              <a:t>relationships between workplace coaching skills and the perceived costs and benefits of adopting coaching skills from a Stages of Change perspective.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Findings were broadly as predicated by the Transtheoretical Model of Change. Individuals in the early stages of adopting coaching behaviors had lower self-efficacy and lower coaching skills than those in the latter stages.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The perceived benefits of adopting coaching behaviors did not differ across different stages of change.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The perceived costs of adopting coaching behaviors were significantly lower in the latter stages of change, but findings suggest that it takes about six months before the perceived benefits of adopting coaching behaviors outweigh the perceived costs.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Disaffected managers held higher perceptions of the benefits of coaching, and there was no relationship between coaching behaviors and workplace wellbeing.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It is recommended that managers of coach training programs explicitly address ways to overcome barriers to adopting coaching behaviors, rather than primarily promoting the benefits of workplace coaching.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Organizations should give ongoing learning support to those who have recently completed workplace coaching training, in order to help them persevere through the initial adjustment period as they consolidate and develop their coaching skills.</a:t>
            </a:r>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23</a:t>
            </a:fld>
            <a:endParaRPr lang="en-US" dirty="0"/>
          </a:p>
        </p:txBody>
      </p:sp>
    </p:spTree>
    <p:extLst>
      <p:ext uri="{BB962C8B-B14F-4D97-AF65-F5344CB8AC3E}">
        <p14:creationId xmlns:p14="http://schemas.microsoft.com/office/powerpoint/2010/main" val="1276260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Leitner system, correctly answered cards are advanced to the next, less frequent box, while incorrectly answered cards return to the first box for more aggressive review and repetition</a:t>
            </a:r>
          </a:p>
          <a:p>
            <a:endParaRPr lang="en-US" dirty="0"/>
          </a:p>
          <a:p>
            <a:r>
              <a:rPr lang="en-US" dirty="0"/>
              <a:t>The Leitner system is a widely used method of efficiently using flashcards that was proposed by the German science journalist Sebastian Leitner in the 1970s. It is a simple implementation of the principle of spaced repetition, where cards are reviewed at increasing intervals.</a:t>
            </a:r>
          </a:p>
          <a:p>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24</a:t>
            </a:fld>
            <a:endParaRPr lang="en-US" dirty="0"/>
          </a:p>
        </p:txBody>
      </p:sp>
    </p:spTree>
    <p:extLst>
      <p:ext uri="{BB962C8B-B14F-4D97-AF65-F5344CB8AC3E}">
        <p14:creationId xmlns:p14="http://schemas.microsoft.com/office/powerpoint/2010/main" val="1006181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600" b="0" i="0" u="none" strike="noStrike" kern="1200" baseline="0" dirty="0">
                <a:solidFill>
                  <a:schemeClr val="tx1"/>
                </a:solidFill>
                <a:latin typeface="Arial" charset="0"/>
                <a:ea typeface="+mn-ea"/>
                <a:cs typeface="+mn-cs"/>
              </a:rPr>
              <a:t>The relationship between nominal task difficulty and expected performance as a function of the individual’s skill level. During practice, predicted success becomes a decreasing function of nominal task difficulty.</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It is recommended that managers of coach training programs explicitly address ways to overcome barriers to adopting coaching behaviors, rather than primarily promoting the benefits of workplace coaching.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Organizations should give ongoing learning support to those who have recently completed workplace coaching training, in order to help them persevere through the initial adjustment period as they consolidate and develop their coaching skills.</a:t>
            </a:r>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25</a:t>
            </a:fld>
            <a:endParaRPr lang="en-US" dirty="0"/>
          </a:p>
        </p:txBody>
      </p:sp>
    </p:spTree>
    <p:extLst>
      <p:ext uri="{BB962C8B-B14F-4D97-AF65-F5344CB8AC3E}">
        <p14:creationId xmlns:p14="http://schemas.microsoft.com/office/powerpoint/2010/main" val="2647380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600" b="0" i="0" u="none" strike="noStrike" kern="1200" baseline="0" dirty="0">
                <a:solidFill>
                  <a:schemeClr val="tx1"/>
                </a:solidFill>
                <a:latin typeface="Arial" charset="0"/>
                <a:ea typeface="+mn-ea"/>
                <a:cs typeface="+mn-cs"/>
              </a:rPr>
              <a:t>The relationship between nominal task difficulty and expected performance as a function of the individual’s skill level. During practice, predicted success becomes a decreasing function of nominal task difficulty.</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It is recommended that managers of coach training programs explicitly address ways to overcome barriers to adopting coaching behaviors, rather than primarily promoting the benefits of workplace coaching.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Organizations should give ongoing learning support to those who have recently completed workplace coaching training, in order to help them persevere through the initial adjustment period as they consolidate and develop their coaching skills.</a:t>
            </a:r>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26</a:t>
            </a:fld>
            <a:endParaRPr lang="en-US" dirty="0"/>
          </a:p>
        </p:txBody>
      </p:sp>
    </p:spTree>
    <p:extLst>
      <p:ext uri="{BB962C8B-B14F-4D97-AF65-F5344CB8AC3E}">
        <p14:creationId xmlns:p14="http://schemas.microsoft.com/office/powerpoint/2010/main" val="3923486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600" b="0" i="0" u="none" strike="noStrike" kern="1200" baseline="0" dirty="0">
                <a:solidFill>
                  <a:schemeClr val="tx1"/>
                </a:solidFill>
                <a:latin typeface="Arial" charset="0"/>
                <a:ea typeface="+mn-ea"/>
                <a:cs typeface="+mn-cs"/>
              </a:rPr>
              <a:t>The relationship between nominal task difficulty and expected performance as a function of the individual’s skill level. During practice, predicted success becomes a decreasing function of nominal task difficulty.</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It is recommended that managers of coach training programs explicitly address ways to overcome barriers to adopting coaching behaviors, rather than primarily promoting the benefits of workplace coaching. </a:t>
            </a:r>
          </a:p>
          <a:p>
            <a:endParaRPr kumimoji="1" lang="en-US" sz="1600" b="0" i="0" kern="1200" dirty="0">
              <a:solidFill>
                <a:schemeClr val="tx1"/>
              </a:solidFill>
              <a:effectLst/>
              <a:latin typeface="Arial" charset="0"/>
              <a:ea typeface="+mn-ea"/>
              <a:cs typeface="+mn-cs"/>
            </a:endParaRPr>
          </a:p>
          <a:p>
            <a:r>
              <a:rPr kumimoji="1" lang="en-US" sz="1600" b="0" i="0" kern="1200" dirty="0">
                <a:solidFill>
                  <a:schemeClr val="tx1"/>
                </a:solidFill>
                <a:effectLst/>
                <a:latin typeface="Arial" charset="0"/>
                <a:ea typeface="+mn-ea"/>
                <a:cs typeface="+mn-cs"/>
              </a:rPr>
              <a:t>Organizations should give ongoing learning support to those who have recently completed workplace coaching training, in order to help them persevere through the initial adjustment period as they consolidate and develop their coaching skills.</a:t>
            </a:r>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27</a:t>
            </a:fld>
            <a:endParaRPr lang="en-US" dirty="0"/>
          </a:p>
        </p:txBody>
      </p:sp>
    </p:spTree>
    <p:extLst>
      <p:ext uri="{BB962C8B-B14F-4D97-AF65-F5344CB8AC3E}">
        <p14:creationId xmlns:p14="http://schemas.microsoft.com/office/powerpoint/2010/main" val="3242309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(17 min)</a:t>
            </a:r>
          </a:p>
        </p:txBody>
      </p:sp>
      <p:sp>
        <p:nvSpPr>
          <p:cNvPr id="4" name="Slide Number Placeholder 3"/>
          <p:cNvSpPr>
            <a:spLocks noGrp="1"/>
          </p:cNvSpPr>
          <p:nvPr>
            <p:ph type="sldNum" sz="quarter" idx="5"/>
          </p:nvPr>
        </p:nvSpPr>
        <p:spPr/>
        <p:txBody>
          <a:bodyPr/>
          <a:lstStyle/>
          <a:p>
            <a:fld id="{05F59A09-57D4-430F-A293-F415D7180345}" type="slidenum">
              <a:rPr lang="en-US" smtClean="0"/>
              <a:t>29</a:t>
            </a:fld>
            <a:endParaRPr lang="en-US"/>
          </a:p>
        </p:txBody>
      </p:sp>
    </p:spTree>
    <p:extLst>
      <p:ext uri="{BB962C8B-B14F-4D97-AF65-F5344CB8AC3E}">
        <p14:creationId xmlns:p14="http://schemas.microsoft.com/office/powerpoint/2010/main" val="3769480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364b21f8fa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364b21f8fa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600" b="1" dirty="0"/>
              <a:t>Who</a:t>
            </a:r>
            <a:r>
              <a:rPr lang="en-US" sz="1600" dirty="0"/>
              <a:t> needs the experience? (organization/team/role – including their profile / level)</a:t>
            </a:r>
          </a:p>
          <a:p>
            <a:pPr marL="285750" indent="-285750">
              <a:buFont typeface="Arial" panose="020B0604020202020204" pitchFamily="34" charset="0"/>
              <a:buChar char="•"/>
            </a:pPr>
            <a:r>
              <a:rPr lang="en-US" sz="1600" b="1" dirty="0"/>
              <a:t>What</a:t>
            </a:r>
            <a:r>
              <a:rPr lang="en-US" sz="1600" dirty="0"/>
              <a:t> experience do they need?  (mission / goal / problem</a:t>
            </a:r>
          </a:p>
          <a:p>
            <a:pPr marL="285750" indent="-285750">
              <a:buFont typeface="Arial" panose="020B0604020202020204" pitchFamily="34" charset="0"/>
              <a:buChar char="•"/>
            </a:pPr>
            <a:r>
              <a:rPr lang="en-US" sz="1600" b="1" dirty="0"/>
              <a:t>Where</a:t>
            </a:r>
            <a:r>
              <a:rPr lang="en-US" sz="1600" dirty="0"/>
              <a:t> do they need experience? location / conditions</a:t>
            </a:r>
          </a:p>
          <a:p>
            <a:pPr marL="285750" indent="-285750">
              <a:buFont typeface="Arial" panose="020B0604020202020204" pitchFamily="34" charset="0"/>
              <a:buChar char="•"/>
            </a:pPr>
            <a:r>
              <a:rPr lang="en-US" sz="1600" b="1" dirty="0"/>
              <a:t>When</a:t>
            </a:r>
            <a:r>
              <a:rPr lang="en-US" sz="1600" dirty="0"/>
              <a:t> do they need experience? season / time of day</a:t>
            </a:r>
          </a:p>
          <a:p>
            <a:pPr marL="285750" indent="-285750">
              <a:buFont typeface="Arial" panose="020B0604020202020204" pitchFamily="34" charset="0"/>
              <a:buChar char="•"/>
            </a:pPr>
            <a:r>
              <a:rPr lang="en-US" sz="1600" b="1" dirty="0"/>
              <a:t>Why</a:t>
            </a:r>
            <a:r>
              <a:rPr lang="en-US" sz="1600" dirty="0"/>
              <a:t> do they need experience? what is the competence gap / goal</a:t>
            </a:r>
          </a:p>
          <a:p>
            <a:pPr marL="285750" indent="-285750">
              <a:buFont typeface="Arial" panose="020B0604020202020204" pitchFamily="34" charset="0"/>
              <a:buChar char="•"/>
            </a:pPr>
            <a:r>
              <a:rPr lang="en-US" sz="1600" b="1" dirty="0"/>
              <a:t>How</a:t>
            </a:r>
            <a:r>
              <a:rPr lang="en-US" sz="1600" dirty="0"/>
              <a:t> hard / different should experience be? based on learner’s phase of learning / credentials</a:t>
            </a:r>
            <a:endParaRPr lang="en-US" sz="1800" dirty="0"/>
          </a:p>
          <a:p>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32</a:t>
            </a:fld>
            <a:endParaRPr lang="en-US" dirty="0"/>
          </a:p>
        </p:txBody>
      </p:sp>
    </p:spTree>
    <p:extLst>
      <p:ext uri="{BB962C8B-B14F-4D97-AF65-F5344CB8AC3E}">
        <p14:creationId xmlns:p14="http://schemas.microsoft.com/office/powerpoint/2010/main" val="2052418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600" b="1" dirty="0"/>
              <a:t>Who</a:t>
            </a:r>
            <a:r>
              <a:rPr lang="en-US" sz="1600" dirty="0"/>
              <a:t> needs the experience? (organization/team/role – including their profile / level)</a:t>
            </a:r>
          </a:p>
          <a:p>
            <a:pPr marL="285750" indent="-285750">
              <a:buFont typeface="Arial" panose="020B0604020202020204" pitchFamily="34" charset="0"/>
              <a:buChar char="•"/>
            </a:pPr>
            <a:r>
              <a:rPr lang="en-US" sz="1600" b="1" dirty="0"/>
              <a:t>What</a:t>
            </a:r>
            <a:r>
              <a:rPr lang="en-US" sz="1600" dirty="0"/>
              <a:t> experience do they need?  (mission / goal / problem</a:t>
            </a:r>
          </a:p>
          <a:p>
            <a:pPr marL="285750" indent="-285750">
              <a:buFont typeface="Arial" panose="020B0604020202020204" pitchFamily="34" charset="0"/>
              <a:buChar char="•"/>
            </a:pPr>
            <a:r>
              <a:rPr lang="en-US" sz="1600" b="1" dirty="0"/>
              <a:t>Where</a:t>
            </a:r>
            <a:r>
              <a:rPr lang="en-US" sz="1600" dirty="0"/>
              <a:t> do they need experience? location / conditions</a:t>
            </a:r>
          </a:p>
          <a:p>
            <a:pPr marL="285750" indent="-285750">
              <a:buFont typeface="Arial" panose="020B0604020202020204" pitchFamily="34" charset="0"/>
              <a:buChar char="•"/>
            </a:pPr>
            <a:r>
              <a:rPr lang="en-US" sz="1600" b="1" dirty="0"/>
              <a:t>When</a:t>
            </a:r>
            <a:r>
              <a:rPr lang="en-US" sz="1600" dirty="0"/>
              <a:t> do they need experience? season / time of day</a:t>
            </a:r>
          </a:p>
          <a:p>
            <a:pPr marL="285750" indent="-285750">
              <a:buFont typeface="Arial" panose="020B0604020202020204" pitchFamily="34" charset="0"/>
              <a:buChar char="•"/>
            </a:pPr>
            <a:r>
              <a:rPr lang="en-US" sz="1600" b="1" dirty="0"/>
              <a:t>Why</a:t>
            </a:r>
            <a:r>
              <a:rPr lang="en-US" sz="1600" dirty="0"/>
              <a:t> do they need experience? what is the competence gap / goal</a:t>
            </a:r>
          </a:p>
          <a:p>
            <a:pPr marL="285750" indent="-285750">
              <a:buFont typeface="Arial" panose="020B0604020202020204" pitchFamily="34" charset="0"/>
              <a:buChar char="•"/>
            </a:pPr>
            <a:r>
              <a:rPr lang="en-US" sz="1600" b="1" dirty="0"/>
              <a:t>How</a:t>
            </a:r>
            <a:r>
              <a:rPr lang="en-US" sz="1600" dirty="0"/>
              <a:t> hard / different should experience be? based on learner’s phase of learning / credentials</a:t>
            </a:r>
            <a:endParaRPr lang="en-US" sz="1800" dirty="0"/>
          </a:p>
          <a:p>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33</a:t>
            </a:fld>
            <a:endParaRPr lang="en-US" dirty="0"/>
          </a:p>
        </p:txBody>
      </p:sp>
    </p:spTree>
    <p:extLst>
      <p:ext uri="{BB962C8B-B14F-4D97-AF65-F5344CB8AC3E}">
        <p14:creationId xmlns:p14="http://schemas.microsoft.com/office/powerpoint/2010/main" val="1684633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37</a:t>
            </a:fld>
            <a:endParaRPr lang="en-US" dirty="0"/>
          </a:p>
        </p:txBody>
      </p:sp>
    </p:spTree>
    <p:extLst>
      <p:ext uri="{BB962C8B-B14F-4D97-AF65-F5344CB8AC3E}">
        <p14:creationId xmlns:p14="http://schemas.microsoft.com/office/powerpoint/2010/main" val="3760200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video will be updated in August with new features and possibly with narrative audio.  For now we intend to speak to it and control it manually.</a:t>
            </a:r>
          </a:p>
        </p:txBody>
      </p:sp>
      <p:sp>
        <p:nvSpPr>
          <p:cNvPr id="4" name="Slide Number Placeholder 3"/>
          <p:cNvSpPr>
            <a:spLocks noGrp="1"/>
          </p:cNvSpPr>
          <p:nvPr>
            <p:ph type="sldNum" sz="quarter" idx="5"/>
          </p:nvPr>
        </p:nvSpPr>
        <p:spPr/>
        <p:txBody>
          <a:bodyPr/>
          <a:lstStyle/>
          <a:p>
            <a:fld id="{85D9B890-3B6E-417C-BD92-47816D5AB620}" type="slidenum">
              <a:rPr lang="en-US" smtClean="0"/>
              <a:pPr/>
              <a:t>38</a:t>
            </a:fld>
            <a:endParaRPr lang="en-US" dirty="0"/>
          </a:p>
        </p:txBody>
      </p:sp>
    </p:spTree>
    <p:extLst>
      <p:ext uri="{BB962C8B-B14F-4D97-AF65-F5344CB8AC3E}">
        <p14:creationId xmlns:p14="http://schemas.microsoft.com/office/powerpoint/2010/main" val="332490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39</a:t>
            </a:fld>
            <a:endParaRPr lang="en-US" dirty="0"/>
          </a:p>
        </p:txBody>
      </p:sp>
    </p:spTree>
    <p:extLst>
      <p:ext uri="{BB962C8B-B14F-4D97-AF65-F5344CB8AC3E}">
        <p14:creationId xmlns:p14="http://schemas.microsoft.com/office/powerpoint/2010/main" val="3842494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D9B890-3B6E-417C-BD92-47816D5AB620}" type="slidenum">
              <a:rPr lang="en-US" smtClean="0"/>
              <a:pPr/>
              <a:t>40</a:t>
            </a:fld>
            <a:endParaRPr lang="en-US" dirty="0"/>
          </a:p>
        </p:txBody>
      </p:sp>
    </p:spTree>
    <p:extLst>
      <p:ext uri="{BB962C8B-B14F-4D97-AF65-F5344CB8AC3E}">
        <p14:creationId xmlns:p14="http://schemas.microsoft.com/office/powerpoint/2010/main" val="155111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gif"/><Relationship Id="rId4" Type="http://schemas.openxmlformats.org/officeDocument/2006/relationships/image" Target="../media/image7.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cxnSp>
        <p:nvCxnSpPr>
          <p:cNvPr id="27" name="Straight Connector 26"/>
          <p:cNvCxnSpPr/>
          <p:nvPr/>
        </p:nvCxnSpPr>
        <p:spPr bwMode="auto">
          <a:xfrm>
            <a:off x="0" y="1352225"/>
            <a:ext cx="12192000" cy="0"/>
          </a:xfrm>
          <a:prstGeom prst="line">
            <a:avLst/>
          </a:prstGeom>
          <a:ln>
            <a:headEnd type="none" w="med" len="med"/>
            <a:tailEnd type="none" w="med" len="med"/>
          </a:ln>
        </p:spPr>
        <p:style>
          <a:lnRef idx="3">
            <a:schemeClr val="accent6"/>
          </a:lnRef>
          <a:fillRef idx="0">
            <a:schemeClr val="accent6"/>
          </a:fillRef>
          <a:effectRef idx="2">
            <a:schemeClr val="accent6"/>
          </a:effectRef>
          <a:fontRef idx="minor">
            <a:schemeClr val="tx1"/>
          </a:fontRef>
        </p:style>
      </p:cxnSp>
      <p:sp>
        <p:nvSpPr>
          <p:cNvPr id="39" name="Text Placeholder 38"/>
          <p:cNvSpPr>
            <a:spLocks noGrp="1"/>
          </p:cNvSpPr>
          <p:nvPr>
            <p:ph type="body" sz="quarter" idx="10"/>
          </p:nvPr>
        </p:nvSpPr>
        <p:spPr>
          <a:xfrm>
            <a:off x="871093" y="1858346"/>
            <a:ext cx="10449813" cy="1229411"/>
          </a:xfrm>
        </p:spPr>
        <p:txBody>
          <a:bodyPr/>
          <a:lstStyle>
            <a:lvl1pPr marL="0" indent="0" algn="ctr">
              <a:buNone/>
              <a:defRPr sz="2800" b="1">
                <a:solidFill>
                  <a:srgbClr val="CC3300"/>
                </a:solidFill>
                <a:latin typeface="+mj-lt"/>
              </a:defRPr>
            </a:lvl1pPr>
          </a:lstStyle>
          <a:p>
            <a:pPr lvl="0"/>
            <a:r>
              <a:rPr lang="en-US"/>
              <a:t>Click to edit Master text styles</a:t>
            </a:r>
          </a:p>
        </p:txBody>
      </p:sp>
      <p:sp>
        <p:nvSpPr>
          <p:cNvPr id="41" name="Text Placeholder 40"/>
          <p:cNvSpPr>
            <a:spLocks noGrp="1"/>
          </p:cNvSpPr>
          <p:nvPr>
            <p:ph type="body" sz="quarter" idx="11"/>
          </p:nvPr>
        </p:nvSpPr>
        <p:spPr>
          <a:xfrm>
            <a:off x="2070100" y="3565525"/>
            <a:ext cx="8478838" cy="1934127"/>
          </a:xfrm>
        </p:spPr>
        <p:txBody>
          <a:bodyPr/>
          <a:lstStyle>
            <a:lvl1pPr marL="0" indent="0" algn="ctr">
              <a:buNone/>
              <a:defRPr sz="2400" b="1">
                <a:latin typeface="Arial Narrow" charset="0"/>
                <a:ea typeface="Arial Narrow" charset="0"/>
                <a:cs typeface="Arial Narrow" charset="0"/>
              </a:defRPr>
            </a:lvl1pPr>
          </a:lstStyle>
          <a:p>
            <a:pPr lvl="0"/>
            <a:r>
              <a:rPr lang="en-US"/>
              <a:t>Click to edit Master text styles</a:t>
            </a:r>
          </a:p>
        </p:txBody>
      </p:sp>
      <p:grpSp>
        <p:nvGrpSpPr>
          <p:cNvPr id="17" name="Group 16"/>
          <p:cNvGrpSpPr/>
          <p:nvPr userDrawn="1"/>
        </p:nvGrpSpPr>
        <p:grpSpPr>
          <a:xfrm>
            <a:off x="177576" y="6503087"/>
            <a:ext cx="1127548" cy="282877"/>
            <a:chOff x="177576" y="6503087"/>
            <a:chExt cx="1127548" cy="282877"/>
          </a:xfrm>
        </p:grpSpPr>
        <p:sp>
          <p:nvSpPr>
            <p:cNvPr id="18" name="Rectangle 17"/>
            <p:cNvSpPr/>
            <p:nvPr/>
          </p:nvSpPr>
          <p:spPr>
            <a:xfrm>
              <a:off x="468035" y="6508965"/>
              <a:ext cx="837089" cy="276999"/>
            </a:xfrm>
            <a:prstGeom prst="rect">
              <a:avLst/>
            </a:prstGeom>
          </p:spPr>
          <p:txBody>
            <a:bodyPr wrap="none">
              <a:spAutoFit/>
            </a:bodyPr>
            <a:lstStyle/>
            <a:p>
              <a:r>
                <a:rPr lang="en-US" sz="1200" b="1" dirty="0">
                  <a:latin typeface="Arial"/>
                  <a:cs typeface="Arial"/>
                </a:rPr>
                <a:t>@IITSEC</a:t>
              </a:r>
            </a:p>
          </p:txBody>
        </p:sp>
        <p:pic>
          <p:nvPicPr>
            <p:cNvPr id="19" name="Picture 18" descr="twitterlogosmall.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576" y="6503087"/>
              <a:ext cx="424387" cy="257814"/>
            </a:xfrm>
            <a:prstGeom prst="rect">
              <a:avLst/>
            </a:prstGeom>
          </p:spPr>
        </p:pic>
      </p:grpSp>
      <p:grpSp>
        <p:nvGrpSpPr>
          <p:cNvPr id="20" name="Group 19"/>
          <p:cNvGrpSpPr/>
          <p:nvPr userDrawn="1"/>
        </p:nvGrpSpPr>
        <p:grpSpPr>
          <a:xfrm>
            <a:off x="1305124" y="6512595"/>
            <a:ext cx="1338900" cy="276999"/>
            <a:chOff x="2207996" y="6472185"/>
            <a:chExt cx="1338900" cy="276999"/>
          </a:xfrm>
        </p:grpSpPr>
        <p:pic>
          <p:nvPicPr>
            <p:cNvPr id="21" name="Picture 20" descr="YouTube_icon_blo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7996" y="6485179"/>
              <a:ext cx="334590" cy="250942"/>
            </a:xfrm>
            <a:prstGeom prst="rect">
              <a:avLst/>
            </a:prstGeom>
          </p:spPr>
        </p:pic>
        <p:sp>
          <p:nvSpPr>
            <p:cNvPr id="22" name="Rectangle 21"/>
            <p:cNvSpPr/>
            <p:nvPr/>
          </p:nvSpPr>
          <p:spPr>
            <a:xfrm>
              <a:off x="2513023" y="6472185"/>
              <a:ext cx="1033873" cy="276999"/>
            </a:xfrm>
            <a:prstGeom prst="rect">
              <a:avLst/>
            </a:prstGeom>
          </p:spPr>
          <p:txBody>
            <a:bodyPr wrap="none">
              <a:spAutoFit/>
            </a:bodyPr>
            <a:lstStyle/>
            <a:p>
              <a:r>
                <a:rPr lang="en-US" sz="1200" b="1" dirty="0" err="1">
                  <a:latin typeface="Arial"/>
                  <a:cs typeface="Arial"/>
                </a:rPr>
                <a:t>NTSAToday</a:t>
              </a:r>
              <a:endParaRPr lang="en-US" sz="1200" b="1" dirty="0">
                <a:latin typeface="Arial"/>
                <a:cs typeface="Arial"/>
              </a:endParaRPr>
            </a:p>
          </p:txBody>
        </p:sp>
      </p:grpSp>
      <p:pic>
        <p:nvPicPr>
          <p:cNvPr id="25" name="Picture 24">
            <a:extLst>
              <a:ext uri="{FF2B5EF4-FFF2-40B4-BE49-F238E27FC236}">
                <a16:creationId xmlns:a16="http://schemas.microsoft.com/office/drawing/2014/main" id="{EA508D17-FC30-734B-9063-A010DE3C94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8324"/>
            <a:ext cx="12192000" cy="1357486"/>
          </a:xfrm>
          <a:prstGeom prst="rect">
            <a:avLst/>
          </a:prstGeom>
        </p:spPr>
      </p:pic>
      <p:pic>
        <p:nvPicPr>
          <p:cNvPr id="26" name="Picture 25">
            <a:extLst>
              <a:ext uri="{FF2B5EF4-FFF2-40B4-BE49-F238E27FC236}">
                <a16:creationId xmlns:a16="http://schemas.microsoft.com/office/drawing/2014/main" id="{7F163B41-CF05-784C-B8DA-01C52B3818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986" y="50819"/>
            <a:ext cx="1216160" cy="1219200"/>
          </a:xfrm>
          <a:prstGeom prst="rect">
            <a:avLst/>
          </a:prstGeom>
        </p:spPr>
      </p:pic>
      <p:pic>
        <p:nvPicPr>
          <p:cNvPr id="28" name="Picture 27">
            <a:extLst>
              <a:ext uri="{FF2B5EF4-FFF2-40B4-BE49-F238E27FC236}">
                <a16:creationId xmlns:a16="http://schemas.microsoft.com/office/drawing/2014/main" id="{54AF7A4F-15AA-D440-8EAA-E693B472F69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735242" y="6332858"/>
            <a:ext cx="477078" cy="478270"/>
          </a:xfrm>
          <a:prstGeom prst="rect">
            <a:avLst/>
          </a:prstGeom>
        </p:spPr>
      </p:pic>
      <p:pic>
        <p:nvPicPr>
          <p:cNvPr id="29" name="Picture 28" descr="Text, logo&#10;&#10;Description automatically generated">
            <a:extLst>
              <a:ext uri="{FF2B5EF4-FFF2-40B4-BE49-F238E27FC236}">
                <a16:creationId xmlns:a16="http://schemas.microsoft.com/office/drawing/2014/main" id="{1268F2DD-8B4A-B745-B423-049FE701681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848997" y="6371281"/>
            <a:ext cx="1094689" cy="438303"/>
          </a:xfrm>
          <a:prstGeom prst="rect">
            <a:avLst/>
          </a:prstGeom>
        </p:spPr>
      </p:pic>
      <p:sp>
        <p:nvSpPr>
          <p:cNvPr id="30" name="Slide Number Placeholder 2">
            <a:extLst>
              <a:ext uri="{FF2B5EF4-FFF2-40B4-BE49-F238E27FC236}">
                <a16:creationId xmlns:a16="http://schemas.microsoft.com/office/drawing/2014/main" id="{8FAAA619-D59D-024E-83F2-04B759B36D5D}"/>
              </a:ext>
            </a:extLst>
          </p:cNvPr>
          <p:cNvSpPr>
            <a:spLocks noGrp="1"/>
          </p:cNvSpPr>
          <p:nvPr>
            <p:ph type="sldNum" sz="quarter" idx="12"/>
          </p:nvPr>
        </p:nvSpPr>
        <p:spPr>
          <a:xfrm>
            <a:off x="10886876" y="6419966"/>
            <a:ext cx="821634" cy="340935"/>
          </a:xfrm>
        </p:spPr>
        <p:txBody>
          <a:bodyPr/>
          <a:lstStyle/>
          <a:p>
            <a:pPr>
              <a:defRPr/>
            </a:pPr>
            <a:fld id="{D68E8870-17DE-45C4-A8DD-7644B2422933}"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ed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0909111" y="6373537"/>
            <a:ext cx="821634" cy="340935"/>
          </a:xfrm>
        </p:spPr>
        <p:txBody>
          <a:bodyPr/>
          <a:lstStyle/>
          <a:p>
            <a:pPr>
              <a:defRPr/>
            </a:pPr>
            <a:fld id="{D68E8870-17DE-45C4-A8DD-7644B2422933}" type="slidenum">
              <a:rPr lang="en-US" smtClean="0"/>
              <a:pPr>
                <a:defRPr/>
              </a:pPr>
              <a:t>‹#›</a:t>
            </a:fld>
            <a:endParaRPr lang="en-US" dirty="0"/>
          </a:p>
        </p:txBody>
      </p:sp>
      <p:sp>
        <p:nvSpPr>
          <p:cNvPr id="4" name="Title 3"/>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1"/>
          </p:nvPr>
        </p:nvSpPr>
        <p:spPr>
          <a:xfrm>
            <a:off x="480132" y="1046715"/>
            <a:ext cx="11250613" cy="5075237"/>
          </a:xfrm>
        </p:spPr>
        <p:txBody>
          <a:bodyPr/>
          <a:lstStyle>
            <a:lvl3pPr marL="1523962" indent="-304792">
              <a:buClr>
                <a:schemeClr val="tx1"/>
              </a:buClr>
              <a:buFont typeface="Wingdings" charset="2"/>
              <a:buChar char="v"/>
              <a:defRPr sz="2000">
                <a:latin typeface="Arial Narrow" charset="0"/>
                <a:ea typeface="Arial Narrow" charset="0"/>
                <a:cs typeface="Arial Narrow" charset="0"/>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8108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ed Tex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a:defRPr/>
            </a:pPr>
            <a:fld id="{D68E8870-17DE-45C4-A8DD-7644B2422933}" type="slidenum">
              <a:rPr lang="en-US" smtClean="0"/>
              <a:pPr>
                <a:defRPr/>
              </a:pPr>
              <a:t>‹#›</a:t>
            </a:fld>
            <a:endParaRPr lang="en-US" dirty="0"/>
          </a:p>
        </p:txBody>
      </p:sp>
      <p:sp>
        <p:nvSpPr>
          <p:cNvPr id="6" name="Picture Placeholder 5"/>
          <p:cNvSpPr>
            <a:spLocks noGrp="1"/>
          </p:cNvSpPr>
          <p:nvPr>
            <p:ph type="pic" sz="quarter" idx="11"/>
          </p:nvPr>
        </p:nvSpPr>
        <p:spPr>
          <a:xfrm>
            <a:off x="6105439" y="989946"/>
            <a:ext cx="5609483" cy="4896678"/>
          </a:xfrm>
        </p:spPr>
        <p:txBody>
          <a:bodyPr/>
          <a:lstStyle/>
          <a:p>
            <a:r>
              <a:rPr lang="en-US"/>
              <a:t>Click icon to add picture</a:t>
            </a:r>
          </a:p>
        </p:txBody>
      </p:sp>
      <p:sp>
        <p:nvSpPr>
          <p:cNvPr id="8" name="Text Placeholder 7"/>
          <p:cNvSpPr>
            <a:spLocks noGrp="1"/>
          </p:cNvSpPr>
          <p:nvPr>
            <p:ph type="body" sz="quarter" idx="12"/>
          </p:nvPr>
        </p:nvSpPr>
        <p:spPr>
          <a:xfrm>
            <a:off x="410817" y="990774"/>
            <a:ext cx="5446091" cy="4895850"/>
          </a:xfrm>
        </p:spPr>
        <p:txBody>
          <a:bodyPr/>
          <a:lstStyle>
            <a:lvl3pPr marL="1523962" indent="-304792">
              <a:defRPr lang="en-US" sz="2000" dirty="0" smtClean="0">
                <a:solidFill>
                  <a:schemeClr val="tx1"/>
                </a:solidFill>
                <a:latin typeface="Arial Narrow" charset="0"/>
                <a:ea typeface="Arial Narrow" charset="0"/>
                <a:cs typeface="Arial Narrow" charset="0"/>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33213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45741" y="0"/>
            <a:ext cx="7416800" cy="841248"/>
          </a:xfrm>
        </p:spPr>
        <p:txBody>
          <a:bodyPr/>
          <a:lstStyle>
            <a:lvl1pPr>
              <a:defRPr sz="24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593061" y="1053389"/>
            <a:ext cx="10928351" cy="4890211"/>
          </a:xfrm>
        </p:spPr>
        <p:txBody>
          <a:bodyPr/>
          <a:lstStyle>
            <a:lvl1pPr>
              <a:buClr>
                <a:schemeClr val="tx1"/>
              </a:buClr>
              <a:defRPr sz="2800">
                <a:solidFill>
                  <a:schemeClr val="tx1"/>
                </a:solidFill>
                <a:latin typeface="Arial Narrow" pitchFamily="34" charset="0"/>
              </a:defRPr>
            </a:lvl1pPr>
            <a:lvl2pPr>
              <a:buClr>
                <a:schemeClr val="tx1"/>
              </a:buClr>
              <a:defRPr sz="2400">
                <a:solidFill>
                  <a:schemeClr val="tx1"/>
                </a:solidFill>
                <a:latin typeface="Arial Narrow" pitchFamily="34" charset="0"/>
              </a:defRPr>
            </a:lvl2pPr>
            <a:lvl3pPr>
              <a:buClr>
                <a:schemeClr val="tx1"/>
              </a:buClr>
              <a:defRPr sz="2000">
                <a:solidFill>
                  <a:schemeClr val="tx1"/>
                </a:solidFill>
                <a:latin typeface="Arial Narrow" pitchFamily="34" charset="0"/>
              </a:defRPr>
            </a:lvl3pPr>
            <a:lvl4pPr>
              <a:buClr>
                <a:schemeClr val="tx1"/>
              </a:buClr>
              <a:defRPr sz="1800">
                <a:solidFill>
                  <a:schemeClr val="tx1"/>
                </a:solidFill>
                <a:latin typeface="Arial Narrow" pitchFamily="34" charset="0"/>
              </a:defRPr>
            </a:lvl4pPr>
            <a:lvl5pPr>
              <a:buClr>
                <a:schemeClr val="tx1"/>
              </a:buClr>
              <a:defRPr sz="1800">
                <a:solidFill>
                  <a:schemeClr val="tx1"/>
                </a:solidFill>
                <a:latin typeface="Arial Narrow"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noChangeArrowheads="1"/>
          </p:cNvSpPr>
          <p:nvPr>
            <p:ph type="sldNum" sz="quarter" idx="4"/>
          </p:nvPr>
        </p:nvSpPr>
        <p:spPr>
          <a:xfrm>
            <a:off x="8432800" y="6477001"/>
            <a:ext cx="2844800" cy="244475"/>
          </a:xfrm>
          <a:prstGeom prst="rect">
            <a:avLst/>
          </a:prstGeom>
        </p:spPr>
        <p:txBody>
          <a:bodyPr/>
          <a:lstStyle>
            <a:lvl1pPr algn="r">
              <a:defRPr sz="1600"/>
            </a:lvl1pPr>
          </a:lstStyle>
          <a:p>
            <a:pPr>
              <a:defRPr/>
            </a:pPr>
            <a:fld id="{D68E8870-17DE-45C4-A8DD-7644B2422933}"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64989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0030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1_Bulleted Text">
    <p:spTree>
      <p:nvGrpSpPr>
        <p:cNvPr id="1" name=""/>
        <p:cNvGrpSpPr/>
        <p:nvPr/>
      </p:nvGrpSpPr>
      <p:grpSpPr>
        <a:xfrm>
          <a:off x="0" y="0"/>
          <a:ext cx="0" cy="0"/>
          <a:chOff x="0" y="0"/>
          <a:chExt cx="0" cy="0"/>
        </a:xfrm>
      </p:grpSpPr>
      <p:sp>
        <p:nvSpPr>
          <p:cNvPr id="42" name="Title Text"/>
          <p:cNvSpPr txBox="1">
            <a:spLocks noGrp="1"/>
          </p:cNvSpPr>
          <p:nvPr>
            <p:ph type="title"/>
          </p:nvPr>
        </p:nvSpPr>
        <p:spPr>
          <a:xfrm>
            <a:off x="2397038" y="0"/>
            <a:ext cx="7416801" cy="795131"/>
          </a:xfrm>
          <a:prstGeom prst="rect">
            <a:avLst/>
          </a:prstGeom>
        </p:spPr>
        <p:txBody>
          <a:bodyPr/>
          <a:lstStyle/>
          <a:p>
            <a:r>
              <a:t>Title Text</a:t>
            </a:r>
          </a:p>
        </p:txBody>
      </p:sp>
      <p:sp>
        <p:nvSpPr>
          <p:cNvPr id="43" name="Body Level One…"/>
          <p:cNvSpPr txBox="1">
            <a:spLocks noGrp="1"/>
          </p:cNvSpPr>
          <p:nvPr>
            <p:ph type="body" idx="1"/>
          </p:nvPr>
        </p:nvSpPr>
        <p:spPr>
          <a:xfrm>
            <a:off x="480131" y="1046714"/>
            <a:ext cx="11250615" cy="5075239"/>
          </a:xfrm>
          <a:prstGeom prst="rect">
            <a:avLst/>
          </a:prstGeom>
        </p:spPr>
        <p:txBody>
          <a:bodyPr>
            <a:normAutofit/>
          </a:bodyPr>
          <a:lstStyle>
            <a:lvl3pPr marL="1645878" indent="-426708">
              <a:buChar char="❖"/>
            </a:lvl3pPr>
          </a:lstStyle>
          <a:p>
            <a:r>
              <a:t>Body Level One</a:t>
            </a:r>
          </a:p>
          <a:p>
            <a:pPr lvl="1"/>
            <a:r>
              <a:t>Body Level Two</a:t>
            </a:r>
          </a:p>
          <a:p>
            <a:pPr lvl="2"/>
            <a:r>
              <a:t>Body Level Three</a:t>
            </a:r>
          </a:p>
          <a:p>
            <a:pPr lvl="3"/>
            <a:r>
              <a:t>Body Level Four</a:t>
            </a:r>
          </a:p>
          <a:p>
            <a:pPr lvl="4"/>
            <a:r>
              <a:t>Body Level Five</a:t>
            </a: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5634877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gif"/><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13063"/>
            <a:ext cx="12192000" cy="708594"/>
          </a:xfrm>
          <a:prstGeom prst="rect">
            <a:avLst/>
          </a:prstGeom>
        </p:spPr>
      </p:pic>
      <p:sp>
        <p:nvSpPr>
          <p:cNvPr id="98314" name="Rectangle 10"/>
          <p:cNvSpPr>
            <a:spLocks noGrp="1" noChangeArrowheads="1"/>
          </p:cNvSpPr>
          <p:nvPr>
            <p:ph type="body" idx="1"/>
          </p:nvPr>
        </p:nvSpPr>
        <p:spPr bwMode="auto">
          <a:xfrm>
            <a:off x="601963" y="989946"/>
            <a:ext cx="11006952" cy="48966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p:txBody>
      </p:sp>
      <p:sp>
        <p:nvSpPr>
          <p:cNvPr id="98324" name="Rectangle 20"/>
          <p:cNvSpPr>
            <a:spLocks noGrp="1" noChangeArrowheads="1"/>
          </p:cNvSpPr>
          <p:nvPr>
            <p:ph type="title"/>
          </p:nvPr>
        </p:nvSpPr>
        <p:spPr bwMode="auto">
          <a:xfrm>
            <a:off x="2397039" y="0"/>
            <a:ext cx="7416800" cy="7951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a:t>
            </a:r>
          </a:p>
        </p:txBody>
      </p:sp>
      <p:sp>
        <p:nvSpPr>
          <p:cNvPr id="10" name="Rectangle 3"/>
          <p:cNvSpPr>
            <a:spLocks noGrp="1" noChangeArrowheads="1"/>
          </p:cNvSpPr>
          <p:nvPr>
            <p:ph type="sldNum" sz="quarter" idx="4"/>
          </p:nvPr>
        </p:nvSpPr>
        <p:spPr>
          <a:xfrm>
            <a:off x="10893288" y="6477001"/>
            <a:ext cx="821634" cy="340935"/>
          </a:xfrm>
          <a:prstGeom prst="rect">
            <a:avLst/>
          </a:prstGeom>
        </p:spPr>
        <p:txBody>
          <a:bodyPr/>
          <a:lstStyle>
            <a:lvl1pPr algn="r">
              <a:defRPr sz="2133"/>
            </a:lvl1pPr>
          </a:lstStyle>
          <a:p>
            <a:pPr>
              <a:defRPr/>
            </a:pPr>
            <a:fld id="{D68E8870-17DE-45C4-A8DD-7644B2422933}" type="slidenum">
              <a:rPr lang="en-US" smtClean="0"/>
              <a:pPr>
                <a:defRPr/>
              </a:pPr>
              <a:t>‹#›</a:t>
            </a:fld>
            <a:endParaRPr lang="en-US" dirty="0"/>
          </a:p>
        </p:txBody>
      </p:sp>
      <p:grpSp>
        <p:nvGrpSpPr>
          <p:cNvPr id="6" name="Group 5"/>
          <p:cNvGrpSpPr/>
          <p:nvPr userDrawn="1"/>
        </p:nvGrpSpPr>
        <p:grpSpPr>
          <a:xfrm>
            <a:off x="177576" y="6503087"/>
            <a:ext cx="1127548" cy="282877"/>
            <a:chOff x="177576" y="6503087"/>
            <a:chExt cx="1127548" cy="282877"/>
          </a:xfrm>
        </p:grpSpPr>
        <p:sp>
          <p:nvSpPr>
            <p:cNvPr id="22" name="Rectangle 21"/>
            <p:cNvSpPr/>
            <p:nvPr/>
          </p:nvSpPr>
          <p:spPr>
            <a:xfrm>
              <a:off x="468035" y="6508965"/>
              <a:ext cx="837089" cy="276999"/>
            </a:xfrm>
            <a:prstGeom prst="rect">
              <a:avLst/>
            </a:prstGeom>
          </p:spPr>
          <p:txBody>
            <a:bodyPr wrap="none">
              <a:spAutoFit/>
            </a:bodyPr>
            <a:lstStyle/>
            <a:p>
              <a:r>
                <a:rPr lang="en-US" sz="1200" b="1" dirty="0">
                  <a:latin typeface="Arial"/>
                  <a:cs typeface="Arial"/>
                </a:rPr>
                <a:t>@IITSEC</a:t>
              </a:r>
            </a:p>
          </p:txBody>
        </p:sp>
        <p:pic>
          <p:nvPicPr>
            <p:cNvPr id="23" name="Picture 22" descr="twitterlogosmall.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7576" y="6503087"/>
              <a:ext cx="424387" cy="257814"/>
            </a:xfrm>
            <a:prstGeom prst="rect">
              <a:avLst/>
            </a:prstGeom>
          </p:spPr>
        </p:pic>
      </p:grpSp>
      <p:grpSp>
        <p:nvGrpSpPr>
          <p:cNvPr id="5" name="Group 4"/>
          <p:cNvGrpSpPr/>
          <p:nvPr userDrawn="1"/>
        </p:nvGrpSpPr>
        <p:grpSpPr>
          <a:xfrm>
            <a:off x="1305124" y="6512595"/>
            <a:ext cx="1338900" cy="276999"/>
            <a:chOff x="2207996" y="6472185"/>
            <a:chExt cx="1338900" cy="276999"/>
          </a:xfrm>
        </p:grpSpPr>
        <p:pic>
          <p:nvPicPr>
            <p:cNvPr id="25" name="Picture 24" descr="YouTube_icon_block.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7996" y="6485179"/>
              <a:ext cx="334590" cy="250942"/>
            </a:xfrm>
            <a:prstGeom prst="rect">
              <a:avLst/>
            </a:prstGeom>
          </p:spPr>
        </p:pic>
        <p:sp>
          <p:nvSpPr>
            <p:cNvPr id="26" name="Rectangle 25"/>
            <p:cNvSpPr/>
            <p:nvPr/>
          </p:nvSpPr>
          <p:spPr>
            <a:xfrm>
              <a:off x="2513023" y="6472185"/>
              <a:ext cx="1033873" cy="276999"/>
            </a:xfrm>
            <a:prstGeom prst="rect">
              <a:avLst/>
            </a:prstGeom>
          </p:spPr>
          <p:txBody>
            <a:bodyPr wrap="none">
              <a:spAutoFit/>
            </a:bodyPr>
            <a:lstStyle/>
            <a:p>
              <a:r>
                <a:rPr lang="en-US" sz="1200" b="1" dirty="0" err="1">
                  <a:latin typeface="Arial"/>
                  <a:cs typeface="Arial"/>
                </a:rPr>
                <a:t>NTSAToday</a:t>
              </a:r>
              <a:endParaRPr lang="en-US" sz="1200" b="1" dirty="0">
                <a:latin typeface="Arial"/>
                <a:cs typeface="Arial"/>
              </a:endParaRPr>
            </a:p>
          </p:txBody>
        </p:sp>
      </p:grpSp>
      <p:pic>
        <p:nvPicPr>
          <p:cNvPr id="16" name="Picture 15">
            <a:extLst>
              <a:ext uri="{FF2B5EF4-FFF2-40B4-BE49-F238E27FC236}">
                <a16:creationId xmlns:a16="http://schemas.microsoft.com/office/drawing/2014/main" id="{A76B2861-8E4B-9E47-8A2A-E1B719C6FBAF}"/>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1735242" y="6332858"/>
            <a:ext cx="477078" cy="478270"/>
          </a:xfrm>
          <a:prstGeom prst="rect">
            <a:avLst/>
          </a:prstGeom>
        </p:spPr>
      </p:pic>
      <p:pic>
        <p:nvPicPr>
          <p:cNvPr id="17" name="Picture 16" descr="Text, logo&#10;&#10;Description automatically generated">
            <a:extLst>
              <a:ext uri="{FF2B5EF4-FFF2-40B4-BE49-F238E27FC236}">
                <a16:creationId xmlns:a16="http://schemas.microsoft.com/office/drawing/2014/main" id="{54782887-490E-0144-831D-68E3D84E5E2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9937392" y="6352841"/>
            <a:ext cx="1094689" cy="438303"/>
          </a:xfrm>
          <a:prstGeom prst="rect">
            <a:avLst/>
          </a:prstGeom>
        </p:spPr>
      </p:pic>
      <p:sp>
        <p:nvSpPr>
          <p:cNvPr id="18" name="Rectangle 17">
            <a:extLst>
              <a:ext uri="{FF2B5EF4-FFF2-40B4-BE49-F238E27FC236}">
                <a16:creationId xmlns:a16="http://schemas.microsoft.com/office/drawing/2014/main" id="{6FAB1CCF-D80E-7F42-AAC8-9524E4D44C02}"/>
              </a:ext>
            </a:extLst>
          </p:cNvPr>
          <p:cNvSpPr/>
          <p:nvPr userDrawn="1"/>
        </p:nvSpPr>
        <p:spPr bwMode="auto">
          <a:xfrm>
            <a:off x="0" y="-3316"/>
            <a:ext cx="2397039" cy="708594"/>
          </a:xfrm>
          <a:prstGeom prst="rect">
            <a:avLst/>
          </a:prstGeom>
          <a:gradFill>
            <a:gsLst>
              <a:gs pos="0">
                <a:schemeClr val="tx1"/>
              </a:gs>
              <a:gs pos="18000">
                <a:schemeClr val="tx1"/>
              </a:gs>
              <a:gs pos="72000">
                <a:schemeClr val="tx1">
                  <a:alpha val="25210"/>
                </a:schemeClr>
              </a:gs>
              <a:gs pos="100000">
                <a:schemeClr val="tx1">
                  <a:alpha val="0"/>
                </a:schemeClr>
              </a:gs>
            </a:gsLst>
            <a:lin ang="0" scaled="0"/>
          </a:gra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pic>
        <p:nvPicPr>
          <p:cNvPr id="19" name="Picture 18">
            <a:extLst>
              <a:ext uri="{FF2B5EF4-FFF2-40B4-BE49-F238E27FC236}">
                <a16:creationId xmlns:a16="http://schemas.microsoft.com/office/drawing/2014/main" id="{A96CF2B4-11F3-DC47-B3D9-A0B3AB453563}"/>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290" y="0"/>
            <a:ext cx="753282" cy="958552"/>
          </a:xfrm>
          <a:prstGeom prst="rect">
            <a:avLst/>
          </a:prstGeom>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76" r:id="rId4"/>
    <p:sldLayoutId id="2147483678" r:id="rId5"/>
    <p:sldLayoutId id="2147483693" r:id="rId6"/>
  </p:sldLayoutIdLst>
  <p:hf hdr="0" ftr="0" dt="0"/>
  <p:txStyles>
    <p:titleStyle>
      <a:lvl1pPr algn="ctr" rtl="0" eaLnBrk="1" fontAlgn="base" hangingPunct="1">
        <a:spcBef>
          <a:spcPct val="0"/>
        </a:spcBef>
        <a:spcAft>
          <a:spcPct val="0"/>
        </a:spcAft>
        <a:defRPr sz="2800" b="1">
          <a:solidFill>
            <a:schemeClr val="bg1"/>
          </a:solidFill>
          <a:latin typeface="+mj-lt"/>
          <a:ea typeface="+mj-ea"/>
          <a:cs typeface="+mj-cs"/>
        </a:defRPr>
      </a:lvl1pPr>
      <a:lvl2pPr algn="l" rtl="0" eaLnBrk="1" fontAlgn="base" hangingPunct="1">
        <a:spcBef>
          <a:spcPct val="0"/>
        </a:spcBef>
        <a:spcAft>
          <a:spcPct val="0"/>
        </a:spcAft>
        <a:defRPr sz="4267" b="1">
          <a:solidFill>
            <a:srgbClr val="F77B0B"/>
          </a:solidFill>
          <a:latin typeface="Tahoma" charset="0"/>
        </a:defRPr>
      </a:lvl2pPr>
      <a:lvl3pPr algn="l" rtl="0" eaLnBrk="1" fontAlgn="base" hangingPunct="1">
        <a:spcBef>
          <a:spcPct val="0"/>
        </a:spcBef>
        <a:spcAft>
          <a:spcPct val="0"/>
        </a:spcAft>
        <a:defRPr sz="4267" b="1">
          <a:solidFill>
            <a:srgbClr val="F77B0B"/>
          </a:solidFill>
          <a:latin typeface="Tahoma" charset="0"/>
        </a:defRPr>
      </a:lvl3pPr>
      <a:lvl4pPr algn="l" rtl="0" eaLnBrk="1" fontAlgn="base" hangingPunct="1">
        <a:spcBef>
          <a:spcPct val="0"/>
        </a:spcBef>
        <a:spcAft>
          <a:spcPct val="0"/>
        </a:spcAft>
        <a:defRPr sz="4267" b="1">
          <a:solidFill>
            <a:srgbClr val="F77B0B"/>
          </a:solidFill>
          <a:latin typeface="Tahoma" charset="0"/>
        </a:defRPr>
      </a:lvl4pPr>
      <a:lvl5pPr algn="l" rtl="0" eaLnBrk="1" fontAlgn="base" hangingPunct="1">
        <a:spcBef>
          <a:spcPct val="0"/>
        </a:spcBef>
        <a:spcAft>
          <a:spcPct val="0"/>
        </a:spcAft>
        <a:defRPr sz="4267" b="1">
          <a:solidFill>
            <a:srgbClr val="F77B0B"/>
          </a:solidFill>
          <a:latin typeface="Tahoma" charset="0"/>
        </a:defRPr>
      </a:lvl5pPr>
      <a:lvl6pPr marL="609585" algn="l" rtl="0" eaLnBrk="1" fontAlgn="base" hangingPunct="1">
        <a:spcBef>
          <a:spcPct val="0"/>
        </a:spcBef>
        <a:spcAft>
          <a:spcPct val="0"/>
        </a:spcAft>
        <a:defRPr sz="4267" b="1">
          <a:solidFill>
            <a:srgbClr val="F77B0B"/>
          </a:solidFill>
          <a:latin typeface="Tahoma" charset="0"/>
        </a:defRPr>
      </a:lvl6pPr>
      <a:lvl7pPr marL="1219170" algn="l" rtl="0" eaLnBrk="1" fontAlgn="base" hangingPunct="1">
        <a:spcBef>
          <a:spcPct val="0"/>
        </a:spcBef>
        <a:spcAft>
          <a:spcPct val="0"/>
        </a:spcAft>
        <a:defRPr sz="4267" b="1">
          <a:solidFill>
            <a:srgbClr val="F77B0B"/>
          </a:solidFill>
          <a:latin typeface="Tahoma" charset="0"/>
        </a:defRPr>
      </a:lvl7pPr>
      <a:lvl8pPr marL="1828754" algn="l" rtl="0" eaLnBrk="1" fontAlgn="base" hangingPunct="1">
        <a:spcBef>
          <a:spcPct val="0"/>
        </a:spcBef>
        <a:spcAft>
          <a:spcPct val="0"/>
        </a:spcAft>
        <a:defRPr sz="4267" b="1">
          <a:solidFill>
            <a:srgbClr val="F77B0B"/>
          </a:solidFill>
          <a:latin typeface="Tahoma" charset="0"/>
        </a:defRPr>
      </a:lvl8pPr>
      <a:lvl9pPr marL="2438339" algn="l" rtl="0" eaLnBrk="1" fontAlgn="base" hangingPunct="1">
        <a:spcBef>
          <a:spcPct val="0"/>
        </a:spcBef>
        <a:spcAft>
          <a:spcPct val="0"/>
        </a:spcAft>
        <a:defRPr sz="4267" b="1">
          <a:solidFill>
            <a:srgbClr val="F77B0B"/>
          </a:solidFill>
          <a:latin typeface="Tahoma" charset="0"/>
        </a:defRPr>
      </a:lvl9pPr>
    </p:titleStyle>
    <p:bodyStyle>
      <a:lvl1pPr marL="457189" indent="-457189" algn="l" rtl="0" eaLnBrk="1" fontAlgn="base" hangingPunct="1">
        <a:spcBef>
          <a:spcPct val="20000"/>
        </a:spcBef>
        <a:spcAft>
          <a:spcPct val="0"/>
        </a:spcAft>
        <a:buClr>
          <a:schemeClr val="tx1"/>
        </a:buClr>
        <a:buSzPct val="75000"/>
        <a:buFont typeface="Wingdings" charset="2"/>
        <a:buChar char="Ø"/>
        <a:defRPr sz="2800">
          <a:solidFill>
            <a:schemeClr val="tx1"/>
          </a:solidFill>
          <a:latin typeface="Arial Narrow" charset="0"/>
          <a:ea typeface="Arial Narrow" charset="0"/>
          <a:cs typeface="Arial Narrow" charset="0"/>
        </a:defRPr>
      </a:lvl1pPr>
      <a:lvl2pPr marL="990575" indent="-380990" algn="l" rtl="0" eaLnBrk="1" fontAlgn="base" hangingPunct="1">
        <a:spcBef>
          <a:spcPct val="20000"/>
        </a:spcBef>
        <a:spcAft>
          <a:spcPct val="0"/>
        </a:spcAft>
        <a:buClr>
          <a:schemeClr val="tx1"/>
        </a:buClr>
        <a:buSzPct val="75000"/>
        <a:buFont typeface="Wingdings" pitchFamily="2" charset="2"/>
        <a:buChar char="n"/>
        <a:defRPr sz="2400">
          <a:solidFill>
            <a:schemeClr val="tx1"/>
          </a:solidFill>
          <a:latin typeface="Arial Narrow" charset="0"/>
          <a:ea typeface="Arial Narrow" charset="0"/>
          <a:cs typeface="Arial Narrow" charset="0"/>
        </a:defRPr>
      </a:lvl2pPr>
      <a:lvl3pPr marL="1523962" indent="-304792" algn="l" rtl="0" eaLnBrk="1" fontAlgn="base" hangingPunct="1">
        <a:spcBef>
          <a:spcPct val="20000"/>
        </a:spcBef>
        <a:spcAft>
          <a:spcPct val="0"/>
        </a:spcAft>
        <a:buClr>
          <a:schemeClr val="folHlink"/>
        </a:buClr>
        <a:buSzPct val="50000"/>
        <a:buFont typeface="Wingdings" pitchFamily="2" charset="2"/>
        <a:buChar char="n"/>
        <a:defRPr sz="3200">
          <a:solidFill>
            <a:schemeClr val="tx1"/>
          </a:solidFill>
          <a:latin typeface="+mn-lt"/>
        </a:defRPr>
      </a:lvl3pPr>
      <a:lvl4pPr marL="2133547" indent="-304792" algn="l" rtl="0" eaLnBrk="1" fontAlgn="base" hangingPunct="1">
        <a:spcBef>
          <a:spcPct val="20000"/>
        </a:spcBef>
        <a:spcAft>
          <a:spcPct val="0"/>
        </a:spcAft>
        <a:buClr>
          <a:schemeClr val="accent2"/>
        </a:buClr>
        <a:buSzPct val="55000"/>
        <a:buFont typeface="Wingdings" pitchFamily="2" charset="2"/>
        <a:buChar char="n"/>
        <a:defRPr sz="2667">
          <a:solidFill>
            <a:schemeClr val="tx1"/>
          </a:solidFill>
          <a:latin typeface="+mn-lt"/>
        </a:defRPr>
      </a:lvl4pPr>
      <a:lvl5pPr marL="274313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5pPr>
      <a:lvl6pPr marL="335271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6pPr>
      <a:lvl7pPr marL="396230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7pPr>
      <a:lvl8pPr marL="457188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8pPr>
      <a:lvl9pPr marL="5181470"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3.gif"/><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46.png"/><Relationship Id="rId4" Type="http://schemas.openxmlformats.org/officeDocument/2006/relationships/notesSlide" Target="../notesSlides/notesSlide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640614" y="1474503"/>
            <a:ext cx="10910771" cy="2359885"/>
          </a:xfrm>
        </p:spPr>
        <p:txBody>
          <a:bodyPr/>
          <a:lstStyle/>
          <a:p>
            <a:r>
              <a:rPr lang="en-US" sz="4000" dirty="0"/>
              <a:t>Introduction to </a:t>
            </a:r>
          </a:p>
          <a:p>
            <a:r>
              <a:rPr lang="en-US" sz="4000" dirty="0"/>
              <a:t>Competency-Based Experiential Learning</a:t>
            </a:r>
          </a:p>
          <a:p>
            <a:endParaRPr lang="en-US" sz="2000" dirty="0">
              <a:solidFill>
                <a:srgbClr val="00B050"/>
              </a:solidFill>
            </a:endParaRPr>
          </a:p>
          <a:p>
            <a:r>
              <a:rPr lang="en-US" sz="2000" dirty="0">
                <a:solidFill>
                  <a:srgbClr val="00B050"/>
                </a:solidFill>
              </a:rPr>
              <a:t>An Alternative Method of Developing Workforce Expertise</a:t>
            </a:r>
          </a:p>
          <a:p>
            <a:endParaRPr lang="en-US" dirty="0"/>
          </a:p>
          <a:p>
            <a:endParaRPr lang="en-US" dirty="0"/>
          </a:p>
        </p:txBody>
      </p:sp>
      <p:sp>
        <p:nvSpPr>
          <p:cNvPr id="10" name="Text Placeholder 9"/>
          <p:cNvSpPr>
            <a:spLocks noGrp="1"/>
          </p:cNvSpPr>
          <p:nvPr>
            <p:ph type="body" sz="quarter" idx="11"/>
          </p:nvPr>
        </p:nvSpPr>
        <p:spPr>
          <a:xfrm>
            <a:off x="491937" y="3938297"/>
            <a:ext cx="11208124" cy="2359885"/>
          </a:xfrm>
        </p:spPr>
        <p:txBody>
          <a:bodyPr/>
          <a:lstStyle/>
          <a:p>
            <a:pPr eaLnBrk="1" hangingPunct="1"/>
            <a:r>
              <a:rPr lang="en-US" dirty="0">
                <a:latin typeface="Arial Narrow" pitchFamily="34" charset="0"/>
              </a:rPr>
              <a:t>Kevin Owens, Applied Research Laboratories: The University of Texas at Austin</a:t>
            </a:r>
          </a:p>
          <a:p>
            <a:r>
              <a:rPr lang="en-US" dirty="0">
                <a:latin typeface="Arial Narrow" pitchFamily="34" charset="0"/>
              </a:rPr>
              <a:t>Dr. Ben Goldberg, US Army DEVCOM, Soldier Center, STTC</a:t>
            </a:r>
          </a:p>
          <a:p>
            <a:r>
              <a:rPr lang="en-US" dirty="0">
                <a:latin typeface="Arial Narrow" pitchFamily="34" charset="0"/>
              </a:rPr>
              <a:t>Dr. Robby Robson, Eduworks</a:t>
            </a:r>
          </a:p>
          <a:p>
            <a:r>
              <a:rPr lang="en-US" dirty="0">
                <a:latin typeface="Arial Narrow" pitchFamily="34" charset="0"/>
              </a:rPr>
              <a:t>Shelly Blake-Plock, Yet Analytics</a:t>
            </a:r>
          </a:p>
          <a:p>
            <a:r>
              <a:rPr lang="en-US" dirty="0">
                <a:latin typeface="Arial Narrow" pitchFamily="34" charset="0"/>
              </a:rPr>
              <a:t>Sanjay Mishra, Oak Ridge Institute for Science and Education</a:t>
            </a:r>
          </a:p>
          <a:p>
            <a:endParaRPr lang="en-US" dirty="0"/>
          </a:p>
        </p:txBody>
      </p:sp>
    </p:spTree>
    <p:extLst>
      <p:ext uri="{BB962C8B-B14F-4D97-AF65-F5344CB8AC3E}">
        <p14:creationId xmlns:p14="http://schemas.microsoft.com/office/powerpoint/2010/main" val="3664686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7039" y="0"/>
            <a:ext cx="7416800" cy="736048"/>
          </a:xfrm>
        </p:spPr>
        <p:txBody>
          <a:bodyPr/>
          <a:lstStyle/>
          <a:p>
            <a:r>
              <a:rPr lang="en-US" dirty="0"/>
              <a:t>Learning Objectives</a:t>
            </a:r>
          </a:p>
        </p:txBody>
      </p:sp>
      <p:sp>
        <p:nvSpPr>
          <p:cNvPr id="4" name="Content Placeholder 3"/>
          <p:cNvSpPr>
            <a:spLocks noGrp="1"/>
          </p:cNvSpPr>
          <p:nvPr>
            <p:ph sz="quarter" idx="11"/>
          </p:nvPr>
        </p:nvSpPr>
        <p:spPr/>
        <p:txBody>
          <a:bodyPr/>
          <a:lstStyle/>
          <a:p>
            <a:pPr marL="514350" indent="-514350">
              <a:buFont typeface="+mj-lt"/>
              <a:buAutoNum type="arabicPeriod"/>
            </a:pPr>
            <a:r>
              <a:rPr lang="en-US" dirty="0"/>
              <a:t>Explain the need for competency-based experiential-learning method.</a:t>
            </a:r>
          </a:p>
          <a:p>
            <a:pPr marL="514350" indent="-514350">
              <a:buFont typeface="+mj-lt"/>
              <a:buAutoNum type="arabicPeriod"/>
            </a:pPr>
            <a:endParaRPr lang="en-US" sz="2000" dirty="0"/>
          </a:p>
          <a:p>
            <a:pPr marL="514350" indent="-514350">
              <a:buFont typeface="+mj-lt"/>
              <a:buAutoNum type="arabicPeriod"/>
            </a:pPr>
            <a:r>
              <a:rPr lang="en-US" dirty="0"/>
              <a:t>Describe the theory and principles of competency-based experiential-learning.</a:t>
            </a:r>
          </a:p>
          <a:p>
            <a:pPr marL="514350" indent="-514350">
              <a:buFont typeface="+mj-lt"/>
              <a:buAutoNum type="arabicPeriod"/>
            </a:pPr>
            <a:endParaRPr lang="en-US" sz="2000" dirty="0"/>
          </a:p>
          <a:p>
            <a:pPr marL="514350" indent="-514350">
              <a:buFont typeface="+mj-lt"/>
              <a:buAutoNum type="arabicPeriod"/>
            </a:pPr>
            <a:r>
              <a:rPr lang="en-US" dirty="0"/>
              <a:t>Relate to the component processes/resources in competency-based experiential-learning.</a:t>
            </a:r>
          </a:p>
          <a:p>
            <a:pPr marL="514350" indent="-514350">
              <a:buFont typeface="+mj-lt"/>
              <a:buAutoNum type="arabicPeriod"/>
            </a:pPr>
            <a:endParaRPr lang="en-US" sz="2000" dirty="0"/>
          </a:p>
          <a:p>
            <a:pPr marL="514350" indent="-514350">
              <a:buFont typeface="+mj-lt"/>
              <a:buAutoNum type="arabicPeriod"/>
            </a:pPr>
            <a:r>
              <a:rPr lang="en-US" dirty="0"/>
              <a:t>Explain the key-phases of competency-based experiential-learning.</a:t>
            </a:r>
          </a:p>
          <a:p>
            <a:pPr marL="514350" indent="-514350">
              <a:buFont typeface="+mj-lt"/>
              <a:buAutoNum type="arabicPeriod"/>
            </a:pPr>
            <a:endParaRPr lang="en-US" sz="2000" dirty="0"/>
          </a:p>
          <a:p>
            <a:pPr marL="514350" indent="-514350">
              <a:buFont typeface="+mj-lt"/>
              <a:buAutoNum type="arabicPeriod"/>
            </a:pPr>
            <a:r>
              <a:rPr lang="en-US" dirty="0"/>
              <a:t>Describe an example of a competency-based experiential-learning exercise.</a:t>
            </a:r>
          </a:p>
        </p:txBody>
      </p:sp>
      <p:sp>
        <p:nvSpPr>
          <p:cNvPr id="3" name="Slide Number Placeholder 2">
            <a:extLst>
              <a:ext uri="{FF2B5EF4-FFF2-40B4-BE49-F238E27FC236}">
                <a16:creationId xmlns:a16="http://schemas.microsoft.com/office/drawing/2014/main" id="{7A0F1AA8-0317-4E35-A1A5-842913F52F3C}"/>
              </a:ext>
            </a:extLst>
          </p:cNvPr>
          <p:cNvSpPr>
            <a:spLocks noGrp="1"/>
          </p:cNvSpPr>
          <p:nvPr>
            <p:ph type="sldNum" sz="quarter" idx="10"/>
          </p:nvPr>
        </p:nvSpPr>
        <p:spPr/>
        <p:txBody>
          <a:bodyPr/>
          <a:lstStyle/>
          <a:p>
            <a:pPr>
              <a:defRPr/>
            </a:pPr>
            <a:fld id="{D68E8870-17DE-45C4-A8DD-7644B2422933}" type="slidenum">
              <a:rPr lang="en-US" smtClean="0"/>
              <a:pPr>
                <a:defRPr/>
              </a:pPr>
              <a:t>2</a:t>
            </a:fld>
            <a:endParaRPr lang="en-US" dirty="0"/>
          </a:p>
        </p:txBody>
      </p:sp>
      <p:sp>
        <p:nvSpPr>
          <p:cNvPr id="5" name="TextBox 4">
            <a:extLst>
              <a:ext uri="{FF2B5EF4-FFF2-40B4-BE49-F238E27FC236}">
                <a16:creationId xmlns:a16="http://schemas.microsoft.com/office/drawing/2014/main" id="{8DD40C20-1735-4CBB-92D5-62B5A7513898}"/>
              </a:ext>
            </a:extLst>
          </p:cNvPr>
          <p:cNvSpPr txBox="1"/>
          <p:nvPr/>
        </p:nvSpPr>
        <p:spPr>
          <a:xfrm>
            <a:off x="4760843" y="6396335"/>
            <a:ext cx="2106667" cy="461665"/>
          </a:xfrm>
          <a:prstGeom prst="rect">
            <a:avLst/>
          </a:prstGeom>
          <a:noFill/>
        </p:spPr>
        <p:txBody>
          <a:bodyPr wrap="none" rtlCol="0">
            <a:spAutoFit/>
          </a:bodyPr>
          <a:lstStyle/>
          <a:p>
            <a:pPr algn="ctr"/>
            <a:r>
              <a:rPr lang="en-US" sz="2400" dirty="0"/>
              <a:t>SHOWN HERE</a:t>
            </a:r>
          </a:p>
        </p:txBody>
      </p:sp>
    </p:spTree>
    <p:extLst>
      <p:ext uri="{BB962C8B-B14F-4D97-AF65-F5344CB8AC3E}">
        <p14:creationId xmlns:p14="http://schemas.microsoft.com/office/powerpoint/2010/main" val="1008667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B361E-9370-4013-BD6A-FB9F9F95A501}"/>
              </a:ext>
            </a:extLst>
          </p:cNvPr>
          <p:cNvSpPr>
            <a:spLocks noGrp="1"/>
          </p:cNvSpPr>
          <p:nvPr>
            <p:ph type="title"/>
          </p:nvPr>
        </p:nvSpPr>
        <p:spPr>
          <a:xfrm>
            <a:off x="445266" y="2934834"/>
            <a:ext cx="11029616" cy="988332"/>
          </a:xfrm>
        </p:spPr>
        <p:txBody>
          <a:bodyPr/>
          <a:lstStyle/>
          <a:p>
            <a:r>
              <a:rPr lang="en-US" dirty="0">
                <a:solidFill>
                  <a:srgbClr val="00B050"/>
                </a:solidFill>
              </a:rPr>
              <a:t>The need for competency-based experiential-learning</a:t>
            </a:r>
            <a:endParaRPr lang="en-US" dirty="0">
              <a:solidFill>
                <a:srgbClr val="0070C0"/>
              </a:solidFill>
            </a:endParaRPr>
          </a:p>
        </p:txBody>
      </p:sp>
      <p:sp>
        <p:nvSpPr>
          <p:cNvPr id="4" name="Slide Number Placeholder 6">
            <a:extLst>
              <a:ext uri="{FF2B5EF4-FFF2-40B4-BE49-F238E27FC236}">
                <a16:creationId xmlns:a16="http://schemas.microsoft.com/office/drawing/2014/main" id="{9470F990-FA8E-4A9A-9779-E8193310DDE3}"/>
              </a:ext>
            </a:extLst>
          </p:cNvPr>
          <p:cNvSpPr txBox="1">
            <a:spLocks/>
          </p:cNvSpPr>
          <p:nvPr/>
        </p:nvSpPr>
        <p:spPr>
          <a:xfrm>
            <a:off x="10909111" y="6373537"/>
            <a:ext cx="821634" cy="340935"/>
          </a:xfrm>
        </p:spPr>
        <p:txBody>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algn="r">
              <a:defRPr/>
            </a:pPr>
            <a:fld id="{D68E8870-17DE-45C4-A8DD-7644B2422933}" type="slidenum">
              <a:rPr lang="en-US" sz="2000" smtClean="0"/>
              <a:pPr algn="r">
                <a:defRPr/>
              </a:pPr>
              <a:t>3</a:t>
            </a:fld>
            <a:endParaRPr lang="en-US" sz="2000" dirty="0"/>
          </a:p>
        </p:txBody>
      </p:sp>
    </p:spTree>
    <p:extLst>
      <p:ext uri="{BB962C8B-B14F-4D97-AF65-F5344CB8AC3E}">
        <p14:creationId xmlns:p14="http://schemas.microsoft.com/office/powerpoint/2010/main" val="2776564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7039" y="0"/>
            <a:ext cx="7416800" cy="633046"/>
          </a:xfrm>
        </p:spPr>
        <p:txBody>
          <a:bodyPr/>
          <a:lstStyle/>
          <a:p>
            <a:r>
              <a:rPr lang="en-US" dirty="0"/>
              <a:t>Current Education / Training Paradigm</a:t>
            </a:r>
          </a:p>
        </p:txBody>
      </p:sp>
      <p:sp>
        <p:nvSpPr>
          <p:cNvPr id="8" name="TextBox 7">
            <a:extLst>
              <a:ext uri="{FF2B5EF4-FFF2-40B4-BE49-F238E27FC236}">
                <a16:creationId xmlns:a16="http://schemas.microsoft.com/office/drawing/2014/main" id="{785A1D9F-FBEB-4811-B566-E3EE329306DD}"/>
              </a:ext>
            </a:extLst>
          </p:cNvPr>
          <p:cNvSpPr txBox="1"/>
          <p:nvPr/>
        </p:nvSpPr>
        <p:spPr>
          <a:xfrm>
            <a:off x="171494" y="762238"/>
            <a:ext cx="7600905" cy="5786199"/>
          </a:xfrm>
          <a:prstGeom prst="rect">
            <a:avLst/>
          </a:prstGeom>
          <a:noFill/>
        </p:spPr>
        <p:txBody>
          <a:bodyPr wrap="square" rtlCol="0">
            <a:spAutoFit/>
          </a:bodyPr>
          <a:lstStyle/>
          <a:p>
            <a:pPr marL="514350" indent="-514350">
              <a:buFont typeface="+mj-lt"/>
              <a:buAutoNum type="arabicPeriod"/>
            </a:pPr>
            <a:r>
              <a:rPr lang="en-US" sz="2000" b="1" dirty="0"/>
              <a:t>How we educate today is the same as in 18</a:t>
            </a:r>
            <a:r>
              <a:rPr lang="en-US" sz="2000" b="1" baseline="30000" dirty="0"/>
              <a:t>th-</a:t>
            </a:r>
            <a:r>
              <a:rPr lang="en-US" sz="2000" b="1" dirty="0"/>
              <a:t>century</a:t>
            </a:r>
          </a:p>
          <a:p>
            <a:pPr marL="514350" indent="-514350">
              <a:buFont typeface="+mj-lt"/>
              <a:buAutoNum type="arabicPeriod"/>
            </a:pPr>
            <a:endParaRPr lang="en-US" sz="1400" b="1" dirty="0"/>
          </a:p>
          <a:p>
            <a:pPr marL="514350" indent="-514350">
              <a:buFont typeface="+mj-lt"/>
              <a:buAutoNum type="arabicPeriod"/>
            </a:pPr>
            <a:r>
              <a:rPr lang="en-US" sz="2000" b="1" dirty="0"/>
              <a:t>How we educate workforce today is a form of </a:t>
            </a:r>
            <a:r>
              <a:rPr lang="en-US" sz="2000" b="1" i="1" dirty="0"/>
              <a:t>Placebo </a:t>
            </a:r>
            <a:r>
              <a:rPr lang="en-US" sz="2000" b="1" dirty="0"/>
              <a:t>Learning Process – managers assume learners know more than they do.</a:t>
            </a:r>
          </a:p>
          <a:p>
            <a:pPr marL="971550" lvl="1" indent="-514350">
              <a:buFont typeface="Arial" panose="020B0604020202020204" pitchFamily="34" charset="0"/>
              <a:buChar char="•"/>
            </a:pPr>
            <a:r>
              <a:rPr lang="en-US" sz="2000" dirty="0"/>
              <a:t>Dunning-Kruger effect.</a:t>
            </a:r>
          </a:p>
          <a:p>
            <a:pPr marL="514350" indent="-514350">
              <a:buFont typeface="+mj-lt"/>
              <a:buAutoNum type="arabicPeriod"/>
            </a:pPr>
            <a:endParaRPr lang="en-US" sz="1400" b="1" dirty="0"/>
          </a:p>
          <a:p>
            <a:pPr marL="514350" indent="-514350">
              <a:buFont typeface="+mj-lt"/>
              <a:buAutoNum type="arabicPeriod"/>
            </a:pPr>
            <a:r>
              <a:rPr lang="en-US" sz="2000" b="1" dirty="0"/>
              <a:t>Education and Training not aligned to the same competence framework, measures and criteria for  achieving workforce performance outcomes.</a:t>
            </a:r>
          </a:p>
          <a:p>
            <a:pPr marL="514350" indent="-514350">
              <a:buFont typeface="+mj-lt"/>
              <a:buAutoNum type="arabicPeriod"/>
            </a:pPr>
            <a:endParaRPr lang="en-US" sz="1400" b="1" dirty="0"/>
          </a:p>
          <a:p>
            <a:pPr marL="514350" indent="-514350">
              <a:buFont typeface="+mj-lt"/>
              <a:buAutoNum type="arabicPeriod"/>
            </a:pPr>
            <a:r>
              <a:rPr lang="en-US" sz="2000" b="1" dirty="0"/>
              <a:t>Learners don’t build knowledge and skill how they will be required to use it in real application context (transfer).   Bottom up vs. Top down.</a:t>
            </a:r>
          </a:p>
          <a:p>
            <a:pPr marL="514350" indent="-514350">
              <a:buFont typeface="+mj-lt"/>
              <a:buAutoNum type="arabicPeriod"/>
            </a:pPr>
            <a:endParaRPr lang="en-US" sz="1400" b="1" dirty="0"/>
          </a:p>
          <a:p>
            <a:pPr marL="514350" indent="-514350">
              <a:buFont typeface="+mj-lt"/>
              <a:buAutoNum type="arabicPeriod"/>
            </a:pPr>
            <a:r>
              <a:rPr lang="en-US" sz="2000" b="1" dirty="0"/>
              <a:t>Learning often “one and done”.  No refresher or follow-on measures (qualified for life).  </a:t>
            </a:r>
          </a:p>
          <a:p>
            <a:pPr marL="514350" indent="-514350">
              <a:buFont typeface="+mj-lt"/>
              <a:buAutoNum type="arabicPeriod"/>
            </a:pPr>
            <a:endParaRPr lang="en-US" sz="1400" b="1" dirty="0"/>
          </a:p>
          <a:p>
            <a:pPr marL="514350" indent="-514350">
              <a:buFont typeface="+mj-lt"/>
              <a:buAutoNum type="arabicPeriod"/>
            </a:pPr>
            <a:r>
              <a:rPr lang="en-US" sz="2000" b="1" dirty="0"/>
              <a:t>No work-site, longitudinal data collected to measure curriculum effectiveness and validate competence.</a:t>
            </a:r>
          </a:p>
        </p:txBody>
      </p:sp>
      <p:sp>
        <p:nvSpPr>
          <p:cNvPr id="4" name="Slide Number Placeholder 3">
            <a:extLst>
              <a:ext uri="{FF2B5EF4-FFF2-40B4-BE49-F238E27FC236}">
                <a16:creationId xmlns:a16="http://schemas.microsoft.com/office/drawing/2014/main" id="{EFFA8066-1140-432C-AEF5-996C6387D892}"/>
              </a:ext>
            </a:extLst>
          </p:cNvPr>
          <p:cNvSpPr>
            <a:spLocks noGrp="1"/>
          </p:cNvSpPr>
          <p:nvPr>
            <p:ph type="sldNum" sz="quarter" idx="10"/>
          </p:nvPr>
        </p:nvSpPr>
        <p:spPr/>
        <p:txBody>
          <a:bodyPr/>
          <a:lstStyle/>
          <a:p>
            <a:pPr>
              <a:defRPr/>
            </a:pPr>
            <a:fld id="{D68E8870-17DE-45C4-A8DD-7644B2422933}" type="slidenum">
              <a:rPr lang="en-US" smtClean="0"/>
              <a:pPr>
                <a:defRPr/>
              </a:pPr>
              <a:t>4</a:t>
            </a:fld>
            <a:endParaRPr lang="en-US" dirty="0"/>
          </a:p>
        </p:txBody>
      </p:sp>
      <p:pic>
        <p:nvPicPr>
          <p:cNvPr id="6" name="Picture 5">
            <a:extLst>
              <a:ext uri="{FF2B5EF4-FFF2-40B4-BE49-F238E27FC236}">
                <a16:creationId xmlns:a16="http://schemas.microsoft.com/office/drawing/2014/main" id="{1A7F936A-C59F-4E80-8508-FDE77FE17895}"/>
              </a:ext>
            </a:extLst>
          </p:cNvPr>
          <p:cNvPicPr>
            <a:picLocks noChangeAspect="1"/>
          </p:cNvPicPr>
          <p:nvPr/>
        </p:nvPicPr>
        <p:blipFill>
          <a:blip r:embed="rId3"/>
          <a:stretch>
            <a:fillRect/>
          </a:stretch>
        </p:blipFill>
        <p:spPr>
          <a:xfrm>
            <a:off x="7891459" y="3309264"/>
            <a:ext cx="4207094" cy="2824099"/>
          </a:xfrm>
          <a:prstGeom prst="rect">
            <a:avLst/>
          </a:prstGeom>
        </p:spPr>
      </p:pic>
      <p:pic>
        <p:nvPicPr>
          <p:cNvPr id="7" name="Picture 6">
            <a:extLst>
              <a:ext uri="{FF2B5EF4-FFF2-40B4-BE49-F238E27FC236}">
                <a16:creationId xmlns:a16="http://schemas.microsoft.com/office/drawing/2014/main" id="{6F326ED7-1351-4AFF-AE3E-EFAD7D9AE8D2}"/>
              </a:ext>
            </a:extLst>
          </p:cNvPr>
          <p:cNvPicPr>
            <a:picLocks noChangeAspect="1"/>
          </p:cNvPicPr>
          <p:nvPr/>
        </p:nvPicPr>
        <p:blipFill rotWithShape="1">
          <a:blip r:embed="rId4"/>
          <a:srcRect t="25288"/>
          <a:stretch/>
        </p:blipFill>
        <p:spPr>
          <a:xfrm>
            <a:off x="7891459" y="1228061"/>
            <a:ext cx="4207095" cy="2062716"/>
          </a:xfrm>
          <a:prstGeom prst="rect">
            <a:avLst/>
          </a:prstGeom>
        </p:spPr>
      </p:pic>
      <p:sp>
        <p:nvSpPr>
          <p:cNvPr id="9" name="Arrow: Down 8">
            <a:extLst>
              <a:ext uri="{FF2B5EF4-FFF2-40B4-BE49-F238E27FC236}">
                <a16:creationId xmlns:a16="http://schemas.microsoft.com/office/drawing/2014/main" id="{B11DECDC-8388-4B2C-9233-966D07E2F0C8}"/>
              </a:ext>
            </a:extLst>
          </p:cNvPr>
          <p:cNvSpPr/>
          <p:nvPr/>
        </p:nvSpPr>
        <p:spPr>
          <a:xfrm>
            <a:off x="9687506" y="3069090"/>
            <a:ext cx="897925" cy="757881"/>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735DAFC-C942-4DF9-9061-F9B2172B52F4}"/>
              </a:ext>
            </a:extLst>
          </p:cNvPr>
          <p:cNvSpPr txBox="1"/>
          <p:nvPr/>
        </p:nvSpPr>
        <p:spPr>
          <a:xfrm>
            <a:off x="9531174" y="1209574"/>
            <a:ext cx="1210588" cy="461665"/>
          </a:xfrm>
          <a:prstGeom prst="rect">
            <a:avLst/>
          </a:prstGeom>
          <a:noFill/>
        </p:spPr>
        <p:txBody>
          <a:bodyPr wrap="none" rtlCol="0">
            <a:spAutoFit/>
          </a:bodyPr>
          <a:lstStyle/>
          <a:p>
            <a:pPr algn="ctr"/>
            <a:r>
              <a:rPr lang="en-US" sz="2400" b="1" dirty="0">
                <a:solidFill>
                  <a:schemeClr val="bg1"/>
                </a:solidFill>
              </a:rPr>
              <a:t>1800’s</a:t>
            </a:r>
          </a:p>
        </p:txBody>
      </p:sp>
      <p:sp>
        <p:nvSpPr>
          <p:cNvPr id="10" name="TextBox 9">
            <a:extLst>
              <a:ext uri="{FF2B5EF4-FFF2-40B4-BE49-F238E27FC236}">
                <a16:creationId xmlns:a16="http://schemas.microsoft.com/office/drawing/2014/main" id="{58764863-20A6-41CD-B63F-C1EA0FBD7E5A}"/>
              </a:ext>
            </a:extLst>
          </p:cNvPr>
          <p:cNvSpPr txBox="1"/>
          <p:nvPr/>
        </p:nvSpPr>
        <p:spPr>
          <a:xfrm>
            <a:off x="9618499" y="5663603"/>
            <a:ext cx="966932" cy="461665"/>
          </a:xfrm>
          <a:prstGeom prst="rect">
            <a:avLst/>
          </a:prstGeom>
          <a:noFill/>
        </p:spPr>
        <p:txBody>
          <a:bodyPr wrap="none" rtlCol="0">
            <a:spAutoFit/>
          </a:bodyPr>
          <a:lstStyle/>
          <a:p>
            <a:pPr algn="ctr"/>
            <a:r>
              <a:rPr lang="en-US" sz="2400" b="1" dirty="0">
                <a:solidFill>
                  <a:schemeClr val="bg1"/>
                </a:solidFill>
              </a:rPr>
              <a:t>2022</a:t>
            </a:r>
          </a:p>
        </p:txBody>
      </p:sp>
      <p:sp>
        <p:nvSpPr>
          <p:cNvPr id="3" name="Rectangle 2">
            <a:extLst>
              <a:ext uri="{FF2B5EF4-FFF2-40B4-BE49-F238E27FC236}">
                <a16:creationId xmlns:a16="http://schemas.microsoft.com/office/drawing/2014/main" id="{EB933AFA-6D03-4651-9932-DDBE7056CB29}"/>
              </a:ext>
            </a:extLst>
          </p:cNvPr>
          <p:cNvSpPr/>
          <p:nvPr/>
        </p:nvSpPr>
        <p:spPr>
          <a:xfrm>
            <a:off x="2933698" y="6502282"/>
            <a:ext cx="7010401" cy="307777"/>
          </a:xfrm>
          <a:prstGeom prst="rect">
            <a:avLst/>
          </a:prstGeom>
        </p:spPr>
        <p:txBody>
          <a:bodyPr wrap="square">
            <a:spAutoFit/>
          </a:bodyPr>
          <a:lstStyle/>
          <a:p>
            <a:pPr algn="ctr"/>
            <a:r>
              <a:rPr lang="en-US" sz="1400" dirty="0"/>
              <a:t>1.  Explain the need for competency-based experiential-learning method</a:t>
            </a:r>
          </a:p>
        </p:txBody>
      </p:sp>
    </p:spTree>
    <p:extLst>
      <p:ext uri="{BB962C8B-B14F-4D97-AF65-F5344CB8AC3E}">
        <p14:creationId xmlns:p14="http://schemas.microsoft.com/office/powerpoint/2010/main" val="3222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fade">
                                      <p:cBhvr>
                                        <p:cTn id="11" dur="500"/>
                                        <p:tgtEl>
                                          <p:spTgt spid="8">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xEl>
                                              <p:pRg st="5" end="5"/>
                                            </p:txEl>
                                          </p:spTgt>
                                        </p:tgtEl>
                                        <p:attrNameLst>
                                          <p:attrName>style.visibility</p:attrName>
                                        </p:attrNameLst>
                                      </p:cBhvr>
                                      <p:to>
                                        <p:strVal val="visible"/>
                                      </p:to>
                                    </p:set>
                                    <p:animEffect transition="in" filter="fade">
                                      <p:cBhvr>
                                        <p:cTn id="16" dur="500"/>
                                        <p:tgtEl>
                                          <p:spTgt spid="8">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animEffect transition="in" filter="fade">
                                      <p:cBhvr>
                                        <p:cTn id="21" dur="500"/>
                                        <p:tgtEl>
                                          <p:spTgt spid="8">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xEl>
                                              <p:pRg st="9" end="9"/>
                                            </p:txEl>
                                          </p:spTgt>
                                        </p:tgtEl>
                                        <p:attrNameLst>
                                          <p:attrName>style.visibility</p:attrName>
                                        </p:attrNameLst>
                                      </p:cBhvr>
                                      <p:to>
                                        <p:strVal val="visible"/>
                                      </p:to>
                                    </p:set>
                                    <p:animEffect transition="in" filter="fade">
                                      <p:cBhvr>
                                        <p:cTn id="26" dur="500"/>
                                        <p:tgtEl>
                                          <p:spTgt spid="8">
                                            <p:txEl>
                                              <p:pRg st="9" end="9"/>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xEl>
                                              <p:pRg st="11" end="11"/>
                                            </p:txEl>
                                          </p:spTgt>
                                        </p:tgtEl>
                                        <p:attrNameLst>
                                          <p:attrName>style.visibility</p:attrName>
                                        </p:attrNameLst>
                                      </p:cBhvr>
                                      <p:to>
                                        <p:strVal val="visible"/>
                                      </p:to>
                                    </p:set>
                                    <p:animEffect transition="in" filter="fade">
                                      <p:cBhvr>
                                        <p:cTn id="31" dur="500"/>
                                        <p:tgtEl>
                                          <p:spTgt spid="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7039" y="0"/>
            <a:ext cx="7416800" cy="633046"/>
          </a:xfrm>
        </p:spPr>
        <p:txBody>
          <a:bodyPr/>
          <a:lstStyle/>
          <a:p>
            <a:r>
              <a:rPr lang="en-US" dirty="0"/>
              <a:t>Kirkpatrick Levels of Evaluation</a:t>
            </a:r>
          </a:p>
        </p:txBody>
      </p:sp>
      <p:sp>
        <p:nvSpPr>
          <p:cNvPr id="8" name="TextBox 7">
            <a:extLst>
              <a:ext uri="{FF2B5EF4-FFF2-40B4-BE49-F238E27FC236}">
                <a16:creationId xmlns:a16="http://schemas.microsoft.com/office/drawing/2014/main" id="{785A1D9F-FBEB-4811-B566-E3EE329306DD}"/>
              </a:ext>
            </a:extLst>
          </p:cNvPr>
          <p:cNvSpPr txBox="1"/>
          <p:nvPr/>
        </p:nvSpPr>
        <p:spPr>
          <a:xfrm>
            <a:off x="213995" y="903721"/>
            <a:ext cx="7322588" cy="1231106"/>
          </a:xfrm>
          <a:prstGeom prst="rect">
            <a:avLst/>
          </a:prstGeom>
          <a:noFill/>
        </p:spPr>
        <p:txBody>
          <a:bodyPr wrap="square" rtlCol="0">
            <a:spAutoFit/>
          </a:bodyPr>
          <a:lstStyle/>
          <a:p>
            <a:pPr marL="457200" indent="-457200">
              <a:buFont typeface="+mj-lt"/>
              <a:buAutoNum type="arabicPeriod" startAt="4"/>
            </a:pPr>
            <a:r>
              <a:rPr lang="en-US" sz="2000" b="1" dirty="0"/>
              <a:t>Long-term mission results associated with learning:</a:t>
            </a:r>
          </a:p>
          <a:p>
            <a:pPr marL="1123935" lvl="1" indent="-514350">
              <a:buFont typeface="Arial" panose="020B0604020202020204" pitchFamily="34" charset="0"/>
              <a:buChar char="•"/>
            </a:pPr>
            <a:r>
              <a:rPr lang="en-US" sz="1800" dirty="0">
                <a:solidFill>
                  <a:srgbClr val="C00000"/>
                </a:solidFill>
              </a:rPr>
              <a:t>Rarely conducted</a:t>
            </a:r>
            <a:r>
              <a:rPr lang="en-US" sz="1800" dirty="0"/>
              <a:t>.</a:t>
            </a:r>
          </a:p>
          <a:p>
            <a:pPr marL="1123935" lvl="1" indent="-514350">
              <a:buFont typeface="Arial" panose="020B0604020202020204" pitchFamily="34" charset="0"/>
              <a:buChar char="•"/>
            </a:pPr>
            <a:r>
              <a:rPr lang="en-US" sz="1800" dirty="0">
                <a:solidFill>
                  <a:srgbClr val="C00000"/>
                </a:solidFill>
              </a:rPr>
              <a:t>Shows true value (ROI) of training and content</a:t>
            </a:r>
          </a:p>
          <a:p>
            <a:pPr marL="1123935" lvl="1" indent="-514350">
              <a:buFont typeface="Arial" panose="020B0604020202020204" pitchFamily="34" charset="0"/>
              <a:buChar char="•"/>
            </a:pPr>
            <a:r>
              <a:rPr lang="en-US" sz="1800" dirty="0">
                <a:solidFill>
                  <a:srgbClr val="C00000"/>
                </a:solidFill>
              </a:rPr>
              <a:t>May be systemic with impact of other capabilities</a:t>
            </a:r>
          </a:p>
        </p:txBody>
      </p:sp>
      <p:sp>
        <p:nvSpPr>
          <p:cNvPr id="3" name="TextBox 2">
            <a:extLst>
              <a:ext uri="{FF2B5EF4-FFF2-40B4-BE49-F238E27FC236}">
                <a16:creationId xmlns:a16="http://schemas.microsoft.com/office/drawing/2014/main" id="{AC45BB31-5BFC-4D46-94ED-ED6DAD65725D}"/>
              </a:ext>
            </a:extLst>
          </p:cNvPr>
          <p:cNvSpPr txBox="1"/>
          <p:nvPr/>
        </p:nvSpPr>
        <p:spPr>
          <a:xfrm>
            <a:off x="8706805" y="6120407"/>
            <a:ext cx="2214068" cy="307777"/>
          </a:xfrm>
          <a:prstGeom prst="rect">
            <a:avLst/>
          </a:prstGeom>
          <a:noFill/>
        </p:spPr>
        <p:txBody>
          <a:bodyPr wrap="none" rtlCol="0">
            <a:spAutoFit/>
          </a:bodyPr>
          <a:lstStyle/>
          <a:p>
            <a:r>
              <a:rPr lang="en-US" sz="1400" dirty="0"/>
              <a:t>Donald Kirkpatrick (1959)</a:t>
            </a:r>
          </a:p>
        </p:txBody>
      </p:sp>
      <p:pic>
        <p:nvPicPr>
          <p:cNvPr id="4" name="Picture 3">
            <a:extLst>
              <a:ext uri="{FF2B5EF4-FFF2-40B4-BE49-F238E27FC236}">
                <a16:creationId xmlns:a16="http://schemas.microsoft.com/office/drawing/2014/main" id="{51013D4A-431F-4A5E-B3C4-3B015F119449}"/>
              </a:ext>
            </a:extLst>
          </p:cNvPr>
          <p:cNvPicPr>
            <a:picLocks noChangeAspect="1"/>
          </p:cNvPicPr>
          <p:nvPr/>
        </p:nvPicPr>
        <p:blipFill rotWithShape="1">
          <a:blip r:embed="rId3"/>
          <a:srcRect l="19725" r="15332"/>
          <a:stretch/>
        </p:blipFill>
        <p:spPr>
          <a:xfrm>
            <a:off x="7708604" y="1239564"/>
            <a:ext cx="4428462" cy="5114261"/>
          </a:xfrm>
          <a:prstGeom prst="rect">
            <a:avLst/>
          </a:prstGeom>
        </p:spPr>
      </p:pic>
      <p:sp>
        <p:nvSpPr>
          <p:cNvPr id="5" name="Slide Number Placeholder 4">
            <a:extLst>
              <a:ext uri="{FF2B5EF4-FFF2-40B4-BE49-F238E27FC236}">
                <a16:creationId xmlns:a16="http://schemas.microsoft.com/office/drawing/2014/main" id="{C81B79EC-F9D5-4FA4-A3E5-3BDE27C06450}"/>
              </a:ext>
            </a:extLst>
          </p:cNvPr>
          <p:cNvSpPr>
            <a:spLocks noGrp="1"/>
          </p:cNvSpPr>
          <p:nvPr>
            <p:ph type="sldNum" sz="quarter" idx="10"/>
          </p:nvPr>
        </p:nvSpPr>
        <p:spPr/>
        <p:txBody>
          <a:bodyPr/>
          <a:lstStyle/>
          <a:p>
            <a:pPr>
              <a:defRPr/>
            </a:pPr>
            <a:fld id="{D68E8870-17DE-45C4-A8DD-7644B2422933}" type="slidenum">
              <a:rPr lang="en-US" smtClean="0"/>
              <a:pPr>
                <a:defRPr/>
              </a:pPr>
              <a:t>5</a:t>
            </a:fld>
            <a:endParaRPr lang="en-US" dirty="0"/>
          </a:p>
        </p:txBody>
      </p:sp>
      <p:sp>
        <p:nvSpPr>
          <p:cNvPr id="15" name="TextBox 14">
            <a:extLst>
              <a:ext uri="{FF2B5EF4-FFF2-40B4-BE49-F238E27FC236}">
                <a16:creationId xmlns:a16="http://schemas.microsoft.com/office/drawing/2014/main" id="{086DB073-55B3-49EB-8E4D-79ADC48FD7A6}"/>
              </a:ext>
            </a:extLst>
          </p:cNvPr>
          <p:cNvSpPr txBox="1"/>
          <p:nvPr/>
        </p:nvSpPr>
        <p:spPr>
          <a:xfrm>
            <a:off x="213995" y="2055885"/>
            <a:ext cx="7322588" cy="1815882"/>
          </a:xfrm>
          <a:prstGeom prst="rect">
            <a:avLst/>
          </a:prstGeom>
          <a:noFill/>
        </p:spPr>
        <p:txBody>
          <a:bodyPr wrap="square" rtlCol="0">
            <a:spAutoFit/>
          </a:bodyPr>
          <a:lstStyle/>
          <a:p>
            <a:pPr marL="457200" indent="-457200">
              <a:buFont typeface="+mj-lt"/>
              <a:buAutoNum type="arabicPeriod" startAt="3"/>
            </a:pPr>
            <a:r>
              <a:rPr lang="en-US" sz="2000" b="1" dirty="0"/>
              <a:t>Long-term learning/change measured and integration in workplace team (&gt; 6 </a:t>
            </a:r>
            <a:r>
              <a:rPr lang="en-US" sz="2000" b="1" dirty="0" err="1"/>
              <a:t>mos</a:t>
            </a:r>
            <a:r>
              <a:rPr lang="en-US" sz="2000" b="1" dirty="0"/>
              <a:t> after):</a:t>
            </a:r>
          </a:p>
          <a:p>
            <a:pPr marL="1123935" lvl="1" indent="-514350">
              <a:buFont typeface="Arial" panose="020B0604020202020204" pitchFamily="34" charset="0"/>
              <a:buChar char="•"/>
            </a:pPr>
            <a:r>
              <a:rPr lang="en-US" sz="1800" dirty="0">
                <a:solidFill>
                  <a:srgbClr val="C00000"/>
                </a:solidFill>
              </a:rPr>
              <a:t>Rarely conducted</a:t>
            </a:r>
            <a:r>
              <a:rPr lang="en-US" sz="1800" dirty="0"/>
              <a:t>.</a:t>
            </a:r>
          </a:p>
          <a:p>
            <a:pPr marL="1123935" lvl="1" indent="-514350">
              <a:buFont typeface="Arial" panose="020B0604020202020204" pitchFamily="34" charset="0"/>
              <a:buChar char="•"/>
            </a:pPr>
            <a:r>
              <a:rPr lang="en-US" sz="1800" dirty="0">
                <a:solidFill>
                  <a:srgbClr val="C00000"/>
                </a:solidFill>
              </a:rPr>
              <a:t>Misses point that learned change can be obstructed by occupational setting / culture if training not aligned with workplace practices</a:t>
            </a:r>
          </a:p>
        </p:txBody>
      </p:sp>
      <p:sp>
        <p:nvSpPr>
          <p:cNvPr id="17" name="TextBox 16">
            <a:extLst>
              <a:ext uri="{FF2B5EF4-FFF2-40B4-BE49-F238E27FC236}">
                <a16:creationId xmlns:a16="http://schemas.microsoft.com/office/drawing/2014/main" id="{761DB013-16B1-4CC3-A93D-A205ACF6687A}"/>
              </a:ext>
            </a:extLst>
          </p:cNvPr>
          <p:cNvSpPr txBox="1"/>
          <p:nvPr/>
        </p:nvSpPr>
        <p:spPr>
          <a:xfrm>
            <a:off x="216196" y="3843618"/>
            <a:ext cx="7801374" cy="1508105"/>
          </a:xfrm>
          <a:prstGeom prst="rect">
            <a:avLst/>
          </a:prstGeom>
          <a:noFill/>
        </p:spPr>
        <p:txBody>
          <a:bodyPr wrap="square" rtlCol="0">
            <a:spAutoFit/>
          </a:bodyPr>
          <a:lstStyle/>
          <a:p>
            <a:pPr marL="457200" indent="-457200">
              <a:buFont typeface="+mj-lt"/>
              <a:buAutoNum type="arabicPeriod" startAt="2"/>
            </a:pPr>
            <a:r>
              <a:rPr lang="en-US" sz="2000" b="1" dirty="0"/>
              <a:t>Short-term learning/change in KSA and Task outcomes:</a:t>
            </a:r>
          </a:p>
          <a:p>
            <a:pPr marL="1123935" lvl="1" indent="-514350">
              <a:buFont typeface="Arial" panose="020B0604020202020204" pitchFamily="34" charset="0"/>
              <a:buChar char="•"/>
            </a:pPr>
            <a:r>
              <a:rPr lang="en-US" sz="1800" dirty="0"/>
              <a:t>Main source of evaluation today.</a:t>
            </a:r>
          </a:p>
          <a:p>
            <a:pPr marL="1123935" lvl="1" indent="-514350">
              <a:buFont typeface="Arial" panose="020B0604020202020204" pitchFamily="34" charset="0"/>
              <a:buChar char="•"/>
            </a:pPr>
            <a:r>
              <a:rPr lang="en-US" sz="1800" dirty="0"/>
              <a:t>Usually constrained experiences and conditions</a:t>
            </a:r>
          </a:p>
          <a:p>
            <a:pPr marL="1123935" lvl="1" indent="-514350">
              <a:buFont typeface="Arial" panose="020B0604020202020204" pitchFamily="34" charset="0"/>
              <a:buChar char="•"/>
            </a:pPr>
            <a:r>
              <a:rPr lang="en-US" sz="1800" dirty="0"/>
              <a:t>Often not based on real-world problems but based on curriculum content/objectives (encapsulated evaluation).</a:t>
            </a:r>
          </a:p>
        </p:txBody>
      </p:sp>
      <p:sp>
        <p:nvSpPr>
          <p:cNvPr id="18" name="TextBox 17">
            <a:extLst>
              <a:ext uri="{FF2B5EF4-FFF2-40B4-BE49-F238E27FC236}">
                <a16:creationId xmlns:a16="http://schemas.microsoft.com/office/drawing/2014/main" id="{73249187-026A-4CDF-A03A-B07E64294F3D}"/>
              </a:ext>
            </a:extLst>
          </p:cNvPr>
          <p:cNvSpPr txBox="1"/>
          <p:nvPr/>
        </p:nvSpPr>
        <p:spPr>
          <a:xfrm>
            <a:off x="209290" y="5323574"/>
            <a:ext cx="7322588" cy="954107"/>
          </a:xfrm>
          <a:prstGeom prst="rect">
            <a:avLst/>
          </a:prstGeom>
          <a:noFill/>
        </p:spPr>
        <p:txBody>
          <a:bodyPr wrap="square" rtlCol="0">
            <a:spAutoFit/>
          </a:bodyPr>
          <a:lstStyle/>
          <a:p>
            <a:pPr marL="457200" indent="-457200">
              <a:buFont typeface="+mj-lt"/>
              <a:buAutoNum type="arabicPeriod"/>
            </a:pPr>
            <a:r>
              <a:rPr lang="en-US" sz="2000" b="1" dirty="0"/>
              <a:t>Learners react to the learning experience:</a:t>
            </a:r>
          </a:p>
          <a:p>
            <a:pPr marL="1123935" lvl="1" indent="-514350">
              <a:buFont typeface="Arial" panose="020B0604020202020204" pitchFamily="34" charset="0"/>
              <a:buChar char="•"/>
            </a:pPr>
            <a:r>
              <a:rPr lang="en-US" sz="1800" dirty="0"/>
              <a:t>Main source of evaluation today. Sentimental value. How can a learner know value before they perform in real life?</a:t>
            </a:r>
            <a:endParaRPr lang="en-US" sz="1800" dirty="0">
              <a:solidFill>
                <a:srgbClr val="C00000"/>
              </a:solidFill>
            </a:endParaRPr>
          </a:p>
        </p:txBody>
      </p:sp>
      <p:sp>
        <p:nvSpPr>
          <p:cNvPr id="24" name="TextBox 23">
            <a:extLst>
              <a:ext uri="{FF2B5EF4-FFF2-40B4-BE49-F238E27FC236}">
                <a16:creationId xmlns:a16="http://schemas.microsoft.com/office/drawing/2014/main" id="{B981AEF6-D2CB-4EA4-A9C6-CAC0A4C0470E}"/>
              </a:ext>
            </a:extLst>
          </p:cNvPr>
          <p:cNvSpPr txBox="1"/>
          <p:nvPr/>
        </p:nvSpPr>
        <p:spPr>
          <a:xfrm>
            <a:off x="8052647" y="5545824"/>
            <a:ext cx="3620320" cy="252181"/>
          </a:xfrm>
          <a:prstGeom prst="rect">
            <a:avLst/>
          </a:prstGeom>
          <a:solidFill>
            <a:srgbClr val="333333"/>
          </a:solidFill>
        </p:spPr>
        <p:txBody>
          <a:bodyPr wrap="square" rtlCol="0">
            <a:spAutoFit/>
          </a:bodyPr>
          <a:lstStyle/>
          <a:p>
            <a:pPr algn="ctr"/>
            <a:r>
              <a:rPr lang="en-US" sz="1000" b="1" dirty="0">
                <a:solidFill>
                  <a:srgbClr val="FFC000"/>
                </a:solidFill>
              </a:rPr>
              <a:t>TRAINEE (SUBJECTIVE) VALUE OF TRAINING</a:t>
            </a:r>
          </a:p>
        </p:txBody>
      </p:sp>
      <p:grpSp>
        <p:nvGrpSpPr>
          <p:cNvPr id="27" name="Group 26">
            <a:extLst>
              <a:ext uri="{FF2B5EF4-FFF2-40B4-BE49-F238E27FC236}">
                <a16:creationId xmlns:a16="http://schemas.microsoft.com/office/drawing/2014/main" id="{F603202E-D023-4314-A44D-683E018FB609}"/>
              </a:ext>
            </a:extLst>
          </p:cNvPr>
          <p:cNvGrpSpPr/>
          <p:nvPr/>
        </p:nvGrpSpPr>
        <p:grpSpPr>
          <a:xfrm>
            <a:off x="7633112" y="1952919"/>
            <a:ext cx="1728248" cy="4135345"/>
            <a:chOff x="7633112" y="1730669"/>
            <a:chExt cx="1728248" cy="4135345"/>
          </a:xfrm>
        </p:grpSpPr>
        <p:sp>
          <p:nvSpPr>
            <p:cNvPr id="13" name="Right Bracket 12">
              <a:extLst>
                <a:ext uri="{FF2B5EF4-FFF2-40B4-BE49-F238E27FC236}">
                  <a16:creationId xmlns:a16="http://schemas.microsoft.com/office/drawing/2014/main" id="{2DC8BF91-B596-4CC9-B80A-979C0221DD65}"/>
                </a:ext>
              </a:extLst>
            </p:cNvPr>
            <p:cNvSpPr/>
            <p:nvPr/>
          </p:nvSpPr>
          <p:spPr bwMode="auto">
            <a:xfrm rot="12313756">
              <a:off x="8044013" y="3788475"/>
              <a:ext cx="181022" cy="2077539"/>
            </a:xfrm>
            <a:prstGeom prst="rightBracket">
              <a:avLst/>
            </a:prstGeom>
            <a:noFill/>
            <a:ln w="28575" cap="flat" cmpd="sng" algn="ctr">
              <a:solidFill>
                <a:srgbClr val="C00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4" name="TextBox 13">
              <a:extLst>
                <a:ext uri="{FF2B5EF4-FFF2-40B4-BE49-F238E27FC236}">
                  <a16:creationId xmlns:a16="http://schemas.microsoft.com/office/drawing/2014/main" id="{C32F50CF-1EAE-4172-8EDB-3B60A189A27E}"/>
                </a:ext>
              </a:extLst>
            </p:cNvPr>
            <p:cNvSpPr txBox="1"/>
            <p:nvPr/>
          </p:nvSpPr>
          <p:spPr>
            <a:xfrm>
              <a:off x="7633112" y="1730669"/>
              <a:ext cx="1728248" cy="1477328"/>
            </a:xfrm>
            <a:prstGeom prst="rect">
              <a:avLst/>
            </a:prstGeom>
            <a:noFill/>
          </p:spPr>
          <p:txBody>
            <a:bodyPr wrap="square" rtlCol="0">
              <a:spAutoFit/>
            </a:bodyPr>
            <a:lstStyle/>
            <a:p>
              <a:r>
                <a:rPr lang="en-US" sz="1800" b="1" dirty="0">
                  <a:solidFill>
                    <a:srgbClr val="C00000"/>
                  </a:solidFill>
                </a:rPr>
                <a:t>Limit of</a:t>
              </a:r>
            </a:p>
            <a:p>
              <a:r>
                <a:rPr lang="en-US" sz="1800" b="1" dirty="0">
                  <a:solidFill>
                    <a:srgbClr val="C00000"/>
                  </a:solidFill>
                </a:rPr>
                <a:t>Education &amp; Training Evaluation Today</a:t>
              </a:r>
            </a:p>
          </p:txBody>
        </p:sp>
        <p:cxnSp>
          <p:nvCxnSpPr>
            <p:cNvPr id="16" name="Straight Connector 15">
              <a:extLst>
                <a:ext uri="{FF2B5EF4-FFF2-40B4-BE49-F238E27FC236}">
                  <a16:creationId xmlns:a16="http://schemas.microsoft.com/office/drawing/2014/main" id="{C2CB9E59-43D4-482E-A9EE-1774BED59D14}"/>
                </a:ext>
              </a:extLst>
            </p:cNvPr>
            <p:cNvCxnSpPr>
              <a:cxnSpLocks/>
              <a:endCxn id="13" idx="2"/>
            </p:cNvCxnSpPr>
            <p:nvPr/>
          </p:nvCxnSpPr>
          <p:spPr bwMode="auto">
            <a:xfrm>
              <a:off x="8052647" y="3354641"/>
              <a:ext cx="0" cy="1434024"/>
            </a:xfrm>
            <a:prstGeom prst="line">
              <a:avLst/>
            </a:prstGeom>
            <a:solidFill>
              <a:schemeClr val="accent1"/>
            </a:solidFill>
            <a:ln w="9525" cap="flat" cmpd="sng" algn="ctr">
              <a:solidFill>
                <a:srgbClr val="C00000"/>
              </a:solidFill>
              <a:prstDash val="solid"/>
              <a:miter lim="800000"/>
              <a:headEnd type="none" w="med" len="med"/>
              <a:tailEnd type="none" w="med" len="med"/>
            </a:ln>
            <a:effectLst/>
          </p:spPr>
        </p:cxnSp>
      </p:grpSp>
      <p:sp>
        <p:nvSpPr>
          <p:cNvPr id="23" name="TextBox 22">
            <a:extLst>
              <a:ext uri="{FF2B5EF4-FFF2-40B4-BE49-F238E27FC236}">
                <a16:creationId xmlns:a16="http://schemas.microsoft.com/office/drawing/2014/main" id="{AA97343A-1939-4E98-A684-4442BAF3D4AC}"/>
              </a:ext>
            </a:extLst>
          </p:cNvPr>
          <p:cNvSpPr txBox="1"/>
          <p:nvPr/>
        </p:nvSpPr>
        <p:spPr>
          <a:xfrm>
            <a:off x="8489702" y="4478145"/>
            <a:ext cx="2718336" cy="553998"/>
          </a:xfrm>
          <a:prstGeom prst="rect">
            <a:avLst/>
          </a:prstGeom>
          <a:solidFill>
            <a:srgbClr val="333333"/>
          </a:solidFill>
        </p:spPr>
        <p:txBody>
          <a:bodyPr wrap="square" rtlCol="0">
            <a:spAutoFit/>
          </a:bodyPr>
          <a:lstStyle/>
          <a:p>
            <a:pPr algn="ctr"/>
            <a:r>
              <a:rPr lang="en-US" sz="1000" b="1" dirty="0">
                <a:solidFill>
                  <a:srgbClr val="FFC000"/>
                </a:solidFill>
              </a:rPr>
              <a:t>KNOWLEDGE / SKILL / ATTITUDES CHANGE</a:t>
            </a:r>
          </a:p>
          <a:p>
            <a:pPr algn="ctr"/>
            <a:r>
              <a:rPr lang="en-US" sz="1000" b="1" dirty="0">
                <a:solidFill>
                  <a:srgbClr val="FFC000"/>
                </a:solidFill>
              </a:rPr>
              <a:t>(SHORT-TERM LEARNING)</a:t>
            </a:r>
          </a:p>
        </p:txBody>
      </p:sp>
      <p:grpSp>
        <p:nvGrpSpPr>
          <p:cNvPr id="28" name="Group 27">
            <a:extLst>
              <a:ext uri="{FF2B5EF4-FFF2-40B4-BE49-F238E27FC236}">
                <a16:creationId xmlns:a16="http://schemas.microsoft.com/office/drawing/2014/main" id="{DB54322F-A34F-4320-ABD5-F3DABB0A4B37}"/>
              </a:ext>
            </a:extLst>
          </p:cNvPr>
          <p:cNvGrpSpPr/>
          <p:nvPr/>
        </p:nvGrpSpPr>
        <p:grpSpPr>
          <a:xfrm>
            <a:off x="10486966" y="671190"/>
            <a:ext cx="1704033" cy="3570196"/>
            <a:chOff x="10486966" y="448940"/>
            <a:chExt cx="1704033" cy="3570196"/>
          </a:xfrm>
        </p:grpSpPr>
        <p:sp>
          <p:nvSpPr>
            <p:cNvPr id="9" name="Right Bracket 8">
              <a:extLst>
                <a:ext uri="{FF2B5EF4-FFF2-40B4-BE49-F238E27FC236}">
                  <a16:creationId xmlns:a16="http://schemas.microsoft.com/office/drawing/2014/main" id="{2BD050C3-B430-44B6-B950-7E19C7489939}"/>
                </a:ext>
              </a:extLst>
            </p:cNvPr>
            <p:cNvSpPr/>
            <p:nvPr/>
          </p:nvSpPr>
          <p:spPr bwMode="auto">
            <a:xfrm rot="20090064">
              <a:off x="10486966" y="1208825"/>
              <a:ext cx="172967" cy="2810311"/>
            </a:xfrm>
            <a:prstGeom prst="rightBracket">
              <a:avLst/>
            </a:prstGeom>
            <a:noFill/>
            <a:ln w="28575" cap="flat" cmpd="sng" algn="ctr">
              <a:solidFill>
                <a:srgbClr val="008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7" name="TextBox 6">
              <a:extLst>
                <a:ext uri="{FF2B5EF4-FFF2-40B4-BE49-F238E27FC236}">
                  <a16:creationId xmlns:a16="http://schemas.microsoft.com/office/drawing/2014/main" id="{F53B41A9-732B-4B57-AEB7-DBC311D1B057}"/>
                </a:ext>
              </a:extLst>
            </p:cNvPr>
            <p:cNvSpPr txBox="1"/>
            <p:nvPr/>
          </p:nvSpPr>
          <p:spPr>
            <a:xfrm>
              <a:off x="10565233" y="448940"/>
              <a:ext cx="1625766" cy="2031325"/>
            </a:xfrm>
            <a:prstGeom prst="rect">
              <a:avLst/>
            </a:prstGeom>
            <a:noFill/>
          </p:spPr>
          <p:txBody>
            <a:bodyPr wrap="none" rtlCol="0">
              <a:spAutoFit/>
            </a:bodyPr>
            <a:lstStyle/>
            <a:p>
              <a:r>
                <a:rPr lang="en-US" sz="1800" b="1" dirty="0">
                  <a:solidFill>
                    <a:srgbClr val="008000"/>
                  </a:solidFill>
                </a:rPr>
                <a:t>Where </a:t>
              </a:r>
            </a:p>
            <a:p>
              <a:r>
                <a:rPr lang="en-US" sz="1800" b="1" dirty="0">
                  <a:solidFill>
                    <a:srgbClr val="008000"/>
                  </a:solidFill>
                </a:rPr>
                <a:t>Education</a:t>
              </a:r>
            </a:p>
            <a:p>
              <a:r>
                <a:rPr lang="en-US" sz="1800" b="1" dirty="0">
                  <a:solidFill>
                    <a:srgbClr val="008000"/>
                  </a:solidFill>
                </a:rPr>
                <a:t>&amp; Training </a:t>
              </a:r>
            </a:p>
            <a:p>
              <a:r>
                <a:rPr lang="en-US" sz="1800" b="1" dirty="0">
                  <a:solidFill>
                    <a:srgbClr val="008000"/>
                  </a:solidFill>
                </a:rPr>
                <a:t>Transfer &amp;</a:t>
              </a:r>
            </a:p>
            <a:p>
              <a:r>
                <a:rPr lang="en-US" sz="1800" b="1" dirty="0">
                  <a:solidFill>
                    <a:srgbClr val="008000"/>
                  </a:solidFill>
                </a:rPr>
                <a:t>Competence</a:t>
              </a:r>
            </a:p>
            <a:p>
              <a:r>
                <a:rPr lang="en-US" sz="1800" b="1" dirty="0">
                  <a:solidFill>
                    <a:srgbClr val="008000"/>
                  </a:solidFill>
                </a:rPr>
                <a:t>Evaluation</a:t>
              </a:r>
            </a:p>
            <a:p>
              <a:r>
                <a:rPr lang="en-US" sz="1800" b="1" dirty="0">
                  <a:solidFill>
                    <a:srgbClr val="008000"/>
                  </a:solidFill>
                </a:rPr>
                <a:t>Lives</a:t>
              </a:r>
            </a:p>
          </p:txBody>
        </p:sp>
        <p:cxnSp>
          <p:nvCxnSpPr>
            <p:cNvPr id="11" name="Straight Connector 10">
              <a:extLst>
                <a:ext uri="{FF2B5EF4-FFF2-40B4-BE49-F238E27FC236}">
                  <a16:creationId xmlns:a16="http://schemas.microsoft.com/office/drawing/2014/main" id="{C32B2D9F-D4DF-4A58-9D9F-19F4F877D234}"/>
                </a:ext>
              </a:extLst>
            </p:cNvPr>
            <p:cNvCxnSpPr>
              <a:cxnSpLocks/>
            </p:cNvCxnSpPr>
            <p:nvPr/>
          </p:nvCxnSpPr>
          <p:spPr bwMode="auto">
            <a:xfrm flipV="1">
              <a:off x="10823745" y="2449980"/>
              <a:ext cx="335124" cy="459157"/>
            </a:xfrm>
            <a:prstGeom prst="line">
              <a:avLst/>
            </a:prstGeom>
            <a:solidFill>
              <a:schemeClr val="accent1"/>
            </a:solidFill>
            <a:ln w="9525" cap="flat" cmpd="sng" algn="ctr">
              <a:solidFill>
                <a:srgbClr val="008000"/>
              </a:solidFill>
              <a:prstDash val="solid"/>
              <a:miter lim="800000"/>
              <a:headEnd type="none" w="med" len="med"/>
              <a:tailEnd type="none" w="med" len="med"/>
            </a:ln>
            <a:effectLst/>
          </p:spPr>
        </p:cxnSp>
      </p:grpSp>
      <p:sp>
        <p:nvSpPr>
          <p:cNvPr id="21" name="TextBox 20">
            <a:extLst>
              <a:ext uri="{FF2B5EF4-FFF2-40B4-BE49-F238E27FC236}">
                <a16:creationId xmlns:a16="http://schemas.microsoft.com/office/drawing/2014/main" id="{F910DC0B-F67C-449C-BC88-B27D3648B193}"/>
              </a:ext>
            </a:extLst>
          </p:cNvPr>
          <p:cNvSpPr txBox="1"/>
          <p:nvPr/>
        </p:nvSpPr>
        <p:spPr>
          <a:xfrm>
            <a:off x="9424621" y="2622030"/>
            <a:ext cx="900261" cy="553998"/>
          </a:xfrm>
          <a:prstGeom prst="rect">
            <a:avLst/>
          </a:prstGeom>
          <a:solidFill>
            <a:srgbClr val="333333"/>
          </a:solidFill>
        </p:spPr>
        <p:txBody>
          <a:bodyPr wrap="square" rtlCol="0">
            <a:spAutoFit/>
          </a:bodyPr>
          <a:lstStyle/>
          <a:p>
            <a:pPr algn="ctr"/>
            <a:r>
              <a:rPr lang="en-US" sz="1000" b="1" dirty="0">
                <a:solidFill>
                  <a:srgbClr val="FFC000"/>
                </a:solidFill>
              </a:rPr>
              <a:t>MISSION</a:t>
            </a:r>
          </a:p>
          <a:p>
            <a:pPr algn="ctr"/>
            <a:r>
              <a:rPr lang="en-US" sz="1000" b="1" dirty="0">
                <a:solidFill>
                  <a:srgbClr val="FFC000"/>
                </a:solidFill>
              </a:rPr>
              <a:t>OUTCOMECHANGE</a:t>
            </a:r>
          </a:p>
        </p:txBody>
      </p:sp>
      <p:sp>
        <p:nvSpPr>
          <p:cNvPr id="22" name="TextBox 21">
            <a:extLst>
              <a:ext uri="{FF2B5EF4-FFF2-40B4-BE49-F238E27FC236}">
                <a16:creationId xmlns:a16="http://schemas.microsoft.com/office/drawing/2014/main" id="{2A1CAB35-754D-428A-90F3-7D7E84DBC8AE}"/>
              </a:ext>
            </a:extLst>
          </p:cNvPr>
          <p:cNvSpPr txBox="1"/>
          <p:nvPr/>
        </p:nvSpPr>
        <p:spPr>
          <a:xfrm>
            <a:off x="8955900" y="3699100"/>
            <a:ext cx="1839243" cy="400110"/>
          </a:xfrm>
          <a:prstGeom prst="rect">
            <a:avLst/>
          </a:prstGeom>
          <a:solidFill>
            <a:srgbClr val="333333"/>
          </a:solidFill>
        </p:spPr>
        <p:txBody>
          <a:bodyPr wrap="square" rtlCol="0">
            <a:spAutoFit/>
          </a:bodyPr>
          <a:lstStyle/>
          <a:p>
            <a:pPr algn="ctr"/>
            <a:r>
              <a:rPr lang="en-US" sz="1000" b="1" dirty="0">
                <a:solidFill>
                  <a:srgbClr val="FFC000"/>
                </a:solidFill>
              </a:rPr>
              <a:t>PERFORMANCE CHANGE</a:t>
            </a:r>
          </a:p>
          <a:p>
            <a:pPr algn="ctr"/>
            <a:r>
              <a:rPr lang="en-US" sz="1000" b="1" dirty="0">
                <a:solidFill>
                  <a:srgbClr val="FFC000"/>
                </a:solidFill>
              </a:rPr>
              <a:t>(LONG-TERM)</a:t>
            </a:r>
          </a:p>
        </p:txBody>
      </p:sp>
      <p:sp>
        <p:nvSpPr>
          <p:cNvPr id="20" name="Rectangle 19">
            <a:extLst>
              <a:ext uri="{FF2B5EF4-FFF2-40B4-BE49-F238E27FC236}">
                <a16:creationId xmlns:a16="http://schemas.microsoft.com/office/drawing/2014/main" id="{E80D7D49-48A9-4174-A528-EC7205A8F0C0}"/>
              </a:ext>
            </a:extLst>
          </p:cNvPr>
          <p:cNvSpPr/>
          <p:nvPr/>
        </p:nvSpPr>
        <p:spPr bwMode="auto">
          <a:xfrm>
            <a:off x="9063665" y="3408486"/>
            <a:ext cx="1588059" cy="695795"/>
          </a:xfrm>
          <a:prstGeom prst="rect">
            <a:avLst/>
          </a:prstGeom>
          <a:solidFill>
            <a:srgbClr val="333333"/>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pic>
        <p:nvPicPr>
          <p:cNvPr id="25" name="Picture 24">
            <a:extLst>
              <a:ext uri="{FF2B5EF4-FFF2-40B4-BE49-F238E27FC236}">
                <a16:creationId xmlns:a16="http://schemas.microsoft.com/office/drawing/2014/main" id="{47821633-7238-4067-896A-1D3EA5F3D914}"/>
              </a:ext>
            </a:extLst>
          </p:cNvPr>
          <p:cNvPicPr>
            <a:picLocks noChangeAspect="1"/>
          </p:cNvPicPr>
          <p:nvPr/>
        </p:nvPicPr>
        <p:blipFill>
          <a:blip r:embed="rId4"/>
          <a:stretch>
            <a:fillRect/>
          </a:stretch>
        </p:blipFill>
        <p:spPr>
          <a:xfrm>
            <a:off x="9457477" y="4210540"/>
            <a:ext cx="825604" cy="278775"/>
          </a:xfrm>
          <a:prstGeom prst="rect">
            <a:avLst/>
          </a:prstGeom>
        </p:spPr>
      </p:pic>
      <p:sp>
        <p:nvSpPr>
          <p:cNvPr id="19" name="Rectangle 18">
            <a:extLst>
              <a:ext uri="{FF2B5EF4-FFF2-40B4-BE49-F238E27FC236}">
                <a16:creationId xmlns:a16="http://schemas.microsoft.com/office/drawing/2014/main" id="{EAC0F0C3-0DD8-4394-BFD0-4754B4C98287}"/>
              </a:ext>
            </a:extLst>
          </p:cNvPr>
          <p:cNvSpPr/>
          <p:nvPr/>
        </p:nvSpPr>
        <p:spPr bwMode="auto">
          <a:xfrm>
            <a:off x="8664982" y="4239557"/>
            <a:ext cx="2368963" cy="792586"/>
          </a:xfrm>
          <a:prstGeom prst="rect">
            <a:avLst/>
          </a:prstGeom>
          <a:solidFill>
            <a:srgbClr val="333333"/>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2" name="Isosceles Triangle 11">
            <a:extLst>
              <a:ext uri="{FF2B5EF4-FFF2-40B4-BE49-F238E27FC236}">
                <a16:creationId xmlns:a16="http://schemas.microsoft.com/office/drawing/2014/main" id="{B9CF5EA5-C2DE-4597-A988-FE2A1B8650B3}"/>
              </a:ext>
            </a:extLst>
          </p:cNvPr>
          <p:cNvSpPr/>
          <p:nvPr/>
        </p:nvSpPr>
        <p:spPr bwMode="auto">
          <a:xfrm>
            <a:off x="9225557" y="1728562"/>
            <a:ext cx="1294126" cy="1402824"/>
          </a:xfrm>
          <a:prstGeom prst="triangle">
            <a:avLst>
              <a:gd name="adj" fmla="val 48587"/>
            </a:avLst>
          </a:prstGeom>
          <a:solidFill>
            <a:srgbClr val="333333"/>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29" name="Rectangle 28">
            <a:extLst>
              <a:ext uri="{FF2B5EF4-FFF2-40B4-BE49-F238E27FC236}">
                <a16:creationId xmlns:a16="http://schemas.microsoft.com/office/drawing/2014/main" id="{E0C76CC5-3C69-4AA2-BE65-6E7325427685}"/>
              </a:ext>
            </a:extLst>
          </p:cNvPr>
          <p:cNvSpPr/>
          <p:nvPr/>
        </p:nvSpPr>
        <p:spPr>
          <a:xfrm>
            <a:off x="2933698" y="6502282"/>
            <a:ext cx="7010401" cy="307777"/>
          </a:xfrm>
          <a:prstGeom prst="rect">
            <a:avLst/>
          </a:prstGeom>
        </p:spPr>
        <p:txBody>
          <a:bodyPr wrap="square">
            <a:spAutoFit/>
          </a:bodyPr>
          <a:lstStyle/>
          <a:p>
            <a:pPr algn="ctr"/>
            <a:r>
              <a:rPr lang="en-US" sz="1400" dirty="0"/>
              <a:t>1.  Explain the need for competency-based experiential-learning method</a:t>
            </a:r>
          </a:p>
        </p:txBody>
      </p:sp>
    </p:spTree>
    <p:extLst>
      <p:ext uri="{BB962C8B-B14F-4D97-AF65-F5344CB8AC3E}">
        <p14:creationId xmlns:p14="http://schemas.microsoft.com/office/powerpoint/2010/main" val="48983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xit" presetSubtype="0" fill="hold" grpId="0" nodeType="withEffect">
                                  <p:stCondLst>
                                    <p:cond delay="0"/>
                                  </p:stCondLst>
                                  <p:childTnLst>
                                    <p:animEffect transition="out" filter="fade">
                                      <p:cBhvr>
                                        <p:cTn id="9" dur="500"/>
                                        <p:tgtEl>
                                          <p:spTgt spid="19"/>
                                        </p:tgtEl>
                                      </p:cBhvr>
                                    </p:animEffect>
                                    <p:set>
                                      <p:cBhvr>
                                        <p:cTn id="10" dur="1" fill="hold">
                                          <p:stCondLst>
                                            <p:cond delay="499"/>
                                          </p:stCondLst>
                                        </p:cTn>
                                        <p:tgtEl>
                                          <p:spTgt spid="19"/>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xit" presetSubtype="0" fill="hold" grpId="0" nodeType="withEffect">
                                  <p:stCondLst>
                                    <p:cond delay="0"/>
                                  </p:stCondLst>
                                  <p:childTnLst>
                                    <p:animEffect transition="out" filter="fade">
                                      <p:cBhvr>
                                        <p:cTn id="20" dur="500"/>
                                        <p:tgtEl>
                                          <p:spTgt spid="20"/>
                                        </p:tgtEl>
                                      </p:cBhvr>
                                    </p:animEffect>
                                    <p:set>
                                      <p:cBhvr>
                                        <p:cTn id="21" dur="1" fill="hold">
                                          <p:stCondLst>
                                            <p:cond delay="499"/>
                                          </p:stCondLst>
                                        </p:cTn>
                                        <p:tgtEl>
                                          <p:spTgt spid="20"/>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xit" presetSubtype="0" fill="hold" grpId="0" nodeType="withEffect">
                                  <p:stCondLst>
                                    <p:cond delay="0"/>
                                  </p:stCondLst>
                                  <p:childTnLst>
                                    <p:animEffect transition="out" filter="fade">
                                      <p:cBhvr>
                                        <p:cTn id="28" dur="500"/>
                                        <p:tgtEl>
                                          <p:spTgt spid="12"/>
                                        </p:tgtEl>
                                      </p:cBhvr>
                                    </p:animEffect>
                                    <p:set>
                                      <p:cBhvr>
                                        <p:cTn id="29" dur="1" fill="hold">
                                          <p:stCondLst>
                                            <p:cond delay="499"/>
                                          </p:stCondLst>
                                        </p:cTn>
                                        <p:tgtEl>
                                          <p:spTgt spid="12"/>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7" grpId="0"/>
      <p:bldP spid="20" grpId="0" animBg="1"/>
      <p:bldP spid="19"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ylinder 7">
            <a:extLst>
              <a:ext uri="{FF2B5EF4-FFF2-40B4-BE49-F238E27FC236}">
                <a16:creationId xmlns:a16="http://schemas.microsoft.com/office/drawing/2014/main" id="{809ECB79-01D5-43DA-A047-6BCEC070AA73}"/>
              </a:ext>
            </a:extLst>
          </p:cNvPr>
          <p:cNvSpPr/>
          <p:nvPr/>
        </p:nvSpPr>
        <p:spPr bwMode="auto">
          <a:xfrm>
            <a:off x="7856221" y="2233499"/>
            <a:ext cx="3642360" cy="4013151"/>
          </a:xfrm>
          <a:prstGeom prst="can">
            <a:avLst>
              <a:gd name="adj" fmla="val 10601"/>
            </a:avLst>
          </a:prstGeom>
          <a:solidFill>
            <a:srgbClr val="00206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lumMod val="95000"/>
                  </a:schemeClr>
                </a:solidFill>
                <a:effectLst/>
                <a:latin typeface="Tahoma" charset="0"/>
              </a:rPr>
              <a:t>70%</a:t>
            </a:r>
          </a:p>
          <a:p>
            <a:pPr marL="0" marR="0" indent="0" algn="ctr" defTabSz="914400" rtl="0" eaLnBrk="1" fontAlgn="base" latinLnBrk="0" hangingPunct="1">
              <a:lnSpc>
                <a:spcPct val="100000"/>
              </a:lnSpc>
              <a:spcBef>
                <a:spcPct val="0"/>
              </a:spcBef>
              <a:spcAft>
                <a:spcPct val="0"/>
              </a:spcAft>
              <a:buClrTx/>
              <a:buSzTx/>
              <a:buFontTx/>
              <a:buNone/>
              <a:tabLst/>
            </a:pPr>
            <a:r>
              <a:rPr lang="en-US" sz="2400" dirty="0">
                <a:solidFill>
                  <a:schemeClr val="bg1">
                    <a:lumMod val="95000"/>
                  </a:schemeClr>
                </a:solidFill>
              </a:rPr>
              <a:t>Workflow</a:t>
            </a:r>
          </a:p>
          <a:p>
            <a:pPr marL="0" marR="0" indent="0" algn="ctr" defTabSz="914400" rtl="0" eaLnBrk="1" fontAlgn="base" latinLnBrk="0" hangingPunct="1">
              <a:lnSpc>
                <a:spcPct val="100000"/>
              </a:lnSpc>
              <a:spcBef>
                <a:spcPct val="0"/>
              </a:spcBef>
              <a:spcAft>
                <a:spcPct val="0"/>
              </a:spcAft>
              <a:buClrTx/>
              <a:buSzTx/>
              <a:buFontTx/>
              <a:buNone/>
              <a:tabLst/>
            </a:pPr>
            <a:r>
              <a:rPr lang="en-US" sz="2400" dirty="0">
                <a:solidFill>
                  <a:schemeClr val="bg1">
                    <a:lumMod val="95000"/>
                  </a:schemeClr>
                </a:solidFill>
              </a:rPr>
              <a:t>Experiential Learning</a:t>
            </a:r>
          </a:p>
        </p:txBody>
      </p:sp>
      <p:sp>
        <p:nvSpPr>
          <p:cNvPr id="2" name="Slide Number Placeholder 1">
            <a:extLst>
              <a:ext uri="{FF2B5EF4-FFF2-40B4-BE49-F238E27FC236}">
                <a16:creationId xmlns:a16="http://schemas.microsoft.com/office/drawing/2014/main" id="{C635B2D0-8FC7-4FDC-853B-5E00106DACF9}"/>
              </a:ext>
            </a:extLst>
          </p:cNvPr>
          <p:cNvSpPr>
            <a:spLocks noGrp="1"/>
          </p:cNvSpPr>
          <p:nvPr>
            <p:ph type="sldNum" sz="quarter" idx="10"/>
          </p:nvPr>
        </p:nvSpPr>
        <p:spPr/>
        <p:txBody>
          <a:bodyPr/>
          <a:lstStyle/>
          <a:p>
            <a:pPr>
              <a:defRPr/>
            </a:pPr>
            <a:fld id="{D68E8870-17DE-45C4-A8DD-7644B2422933}" type="slidenum">
              <a:rPr lang="en-US" smtClean="0"/>
              <a:pPr>
                <a:defRPr/>
              </a:pPr>
              <a:t>6</a:t>
            </a:fld>
            <a:endParaRPr lang="en-US" dirty="0"/>
          </a:p>
        </p:txBody>
      </p:sp>
      <p:sp>
        <p:nvSpPr>
          <p:cNvPr id="3" name="Title 2">
            <a:extLst>
              <a:ext uri="{FF2B5EF4-FFF2-40B4-BE49-F238E27FC236}">
                <a16:creationId xmlns:a16="http://schemas.microsoft.com/office/drawing/2014/main" id="{DE81570E-FC49-4D34-9F0E-C560971FADEF}"/>
              </a:ext>
            </a:extLst>
          </p:cNvPr>
          <p:cNvSpPr>
            <a:spLocks noGrp="1"/>
          </p:cNvSpPr>
          <p:nvPr>
            <p:ph type="title"/>
          </p:nvPr>
        </p:nvSpPr>
        <p:spPr>
          <a:xfrm>
            <a:off x="821724" y="0"/>
            <a:ext cx="10472352" cy="688292"/>
          </a:xfrm>
        </p:spPr>
        <p:txBody>
          <a:bodyPr/>
          <a:lstStyle/>
          <a:p>
            <a:r>
              <a:rPr lang="en-US" dirty="0"/>
              <a:t>70:20:10 Rule: Education / Training Cost-Benefit</a:t>
            </a:r>
          </a:p>
        </p:txBody>
      </p:sp>
      <p:sp>
        <p:nvSpPr>
          <p:cNvPr id="4" name="Content Placeholder 3">
            <a:extLst>
              <a:ext uri="{FF2B5EF4-FFF2-40B4-BE49-F238E27FC236}">
                <a16:creationId xmlns:a16="http://schemas.microsoft.com/office/drawing/2014/main" id="{CFE10B09-634D-4239-A1AB-1E704FCF2069}"/>
              </a:ext>
            </a:extLst>
          </p:cNvPr>
          <p:cNvSpPr>
            <a:spLocks noGrp="1"/>
          </p:cNvSpPr>
          <p:nvPr>
            <p:ph sz="quarter" idx="11"/>
          </p:nvPr>
        </p:nvSpPr>
        <p:spPr>
          <a:xfrm>
            <a:off x="349593" y="881263"/>
            <a:ext cx="7248371" cy="5576203"/>
          </a:xfrm>
        </p:spPr>
        <p:txBody>
          <a:bodyPr/>
          <a:lstStyle/>
          <a:p>
            <a:r>
              <a:rPr lang="en-US" sz="3200" dirty="0"/>
              <a:t>Research in 1980’s (McCall, et.al, 1988) found the most effective training that effectively transferred to the work-site followed a </a:t>
            </a:r>
            <a:r>
              <a:rPr lang="en-US" sz="3200" b="1" dirty="0">
                <a:solidFill>
                  <a:srgbClr val="002060"/>
                </a:solidFill>
              </a:rPr>
              <a:t>70</a:t>
            </a:r>
            <a:r>
              <a:rPr lang="en-US" sz="3200" b="1" dirty="0"/>
              <a:t>:</a:t>
            </a:r>
            <a:r>
              <a:rPr lang="en-US" sz="3200" b="1" dirty="0">
                <a:solidFill>
                  <a:schemeClr val="accent6">
                    <a:lumMod val="50000"/>
                  </a:schemeClr>
                </a:solidFill>
              </a:rPr>
              <a:t>20</a:t>
            </a:r>
            <a:r>
              <a:rPr lang="en-US" sz="3200" b="1" dirty="0"/>
              <a:t>:</a:t>
            </a:r>
            <a:r>
              <a:rPr lang="en-US" sz="3200" b="1" dirty="0">
                <a:solidFill>
                  <a:srgbClr val="7030A0"/>
                </a:solidFill>
              </a:rPr>
              <a:t>10</a:t>
            </a:r>
            <a:r>
              <a:rPr lang="en-US" sz="3200" dirty="0"/>
              <a:t> rule.</a:t>
            </a:r>
          </a:p>
          <a:p>
            <a:pPr marL="0" indent="0">
              <a:buNone/>
            </a:pPr>
            <a:endParaRPr lang="en-US" sz="1050" dirty="0"/>
          </a:p>
          <a:p>
            <a:r>
              <a:rPr lang="en-US" sz="3200" dirty="0"/>
              <a:t>To achieve expected performance outcomes / mission success, each environment works together in these proportions.</a:t>
            </a:r>
          </a:p>
          <a:p>
            <a:endParaRPr lang="en-US" sz="1000" dirty="0"/>
          </a:p>
          <a:p>
            <a:r>
              <a:rPr lang="en-US" sz="3200" dirty="0"/>
              <a:t>If only </a:t>
            </a:r>
            <a:r>
              <a:rPr lang="en-US" sz="3200" b="1" i="1" dirty="0"/>
              <a:t>formal course training </a:t>
            </a:r>
            <a:r>
              <a:rPr lang="en-US" sz="3200" dirty="0"/>
              <a:t>is conducted (typical), level 3 &amp; 4 learner evaluation data will show outcome failure.</a:t>
            </a:r>
            <a:endParaRPr lang="en-US" sz="1000" dirty="0"/>
          </a:p>
        </p:txBody>
      </p:sp>
      <p:sp>
        <p:nvSpPr>
          <p:cNvPr id="6" name="Cylinder 5">
            <a:extLst>
              <a:ext uri="{FF2B5EF4-FFF2-40B4-BE49-F238E27FC236}">
                <a16:creationId xmlns:a16="http://schemas.microsoft.com/office/drawing/2014/main" id="{93156923-D84D-4B4E-83B3-69E083AC08AE}"/>
              </a:ext>
            </a:extLst>
          </p:cNvPr>
          <p:cNvSpPr/>
          <p:nvPr/>
        </p:nvSpPr>
        <p:spPr bwMode="auto">
          <a:xfrm>
            <a:off x="8115300" y="1439168"/>
            <a:ext cx="3157564" cy="1068614"/>
          </a:xfrm>
          <a:prstGeom prst="can">
            <a:avLst>
              <a:gd name="adj" fmla="val 25870"/>
            </a:avLst>
          </a:prstGeom>
          <a:solidFill>
            <a:schemeClr val="accent6">
              <a:lumMod val="5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bg1"/>
                </a:solidFill>
                <a:effectLst/>
                <a:latin typeface="Tahoma" charset="0"/>
              </a:rPr>
              <a:t>20%</a:t>
            </a:r>
          </a:p>
          <a:p>
            <a:pPr marL="0" marR="0" indent="0" algn="ctr" defTabSz="914400" rtl="0" eaLnBrk="1" fontAlgn="base" latinLnBrk="0" hangingPunct="1">
              <a:lnSpc>
                <a:spcPct val="100000"/>
              </a:lnSpc>
              <a:spcBef>
                <a:spcPct val="0"/>
              </a:spcBef>
              <a:spcAft>
                <a:spcPct val="0"/>
              </a:spcAft>
              <a:buClrTx/>
              <a:buSzTx/>
              <a:buFontTx/>
              <a:buNone/>
              <a:tabLst/>
            </a:pPr>
            <a:r>
              <a:rPr lang="en-US" sz="2000" dirty="0">
                <a:solidFill>
                  <a:schemeClr val="bg1"/>
                </a:solidFill>
              </a:rPr>
              <a:t>Work Social Interaction</a:t>
            </a:r>
            <a:endParaRPr kumimoji="0" lang="en-US" sz="2000" b="0" i="0" u="none" strike="noStrike" cap="none" normalizeH="0" baseline="0" dirty="0">
              <a:ln>
                <a:noFill/>
              </a:ln>
              <a:solidFill>
                <a:schemeClr val="bg1"/>
              </a:solidFill>
              <a:effectLst/>
              <a:latin typeface="Tahoma" charset="0"/>
            </a:endParaRPr>
          </a:p>
        </p:txBody>
      </p:sp>
      <p:sp>
        <p:nvSpPr>
          <p:cNvPr id="7" name="Cylinder 6">
            <a:extLst>
              <a:ext uri="{FF2B5EF4-FFF2-40B4-BE49-F238E27FC236}">
                <a16:creationId xmlns:a16="http://schemas.microsoft.com/office/drawing/2014/main" id="{47E104BF-F43E-466C-8550-9040159D9D04}"/>
              </a:ext>
            </a:extLst>
          </p:cNvPr>
          <p:cNvSpPr/>
          <p:nvPr/>
        </p:nvSpPr>
        <p:spPr bwMode="auto">
          <a:xfrm>
            <a:off x="8373350" y="922017"/>
            <a:ext cx="2641257" cy="688292"/>
          </a:xfrm>
          <a:prstGeom prst="can">
            <a:avLst>
              <a:gd name="adj" fmla="val 25870"/>
            </a:avLst>
          </a:prstGeom>
          <a:solidFill>
            <a:srgbClr val="7030A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Tahoma" charset="0"/>
              </a:rPr>
              <a:t>10%</a:t>
            </a:r>
          </a:p>
          <a:p>
            <a:pPr marL="0" marR="0" indent="0" algn="ctr" defTabSz="914400" rtl="0" eaLnBrk="1" fontAlgn="base" latinLnBrk="0" hangingPunct="1">
              <a:lnSpc>
                <a:spcPct val="100000"/>
              </a:lnSpc>
              <a:spcBef>
                <a:spcPct val="0"/>
              </a:spcBef>
              <a:spcAft>
                <a:spcPct val="0"/>
              </a:spcAft>
              <a:buClrTx/>
              <a:buSzTx/>
              <a:buFontTx/>
              <a:buNone/>
              <a:tabLst/>
            </a:pPr>
            <a:r>
              <a:rPr lang="en-US" sz="1600" dirty="0">
                <a:solidFill>
                  <a:schemeClr val="bg1"/>
                </a:solidFill>
              </a:rPr>
              <a:t>Formal Course Education</a:t>
            </a:r>
            <a:endParaRPr kumimoji="0" lang="en-US" sz="1600" i="0" u="none" strike="noStrike" cap="none" normalizeH="0" baseline="0" dirty="0">
              <a:ln>
                <a:noFill/>
              </a:ln>
              <a:solidFill>
                <a:schemeClr val="bg1"/>
              </a:solidFill>
              <a:effectLst/>
            </a:endParaRPr>
          </a:p>
        </p:txBody>
      </p:sp>
      <p:sp>
        <p:nvSpPr>
          <p:cNvPr id="9" name="Rectangle 8">
            <a:extLst>
              <a:ext uri="{FF2B5EF4-FFF2-40B4-BE49-F238E27FC236}">
                <a16:creationId xmlns:a16="http://schemas.microsoft.com/office/drawing/2014/main" id="{D83C2CA4-F411-454A-9E00-7D6F0522BBEB}"/>
              </a:ext>
            </a:extLst>
          </p:cNvPr>
          <p:cNvSpPr/>
          <p:nvPr/>
        </p:nvSpPr>
        <p:spPr>
          <a:xfrm>
            <a:off x="2933698" y="6502282"/>
            <a:ext cx="7010401" cy="307777"/>
          </a:xfrm>
          <a:prstGeom prst="rect">
            <a:avLst/>
          </a:prstGeom>
        </p:spPr>
        <p:txBody>
          <a:bodyPr wrap="square">
            <a:spAutoFit/>
          </a:bodyPr>
          <a:lstStyle/>
          <a:p>
            <a:pPr algn="ctr"/>
            <a:r>
              <a:rPr lang="en-US" sz="1400" dirty="0"/>
              <a:t>1.  Explain the need for competency-based experiential-learning method</a:t>
            </a:r>
          </a:p>
        </p:txBody>
      </p:sp>
    </p:spTree>
    <p:extLst>
      <p:ext uri="{BB962C8B-B14F-4D97-AF65-F5344CB8AC3E}">
        <p14:creationId xmlns:p14="http://schemas.microsoft.com/office/powerpoint/2010/main" val="20852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35B2D0-8FC7-4FDC-853B-5E00106DACF9}"/>
              </a:ext>
            </a:extLst>
          </p:cNvPr>
          <p:cNvSpPr>
            <a:spLocks noGrp="1"/>
          </p:cNvSpPr>
          <p:nvPr>
            <p:ph type="sldNum" sz="quarter" idx="10"/>
          </p:nvPr>
        </p:nvSpPr>
        <p:spPr/>
        <p:txBody>
          <a:bodyPr/>
          <a:lstStyle/>
          <a:p>
            <a:pPr>
              <a:defRPr/>
            </a:pPr>
            <a:fld id="{D68E8870-17DE-45C4-A8DD-7644B2422933}" type="slidenum">
              <a:rPr lang="en-US" smtClean="0"/>
              <a:pPr>
                <a:defRPr/>
              </a:pPr>
              <a:t>7</a:t>
            </a:fld>
            <a:endParaRPr lang="en-US" dirty="0"/>
          </a:p>
        </p:txBody>
      </p:sp>
      <p:sp>
        <p:nvSpPr>
          <p:cNvPr id="3" name="Title 2">
            <a:extLst>
              <a:ext uri="{FF2B5EF4-FFF2-40B4-BE49-F238E27FC236}">
                <a16:creationId xmlns:a16="http://schemas.microsoft.com/office/drawing/2014/main" id="{DE81570E-FC49-4D34-9F0E-C560971FADEF}"/>
              </a:ext>
            </a:extLst>
          </p:cNvPr>
          <p:cNvSpPr>
            <a:spLocks noGrp="1"/>
          </p:cNvSpPr>
          <p:nvPr>
            <p:ph type="title"/>
          </p:nvPr>
        </p:nvSpPr>
        <p:spPr>
          <a:xfrm>
            <a:off x="834080" y="0"/>
            <a:ext cx="10713309" cy="679622"/>
          </a:xfrm>
        </p:spPr>
        <p:txBody>
          <a:bodyPr/>
          <a:lstStyle/>
          <a:p>
            <a:r>
              <a:rPr lang="en-US" dirty="0"/>
              <a:t>Education and Training Environments Must Work Together</a:t>
            </a:r>
          </a:p>
        </p:txBody>
      </p:sp>
      <p:sp>
        <p:nvSpPr>
          <p:cNvPr id="4" name="Content Placeholder 3">
            <a:extLst>
              <a:ext uri="{FF2B5EF4-FFF2-40B4-BE49-F238E27FC236}">
                <a16:creationId xmlns:a16="http://schemas.microsoft.com/office/drawing/2014/main" id="{CFE10B09-634D-4239-A1AB-1E704FCF2069}"/>
              </a:ext>
            </a:extLst>
          </p:cNvPr>
          <p:cNvSpPr>
            <a:spLocks noGrp="1"/>
          </p:cNvSpPr>
          <p:nvPr>
            <p:ph sz="quarter" idx="11"/>
          </p:nvPr>
        </p:nvSpPr>
        <p:spPr>
          <a:xfrm>
            <a:off x="415998" y="808331"/>
            <a:ext cx="11250613" cy="2360171"/>
          </a:xfrm>
        </p:spPr>
        <p:txBody>
          <a:bodyPr/>
          <a:lstStyle/>
          <a:p>
            <a:r>
              <a:rPr lang="en-US" dirty="0"/>
              <a:t>To maximize transfer, </a:t>
            </a:r>
            <a:r>
              <a:rPr lang="en-US" b="1" i="1" dirty="0"/>
              <a:t>how people learn</a:t>
            </a:r>
            <a:r>
              <a:rPr lang="en-US" dirty="0"/>
              <a:t>, and </a:t>
            </a:r>
            <a:r>
              <a:rPr lang="en-US" b="1" i="1" dirty="0"/>
              <a:t>how much people learn</a:t>
            </a:r>
            <a:r>
              <a:rPr lang="en-US" dirty="0"/>
              <a:t>, needs to </a:t>
            </a:r>
            <a:r>
              <a:rPr lang="en-US" b="1" i="1" dirty="0"/>
              <a:t>match what people need to do</a:t>
            </a:r>
            <a:r>
              <a:rPr lang="en-US" dirty="0"/>
              <a:t> in their role in the work environment.</a:t>
            </a:r>
          </a:p>
          <a:p>
            <a:r>
              <a:rPr lang="en-US" dirty="0"/>
              <a:t>Both environments, must be based on the </a:t>
            </a:r>
            <a:r>
              <a:rPr lang="en-US" b="1" i="1" dirty="0"/>
              <a:t>same</a:t>
            </a:r>
            <a:r>
              <a:rPr lang="en-US" dirty="0"/>
              <a:t> workforce outcome expectations, competence standards (not institutional standards), and tools / capabilities.</a:t>
            </a:r>
          </a:p>
        </p:txBody>
      </p:sp>
      <p:pic>
        <p:nvPicPr>
          <p:cNvPr id="16" name="Picture 15">
            <a:extLst>
              <a:ext uri="{FF2B5EF4-FFF2-40B4-BE49-F238E27FC236}">
                <a16:creationId xmlns:a16="http://schemas.microsoft.com/office/drawing/2014/main" id="{C92BAD61-DD4B-466F-B17B-727F542AB20C}"/>
              </a:ext>
            </a:extLst>
          </p:cNvPr>
          <p:cNvPicPr>
            <a:picLocks noChangeAspect="1"/>
          </p:cNvPicPr>
          <p:nvPr/>
        </p:nvPicPr>
        <p:blipFill>
          <a:blip r:embed="rId2"/>
          <a:stretch>
            <a:fillRect/>
          </a:stretch>
        </p:blipFill>
        <p:spPr>
          <a:xfrm>
            <a:off x="1628762" y="2821172"/>
            <a:ext cx="8825083" cy="3460217"/>
          </a:xfrm>
          <a:prstGeom prst="rect">
            <a:avLst/>
          </a:prstGeom>
        </p:spPr>
      </p:pic>
      <p:sp>
        <p:nvSpPr>
          <p:cNvPr id="6" name="Rectangle 5">
            <a:extLst>
              <a:ext uri="{FF2B5EF4-FFF2-40B4-BE49-F238E27FC236}">
                <a16:creationId xmlns:a16="http://schemas.microsoft.com/office/drawing/2014/main" id="{E623C9EB-72DF-4773-B620-AFAB12B5F341}"/>
              </a:ext>
            </a:extLst>
          </p:cNvPr>
          <p:cNvSpPr/>
          <p:nvPr/>
        </p:nvSpPr>
        <p:spPr>
          <a:xfrm>
            <a:off x="2933698" y="6502282"/>
            <a:ext cx="7010401" cy="307777"/>
          </a:xfrm>
          <a:prstGeom prst="rect">
            <a:avLst/>
          </a:prstGeom>
        </p:spPr>
        <p:txBody>
          <a:bodyPr wrap="square">
            <a:spAutoFit/>
          </a:bodyPr>
          <a:lstStyle/>
          <a:p>
            <a:pPr algn="ctr"/>
            <a:r>
              <a:rPr lang="en-US" sz="1400" dirty="0"/>
              <a:t>1.  Explain the need for competency-based experiential-learning method</a:t>
            </a:r>
          </a:p>
        </p:txBody>
      </p:sp>
    </p:spTree>
    <p:extLst>
      <p:ext uri="{BB962C8B-B14F-4D97-AF65-F5344CB8AC3E}">
        <p14:creationId xmlns:p14="http://schemas.microsoft.com/office/powerpoint/2010/main" val="235545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35B2D0-8FC7-4FDC-853B-5E00106DACF9}"/>
              </a:ext>
            </a:extLst>
          </p:cNvPr>
          <p:cNvSpPr>
            <a:spLocks noGrp="1"/>
          </p:cNvSpPr>
          <p:nvPr>
            <p:ph type="sldNum" sz="quarter" idx="10"/>
          </p:nvPr>
        </p:nvSpPr>
        <p:spPr>
          <a:xfrm>
            <a:off x="10910861" y="6390116"/>
            <a:ext cx="821634" cy="340935"/>
          </a:xfrm>
        </p:spPr>
        <p:txBody>
          <a:bodyPr/>
          <a:lstStyle/>
          <a:p>
            <a:pPr>
              <a:defRPr/>
            </a:pPr>
            <a:fld id="{D68E8870-17DE-45C4-A8DD-7644B2422933}" type="slidenum">
              <a:rPr lang="en-US" smtClean="0"/>
              <a:pPr>
                <a:defRPr/>
              </a:pPr>
              <a:t>8</a:t>
            </a:fld>
            <a:endParaRPr lang="en-US" dirty="0"/>
          </a:p>
        </p:txBody>
      </p:sp>
      <p:sp>
        <p:nvSpPr>
          <p:cNvPr id="3" name="Title 2">
            <a:extLst>
              <a:ext uri="{FF2B5EF4-FFF2-40B4-BE49-F238E27FC236}">
                <a16:creationId xmlns:a16="http://schemas.microsoft.com/office/drawing/2014/main" id="{DE81570E-FC49-4D34-9F0E-C560971FADEF}"/>
              </a:ext>
            </a:extLst>
          </p:cNvPr>
          <p:cNvSpPr>
            <a:spLocks noGrp="1"/>
          </p:cNvSpPr>
          <p:nvPr>
            <p:ph type="title"/>
          </p:nvPr>
        </p:nvSpPr>
        <p:spPr>
          <a:xfrm>
            <a:off x="834080" y="0"/>
            <a:ext cx="10713309" cy="679622"/>
          </a:xfrm>
        </p:spPr>
        <p:txBody>
          <a:bodyPr/>
          <a:lstStyle/>
          <a:p>
            <a:r>
              <a:rPr lang="en-US" dirty="0"/>
              <a:t>Education and Training Environments Must Work Together</a:t>
            </a:r>
          </a:p>
        </p:txBody>
      </p:sp>
      <p:grpSp>
        <p:nvGrpSpPr>
          <p:cNvPr id="97" name="Group 96">
            <a:extLst>
              <a:ext uri="{FF2B5EF4-FFF2-40B4-BE49-F238E27FC236}">
                <a16:creationId xmlns:a16="http://schemas.microsoft.com/office/drawing/2014/main" id="{F06C1A54-C703-4243-880D-A8F29E49E2C0}"/>
              </a:ext>
            </a:extLst>
          </p:cNvPr>
          <p:cNvGrpSpPr/>
          <p:nvPr/>
        </p:nvGrpSpPr>
        <p:grpSpPr>
          <a:xfrm>
            <a:off x="926750" y="3257149"/>
            <a:ext cx="7637383" cy="3015867"/>
            <a:chOff x="926750" y="3257149"/>
            <a:chExt cx="7637383" cy="3015867"/>
          </a:xfrm>
        </p:grpSpPr>
        <p:cxnSp>
          <p:nvCxnSpPr>
            <p:cNvPr id="10" name="Straight Connector 9">
              <a:extLst>
                <a:ext uri="{FF2B5EF4-FFF2-40B4-BE49-F238E27FC236}">
                  <a16:creationId xmlns:a16="http://schemas.microsoft.com/office/drawing/2014/main" id="{C654621E-E56B-41A9-B379-E61D7A39654F}"/>
                </a:ext>
              </a:extLst>
            </p:cNvPr>
            <p:cNvCxnSpPr>
              <a:cxnSpLocks/>
            </p:cNvCxnSpPr>
            <p:nvPr/>
          </p:nvCxnSpPr>
          <p:spPr bwMode="auto">
            <a:xfrm>
              <a:off x="926750" y="5237794"/>
              <a:ext cx="7503742" cy="0"/>
            </a:xfrm>
            <a:prstGeom prst="line">
              <a:avLst/>
            </a:prstGeom>
            <a:solidFill>
              <a:schemeClr val="accent1"/>
            </a:solidFill>
            <a:ln w="38100" cap="flat" cmpd="sng" algn="ctr">
              <a:solidFill>
                <a:schemeClr val="tx1"/>
              </a:solidFill>
              <a:prstDash val="solid"/>
              <a:miter lim="800000"/>
              <a:headEnd type="none" w="med" len="med"/>
              <a:tailEnd type="triangle" w="med" len="med"/>
            </a:ln>
            <a:effectLst/>
          </p:spPr>
        </p:cxnSp>
        <p:cxnSp>
          <p:nvCxnSpPr>
            <p:cNvPr id="12" name="Straight Connector 11">
              <a:extLst>
                <a:ext uri="{FF2B5EF4-FFF2-40B4-BE49-F238E27FC236}">
                  <a16:creationId xmlns:a16="http://schemas.microsoft.com/office/drawing/2014/main" id="{3AC4D44F-ACF1-4181-B50A-BDDC3CEDEA6B}"/>
                </a:ext>
              </a:extLst>
            </p:cNvPr>
            <p:cNvCxnSpPr>
              <a:cxnSpLocks/>
            </p:cNvCxnSpPr>
            <p:nvPr/>
          </p:nvCxnSpPr>
          <p:spPr bwMode="auto">
            <a:xfrm>
              <a:off x="1447195" y="4202572"/>
              <a:ext cx="6449408" cy="0"/>
            </a:xfrm>
            <a:prstGeom prst="line">
              <a:avLst/>
            </a:prstGeom>
            <a:solidFill>
              <a:schemeClr val="accent1"/>
            </a:solidFill>
            <a:ln w="38100" cap="flat" cmpd="sng" algn="ctr">
              <a:solidFill>
                <a:schemeClr val="tx1"/>
              </a:solidFill>
              <a:prstDash val="solid"/>
              <a:miter lim="800000"/>
              <a:headEnd type="none" w="med" len="med"/>
              <a:tailEnd type="triangle" w="med" len="med"/>
            </a:ln>
            <a:effectLst/>
          </p:spPr>
        </p:cxnSp>
        <p:sp>
          <p:nvSpPr>
            <p:cNvPr id="45" name="TextBox 44">
              <a:extLst>
                <a:ext uri="{FF2B5EF4-FFF2-40B4-BE49-F238E27FC236}">
                  <a16:creationId xmlns:a16="http://schemas.microsoft.com/office/drawing/2014/main" id="{E85F7346-94FD-4D6A-B76C-4A952679EF85}"/>
                </a:ext>
              </a:extLst>
            </p:cNvPr>
            <p:cNvSpPr txBox="1"/>
            <p:nvPr/>
          </p:nvSpPr>
          <p:spPr>
            <a:xfrm>
              <a:off x="5684972" y="5257353"/>
              <a:ext cx="2879161" cy="1015663"/>
            </a:xfrm>
            <a:prstGeom prst="rect">
              <a:avLst/>
            </a:prstGeom>
            <a:noFill/>
          </p:spPr>
          <p:txBody>
            <a:bodyPr wrap="square" rtlCol="0">
              <a:spAutoFit/>
            </a:bodyPr>
            <a:lstStyle/>
            <a:p>
              <a:pPr algn="ctr"/>
              <a:r>
                <a:rPr lang="en-US" sz="2000" dirty="0"/>
                <a:t>Facts, Terms, Concepts, Principles, Rules Vocabulary, Formats</a:t>
              </a:r>
            </a:p>
          </p:txBody>
        </p:sp>
        <p:sp>
          <p:nvSpPr>
            <p:cNvPr id="46" name="TextBox 45">
              <a:extLst>
                <a:ext uri="{FF2B5EF4-FFF2-40B4-BE49-F238E27FC236}">
                  <a16:creationId xmlns:a16="http://schemas.microsoft.com/office/drawing/2014/main" id="{D8D4813F-8A2C-4337-BCFA-04C62CA633EE}"/>
                </a:ext>
              </a:extLst>
            </p:cNvPr>
            <p:cNvSpPr txBox="1"/>
            <p:nvPr/>
          </p:nvSpPr>
          <p:spPr>
            <a:xfrm>
              <a:off x="5322354" y="4184219"/>
              <a:ext cx="2879161" cy="1015663"/>
            </a:xfrm>
            <a:prstGeom prst="rect">
              <a:avLst/>
            </a:prstGeom>
            <a:noFill/>
          </p:spPr>
          <p:txBody>
            <a:bodyPr wrap="square" rtlCol="0">
              <a:spAutoFit/>
            </a:bodyPr>
            <a:lstStyle/>
            <a:p>
              <a:pPr algn="ctr"/>
              <a:r>
                <a:rPr lang="en-US" sz="2000" dirty="0"/>
                <a:t>Communications, Operations, Calculations, Behaviors</a:t>
              </a:r>
            </a:p>
          </p:txBody>
        </p:sp>
        <p:sp>
          <p:nvSpPr>
            <p:cNvPr id="47" name="TextBox 46">
              <a:extLst>
                <a:ext uri="{FF2B5EF4-FFF2-40B4-BE49-F238E27FC236}">
                  <a16:creationId xmlns:a16="http://schemas.microsoft.com/office/drawing/2014/main" id="{6FFAC055-31B0-4A70-BDC1-771FD4B2008A}"/>
                </a:ext>
              </a:extLst>
            </p:cNvPr>
            <p:cNvSpPr txBox="1"/>
            <p:nvPr/>
          </p:nvSpPr>
          <p:spPr>
            <a:xfrm>
              <a:off x="4613797" y="3257149"/>
              <a:ext cx="2879161" cy="707886"/>
            </a:xfrm>
            <a:prstGeom prst="rect">
              <a:avLst/>
            </a:prstGeom>
            <a:noFill/>
          </p:spPr>
          <p:txBody>
            <a:bodyPr wrap="square" rtlCol="0">
              <a:spAutoFit/>
            </a:bodyPr>
            <a:lstStyle/>
            <a:p>
              <a:pPr algn="ctr"/>
              <a:r>
                <a:rPr lang="en-US" sz="2000" dirty="0"/>
                <a:t>Task-Step Application and Repetition</a:t>
              </a:r>
            </a:p>
          </p:txBody>
        </p:sp>
      </p:grpSp>
      <p:grpSp>
        <p:nvGrpSpPr>
          <p:cNvPr id="98" name="Group 97">
            <a:extLst>
              <a:ext uri="{FF2B5EF4-FFF2-40B4-BE49-F238E27FC236}">
                <a16:creationId xmlns:a16="http://schemas.microsoft.com/office/drawing/2014/main" id="{64BCDA1C-D96B-4E66-8325-5F3B1DB46436}"/>
              </a:ext>
            </a:extLst>
          </p:cNvPr>
          <p:cNvGrpSpPr/>
          <p:nvPr/>
        </p:nvGrpSpPr>
        <p:grpSpPr>
          <a:xfrm>
            <a:off x="3434960" y="735796"/>
            <a:ext cx="7729370" cy="2139471"/>
            <a:chOff x="3434960" y="735796"/>
            <a:chExt cx="7729370" cy="2139471"/>
          </a:xfrm>
        </p:grpSpPr>
        <p:cxnSp>
          <p:nvCxnSpPr>
            <p:cNvPr id="27" name="Straight Connector 26">
              <a:extLst>
                <a:ext uri="{FF2B5EF4-FFF2-40B4-BE49-F238E27FC236}">
                  <a16:creationId xmlns:a16="http://schemas.microsoft.com/office/drawing/2014/main" id="{524A8302-1938-40AE-B4A4-968645B20D6C}"/>
                </a:ext>
              </a:extLst>
            </p:cNvPr>
            <p:cNvCxnSpPr>
              <a:cxnSpLocks/>
            </p:cNvCxnSpPr>
            <p:nvPr/>
          </p:nvCxnSpPr>
          <p:spPr bwMode="auto">
            <a:xfrm>
              <a:off x="4256903" y="2875267"/>
              <a:ext cx="6344191" cy="0"/>
            </a:xfrm>
            <a:prstGeom prst="line">
              <a:avLst/>
            </a:prstGeom>
            <a:solidFill>
              <a:schemeClr val="accent1"/>
            </a:solidFill>
            <a:ln w="38100" cap="flat" cmpd="sng" algn="ctr">
              <a:solidFill>
                <a:schemeClr val="tx1"/>
              </a:solidFill>
              <a:prstDash val="solid"/>
              <a:miter lim="800000"/>
              <a:headEnd type="triangle" w="med" len="med"/>
              <a:tailEnd type="none" w="med" len="med"/>
            </a:ln>
            <a:effectLst/>
          </p:spPr>
        </p:cxnSp>
        <p:cxnSp>
          <p:nvCxnSpPr>
            <p:cNvPr id="30" name="Straight Connector 29">
              <a:extLst>
                <a:ext uri="{FF2B5EF4-FFF2-40B4-BE49-F238E27FC236}">
                  <a16:creationId xmlns:a16="http://schemas.microsoft.com/office/drawing/2014/main" id="{C7509D76-6594-4640-9C50-48278CA78CDC}"/>
                </a:ext>
              </a:extLst>
            </p:cNvPr>
            <p:cNvCxnSpPr>
              <a:cxnSpLocks/>
            </p:cNvCxnSpPr>
            <p:nvPr/>
          </p:nvCxnSpPr>
          <p:spPr bwMode="auto">
            <a:xfrm>
              <a:off x="3704363" y="1799036"/>
              <a:ext cx="7459967" cy="0"/>
            </a:xfrm>
            <a:prstGeom prst="line">
              <a:avLst/>
            </a:prstGeom>
            <a:solidFill>
              <a:schemeClr val="accent1"/>
            </a:solidFill>
            <a:ln w="38100" cap="flat" cmpd="sng" algn="ctr">
              <a:solidFill>
                <a:schemeClr val="tx1"/>
              </a:solidFill>
              <a:prstDash val="solid"/>
              <a:miter lim="800000"/>
              <a:headEnd type="triangle" w="med" len="med"/>
              <a:tailEnd type="none" w="med" len="med"/>
            </a:ln>
            <a:effectLst/>
          </p:spPr>
        </p:cxnSp>
        <p:sp>
          <p:nvSpPr>
            <p:cNvPr id="48" name="TextBox 47">
              <a:extLst>
                <a:ext uri="{FF2B5EF4-FFF2-40B4-BE49-F238E27FC236}">
                  <a16:creationId xmlns:a16="http://schemas.microsoft.com/office/drawing/2014/main" id="{C9A0DC84-3592-4F11-882C-6E3DEF3B6246}"/>
                </a:ext>
              </a:extLst>
            </p:cNvPr>
            <p:cNvSpPr txBox="1"/>
            <p:nvPr/>
          </p:nvSpPr>
          <p:spPr>
            <a:xfrm>
              <a:off x="3997644" y="1985312"/>
              <a:ext cx="2879161" cy="707886"/>
            </a:xfrm>
            <a:prstGeom prst="rect">
              <a:avLst/>
            </a:prstGeom>
            <a:noFill/>
          </p:spPr>
          <p:txBody>
            <a:bodyPr wrap="square" rtlCol="0">
              <a:spAutoFit/>
            </a:bodyPr>
            <a:lstStyle/>
            <a:p>
              <a:pPr algn="ctr"/>
              <a:r>
                <a:rPr lang="en-US" sz="2000" dirty="0"/>
                <a:t>Cue-Attributes and Assigned Team/Role</a:t>
              </a:r>
            </a:p>
          </p:txBody>
        </p:sp>
        <p:sp>
          <p:nvSpPr>
            <p:cNvPr id="49" name="TextBox 48">
              <a:extLst>
                <a:ext uri="{FF2B5EF4-FFF2-40B4-BE49-F238E27FC236}">
                  <a16:creationId xmlns:a16="http://schemas.microsoft.com/office/drawing/2014/main" id="{52DB5A91-EB05-4260-A331-D48B8A3FFFB1}"/>
                </a:ext>
              </a:extLst>
            </p:cNvPr>
            <p:cNvSpPr txBox="1"/>
            <p:nvPr/>
          </p:nvSpPr>
          <p:spPr>
            <a:xfrm>
              <a:off x="3434960" y="735796"/>
              <a:ext cx="2879161" cy="1015663"/>
            </a:xfrm>
            <a:prstGeom prst="rect">
              <a:avLst/>
            </a:prstGeom>
            <a:noFill/>
          </p:spPr>
          <p:txBody>
            <a:bodyPr wrap="square" rtlCol="0">
              <a:spAutoFit/>
            </a:bodyPr>
            <a:lstStyle/>
            <a:p>
              <a:pPr algn="ctr"/>
              <a:r>
                <a:rPr lang="en-US" sz="2000" dirty="0"/>
                <a:t>Situation, Constraints, Resources, Problem, Environment</a:t>
              </a:r>
            </a:p>
          </p:txBody>
        </p:sp>
      </p:grpSp>
      <p:sp>
        <p:nvSpPr>
          <p:cNvPr id="52" name="TextBox 51">
            <a:extLst>
              <a:ext uri="{FF2B5EF4-FFF2-40B4-BE49-F238E27FC236}">
                <a16:creationId xmlns:a16="http://schemas.microsoft.com/office/drawing/2014/main" id="{AD4AC52C-3CED-421D-951D-D7686F58EC94}"/>
              </a:ext>
            </a:extLst>
          </p:cNvPr>
          <p:cNvSpPr txBox="1"/>
          <p:nvPr/>
        </p:nvSpPr>
        <p:spPr>
          <a:xfrm>
            <a:off x="1714134" y="6190061"/>
            <a:ext cx="2879161" cy="400110"/>
          </a:xfrm>
          <a:prstGeom prst="rect">
            <a:avLst/>
          </a:prstGeom>
          <a:noFill/>
        </p:spPr>
        <p:txBody>
          <a:bodyPr wrap="square" rtlCol="0">
            <a:spAutoFit/>
          </a:bodyPr>
          <a:lstStyle/>
          <a:p>
            <a:pPr algn="ctr"/>
            <a:r>
              <a:rPr lang="en-US" sz="2000" b="1" dirty="0"/>
              <a:t>EDUCATION</a:t>
            </a:r>
          </a:p>
        </p:txBody>
      </p:sp>
      <p:sp>
        <p:nvSpPr>
          <p:cNvPr id="59" name="TextBox 58">
            <a:extLst>
              <a:ext uri="{FF2B5EF4-FFF2-40B4-BE49-F238E27FC236}">
                <a16:creationId xmlns:a16="http://schemas.microsoft.com/office/drawing/2014/main" id="{F6FC6F12-8C5F-4048-B9DA-69E05FCB51F4}"/>
              </a:ext>
            </a:extLst>
          </p:cNvPr>
          <p:cNvSpPr txBox="1"/>
          <p:nvPr/>
        </p:nvSpPr>
        <p:spPr>
          <a:xfrm rot="17755481">
            <a:off x="-657119" y="4398500"/>
            <a:ext cx="3070679" cy="400110"/>
          </a:xfrm>
          <a:prstGeom prst="rect">
            <a:avLst/>
          </a:prstGeom>
          <a:noFill/>
        </p:spPr>
        <p:txBody>
          <a:bodyPr wrap="square" rtlCol="0">
            <a:spAutoFit/>
          </a:bodyPr>
          <a:lstStyle/>
          <a:p>
            <a:pPr algn="ctr"/>
            <a:r>
              <a:rPr lang="en-US" sz="2000" b="1" dirty="0"/>
              <a:t>Formal Instruction</a:t>
            </a:r>
          </a:p>
        </p:txBody>
      </p:sp>
      <p:grpSp>
        <p:nvGrpSpPr>
          <p:cNvPr id="95" name="Group 94">
            <a:extLst>
              <a:ext uri="{FF2B5EF4-FFF2-40B4-BE49-F238E27FC236}">
                <a16:creationId xmlns:a16="http://schemas.microsoft.com/office/drawing/2014/main" id="{8F7C77ED-CAB8-4E67-BDD6-25A432BDA4D4}"/>
              </a:ext>
            </a:extLst>
          </p:cNvPr>
          <p:cNvGrpSpPr/>
          <p:nvPr/>
        </p:nvGrpSpPr>
        <p:grpSpPr>
          <a:xfrm>
            <a:off x="6189619" y="775681"/>
            <a:ext cx="5648154" cy="5818713"/>
            <a:chOff x="6189619" y="775681"/>
            <a:chExt cx="5648154" cy="5818713"/>
          </a:xfrm>
        </p:grpSpPr>
        <p:sp>
          <p:nvSpPr>
            <p:cNvPr id="26" name="Isosceles Triangle 25">
              <a:extLst>
                <a:ext uri="{FF2B5EF4-FFF2-40B4-BE49-F238E27FC236}">
                  <a16:creationId xmlns:a16="http://schemas.microsoft.com/office/drawing/2014/main" id="{0735D77C-55E9-4337-9660-9712597B7B10}"/>
                </a:ext>
              </a:extLst>
            </p:cNvPr>
            <p:cNvSpPr/>
            <p:nvPr/>
          </p:nvSpPr>
          <p:spPr bwMode="auto">
            <a:xfrm rot="10800000">
              <a:off x="6189619" y="775681"/>
              <a:ext cx="5496588" cy="5443620"/>
            </a:xfrm>
            <a:prstGeom prst="triangle">
              <a:avLst/>
            </a:prstGeom>
            <a:solidFill>
              <a:srgbClr val="92D050"/>
            </a:solidFill>
            <a:ln w="2857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28" name="Straight Connector 27">
              <a:extLst>
                <a:ext uri="{FF2B5EF4-FFF2-40B4-BE49-F238E27FC236}">
                  <a16:creationId xmlns:a16="http://schemas.microsoft.com/office/drawing/2014/main" id="{FC3351FA-BAA1-4B99-9A41-87B6A0A8C271}"/>
                </a:ext>
              </a:extLst>
            </p:cNvPr>
            <p:cNvCxnSpPr>
              <a:cxnSpLocks/>
            </p:cNvCxnSpPr>
            <p:nvPr/>
          </p:nvCxnSpPr>
          <p:spPr bwMode="auto">
            <a:xfrm>
              <a:off x="8124568" y="4656975"/>
              <a:ext cx="1570550" cy="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29" name="Straight Connector 28">
              <a:extLst>
                <a:ext uri="{FF2B5EF4-FFF2-40B4-BE49-F238E27FC236}">
                  <a16:creationId xmlns:a16="http://schemas.microsoft.com/office/drawing/2014/main" id="{C4ED3AF1-98BD-46F6-9805-6EDD8387A08C}"/>
                </a:ext>
              </a:extLst>
            </p:cNvPr>
            <p:cNvCxnSpPr>
              <a:cxnSpLocks/>
            </p:cNvCxnSpPr>
            <p:nvPr/>
          </p:nvCxnSpPr>
          <p:spPr bwMode="auto">
            <a:xfrm>
              <a:off x="7636476" y="3695199"/>
              <a:ext cx="2591011" cy="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sp>
          <p:nvSpPr>
            <p:cNvPr id="31" name="TextBox 30">
              <a:extLst>
                <a:ext uri="{FF2B5EF4-FFF2-40B4-BE49-F238E27FC236}">
                  <a16:creationId xmlns:a16="http://schemas.microsoft.com/office/drawing/2014/main" id="{38A2C87B-BCE6-47DF-86C6-D0FAD20C18AA}"/>
                </a:ext>
              </a:extLst>
            </p:cNvPr>
            <p:cNvSpPr txBox="1"/>
            <p:nvPr/>
          </p:nvSpPr>
          <p:spPr>
            <a:xfrm>
              <a:off x="6897647" y="949088"/>
              <a:ext cx="4069989" cy="646331"/>
            </a:xfrm>
            <a:prstGeom prst="rect">
              <a:avLst/>
            </a:prstGeom>
            <a:noFill/>
          </p:spPr>
          <p:txBody>
            <a:bodyPr wrap="square" rtlCol="0">
              <a:spAutoFit/>
            </a:bodyPr>
            <a:lstStyle/>
            <a:p>
              <a:pPr algn="ctr"/>
              <a:r>
                <a:rPr lang="en-US" sz="1800" b="1" dirty="0"/>
                <a:t>Specific Occupation and Context (Difficulty)</a:t>
              </a:r>
            </a:p>
          </p:txBody>
        </p:sp>
        <p:sp>
          <p:nvSpPr>
            <p:cNvPr id="32" name="TextBox 31">
              <a:extLst>
                <a:ext uri="{FF2B5EF4-FFF2-40B4-BE49-F238E27FC236}">
                  <a16:creationId xmlns:a16="http://schemas.microsoft.com/office/drawing/2014/main" id="{8091F839-1452-4CC5-9D1D-C48913AF410F}"/>
                </a:ext>
              </a:extLst>
            </p:cNvPr>
            <p:cNvSpPr txBox="1"/>
            <p:nvPr/>
          </p:nvSpPr>
          <p:spPr>
            <a:xfrm>
              <a:off x="7385639" y="2037995"/>
              <a:ext cx="3052120" cy="646331"/>
            </a:xfrm>
            <a:prstGeom prst="rect">
              <a:avLst/>
            </a:prstGeom>
            <a:noFill/>
          </p:spPr>
          <p:txBody>
            <a:bodyPr wrap="square" rtlCol="0">
              <a:spAutoFit/>
            </a:bodyPr>
            <a:lstStyle/>
            <a:p>
              <a:pPr algn="ctr"/>
              <a:r>
                <a:rPr lang="en-US" sz="1800" b="1" dirty="0"/>
                <a:t>Specific Team/Role</a:t>
              </a:r>
            </a:p>
            <a:p>
              <a:pPr algn="ctr"/>
              <a:r>
                <a:rPr lang="en-US" sz="1800" b="1" dirty="0"/>
                <a:t>Task-Condition </a:t>
              </a:r>
            </a:p>
          </p:txBody>
        </p:sp>
        <p:sp>
          <p:nvSpPr>
            <p:cNvPr id="33" name="TextBox 32">
              <a:extLst>
                <a:ext uri="{FF2B5EF4-FFF2-40B4-BE49-F238E27FC236}">
                  <a16:creationId xmlns:a16="http://schemas.microsoft.com/office/drawing/2014/main" id="{79C9BD35-2D04-4054-A289-4DEB461BCFF7}"/>
                </a:ext>
              </a:extLst>
            </p:cNvPr>
            <p:cNvSpPr txBox="1"/>
            <p:nvPr/>
          </p:nvSpPr>
          <p:spPr>
            <a:xfrm>
              <a:off x="7779008" y="3106683"/>
              <a:ext cx="2316660" cy="369332"/>
            </a:xfrm>
            <a:prstGeom prst="rect">
              <a:avLst/>
            </a:prstGeom>
            <a:noFill/>
          </p:spPr>
          <p:txBody>
            <a:bodyPr wrap="none" rtlCol="0">
              <a:spAutoFit/>
            </a:bodyPr>
            <a:lstStyle/>
            <a:p>
              <a:pPr algn="ctr"/>
              <a:r>
                <a:rPr lang="en-US" sz="1800" b="1" dirty="0"/>
                <a:t>Task-Skill Practice</a:t>
              </a:r>
            </a:p>
          </p:txBody>
        </p:sp>
        <p:sp>
          <p:nvSpPr>
            <p:cNvPr id="34" name="TextBox 33">
              <a:extLst>
                <a:ext uri="{FF2B5EF4-FFF2-40B4-BE49-F238E27FC236}">
                  <a16:creationId xmlns:a16="http://schemas.microsoft.com/office/drawing/2014/main" id="{AD842EF2-2227-4C32-BF29-B3556AE4EAC9}"/>
                </a:ext>
              </a:extLst>
            </p:cNvPr>
            <p:cNvSpPr txBox="1"/>
            <p:nvPr/>
          </p:nvSpPr>
          <p:spPr>
            <a:xfrm>
              <a:off x="7859535" y="3734333"/>
              <a:ext cx="2093833" cy="830997"/>
            </a:xfrm>
            <a:prstGeom prst="rect">
              <a:avLst/>
            </a:prstGeom>
            <a:noFill/>
          </p:spPr>
          <p:txBody>
            <a:bodyPr wrap="square" rtlCol="0">
              <a:spAutoFit/>
            </a:bodyPr>
            <a:lstStyle/>
            <a:p>
              <a:pPr algn="ctr"/>
              <a:r>
                <a:rPr lang="en-US" sz="1600" dirty="0"/>
                <a:t>Retrieve / Reinforce</a:t>
              </a:r>
            </a:p>
            <a:p>
              <a:pPr algn="ctr"/>
              <a:r>
                <a:rPr lang="en-US" sz="1600" dirty="0"/>
                <a:t>Specific Procedural Knowledge</a:t>
              </a:r>
            </a:p>
          </p:txBody>
        </p:sp>
        <p:sp>
          <p:nvSpPr>
            <p:cNvPr id="35" name="TextBox 34">
              <a:extLst>
                <a:ext uri="{FF2B5EF4-FFF2-40B4-BE49-F238E27FC236}">
                  <a16:creationId xmlns:a16="http://schemas.microsoft.com/office/drawing/2014/main" id="{586AB227-A62A-42D8-AEF2-898A9CD644F5}"/>
                </a:ext>
              </a:extLst>
            </p:cNvPr>
            <p:cNvSpPr txBox="1"/>
            <p:nvPr/>
          </p:nvSpPr>
          <p:spPr>
            <a:xfrm>
              <a:off x="8310383" y="4647910"/>
              <a:ext cx="1224387" cy="984885"/>
            </a:xfrm>
            <a:prstGeom prst="rect">
              <a:avLst/>
            </a:prstGeom>
            <a:noFill/>
          </p:spPr>
          <p:txBody>
            <a:bodyPr wrap="square" rtlCol="0">
              <a:spAutoFit/>
            </a:bodyPr>
            <a:lstStyle/>
            <a:p>
              <a:pPr algn="ctr"/>
              <a:r>
                <a:rPr lang="en-US" sz="1400" dirty="0"/>
                <a:t>Retrieve / Reinforce</a:t>
              </a:r>
            </a:p>
            <a:p>
              <a:pPr algn="ctr"/>
              <a:r>
                <a:rPr lang="en-US" sz="1400" dirty="0"/>
                <a:t>Declarative Knowledge</a:t>
              </a:r>
            </a:p>
          </p:txBody>
        </p:sp>
        <p:sp>
          <p:nvSpPr>
            <p:cNvPr id="53" name="TextBox 52">
              <a:extLst>
                <a:ext uri="{FF2B5EF4-FFF2-40B4-BE49-F238E27FC236}">
                  <a16:creationId xmlns:a16="http://schemas.microsoft.com/office/drawing/2014/main" id="{91B5859C-1143-4754-AC10-8729A9CC0C99}"/>
                </a:ext>
              </a:extLst>
            </p:cNvPr>
            <p:cNvSpPr txBox="1"/>
            <p:nvPr/>
          </p:nvSpPr>
          <p:spPr>
            <a:xfrm>
              <a:off x="7498332" y="6194284"/>
              <a:ext cx="2879161" cy="400110"/>
            </a:xfrm>
            <a:prstGeom prst="rect">
              <a:avLst/>
            </a:prstGeom>
            <a:noFill/>
          </p:spPr>
          <p:txBody>
            <a:bodyPr wrap="square" rtlCol="0">
              <a:spAutoFit/>
            </a:bodyPr>
            <a:lstStyle/>
            <a:p>
              <a:pPr algn="ctr"/>
              <a:r>
                <a:rPr lang="en-US" sz="2000" b="1" dirty="0"/>
                <a:t>TRAINING</a:t>
              </a:r>
            </a:p>
          </p:txBody>
        </p:sp>
        <p:sp>
          <p:nvSpPr>
            <p:cNvPr id="58" name="TextBox 57">
              <a:extLst>
                <a:ext uri="{FF2B5EF4-FFF2-40B4-BE49-F238E27FC236}">
                  <a16:creationId xmlns:a16="http://schemas.microsoft.com/office/drawing/2014/main" id="{B7E4EBCA-3532-4ED3-BD2E-2543C96748FE}"/>
                </a:ext>
              </a:extLst>
            </p:cNvPr>
            <p:cNvSpPr txBox="1"/>
            <p:nvPr/>
          </p:nvSpPr>
          <p:spPr>
            <a:xfrm rot="17827320">
              <a:off x="9077337" y="3423139"/>
              <a:ext cx="3047514" cy="400110"/>
            </a:xfrm>
            <a:prstGeom prst="rect">
              <a:avLst/>
            </a:prstGeom>
            <a:noFill/>
          </p:spPr>
          <p:txBody>
            <a:bodyPr wrap="square" rtlCol="0">
              <a:spAutoFit/>
            </a:bodyPr>
            <a:lstStyle/>
            <a:p>
              <a:pPr algn="ctr"/>
              <a:r>
                <a:rPr lang="en-US" sz="2000" b="1" dirty="0"/>
                <a:t>Experiential Learning</a:t>
              </a:r>
            </a:p>
          </p:txBody>
        </p:sp>
        <p:cxnSp>
          <p:nvCxnSpPr>
            <p:cNvPr id="64" name="Straight Arrow Connector 63">
              <a:extLst>
                <a:ext uri="{FF2B5EF4-FFF2-40B4-BE49-F238E27FC236}">
                  <a16:creationId xmlns:a16="http://schemas.microsoft.com/office/drawing/2014/main" id="{B033740B-2649-4F51-B5EC-2D369E5C0C22}"/>
                </a:ext>
              </a:extLst>
            </p:cNvPr>
            <p:cNvCxnSpPr>
              <a:cxnSpLocks/>
            </p:cNvCxnSpPr>
            <p:nvPr/>
          </p:nvCxnSpPr>
          <p:spPr bwMode="auto">
            <a:xfrm flipH="1">
              <a:off x="9089282" y="786838"/>
              <a:ext cx="2748491" cy="5432463"/>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89" name="Straight Connector 88">
              <a:extLst>
                <a:ext uri="{FF2B5EF4-FFF2-40B4-BE49-F238E27FC236}">
                  <a16:creationId xmlns:a16="http://schemas.microsoft.com/office/drawing/2014/main" id="{0B6716A3-6AE4-4F05-8E3C-7A125CC19140}"/>
                </a:ext>
              </a:extLst>
            </p:cNvPr>
            <p:cNvCxnSpPr/>
            <p:nvPr/>
          </p:nvCxnSpPr>
          <p:spPr bwMode="auto">
            <a:xfrm flipH="1">
              <a:off x="6677247" y="1799036"/>
              <a:ext cx="4487083" cy="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90" name="Straight Connector 89">
              <a:extLst>
                <a:ext uri="{FF2B5EF4-FFF2-40B4-BE49-F238E27FC236}">
                  <a16:creationId xmlns:a16="http://schemas.microsoft.com/office/drawing/2014/main" id="{1C526211-D155-4719-BCCF-CA5405DC7D63}"/>
                </a:ext>
              </a:extLst>
            </p:cNvPr>
            <p:cNvCxnSpPr>
              <a:cxnSpLocks/>
            </p:cNvCxnSpPr>
            <p:nvPr/>
          </p:nvCxnSpPr>
          <p:spPr bwMode="auto">
            <a:xfrm flipH="1">
              <a:off x="7245413" y="2875267"/>
              <a:ext cx="3355681" cy="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grpSp>
      <p:sp>
        <p:nvSpPr>
          <p:cNvPr id="7" name="Isosceles Triangle 6">
            <a:extLst>
              <a:ext uri="{FF2B5EF4-FFF2-40B4-BE49-F238E27FC236}">
                <a16:creationId xmlns:a16="http://schemas.microsoft.com/office/drawing/2014/main" id="{93F5A6CC-3134-43AB-9F5B-D878562952BC}"/>
              </a:ext>
            </a:extLst>
          </p:cNvPr>
          <p:cNvSpPr/>
          <p:nvPr/>
        </p:nvSpPr>
        <p:spPr bwMode="auto">
          <a:xfrm>
            <a:off x="436245" y="771382"/>
            <a:ext cx="5496588" cy="5443620"/>
          </a:xfrm>
          <a:prstGeom prst="triangle">
            <a:avLst/>
          </a:prstGeom>
          <a:solidFill>
            <a:srgbClr val="00B0F0"/>
          </a:solidFill>
          <a:ln w="2857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9" name="Straight Connector 8">
            <a:extLst>
              <a:ext uri="{FF2B5EF4-FFF2-40B4-BE49-F238E27FC236}">
                <a16:creationId xmlns:a16="http://schemas.microsoft.com/office/drawing/2014/main" id="{ABB76155-1485-49B1-B206-59E543E3DA59}"/>
              </a:ext>
            </a:extLst>
          </p:cNvPr>
          <p:cNvCxnSpPr>
            <a:cxnSpLocks/>
          </p:cNvCxnSpPr>
          <p:nvPr/>
        </p:nvCxnSpPr>
        <p:spPr bwMode="auto">
          <a:xfrm>
            <a:off x="1963255" y="3167350"/>
            <a:ext cx="2454284" cy="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14" name="Straight Connector 13">
            <a:extLst>
              <a:ext uri="{FF2B5EF4-FFF2-40B4-BE49-F238E27FC236}">
                <a16:creationId xmlns:a16="http://schemas.microsoft.com/office/drawing/2014/main" id="{ADD7BF8D-013D-43A7-85F0-14A8F738513A}"/>
              </a:ext>
            </a:extLst>
          </p:cNvPr>
          <p:cNvCxnSpPr>
            <a:cxnSpLocks/>
          </p:cNvCxnSpPr>
          <p:nvPr/>
        </p:nvCxnSpPr>
        <p:spPr bwMode="auto">
          <a:xfrm>
            <a:off x="2461916" y="2132128"/>
            <a:ext cx="1430462" cy="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sp>
        <p:nvSpPr>
          <p:cNvPr id="21" name="TextBox 20">
            <a:extLst>
              <a:ext uri="{FF2B5EF4-FFF2-40B4-BE49-F238E27FC236}">
                <a16:creationId xmlns:a16="http://schemas.microsoft.com/office/drawing/2014/main" id="{00983F4F-3FFA-4CCB-981E-A2D502F446CD}"/>
              </a:ext>
            </a:extLst>
          </p:cNvPr>
          <p:cNvSpPr txBox="1"/>
          <p:nvPr/>
        </p:nvSpPr>
        <p:spPr>
          <a:xfrm>
            <a:off x="2676743" y="1351917"/>
            <a:ext cx="1045478" cy="738664"/>
          </a:xfrm>
          <a:prstGeom prst="rect">
            <a:avLst/>
          </a:prstGeom>
          <a:noFill/>
        </p:spPr>
        <p:txBody>
          <a:bodyPr wrap="none" rtlCol="0">
            <a:spAutoFit/>
          </a:bodyPr>
          <a:lstStyle/>
          <a:p>
            <a:pPr algn="ctr"/>
            <a:r>
              <a:rPr lang="en-US" sz="1400" dirty="0"/>
              <a:t>Real</a:t>
            </a:r>
          </a:p>
          <a:p>
            <a:pPr algn="ctr"/>
            <a:r>
              <a:rPr lang="en-US" sz="1400" dirty="0"/>
              <a:t>Experience</a:t>
            </a:r>
          </a:p>
          <a:p>
            <a:pPr algn="ctr"/>
            <a:r>
              <a:rPr lang="en-US" sz="1400" dirty="0"/>
              <a:t>Events</a:t>
            </a:r>
          </a:p>
        </p:txBody>
      </p:sp>
      <p:sp>
        <p:nvSpPr>
          <p:cNvPr id="22" name="TextBox 21">
            <a:extLst>
              <a:ext uri="{FF2B5EF4-FFF2-40B4-BE49-F238E27FC236}">
                <a16:creationId xmlns:a16="http://schemas.microsoft.com/office/drawing/2014/main" id="{CDE2AB89-90EE-4E43-B3DE-A43A26634725}"/>
              </a:ext>
            </a:extLst>
          </p:cNvPr>
          <p:cNvSpPr txBox="1"/>
          <p:nvPr/>
        </p:nvSpPr>
        <p:spPr>
          <a:xfrm>
            <a:off x="2276394" y="2190606"/>
            <a:ext cx="1789844" cy="923330"/>
          </a:xfrm>
          <a:prstGeom prst="rect">
            <a:avLst/>
          </a:prstGeom>
          <a:noFill/>
        </p:spPr>
        <p:txBody>
          <a:bodyPr wrap="square" rtlCol="0">
            <a:spAutoFit/>
          </a:bodyPr>
          <a:lstStyle/>
          <a:p>
            <a:pPr algn="ctr"/>
            <a:r>
              <a:rPr lang="en-US" sz="1800" dirty="0"/>
              <a:t>Real</a:t>
            </a:r>
          </a:p>
          <a:p>
            <a:pPr algn="ctr"/>
            <a:r>
              <a:rPr lang="en-US" sz="1800" dirty="0"/>
              <a:t>Tasks</a:t>
            </a:r>
          </a:p>
          <a:p>
            <a:pPr algn="ctr"/>
            <a:r>
              <a:rPr lang="en-US" sz="1800" dirty="0"/>
              <a:t>Conditions</a:t>
            </a:r>
          </a:p>
        </p:txBody>
      </p:sp>
      <p:sp>
        <p:nvSpPr>
          <p:cNvPr id="23" name="TextBox 22">
            <a:extLst>
              <a:ext uri="{FF2B5EF4-FFF2-40B4-BE49-F238E27FC236}">
                <a16:creationId xmlns:a16="http://schemas.microsoft.com/office/drawing/2014/main" id="{FF4F891E-CA20-417C-8FBA-2A494BA73779}"/>
              </a:ext>
            </a:extLst>
          </p:cNvPr>
          <p:cNvSpPr txBox="1"/>
          <p:nvPr/>
        </p:nvSpPr>
        <p:spPr>
          <a:xfrm>
            <a:off x="1871340" y="3506473"/>
            <a:ext cx="2590891" cy="369332"/>
          </a:xfrm>
          <a:prstGeom prst="rect">
            <a:avLst/>
          </a:prstGeom>
          <a:noFill/>
        </p:spPr>
        <p:txBody>
          <a:bodyPr wrap="square" rtlCol="0">
            <a:spAutoFit/>
          </a:bodyPr>
          <a:lstStyle/>
          <a:p>
            <a:pPr algn="ctr"/>
            <a:r>
              <a:rPr lang="en-US" sz="1800" b="1" dirty="0"/>
              <a:t>Task-Skill Practice</a:t>
            </a:r>
          </a:p>
        </p:txBody>
      </p:sp>
      <p:sp>
        <p:nvSpPr>
          <p:cNvPr id="24" name="TextBox 23">
            <a:extLst>
              <a:ext uri="{FF2B5EF4-FFF2-40B4-BE49-F238E27FC236}">
                <a16:creationId xmlns:a16="http://schemas.microsoft.com/office/drawing/2014/main" id="{F134DBE9-49DD-4D9F-AE3D-B64B157B0527}"/>
              </a:ext>
            </a:extLst>
          </p:cNvPr>
          <p:cNvSpPr txBox="1"/>
          <p:nvPr/>
        </p:nvSpPr>
        <p:spPr>
          <a:xfrm>
            <a:off x="1643450" y="4409810"/>
            <a:ext cx="3101546" cy="646331"/>
          </a:xfrm>
          <a:prstGeom prst="rect">
            <a:avLst/>
          </a:prstGeom>
          <a:noFill/>
        </p:spPr>
        <p:txBody>
          <a:bodyPr wrap="square" rtlCol="0">
            <a:spAutoFit/>
          </a:bodyPr>
          <a:lstStyle/>
          <a:p>
            <a:pPr algn="ctr"/>
            <a:r>
              <a:rPr lang="en-US" sz="1800" b="1" dirty="0"/>
              <a:t>General Skill </a:t>
            </a:r>
          </a:p>
          <a:p>
            <a:pPr algn="ctr"/>
            <a:r>
              <a:rPr lang="en-US" sz="1800" b="1" dirty="0"/>
              <a:t>Procedural Knowledge</a:t>
            </a:r>
            <a:endParaRPr lang="en-US" sz="1800" dirty="0"/>
          </a:p>
        </p:txBody>
      </p:sp>
      <p:sp>
        <p:nvSpPr>
          <p:cNvPr id="25" name="TextBox 24">
            <a:extLst>
              <a:ext uri="{FF2B5EF4-FFF2-40B4-BE49-F238E27FC236}">
                <a16:creationId xmlns:a16="http://schemas.microsoft.com/office/drawing/2014/main" id="{FCECF825-EA85-4659-BB9D-BAEAA826F1FF}"/>
              </a:ext>
            </a:extLst>
          </p:cNvPr>
          <p:cNvSpPr txBox="1"/>
          <p:nvPr/>
        </p:nvSpPr>
        <p:spPr>
          <a:xfrm>
            <a:off x="1734820" y="5350018"/>
            <a:ext cx="2858475" cy="646331"/>
          </a:xfrm>
          <a:prstGeom prst="rect">
            <a:avLst/>
          </a:prstGeom>
          <a:noFill/>
        </p:spPr>
        <p:txBody>
          <a:bodyPr wrap="none" rtlCol="0">
            <a:spAutoFit/>
          </a:bodyPr>
          <a:lstStyle/>
          <a:p>
            <a:pPr algn="ctr"/>
            <a:r>
              <a:rPr lang="en-US" sz="1800" b="1" dirty="0"/>
              <a:t>General </a:t>
            </a:r>
          </a:p>
          <a:p>
            <a:pPr algn="ctr"/>
            <a:r>
              <a:rPr lang="en-US" sz="1800" b="1" dirty="0"/>
              <a:t>Declarative Knowledge</a:t>
            </a:r>
          </a:p>
        </p:txBody>
      </p:sp>
      <p:cxnSp>
        <p:nvCxnSpPr>
          <p:cNvPr id="62" name="Straight Arrow Connector 61">
            <a:extLst>
              <a:ext uri="{FF2B5EF4-FFF2-40B4-BE49-F238E27FC236}">
                <a16:creationId xmlns:a16="http://schemas.microsoft.com/office/drawing/2014/main" id="{002D936F-C3AA-4E57-AD22-FFB8FF0F6DA3}"/>
              </a:ext>
            </a:extLst>
          </p:cNvPr>
          <p:cNvCxnSpPr>
            <a:cxnSpLocks/>
          </p:cNvCxnSpPr>
          <p:nvPr/>
        </p:nvCxnSpPr>
        <p:spPr bwMode="auto">
          <a:xfrm flipV="1">
            <a:off x="281476" y="3137839"/>
            <a:ext cx="1526926" cy="3038273"/>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grpSp>
        <p:nvGrpSpPr>
          <p:cNvPr id="99" name="Group 98">
            <a:extLst>
              <a:ext uri="{FF2B5EF4-FFF2-40B4-BE49-F238E27FC236}">
                <a16:creationId xmlns:a16="http://schemas.microsoft.com/office/drawing/2014/main" id="{E3077A59-5F47-4486-9AC4-1F9F40E81F24}"/>
              </a:ext>
            </a:extLst>
          </p:cNvPr>
          <p:cNvGrpSpPr/>
          <p:nvPr/>
        </p:nvGrpSpPr>
        <p:grpSpPr>
          <a:xfrm>
            <a:off x="1787039" y="408824"/>
            <a:ext cx="1218431" cy="3070679"/>
            <a:chOff x="1787039" y="408824"/>
            <a:chExt cx="1218431" cy="3070679"/>
          </a:xfrm>
        </p:grpSpPr>
        <p:sp>
          <p:nvSpPr>
            <p:cNvPr id="87" name="TextBox 86">
              <a:extLst>
                <a:ext uri="{FF2B5EF4-FFF2-40B4-BE49-F238E27FC236}">
                  <a16:creationId xmlns:a16="http://schemas.microsoft.com/office/drawing/2014/main" id="{1A150596-D7FF-4AE1-8C8E-9B824976F2F3}"/>
                </a:ext>
              </a:extLst>
            </p:cNvPr>
            <p:cNvSpPr txBox="1"/>
            <p:nvPr/>
          </p:nvSpPr>
          <p:spPr>
            <a:xfrm rot="17755481">
              <a:off x="632758" y="1744109"/>
              <a:ext cx="3070679" cy="400110"/>
            </a:xfrm>
            <a:prstGeom prst="rect">
              <a:avLst/>
            </a:prstGeom>
            <a:noFill/>
          </p:spPr>
          <p:txBody>
            <a:bodyPr wrap="square" rtlCol="0">
              <a:spAutoFit/>
            </a:bodyPr>
            <a:lstStyle/>
            <a:p>
              <a:pPr algn="ctr"/>
              <a:r>
                <a:rPr lang="en-US" sz="2000" b="1" dirty="0"/>
                <a:t>Experiential Learning</a:t>
              </a:r>
            </a:p>
          </p:txBody>
        </p:sp>
        <p:cxnSp>
          <p:nvCxnSpPr>
            <p:cNvPr id="84" name="Straight Arrow Connector 83">
              <a:extLst>
                <a:ext uri="{FF2B5EF4-FFF2-40B4-BE49-F238E27FC236}">
                  <a16:creationId xmlns:a16="http://schemas.microsoft.com/office/drawing/2014/main" id="{8845D517-7A50-47D2-A693-98CEC01B0B6A}"/>
                </a:ext>
              </a:extLst>
            </p:cNvPr>
            <p:cNvCxnSpPr>
              <a:cxnSpLocks/>
            </p:cNvCxnSpPr>
            <p:nvPr/>
          </p:nvCxnSpPr>
          <p:spPr bwMode="auto">
            <a:xfrm flipH="1">
              <a:off x="1787039" y="771382"/>
              <a:ext cx="1218431" cy="2419489"/>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grpSp>
      <p:cxnSp>
        <p:nvCxnSpPr>
          <p:cNvPr id="92" name="Straight Connector 91">
            <a:extLst>
              <a:ext uri="{FF2B5EF4-FFF2-40B4-BE49-F238E27FC236}">
                <a16:creationId xmlns:a16="http://schemas.microsoft.com/office/drawing/2014/main" id="{265EC282-1B73-4C50-8ED2-10E0DCA543E4}"/>
              </a:ext>
            </a:extLst>
          </p:cNvPr>
          <p:cNvCxnSpPr>
            <a:cxnSpLocks/>
          </p:cNvCxnSpPr>
          <p:nvPr/>
        </p:nvCxnSpPr>
        <p:spPr bwMode="auto">
          <a:xfrm flipH="1">
            <a:off x="1447196" y="4202572"/>
            <a:ext cx="3479223" cy="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94" name="Straight Connector 93">
            <a:extLst>
              <a:ext uri="{FF2B5EF4-FFF2-40B4-BE49-F238E27FC236}">
                <a16:creationId xmlns:a16="http://schemas.microsoft.com/office/drawing/2014/main" id="{B02BBFD5-C165-4CB4-91CD-7A2B3B71F1C9}"/>
              </a:ext>
            </a:extLst>
          </p:cNvPr>
          <p:cNvCxnSpPr/>
          <p:nvPr/>
        </p:nvCxnSpPr>
        <p:spPr bwMode="auto">
          <a:xfrm flipH="1">
            <a:off x="933838" y="5237456"/>
            <a:ext cx="4487083" cy="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sp>
        <p:nvSpPr>
          <p:cNvPr id="50" name="Rectangle 49">
            <a:extLst>
              <a:ext uri="{FF2B5EF4-FFF2-40B4-BE49-F238E27FC236}">
                <a16:creationId xmlns:a16="http://schemas.microsoft.com/office/drawing/2014/main" id="{2EAEBCE8-B4F3-4256-98C7-A4B68473FDEC}"/>
              </a:ext>
            </a:extLst>
          </p:cNvPr>
          <p:cNvSpPr/>
          <p:nvPr/>
        </p:nvSpPr>
        <p:spPr>
          <a:xfrm>
            <a:off x="2933698" y="6502282"/>
            <a:ext cx="7010401" cy="307777"/>
          </a:xfrm>
          <a:prstGeom prst="rect">
            <a:avLst/>
          </a:prstGeom>
        </p:spPr>
        <p:txBody>
          <a:bodyPr wrap="square">
            <a:spAutoFit/>
          </a:bodyPr>
          <a:lstStyle/>
          <a:p>
            <a:pPr algn="ctr"/>
            <a:r>
              <a:rPr lang="en-US" sz="1400" dirty="0"/>
              <a:t>1.  Explain the need for competency-based experiential-learning method</a:t>
            </a:r>
          </a:p>
        </p:txBody>
      </p:sp>
    </p:spTree>
    <p:extLst>
      <p:ext uri="{BB962C8B-B14F-4D97-AF65-F5344CB8AC3E}">
        <p14:creationId xmlns:p14="http://schemas.microsoft.com/office/powerpoint/2010/main" val="405030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wipe(left)">
                                      <p:cBhvr>
                                        <p:cTn id="12" dur="500"/>
                                        <p:tgtEl>
                                          <p:spTgt spid="9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right)">
                                      <p:cBhvr>
                                        <p:cTn id="17" dur="500"/>
                                        <p:tgtEl>
                                          <p:spTgt spid="98"/>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99"/>
                                        </p:tgtEl>
                                        <p:attrNameLst>
                                          <p:attrName>style.visibility</p:attrName>
                                        </p:attrNameLst>
                                      </p:cBhvr>
                                      <p:to>
                                        <p:strVal val="visible"/>
                                      </p:to>
                                    </p:set>
                                    <p:animEffect transition="in" filter="wipe(up)">
                                      <p:cBhvr>
                                        <p:cTn id="21"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B361E-9370-4013-BD6A-FB9F9F95A501}"/>
              </a:ext>
            </a:extLst>
          </p:cNvPr>
          <p:cNvSpPr>
            <a:spLocks noGrp="1"/>
          </p:cNvSpPr>
          <p:nvPr>
            <p:ph type="title"/>
          </p:nvPr>
        </p:nvSpPr>
        <p:spPr>
          <a:xfrm>
            <a:off x="445266" y="2934834"/>
            <a:ext cx="11029616" cy="988332"/>
          </a:xfrm>
        </p:spPr>
        <p:txBody>
          <a:bodyPr/>
          <a:lstStyle/>
          <a:p>
            <a:r>
              <a:rPr lang="en-US" dirty="0">
                <a:solidFill>
                  <a:srgbClr val="0070C0"/>
                </a:solidFill>
              </a:rPr>
              <a:t>The theory and principles of competency-based experiential-learning</a:t>
            </a:r>
            <a:r>
              <a:rPr lang="en-US" dirty="0"/>
              <a:t>.</a:t>
            </a:r>
          </a:p>
        </p:txBody>
      </p:sp>
      <p:sp>
        <p:nvSpPr>
          <p:cNvPr id="2" name="Slide Number Placeholder 1">
            <a:extLst>
              <a:ext uri="{FF2B5EF4-FFF2-40B4-BE49-F238E27FC236}">
                <a16:creationId xmlns:a16="http://schemas.microsoft.com/office/drawing/2014/main" id="{5571D5C2-F5F3-4BB0-A718-8EF27A74DCD4}"/>
              </a:ext>
            </a:extLst>
          </p:cNvPr>
          <p:cNvSpPr>
            <a:spLocks noGrp="1"/>
          </p:cNvSpPr>
          <p:nvPr>
            <p:ph type="sldNum" sz="quarter" idx="12"/>
          </p:nvPr>
        </p:nvSpPr>
        <p:spPr>
          <a:xfrm>
            <a:off x="10899150" y="6377355"/>
            <a:ext cx="821634" cy="340935"/>
          </a:xfrm>
        </p:spPr>
        <p:txBody>
          <a:bodyPr/>
          <a:lstStyle/>
          <a:p>
            <a:pPr>
              <a:defRPr/>
            </a:pPr>
            <a:fld id="{D68E8870-17DE-45C4-A8DD-7644B2422933}" type="slidenum">
              <a:rPr lang="en-US" smtClean="0"/>
              <a:pPr>
                <a:defRPr/>
              </a:pPr>
              <a:t>9</a:t>
            </a:fld>
            <a:endParaRPr lang="en-US" dirty="0"/>
          </a:p>
        </p:txBody>
      </p:sp>
    </p:spTree>
    <p:extLst>
      <p:ext uri="{BB962C8B-B14F-4D97-AF65-F5344CB8AC3E}">
        <p14:creationId xmlns:p14="http://schemas.microsoft.com/office/powerpoint/2010/main" val="3426264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EFCE245-065F-4E7B-92B5-88FCF3FBCACE}"/>
              </a:ext>
            </a:extLst>
          </p:cNvPr>
          <p:cNvPicPr>
            <a:picLocks noChangeAspect="1"/>
          </p:cNvPicPr>
          <p:nvPr/>
        </p:nvPicPr>
        <p:blipFill>
          <a:blip r:embed="rId3"/>
          <a:stretch>
            <a:fillRect/>
          </a:stretch>
        </p:blipFill>
        <p:spPr>
          <a:xfrm>
            <a:off x="7522646" y="958730"/>
            <a:ext cx="4446070" cy="3324998"/>
          </a:xfrm>
          <a:prstGeom prst="rect">
            <a:avLst/>
          </a:prstGeom>
        </p:spPr>
      </p:pic>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2927070" y="0"/>
            <a:ext cx="6337859" cy="708455"/>
          </a:xfrm>
        </p:spPr>
        <p:txBody>
          <a:bodyPr>
            <a:normAutofit/>
          </a:bodyPr>
          <a:lstStyle/>
          <a:p>
            <a:r>
              <a:rPr lang="en-US" sz="3200" dirty="0"/>
              <a:t>Learning Requires Context</a:t>
            </a:r>
          </a:p>
        </p:txBody>
      </p:sp>
      <p:sp>
        <p:nvSpPr>
          <p:cNvPr id="11" name="Rectangle 10">
            <a:extLst>
              <a:ext uri="{FF2B5EF4-FFF2-40B4-BE49-F238E27FC236}">
                <a16:creationId xmlns:a16="http://schemas.microsoft.com/office/drawing/2014/main" id="{8EA448CF-DEF0-4691-A1EE-FA6B83612596}"/>
              </a:ext>
            </a:extLst>
          </p:cNvPr>
          <p:cNvSpPr/>
          <p:nvPr/>
        </p:nvSpPr>
        <p:spPr>
          <a:xfrm>
            <a:off x="140735" y="841772"/>
            <a:ext cx="7514707" cy="5755422"/>
          </a:xfrm>
          <a:prstGeom prst="rect">
            <a:avLst/>
          </a:prstGeom>
        </p:spPr>
        <p:txBody>
          <a:bodyPr wrap="square">
            <a:spAutoFit/>
          </a:bodyPr>
          <a:lstStyle/>
          <a:p>
            <a:r>
              <a:rPr lang="en-US" sz="2000" dirty="0"/>
              <a:t>The principle is termed </a:t>
            </a:r>
            <a:r>
              <a:rPr lang="en-US" sz="2000" b="1" dirty="0"/>
              <a:t>Context-Dependent Memory </a:t>
            </a:r>
            <a:r>
              <a:rPr lang="en-US" sz="2000" dirty="0"/>
              <a:t>and was demonstrated by Godden and Baddeley in 1975 “</a:t>
            </a:r>
            <a:r>
              <a:rPr lang="en-US" sz="2000" b="1" dirty="0"/>
              <a:t>Surf &amp; Turf Experiment”</a:t>
            </a:r>
            <a:endParaRPr lang="en-US" sz="2000" dirty="0"/>
          </a:p>
          <a:p>
            <a:endParaRPr lang="en-US" sz="1400" b="1" dirty="0"/>
          </a:p>
          <a:p>
            <a:r>
              <a:rPr lang="en-US" sz="2000" b="1" dirty="0"/>
              <a:t>Memories </a:t>
            </a:r>
            <a:r>
              <a:rPr lang="en-US" sz="2000" dirty="0"/>
              <a:t>(cognitive and motor) </a:t>
            </a:r>
            <a:r>
              <a:rPr lang="en-US" sz="2000" b="1" dirty="0"/>
              <a:t>are formed by many disparate memories </a:t>
            </a:r>
            <a:r>
              <a:rPr lang="en-US" sz="2000" dirty="0"/>
              <a:t>of various direct / indirect stimulus</a:t>
            </a:r>
            <a:r>
              <a:rPr lang="en-US" sz="2000" b="1" dirty="0"/>
              <a:t>.  </a:t>
            </a:r>
          </a:p>
          <a:p>
            <a:endParaRPr lang="en-US" sz="1400" b="1" dirty="0"/>
          </a:p>
          <a:p>
            <a:r>
              <a:rPr lang="en-US" sz="2000" b="1" dirty="0"/>
              <a:t>Memories are encoded with the subject being learned </a:t>
            </a:r>
            <a:r>
              <a:rPr lang="en-US" sz="2000" dirty="0"/>
              <a:t>(e.g., content on this slide) and the </a:t>
            </a:r>
            <a:r>
              <a:rPr lang="en-US" sz="2000" b="1" dirty="0"/>
              <a:t>context that surrounds the learner </a:t>
            </a:r>
            <a:r>
              <a:rPr lang="en-US" sz="2000" dirty="0"/>
              <a:t>- including the emotion it elicits.  (this room, your interest, </a:t>
            </a:r>
            <a:r>
              <a:rPr lang="en-US" sz="2000" dirty="0" err="1"/>
              <a:t>etc</a:t>
            </a:r>
            <a:r>
              <a:rPr lang="en-US" sz="2000" dirty="0"/>
              <a:t>…)</a:t>
            </a:r>
          </a:p>
          <a:p>
            <a:endParaRPr lang="en-US" sz="1400" b="1" dirty="0"/>
          </a:p>
          <a:p>
            <a:r>
              <a:rPr lang="en-US" sz="2000" b="1" dirty="0"/>
              <a:t>It’s harder to </a:t>
            </a:r>
            <a:r>
              <a:rPr lang="en-US" sz="2000" b="1" i="1" dirty="0"/>
              <a:t>recall</a:t>
            </a:r>
            <a:r>
              <a:rPr lang="en-US" sz="2000" b="1" dirty="0"/>
              <a:t> memories </a:t>
            </a:r>
            <a:r>
              <a:rPr lang="en-US" sz="2000" dirty="0"/>
              <a:t>(cognitive, motor) when the context/environment/emotion it was learned isn’t present when its needed.</a:t>
            </a:r>
          </a:p>
          <a:p>
            <a:endParaRPr lang="en-US" sz="1400" b="1" dirty="0"/>
          </a:p>
          <a:p>
            <a:r>
              <a:rPr lang="en-US" sz="2000" b="1" dirty="0"/>
              <a:t>Motor (skill) memories are also encoded by tactile properties</a:t>
            </a:r>
          </a:p>
          <a:p>
            <a:r>
              <a:rPr lang="en-US" sz="2000" dirty="0"/>
              <a:t>e.g., forces of movement and resistance</a:t>
            </a:r>
            <a:r>
              <a:rPr lang="en-US" sz="2000" b="1" dirty="0"/>
              <a:t>.</a:t>
            </a:r>
          </a:p>
        </p:txBody>
      </p:sp>
      <p:pic>
        <p:nvPicPr>
          <p:cNvPr id="12" name="Picture 11">
            <a:extLst>
              <a:ext uri="{FF2B5EF4-FFF2-40B4-BE49-F238E27FC236}">
                <a16:creationId xmlns:a16="http://schemas.microsoft.com/office/drawing/2014/main" id="{CD0BE364-CEBF-40DA-B007-24E4A2538EE4}"/>
              </a:ext>
            </a:extLst>
          </p:cNvPr>
          <p:cNvPicPr>
            <a:picLocks noChangeAspect="1"/>
          </p:cNvPicPr>
          <p:nvPr/>
        </p:nvPicPr>
        <p:blipFill rotWithShape="1">
          <a:blip r:embed="rId4"/>
          <a:srcRect t="19292"/>
          <a:stretch/>
        </p:blipFill>
        <p:spPr>
          <a:xfrm>
            <a:off x="8051229" y="4119720"/>
            <a:ext cx="2806734" cy="2199636"/>
          </a:xfrm>
          <a:prstGeom prst="rect">
            <a:avLst/>
          </a:prstGeom>
          <a:ln>
            <a:solidFill>
              <a:schemeClr val="bg1"/>
            </a:solidFill>
          </a:ln>
        </p:spPr>
      </p:pic>
      <p:sp>
        <p:nvSpPr>
          <p:cNvPr id="7" name="Rectangle 6">
            <a:extLst>
              <a:ext uri="{FF2B5EF4-FFF2-40B4-BE49-F238E27FC236}">
                <a16:creationId xmlns:a16="http://schemas.microsoft.com/office/drawing/2014/main" id="{00A540EC-894B-44D6-9D68-43FC31A75CF6}"/>
              </a:ext>
            </a:extLst>
          </p:cNvPr>
          <p:cNvSpPr/>
          <p:nvPr/>
        </p:nvSpPr>
        <p:spPr>
          <a:xfrm>
            <a:off x="2570206" y="6502282"/>
            <a:ext cx="7514706" cy="307777"/>
          </a:xfrm>
          <a:prstGeom prst="rect">
            <a:avLst/>
          </a:prstGeom>
        </p:spPr>
        <p:txBody>
          <a:bodyPr wrap="square">
            <a:spAutoFit/>
          </a:bodyPr>
          <a:lstStyle/>
          <a:p>
            <a:pPr algn="ctr"/>
            <a:r>
              <a:rPr lang="en-US" sz="1400" dirty="0"/>
              <a:t>2. Describe the theory and principles of competency-based experiential-learning</a:t>
            </a:r>
          </a:p>
        </p:txBody>
      </p:sp>
      <p:sp>
        <p:nvSpPr>
          <p:cNvPr id="8" name="Slide Number Placeholder 6">
            <a:extLst>
              <a:ext uri="{FF2B5EF4-FFF2-40B4-BE49-F238E27FC236}">
                <a16:creationId xmlns:a16="http://schemas.microsoft.com/office/drawing/2014/main" id="{5E018D67-8910-4FEF-8657-2393E9848FDE}"/>
              </a:ext>
            </a:extLst>
          </p:cNvPr>
          <p:cNvSpPr>
            <a:spLocks noGrp="1"/>
          </p:cNvSpPr>
          <p:nvPr>
            <p:ph type="sldNum" sz="quarter" idx="10"/>
          </p:nvPr>
        </p:nvSpPr>
        <p:spPr>
          <a:xfrm>
            <a:off x="10909111" y="6373537"/>
            <a:ext cx="821634" cy="340935"/>
          </a:xfrm>
        </p:spPr>
        <p:txBody>
          <a:bodyPr/>
          <a:lstStyle/>
          <a:p>
            <a:pPr>
              <a:defRPr/>
            </a:pPr>
            <a:fld id="{D68E8870-17DE-45C4-A8DD-7644B2422933}" type="slidenum">
              <a:rPr lang="en-US" smtClean="0"/>
              <a:pPr>
                <a:defRPr/>
              </a:pPr>
              <a:t>10</a:t>
            </a:fld>
            <a:endParaRPr lang="en-US" dirty="0"/>
          </a:p>
        </p:txBody>
      </p:sp>
    </p:spTree>
    <p:extLst>
      <p:ext uri="{BB962C8B-B14F-4D97-AF65-F5344CB8AC3E}">
        <p14:creationId xmlns:p14="http://schemas.microsoft.com/office/powerpoint/2010/main" val="2467680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sz="3200" dirty="0"/>
              <a:t>Experiential Learning</a:t>
            </a:r>
          </a:p>
        </p:txBody>
      </p:sp>
      <p:sp>
        <p:nvSpPr>
          <p:cNvPr id="9" name="Content Placeholder 8">
            <a:extLst>
              <a:ext uri="{FF2B5EF4-FFF2-40B4-BE49-F238E27FC236}">
                <a16:creationId xmlns:a16="http://schemas.microsoft.com/office/drawing/2014/main" id="{66ADD70D-1C9F-4506-913E-6745A0046B56}"/>
              </a:ext>
            </a:extLst>
          </p:cNvPr>
          <p:cNvSpPr>
            <a:spLocks noGrp="1"/>
          </p:cNvSpPr>
          <p:nvPr>
            <p:ph sz="quarter" idx="11"/>
          </p:nvPr>
        </p:nvSpPr>
        <p:spPr>
          <a:xfrm>
            <a:off x="562356" y="798549"/>
            <a:ext cx="11250613" cy="2943529"/>
          </a:xfrm>
        </p:spPr>
        <p:txBody>
          <a:bodyPr/>
          <a:lstStyle/>
          <a:p>
            <a:r>
              <a:rPr lang="en-US" dirty="0"/>
              <a:t>Experiential-Learning is based on over a century of practice and scholarly research (Dewey, Lewin, Kolb, et.al).</a:t>
            </a:r>
            <a:endParaRPr lang="en-US" sz="1200" dirty="0"/>
          </a:p>
          <a:p>
            <a:r>
              <a:rPr lang="en-US" dirty="0"/>
              <a:t>Experiential-Learning is idea the human brain naturally learns through experience (model below) vs. sequenced instruction.  </a:t>
            </a:r>
          </a:p>
          <a:p>
            <a:r>
              <a:rPr lang="en-US" dirty="0"/>
              <a:t>Learning is most effective when there is tension between what a learner thinks they know / can do and what a task actually requires them to do to be successful.</a:t>
            </a:r>
          </a:p>
        </p:txBody>
      </p:sp>
      <p:pic>
        <p:nvPicPr>
          <p:cNvPr id="4" name="Picture 3">
            <a:extLst>
              <a:ext uri="{FF2B5EF4-FFF2-40B4-BE49-F238E27FC236}">
                <a16:creationId xmlns:a16="http://schemas.microsoft.com/office/drawing/2014/main" id="{E61223C7-863C-4554-B3D0-73D2F86F1A8C}"/>
              </a:ext>
            </a:extLst>
          </p:cNvPr>
          <p:cNvPicPr/>
          <p:nvPr/>
        </p:nvPicPr>
        <p:blipFill>
          <a:blip r:embed="rId2"/>
          <a:stretch>
            <a:fillRect/>
          </a:stretch>
        </p:blipFill>
        <p:spPr>
          <a:xfrm>
            <a:off x="3070645" y="3742079"/>
            <a:ext cx="5815071" cy="2317371"/>
          </a:xfrm>
          <a:prstGeom prst="rect">
            <a:avLst/>
          </a:prstGeom>
        </p:spPr>
      </p:pic>
      <p:sp>
        <p:nvSpPr>
          <p:cNvPr id="5" name="TextBox 4">
            <a:extLst>
              <a:ext uri="{FF2B5EF4-FFF2-40B4-BE49-F238E27FC236}">
                <a16:creationId xmlns:a16="http://schemas.microsoft.com/office/drawing/2014/main" id="{097AB428-996C-484F-8ACA-239708073DA3}"/>
              </a:ext>
            </a:extLst>
          </p:cNvPr>
          <p:cNvSpPr txBox="1"/>
          <p:nvPr/>
        </p:nvSpPr>
        <p:spPr>
          <a:xfrm>
            <a:off x="3813103" y="6048243"/>
            <a:ext cx="4516365" cy="338554"/>
          </a:xfrm>
          <a:prstGeom prst="rect">
            <a:avLst/>
          </a:prstGeom>
          <a:noFill/>
        </p:spPr>
        <p:txBody>
          <a:bodyPr wrap="none" rtlCol="0">
            <a:spAutoFit/>
          </a:bodyPr>
          <a:lstStyle/>
          <a:p>
            <a:r>
              <a:rPr lang="en-US" sz="1600" dirty="0"/>
              <a:t>Original Model (David Kolb and Roger Fry 1975)</a:t>
            </a:r>
          </a:p>
        </p:txBody>
      </p:sp>
      <p:sp>
        <p:nvSpPr>
          <p:cNvPr id="3" name="Slide Number Placeholder 2">
            <a:extLst>
              <a:ext uri="{FF2B5EF4-FFF2-40B4-BE49-F238E27FC236}">
                <a16:creationId xmlns:a16="http://schemas.microsoft.com/office/drawing/2014/main" id="{BC1D75ED-6DC4-436A-BA59-8453062307D7}"/>
              </a:ext>
            </a:extLst>
          </p:cNvPr>
          <p:cNvSpPr>
            <a:spLocks noGrp="1"/>
          </p:cNvSpPr>
          <p:nvPr>
            <p:ph type="sldNum" sz="quarter" idx="10"/>
          </p:nvPr>
        </p:nvSpPr>
        <p:spPr/>
        <p:txBody>
          <a:bodyPr/>
          <a:lstStyle/>
          <a:p>
            <a:pPr>
              <a:defRPr/>
            </a:pPr>
            <a:fld id="{D68E8870-17DE-45C4-A8DD-7644B2422933}" type="slidenum">
              <a:rPr lang="en-US" smtClean="0"/>
              <a:pPr>
                <a:defRPr/>
              </a:pPr>
              <a:t>11</a:t>
            </a:fld>
            <a:endParaRPr lang="en-US" dirty="0"/>
          </a:p>
        </p:txBody>
      </p:sp>
      <p:sp>
        <p:nvSpPr>
          <p:cNvPr id="8" name="Rectangle 7">
            <a:extLst>
              <a:ext uri="{FF2B5EF4-FFF2-40B4-BE49-F238E27FC236}">
                <a16:creationId xmlns:a16="http://schemas.microsoft.com/office/drawing/2014/main" id="{7FB7FA40-058F-40AF-99A0-3C306FC3AF04}"/>
              </a:ext>
            </a:extLst>
          </p:cNvPr>
          <p:cNvSpPr/>
          <p:nvPr/>
        </p:nvSpPr>
        <p:spPr>
          <a:xfrm>
            <a:off x="2570206" y="6502282"/>
            <a:ext cx="7514706" cy="307777"/>
          </a:xfrm>
          <a:prstGeom prst="rect">
            <a:avLst/>
          </a:prstGeom>
        </p:spPr>
        <p:txBody>
          <a:bodyPr wrap="square">
            <a:spAutoFit/>
          </a:bodyPr>
          <a:lstStyle/>
          <a:p>
            <a:pPr algn="ctr"/>
            <a:r>
              <a:rPr lang="en-US" sz="1400" dirty="0"/>
              <a:t>2. Describe the theory and principles of competency-based experiential-learning</a:t>
            </a:r>
          </a:p>
        </p:txBody>
      </p:sp>
    </p:spTree>
    <p:extLst>
      <p:ext uri="{BB962C8B-B14F-4D97-AF65-F5344CB8AC3E}">
        <p14:creationId xmlns:p14="http://schemas.microsoft.com/office/powerpoint/2010/main" val="1845028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sz="3200" dirty="0"/>
              <a:t>When is Someone Competent?</a:t>
            </a:r>
          </a:p>
        </p:txBody>
      </p:sp>
      <p:sp>
        <p:nvSpPr>
          <p:cNvPr id="4" name="TextBox 3">
            <a:extLst>
              <a:ext uri="{FF2B5EF4-FFF2-40B4-BE49-F238E27FC236}">
                <a16:creationId xmlns:a16="http://schemas.microsoft.com/office/drawing/2014/main" id="{58DC5B78-BEE6-41A8-9AB5-2FE8BA42B64F}"/>
              </a:ext>
            </a:extLst>
          </p:cNvPr>
          <p:cNvSpPr txBox="1"/>
          <p:nvPr/>
        </p:nvSpPr>
        <p:spPr>
          <a:xfrm rot="909440">
            <a:off x="6408630" y="1887782"/>
            <a:ext cx="5298424" cy="954107"/>
          </a:xfrm>
          <a:prstGeom prst="rect">
            <a:avLst/>
          </a:prstGeom>
          <a:noFill/>
        </p:spPr>
        <p:txBody>
          <a:bodyPr wrap="square">
            <a:spAutoFit/>
          </a:bodyPr>
          <a:lstStyle/>
          <a:p>
            <a:pPr marL="324000" lvl="1" indent="0">
              <a:buNone/>
            </a:pPr>
            <a:r>
              <a:rPr lang="en-US" sz="2800" dirty="0">
                <a:latin typeface="AR CENA" panose="02000000000000000000" pitchFamily="2" charset="0"/>
              </a:rPr>
              <a:t>They’ve been in a job a long time?</a:t>
            </a:r>
          </a:p>
        </p:txBody>
      </p:sp>
      <p:sp>
        <p:nvSpPr>
          <p:cNvPr id="5" name="TextBox 4">
            <a:extLst>
              <a:ext uri="{FF2B5EF4-FFF2-40B4-BE49-F238E27FC236}">
                <a16:creationId xmlns:a16="http://schemas.microsoft.com/office/drawing/2014/main" id="{F3046C36-D2AF-4E80-990B-21D415C7CF9C}"/>
              </a:ext>
            </a:extLst>
          </p:cNvPr>
          <p:cNvSpPr txBox="1"/>
          <p:nvPr/>
        </p:nvSpPr>
        <p:spPr>
          <a:xfrm rot="20696778">
            <a:off x="498017" y="1811057"/>
            <a:ext cx="5492673" cy="1077218"/>
          </a:xfrm>
          <a:prstGeom prst="rect">
            <a:avLst/>
          </a:prstGeom>
          <a:noFill/>
        </p:spPr>
        <p:txBody>
          <a:bodyPr wrap="square">
            <a:spAutoFit/>
          </a:bodyPr>
          <a:lstStyle/>
          <a:p>
            <a:r>
              <a:rPr lang="en-US" sz="3200" dirty="0">
                <a:latin typeface="AR CENA" panose="02000000000000000000" pitchFamily="2" charset="0"/>
              </a:rPr>
              <a:t>They pass a certification or final test?  </a:t>
            </a:r>
          </a:p>
        </p:txBody>
      </p:sp>
      <p:sp>
        <p:nvSpPr>
          <p:cNvPr id="6" name="TextBox 5">
            <a:extLst>
              <a:ext uri="{FF2B5EF4-FFF2-40B4-BE49-F238E27FC236}">
                <a16:creationId xmlns:a16="http://schemas.microsoft.com/office/drawing/2014/main" id="{A719034A-535B-4892-94B5-8019FE75C4A5}"/>
              </a:ext>
            </a:extLst>
          </p:cNvPr>
          <p:cNvSpPr txBox="1"/>
          <p:nvPr/>
        </p:nvSpPr>
        <p:spPr>
          <a:xfrm>
            <a:off x="1708274" y="3680678"/>
            <a:ext cx="7598969" cy="954107"/>
          </a:xfrm>
          <a:prstGeom prst="rect">
            <a:avLst/>
          </a:prstGeom>
          <a:noFill/>
        </p:spPr>
        <p:txBody>
          <a:bodyPr wrap="square">
            <a:spAutoFit/>
          </a:bodyPr>
          <a:lstStyle/>
          <a:p>
            <a:r>
              <a:rPr lang="en-US" sz="2800" dirty="0">
                <a:latin typeface="AR CENA" panose="02000000000000000000" pitchFamily="2" charset="0"/>
              </a:rPr>
              <a:t>They perform a task really well in a few instances?</a:t>
            </a:r>
          </a:p>
        </p:txBody>
      </p:sp>
      <p:sp>
        <p:nvSpPr>
          <p:cNvPr id="10" name="TextBox 9">
            <a:extLst>
              <a:ext uri="{FF2B5EF4-FFF2-40B4-BE49-F238E27FC236}">
                <a16:creationId xmlns:a16="http://schemas.microsoft.com/office/drawing/2014/main" id="{5F0B0262-06B5-4E42-B195-5C1B294E22E9}"/>
              </a:ext>
            </a:extLst>
          </p:cNvPr>
          <p:cNvSpPr txBox="1"/>
          <p:nvPr/>
        </p:nvSpPr>
        <p:spPr>
          <a:xfrm rot="20497957">
            <a:off x="6217068" y="4574992"/>
            <a:ext cx="5298424" cy="954107"/>
          </a:xfrm>
          <a:prstGeom prst="rect">
            <a:avLst/>
          </a:prstGeom>
          <a:noFill/>
        </p:spPr>
        <p:txBody>
          <a:bodyPr wrap="square">
            <a:spAutoFit/>
          </a:bodyPr>
          <a:lstStyle/>
          <a:p>
            <a:pPr marL="324000" lvl="1" indent="0">
              <a:buNone/>
            </a:pPr>
            <a:r>
              <a:rPr lang="en-US" sz="2800" dirty="0">
                <a:latin typeface="AR CENA" panose="02000000000000000000" pitchFamily="2" charset="0"/>
              </a:rPr>
              <a:t>They’ve written a book or taught a subject?</a:t>
            </a:r>
          </a:p>
        </p:txBody>
      </p:sp>
      <p:sp>
        <p:nvSpPr>
          <p:cNvPr id="7" name="Slide Number Placeholder 6">
            <a:extLst>
              <a:ext uri="{FF2B5EF4-FFF2-40B4-BE49-F238E27FC236}">
                <a16:creationId xmlns:a16="http://schemas.microsoft.com/office/drawing/2014/main" id="{9DE132BF-B616-4A8F-A569-10AD1164A13B}"/>
              </a:ext>
            </a:extLst>
          </p:cNvPr>
          <p:cNvSpPr>
            <a:spLocks noGrp="1"/>
          </p:cNvSpPr>
          <p:nvPr>
            <p:ph type="sldNum" sz="quarter" idx="10"/>
          </p:nvPr>
        </p:nvSpPr>
        <p:spPr/>
        <p:txBody>
          <a:bodyPr/>
          <a:lstStyle/>
          <a:p>
            <a:pPr>
              <a:defRPr/>
            </a:pPr>
            <a:fld id="{D68E8870-17DE-45C4-A8DD-7644B2422933}" type="slidenum">
              <a:rPr lang="en-US" smtClean="0"/>
              <a:pPr>
                <a:defRPr/>
              </a:pPr>
              <a:t>12</a:t>
            </a:fld>
            <a:endParaRPr lang="en-US" dirty="0"/>
          </a:p>
        </p:txBody>
      </p:sp>
      <p:sp>
        <p:nvSpPr>
          <p:cNvPr id="9" name="Rectangle 8">
            <a:extLst>
              <a:ext uri="{FF2B5EF4-FFF2-40B4-BE49-F238E27FC236}">
                <a16:creationId xmlns:a16="http://schemas.microsoft.com/office/drawing/2014/main" id="{B45CC7C3-9AEC-4827-B6EF-519C28F4C3FE}"/>
              </a:ext>
            </a:extLst>
          </p:cNvPr>
          <p:cNvSpPr/>
          <p:nvPr/>
        </p:nvSpPr>
        <p:spPr>
          <a:xfrm>
            <a:off x="2570206" y="6502282"/>
            <a:ext cx="7514706" cy="307777"/>
          </a:xfrm>
          <a:prstGeom prst="rect">
            <a:avLst/>
          </a:prstGeom>
        </p:spPr>
        <p:txBody>
          <a:bodyPr wrap="square">
            <a:spAutoFit/>
          </a:bodyPr>
          <a:lstStyle/>
          <a:p>
            <a:pPr algn="ctr"/>
            <a:r>
              <a:rPr lang="en-US" sz="1400" dirty="0"/>
              <a:t>2. Describe the theory and principles of competency-based experiential-learning</a:t>
            </a:r>
          </a:p>
        </p:txBody>
      </p:sp>
    </p:spTree>
    <p:extLst>
      <p:ext uri="{BB962C8B-B14F-4D97-AF65-F5344CB8AC3E}">
        <p14:creationId xmlns:p14="http://schemas.microsoft.com/office/powerpoint/2010/main" val="92715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xit" presetSubtype="0" fill="hold" grpId="1"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xit" presetSubtype="0" fill="hold" grpId="1" nodeType="withEffect">
                                  <p:stCondLst>
                                    <p:cond delay="0"/>
                                  </p:stCondLst>
                                  <p:childTnLst>
                                    <p:animEffect transition="out" filter="fade">
                                      <p:cBhvr>
                                        <p:cTn id="22" dur="500"/>
                                        <p:tgtEl>
                                          <p:spTgt spid="4"/>
                                        </p:tgtEl>
                                      </p:cBhvr>
                                    </p:animEffect>
                                    <p:set>
                                      <p:cBhvr>
                                        <p:cTn id="23" dur="1" fill="hold">
                                          <p:stCondLst>
                                            <p:cond delay="499"/>
                                          </p:stCondLst>
                                        </p:cTn>
                                        <p:tgtEl>
                                          <p:spTgt spid="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xit" presetSubtype="0" fill="hold" grpId="1" nodeType="with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78C0BC-C515-4083-8E8E-447BF6FD7874}"/>
              </a:ext>
            </a:extLst>
          </p:cNvPr>
          <p:cNvPicPr>
            <a:picLocks noChangeAspect="1"/>
          </p:cNvPicPr>
          <p:nvPr/>
        </p:nvPicPr>
        <p:blipFill>
          <a:blip r:embed="rId3"/>
          <a:stretch>
            <a:fillRect/>
          </a:stretch>
        </p:blipFill>
        <p:spPr>
          <a:xfrm rot="172623">
            <a:off x="8800623" y="2869762"/>
            <a:ext cx="3334317" cy="2357362"/>
          </a:xfrm>
          <a:prstGeom prst="rect">
            <a:avLst/>
          </a:prstGeom>
        </p:spPr>
      </p:pic>
      <p:sp>
        <p:nvSpPr>
          <p:cNvPr id="2" name="Title 1">
            <a:extLst>
              <a:ext uri="{FF2B5EF4-FFF2-40B4-BE49-F238E27FC236}">
                <a16:creationId xmlns:a16="http://schemas.microsoft.com/office/drawing/2014/main" id="{28695975-5600-4511-B623-467041CDD7E1}"/>
              </a:ext>
            </a:extLst>
          </p:cNvPr>
          <p:cNvSpPr>
            <a:spLocks noGrp="1"/>
          </p:cNvSpPr>
          <p:nvPr>
            <p:ph type="title"/>
          </p:nvPr>
        </p:nvSpPr>
        <p:spPr>
          <a:xfrm>
            <a:off x="2397039" y="0"/>
            <a:ext cx="7416800" cy="672353"/>
          </a:xfrm>
        </p:spPr>
        <p:txBody>
          <a:bodyPr/>
          <a:lstStyle/>
          <a:p>
            <a:r>
              <a:rPr lang="en-US" dirty="0"/>
              <a:t>What is Competence and Competency?</a:t>
            </a:r>
          </a:p>
        </p:txBody>
      </p:sp>
      <p:sp>
        <p:nvSpPr>
          <p:cNvPr id="3" name="Content Placeholder 2">
            <a:extLst>
              <a:ext uri="{FF2B5EF4-FFF2-40B4-BE49-F238E27FC236}">
                <a16:creationId xmlns:a16="http://schemas.microsoft.com/office/drawing/2014/main" id="{F3DB2E8A-80B2-4B3E-A5DE-85B1DDD0E49C}"/>
              </a:ext>
            </a:extLst>
          </p:cNvPr>
          <p:cNvSpPr>
            <a:spLocks noGrp="1"/>
          </p:cNvSpPr>
          <p:nvPr>
            <p:ph sz="quarter" idx="11"/>
          </p:nvPr>
        </p:nvSpPr>
        <p:spPr>
          <a:xfrm>
            <a:off x="152272" y="830728"/>
            <a:ext cx="11963528" cy="1217666"/>
          </a:xfrm>
        </p:spPr>
        <p:txBody>
          <a:bodyPr/>
          <a:lstStyle/>
          <a:p>
            <a:r>
              <a:rPr lang="en-US" sz="2400" u="sng" dirty="0"/>
              <a:t>Many interpretations from many authors (e.g., Gilbert, Spencer &amp; Spencer, </a:t>
            </a:r>
            <a:r>
              <a:rPr lang="en-US" sz="2400" u="sng" dirty="0" err="1"/>
              <a:t>etc</a:t>
            </a:r>
            <a:r>
              <a:rPr lang="en-US" sz="2400" u="sng" dirty="0"/>
              <a:t>…)</a:t>
            </a:r>
            <a:r>
              <a:rPr lang="en-US" sz="2400" dirty="0"/>
              <a:t>.  Key originator of term used </a:t>
            </a:r>
            <a:r>
              <a:rPr lang="en-US" sz="2400" i="1" dirty="0"/>
              <a:t>competence</a:t>
            </a:r>
            <a:r>
              <a:rPr lang="en-US" sz="2400" dirty="0"/>
              <a:t> to differentiate </a:t>
            </a:r>
            <a:r>
              <a:rPr lang="en-US" sz="2400" i="1" dirty="0"/>
              <a:t>ability </a:t>
            </a:r>
            <a:r>
              <a:rPr lang="en-US" sz="2400" dirty="0"/>
              <a:t>from</a:t>
            </a:r>
            <a:r>
              <a:rPr lang="en-US" sz="2400" i="1" dirty="0"/>
              <a:t> assumed intelligence </a:t>
            </a:r>
            <a:r>
              <a:rPr lang="en-US" sz="2400" dirty="0"/>
              <a:t>(McClelland, 1973).  Argued academic grades and education opportunity did not result in professional ability or competence.</a:t>
            </a:r>
          </a:p>
        </p:txBody>
      </p:sp>
      <p:sp>
        <p:nvSpPr>
          <p:cNvPr id="5" name="Content Placeholder 2">
            <a:extLst>
              <a:ext uri="{FF2B5EF4-FFF2-40B4-BE49-F238E27FC236}">
                <a16:creationId xmlns:a16="http://schemas.microsoft.com/office/drawing/2014/main" id="{DFE94E23-59DF-434A-A0CB-C51F40827CE3}"/>
              </a:ext>
            </a:extLst>
          </p:cNvPr>
          <p:cNvSpPr txBox="1">
            <a:spLocks/>
          </p:cNvSpPr>
          <p:nvPr/>
        </p:nvSpPr>
        <p:spPr bwMode="auto">
          <a:xfrm>
            <a:off x="0" y="2100678"/>
            <a:ext cx="9156357" cy="417846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457189" indent="-457189" algn="l" rtl="0" eaLnBrk="1" fontAlgn="base" hangingPunct="1">
              <a:spcBef>
                <a:spcPct val="20000"/>
              </a:spcBef>
              <a:spcAft>
                <a:spcPct val="0"/>
              </a:spcAft>
              <a:buClr>
                <a:schemeClr val="tx1"/>
              </a:buClr>
              <a:buSzPct val="75000"/>
              <a:buFont typeface="Wingdings" charset="2"/>
              <a:buChar char="Ø"/>
              <a:defRPr sz="2800">
                <a:solidFill>
                  <a:schemeClr val="tx1"/>
                </a:solidFill>
                <a:latin typeface="Arial Narrow" charset="0"/>
                <a:ea typeface="Arial Narrow" charset="0"/>
                <a:cs typeface="Arial Narrow" charset="0"/>
              </a:defRPr>
            </a:lvl1pPr>
            <a:lvl2pPr marL="990575" indent="-380990" algn="l" rtl="0" eaLnBrk="1" fontAlgn="base" hangingPunct="1">
              <a:spcBef>
                <a:spcPct val="20000"/>
              </a:spcBef>
              <a:spcAft>
                <a:spcPct val="0"/>
              </a:spcAft>
              <a:buClr>
                <a:schemeClr val="tx1"/>
              </a:buClr>
              <a:buSzPct val="75000"/>
              <a:buFont typeface="Wingdings" pitchFamily="2" charset="2"/>
              <a:buChar char="n"/>
              <a:defRPr sz="2400">
                <a:solidFill>
                  <a:schemeClr val="tx1"/>
                </a:solidFill>
                <a:latin typeface="Arial Narrow" charset="0"/>
                <a:ea typeface="Arial Narrow" charset="0"/>
                <a:cs typeface="Arial Narrow" charset="0"/>
              </a:defRPr>
            </a:lvl2pPr>
            <a:lvl3pPr marL="1523962" indent="-304792" algn="l" rtl="0" eaLnBrk="1" fontAlgn="base" hangingPunct="1">
              <a:spcBef>
                <a:spcPct val="20000"/>
              </a:spcBef>
              <a:spcAft>
                <a:spcPct val="0"/>
              </a:spcAft>
              <a:buClr>
                <a:schemeClr val="tx1"/>
              </a:buClr>
              <a:buSzPct val="50000"/>
              <a:buFont typeface="Wingdings" charset="2"/>
              <a:buChar char="v"/>
              <a:defRPr sz="2000">
                <a:solidFill>
                  <a:schemeClr val="tx1"/>
                </a:solidFill>
                <a:latin typeface="Arial Narrow" charset="0"/>
                <a:ea typeface="Arial Narrow" charset="0"/>
                <a:cs typeface="Arial Narrow" charset="0"/>
              </a:defRPr>
            </a:lvl3pPr>
            <a:lvl4pPr marL="2133547" indent="-304792" algn="l" rtl="0" eaLnBrk="1" fontAlgn="base" hangingPunct="1">
              <a:spcBef>
                <a:spcPct val="20000"/>
              </a:spcBef>
              <a:spcAft>
                <a:spcPct val="0"/>
              </a:spcAft>
              <a:buClr>
                <a:schemeClr val="accent2"/>
              </a:buClr>
              <a:buSzPct val="55000"/>
              <a:buFont typeface="Wingdings" pitchFamily="2" charset="2"/>
              <a:buChar char="n"/>
              <a:defRPr sz="2667">
                <a:solidFill>
                  <a:schemeClr val="tx1"/>
                </a:solidFill>
                <a:latin typeface="+mn-lt"/>
              </a:defRPr>
            </a:lvl4pPr>
            <a:lvl5pPr marL="274313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5pPr>
            <a:lvl6pPr marL="335271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6pPr>
            <a:lvl7pPr marL="396230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7pPr>
            <a:lvl8pPr marL="457188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8pPr>
            <a:lvl9pPr marL="5181470"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9pPr>
          </a:lstStyle>
          <a:p>
            <a:pPr lvl="1"/>
            <a:r>
              <a:rPr lang="en-US" i="1" kern="0" dirty="0"/>
              <a:t>We propose competence</a:t>
            </a:r>
            <a:r>
              <a:rPr lang="en-US" kern="0" dirty="0"/>
              <a:t> is a </a:t>
            </a:r>
            <a:r>
              <a:rPr lang="en-US" u="sng" kern="0" dirty="0"/>
              <a:t>long-term asserted state </a:t>
            </a:r>
            <a:r>
              <a:rPr lang="en-US" kern="0" dirty="0"/>
              <a:t>of a </a:t>
            </a:r>
            <a:r>
              <a:rPr lang="en-US" u="sng" kern="0" dirty="0"/>
              <a:t>team or person’s task-</a:t>
            </a:r>
            <a:r>
              <a:rPr lang="en-US" i="1" u="sng" kern="0" dirty="0"/>
              <a:t>expertise</a:t>
            </a:r>
            <a:r>
              <a:rPr lang="en-US" u="sng" kern="0" dirty="0"/>
              <a:t> </a:t>
            </a:r>
            <a:r>
              <a:rPr lang="en-US" kern="0" dirty="0"/>
              <a:t>in a </a:t>
            </a:r>
            <a:r>
              <a:rPr lang="en-US" u="sng" kern="0" dirty="0"/>
              <a:t>given work context </a:t>
            </a:r>
            <a:r>
              <a:rPr lang="en-US" kern="0" dirty="0"/>
              <a:t>(occupation + mission + condition + team / role task outcomes and performance measures).   </a:t>
            </a:r>
          </a:p>
          <a:p>
            <a:pPr lvl="1"/>
            <a:endParaRPr lang="en-US" sz="1000" kern="0" dirty="0"/>
          </a:p>
          <a:p>
            <a:pPr lvl="2"/>
            <a:r>
              <a:rPr lang="en-US" b="1" kern="0" dirty="0"/>
              <a:t>Must be based on inspectable data </a:t>
            </a:r>
            <a:r>
              <a:rPr lang="en-US" kern="0" dirty="0"/>
              <a:t>from past </a:t>
            </a:r>
            <a:r>
              <a:rPr lang="en-US" i="1" kern="0" dirty="0"/>
              <a:t>experiential</a:t>
            </a:r>
            <a:r>
              <a:rPr lang="en-US" kern="0" dirty="0"/>
              <a:t> performance.  </a:t>
            </a:r>
          </a:p>
          <a:p>
            <a:pPr lvl="1"/>
            <a:endParaRPr lang="en-US" sz="1000" kern="0" dirty="0"/>
          </a:p>
          <a:p>
            <a:pPr lvl="2"/>
            <a:r>
              <a:rPr lang="en-US" kern="0" dirty="0"/>
              <a:t>Competence state can be </a:t>
            </a:r>
            <a:r>
              <a:rPr lang="en-US" b="1" kern="0" dirty="0"/>
              <a:t>binary</a:t>
            </a:r>
            <a:r>
              <a:rPr lang="en-US" kern="0" dirty="0"/>
              <a:t> (yes | no), </a:t>
            </a:r>
            <a:r>
              <a:rPr lang="en-US" b="1" kern="0" dirty="0"/>
              <a:t>quantitative</a:t>
            </a:r>
            <a:r>
              <a:rPr lang="en-US" kern="0" dirty="0"/>
              <a:t> (probability) or </a:t>
            </a:r>
            <a:r>
              <a:rPr lang="en-US" b="1" kern="0" dirty="0"/>
              <a:t>qualitative</a:t>
            </a:r>
            <a:r>
              <a:rPr lang="en-US" kern="0" dirty="0"/>
              <a:t> in a taxonomy of levels (e.g., expert, proficient, practiced, novice | atrophied | obsolete)</a:t>
            </a:r>
          </a:p>
          <a:p>
            <a:pPr lvl="1"/>
            <a:endParaRPr lang="en-US" sz="1000" kern="0" dirty="0"/>
          </a:p>
          <a:p>
            <a:pPr lvl="1"/>
            <a:r>
              <a:rPr lang="en-US" i="1" kern="0" dirty="0"/>
              <a:t>A </a:t>
            </a:r>
            <a:r>
              <a:rPr lang="en-US" i="1" u="sng" kern="0" dirty="0"/>
              <a:t>competency</a:t>
            </a:r>
            <a:r>
              <a:rPr lang="en-US" u="sng" kern="0" dirty="0"/>
              <a:t> is a claimed ability</a:t>
            </a:r>
            <a:r>
              <a:rPr lang="en-US" kern="0" dirty="0"/>
              <a:t> of a given cognitive and behavioral task, skill or affective trait (e.g., a [state] ability to lead a team in combat).</a:t>
            </a:r>
          </a:p>
        </p:txBody>
      </p:sp>
      <p:sp>
        <p:nvSpPr>
          <p:cNvPr id="6" name="Slide Number Placeholder 5">
            <a:extLst>
              <a:ext uri="{FF2B5EF4-FFF2-40B4-BE49-F238E27FC236}">
                <a16:creationId xmlns:a16="http://schemas.microsoft.com/office/drawing/2014/main" id="{F25A4461-AD3C-43A9-8A6C-8E17BFCB8973}"/>
              </a:ext>
            </a:extLst>
          </p:cNvPr>
          <p:cNvSpPr>
            <a:spLocks noGrp="1"/>
          </p:cNvSpPr>
          <p:nvPr>
            <p:ph type="sldNum" sz="quarter" idx="10"/>
          </p:nvPr>
        </p:nvSpPr>
        <p:spPr/>
        <p:txBody>
          <a:bodyPr/>
          <a:lstStyle/>
          <a:p>
            <a:pPr>
              <a:defRPr/>
            </a:pPr>
            <a:fld id="{D68E8870-17DE-45C4-A8DD-7644B2422933}" type="slidenum">
              <a:rPr lang="en-US" smtClean="0"/>
              <a:pPr>
                <a:defRPr/>
              </a:pPr>
              <a:t>13</a:t>
            </a:fld>
            <a:endParaRPr lang="en-US" dirty="0"/>
          </a:p>
        </p:txBody>
      </p:sp>
      <p:sp>
        <p:nvSpPr>
          <p:cNvPr id="8" name="Rectangle 7">
            <a:extLst>
              <a:ext uri="{FF2B5EF4-FFF2-40B4-BE49-F238E27FC236}">
                <a16:creationId xmlns:a16="http://schemas.microsoft.com/office/drawing/2014/main" id="{358B9C0C-CD84-4A47-8370-5CB2580D4A0B}"/>
              </a:ext>
            </a:extLst>
          </p:cNvPr>
          <p:cNvSpPr/>
          <p:nvPr/>
        </p:nvSpPr>
        <p:spPr>
          <a:xfrm>
            <a:off x="2570206" y="6502282"/>
            <a:ext cx="7514706" cy="307777"/>
          </a:xfrm>
          <a:prstGeom prst="rect">
            <a:avLst/>
          </a:prstGeom>
        </p:spPr>
        <p:txBody>
          <a:bodyPr wrap="square">
            <a:spAutoFit/>
          </a:bodyPr>
          <a:lstStyle/>
          <a:p>
            <a:pPr algn="ctr"/>
            <a:r>
              <a:rPr lang="en-US" sz="1400" dirty="0"/>
              <a:t>2. Describe the theory and principles of competency-based experiential-learning</a:t>
            </a:r>
          </a:p>
        </p:txBody>
      </p:sp>
    </p:spTree>
    <p:extLst>
      <p:ext uri="{BB962C8B-B14F-4D97-AF65-F5344CB8AC3E}">
        <p14:creationId xmlns:p14="http://schemas.microsoft.com/office/powerpoint/2010/main" val="272938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B2B2B2"/>
                                      </p:to>
                                    </p:animClr>
                                  </p:sub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subTnLst>
                                    <p:animClr clrSpc="rgb" dir="cw">
                                      <p:cBhvr override="childStyle">
                                        <p:cTn dur="1" fill="hold" display="0" masterRel="nextClick" afterEffect="1"/>
                                        <p:tgtEl>
                                          <p:spTgt spid="5">
                                            <p:txEl>
                                              <p:pRg st="0" end="0"/>
                                            </p:txEl>
                                          </p:spTgt>
                                        </p:tgtEl>
                                        <p:attrNameLst>
                                          <p:attrName>ppt_c</p:attrName>
                                        </p:attrNameLst>
                                      </p:cBhvr>
                                      <p:to>
                                        <a:srgbClr val="B2B2B2"/>
                                      </p:to>
                                    </p:animClr>
                                  </p:subTnLst>
                                </p:cTn>
                              </p:par>
                              <p:par>
                                <p:cTn id="12" presetID="10" presetClass="entr" presetSubtype="0" fill="hold" nodeType="with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500"/>
                                        <p:tgtEl>
                                          <p:spTgt spid="5">
                                            <p:txEl>
                                              <p:pRg st="2" end="2"/>
                                            </p:txEl>
                                          </p:spTgt>
                                        </p:tgtEl>
                                      </p:cBhvr>
                                    </p:animEffect>
                                  </p:childTnLst>
                                  <p:subTnLst>
                                    <p:animClr clrSpc="rgb" dir="cw">
                                      <p:cBhvr override="childStyle">
                                        <p:cTn dur="1" fill="hold" display="0" masterRel="nextClick" afterEffect="1"/>
                                        <p:tgtEl>
                                          <p:spTgt spid="5">
                                            <p:txEl>
                                              <p:pRg st="2" end="2"/>
                                            </p:txEl>
                                          </p:spTgt>
                                        </p:tgtEl>
                                        <p:attrNameLst>
                                          <p:attrName>ppt_c</p:attrName>
                                        </p:attrNameLst>
                                      </p:cBhvr>
                                      <p:to>
                                        <a:srgbClr val="B2B2B2"/>
                                      </p:to>
                                    </p:animClr>
                                  </p:subTnLst>
                                </p:cTn>
                              </p:par>
                              <p:par>
                                <p:cTn id="15" presetID="10"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subTnLst>
                                    <p:animClr clrSpc="rgb" dir="cw">
                                      <p:cBhvr override="childStyle">
                                        <p:cTn dur="1" fill="hold" display="0" masterRel="nextClick" afterEffect="1"/>
                                        <p:tgtEl>
                                          <p:spTgt spid="5">
                                            <p:txEl>
                                              <p:pRg st="4" end="4"/>
                                            </p:txEl>
                                          </p:spTgt>
                                        </p:tgtEl>
                                        <p:attrNameLst>
                                          <p:attrName>ppt_c</p:attrName>
                                        </p:attrNameLst>
                                      </p:cBhvr>
                                      <p:to>
                                        <a:srgbClr val="B2B2B2"/>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48352-BF9A-44E0-BB32-76AE8CBD4F5C}"/>
              </a:ext>
            </a:extLst>
          </p:cNvPr>
          <p:cNvSpPr>
            <a:spLocks noGrp="1"/>
          </p:cNvSpPr>
          <p:nvPr>
            <p:ph type="title"/>
          </p:nvPr>
        </p:nvSpPr>
        <p:spPr>
          <a:xfrm>
            <a:off x="914400" y="0"/>
            <a:ext cx="10428789" cy="736048"/>
          </a:xfrm>
        </p:spPr>
        <p:txBody>
          <a:bodyPr/>
          <a:lstStyle/>
          <a:p>
            <a:r>
              <a:rPr lang="en-US" dirty="0"/>
              <a:t>Example Team and Individual Competence Model</a:t>
            </a:r>
          </a:p>
        </p:txBody>
      </p:sp>
      <p:sp>
        <p:nvSpPr>
          <p:cNvPr id="4" name="Rectangle 3">
            <a:extLst>
              <a:ext uri="{FF2B5EF4-FFF2-40B4-BE49-F238E27FC236}">
                <a16:creationId xmlns:a16="http://schemas.microsoft.com/office/drawing/2014/main" id="{275866D9-1EFD-430B-95EB-C282EAF99817}"/>
              </a:ext>
            </a:extLst>
          </p:cNvPr>
          <p:cNvSpPr/>
          <p:nvPr/>
        </p:nvSpPr>
        <p:spPr>
          <a:xfrm>
            <a:off x="327327" y="5800067"/>
            <a:ext cx="11403418" cy="584775"/>
          </a:xfrm>
          <a:prstGeom prst="rect">
            <a:avLst/>
          </a:prstGeom>
        </p:spPr>
        <p:txBody>
          <a:bodyPr wrap="square">
            <a:spAutoFit/>
          </a:bodyPr>
          <a:lstStyle/>
          <a:p>
            <a:pPr algn="ctr"/>
            <a:r>
              <a:rPr lang="en-US" sz="1600" dirty="0"/>
              <a:t>Competency Frameworks: Based on ABC Model </a:t>
            </a:r>
          </a:p>
          <a:p>
            <a:pPr algn="ctr"/>
            <a:r>
              <a:rPr lang="en-US" sz="1600" dirty="0"/>
              <a:t>* links from communication (level 2) to individual competencies in level 3 were omitted to avoid overcrowding figure</a:t>
            </a:r>
          </a:p>
        </p:txBody>
      </p:sp>
      <p:pic>
        <p:nvPicPr>
          <p:cNvPr id="20" name="Picture 19">
            <a:extLst>
              <a:ext uri="{FF2B5EF4-FFF2-40B4-BE49-F238E27FC236}">
                <a16:creationId xmlns:a16="http://schemas.microsoft.com/office/drawing/2014/main" id="{03913EA3-E8BA-43C7-B322-5EA757D63072}"/>
              </a:ext>
            </a:extLst>
          </p:cNvPr>
          <p:cNvPicPr>
            <a:picLocks noChangeAspect="1"/>
          </p:cNvPicPr>
          <p:nvPr/>
        </p:nvPicPr>
        <p:blipFill>
          <a:blip r:embed="rId2"/>
          <a:stretch>
            <a:fillRect/>
          </a:stretch>
        </p:blipFill>
        <p:spPr>
          <a:xfrm>
            <a:off x="0" y="987629"/>
            <a:ext cx="12192000" cy="4651248"/>
          </a:xfrm>
          <a:prstGeom prst="rect">
            <a:avLst/>
          </a:prstGeom>
        </p:spPr>
      </p:pic>
      <p:sp>
        <p:nvSpPr>
          <p:cNvPr id="21" name="TextBox 20">
            <a:extLst>
              <a:ext uri="{FF2B5EF4-FFF2-40B4-BE49-F238E27FC236}">
                <a16:creationId xmlns:a16="http://schemas.microsoft.com/office/drawing/2014/main" id="{56D5D6AB-C963-40D7-8B6D-EE49C4ECA16C}"/>
              </a:ext>
            </a:extLst>
          </p:cNvPr>
          <p:cNvSpPr txBox="1"/>
          <p:nvPr/>
        </p:nvSpPr>
        <p:spPr>
          <a:xfrm>
            <a:off x="6919732" y="3495555"/>
            <a:ext cx="324128" cy="400110"/>
          </a:xfrm>
          <a:prstGeom prst="rect">
            <a:avLst/>
          </a:prstGeom>
          <a:noFill/>
        </p:spPr>
        <p:txBody>
          <a:bodyPr wrap="none" rtlCol="0">
            <a:spAutoFit/>
          </a:bodyPr>
          <a:lstStyle/>
          <a:p>
            <a:r>
              <a:rPr lang="en-US" sz="2000" dirty="0"/>
              <a:t>*</a:t>
            </a:r>
          </a:p>
        </p:txBody>
      </p:sp>
      <p:sp>
        <p:nvSpPr>
          <p:cNvPr id="3" name="Slide Number Placeholder 2">
            <a:extLst>
              <a:ext uri="{FF2B5EF4-FFF2-40B4-BE49-F238E27FC236}">
                <a16:creationId xmlns:a16="http://schemas.microsoft.com/office/drawing/2014/main" id="{654339E4-7EA8-4741-8EEA-9854F20300F5}"/>
              </a:ext>
            </a:extLst>
          </p:cNvPr>
          <p:cNvSpPr>
            <a:spLocks noGrp="1"/>
          </p:cNvSpPr>
          <p:nvPr>
            <p:ph type="sldNum" sz="quarter" idx="10"/>
          </p:nvPr>
        </p:nvSpPr>
        <p:spPr/>
        <p:txBody>
          <a:bodyPr/>
          <a:lstStyle/>
          <a:p>
            <a:pPr>
              <a:defRPr/>
            </a:pPr>
            <a:fld id="{D68E8870-17DE-45C4-A8DD-7644B2422933}" type="slidenum">
              <a:rPr lang="en-US" smtClean="0"/>
              <a:pPr>
                <a:defRPr/>
              </a:pPr>
              <a:t>14</a:t>
            </a:fld>
            <a:endParaRPr lang="en-US" dirty="0"/>
          </a:p>
        </p:txBody>
      </p:sp>
      <p:sp>
        <p:nvSpPr>
          <p:cNvPr id="5" name="Rectangle 4">
            <a:extLst>
              <a:ext uri="{FF2B5EF4-FFF2-40B4-BE49-F238E27FC236}">
                <a16:creationId xmlns:a16="http://schemas.microsoft.com/office/drawing/2014/main" id="{A7FE7650-773A-4B0A-9CEA-3E13B4F56716}"/>
              </a:ext>
            </a:extLst>
          </p:cNvPr>
          <p:cNvSpPr/>
          <p:nvPr/>
        </p:nvSpPr>
        <p:spPr bwMode="auto">
          <a:xfrm>
            <a:off x="0" y="2073349"/>
            <a:ext cx="12192000" cy="1084521"/>
          </a:xfrm>
          <a:prstGeom prst="rect">
            <a:avLst/>
          </a:prstGeom>
          <a:solidFill>
            <a:srgbClr val="00E4A8">
              <a:alpha val="2902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8" name="Rectangle 7">
            <a:extLst>
              <a:ext uri="{FF2B5EF4-FFF2-40B4-BE49-F238E27FC236}">
                <a16:creationId xmlns:a16="http://schemas.microsoft.com/office/drawing/2014/main" id="{AFAE7138-49A6-4B2F-9677-621FF76E346B}"/>
              </a:ext>
            </a:extLst>
          </p:cNvPr>
          <p:cNvSpPr/>
          <p:nvPr/>
        </p:nvSpPr>
        <p:spPr bwMode="auto">
          <a:xfrm>
            <a:off x="0" y="3159069"/>
            <a:ext cx="12192000" cy="1338504"/>
          </a:xfrm>
          <a:prstGeom prst="rect">
            <a:avLst/>
          </a:prstGeom>
          <a:solidFill>
            <a:srgbClr val="00B0F0">
              <a:alpha val="2902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9" name="Rectangle 8">
            <a:extLst>
              <a:ext uri="{FF2B5EF4-FFF2-40B4-BE49-F238E27FC236}">
                <a16:creationId xmlns:a16="http://schemas.microsoft.com/office/drawing/2014/main" id="{F012D32F-756B-44F1-A6CD-E8B615E3DB6A}"/>
              </a:ext>
            </a:extLst>
          </p:cNvPr>
          <p:cNvSpPr/>
          <p:nvPr/>
        </p:nvSpPr>
        <p:spPr bwMode="auto">
          <a:xfrm>
            <a:off x="0" y="4497573"/>
            <a:ext cx="12192000" cy="1245744"/>
          </a:xfrm>
          <a:prstGeom prst="rect">
            <a:avLst/>
          </a:prstGeom>
          <a:solidFill>
            <a:srgbClr val="FFC000">
              <a:alpha val="2902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0" name="Rectangle 9">
            <a:extLst>
              <a:ext uri="{FF2B5EF4-FFF2-40B4-BE49-F238E27FC236}">
                <a16:creationId xmlns:a16="http://schemas.microsoft.com/office/drawing/2014/main" id="{8D001B80-C8C9-43BC-9A74-B3092F535B76}"/>
              </a:ext>
            </a:extLst>
          </p:cNvPr>
          <p:cNvSpPr/>
          <p:nvPr/>
        </p:nvSpPr>
        <p:spPr bwMode="auto">
          <a:xfrm>
            <a:off x="0" y="988228"/>
            <a:ext cx="12192000" cy="1084521"/>
          </a:xfrm>
          <a:prstGeom prst="rect">
            <a:avLst/>
          </a:prstGeom>
          <a:solidFill>
            <a:srgbClr val="7030A0">
              <a:alpha val="2902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6" name="Rectangle: Rounded Corners 5">
            <a:extLst>
              <a:ext uri="{FF2B5EF4-FFF2-40B4-BE49-F238E27FC236}">
                <a16:creationId xmlns:a16="http://schemas.microsoft.com/office/drawing/2014/main" id="{071A4B81-BF21-40A6-9A47-D4584B83DFF4}"/>
              </a:ext>
            </a:extLst>
          </p:cNvPr>
          <p:cNvSpPr/>
          <p:nvPr/>
        </p:nvSpPr>
        <p:spPr bwMode="auto">
          <a:xfrm>
            <a:off x="99748" y="1029561"/>
            <a:ext cx="3823666" cy="981881"/>
          </a:xfrm>
          <a:prstGeom prst="roundRect">
            <a:avLst/>
          </a:prstGeom>
          <a:solidFill>
            <a:schemeClr val="bg1"/>
          </a:solidFill>
          <a:ln w="9525" cap="flat" cmpd="sng" algn="ctr">
            <a:solidFill>
              <a:schemeClr val="tx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charset="0"/>
              </a:rPr>
              <a:t>Competence can be developed from any point in model</a:t>
            </a:r>
          </a:p>
          <a:p>
            <a:pPr marL="0" marR="0" indent="0" algn="ctr" defTabSz="914400" rtl="0" eaLnBrk="1" fontAlgn="base" latinLnBrk="0" hangingPunct="1">
              <a:lnSpc>
                <a:spcPct val="100000"/>
              </a:lnSpc>
              <a:spcBef>
                <a:spcPct val="0"/>
              </a:spcBef>
              <a:spcAft>
                <a:spcPct val="0"/>
              </a:spcAft>
              <a:buClrTx/>
              <a:buSzTx/>
              <a:buFontTx/>
              <a:buNone/>
              <a:tabLst/>
            </a:pPr>
            <a:r>
              <a:rPr lang="en-US" sz="1800" dirty="0"/>
              <a:t>(not only bottom-up)</a:t>
            </a:r>
            <a:endParaRPr kumimoji="0" lang="en-US" sz="1800" b="0" i="0" u="none" strike="noStrike" cap="none" normalizeH="0" baseline="0" dirty="0">
              <a:ln>
                <a:noFill/>
              </a:ln>
              <a:solidFill>
                <a:schemeClr val="tx1"/>
              </a:solidFill>
              <a:effectLst/>
              <a:latin typeface="Tahoma" charset="0"/>
            </a:endParaRPr>
          </a:p>
        </p:txBody>
      </p:sp>
      <p:sp>
        <p:nvSpPr>
          <p:cNvPr id="13" name="Rectangle 12">
            <a:extLst>
              <a:ext uri="{FF2B5EF4-FFF2-40B4-BE49-F238E27FC236}">
                <a16:creationId xmlns:a16="http://schemas.microsoft.com/office/drawing/2014/main" id="{A8B38657-CC52-4A1A-ADCC-AF54E327FCC5}"/>
              </a:ext>
            </a:extLst>
          </p:cNvPr>
          <p:cNvSpPr/>
          <p:nvPr/>
        </p:nvSpPr>
        <p:spPr>
          <a:xfrm>
            <a:off x="2570206" y="6502282"/>
            <a:ext cx="7514706" cy="307777"/>
          </a:xfrm>
          <a:prstGeom prst="rect">
            <a:avLst/>
          </a:prstGeom>
        </p:spPr>
        <p:txBody>
          <a:bodyPr wrap="square">
            <a:spAutoFit/>
          </a:bodyPr>
          <a:lstStyle/>
          <a:p>
            <a:pPr algn="ctr"/>
            <a:r>
              <a:rPr lang="en-US" sz="1400" dirty="0"/>
              <a:t>2. Describe the theory and principles of competency-based experiential-learning</a:t>
            </a:r>
          </a:p>
        </p:txBody>
      </p:sp>
    </p:spTree>
    <p:extLst>
      <p:ext uri="{BB962C8B-B14F-4D97-AF65-F5344CB8AC3E}">
        <p14:creationId xmlns:p14="http://schemas.microsoft.com/office/powerpoint/2010/main" val="3923495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Hexagon 50">
            <a:extLst>
              <a:ext uri="{FF2B5EF4-FFF2-40B4-BE49-F238E27FC236}">
                <a16:creationId xmlns:a16="http://schemas.microsoft.com/office/drawing/2014/main" id="{E6308BAA-24CE-4351-8FCC-4B540A33D2D4}"/>
              </a:ext>
            </a:extLst>
          </p:cNvPr>
          <p:cNvSpPr/>
          <p:nvPr/>
        </p:nvSpPr>
        <p:spPr bwMode="auto">
          <a:xfrm>
            <a:off x="4053838" y="1503558"/>
            <a:ext cx="3672571" cy="2999009"/>
          </a:xfrm>
          <a:prstGeom prst="hexagon">
            <a:avLst/>
          </a:prstGeom>
          <a:solidFill>
            <a:schemeClr val="bg1">
              <a:lumMod val="9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2" name="Title 1">
            <a:extLst>
              <a:ext uri="{FF2B5EF4-FFF2-40B4-BE49-F238E27FC236}">
                <a16:creationId xmlns:a16="http://schemas.microsoft.com/office/drawing/2014/main" id="{72448352-BF9A-44E0-BB32-76AE8CBD4F5C}"/>
              </a:ext>
            </a:extLst>
          </p:cNvPr>
          <p:cNvSpPr>
            <a:spLocks noGrp="1"/>
          </p:cNvSpPr>
          <p:nvPr>
            <p:ph type="title"/>
          </p:nvPr>
        </p:nvSpPr>
        <p:spPr>
          <a:xfrm>
            <a:off x="1856014" y="0"/>
            <a:ext cx="8425543" cy="662034"/>
          </a:xfrm>
        </p:spPr>
        <p:txBody>
          <a:bodyPr/>
          <a:lstStyle/>
          <a:p>
            <a:r>
              <a:rPr lang="en-US" dirty="0"/>
              <a:t>Assessing Competence</a:t>
            </a:r>
          </a:p>
        </p:txBody>
      </p:sp>
      <p:sp>
        <p:nvSpPr>
          <p:cNvPr id="4" name="Rectangle 3">
            <a:extLst>
              <a:ext uri="{FF2B5EF4-FFF2-40B4-BE49-F238E27FC236}">
                <a16:creationId xmlns:a16="http://schemas.microsoft.com/office/drawing/2014/main" id="{E6EC4D74-8BBE-4E90-B10F-907C2FF97E3D}"/>
              </a:ext>
            </a:extLst>
          </p:cNvPr>
          <p:cNvSpPr/>
          <p:nvPr/>
        </p:nvSpPr>
        <p:spPr bwMode="auto">
          <a:xfrm>
            <a:off x="97374" y="1253653"/>
            <a:ext cx="3891152" cy="4925317"/>
          </a:xfrm>
          <a:prstGeom prst="rect">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ahoma" charset="0"/>
              </a:rPr>
              <a:t>Framework</a:t>
            </a:r>
          </a:p>
        </p:txBody>
      </p:sp>
      <p:grpSp>
        <p:nvGrpSpPr>
          <p:cNvPr id="76" name="Group 75">
            <a:extLst>
              <a:ext uri="{FF2B5EF4-FFF2-40B4-BE49-F238E27FC236}">
                <a16:creationId xmlns:a16="http://schemas.microsoft.com/office/drawing/2014/main" id="{CAD848E3-5E2E-4C24-A008-9FE1329D9C1C}"/>
              </a:ext>
            </a:extLst>
          </p:cNvPr>
          <p:cNvGrpSpPr/>
          <p:nvPr/>
        </p:nvGrpSpPr>
        <p:grpSpPr>
          <a:xfrm>
            <a:off x="314596" y="1753644"/>
            <a:ext cx="3603170" cy="4338241"/>
            <a:chOff x="314596" y="2760857"/>
            <a:chExt cx="3603170" cy="3331028"/>
          </a:xfrm>
        </p:grpSpPr>
        <p:sp>
          <p:nvSpPr>
            <p:cNvPr id="5" name="Rectangle 4">
              <a:extLst>
                <a:ext uri="{FF2B5EF4-FFF2-40B4-BE49-F238E27FC236}">
                  <a16:creationId xmlns:a16="http://schemas.microsoft.com/office/drawing/2014/main" id="{0EF8275A-D83C-47C5-B271-DDD4B4AC76CF}"/>
                </a:ext>
              </a:extLst>
            </p:cNvPr>
            <p:cNvSpPr/>
            <p:nvPr/>
          </p:nvSpPr>
          <p:spPr bwMode="auto">
            <a:xfrm>
              <a:off x="314596" y="2760857"/>
              <a:ext cx="1768929" cy="3331028"/>
            </a:xfrm>
            <a:prstGeom prst="rect">
              <a:avLst/>
            </a:prstGeom>
            <a:solidFill>
              <a:schemeClr val="bg1">
                <a:lumMod val="9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a:r>
                <a:rPr lang="en-US" sz="1800" dirty="0"/>
                <a:t>Competency1</a:t>
              </a:r>
            </a:p>
            <a:p>
              <a:pPr algn="ctr"/>
              <a:r>
                <a:rPr lang="en-US" sz="1800" dirty="0"/>
                <a:t>(Task)</a:t>
              </a:r>
            </a:p>
          </p:txBody>
        </p:sp>
        <p:sp>
          <p:nvSpPr>
            <p:cNvPr id="6" name="Rectangle 5">
              <a:extLst>
                <a:ext uri="{FF2B5EF4-FFF2-40B4-BE49-F238E27FC236}">
                  <a16:creationId xmlns:a16="http://schemas.microsoft.com/office/drawing/2014/main" id="{5A0427EE-0743-451E-934F-1F121EB6E571}"/>
                </a:ext>
              </a:extLst>
            </p:cNvPr>
            <p:cNvSpPr/>
            <p:nvPr/>
          </p:nvSpPr>
          <p:spPr bwMode="auto">
            <a:xfrm>
              <a:off x="385354" y="3228942"/>
              <a:ext cx="1632858" cy="1344385"/>
            </a:xfrm>
            <a:prstGeom prst="rect">
              <a:avLst/>
            </a:prstGeom>
            <a:solidFill>
              <a:schemeClr val="accent1">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ahoma" charset="0"/>
                </a:rPr>
                <a:t>Competency1a</a:t>
              </a:r>
            </a:p>
          </p:txBody>
        </p:sp>
        <p:sp>
          <p:nvSpPr>
            <p:cNvPr id="8" name="Rectangle 7">
              <a:extLst>
                <a:ext uri="{FF2B5EF4-FFF2-40B4-BE49-F238E27FC236}">
                  <a16:creationId xmlns:a16="http://schemas.microsoft.com/office/drawing/2014/main" id="{3F87011C-6782-4AE8-AE35-2CBD6818613D}"/>
                </a:ext>
              </a:extLst>
            </p:cNvPr>
            <p:cNvSpPr/>
            <p:nvPr/>
          </p:nvSpPr>
          <p:spPr bwMode="auto">
            <a:xfrm>
              <a:off x="450667" y="3641338"/>
              <a:ext cx="1496787" cy="393147"/>
            </a:xfrm>
            <a:prstGeom prst="rect">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ahoma" charset="0"/>
                </a:rPr>
                <a:t>Competency1a1</a:t>
              </a:r>
            </a:p>
          </p:txBody>
        </p:sp>
        <p:sp>
          <p:nvSpPr>
            <p:cNvPr id="9" name="Rectangle 8">
              <a:extLst>
                <a:ext uri="{FF2B5EF4-FFF2-40B4-BE49-F238E27FC236}">
                  <a16:creationId xmlns:a16="http://schemas.microsoft.com/office/drawing/2014/main" id="{7C33FAB3-8E66-4892-A276-9D848C7405AB}"/>
                </a:ext>
              </a:extLst>
            </p:cNvPr>
            <p:cNvSpPr/>
            <p:nvPr/>
          </p:nvSpPr>
          <p:spPr bwMode="auto">
            <a:xfrm>
              <a:off x="450666" y="4109424"/>
              <a:ext cx="1496787" cy="393147"/>
            </a:xfrm>
            <a:prstGeom prst="rect">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ahoma" charset="0"/>
                </a:rPr>
                <a:t>Competency1a2</a:t>
              </a:r>
            </a:p>
          </p:txBody>
        </p:sp>
        <p:sp>
          <p:nvSpPr>
            <p:cNvPr id="10" name="Rectangle 9">
              <a:extLst>
                <a:ext uri="{FF2B5EF4-FFF2-40B4-BE49-F238E27FC236}">
                  <a16:creationId xmlns:a16="http://schemas.microsoft.com/office/drawing/2014/main" id="{50264099-5380-45B4-BDCF-31B86EFC01B3}"/>
                </a:ext>
              </a:extLst>
            </p:cNvPr>
            <p:cNvSpPr/>
            <p:nvPr/>
          </p:nvSpPr>
          <p:spPr bwMode="auto">
            <a:xfrm>
              <a:off x="379911" y="4648266"/>
              <a:ext cx="1632858" cy="1344385"/>
            </a:xfrm>
            <a:prstGeom prst="rect">
              <a:avLst/>
            </a:prstGeom>
            <a:solidFill>
              <a:schemeClr val="accent1">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ahoma" charset="0"/>
                </a:rPr>
                <a:t>Competency1b</a:t>
              </a:r>
            </a:p>
          </p:txBody>
        </p:sp>
        <p:sp>
          <p:nvSpPr>
            <p:cNvPr id="11" name="Rectangle 10">
              <a:extLst>
                <a:ext uri="{FF2B5EF4-FFF2-40B4-BE49-F238E27FC236}">
                  <a16:creationId xmlns:a16="http://schemas.microsoft.com/office/drawing/2014/main" id="{30ECAE66-E39E-4500-A67D-1AD075DD4E76}"/>
                </a:ext>
              </a:extLst>
            </p:cNvPr>
            <p:cNvSpPr/>
            <p:nvPr/>
          </p:nvSpPr>
          <p:spPr bwMode="auto">
            <a:xfrm>
              <a:off x="445224" y="5060662"/>
              <a:ext cx="1496787" cy="393147"/>
            </a:xfrm>
            <a:prstGeom prst="rect">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ahoma" charset="0"/>
                </a:rPr>
                <a:t>Competency1b1</a:t>
              </a:r>
            </a:p>
          </p:txBody>
        </p:sp>
        <p:sp>
          <p:nvSpPr>
            <p:cNvPr id="12" name="Rectangle 11">
              <a:extLst>
                <a:ext uri="{FF2B5EF4-FFF2-40B4-BE49-F238E27FC236}">
                  <a16:creationId xmlns:a16="http://schemas.microsoft.com/office/drawing/2014/main" id="{34D830A5-F0B6-467B-A100-04F4C03685AB}"/>
                </a:ext>
              </a:extLst>
            </p:cNvPr>
            <p:cNvSpPr/>
            <p:nvPr/>
          </p:nvSpPr>
          <p:spPr bwMode="auto">
            <a:xfrm>
              <a:off x="445223" y="5528748"/>
              <a:ext cx="1496787" cy="393147"/>
            </a:xfrm>
            <a:prstGeom prst="rect">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ahoma" charset="0"/>
                </a:rPr>
                <a:t>Competency1b2</a:t>
              </a:r>
            </a:p>
          </p:txBody>
        </p:sp>
        <p:sp>
          <p:nvSpPr>
            <p:cNvPr id="13" name="Rectangle 12">
              <a:extLst>
                <a:ext uri="{FF2B5EF4-FFF2-40B4-BE49-F238E27FC236}">
                  <a16:creationId xmlns:a16="http://schemas.microsoft.com/office/drawing/2014/main" id="{7C8DF28A-A160-4643-ABB8-2CFE6C7F256E}"/>
                </a:ext>
              </a:extLst>
            </p:cNvPr>
            <p:cNvSpPr/>
            <p:nvPr/>
          </p:nvSpPr>
          <p:spPr bwMode="auto">
            <a:xfrm>
              <a:off x="2148837" y="2760857"/>
              <a:ext cx="1768929" cy="3331028"/>
            </a:xfrm>
            <a:prstGeom prst="rect">
              <a:avLst/>
            </a:prstGeom>
            <a:solidFill>
              <a:schemeClr val="bg1">
                <a:lumMod val="9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charset="0"/>
                </a:rPr>
                <a:t>Competency2</a:t>
              </a:r>
            </a:p>
            <a:p>
              <a:pPr marL="0" marR="0" indent="0" algn="ctr" defTabSz="914400" rtl="0" eaLnBrk="1" fontAlgn="base" latinLnBrk="0" hangingPunct="1">
                <a:lnSpc>
                  <a:spcPct val="100000"/>
                </a:lnSpc>
                <a:spcBef>
                  <a:spcPct val="0"/>
                </a:spcBef>
                <a:spcAft>
                  <a:spcPct val="0"/>
                </a:spcAft>
                <a:buClrTx/>
                <a:buSzTx/>
                <a:buFontTx/>
                <a:buNone/>
                <a:tabLst/>
              </a:pPr>
              <a:r>
                <a:rPr lang="en-US" sz="1800" dirty="0"/>
                <a:t>(Task)</a:t>
              </a:r>
              <a:endParaRPr kumimoji="0" lang="en-US" sz="1800" b="0" i="0" u="none" strike="noStrike" cap="none" normalizeH="0" baseline="0" dirty="0">
                <a:ln>
                  <a:noFill/>
                </a:ln>
                <a:solidFill>
                  <a:schemeClr val="tx1"/>
                </a:solidFill>
                <a:effectLst/>
                <a:latin typeface="Tahoma" charset="0"/>
              </a:endParaRPr>
            </a:p>
          </p:txBody>
        </p:sp>
        <p:sp>
          <p:nvSpPr>
            <p:cNvPr id="14" name="Rectangle 13">
              <a:extLst>
                <a:ext uri="{FF2B5EF4-FFF2-40B4-BE49-F238E27FC236}">
                  <a16:creationId xmlns:a16="http://schemas.microsoft.com/office/drawing/2014/main" id="{A25B1E8A-9143-4CB0-8898-04BA9C88B33C}"/>
                </a:ext>
              </a:extLst>
            </p:cNvPr>
            <p:cNvSpPr/>
            <p:nvPr/>
          </p:nvSpPr>
          <p:spPr bwMode="auto">
            <a:xfrm>
              <a:off x="2219595" y="3228942"/>
              <a:ext cx="1632858" cy="2427514"/>
            </a:xfrm>
            <a:prstGeom prst="rect">
              <a:avLst/>
            </a:prstGeom>
            <a:solidFill>
              <a:schemeClr val="accent1">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ahoma" charset="0"/>
                </a:rPr>
                <a:t>Competency2a</a:t>
              </a:r>
            </a:p>
            <a:p>
              <a:pPr marL="0" marR="0" indent="0" algn="ctr" defTabSz="914400" rtl="0" eaLnBrk="1" fontAlgn="base" latinLnBrk="0" hangingPunct="1">
                <a:lnSpc>
                  <a:spcPct val="100000"/>
                </a:lnSpc>
                <a:spcBef>
                  <a:spcPct val="0"/>
                </a:spcBef>
                <a:spcAft>
                  <a:spcPct val="0"/>
                </a:spcAft>
                <a:buClrTx/>
                <a:buSzTx/>
                <a:buFontTx/>
                <a:buNone/>
                <a:tabLst/>
              </a:pPr>
              <a:r>
                <a:rPr lang="en-US" sz="1600" dirty="0"/>
                <a:t>(Task)</a:t>
              </a:r>
              <a:endParaRPr kumimoji="0" lang="en-US" sz="1600" b="0" i="0" u="none" strike="noStrike" cap="none" normalizeH="0" baseline="0" dirty="0">
                <a:ln>
                  <a:noFill/>
                </a:ln>
                <a:solidFill>
                  <a:schemeClr val="tx1"/>
                </a:solidFill>
                <a:effectLst/>
                <a:latin typeface="Tahoma" charset="0"/>
              </a:endParaRPr>
            </a:p>
          </p:txBody>
        </p:sp>
        <p:sp>
          <p:nvSpPr>
            <p:cNvPr id="15" name="Rectangle 14">
              <a:extLst>
                <a:ext uri="{FF2B5EF4-FFF2-40B4-BE49-F238E27FC236}">
                  <a16:creationId xmlns:a16="http://schemas.microsoft.com/office/drawing/2014/main" id="{03C4CC2D-D146-4E4B-A40F-0BCDC20475EE}"/>
                </a:ext>
              </a:extLst>
            </p:cNvPr>
            <p:cNvSpPr/>
            <p:nvPr/>
          </p:nvSpPr>
          <p:spPr bwMode="auto">
            <a:xfrm>
              <a:off x="2282187" y="3711466"/>
              <a:ext cx="1496787" cy="393147"/>
            </a:xfrm>
            <a:prstGeom prst="rect">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ahoma" charset="0"/>
                </a:rPr>
                <a:t>Competency2a1</a:t>
              </a:r>
            </a:p>
            <a:p>
              <a:pPr marL="0" marR="0" indent="0" algn="ctr" defTabSz="914400" rtl="0" eaLnBrk="1" fontAlgn="base" latinLnBrk="0" hangingPunct="1">
                <a:lnSpc>
                  <a:spcPct val="100000"/>
                </a:lnSpc>
                <a:spcBef>
                  <a:spcPct val="0"/>
                </a:spcBef>
                <a:spcAft>
                  <a:spcPct val="0"/>
                </a:spcAft>
                <a:buClrTx/>
                <a:buSzTx/>
                <a:buFontTx/>
                <a:buNone/>
                <a:tabLst/>
              </a:pPr>
              <a:r>
                <a:rPr lang="en-US" sz="1400" dirty="0"/>
                <a:t>(task measure)</a:t>
              </a:r>
              <a:endParaRPr kumimoji="0" lang="en-US" sz="1400" b="0" i="0" u="none" strike="noStrike" cap="none" normalizeH="0" baseline="0" dirty="0">
                <a:ln>
                  <a:noFill/>
                </a:ln>
                <a:solidFill>
                  <a:schemeClr val="tx1"/>
                </a:solidFill>
                <a:effectLst/>
                <a:latin typeface="Tahoma" charset="0"/>
              </a:endParaRPr>
            </a:p>
          </p:txBody>
        </p:sp>
        <p:sp>
          <p:nvSpPr>
            <p:cNvPr id="17" name="Rectangle 16">
              <a:extLst>
                <a:ext uri="{FF2B5EF4-FFF2-40B4-BE49-F238E27FC236}">
                  <a16:creationId xmlns:a16="http://schemas.microsoft.com/office/drawing/2014/main" id="{BE24B186-A9A6-4885-9784-E70C664BE19B}"/>
                </a:ext>
              </a:extLst>
            </p:cNvPr>
            <p:cNvSpPr/>
            <p:nvPr/>
          </p:nvSpPr>
          <p:spPr bwMode="auto">
            <a:xfrm>
              <a:off x="2276446" y="4164048"/>
              <a:ext cx="1505247" cy="1421020"/>
            </a:xfrm>
            <a:prstGeom prst="rect">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ahoma" charset="0"/>
                </a:rPr>
                <a:t>Competency2a2</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ahoma" charset="0"/>
                </a:rPr>
                <a:t>(task measure)</a:t>
              </a:r>
            </a:p>
          </p:txBody>
        </p:sp>
        <p:sp>
          <p:nvSpPr>
            <p:cNvPr id="18" name="Rectangle 17">
              <a:extLst>
                <a:ext uri="{FF2B5EF4-FFF2-40B4-BE49-F238E27FC236}">
                  <a16:creationId xmlns:a16="http://schemas.microsoft.com/office/drawing/2014/main" id="{130551CB-7C6F-4B95-91CE-D6E15FAFEFD2}"/>
                </a:ext>
              </a:extLst>
            </p:cNvPr>
            <p:cNvSpPr/>
            <p:nvPr/>
          </p:nvSpPr>
          <p:spPr bwMode="auto">
            <a:xfrm>
              <a:off x="2341759" y="4628350"/>
              <a:ext cx="1379810" cy="880083"/>
            </a:xfrm>
            <a:prstGeom prst="rect">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Tahoma" charset="0"/>
                </a:rPr>
                <a:t>Competency2a21</a:t>
              </a:r>
            </a:p>
            <a:p>
              <a:pPr marL="0" marR="0" indent="0" algn="ctr" defTabSz="914400" rtl="0" eaLnBrk="1" fontAlgn="base" latinLnBrk="0" hangingPunct="1">
                <a:lnSpc>
                  <a:spcPct val="100000"/>
                </a:lnSpc>
                <a:spcBef>
                  <a:spcPct val="0"/>
                </a:spcBef>
                <a:spcAft>
                  <a:spcPct val="0"/>
                </a:spcAft>
                <a:buClrTx/>
                <a:buSzTx/>
                <a:buFontTx/>
                <a:buNone/>
                <a:tabLst/>
              </a:pPr>
              <a:r>
                <a:rPr lang="en-US" sz="1200" dirty="0"/>
                <a:t>(skill measure)</a:t>
              </a:r>
              <a:endParaRPr kumimoji="0" lang="en-US" sz="1200" b="0" i="0" u="none" strike="noStrike" cap="none" normalizeH="0" baseline="0" dirty="0">
                <a:ln>
                  <a:noFill/>
                </a:ln>
                <a:solidFill>
                  <a:schemeClr val="tx1"/>
                </a:solidFill>
                <a:effectLst/>
                <a:latin typeface="Tahoma" charset="0"/>
              </a:endParaRPr>
            </a:p>
          </p:txBody>
        </p:sp>
        <p:sp>
          <p:nvSpPr>
            <p:cNvPr id="19" name="Rectangle 18">
              <a:extLst>
                <a:ext uri="{FF2B5EF4-FFF2-40B4-BE49-F238E27FC236}">
                  <a16:creationId xmlns:a16="http://schemas.microsoft.com/office/drawing/2014/main" id="{DC2612B2-968F-4CF7-B6BE-A001431FADBE}"/>
                </a:ext>
              </a:extLst>
            </p:cNvPr>
            <p:cNvSpPr/>
            <p:nvPr/>
          </p:nvSpPr>
          <p:spPr bwMode="auto">
            <a:xfrm>
              <a:off x="2411630" y="5044530"/>
              <a:ext cx="1240327" cy="393147"/>
            </a:xfrm>
            <a:prstGeom prst="rect">
              <a:avLst/>
            </a:prstGeom>
            <a:solidFill>
              <a:srgbClr val="FFCCFF"/>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ahoma" charset="0"/>
                </a:rPr>
                <a:t>Competency2b211</a:t>
              </a:r>
            </a:p>
            <a:p>
              <a:pPr marL="0" marR="0" indent="0" algn="ctr" defTabSz="914400" rtl="0" eaLnBrk="1" fontAlgn="base" latinLnBrk="0" hangingPunct="1">
                <a:lnSpc>
                  <a:spcPct val="100000"/>
                </a:lnSpc>
                <a:spcBef>
                  <a:spcPct val="0"/>
                </a:spcBef>
                <a:spcAft>
                  <a:spcPct val="0"/>
                </a:spcAft>
                <a:buClrTx/>
                <a:buSzTx/>
                <a:buFontTx/>
                <a:buNone/>
                <a:tabLst/>
              </a:pPr>
              <a:r>
                <a:rPr lang="en-US" sz="1000" dirty="0"/>
                <a:t>(knowledge measure)</a:t>
              </a:r>
              <a:endParaRPr kumimoji="0" lang="en-US" sz="1000" b="0" i="0" u="none" strike="noStrike" cap="none" normalizeH="0" baseline="0" dirty="0">
                <a:ln>
                  <a:noFill/>
                </a:ln>
                <a:solidFill>
                  <a:schemeClr val="tx1"/>
                </a:solidFill>
                <a:effectLst/>
                <a:latin typeface="Tahoma" charset="0"/>
              </a:endParaRPr>
            </a:p>
          </p:txBody>
        </p:sp>
      </p:grpSp>
      <p:sp>
        <p:nvSpPr>
          <p:cNvPr id="21" name="Oval 20">
            <a:extLst>
              <a:ext uri="{FF2B5EF4-FFF2-40B4-BE49-F238E27FC236}">
                <a16:creationId xmlns:a16="http://schemas.microsoft.com/office/drawing/2014/main" id="{ACBA2FED-43CB-445E-B296-31AF3315CA2C}"/>
              </a:ext>
            </a:extLst>
          </p:cNvPr>
          <p:cNvSpPr/>
          <p:nvPr/>
        </p:nvSpPr>
        <p:spPr bwMode="auto">
          <a:xfrm>
            <a:off x="4438649" y="1646529"/>
            <a:ext cx="2922814" cy="2730855"/>
          </a:xfrm>
          <a:prstGeom prst="ellipse">
            <a:avLst/>
          </a:prstGeom>
          <a:solidFill>
            <a:schemeClr val="accent1">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charset="0"/>
              </a:rPr>
              <a:t>Team</a:t>
            </a:r>
          </a:p>
        </p:txBody>
      </p:sp>
      <p:sp>
        <p:nvSpPr>
          <p:cNvPr id="22" name="Oval 21">
            <a:extLst>
              <a:ext uri="{FF2B5EF4-FFF2-40B4-BE49-F238E27FC236}">
                <a16:creationId xmlns:a16="http://schemas.microsoft.com/office/drawing/2014/main" id="{E4683723-4C97-447F-A09E-A94A1B37C06A}"/>
              </a:ext>
            </a:extLst>
          </p:cNvPr>
          <p:cNvSpPr/>
          <p:nvPr/>
        </p:nvSpPr>
        <p:spPr bwMode="auto">
          <a:xfrm>
            <a:off x="5064583" y="1845291"/>
            <a:ext cx="968828" cy="885726"/>
          </a:xfrm>
          <a:prstGeom prst="ellipse">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charset="0"/>
              </a:rPr>
              <a:t>Role</a:t>
            </a:r>
          </a:p>
        </p:txBody>
      </p:sp>
      <p:sp>
        <p:nvSpPr>
          <p:cNvPr id="23" name="Oval 22">
            <a:extLst>
              <a:ext uri="{FF2B5EF4-FFF2-40B4-BE49-F238E27FC236}">
                <a16:creationId xmlns:a16="http://schemas.microsoft.com/office/drawing/2014/main" id="{05431D9E-DC31-4E81-9230-64D679C619BA}"/>
              </a:ext>
            </a:extLst>
          </p:cNvPr>
          <p:cNvSpPr/>
          <p:nvPr/>
        </p:nvSpPr>
        <p:spPr bwMode="auto">
          <a:xfrm>
            <a:off x="6075863" y="2126230"/>
            <a:ext cx="968828" cy="885726"/>
          </a:xfrm>
          <a:prstGeom prst="ellipse">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charset="0"/>
              </a:rPr>
              <a:t>Role</a:t>
            </a:r>
          </a:p>
        </p:txBody>
      </p:sp>
      <p:sp>
        <p:nvSpPr>
          <p:cNvPr id="24" name="Oval 23">
            <a:extLst>
              <a:ext uri="{FF2B5EF4-FFF2-40B4-BE49-F238E27FC236}">
                <a16:creationId xmlns:a16="http://schemas.microsoft.com/office/drawing/2014/main" id="{7006DE3D-5223-4D52-9A93-5ED2FF328ADF}"/>
              </a:ext>
            </a:extLst>
          </p:cNvPr>
          <p:cNvSpPr/>
          <p:nvPr/>
        </p:nvSpPr>
        <p:spPr bwMode="auto">
          <a:xfrm>
            <a:off x="6075863" y="3131067"/>
            <a:ext cx="968828" cy="885726"/>
          </a:xfrm>
          <a:prstGeom prst="ellipse">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charset="0"/>
              </a:rPr>
              <a:t>Role</a:t>
            </a:r>
          </a:p>
        </p:txBody>
      </p:sp>
      <p:sp>
        <p:nvSpPr>
          <p:cNvPr id="25" name="Oval 24">
            <a:extLst>
              <a:ext uri="{FF2B5EF4-FFF2-40B4-BE49-F238E27FC236}">
                <a16:creationId xmlns:a16="http://schemas.microsoft.com/office/drawing/2014/main" id="{9E2A07A0-6344-4FEF-8CAE-D8E6F059511B}"/>
              </a:ext>
            </a:extLst>
          </p:cNvPr>
          <p:cNvSpPr/>
          <p:nvPr/>
        </p:nvSpPr>
        <p:spPr bwMode="auto">
          <a:xfrm>
            <a:off x="5004703" y="3270590"/>
            <a:ext cx="968828" cy="885726"/>
          </a:xfrm>
          <a:prstGeom prst="ellipse">
            <a:avLst/>
          </a:prstGeom>
          <a:solidFill>
            <a:schemeClr val="tx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charset="0"/>
              </a:rPr>
              <a:t>Role</a:t>
            </a:r>
          </a:p>
        </p:txBody>
      </p:sp>
      <p:pic>
        <p:nvPicPr>
          <p:cNvPr id="26" name="Picture 25">
            <a:extLst>
              <a:ext uri="{FF2B5EF4-FFF2-40B4-BE49-F238E27FC236}">
                <a16:creationId xmlns:a16="http://schemas.microsoft.com/office/drawing/2014/main" id="{97DF69F0-AB73-46F1-97A2-C58264F2CF1F}"/>
              </a:ext>
            </a:extLst>
          </p:cNvPr>
          <p:cNvPicPr>
            <a:picLocks noChangeAspect="1"/>
          </p:cNvPicPr>
          <p:nvPr/>
        </p:nvPicPr>
        <p:blipFill>
          <a:blip r:embed="rId2"/>
          <a:stretch>
            <a:fillRect/>
          </a:stretch>
        </p:blipFill>
        <p:spPr>
          <a:xfrm>
            <a:off x="4814752" y="983812"/>
            <a:ext cx="563336" cy="563336"/>
          </a:xfrm>
          <a:prstGeom prst="rect">
            <a:avLst/>
          </a:prstGeom>
        </p:spPr>
      </p:pic>
      <p:pic>
        <p:nvPicPr>
          <p:cNvPr id="27" name="Picture 26">
            <a:extLst>
              <a:ext uri="{FF2B5EF4-FFF2-40B4-BE49-F238E27FC236}">
                <a16:creationId xmlns:a16="http://schemas.microsoft.com/office/drawing/2014/main" id="{A1C462D2-0373-4BBA-B2D9-F42D017D2E46}"/>
              </a:ext>
            </a:extLst>
          </p:cNvPr>
          <p:cNvPicPr>
            <a:picLocks noChangeAspect="1"/>
          </p:cNvPicPr>
          <p:nvPr/>
        </p:nvPicPr>
        <p:blipFill>
          <a:blip r:embed="rId2"/>
          <a:stretch>
            <a:fillRect/>
          </a:stretch>
        </p:blipFill>
        <p:spPr>
          <a:xfrm>
            <a:off x="5378088" y="983812"/>
            <a:ext cx="563336" cy="563336"/>
          </a:xfrm>
          <a:prstGeom prst="rect">
            <a:avLst/>
          </a:prstGeom>
        </p:spPr>
      </p:pic>
      <p:pic>
        <p:nvPicPr>
          <p:cNvPr id="28" name="Picture 27">
            <a:extLst>
              <a:ext uri="{FF2B5EF4-FFF2-40B4-BE49-F238E27FC236}">
                <a16:creationId xmlns:a16="http://schemas.microsoft.com/office/drawing/2014/main" id="{D43AB0E8-F916-4045-BBE1-762F4A0D744F}"/>
              </a:ext>
            </a:extLst>
          </p:cNvPr>
          <p:cNvPicPr>
            <a:picLocks noChangeAspect="1"/>
          </p:cNvPicPr>
          <p:nvPr/>
        </p:nvPicPr>
        <p:blipFill>
          <a:blip r:embed="rId2"/>
          <a:stretch>
            <a:fillRect/>
          </a:stretch>
        </p:blipFill>
        <p:spPr>
          <a:xfrm>
            <a:off x="5941424" y="983812"/>
            <a:ext cx="563336" cy="563336"/>
          </a:xfrm>
          <a:prstGeom prst="rect">
            <a:avLst/>
          </a:prstGeom>
        </p:spPr>
      </p:pic>
      <p:pic>
        <p:nvPicPr>
          <p:cNvPr id="29" name="Picture 28">
            <a:extLst>
              <a:ext uri="{FF2B5EF4-FFF2-40B4-BE49-F238E27FC236}">
                <a16:creationId xmlns:a16="http://schemas.microsoft.com/office/drawing/2014/main" id="{82622DBF-D3B3-486D-97B2-A83BE21AD475}"/>
              </a:ext>
            </a:extLst>
          </p:cNvPr>
          <p:cNvPicPr>
            <a:picLocks noChangeAspect="1"/>
          </p:cNvPicPr>
          <p:nvPr/>
        </p:nvPicPr>
        <p:blipFill>
          <a:blip r:embed="rId2"/>
          <a:stretch>
            <a:fillRect/>
          </a:stretch>
        </p:blipFill>
        <p:spPr>
          <a:xfrm>
            <a:off x="6504760" y="983812"/>
            <a:ext cx="563336" cy="563336"/>
          </a:xfrm>
          <a:prstGeom prst="rect">
            <a:avLst/>
          </a:prstGeom>
        </p:spPr>
      </p:pic>
      <p:cxnSp>
        <p:nvCxnSpPr>
          <p:cNvPr id="31" name="Straight Arrow Connector 30">
            <a:extLst>
              <a:ext uri="{FF2B5EF4-FFF2-40B4-BE49-F238E27FC236}">
                <a16:creationId xmlns:a16="http://schemas.microsoft.com/office/drawing/2014/main" id="{8247F0B8-9FEE-4C22-947B-ED9530164AEE}"/>
              </a:ext>
            </a:extLst>
          </p:cNvPr>
          <p:cNvCxnSpPr>
            <a:stCxn id="26" idx="2"/>
          </p:cNvCxnSpPr>
          <p:nvPr/>
        </p:nvCxnSpPr>
        <p:spPr bwMode="auto">
          <a:xfrm>
            <a:off x="5096420" y="1547148"/>
            <a:ext cx="330109" cy="579082"/>
          </a:xfrm>
          <a:prstGeom prst="straightConnector1">
            <a:avLst/>
          </a:prstGeom>
          <a:solidFill>
            <a:schemeClr val="accent1"/>
          </a:solidFill>
          <a:ln w="9525" cap="flat" cmpd="sng" algn="ctr">
            <a:solidFill>
              <a:schemeClr val="tx1"/>
            </a:solidFill>
            <a:prstDash val="solid"/>
            <a:miter lim="800000"/>
            <a:headEnd type="none" w="med" len="med"/>
            <a:tailEnd type="triangle"/>
          </a:ln>
          <a:effectLst/>
        </p:spPr>
      </p:cxnSp>
      <p:cxnSp>
        <p:nvCxnSpPr>
          <p:cNvPr id="32" name="Straight Arrow Connector 31">
            <a:extLst>
              <a:ext uri="{FF2B5EF4-FFF2-40B4-BE49-F238E27FC236}">
                <a16:creationId xmlns:a16="http://schemas.microsoft.com/office/drawing/2014/main" id="{DFF2D0DD-6CDD-4E29-A899-581B95AA36D0}"/>
              </a:ext>
            </a:extLst>
          </p:cNvPr>
          <p:cNvCxnSpPr>
            <a:cxnSpLocks/>
            <a:stCxn id="29" idx="2"/>
          </p:cNvCxnSpPr>
          <p:nvPr/>
        </p:nvCxnSpPr>
        <p:spPr bwMode="auto">
          <a:xfrm flipH="1">
            <a:off x="6532382" y="1547148"/>
            <a:ext cx="254046" cy="873189"/>
          </a:xfrm>
          <a:prstGeom prst="straightConnector1">
            <a:avLst/>
          </a:prstGeom>
          <a:solidFill>
            <a:schemeClr val="accent1"/>
          </a:solidFill>
          <a:ln w="9525" cap="flat" cmpd="sng" algn="ctr">
            <a:solidFill>
              <a:schemeClr val="tx1"/>
            </a:solidFill>
            <a:prstDash val="solid"/>
            <a:miter lim="800000"/>
            <a:headEnd type="none" w="med" len="med"/>
            <a:tailEnd type="triangle"/>
          </a:ln>
          <a:effectLst/>
        </p:spPr>
      </p:cxnSp>
      <p:cxnSp>
        <p:nvCxnSpPr>
          <p:cNvPr id="35" name="Straight Arrow Connector 34">
            <a:extLst>
              <a:ext uri="{FF2B5EF4-FFF2-40B4-BE49-F238E27FC236}">
                <a16:creationId xmlns:a16="http://schemas.microsoft.com/office/drawing/2014/main" id="{3FE29909-1671-4402-953E-38181CA6CB45}"/>
              </a:ext>
            </a:extLst>
          </p:cNvPr>
          <p:cNvCxnSpPr>
            <a:cxnSpLocks/>
            <a:stCxn id="28" idx="2"/>
          </p:cNvCxnSpPr>
          <p:nvPr/>
        </p:nvCxnSpPr>
        <p:spPr bwMode="auto">
          <a:xfrm>
            <a:off x="6223092" y="1547148"/>
            <a:ext cx="233228" cy="1817864"/>
          </a:xfrm>
          <a:prstGeom prst="straightConnector1">
            <a:avLst/>
          </a:prstGeom>
          <a:solidFill>
            <a:schemeClr val="accent1"/>
          </a:solidFill>
          <a:ln w="9525" cap="flat" cmpd="sng" algn="ctr">
            <a:solidFill>
              <a:schemeClr val="tx1"/>
            </a:solidFill>
            <a:prstDash val="solid"/>
            <a:miter lim="800000"/>
            <a:headEnd type="none" w="med" len="med"/>
            <a:tailEnd type="triangle"/>
          </a:ln>
          <a:effectLst/>
        </p:spPr>
      </p:cxnSp>
      <p:cxnSp>
        <p:nvCxnSpPr>
          <p:cNvPr id="38" name="Straight Arrow Connector 37">
            <a:extLst>
              <a:ext uri="{FF2B5EF4-FFF2-40B4-BE49-F238E27FC236}">
                <a16:creationId xmlns:a16="http://schemas.microsoft.com/office/drawing/2014/main" id="{12754CD5-D3A8-4C13-A3C1-60E4DA16C651}"/>
              </a:ext>
            </a:extLst>
          </p:cNvPr>
          <p:cNvCxnSpPr>
            <a:cxnSpLocks/>
            <a:stCxn id="27" idx="2"/>
          </p:cNvCxnSpPr>
          <p:nvPr/>
        </p:nvCxnSpPr>
        <p:spPr bwMode="auto">
          <a:xfrm flipH="1">
            <a:off x="5497830" y="1547148"/>
            <a:ext cx="161926" cy="1970265"/>
          </a:xfrm>
          <a:prstGeom prst="straightConnector1">
            <a:avLst/>
          </a:prstGeom>
          <a:solidFill>
            <a:schemeClr val="accent1"/>
          </a:solidFill>
          <a:ln w="9525" cap="flat" cmpd="sng" algn="ctr">
            <a:solidFill>
              <a:schemeClr val="tx1"/>
            </a:solidFill>
            <a:prstDash val="solid"/>
            <a:miter lim="800000"/>
            <a:headEnd type="none" w="med" len="med"/>
            <a:tailEnd type="triangle"/>
          </a:ln>
          <a:effectLst/>
        </p:spPr>
      </p:cxnSp>
      <p:sp>
        <p:nvSpPr>
          <p:cNvPr id="41" name="TextBox 40">
            <a:extLst>
              <a:ext uri="{FF2B5EF4-FFF2-40B4-BE49-F238E27FC236}">
                <a16:creationId xmlns:a16="http://schemas.microsoft.com/office/drawing/2014/main" id="{E7FB8832-EF58-4505-AEDA-420B13DA24E3}"/>
              </a:ext>
            </a:extLst>
          </p:cNvPr>
          <p:cNvSpPr txBox="1"/>
          <p:nvPr/>
        </p:nvSpPr>
        <p:spPr>
          <a:xfrm>
            <a:off x="4146040" y="710701"/>
            <a:ext cx="3859646" cy="369332"/>
          </a:xfrm>
          <a:prstGeom prst="rect">
            <a:avLst/>
          </a:prstGeom>
          <a:noFill/>
        </p:spPr>
        <p:txBody>
          <a:bodyPr wrap="none" rtlCol="0">
            <a:spAutoFit/>
          </a:bodyPr>
          <a:lstStyle/>
          <a:p>
            <a:r>
              <a:rPr lang="en-US" sz="1800" dirty="0"/>
              <a:t>Actors (assigned to unit/team/roles)</a:t>
            </a:r>
          </a:p>
        </p:txBody>
      </p:sp>
      <p:cxnSp>
        <p:nvCxnSpPr>
          <p:cNvPr id="43" name="Straight Connector 42">
            <a:extLst>
              <a:ext uri="{FF2B5EF4-FFF2-40B4-BE49-F238E27FC236}">
                <a16:creationId xmlns:a16="http://schemas.microsoft.com/office/drawing/2014/main" id="{685B96D7-CF79-43DC-9DD7-CB3F763A666C}"/>
              </a:ext>
            </a:extLst>
          </p:cNvPr>
          <p:cNvCxnSpPr>
            <a:cxnSpLocks/>
            <a:stCxn id="25" idx="2"/>
          </p:cNvCxnSpPr>
          <p:nvPr/>
        </p:nvCxnSpPr>
        <p:spPr bwMode="auto">
          <a:xfrm flipH="1">
            <a:off x="3731963" y="3713453"/>
            <a:ext cx="1272740" cy="181073"/>
          </a:xfrm>
          <a:prstGeom prst="line">
            <a:avLst/>
          </a:prstGeom>
          <a:solidFill>
            <a:schemeClr val="accent1"/>
          </a:solidFill>
          <a:ln w="28575" cap="flat" cmpd="sng" algn="ctr">
            <a:solidFill>
              <a:schemeClr val="tx1"/>
            </a:solidFill>
            <a:prstDash val="dash"/>
            <a:miter lim="800000"/>
            <a:headEnd type="none" w="med" len="med"/>
            <a:tailEnd type="none" w="med" len="med"/>
          </a:ln>
          <a:effectLst/>
        </p:spPr>
      </p:cxnSp>
      <p:cxnSp>
        <p:nvCxnSpPr>
          <p:cNvPr id="44" name="Straight Connector 43">
            <a:extLst>
              <a:ext uri="{FF2B5EF4-FFF2-40B4-BE49-F238E27FC236}">
                <a16:creationId xmlns:a16="http://schemas.microsoft.com/office/drawing/2014/main" id="{0D623CC5-0144-467C-824A-ACD3964C8BCA}"/>
              </a:ext>
            </a:extLst>
          </p:cNvPr>
          <p:cNvCxnSpPr>
            <a:cxnSpLocks/>
          </p:cNvCxnSpPr>
          <p:nvPr/>
        </p:nvCxnSpPr>
        <p:spPr bwMode="auto">
          <a:xfrm flipH="1">
            <a:off x="3776251" y="3390967"/>
            <a:ext cx="701652" cy="187580"/>
          </a:xfrm>
          <a:prstGeom prst="line">
            <a:avLst/>
          </a:prstGeom>
          <a:solidFill>
            <a:schemeClr val="accent1"/>
          </a:solidFill>
          <a:ln w="28575" cap="flat" cmpd="sng" algn="ctr">
            <a:solidFill>
              <a:schemeClr val="tx1"/>
            </a:solidFill>
            <a:prstDash val="dash"/>
            <a:miter lim="800000"/>
            <a:headEnd type="none" w="med" len="med"/>
            <a:tailEnd type="none" w="med" len="med"/>
          </a:ln>
          <a:effectLst/>
        </p:spPr>
      </p:cxnSp>
      <p:sp>
        <p:nvSpPr>
          <p:cNvPr id="52" name="Rectangle 51">
            <a:extLst>
              <a:ext uri="{FF2B5EF4-FFF2-40B4-BE49-F238E27FC236}">
                <a16:creationId xmlns:a16="http://schemas.microsoft.com/office/drawing/2014/main" id="{117AD7F4-D475-48B2-BC17-83B663E3959A}"/>
              </a:ext>
            </a:extLst>
          </p:cNvPr>
          <p:cNvSpPr/>
          <p:nvPr/>
        </p:nvSpPr>
        <p:spPr>
          <a:xfrm>
            <a:off x="4767642" y="4176825"/>
            <a:ext cx="1976567" cy="369332"/>
          </a:xfrm>
          <a:prstGeom prst="rect">
            <a:avLst/>
          </a:prstGeom>
        </p:spPr>
        <p:txBody>
          <a:bodyPr wrap="none">
            <a:spAutoFit/>
          </a:bodyPr>
          <a:lstStyle/>
          <a:p>
            <a:r>
              <a:rPr lang="en-US" sz="1800" dirty="0"/>
              <a:t>Occupational Unit</a:t>
            </a:r>
          </a:p>
        </p:txBody>
      </p:sp>
      <p:cxnSp>
        <p:nvCxnSpPr>
          <p:cNvPr id="53" name="Straight Connector 52">
            <a:extLst>
              <a:ext uri="{FF2B5EF4-FFF2-40B4-BE49-F238E27FC236}">
                <a16:creationId xmlns:a16="http://schemas.microsoft.com/office/drawing/2014/main" id="{B9AB0C45-A377-431A-AB5F-1F2493B526EE}"/>
              </a:ext>
            </a:extLst>
          </p:cNvPr>
          <p:cNvCxnSpPr>
            <a:cxnSpLocks/>
            <a:stCxn id="52" idx="1"/>
          </p:cNvCxnSpPr>
          <p:nvPr/>
        </p:nvCxnSpPr>
        <p:spPr bwMode="auto">
          <a:xfrm flipH="1" flipV="1">
            <a:off x="3847006" y="4305361"/>
            <a:ext cx="920636" cy="56130"/>
          </a:xfrm>
          <a:prstGeom prst="line">
            <a:avLst/>
          </a:prstGeom>
          <a:solidFill>
            <a:schemeClr val="accent1"/>
          </a:solidFill>
          <a:ln w="28575" cap="flat" cmpd="sng" algn="ctr">
            <a:solidFill>
              <a:schemeClr val="tx1"/>
            </a:solidFill>
            <a:prstDash val="dash"/>
            <a:miter lim="800000"/>
            <a:headEnd type="none" w="med" len="med"/>
            <a:tailEnd type="none" w="med" len="med"/>
          </a:ln>
          <a:effectLst/>
        </p:spPr>
      </p:cxnSp>
      <p:grpSp>
        <p:nvGrpSpPr>
          <p:cNvPr id="7" name="Group 6">
            <a:extLst>
              <a:ext uri="{FF2B5EF4-FFF2-40B4-BE49-F238E27FC236}">
                <a16:creationId xmlns:a16="http://schemas.microsoft.com/office/drawing/2014/main" id="{E9969A85-C975-4509-92E5-568813BB362D}"/>
              </a:ext>
            </a:extLst>
          </p:cNvPr>
          <p:cNvGrpSpPr/>
          <p:nvPr/>
        </p:nvGrpSpPr>
        <p:grpSpPr>
          <a:xfrm>
            <a:off x="3847006" y="4800005"/>
            <a:ext cx="6125396" cy="1608684"/>
            <a:chOff x="3847006" y="4800005"/>
            <a:chExt cx="6125396" cy="1608684"/>
          </a:xfrm>
        </p:grpSpPr>
        <p:sp>
          <p:nvSpPr>
            <p:cNvPr id="48" name="Rectangle 47">
              <a:extLst>
                <a:ext uri="{FF2B5EF4-FFF2-40B4-BE49-F238E27FC236}">
                  <a16:creationId xmlns:a16="http://schemas.microsoft.com/office/drawing/2014/main" id="{0579CC17-E157-4CC6-B590-CB18B0579944}"/>
                </a:ext>
              </a:extLst>
            </p:cNvPr>
            <p:cNvSpPr/>
            <p:nvPr/>
          </p:nvSpPr>
          <p:spPr bwMode="auto">
            <a:xfrm>
              <a:off x="4292915" y="4800005"/>
              <a:ext cx="5679487" cy="1608684"/>
            </a:xfrm>
            <a:prstGeom prst="rect">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ahoma" charset="0"/>
                </a:rPr>
                <a:t>Task / Measure Template</a:t>
              </a:r>
            </a:p>
            <a:p>
              <a:pPr marL="342900" marR="0" indent="-34290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en-US" sz="1800" dirty="0"/>
                <a:t>What to perform and measure</a:t>
              </a:r>
            </a:p>
            <a:p>
              <a:pPr marL="342900" marR="0" indent="-34290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Tahoma" charset="0"/>
                </a:rPr>
                <a:t>When/where/how to measure (data sources)</a:t>
              </a:r>
              <a:endParaRPr lang="en-US" sz="1800" dirty="0"/>
            </a:p>
            <a:p>
              <a:pPr marL="342900" indent="-342900">
                <a:buFont typeface="Arial" panose="020B0604020202020204" pitchFamily="34" charset="0"/>
                <a:buChar char="•"/>
              </a:pPr>
              <a:r>
                <a:rPr lang="en-US" sz="1800" dirty="0"/>
                <a:t>Normalized criteria* (for condition/difficulty/stress)</a:t>
              </a:r>
            </a:p>
            <a:p>
              <a:pPr marL="342900" marR="0" indent="-34290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en-US" sz="1800" dirty="0"/>
                <a:t>How to report result (format)</a:t>
              </a:r>
            </a:p>
          </p:txBody>
        </p:sp>
        <p:cxnSp>
          <p:nvCxnSpPr>
            <p:cNvPr id="69" name="Straight Connector 68">
              <a:extLst>
                <a:ext uri="{FF2B5EF4-FFF2-40B4-BE49-F238E27FC236}">
                  <a16:creationId xmlns:a16="http://schemas.microsoft.com/office/drawing/2014/main" id="{9E1C430E-4D6F-4F53-AED0-87DA578239AD}"/>
                </a:ext>
              </a:extLst>
            </p:cNvPr>
            <p:cNvCxnSpPr>
              <a:cxnSpLocks/>
              <a:stCxn id="48" idx="1"/>
            </p:cNvCxnSpPr>
            <p:nvPr/>
          </p:nvCxnSpPr>
          <p:spPr bwMode="auto">
            <a:xfrm flipH="1" flipV="1">
              <a:off x="3847006" y="5222492"/>
              <a:ext cx="445909" cy="381855"/>
            </a:xfrm>
            <a:prstGeom prst="line">
              <a:avLst/>
            </a:prstGeom>
            <a:solidFill>
              <a:schemeClr val="accent1"/>
            </a:solidFill>
            <a:ln w="28575" cap="flat" cmpd="sng" algn="ctr">
              <a:solidFill>
                <a:schemeClr val="tx1"/>
              </a:solidFill>
              <a:prstDash val="dash"/>
              <a:miter lim="800000"/>
              <a:headEnd type="none" w="med" len="med"/>
              <a:tailEnd type="none" w="med" len="med"/>
            </a:ln>
            <a:effectLst/>
          </p:spPr>
        </p:cxnSp>
      </p:grpSp>
      <p:sp>
        <p:nvSpPr>
          <p:cNvPr id="72" name="Rectangle 71">
            <a:extLst>
              <a:ext uri="{FF2B5EF4-FFF2-40B4-BE49-F238E27FC236}">
                <a16:creationId xmlns:a16="http://schemas.microsoft.com/office/drawing/2014/main" id="{17476F22-4371-4FC9-A69A-8B1F5EC013D7}"/>
              </a:ext>
            </a:extLst>
          </p:cNvPr>
          <p:cNvSpPr/>
          <p:nvPr/>
        </p:nvSpPr>
        <p:spPr>
          <a:xfrm>
            <a:off x="10043163" y="5962646"/>
            <a:ext cx="1420285" cy="307777"/>
          </a:xfrm>
          <a:prstGeom prst="rect">
            <a:avLst/>
          </a:prstGeom>
        </p:spPr>
        <p:txBody>
          <a:bodyPr wrap="square">
            <a:spAutoFit/>
          </a:bodyPr>
          <a:lstStyle/>
          <a:p>
            <a:r>
              <a:rPr lang="en-US" sz="1400" dirty="0"/>
              <a:t>*Based on data</a:t>
            </a:r>
          </a:p>
        </p:txBody>
      </p:sp>
      <p:grpSp>
        <p:nvGrpSpPr>
          <p:cNvPr id="16" name="Group 15">
            <a:extLst>
              <a:ext uri="{FF2B5EF4-FFF2-40B4-BE49-F238E27FC236}">
                <a16:creationId xmlns:a16="http://schemas.microsoft.com/office/drawing/2014/main" id="{26C38D3E-8BE7-40E8-A3BE-2328C8682A1A}"/>
              </a:ext>
            </a:extLst>
          </p:cNvPr>
          <p:cNvGrpSpPr/>
          <p:nvPr/>
        </p:nvGrpSpPr>
        <p:grpSpPr>
          <a:xfrm>
            <a:off x="7609114" y="1542931"/>
            <a:ext cx="4558174" cy="4061416"/>
            <a:chOff x="7609114" y="1542931"/>
            <a:chExt cx="4558174" cy="4061416"/>
          </a:xfrm>
        </p:grpSpPr>
        <p:sp>
          <p:nvSpPr>
            <p:cNvPr id="50" name="Rectangle 49">
              <a:extLst>
                <a:ext uri="{FF2B5EF4-FFF2-40B4-BE49-F238E27FC236}">
                  <a16:creationId xmlns:a16="http://schemas.microsoft.com/office/drawing/2014/main" id="{C126A882-B632-4CAD-B4EB-EBD97D6F8A1C}"/>
                </a:ext>
              </a:extLst>
            </p:cNvPr>
            <p:cNvSpPr/>
            <p:nvPr/>
          </p:nvSpPr>
          <p:spPr bwMode="auto">
            <a:xfrm>
              <a:off x="8005463" y="1542931"/>
              <a:ext cx="4161825" cy="2668824"/>
            </a:xfrm>
            <a:prstGeom prst="rect">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ahoma" charset="0"/>
                </a:rPr>
                <a:t>Experience</a:t>
              </a:r>
            </a:p>
          </p:txBody>
        </p:sp>
        <p:sp>
          <p:nvSpPr>
            <p:cNvPr id="20" name="Rectangle 19">
              <a:extLst>
                <a:ext uri="{FF2B5EF4-FFF2-40B4-BE49-F238E27FC236}">
                  <a16:creationId xmlns:a16="http://schemas.microsoft.com/office/drawing/2014/main" id="{9EE1582A-C6FD-497C-8244-2BD91D94E3A0}"/>
                </a:ext>
              </a:extLst>
            </p:cNvPr>
            <p:cNvSpPr/>
            <p:nvPr/>
          </p:nvSpPr>
          <p:spPr bwMode="auto">
            <a:xfrm>
              <a:off x="8141307" y="2024007"/>
              <a:ext cx="3872110" cy="2071973"/>
            </a:xfrm>
            <a:prstGeom prst="rect">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b="1" dirty="0"/>
                <a:t>Competence Test-Item</a:t>
              </a:r>
            </a:p>
            <a:p>
              <a:pPr marL="342900" marR="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Tahoma" charset="0"/>
                </a:rPr>
                <a:t>A mission event (problem/goal)</a:t>
              </a:r>
            </a:p>
            <a:p>
              <a:pPr marL="342900" marR="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en-US" sz="1800" dirty="0"/>
                <a:t>Conditions (setting/resources)</a:t>
              </a:r>
            </a:p>
            <a:p>
              <a:pPr marL="342900" marR="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en-US" sz="1800" dirty="0"/>
                <a:t>Triggers (to dynamically activate)</a:t>
              </a:r>
            </a:p>
            <a:p>
              <a:pPr marL="342900" marR="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Tahoma" charset="0"/>
                </a:rPr>
                <a:t>Strategies (to support learning)</a:t>
              </a:r>
            </a:p>
            <a:p>
              <a:pPr marL="342900" marR="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en-US" sz="1800" dirty="0"/>
                <a:t>Stress placed on actor</a:t>
              </a:r>
              <a:endParaRPr kumimoji="0" lang="en-US" sz="2400" b="0" i="0" u="none" strike="noStrike" cap="none" normalizeH="0" baseline="0" dirty="0">
                <a:ln>
                  <a:noFill/>
                </a:ln>
                <a:solidFill>
                  <a:schemeClr val="tx1"/>
                </a:solidFill>
                <a:effectLst/>
                <a:latin typeface="Tahoma" charset="0"/>
              </a:endParaRPr>
            </a:p>
          </p:txBody>
        </p:sp>
        <p:cxnSp>
          <p:nvCxnSpPr>
            <p:cNvPr id="55" name="Connector: Elbow 54">
              <a:extLst>
                <a:ext uri="{FF2B5EF4-FFF2-40B4-BE49-F238E27FC236}">
                  <a16:creationId xmlns:a16="http://schemas.microsoft.com/office/drawing/2014/main" id="{0F1CDED3-82C6-45AE-940F-13B57ADCCD10}"/>
                </a:ext>
              </a:extLst>
            </p:cNvPr>
            <p:cNvCxnSpPr>
              <a:cxnSpLocks/>
              <a:stCxn id="48" idx="3"/>
              <a:endCxn id="20" idx="2"/>
            </p:cNvCxnSpPr>
            <p:nvPr/>
          </p:nvCxnSpPr>
          <p:spPr bwMode="auto">
            <a:xfrm flipV="1">
              <a:off x="9972402" y="4095980"/>
              <a:ext cx="104960" cy="1508367"/>
            </a:xfrm>
            <a:prstGeom prst="bentConnector2">
              <a:avLst/>
            </a:prstGeom>
            <a:solidFill>
              <a:schemeClr val="accent1"/>
            </a:solidFill>
            <a:ln w="38100" cap="flat" cmpd="sng" algn="ctr">
              <a:solidFill>
                <a:schemeClr val="tx1"/>
              </a:solidFill>
              <a:prstDash val="solid"/>
              <a:miter lim="800000"/>
              <a:headEnd type="none" w="med" len="med"/>
              <a:tailEnd type="triangle"/>
            </a:ln>
            <a:effectLst/>
          </p:spPr>
        </p:cxnSp>
        <p:sp>
          <p:nvSpPr>
            <p:cNvPr id="73" name="Arrow: Right 72">
              <a:extLst>
                <a:ext uri="{FF2B5EF4-FFF2-40B4-BE49-F238E27FC236}">
                  <a16:creationId xmlns:a16="http://schemas.microsoft.com/office/drawing/2014/main" id="{8CA7A0D0-6D7A-4342-83FB-D63F0A3B70AF}"/>
                </a:ext>
              </a:extLst>
            </p:cNvPr>
            <p:cNvSpPr/>
            <p:nvPr/>
          </p:nvSpPr>
          <p:spPr bwMode="auto">
            <a:xfrm>
              <a:off x="7609114" y="2757308"/>
              <a:ext cx="644095" cy="460748"/>
            </a:xfrm>
            <a:prstGeom prst="rightArrow">
              <a:avLst/>
            </a:prstGeom>
            <a:solidFill>
              <a:srgbClr val="0070C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grpSp>
      <p:sp>
        <p:nvSpPr>
          <p:cNvPr id="3" name="Slide Number Placeholder 2">
            <a:extLst>
              <a:ext uri="{FF2B5EF4-FFF2-40B4-BE49-F238E27FC236}">
                <a16:creationId xmlns:a16="http://schemas.microsoft.com/office/drawing/2014/main" id="{786EC55D-6E8C-4E34-A1E7-DD9ADEB6B0A6}"/>
              </a:ext>
            </a:extLst>
          </p:cNvPr>
          <p:cNvSpPr>
            <a:spLocks noGrp="1"/>
          </p:cNvSpPr>
          <p:nvPr>
            <p:ph type="sldNum" sz="quarter" idx="10"/>
          </p:nvPr>
        </p:nvSpPr>
        <p:spPr/>
        <p:txBody>
          <a:bodyPr/>
          <a:lstStyle/>
          <a:p>
            <a:pPr>
              <a:defRPr/>
            </a:pPr>
            <a:fld id="{D68E8870-17DE-45C4-A8DD-7644B2422933}" type="slidenum">
              <a:rPr lang="en-US" smtClean="0"/>
              <a:pPr>
                <a:defRPr/>
              </a:pPr>
              <a:t>15</a:t>
            </a:fld>
            <a:endParaRPr lang="en-US" dirty="0"/>
          </a:p>
        </p:txBody>
      </p:sp>
      <p:sp>
        <p:nvSpPr>
          <p:cNvPr id="46" name="Rectangle 45">
            <a:extLst>
              <a:ext uri="{FF2B5EF4-FFF2-40B4-BE49-F238E27FC236}">
                <a16:creationId xmlns:a16="http://schemas.microsoft.com/office/drawing/2014/main" id="{31FAB340-F555-46E5-9F0D-D1BA54B566CD}"/>
              </a:ext>
            </a:extLst>
          </p:cNvPr>
          <p:cNvSpPr/>
          <p:nvPr/>
        </p:nvSpPr>
        <p:spPr>
          <a:xfrm>
            <a:off x="2570206" y="6502282"/>
            <a:ext cx="7514706" cy="307777"/>
          </a:xfrm>
          <a:prstGeom prst="rect">
            <a:avLst/>
          </a:prstGeom>
        </p:spPr>
        <p:txBody>
          <a:bodyPr wrap="square">
            <a:spAutoFit/>
          </a:bodyPr>
          <a:lstStyle/>
          <a:p>
            <a:pPr algn="ctr"/>
            <a:r>
              <a:rPr lang="en-US" sz="1400" dirty="0"/>
              <a:t>2. Describe the theory and principles of competency-based experiential-learning</a:t>
            </a:r>
          </a:p>
        </p:txBody>
      </p:sp>
    </p:spTree>
    <p:extLst>
      <p:ext uri="{BB962C8B-B14F-4D97-AF65-F5344CB8AC3E}">
        <p14:creationId xmlns:p14="http://schemas.microsoft.com/office/powerpoint/2010/main" val="5952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fade">
                                      <p:cBhvr>
                                        <p:cTn id="10" dur="500"/>
                                        <p:tgtEl>
                                          <p:spTgt spid="7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What is Assessment Validity?</a:t>
            </a:r>
          </a:p>
        </p:txBody>
      </p:sp>
      <p:sp>
        <p:nvSpPr>
          <p:cNvPr id="9" name="Content Placeholder 8">
            <a:extLst>
              <a:ext uri="{FF2B5EF4-FFF2-40B4-BE49-F238E27FC236}">
                <a16:creationId xmlns:a16="http://schemas.microsoft.com/office/drawing/2014/main" id="{66ADD70D-1C9F-4506-913E-6745A0046B56}"/>
              </a:ext>
            </a:extLst>
          </p:cNvPr>
          <p:cNvSpPr>
            <a:spLocks noGrp="1"/>
          </p:cNvSpPr>
          <p:nvPr>
            <p:ph sz="quarter" idx="11"/>
          </p:nvPr>
        </p:nvSpPr>
        <p:spPr>
          <a:xfrm>
            <a:off x="364966" y="803313"/>
            <a:ext cx="7593503" cy="5610644"/>
          </a:xfrm>
        </p:spPr>
        <p:txBody>
          <a:bodyPr/>
          <a:lstStyle/>
          <a:p>
            <a:r>
              <a:rPr lang="en-US" sz="2400" dirty="0"/>
              <a:t>The degree of evidence produced from an instrument to indicate/defend a state of [competence in] a given ability.</a:t>
            </a:r>
          </a:p>
          <a:p>
            <a:pPr lvl="1"/>
            <a:r>
              <a:rPr lang="en-US" sz="2000" dirty="0"/>
              <a:t>A probability a test outcome represents a future performance.</a:t>
            </a:r>
          </a:p>
          <a:p>
            <a:endParaRPr lang="en-US" sz="1000" dirty="0"/>
          </a:p>
          <a:p>
            <a:r>
              <a:rPr lang="en-US" sz="2400" dirty="0"/>
              <a:t>Validity is NOT a static binary state – i.e., an assessment instrument is never “valid” but has varying degrees of validity.  </a:t>
            </a:r>
            <a:r>
              <a:rPr lang="en-US" sz="2400" dirty="0">
                <a:solidFill>
                  <a:srgbClr val="C00000"/>
                </a:solidFill>
              </a:rPr>
              <a:t>A modern common misconception!</a:t>
            </a:r>
          </a:p>
          <a:p>
            <a:endParaRPr lang="en-US" sz="1000" dirty="0"/>
          </a:p>
          <a:p>
            <a:r>
              <a:rPr lang="en-US" sz="2400" dirty="0"/>
              <a:t>The single written/practical test does NOT measure competence… only certain cognitive abilities at a single point in time – one could say typical tests in formal courses and e-learning are LOW VALIDITY.</a:t>
            </a:r>
          </a:p>
          <a:p>
            <a:endParaRPr lang="en-US" sz="1000" dirty="0"/>
          </a:p>
          <a:p>
            <a:r>
              <a:rPr lang="en-US" sz="2400" dirty="0"/>
              <a:t>For a workforce competence to be defendable, there must be consistent, longitudinal, inspectable and recent evidence / data to produce validity to an assertion</a:t>
            </a:r>
          </a:p>
        </p:txBody>
      </p:sp>
      <p:pic>
        <p:nvPicPr>
          <p:cNvPr id="3" name="Picture 2">
            <a:extLst>
              <a:ext uri="{FF2B5EF4-FFF2-40B4-BE49-F238E27FC236}">
                <a16:creationId xmlns:a16="http://schemas.microsoft.com/office/drawing/2014/main" id="{91FF94FB-AEE7-4B5A-8BAB-5543C459CB0B}"/>
              </a:ext>
            </a:extLst>
          </p:cNvPr>
          <p:cNvPicPr>
            <a:picLocks noChangeAspect="1"/>
          </p:cNvPicPr>
          <p:nvPr/>
        </p:nvPicPr>
        <p:blipFill>
          <a:blip r:embed="rId2">
            <a:duotone>
              <a:prstClr val="black"/>
              <a:schemeClr val="accent1">
                <a:tint val="45000"/>
                <a:satMod val="400000"/>
              </a:schemeClr>
            </a:duotone>
          </a:blip>
          <a:stretch>
            <a:fillRect/>
          </a:stretch>
        </p:blipFill>
        <p:spPr>
          <a:xfrm>
            <a:off x="8810987" y="3967905"/>
            <a:ext cx="2446052" cy="2446052"/>
          </a:xfrm>
          <a:prstGeom prst="rect">
            <a:avLst/>
          </a:prstGeom>
        </p:spPr>
      </p:pic>
      <p:pic>
        <p:nvPicPr>
          <p:cNvPr id="5" name="Picture 4">
            <a:extLst>
              <a:ext uri="{FF2B5EF4-FFF2-40B4-BE49-F238E27FC236}">
                <a16:creationId xmlns:a16="http://schemas.microsoft.com/office/drawing/2014/main" id="{AFEAEC82-BF1B-4400-9087-C8E765BDE959}"/>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8808769" y="1140784"/>
            <a:ext cx="2450489" cy="2450489"/>
          </a:xfrm>
          <a:prstGeom prst="rect">
            <a:avLst/>
          </a:prstGeom>
        </p:spPr>
      </p:pic>
      <p:sp>
        <p:nvSpPr>
          <p:cNvPr id="4" name="TextBox 3">
            <a:extLst>
              <a:ext uri="{FF2B5EF4-FFF2-40B4-BE49-F238E27FC236}">
                <a16:creationId xmlns:a16="http://schemas.microsoft.com/office/drawing/2014/main" id="{0B08B48F-FC09-4E38-8E1E-012B4BB9604A}"/>
              </a:ext>
            </a:extLst>
          </p:cNvPr>
          <p:cNvSpPr txBox="1"/>
          <p:nvPr/>
        </p:nvSpPr>
        <p:spPr>
          <a:xfrm>
            <a:off x="8427067" y="721636"/>
            <a:ext cx="3213893" cy="461665"/>
          </a:xfrm>
          <a:prstGeom prst="rect">
            <a:avLst/>
          </a:prstGeom>
          <a:noFill/>
        </p:spPr>
        <p:txBody>
          <a:bodyPr wrap="none" rtlCol="0">
            <a:spAutoFit/>
          </a:bodyPr>
          <a:lstStyle/>
          <a:p>
            <a:r>
              <a:rPr lang="en-US" sz="2400" dirty="0"/>
              <a:t>Assessed Performance</a:t>
            </a:r>
          </a:p>
        </p:txBody>
      </p:sp>
      <p:sp>
        <p:nvSpPr>
          <p:cNvPr id="7" name="TextBox 6">
            <a:extLst>
              <a:ext uri="{FF2B5EF4-FFF2-40B4-BE49-F238E27FC236}">
                <a16:creationId xmlns:a16="http://schemas.microsoft.com/office/drawing/2014/main" id="{AD041AB3-072D-43B6-B2C9-D23009546EFE}"/>
              </a:ext>
            </a:extLst>
          </p:cNvPr>
          <p:cNvSpPr txBox="1"/>
          <p:nvPr/>
        </p:nvSpPr>
        <p:spPr>
          <a:xfrm>
            <a:off x="8760470" y="3580095"/>
            <a:ext cx="2563907" cy="461665"/>
          </a:xfrm>
          <a:prstGeom prst="rect">
            <a:avLst/>
          </a:prstGeom>
          <a:noFill/>
        </p:spPr>
        <p:txBody>
          <a:bodyPr wrap="none" rtlCol="0">
            <a:spAutoFit/>
          </a:bodyPr>
          <a:lstStyle/>
          <a:p>
            <a:r>
              <a:rPr lang="en-US" sz="2400" dirty="0"/>
              <a:t>Real Performance</a:t>
            </a:r>
          </a:p>
        </p:txBody>
      </p:sp>
      <p:cxnSp>
        <p:nvCxnSpPr>
          <p:cNvPr id="8" name="Straight Connector 7">
            <a:extLst>
              <a:ext uri="{FF2B5EF4-FFF2-40B4-BE49-F238E27FC236}">
                <a16:creationId xmlns:a16="http://schemas.microsoft.com/office/drawing/2014/main" id="{B2520483-4576-40B9-9420-166F2F81590F}"/>
              </a:ext>
            </a:extLst>
          </p:cNvPr>
          <p:cNvCxnSpPr/>
          <p:nvPr/>
        </p:nvCxnSpPr>
        <p:spPr bwMode="auto">
          <a:xfrm>
            <a:off x="11465859" y="2344479"/>
            <a:ext cx="543615"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0" name="Straight Connector 9">
            <a:extLst>
              <a:ext uri="{FF2B5EF4-FFF2-40B4-BE49-F238E27FC236}">
                <a16:creationId xmlns:a16="http://schemas.microsoft.com/office/drawing/2014/main" id="{2A229245-D085-4ED9-BA61-E021F06A0FB4}"/>
              </a:ext>
            </a:extLst>
          </p:cNvPr>
          <p:cNvCxnSpPr/>
          <p:nvPr/>
        </p:nvCxnSpPr>
        <p:spPr bwMode="auto">
          <a:xfrm>
            <a:off x="11465859" y="5224131"/>
            <a:ext cx="543615"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2" name="Straight Connector 11">
            <a:extLst>
              <a:ext uri="{FF2B5EF4-FFF2-40B4-BE49-F238E27FC236}">
                <a16:creationId xmlns:a16="http://schemas.microsoft.com/office/drawing/2014/main" id="{DE9088F4-9D15-4C96-8E3E-1688C3FBCC89}"/>
              </a:ext>
            </a:extLst>
          </p:cNvPr>
          <p:cNvCxnSpPr/>
          <p:nvPr/>
        </p:nvCxnSpPr>
        <p:spPr bwMode="auto">
          <a:xfrm>
            <a:off x="11764926" y="2344479"/>
            <a:ext cx="0" cy="2897372"/>
          </a:xfrm>
          <a:prstGeom prst="line">
            <a:avLst/>
          </a:prstGeom>
          <a:solidFill>
            <a:schemeClr val="accent1"/>
          </a:solidFill>
          <a:ln w="38100" cap="flat" cmpd="sng" algn="ctr">
            <a:solidFill>
              <a:schemeClr val="tx1"/>
            </a:solidFill>
            <a:prstDash val="solid"/>
            <a:miter lim="800000"/>
            <a:headEnd type="none" w="med" len="med"/>
            <a:tailEnd type="triangle" w="med" len="med"/>
          </a:ln>
          <a:effectLst/>
        </p:spPr>
      </p:cxnSp>
      <p:sp>
        <p:nvSpPr>
          <p:cNvPr id="13" name="TextBox 12">
            <a:extLst>
              <a:ext uri="{FF2B5EF4-FFF2-40B4-BE49-F238E27FC236}">
                <a16:creationId xmlns:a16="http://schemas.microsoft.com/office/drawing/2014/main" id="{E09E2161-2027-4978-9914-99FE04CE26F5}"/>
              </a:ext>
            </a:extLst>
          </p:cNvPr>
          <p:cNvSpPr txBox="1"/>
          <p:nvPr/>
        </p:nvSpPr>
        <p:spPr>
          <a:xfrm rot="5400000">
            <a:off x="11327012" y="3575666"/>
            <a:ext cx="1364925" cy="400110"/>
          </a:xfrm>
          <a:prstGeom prst="rect">
            <a:avLst/>
          </a:prstGeom>
          <a:noFill/>
        </p:spPr>
        <p:txBody>
          <a:bodyPr wrap="none" rtlCol="0">
            <a:spAutoFit/>
          </a:bodyPr>
          <a:lstStyle/>
          <a:p>
            <a:r>
              <a:rPr lang="en-US" sz="2000" dirty="0"/>
              <a:t>Probability</a:t>
            </a:r>
          </a:p>
        </p:txBody>
      </p:sp>
      <p:sp>
        <p:nvSpPr>
          <p:cNvPr id="14" name="TextBox 13">
            <a:extLst>
              <a:ext uri="{FF2B5EF4-FFF2-40B4-BE49-F238E27FC236}">
                <a16:creationId xmlns:a16="http://schemas.microsoft.com/office/drawing/2014/main" id="{4F1C5C11-DCC9-479E-A25E-30212D5F4194}"/>
              </a:ext>
            </a:extLst>
          </p:cNvPr>
          <p:cNvSpPr txBox="1"/>
          <p:nvPr/>
        </p:nvSpPr>
        <p:spPr>
          <a:xfrm>
            <a:off x="7818011" y="1239308"/>
            <a:ext cx="1442948" cy="923330"/>
          </a:xfrm>
          <a:prstGeom prst="rect">
            <a:avLst/>
          </a:prstGeom>
          <a:noFill/>
        </p:spPr>
        <p:txBody>
          <a:bodyPr wrap="square" rtlCol="0">
            <a:spAutoFit/>
          </a:bodyPr>
          <a:lstStyle/>
          <a:p>
            <a:r>
              <a:rPr lang="en-US" sz="1800" dirty="0"/>
              <a:t>Longitudinal Data/</a:t>
            </a:r>
          </a:p>
          <a:p>
            <a:r>
              <a:rPr lang="en-US" sz="1800" dirty="0"/>
              <a:t>Evidence</a:t>
            </a:r>
          </a:p>
        </p:txBody>
      </p:sp>
      <p:cxnSp>
        <p:nvCxnSpPr>
          <p:cNvPr id="16" name="Straight Connector 15">
            <a:extLst>
              <a:ext uri="{FF2B5EF4-FFF2-40B4-BE49-F238E27FC236}">
                <a16:creationId xmlns:a16="http://schemas.microsoft.com/office/drawing/2014/main" id="{01044B70-DAD3-4684-86A2-D08AF4D411E9}"/>
              </a:ext>
            </a:extLst>
          </p:cNvPr>
          <p:cNvCxnSpPr/>
          <p:nvPr/>
        </p:nvCxnSpPr>
        <p:spPr bwMode="auto">
          <a:xfrm>
            <a:off x="8516679" y="1698247"/>
            <a:ext cx="1392865" cy="616688"/>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23" name="Straight Connector 22">
            <a:extLst>
              <a:ext uri="{FF2B5EF4-FFF2-40B4-BE49-F238E27FC236}">
                <a16:creationId xmlns:a16="http://schemas.microsoft.com/office/drawing/2014/main" id="{F9C882FC-CAD5-4FC4-815F-88B17E77DA3D}"/>
              </a:ext>
            </a:extLst>
          </p:cNvPr>
          <p:cNvCxnSpPr>
            <a:cxnSpLocks/>
            <a:endCxn id="17" idx="3"/>
          </p:cNvCxnSpPr>
          <p:nvPr/>
        </p:nvCxnSpPr>
        <p:spPr bwMode="auto">
          <a:xfrm flipV="1">
            <a:off x="9015611" y="5298932"/>
            <a:ext cx="902831" cy="91102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26" name="TextBox 25">
            <a:extLst>
              <a:ext uri="{FF2B5EF4-FFF2-40B4-BE49-F238E27FC236}">
                <a16:creationId xmlns:a16="http://schemas.microsoft.com/office/drawing/2014/main" id="{8668C923-18ED-4495-ACDD-631AD0BF403B}"/>
              </a:ext>
            </a:extLst>
          </p:cNvPr>
          <p:cNvSpPr txBox="1"/>
          <p:nvPr/>
        </p:nvSpPr>
        <p:spPr>
          <a:xfrm>
            <a:off x="8249854" y="6136364"/>
            <a:ext cx="1189300" cy="369332"/>
          </a:xfrm>
          <a:prstGeom prst="rect">
            <a:avLst/>
          </a:prstGeom>
          <a:noFill/>
        </p:spPr>
        <p:txBody>
          <a:bodyPr wrap="square" rtlCol="0">
            <a:spAutoFit/>
          </a:bodyPr>
          <a:lstStyle/>
          <a:p>
            <a:r>
              <a:rPr lang="en-US" sz="1800" dirty="0"/>
              <a:t>Validity</a:t>
            </a:r>
          </a:p>
        </p:txBody>
      </p:sp>
      <p:sp>
        <p:nvSpPr>
          <p:cNvPr id="27" name="Oval 26">
            <a:extLst>
              <a:ext uri="{FF2B5EF4-FFF2-40B4-BE49-F238E27FC236}">
                <a16:creationId xmlns:a16="http://schemas.microsoft.com/office/drawing/2014/main" id="{D183F326-675D-4897-9D18-0530B9128142}"/>
              </a:ext>
            </a:extLst>
          </p:cNvPr>
          <p:cNvSpPr/>
          <p:nvPr/>
        </p:nvSpPr>
        <p:spPr bwMode="auto">
          <a:xfrm>
            <a:off x="9838714" y="4994015"/>
            <a:ext cx="433817" cy="394000"/>
          </a:xfrm>
          <a:prstGeom prst="ellipse">
            <a:avLst/>
          </a:prstGeom>
          <a:solidFill>
            <a:srgbClr val="7CFFE3"/>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7" name="Oval 16">
            <a:extLst>
              <a:ext uri="{FF2B5EF4-FFF2-40B4-BE49-F238E27FC236}">
                <a16:creationId xmlns:a16="http://schemas.microsoft.com/office/drawing/2014/main" id="{58E75CF8-6ACB-463B-88EA-E8D2E9BD9B25}"/>
              </a:ext>
            </a:extLst>
          </p:cNvPr>
          <p:cNvSpPr/>
          <p:nvPr/>
        </p:nvSpPr>
        <p:spPr bwMode="auto">
          <a:xfrm>
            <a:off x="9868129" y="5027878"/>
            <a:ext cx="343557" cy="317560"/>
          </a:xfrm>
          <a:prstGeom prst="ellipse">
            <a:avLst/>
          </a:prstGeom>
          <a:solidFill>
            <a:srgbClr val="51A895"/>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8" name="Oval 17">
            <a:extLst>
              <a:ext uri="{FF2B5EF4-FFF2-40B4-BE49-F238E27FC236}">
                <a16:creationId xmlns:a16="http://schemas.microsoft.com/office/drawing/2014/main" id="{EEA9F36C-ACCA-4881-AD99-3E9A73ED5A4F}"/>
              </a:ext>
            </a:extLst>
          </p:cNvPr>
          <p:cNvSpPr/>
          <p:nvPr/>
        </p:nvSpPr>
        <p:spPr bwMode="auto">
          <a:xfrm>
            <a:off x="10041646" y="5216115"/>
            <a:ext cx="77677" cy="77220"/>
          </a:xfrm>
          <a:prstGeom prst="ellipse">
            <a:avLst/>
          </a:prstGeom>
          <a:solidFill>
            <a:schemeClr val="tx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6" name="Slide Number Placeholder 5">
            <a:extLst>
              <a:ext uri="{FF2B5EF4-FFF2-40B4-BE49-F238E27FC236}">
                <a16:creationId xmlns:a16="http://schemas.microsoft.com/office/drawing/2014/main" id="{BA69CA1F-50BB-417B-A257-A75673E62B7F}"/>
              </a:ext>
            </a:extLst>
          </p:cNvPr>
          <p:cNvSpPr>
            <a:spLocks noGrp="1"/>
          </p:cNvSpPr>
          <p:nvPr>
            <p:ph type="sldNum" sz="quarter" idx="10"/>
          </p:nvPr>
        </p:nvSpPr>
        <p:spPr/>
        <p:txBody>
          <a:bodyPr/>
          <a:lstStyle/>
          <a:p>
            <a:pPr>
              <a:defRPr/>
            </a:pPr>
            <a:fld id="{D68E8870-17DE-45C4-A8DD-7644B2422933}" type="slidenum">
              <a:rPr lang="en-US" smtClean="0"/>
              <a:pPr>
                <a:defRPr/>
              </a:pPr>
              <a:t>16</a:t>
            </a:fld>
            <a:endParaRPr lang="en-US" dirty="0"/>
          </a:p>
        </p:txBody>
      </p:sp>
      <p:sp>
        <p:nvSpPr>
          <p:cNvPr id="21" name="Rectangle 20">
            <a:extLst>
              <a:ext uri="{FF2B5EF4-FFF2-40B4-BE49-F238E27FC236}">
                <a16:creationId xmlns:a16="http://schemas.microsoft.com/office/drawing/2014/main" id="{64D08DC8-9A62-45BE-A768-27DEB5C9D305}"/>
              </a:ext>
            </a:extLst>
          </p:cNvPr>
          <p:cNvSpPr/>
          <p:nvPr/>
        </p:nvSpPr>
        <p:spPr>
          <a:xfrm>
            <a:off x="2570206" y="6502282"/>
            <a:ext cx="7514706" cy="307777"/>
          </a:xfrm>
          <a:prstGeom prst="rect">
            <a:avLst/>
          </a:prstGeom>
        </p:spPr>
        <p:txBody>
          <a:bodyPr wrap="square">
            <a:spAutoFit/>
          </a:bodyPr>
          <a:lstStyle/>
          <a:p>
            <a:pPr algn="ctr"/>
            <a:r>
              <a:rPr lang="en-US" sz="1400" dirty="0"/>
              <a:t>2. Describe the theory and principles of competency-based experiential-learning</a:t>
            </a:r>
          </a:p>
        </p:txBody>
      </p:sp>
    </p:spTree>
    <p:extLst>
      <p:ext uri="{BB962C8B-B14F-4D97-AF65-F5344CB8AC3E}">
        <p14:creationId xmlns:p14="http://schemas.microsoft.com/office/powerpoint/2010/main" val="2009879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Title 1"/>
          <p:cNvSpPr txBox="1">
            <a:spLocks noGrp="1"/>
          </p:cNvSpPr>
          <p:nvPr>
            <p:ph type="title"/>
          </p:nvPr>
        </p:nvSpPr>
        <p:spPr>
          <a:xfrm>
            <a:off x="726140" y="0"/>
            <a:ext cx="10804713" cy="665629"/>
          </a:xfrm>
          <a:prstGeom prst="rect">
            <a:avLst/>
          </a:prstGeom>
        </p:spPr>
        <p:txBody>
          <a:bodyPr/>
          <a:lstStyle/>
          <a:p>
            <a:r>
              <a:rPr lang="en-US" dirty="0"/>
              <a:t>Improving Competence Validity Requires Data</a:t>
            </a:r>
            <a:endParaRPr dirty="0"/>
          </a:p>
        </p:txBody>
      </p:sp>
      <p:sp>
        <p:nvSpPr>
          <p:cNvPr id="2" name="Slide Number Placeholder 1">
            <a:extLst>
              <a:ext uri="{FF2B5EF4-FFF2-40B4-BE49-F238E27FC236}">
                <a16:creationId xmlns:a16="http://schemas.microsoft.com/office/drawing/2014/main" id="{6128F96A-EEBB-4BD2-8C6B-C23E61823392}"/>
              </a:ext>
            </a:extLst>
          </p:cNvPr>
          <p:cNvSpPr>
            <a:spLocks noGrp="1"/>
          </p:cNvSpPr>
          <p:nvPr>
            <p:ph type="sldNum" sz="quarter" idx="2"/>
          </p:nvPr>
        </p:nvSpPr>
        <p:spPr>
          <a:xfrm>
            <a:off x="10893288" y="6364044"/>
            <a:ext cx="821634" cy="340935"/>
          </a:xfrm>
        </p:spPr>
        <p:txBody>
          <a:bodyPr/>
          <a:lstStyle/>
          <a:p>
            <a:fld id="{86CB4B4D-7CA3-9044-876B-883B54F8677D}" type="slidenum">
              <a:rPr lang="en-US" smtClean="0"/>
              <a:t>17</a:t>
            </a:fld>
            <a:endParaRPr lang="en-US" dirty="0"/>
          </a:p>
        </p:txBody>
      </p:sp>
      <p:pic>
        <p:nvPicPr>
          <p:cNvPr id="7" name="Picture 6">
            <a:extLst>
              <a:ext uri="{FF2B5EF4-FFF2-40B4-BE49-F238E27FC236}">
                <a16:creationId xmlns:a16="http://schemas.microsoft.com/office/drawing/2014/main" id="{7C367B18-682F-406E-B7AC-996F9D401EE7}"/>
              </a:ext>
            </a:extLst>
          </p:cNvPr>
          <p:cNvPicPr>
            <a:picLocks noChangeAspect="1"/>
          </p:cNvPicPr>
          <p:nvPr/>
        </p:nvPicPr>
        <p:blipFill rotWithShape="1">
          <a:blip r:embed="rId2"/>
          <a:srcRect l="664" t="1565"/>
          <a:stretch/>
        </p:blipFill>
        <p:spPr>
          <a:xfrm>
            <a:off x="585059" y="1254487"/>
            <a:ext cx="11021882" cy="3381680"/>
          </a:xfrm>
          <a:prstGeom prst="rect">
            <a:avLst/>
          </a:prstGeom>
        </p:spPr>
      </p:pic>
      <p:sp>
        <p:nvSpPr>
          <p:cNvPr id="8" name="TextBox 7">
            <a:extLst>
              <a:ext uri="{FF2B5EF4-FFF2-40B4-BE49-F238E27FC236}">
                <a16:creationId xmlns:a16="http://schemas.microsoft.com/office/drawing/2014/main" id="{F952E84A-697A-46C3-8370-31D6F6BCAF74}"/>
              </a:ext>
            </a:extLst>
          </p:cNvPr>
          <p:cNvSpPr txBox="1"/>
          <p:nvPr/>
        </p:nvSpPr>
        <p:spPr>
          <a:xfrm>
            <a:off x="731476" y="864665"/>
            <a:ext cx="5604050" cy="338554"/>
          </a:xfrm>
          <a:prstGeom prst="rect">
            <a:avLst/>
          </a:prstGeom>
          <a:noFill/>
        </p:spPr>
        <p:txBody>
          <a:bodyPr wrap="square" rtlCol="0">
            <a:spAutoFit/>
          </a:bodyPr>
          <a:lstStyle/>
          <a:p>
            <a:pPr algn="ctr"/>
            <a:r>
              <a:rPr lang="en-US" sz="1600" i="1" dirty="0"/>
              <a:t>“If its not recorded [measured, saved]… it didn’t happen”</a:t>
            </a:r>
          </a:p>
        </p:txBody>
      </p:sp>
      <p:sp>
        <p:nvSpPr>
          <p:cNvPr id="9" name="TextBox 8">
            <a:extLst>
              <a:ext uri="{FF2B5EF4-FFF2-40B4-BE49-F238E27FC236}">
                <a16:creationId xmlns:a16="http://schemas.microsoft.com/office/drawing/2014/main" id="{004737EB-045D-4A10-A871-BCF24218CDFB}"/>
              </a:ext>
            </a:extLst>
          </p:cNvPr>
          <p:cNvSpPr txBox="1"/>
          <p:nvPr/>
        </p:nvSpPr>
        <p:spPr>
          <a:xfrm>
            <a:off x="585059" y="4738704"/>
            <a:ext cx="11095567" cy="1200329"/>
          </a:xfrm>
          <a:prstGeom prst="rect">
            <a:avLst/>
          </a:prstGeom>
          <a:noFill/>
        </p:spPr>
        <p:txBody>
          <a:bodyPr wrap="square" rtlCol="0">
            <a:spAutoFit/>
          </a:bodyPr>
          <a:lstStyle/>
          <a:p>
            <a:pPr marL="457200" indent="-457200">
              <a:buFont typeface="Arial" panose="020B0604020202020204" pitchFamily="34" charset="0"/>
              <a:buChar char="•"/>
            </a:pPr>
            <a:r>
              <a:rPr lang="en-US" sz="2400" dirty="0"/>
              <a:t>Data-based evidence not only validates what was assessed and learned but provides immediate content for others in future to learn from.</a:t>
            </a:r>
          </a:p>
          <a:p>
            <a:pPr marL="457200" indent="-457200">
              <a:buFont typeface="Arial" panose="020B0604020202020204" pitchFamily="34" charset="0"/>
              <a:buChar char="•"/>
            </a:pPr>
            <a:r>
              <a:rPr lang="en-US" sz="2400" dirty="0"/>
              <a:t>Improves measures using synthetic reconstruction</a:t>
            </a:r>
          </a:p>
        </p:txBody>
      </p:sp>
      <p:sp>
        <p:nvSpPr>
          <p:cNvPr id="10" name="Oval 9">
            <a:extLst>
              <a:ext uri="{FF2B5EF4-FFF2-40B4-BE49-F238E27FC236}">
                <a16:creationId xmlns:a16="http://schemas.microsoft.com/office/drawing/2014/main" id="{55DAB715-C235-4E15-80CB-B053B39AAB9C}"/>
              </a:ext>
            </a:extLst>
          </p:cNvPr>
          <p:cNvSpPr/>
          <p:nvPr/>
        </p:nvSpPr>
        <p:spPr>
          <a:xfrm>
            <a:off x="10812390" y="3946382"/>
            <a:ext cx="205946" cy="189470"/>
          </a:xfrm>
          <a:prstGeom prst="ellipse">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 name="Group 10">
            <a:extLst>
              <a:ext uri="{FF2B5EF4-FFF2-40B4-BE49-F238E27FC236}">
                <a16:creationId xmlns:a16="http://schemas.microsoft.com/office/drawing/2014/main" id="{B2BEECE8-33DE-4ABB-92C8-8B6DEE3BA75A}"/>
              </a:ext>
            </a:extLst>
          </p:cNvPr>
          <p:cNvGrpSpPr/>
          <p:nvPr/>
        </p:nvGrpSpPr>
        <p:grpSpPr>
          <a:xfrm>
            <a:off x="6915893" y="1715805"/>
            <a:ext cx="4333103" cy="2586682"/>
            <a:chOff x="6952735" y="2537253"/>
            <a:chExt cx="4333103" cy="2586682"/>
          </a:xfrm>
        </p:grpSpPr>
        <p:cxnSp>
          <p:nvCxnSpPr>
            <p:cNvPr id="12" name="Straight Connector 11">
              <a:extLst>
                <a:ext uri="{FF2B5EF4-FFF2-40B4-BE49-F238E27FC236}">
                  <a16:creationId xmlns:a16="http://schemas.microsoft.com/office/drawing/2014/main" id="{5CB75822-DD7F-41AF-B68E-54C643F9C671}"/>
                </a:ext>
              </a:extLst>
            </p:cNvPr>
            <p:cNvCxnSpPr/>
            <p:nvPr/>
          </p:nvCxnSpPr>
          <p:spPr>
            <a:xfrm>
              <a:off x="11285838" y="2537254"/>
              <a:ext cx="0" cy="2586681"/>
            </a:xfrm>
            <a:prstGeom prst="line">
              <a:avLst/>
            </a:prstGeom>
            <a:ln w="76200">
              <a:solidFill>
                <a:srgbClr val="203864"/>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6DA437B-FFA7-4321-8C13-6361E9CC5697}"/>
                </a:ext>
              </a:extLst>
            </p:cNvPr>
            <p:cNvCxnSpPr>
              <a:cxnSpLocks/>
            </p:cNvCxnSpPr>
            <p:nvPr/>
          </p:nvCxnSpPr>
          <p:spPr>
            <a:xfrm flipH="1">
              <a:off x="6952735" y="5123935"/>
              <a:ext cx="4333103" cy="0"/>
            </a:xfrm>
            <a:prstGeom prst="line">
              <a:avLst/>
            </a:prstGeom>
            <a:ln w="76200">
              <a:solidFill>
                <a:srgbClr val="203864"/>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9DAE479-1DEA-4A9C-836E-16C18557E2C1}"/>
                </a:ext>
              </a:extLst>
            </p:cNvPr>
            <p:cNvCxnSpPr>
              <a:cxnSpLocks/>
            </p:cNvCxnSpPr>
            <p:nvPr/>
          </p:nvCxnSpPr>
          <p:spPr>
            <a:xfrm flipV="1">
              <a:off x="6952735" y="2537253"/>
              <a:ext cx="0" cy="2586681"/>
            </a:xfrm>
            <a:prstGeom prst="line">
              <a:avLst/>
            </a:prstGeom>
            <a:ln w="76200">
              <a:solidFill>
                <a:srgbClr val="203864"/>
              </a:solidFill>
              <a:prstDash val="sysDash"/>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7BE318B0-C78D-48F1-B89A-E07A0E61B789}"/>
              </a:ext>
            </a:extLst>
          </p:cNvPr>
          <p:cNvSpPr/>
          <p:nvPr/>
        </p:nvSpPr>
        <p:spPr>
          <a:xfrm>
            <a:off x="10367547" y="4261765"/>
            <a:ext cx="650789" cy="102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ectangle 15">
            <a:extLst>
              <a:ext uri="{FF2B5EF4-FFF2-40B4-BE49-F238E27FC236}">
                <a16:creationId xmlns:a16="http://schemas.microsoft.com/office/drawing/2014/main" id="{23446EA7-3520-4BCF-B21F-3CEB95A3BF95}"/>
              </a:ext>
            </a:extLst>
          </p:cNvPr>
          <p:cNvSpPr/>
          <p:nvPr/>
        </p:nvSpPr>
        <p:spPr>
          <a:xfrm>
            <a:off x="9201893" y="4250999"/>
            <a:ext cx="650789" cy="102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0F904B80-D640-4FA1-9F98-775EECF378D3}"/>
              </a:ext>
            </a:extLst>
          </p:cNvPr>
          <p:cNvSpPr txBox="1"/>
          <p:nvPr/>
        </p:nvSpPr>
        <p:spPr>
          <a:xfrm>
            <a:off x="6788877" y="864448"/>
            <a:ext cx="5012324" cy="338554"/>
          </a:xfrm>
          <a:prstGeom prst="rect">
            <a:avLst/>
          </a:prstGeom>
          <a:noFill/>
        </p:spPr>
        <p:txBody>
          <a:bodyPr wrap="square" rtlCol="0">
            <a:spAutoFit/>
          </a:bodyPr>
          <a:lstStyle/>
          <a:p>
            <a:r>
              <a:rPr lang="en-US" sz="1600" i="1" dirty="0"/>
              <a:t>Synthetic Real-Data Immersion Research Concept*</a:t>
            </a:r>
          </a:p>
        </p:txBody>
      </p:sp>
      <p:cxnSp>
        <p:nvCxnSpPr>
          <p:cNvPr id="18" name="Straight Arrow Connector 17">
            <a:extLst>
              <a:ext uri="{FF2B5EF4-FFF2-40B4-BE49-F238E27FC236}">
                <a16:creationId xmlns:a16="http://schemas.microsoft.com/office/drawing/2014/main" id="{15CB217E-AD95-4134-8047-653EC3B17EC5}"/>
              </a:ext>
            </a:extLst>
          </p:cNvPr>
          <p:cNvCxnSpPr/>
          <p:nvPr/>
        </p:nvCxnSpPr>
        <p:spPr>
          <a:xfrm>
            <a:off x="10079223" y="1128574"/>
            <a:ext cx="1095632" cy="12871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C80675-3A5F-4585-87F5-5815B8B65873}"/>
              </a:ext>
            </a:extLst>
          </p:cNvPr>
          <p:cNvCxnSpPr>
            <a:cxnSpLocks/>
          </p:cNvCxnSpPr>
          <p:nvPr/>
        </p:nvCxnSpPr>
        <p:spPr>
          <a:xfrm>
            <a:off x="10079223" y="1151950"/>
            <a:ext cx="288324" cy="1133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88A5995-FB35-41AD-A852-3BBD7084CE6D}"/>
              </a:ext>
            </a:extLst>
          </p:cNvPr>
          <p:cNvSpPr txBox="1"/>
          <p:nvPr/>
        </p:nvSpPr>
        <p:spPr>
          <a:xfrm>
            <a:off x="3708979" y="6084121"/>
            <a:ext cx="8483021" cy="307777"/>
          </a:xfrm>
          <a:prstGeom prst="rect">
            <a:avLst/>
          </a:prstGeom>
          <a:noFill/>
        </p:spPr>
        <p:txBody>
          <a:bodyPr wrap="square" rtlCol="0">
            <a:spAutoFit/>
          </a:bodyPr>
          <a:lstStyle/>
          <a:p>
            <a:r>
              <a:rPr lang="en-US" sz="1400" i="1" dirty="0"/>
              <a:t>*Allow experts to share real experiences and lessons with novice/apprentice learners (Owens, K.P. 2020)</a:t>
            </a:r>
          </a:p>
        </p:txBody>
      </p:sp>
      <p:sp>
        <p:nvSpPr>
          <p:cNvPr id="21" name="Rectangle 20">
            <a:extLst>
              <a:ext uri="{FF2B5EF4-FFF2-40B4-BE49-F238E27FC236}">
                <a16:creationId xmlns:a16="http://schemas.microsoft.com/office/drawing/2014/main" id="{3E6F1D3A-0CC9-44CB-B290-6EAABDE65465}"/>
              </a:ext>
            </a:extLst>
          </p:cNvPr>
          <p:cNvSpPr/>
          <p:nvPr/>
        </p:nvSpPr>
        <p:spPr>
          <a:xfrm>
            <a:off x="2570206" y="6502282"/>
            <a:ext cx="7514706" cy="307777"/>
          </a:xfrm>
          <a:prstGeom prst="rect">
            <a:avLst/>
          </a:prstGeom>
        </p:spPr>
        <p:txBody>
          <a:bodyPr wrap="square">
            <a:spAutoFit/>
          </a:bodyPr>
          <a:lstStyle/>
          <a:p>
            <a:pPr algn="ctr"/>
            <a:r>
              <a:rPr lang="en-US" sz="1400" dirty="0"/>
              <a:t>2. Describe the theory and principles of competency-based experiential-learning</a:t>
            </a:r>
          </a:p>
        </p:txBody>
      </p:sp>
    </p:spTree>
    <p:extLst>
      <p:ext uri="{BB962C8B-B14F-4D97-AF65-F5344CB8AC3E}">
        <p14:creationId xmlns:p14="http://schemas.microsoft.com/office/powerpoint/2010/main" val="353832364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Singular Performance : Longitudinal Competence</a:t>
            </a:r>
          </a:p>
        </p:txBody>
      </p:sp>
      <p:sp>
        <p:nvSpPr>
          <p:cNvPr id="5" name="Slide Number Placeholder 4">
            <a:extLst>
              <a:ext uri="{FF2B5EF4-FFF2-40B4-BE49-F238E27FC236}">
                <a16:creationId xmlns:a16="http://schemas.microsoft.com/office/drawing/2014/main" id="{42395FFC-A02B-4FED-BCB6-E7B13A21D478}"/>
              </a:ext>
            </a:extLst>
          </p:cNvPr>
          <p:cNvSpPr>
            <a:spLocks noGrp="1"/>
          </p:cNvSpPr>
          <p:nvPr>
            <p:ph type="sldNum" sz="quarter" idx="10"/>
          </p:nvPr>
        </p:nvSpPr>
        <p:spPr/>
        <p:txBody>
          <a:bodyPr/>
          <a:lstStyle/>
          <a:p>
            <a:pPr>
              <a:defRPr/>
            </a:pPr>
            <a:fld id="{D68E8870-17DE-45C4-A8DD-7644B2422933}" type="slidenum">
              <a:rPr lang="en-US" smtClean="0"/>
              <a:pPr>
                <a:defRPr/>
              </a:pPr>
              <a:t>18</a:t>
            </a:fld>
            <a:endParaRPr lang="en-US" dirty="0"/>
          </a:p>
        </p:txBody>
      </p:sp>
      <p:sp>
        <p:nvSpPr>
          <p:cNvPr id="61" name="Rectangle 60">
            <a:extLst>
              <a:ext uri="{FF2B5EF4-FFF2-40B4-BE49-F238E27FC236}">
                <a16:creationId xmlns:a16="http://schemas.microsoft.com/office/drawing/2014/main" id="{44A5FEAC-BFAB-455A-BFF9-B65DD83BE2E6}"/>
              </a:ext>
            </a:extLst>
          </p:cNvPr>
          <p:cNvSpPr/>
          <p:nvPr/>
        </p:nvSpPr>
        <p:spPr bwMode="auto">
          <a:xfrm>
            <a:off x="207919" y="1615791"/>
            <a:ext cx="4590173" cy="4596191"/>
          </a:xfrm>
          <a:prstGeom prst="rect">
            <a:avLst/>
          </a:prstGeom>
          <a:solidFill>
            <a:srgbClr val="DDEEFF">
              <a:alpha val="4902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ahoma" charset="0"/>
            </a:endParaRPr>
          </a:p>
        </p:txBody>
      </p:sp>
      <p:sp>
        <p:nvSpPr>
          <p:cNvPr id="63" name="Rectangle 62">
            <a:extLst>
              <a:ext uri="{FF2B5EF4-FFF2-40B4-BE49-F238E27FC236}">
                <a16:creationId xmlns:a16="http://schemas.microsoft.com/office/drawing/2014/main" id="{F5E4CF90-3948-4D44-8E32-7715EFADB7CE}"/>
              </a:ext>
            </a:extLst>
          </p:cNvPr>
          <p:cNvSpPr/>
          <p:nvPr/>
        </p:nvSpPr>
        <p:spPr bwMode="auto">
          <a:xfrm>
            <a:off x="4846530" y="1205482"/>
            <a:ext cx="6910040" cy="5006500"/>
          </a:xfrm>
          <a:prstGeom prst="rect">
            <a:avLst/>
          </a:prstGeom>
          <a:solidFill>
            <a:srgbClr val="C7FFF0">
              <a:alpha val="43137"/>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65" name="TextBox 64">
            <a:extLst>
              <a:ext uri="{FF2B5EF4-FFF2-40B4-BE49-F238E27FC236}">
                <a16:creationId xmlns:a16="http://schemas.microsoft.com/office/drawing/2014/main" id="{D5DCEC27-350A-46D6-93CB-48C20EAD9F4F}"/>
              </a:ext>
            </a:extLst>
          </p:cNvPr>
          <p:cNvSpPr txBox="1"/>
          <p:nvPr/>
        </p:nvSpPr>
        <p:spPr>
          <a:xfrm>
            <a:off x="1045485" y="1002490"/>
            <a:ext cx="2935419" cy="584775"/>
          </a:xfrm>
          <a:prstGeom prst="rect">
            <a:avLst/>
          </a:prstGeom>
          <a:solidFill>
            <a:schemeClr val="bg1"/>
          </a:solidFill>
        </p:spPr>
        <p:txBody>
          <a:bodyPr wrap="none" rtlCol="0">
            <a:spAutoFit/>
          </a:bodyPr>
          <a:lstStyle/>
          <a:p>
            <a:pPr algn="ctr"/>
            <a:r>
              <a:rPr lang="en-US" sz="1600" b="1" dirty="0"/>
              <a:t>Any Task in </a:t>
            </a:r>
          </a:p>
          <a:p>
            <a:pPr algn="ctr"/>
            <a:r>
              <a:rPr lang="en-US" sz="1600" b="1" dirty="0"/>
              <a:t>Experience Event Instance</a:t>
            </a:r>
          </a:p>
        </p:txBody>
      </p:sp>
      <p:sp>
        <p:nvSpPr>
          <p:cNvPr id="66" name="TextBox 65">
            <a:extLst>
              <a:ext uri="{FF2B5EF4-FFF2-40B4-BE49-F238E27FC236}">
                <a16:creationId xmlns:a16="http://schemas.microsoft.com/office/drawing/2014/main" id="{7EAF4584-F86A-45D3-B293-F14CFFD1A24B}"/>
              </a:ext>
            </a:extLst>
          </p:cNvPr>
          <p:cNvSpPr txBox="1"/>
          <p:nvPr/>
        </p:nvSpPr>
        <p:spPr>
          <a:xfrm>
            <a:off x="6220369" y="827184"/>
            <a:ext cx="4230645" cy="338554"/>
          </a:xfrm>
          <a:prstGeom prst="rect">
            <a:avLst/>
          </a:prstGeom>
          <a:solidFill>
            <a:schemeClr val="bg1"/>
          </a:solidFill>
        </p:spPr>
        <p:txBody>
          <a:bodyPr wrap="none" rtlCol="0">
            <a:spAutoFit/>
          </a:bodyPr>
          <a:lstStyle/>
          <a:p>
            <a:r>
              <a:rPr lang="en-US" sz="1600" b="1" dirty="0"/>
              <a:t>Any Task Over Many Experience Events</a:t>
            </a:r>
          </a:p>
        </p:txBody>
      </p:sp>
      <p:sp>
        <p:nvSpPr>
          <p:cNvPr id="67" name="Rectangle 66">
            <a:extLst>
              <a:ext uri="{FF2B5EF4-FFF2-40B4-BE49-F238E27FC236}">
                <a16:creationId xmlns:a16="http://schemas.microsoft.com/office/drawing/2014/main" id="{C9D45E09-616D-4DAE-BB0A-29A525B87BEA}"/>
              </a:ext>
            </a:extLst>
          </p:cNvPr>
          <p:cNvSpPr/>
          <p:nvPr/>
        </p:nvSpPr>
        <p:spPr bwMode="auto">
          <a:xfrm>
            <a:off x="3631424" y="2814921"/>
            <a:ext cx="822441" cy="866019"/>
          </a:xfrm>
          <a:prstGeom prst="rect">
            <a:avLst/>
          </a:prstGeom>
          <a:solidFill>
            <a:schemeClr val="accent6">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68" name="Rectangle 67">
            <a:extLst>
              <a:ext uri="{FF2B5EF4-FFF2-40B4-BE49-F238E27FC236}">
                <a16:creationId xmlns:a16="http://schemas.microsoft.com/office/drawing/2014/main" id="{92AFF93C-164C-4416-B753-F95E0C62CB88}"/>
              </a:ext>
            </a:extLst>
          </p:cNvPr>
          <p:cNvSpPr/>
          <p:nvPr/>
        </p:nvSpPr>
        <p:spPr bwMode="auto">
          <a:xfrm>
            <a:off x="3279254" y="3680940"/>
            <a:ext cx="822443" cy="866019"/>
          </a:xfrm>
          <a:prstGeom prst="rect">
            <a:avLst/>
          </a:prstGeom>
          <a:solidFill>
            <a:srgbClr val="00B05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69" name="Rectangle 68">
            <a:extLst>
              <a:ext uri="{FF2B5EF4-FFF2-40B4-BE49-F238E27FC236}">
                <a16:creationId xmlns:a16="http://schemas.microsoft.com/office/drawing/2014/main" id="{93AB8201-3384-40FB-847D-0482AB5BD202}"/>
              </a:ext>
            </a:extLst>
          </p:cNvPr>
          <p:cNvSpPr/>
          <p:nvPr/>
        </p:nvSpPr>
        <p:spPr bwMode="auto">
          <a:xfrm>
            <a:off x="2948352" y="4546959"/>
            <a:ext cx="830997" cy="866019"/>
          </a:xfrm>
          <a:prstGeom prst="rect">
            <a:avLst/>
          </a:prstGeom>
          <a:solidFill>
            <a:srgbClr val="C00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70" name="TextBox 69">
            <a:extLst>
              <a:ext uri="{FF2B5EF4-FFF2-40B4-BE49-F238E27FC236}">
                <a16:creationId xmlns:a16="http://schemas.microsoft.com/office/drawing/2014/main" id="{47B0D187-0049-4299-9491-6B75C5426A99}"/>
              </a:ext>
            </a:extLst>
          </p:cNvPr>
          <p:cNvSpPr txBox="1"/>
          <p:nvPr/>
        </p:nvSpPr>
        <p:spPr>
          <a:xfrm>
            <a:off x="2226608" y="2932031"/>
            <a:ext cx="1409360" cy="584775"/>
          </a:xfrm>
          <a:prstGeom prst="rect">
            <a:avLst/>
          </a:prstGeom>
          <a:noFill/>
        </p:spPr>
        <p:txBody>
          <a:bodyPr wrap="none" rtlCol="0">
            <a:spAutoFit/>
          </a:bodyPr>
          <a:lstStyle/>
          <a:p>
            <a:pPr algn="r"/>
            <a:r>
              <a:rPr lang="en-US" sz="1600" b="1" dirty="0">
                <a:solidFill>
                  <a:schemeClr val="accent6">
                    <a:lumMod val="75000"/>
                  </a:schemeClr>
                </a:solidFill>
              </a:rPr>
              <a:t>Above</a:t>
            </a:r>
          </a:p>
          <a:p>
            <a:pPr algn="r"/>
            <a:r>
              <a:rPr lang="en-US" sz="1600" b="1" dirty="0">
                <a:solidFill>
                  <a:schemeClr val="accent6">
                    <a:lumMod val="75000"/>
                  </a:schemeClr>
                </a:solidFill>
              </a:rPr>
              <a:t>Expectation</a:t>
            </a:r>
          </a:p>
        </p:txBody>
      </p:sp>
      <p:sp>
        <p:nvSpPr>
          <p:cNvPr id="71" name="TextBox 70">
            <a:extLst>
              <a:ext uri="{FF2B5EF4-FFF2-40B4-BE49-F238E27FC236}">
                <a16:creationId xmlns:a16="http://schemas.microsoft.com/office/drawing/2014/main" id="{14E8F3E1-12FF-461F-B172-97D09A3FBAA5}"/>
              </a:ext>
            </a:extLst>
          </p:cNvPr>
          <p:cNvSpPr txBox="1"/>
          <p:nvPr/>
        </p:nvSpPr>
        <p:spPr>
          <a:xfrm>
            <a:off x="1896526" y="3810429"/>
            <a:ext cx="1409360" cy="584775"/>
          </a:xfrm>
          <a:prstGeom prst="rect">
            <a:avLst/>
          </a:prstGeom>
          <a:noFill/>
        </p:spPr>
        <p:txBody>
          <a:bodyPr wrap="none" rtlCol="0">
            <a:spAutoFit/>
          </a:bodyPr>
          <a:lstStyle/>
          <a:p>
            <a:pPr algn="r"/>
            <a:r>
              <a:rPr lang="en-US" sz="1600" b="1" dirty="0">
                <a:solidFill>
                  <a:srgbClr val="00B050"/>
                </a:solidFill>
              </a:rPr>
              <a:t>At</a:t>
            </a:r>
          </a:p>
          <a:p>
            <a:pPr algn="r"/>
            <a:r>
              <a:rPr lang="en-US" sz="1600" b="1" dirty="0">
                <a:solidFill>
                  <a:srgbClr val="00B050"/>
                </a:solidFill>
              </a:rPr>
              <a:t>Expectation</a:t>
            </a:r>
          </a:p>
        </p:txBody>
      </p:sp>
      <p:sp>
        <p:nvSpPr>
          <p:cNvPr id="72" name="TextBox 71">
            <a:extLst>
              <a:ext uri="{FF2B5EF4-FFF2-40B4-BE49-F238E27FC236}">
                <a16:creationId xmlns:a16="http://schemas.microsoft.com/office/drawing/2014/main" id="{CBE3BD15-44EE-43D7-96F8-5DD52E599992}"/>
              </a:ext>
            </a:extLst>
          </p:cNvPr>
          <p:cNvSpPr txBox="1"/>
          <p:nvPr/>
        </p:nvSpPr>
        <p:spPr>
          <a:xfrm>
            <a:off x="1569746" y="4664572"/>
            <a:ext cx="1409360" cy="584775"/>
          </a:xfrm>
          <a:prstGeom prst="rect">
            <a:avLst/>
          </a:prstGeom>
          <a:noFill/>
        </p:spPr>
        <p:txBody>
          <a:bodyPr wrap="none" rtlCol="0">
            <a:spAutoFit/>
          </a:bodyPr>
          <a:lstStyle/>
          <a:p>
            <a:pPr algn="r"/>
            <a:r>
              <a:rPr lang="en-US" sz="1600" b="1" dirty="0">
                <a:solidFill>
                  <a:srgbClr val="C00000"/>
                </a:solidFill>
              </a:rPr>
              <a:t>Below</a:t>
            </a:r>
          </a:p>
          <a:p>
            <a:pPr algn="r"/>
            <a:r>
              <a:rPr lang="en-US" sz="1600" b="1" dirty="0">
                <a:solidFill>
                  <a:srgbClr val="C00000"/>
                </a:solidFill>
              </a:rPr>
              <a:t>Expectation</a:t>
            </a:r>
          </a:p>
        </p:txBody>
      </p:sp>
      <p:sp>
        <p:nvSpPr>
          <p:cNvPr id="73" name="TextBox 72">
            <a:extLst>
              <a:ext uri="{FF2B5EF4-FFF2-40B4-BE49-F238E27FC236}">
                <a16:creationId xmlns:a16="http://schemas.microsoft.com/office/drawing/2014/main" id="{1DE8BA42-3EAA-43CA-AA00-B9EBDEB4D7CF}"/>
              </a:ext>
            </a:extLst>
          </p:cNvPr>
          <p:cNvSpPr txBox="1"/>
          <p:nvPr/>
        </p:nvSpPr>
        <p:spPr>
          <a:xfrm>
            <a:off x="2398770" y="2276999"/>
            <a:ext cx="2273379" cy="338554"/>
          </a:xfrm>
          <a:prstGeom prst="rect">
            <a:avLst/>
          </a:prstGeom>
          <a:noFill/>
        </p:spPr>
        <p:txBody>
          <a:bodyPr wrap="none" rtlCol="0">
            <a:spAutoFit/>
          </a:bodyPr>
          <a:lstStyle/>
          <a:p>
            <a:r>
              <a:rPr lang="en-US" sz="1600" b="1" dirty="0">
                <a:solidFill>
                  <a:srgbClr val="7030A0"/>
                </a:solidFill>
              </a:rPr>
              <a:t>Difficulty and Stress</a:t>
            </a:r>
          </a:p>
        </p:txBody>
      </p:sp>
      <p:sp>
        <p:nvSpPr>
          <p:cNvPr id="74" name="TextBox 73">
            <a:extLst>
              <a:ext uri="{FF2B5EF4-FFF2-40B4-BE49-F238E27FC236}">
                <a16:creationId xmlns:a16="http://schemas.microsoft.com/office/drawing/2014/main" id="{7EC75314-CFA4-446C-8716-7CA5ED75A691}"/>
              </a:ext>
            </a:extLst>
          </p:cNvPr>
          <p:cNvSpPr txBox="1"/>
          <p:nvPr/>
        </p:nvSpPr>
        <p:spPr>
          <a:xfrm>
            <a:off x="1610898" y="1668994"/>
            <a:ext cx="3203121" cy="338554"/>
          </a:xfrm>
          <a:prstGeom prst="rect">
            <a:avLst/>
          </a:prstGeom>
          <a:noFill/>
        </p:spPr>
        <p:txBody>
          <a:bodyPr wrap="none" rtlCol="0">
            <a:spAutoFit/>
          </a:bodyPr>
          <a:lstStyle/>
          <a:p>
            <a:r>
              <a:rPr lang="en-US" sz="1600" b="1" dirty="0">
                <a:solidFill>
                  <a:schemeClr val="bg1">
                    <a:lumMod val="50000"/>
                  </a:schemeClr>
                </a:solidFill>
              </a:rPr>
              <a:t>Environment and Conditions</a:t>
            </a:r>
          </a:p>
        </p:txBody>
      </p:sp>
      <p:sp>
        <p:nvSpPr>
          <p:cNvPr id="75" name="TextBox 74">
            <a:extLst>
              <a:ext uri="{FF2B5EF4-FFF2-40B4-BE49-F238E27FC236}">
                <a16:creationId xmlns:a16="http://schemas.microsoft.com/office/drawing/2014/main" id="{144097DD-CE8B-4738-904D-0EBE3AD69761}"/>
              </a:ext>
            </a:extLst>
          </p:cNvPr>
          <p:cNvSpPr txBox="1"/>
          <p:nvPr/>
        </p:nvSpPr>
        <p:spPr>
          <a:xfrm>
            <a:off x="2772691" y="5657912"/>
            <a:ext cx="2041328" cy="338554"/>
          </a:xfrm>
          <a:prstGeom prst="rect">
            <a:avLst/>
          </a:prstGeom>
          <a:noFill/>
        </p:spPr>
        <p:txBody>
          <a:bodyPr wrap="none" rtlCol="0">
            <a:spAutoFit/>
          </a:bodyPr>
          <a:lstStyle/>
          <a:p>
            <a:r>
              <a:rPr lang="en-US" sz="1600" i="1" dirty="0"/>
              <a:t>Sent to LRS via </a:t>
            </a:r>
            <a:r>
              <a:rPr lang="en-US" sz="1600" i="1" dirty="0" err="1"/>
              <a:t>xAPI</a:t>
            </a:r>
            <a:endParaRPr lang="en-US" sz="1600" i="1" dirty="0"/>
          </a:p>
        </p:txBody>
      </p:sp>
      <p:sp>
        <p:nvSpPr>
          <p:cNvPr id="76" name="TextBox 75">
            <a:extLst>
              <a:ext uri="{FF2B5EF4-FFF2-40B4-BE49-F238E27FC236}">
                <a16:creationId xmlns:a16="http://schemas.microsoft.com/office/drawing/2014/main" id="{493BA374-A55F-4A12-AF88-9317AFF9828F}"/>
              </a:ext>
            </a:extLst>
          </p:cNvPr>
          <p:cNvSpPr txBox="1"/>
          <p:nvPr/>
        </p:nvSpPr>
        <p:spPr>
          <a:xfrm rot="16200000">
            <a:off x="-578010" y="3478916"/>
            <a:ext cx="3662936" cy="338554"/>
          </a:xfrm>
          <a:prstGeom prst="rect">
            <a:avLst/>
          </a:prstGeom>
          <a:noFill/>
        </p:spPr>
        <p:txBody>
          <a:bodyPr wrap="square" rtlCol="0">
            <a:spAutoFit/>
          </a:bodyPr>
          <a:lstStyle/>
          <a:p>
            <a:pPr algn="ctr"/>
            <a:r>
              <a:rPr lang="en-US" sz="1600" dirty="0"/>
              <a:t>Assessment vs. Baseline Measure</a:t>
            </a:r>
          </a:p>
        </p:txBody>
      </p:sp>
      <p:pic>
        <p:nvPicPr>
          <p:cNvPr id="77" name="Picture 76">
            <a:extLst>
              <a:ext uri="{FF2B5EF4-FFF2-40B4-BE49-F238E27FC236}">
                <a16:creationId xmlns:a16="http://schemas.microsoft.com/office/drawing/2014/main" id="{99B4EBD3-1A9A-4AF8-AA36-4A781EC53942}"/>
              </a:ext>
            </a:extLst>
          </p:cNvPr>
          <p:cNvPicPr>
            <a:picLocks noChangeAspect="1"/>
          </p:cNvPicPr>
          <p:nvPr/>
        </p:nvPicPr>
        <p:blipFill>
          <a:blip r:embed="rId2"/>
          <a:stretch>
            <a:fillRect/>
          </a:stretch>
        </p:blipFill>
        <p:spPr>
          <a:xfrm rot="16200000">
            <a:off x="-704889" y="3338012"/>
            <a:ext cx="2651630" cy="584574"/>
          </a:xfrm>
          <a:prstGeom prst="rect">
            <a:avLst/>
          </a:prstGeom>
        </p:spPr>
      </p:pic>
      <p:sp>
        <p:nvSpPr>
          <p:cNvPr id="78" name="Left Brace 77">
            <a:extLst>
              <a:ext uri="{FF2B5EF4-FFF2-40B4-BE49-F238E27FC236}">
                <a16:creationId xmlns:a16="http://schemas.microsoft.com/office/drawing/2014/main" id="{E0E46A33-71EE-4641-A646-9C071E07057F}"/>
              </a:ext>
            </a:extLst>
          </p:cNvPr>
          <p:cNvSpPr/>
          <p:nvPr/>
        </p:nvSpPr>
        <p:spPr bwMode="auto">
          <a:xfrm>
            <a:off x="984208" y="1816726"/>
            <a:ext cx="309638" cy="3701640"/>
          </a:xfrm>
          <a:prstGeom prst="leftBrace">
            <a:avLst/>
          </a:prstGeom>
          <a:noFill/>
          <a:ln w="28575" cap="flat" cmpd="sng" algn="ctr">
            <a:solidFill>
              <a:srgbClr val="0070C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79" name="Straight Connector 78">
            <a:extLst>
              <a:ext uri="{FF2B5EF4-FFF2-40B4-BE49-F238E27FC236}">
                <a16:creationId xmlns:a16="http://schemas.microsoft.com/office/drawing/2014/main" id="{8F5F1331-5342-4088-BF60-4AC54FE77DD5}"/>
              </a:ext>
            </a:extLst>
          </p:cNvPr>
          <p:cNvCxnSpPr/>
          <p:nvPr/>
        </p:nvCxnSpPr>
        <p:spPr bwMode="auto">
          <a:xfrm>
            <a:off x="1645172" y="2809524"/>
            <a:ext cx="2980266" cy="0"/>
          </a:xfrm>
          <a:prstGeom prst="line">
            <a:avLst/>
          </a:prstGeom>
          <a:solidFill>
            <a:schemeClr val="accent1"/>
          </a:solidFill>
          <a:ln w="19050" cap="flat" cmpd="sng" algn="ctr">
            <a:solidFill>
              <a:schemeClr val="tx1"/>
            </a:solidFill>
            <a:prstDash val="dash"/>
            <a:miter lim="800000"/>
            <a:headEnd type="none" w="med" len="med"/>
            <a:tailEnd type="none" w="med" len="med"/>
          </a:ln>
          <a:effectLst/>
        </p:spPr>
      </p:cxnSp>
      <p:cxnSp>
        <p:nvCxnSpPr>
          <p:cNvPr id="80" name="Straight Connector 79">
            <a:extLst>
              <a:ext uri="{FF2B5EF4-FFF2-40B4-BE49-F238E27FC236}">
                <a16:creationId xmlns:a16="http://schemas.microsoft.com/office/drawing/2014/main" id="{96F3F663-BBB4-4140-BCDC-0C9E7E641D87}"/>
              </a:ext>
            </a:extLst>
          </p:cNvPr>
          <p:cNvCxnSpPr/>
          <p:nvPr/>
        </p:nvCxnSpPr>
        <p:spPr bwMode="auto">
          <a:xfrm>
            <a:off x="1664525" y="3675543"/>
            <a:ext cx="2980266" cy="0"/>
          </a:xfrm>
          <a:prstGeom prst="line">
            <a:avLst/>
          </a:prstGeom>
          <a:solidFill>
            <a:schemeClr val="accent1"/>
          </a:solidFill>
          <a:ln w="19050" cap="flat" cmpd="sng" algn="ctr">
            <a:solidFill>
              <a:schemeClr val="tx1"/>
            </a:solidFill>
            <a:prstDash val="dash"/>
            <a:miter lim="800000"/>
            <a:headEnd type="none" w="med" len="med"/>
            <a:tailEnd type="none" w="med" len="med"/>
          </a:ln>
          <a:effectLst/>
        </p:spPr>
      </p:cxnSp>
      <p:cxnSp>
        <p:nvCxnSpPr>
          <p:cNvPr id="81" name="Straight Connector 80">
            <a:extLst>
              <a:ext uri="{FF2B5EF4-FFF2-40B4-BE49-F238E27FC236}">
                <a16:creationId xmlns:a16="http://schemas.microsoft.com/office/drawing/2014/main" id="{B4A65D46-520E-4B70-A829-F39F4C1E94C1}"/>
              </a:ext>
            </a:extLst>
          </p:cNvPr>
          <p:cNvCxnSpPr/>
          <p:nvPr/>
        </p:nvCxnSpPr>
        <p:spPr bwMode="auto">
          <a:xfrm>
            <a:off x="1664525" y="4547357"/>
            <a:ext cx="2980266" cy="0"/>
          </a:xfrm>
          <a:prstGeom prst="line">
            <a:avLst/>
          </a:prstGeom>
          <a:solidFill>
            <a:schemeClr val="accent1"/>
          </a:solidFill>
          <a:ln w="19050" cap="flat" cmpd="sng" algn="ctr">
            <a:solidFill>
              <a:schemeClr val="tx1"/>
            </a:solidFill>
            <a:prstDash val="dash"/>
            <a:miter lim="800000"/>
            <a:headEnd type="none" w="med" len="med"/>
            <a:tailEnd type="none" w="med" len="med"/>
          </a:ln>
          <a:effectLst/>
        </p:spPr>
      </p:cxnSp>
      <p:sp>
        <p:nvSpPr>
          <p:cNvPr id="82" name="TextBox 81">
            <a:extLst>
              <a:ext uri="{FF2B5EF4-FFF2-40B4-BE49-F238E27FC236}">
                <a16:creationId xmlns:a16="http://schemas.microsoft.com/office/drawing/2014/main" id="{470283D4-D715-41A0-A346-5F96224CB0E5}"/>
              </a:ext>
            </a:extLst>
          </p:cNvPr>
          <p:cNvSpPr txBox="1"/>
          <p:nvPr/>
        </p:nvSpPr>
        <p:spPr>
          <a:xfrm rot="16200000">
            <a:off x="2766413" y="4594013"/>
            <a:ext cx="1194875" cy="830997"/>
          </a:xfrm>
          <a:prstGeom prst="rect">
            <a:avLst/>
          </a:prstGeom>
          <a:noFill/>
        </p:spPr>
        <p:txBody>
          <a:bodyPr wrap="square" rtlCol="0">
            <a:spAutoFit/>
          </a:bodyPr>
          <a:lstStyle/>
          <a:p>
            <a:pPr algn="ctr"/>
            <a:r>
              <a:rPr lang="en-US" sz="1600" dirty="0">
                <a:solidFill>
                  <a:schemeClr val="bg1"/>
                </a:solidFill>
              </a:rPr>
              <a:t>Need </a:t>
            </a:r>
          </a:p>
          <a:p>
            <a:pPr algn="ctr"/>
            <a:r>
              <a:rPr lang="en-US" sz="1600" dirty="0">
                <a:solidFill>
                  <a:schemeClr val="bg1"/>
                </a:solidFill>
              </a:rPr>
              <a:t>Less Difficulty</a:t>
            </a:r>
          </a:p>
        </p:txBody>
      </p:sp>
      <p:sp>
        <p:nvSpPr>
          <p:cNvPr id="83" name="TextBox 82">
            <a:extLst>
              <a:ext uri="{FF2B5EF4-FFF2-40B4-BE49-F238E27FC236}">
                <a16:creationId xmlns:a16="http://schemas.microsoft.com/office/drawing/2014/main" id="{D4B52A58-E547-4CB7-B3AD-AD156A849CB3}"/>
              </a:ext>
            </a:extLst>
          </p:cNvPr>
          <p:cNvSpPr txBox="1"/>
          <p:nvPr/>
        </p:nvSpPr>
        <p:spPr>
          <a:xfrm rot="16200000">
            <a:off x="3066754" y="3821562"/>
            <a:ext cx="1194875" cy="584775"/>
          </a:xfrm>
          <a:prstGeom prst="rect">
            <a:avLst/>
          </a:prstGeom>
          <a:noFill/>
        </p:spPr>
        <p:txBody>
          <a:bodyPr wrap="square" rtlCol="0">
            <a:spAutoFit/>
          </a:bodyPr>
          <a:lstStyle/>
          <a:p>
            <a:pPr algn="ctr"/>
            <a:r>
              <a:rPr lang="en-US" sz="1600" dirty="0">
                <a:solidFill>
                  <a:schemeClr val="bg1"/>
                </a:solidFill>
              </a:rPr>
              <a:t>Matched</a:t>
            </a:r>
          </a:p>
          <a:p>
            <a:pPr algn="ctr"/>
            <a:r>
              <a:rPr lang="en-US" sz="1600" dirty="0">
                <a:solidFill>
                  <a:schemeClr val="bg1"/>
                </a:solidFill>
              </a:rPr>
              <a:t>Difficulty</a:t>
            </a:r>
          </a:p>
        </p:txBody>
      </p:sp>
      <p:sp>
        <p:nvSpPr>
          <p:cNvPr id="84" name="TextBox 83">
            <a:extLst>
              <a:ext uri="{FF2B5EF4-FFF2-40B4-BE49-F238E27FC236}">
                <a16:creationId xmlns:a16="http://schemas.microsoft.com/office/drawing/2014/main" id="{9560E11B-FB0C-4E79-8B2A-516802E2E50B}"/>
              </a:ext>
            </a:extLst>
          </p:cNvPr>
          <p:cNvSpPr txBox="1"/>
          <p:nvPr/>
        </p:nvSpPr>
        <p:spPr>
          <a:xfrm rot="16200000">
            <a:off x="3428218" y="2832432"/>
            <a:ext cx="1194875" cy="830997"/>
          </a:xfrm>
          <a:prstGeom prst="rect">
            <a:avLst/>
          </a:prstGeom>
          <a:noFill/>
        </p:spPr>
        <p:txBody>
          <a:bodyPr wrap="square" rtlCol="0">
            <a:spAutoFit/>
          </a:bodyPr>
          <a:lstStyle/>
          <a:p>
            <a:pPr algn="ctr"/>
            <a:r>
              <a:rPr lang="en-US" sz="1600" dirty="0">
                <a:solidFill>
                  <a:schemeClr val="bg1"/>
                </a:solidFill>
              </a:rPr>
              <a:t>Need</a:t>
            </a:r>
          </a:p>
          <a:p>
            <a:pPr algn="ctr"/>
            <a:r>
              <a:rPr lang="en-US" sz="1600" dirty="0">
                <a:solidFill>
                  <a:schemeClr val="bg1"/>
                </a:solidFill>
              </a:rPr>
              <a:t>More</a:t>
            </a:r>
          </a:p>
          <a:p>
            <a:pPr algn="ctr"/>
            <a:r>
              <a:rPr lang="en-US" sz="1600" dirty="0">
                <a:solidFill>
                  <a:schemeClr val="bg1"/>
                </a:solidFill>
              </a:rPr>
              <a:t>Difficulty</a:t>
            </a:r>
          </a:p>
        </p:txBody>
      </p:sp>
      <p:cxnSp>
        <p:nvCxnSpPr>
          <p:cNvPr id="85" name="Straight Connector 84">
            <a:extLst>
              <a:ext uri="{FF2B5EF4-FFF2-40B4-BE49-F238E27FC236}">
                <a16:creationId xmlns:a16="http://schemas.microsoft.com/office/drawing/2014/main" id="{E6625D86-98B9-4362-B3F1-8BF9D593ABFF}"/>
              </a:ext>
            </a:extLst>
          </p:cNvPr>
          <p:cNvCxnSpPr/>
          <p:nvPr/>
        </p:nvCxnSpPr>
        <p:spPr bwMode="auto">
          <a:xfrm>
            <a:off x="1645172" y="2158191"/>
            <a:ext cx="2980266" cy="0"/>
          </a:xfrm>
          <a:prstGeom prst="line">
            <a:avLst/>
          </a:prstGeom>
          <a:solidFill>
            <a:schemeClr val="accent1"/>
          </a:solidFill>
          <a:ln w="19050" cap="flat" cmpd="sng" algn="ctr">
            <a:solidFill>
              <a:schemeClr val="tx1"/>
            </a:solidFill>
            <a:prstDash val="dash"/>
            <a:miter lim="800000"/>
            <a:headEnd type="none" w="med" len="med"/>
            <a:tailEnd type="none" w="med" len="med"/>
          </a:ln>
          <a:effectLst/>
        </p:spPr>
      </p:cxnSp>
      <p:sp>
        <p:nvSpPr>
          <p:cNvPr id="86" name="Rectangle 85">
            <a:extLst>
              <a:ext uri="{FF2B5EF4-FFF2-40B4-BE49-F238E27FC236}">
                <a16:creationId xmlns:a16="http://schemas.microsoft.com/office/drawing/2014/main" id="{8AD63F30-A952-41A4-8861-927F1FC7768A}"/>
              </a:ext>
            </a:extLst>
          </p:cNvPr>
          <p:cNvSpPr/>
          <p:nvPr/>
        </p:nvSpPr>
        <p:spPr bwMode="auto">
          <a:xfrm>
            <a:off x="7902050" y="4661096"/>
            <a:ext cx="1004951" cy="1062331"/>
          </a:xfrm>
          <a:prstGeom prst="rect">
            <a:avLst/>
          </a:prstGeom>
          <a:solidFill>
            <a:srgbClr val="953735"/>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87" name="TextBox 86">
            <a:extLst>
              <a:ext uri="{FF2B5EF4-FFF2-40B4-BE49-F238E27FC236}">
                <a16:creationId xmlns:a16="http://schemas.microsoft.com/office/drawing/2014/main" id="{0F614D3E-ADEA-4E3E-889E-E498A7DA3A47}"/>
              </a:ext>
            </a:extLst>
          </p:cNvPr>
          <p:cNvSpPr txBox="1"/>
          <p:nvPr/>
        </p:nvSpPr>
        <p:spPr>
          <a:xfrm rot="16200000">
            <a:off x="7784061" y="4813904"/>
            <a:ext cx="1194875" cy="769441"/>
          </a:xfrm>
          <a:prstGeom prst="rect">
            <a:avLst/>
          </a:prstGeom>
          <a:noFill/>
        </p:spPr>
        <p:txBody>
          <a:bodyPr wrap="square" rtlCol="0">
            <a:spAutoFit/>
          </a:bodyPr>
          <a:lstStyle/>
          <a:p>
            <a:pPr algn="ctr"/>
            <a:r>
              <a:rPr lang="en-US" sz="1600" dirty="0">
                <a:solidFill>
                  <a:schemeClr val="bg1"/>
                </a:solidFill>
              </a:rPr>
              <a:t>Needs Instruction</a:t>
            </a:r>
          </a:p>
          <a:p>
            <a:pPr algn="ctr"/>
            <a:r>
              <a:rPr lang="en-US" sz="1200" dirty="0">
                <a:solidFill>
                  <a:schemeClr val="bg1"/>
                </a:solidFill>
              </a:rPr>
              <a:t>(Crawl/Walk)</a:t>
            </a:r>
          </a:p>
        </p:txBody>
      </p:sp>
      <p:sp>
        <p:nvSpPr>
          <p:cNvPr id="88" name="Rectangle 87">
            <a:extLst>
              <a:ext uri="{FF2B5EF4-FFF2-40B4-BE49-F238E27FC236}">
                <a16:creationId xmlns:a16="http://schemas.microsoft.com/office/drawing/2014/main" id="{96854141-B1C9-49DF-982E-F9941E67E6FC}"/>
              </a:ext>
            </a:extLst>
          </p:cNvPr>
          <p:cNvSpPr/>
          <p:nvPr/>
        </p:nvSpPr>
        <p:spPr bwMode="auto">
          <a:xfrm>
            <a:off x="8359401" y="3569327"/>
            <a:ext cx="557092" cy="1091769"/>
          </a:xfrm>
          <a:prstGeom prst="rect">
            <a:avLst/>
          </a:prstGeom>
          <a:solidFill>
            <a:srgbClr val="CCCC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ahoma" charset="0"/>
            </a:endParaRPr>
          </a:p>
        </p:txBody>
      </p:sp>
      <p:sp>
        <p:nvSpPr>
          <p:cNvPr id="89" name="TextBox 88">
            <a:extLst>
              <a:ext uri="{FF2B5EF4-FFF2-40B4-BE49-F238E27FC236}">
                <a16:creationId xmlns:a16="http://schemas.microsoft.com/office/drawing/2014/main" id="{E06EDC21-6AF6-4FB2-A9FE-7C586C2F9D61}"/>
              </a:ext>
            </a:extLst>
          </p:cNvPr>
          <p:cNvSpPr txBox="1"/>
          <p:nvPr/>
        </p:nvSpPr>
        <p:spPr>
          <a:xfrm rot="16200000">
            <a:off x="8096914" y="3808939"/>
            <a:ext cx="1062331" cy="584775"/>
          </a:xfrm>
          <a:prstGeom prst="rect">
            <a:avLst/>
          </a:prstGeom>
          <a:noFill/>
        </p:spPr>
        <p:txBody>
          <a:bodyPr wrap="square" rtlCol="0">
            <a:spAutoFit/>
          </a:bodyPr>
          <a:lstStyle/>
          <a:p>
            <a:pPr algn="ctr"/>
            <a:r>
              <a:rPr lang="en-US" sz="1600" dirty="0">
                <a:solidFill>
                  <a:schemeClr val="bg1"/>
                </a:solidFill>
              </a:rPr>
              <a:t>Needs Practice</a:t>
            </a:r>
          </a:p>
        </p:txBody>
      </p:sp>
      <p:sp>
        <p:nvSpPr>
          <p:cNvPr id="90" name="Rectangle 89">
            <a:extLst>
              <a:ext uri="{FF2B5EF4-FFF2-40B4-BE49-F238E27FC236}">
                <a16:creationId xmlns:a16="http://schemas.microsoft.com/office/drawing/2014/main" id="{49476EB3-2763-4B53-BE8E-FC64E2E01D8B}"/>
              </a:ext>
            </a:extLst>
          </p:cNvPr>
          <p:cNvSpPr/>
          <p:nvPr/>
        </p:nvSpPr>
        <p:spPr bwMode="auto">
          <a:xfrm>
            <a:off x="8907521" y="2539724"/>
            <a:ext cx="830997" cy="1015301"/>
          </a:xfrm>
          <a:prstGeom prst="rect">
            <a:avLst/>
          </a:prstGeom>
          <a:solidFill>
            <a:srgbClr val="008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91" name="TextBox 90">
            <a:extLst>
              <a:ext uri="{FF2B5EF4-FFF2-40B4-BE49-F238E27FC236}">
                <a16:creationId xmlns:a16="http://schemas.microsoft.com/office/drawing/2014/main" id="{B8F4ECFA-D058-4224-A1F5-2942DA9F936B}"/>
              </a:ext>
            </a:extLst>
          </p:cNvPr>
          <p:cNvSpPr txBox="1"/>
          <p:nvPr/>
        </p:nvSpPr>
        <p:spPr>
          <a:xfrm rot="16200000">
            <a:off x="8751596" y="2646604"/>
            <a:ext cx="1091770" cy="830997"/>
          </a:xfrm>
          <a:prstGeom prst="rect">
            <a:avLst/>
          </a:prstGeom>
          <a:noFill/>
        </p:spPr>
        <p:txBody>
          <a:bodyPr wrap="square" rtlCol="0">
            <a:spAutoFit/>
          </a:bodyPr>
          <a:lstStyle/>
          <a:p>
            <a:pPr algn="ctr"/>
            <a:r>
              <a:rPr lang="en-US" sz="1600" dirty="0">
                <a:solidFill>
                  <a:schemeClr val="bg1"/>
                </a:solidFill>
              </a:rPr>
              <a:t>Needs Deliberate Practice</a:t>
            </a:r>
          </a:p>
        </p:txBody>
      </p:sp>
      <p:sp>
        <p:nvSpPr>
          <p:cNvPr id="92" name="Rectangle 91">
            <a:extLst>
              <a:ext uri="{FF2B5EF4-FFF2-40B4-BE49-F238E27FC236}">
                <a16:creationId xmlns:a16="http://schemas.microsoft.com/office/drawing/2014/main" id="{1296CEC2-35F6-4373-9BA7-F20EA250C198}"/>
              </a:ext>
            </a:extLst>
          </p:cNvPr>
          <p:cNvSpPr/>
          <p:nvPr/>
        </p:nvSpPr>
        <p:spPr bwMode="auto">
          <a:xfrm>
            <a:off x="9736527" y="1342828"/>
            <a:ext cx="590741" cy="1182615"/>
          </a:xfrm>
          <a:prstGeom prst="rect">
            <a:avLst/>
          </a:prstGeom>
          <a:solidFill>
            <a:srgbClr val="7030A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ahoma" charset="0"/>
            </a:endParaRPr>
          </a:p>
        </p:txBody>
      </p:sp>
      <p:sp>
        <p:nvSpPr>
          <p:cNvPr id="93" name="TextBox 92">
            <a:extLst>
              <a:ext uri="{FF2B5EF4-FFF2-40B4-BE49-F238E27FC236}">
                <a16:creationId xmlns:a16="http://schemas.microsoft.com/office/drawing/2014/main" id="{F75D5BE6-A821-49C0-8949-5B9D23D9D6FE}"/>
              </a:ext>
            </a:extLst>
          </p:cNvPr>
          <p:cNvSpPr txBox="1"/>
          <p:nvPr/>
        </p:nvSpPr>
        <p:spPr>
          <a:xfrm rot="16200000">
            <a:off x="9368705" y="1638497"/>
            <a:ext cx="1298410" cy="584775"/>
          </a:xfrm>
          <a:prstGeom prst="rect">
            <a:avLst/>
          </a:prstGeom>
          <a:noFill/>
        </p:spPr>
        <p:txBody>
          <a:bodyPr wrap="square" rtlCol="0">
            <a:spAutoFit/>
          </a:bodyPr>
          <a:lstStyle/>
          <a:p>
            <a:pPr algn="ctr"/>
            <a:r>
              <a:rPr lang="en-US" sz="1600" dirty="0">
                <a:solidFill>
                  <a:schemeClr val="bg1"/>
                </a:solidFill>
              </a:rPr>
              <a:t>Needs Sustainment</a:t>
            </a:r>
          </a:p>
        </p:txBody>
      </p:sp>
      <p:sp>
        <p:nvSpPr>
          <p:cNvPr id="94" name="TextBox 93">
            <a:extLst>
              <a:ext uri="{FF2B5EF4-FFF2-40B4-BE49-F238E27FC236}">
                <a16:creationId xmlns:a16="http://schemas.microsoft.com/office/drawing/2014/main" id="{86C07892-EEB9-4AAC-8097-4B8683F7571B}"/>
              </a:ext>
            </a:extLst>
          </p:cNvPr>
          <p:cNvSpPr txBox="1"/>
          <p:nvPr/>
        </p:nvSpPr>
        <p:spPr>
          <a:xfrm>
            <a:off x="8697364" y="1729367"/>
            <a:ext cx="1027845" cy="400110"/>
          </a:xfrm>
          <a:prstGeom prst="rect">
            <a:avLst/>
          </a:prstGeom>
          <a:noFill/>
        </p:spPr>
        <p:txBody>
          <a:bodyPr wrap="none" rtlCol="0">
            <a:spAutoFit/>
          </a:bodyPr>
          <a:lstStyle/>
          <a:p>
            <a:pPr algn="r"/>
            <a:r>
              <a:rPr lang="en-US" sz="2000" b="1" dirty="0">
                <a:solidFill>
                  <a:srgbClr val="7030A0"/>
                </a:solidFill>
              </a:rPr>
              <a:t>Expert</a:t>
            </a:r>
          </a:p>
        </p:txBody>
      </p:sp>
      <p:sp>
        <p:nvSpPr>
          <p:cNvPr id="95" name="Arrow: Right 94">
            <a:extLst>
              <a:ext uri="{FF2B5EF4-FFF2-40B4-BE49-F238E27FC236}">
                <a16:creationId xmlns:a16="http://schemas.microsoft.com/office/drawing/2014/main" id="{4EBABCEC-22F2-41FA-80B5-34A42770E7DF}"/>
              </a:ext>
            </a:extLst>
          </p:cNvPr>
          <p:cNvSpPr/>
          <p:nvPr/>
        </p:nvSpPr>
        <p:spPr bwMode="auto">
          <a:xfrm>
            <a:off x="4554395" y="2186808"/>
            <a:ext cx="621703" cy="3276310"/>
          </a:xfrm>
          <a:prstGeom prst="rightArrow">
            <a:avLst/>
          </a:prstGeom>
          <a:solidFill>
            <a:srgbClr val="DDEEFF"/>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96" name="TextBox 95">
            <a:extLst>
              <a:ext uri="{FF2B5EF4-FFF2-40B4-BE49-F238E27FC236}">
                <a16:creationId xmlns:a16="http://schemas.microsoft.com/office/drawing/2014/main" id="{3B774A82-2B45-48CD-97CA-389068338273}"/>
              </a:ext>
            </a:extLst>
          </p:cNvPr>
          <p:cNvSpPr txBox="1"/>
          <p:nvPr/>
        </p:nvSpPr>
        <p:spPr>
          <a:xfrm>
            <a:off x="7476806" y="2818449"/>
            <a:ext cx="1430200" cy="400110"/>
          </a:xfrm>
          <a:prstGeom prst="rect">
            <a:avLst/>
          </a:prstGeom>
          <a:noFill/>
        </p:spPr>
        <p:txBody>
          <a:bodyPr wrap="none" rtlCol="0">
            <a:spAutoFit/>
          </a:bodyPr>
          <a:lstStyle/>
          <a:p>
            <a:pPr algn="r"/>
            <a:r>
              <a:rPr lang="en-US" sz="2000" b="1" dirty="0">
                <a:solidFill>
                  <a:srgbClr val="008000"/>
                </a:solidFill>
              </a:rPr>
              <a:t>Proficient</a:t>
            </a:r>
          </a:p>
        </p:txBody>
      </p:sp>
      <p:sp>
        <p:nvSpPr>
          <p:cNvPr id="97" name="TextBox 96">
            <a:extLst>
              <a:ext uri="{FF2B5EF4-FFF2-40B4-BE49-F238E27FC236}">
                <a16:creationId xmlns:a16="http://schemas.microsoft.com/office/drawing/2014/main" id="{D80F89CB-1F96-4B51-A9F9-17DA4873D383}"/>
              </a:ext>
            </a:extLst>
          </p:cNvPr>
          <p:cNvSpPr txBox="1"/>
          <p:nvPr/>
        </p:nvSpPr>
        <p:spPr>
          <a:xfrm>
            <a:off x="6987173" y="3917435"/>
            <a:ext cx="1383712" cy="400110"/>
          </a:xfrm>
          <a:prstGeom prst="rect">
            <a:avLst/>
          </a:prstGeom>
          <a:noFill/>
        </p:spPr>
        <p:txBody>
          <a:bodyPr wrap="none" rtlCol="0">
            <a:spAutoFit/>
          </a:bodyPr>
          <a:lstStyle/>
          <a:p>
            <a:pPr algn="r"/>
            <a:r>
              <a:rPr lang="en-US" sz="2000" b="1" dirty="0">
                <a:solidFill>
                  <a:srgbClr val="CCCC00"/>
                </a:solidFill>
              </a:rPr>
              <a:t>Practiced</a:t>
            </a:r>
          </a:p>
        </p:txBody>
      </p:sp>
      <p:sp>
        <p:nvSpPr>
          <p:cNvPr id="98" name="TextBox 97">
            <a:extLst>
              <a:ext uri="{FF2B5EF4-FFF2-40B4-BE49-F238E27FC236}">
                <a16:creationId xmlns:a16="http://schemas.microsoft.com/office/drawing/2014/main" id="{6078F1FE-F852-4601-8C04-B2BA846C7FCA}"/>
              </a:ext>
            </a:extLst>
          </p:cNvPr>
          <p:cNvSpPr txBox="1"/>
          <p:nvPr/>
        </p:nvSpPr>
        <p:spPr>
          <a:xfrm>
            <a:off x="6339573" y="4844983"/>
            <a:ext cx="1577676" cy="646331"/>
          </a:xfrm>
          <a:prstGeom prst="rect">
            <a:avLst/>
          </a:prstGeom>
          <a:noFill/>
        </p:spPr>
        <p:txBody>
          <a:bodyPr wrap="none" rtlCol="0">
            <a:spAutoFit/>
          </a:bodyPr>
          <a:lstStyle/>
          <a:p>
            <a:pPr algn="r"/>
            <a:r>
              <a:rPr lang="en-US" sz="1800" b="1" dirty="0">
                <a:solidFill>
                  <a:srgbClr val="953735"/>
                </a:solidFill>
              </a:rPr>
              <a:t>Novice /</a:t>
            </a:r>
          </a:p>
          <a:p>
            <a:pPr algn="r"/>
            <a:r>
              <a:rPr lang="en-US" sz="1800" b="1" dirty="0">
                <a:solidFill>
                  <a:srgbClr val="953735"/>
                </a:solidFill>
              </a:rPr>
              <a:t>Unpracticed</a:t>
            </a:r>
          </a:p>
        </p:txBody>
      </p:sp>
      <p:pic>
        <p:nvPicPr>
          <p:cNvPr id="99" name="Picture 98">
            <a:extLst>
              <a:ext uri="{FF2B5EF4-FFF2-40B4-BE49-F238E27FC236}">
                <a16:creationId xmlns:a16="http://schemas.microsoft.com/office/drawing/2014/main" id="{4487C80D-703C-4D0A-9B58-9ADBC9FCCAF8}"/>
              </a:ext>
            </a:extLst>
          </p:cNvPr>
          <p:cNvPicPr>
            <a:picLocks noChangeAspect="1"/>
          </p:cNvPicPr>
          <p:nvPr/>
        </p:nvPicPr>
        <p:blipFill rotWithShape="1">
          <a:blip r:embed="rId3"/>
          <a:srcRect t="5992"/>
          <a:stretch/>
        </p:blipFill>
        <p:spPr>
          <a:xfrm>
            <a:off x="5187301" y="3614551"/>
            <a:ext cx="1166978" cy="427464"/>
          </a:xfrm>
          <a:prstGeom prst="rect">
            <a:avLst/>
          </a:prstGeom>
          <a:ln>
            <a:solidFill>
              <a:schemeClr val="tx1"/>
            </a:solidFill>
          </a:ln>
        </p:spPr>
      </p:pic>
      <p:sp>
        <p:nvSpPr>
          <p:cNvPr id="100" name="TextBox 99">
            <a:extLst>
              <a:ext uri="{FF2B5EF4-FFF2-40B4-BE49-F238E27FC236}">
                <a16:creationId xmlns:a16="http://schemas.microsoft.com/office/drawing/2014/main" id="{CE559545-060F-4079-B3A8-E081F7B07D6F}"/>
              </a:ext>
            </a:extLst>
          </p:cNvPr>
          <p:cNvSpPr txBox="1"/>
          <p:nvPr/>
        </p:nvSpPr>
        <p:spPr>
          <a:xfrm>
            <a:off x="10250905" y="1688335"/>
            <a:ext cx="1306768" cy="584775"/>
          </a:xfrm>
          <a:prstGeom prst="rect">
            <a:avLst/>
          </a:prstGeom>
          <a:noFill/>
        </p:spPr>
        <p:txBody>
          <a:bodyPr wrap="none" rtlCol="0">
            <a:spAutoFit/>
          </a:bodyPr>
          <a:lstStyle/>
          <a:p>
            <a:pPr algn="r"/>
            <a:r>
              <a:rPr lang="en-US" sz="1600" i="1" dirty="0"/>
              <a:t>Unconscious</a:t>
            </a:r>
          </a:p>
          <a:p>
            <a:pPr algn="r"/>
            <a:r>
              <a:rPr lang="en-US" sz="1600" i="1" dirty="0"/>
              <a:t>Competence</a:t>
            </a:r>
          </a:p>
        </p:txBody>
      </p:sp>
      <p:sp>
        <p:nvSpPr>
          <p:cNvPr id="101" name="TextBox 100">
            <a:extLst>
              <a:ext uri="{FF2B5EF4-FFF2-40B4-BE49-F238E27FC236}">
                <a16:creationId xmlns:a16="http://schemas.microsoft.com/office/drawing/2014/main" id="{70647C34-8F37-42C2-A731-547D70F3F6A2}"/>
              </a:ext>
            </a:extLst>
          </p:cNvPr>
          <p:cNvSpPr txBox="1"/>
          <p:nvPr/>
        </p:nvSpPr>
        <p:spPr>
          <a:xfrm>
            <a:off x="10268439" y="2714228"/>
            <a:ext cx="1306768" cy="584775"/>
          </a:xfrm>
          <a:prstGeom prst="rect">
            <a:avLst/>
          </a:prstGeom>
          <a:noFill/>
        </p:spPr>
        <p:txBody>
          <a:bodyPr wrap="none" rtlCol="0">
            <a:spAutoFit/>
          </a:bodyPr>
          <a:lstStyle/>
          <a:p>
            <a:pPr algn="r"/>
            <a:r>
              <a:rPr lang="en-US" sz="1600" i="1" dirty="0"/>
              <a:t>Conscious</a:t>
            </a:r>
          </a:p>
          <a:p>
            <a:pPr algn="r"/>
            <a:r>
              <a:rPr lang="en-US" sz="1600" i="1" dirty="0"/>
              <a:t>Competence</a:t>
            </a:r>
          </a:p>
        </p:txBody>
      </p:sp>
      <p:sp>
        <p:nvSpPr>
          <p:cNvPr id="102" name="TextBox 101">
            <a:extLst>
              <a:ext uri="{FF2B5EF4-FFF2-40B4-BE49-F238E27FC236}">
                <a16:creationId xmlns:a16="http://schemas.microsoft.com/office/drawing/2014/main" id="{34F5831B-76F4-4F10-A79E-DC25EA3EA955}"/>
              </a:ext>
            </a:extLst>
          </p:cNvPr>
          <p:cNvSpPr txBox="1"/>
          <p:nvPr/>
        </p:nvSpPr>
        <p:spPr>
          <a:xfrm>
            <a:off x="10107562" y="3794452"/>
            <a:ext cx="1467645" cy="584775"/>
          </a:xfrm>
          <a:prstGeom prst="rect">
            <a:avLst/>
          </a:prstGeom>
          <a:noFill/>
        </p:spPr>
        <p:txBody>
          <a:bodyPr wrap="none" rtlCol="0">
            <a:spAutoFit/>
          </a:bodyPr>
          <a:lstStyle/>
          <a:p>
            <a:pPr algn="r"/>
            <a:r>
              <a:rPr lang="en-US" sz="1600" i="1" dirty="0"/>
              <a:t>Conscious</a:t>
            </a:r>
          </a:p>
          <a:p>
            <a:pPr algn="r"/>
            <a:r>
              <a:rPr lang="en-US" sz="1600" i="1" dirty="0"/>
              <a:t>Incompetence</a:t>
            </a:r>
          </a:p>
        </p:txBody>
      </p:sp>
      <p:sp>
        <p:nvSpPr>
          <p:cNvPr id="103" name="TextBox 102">
            <a:extLst>
              <a:ext uri="{FF2B5EF4-FFF2-40B4-BE49-F238E27FC236}">
                <a16:creationId xmlns:a16="http://schemas.microsoft.com/office/drawing/2014/main" id="{F9B2A3E9-3C1F-48CF-BF15-8D52818DE03E}"/>
              </a:ext>
            </a:extLst>
          </p:cNvPr>
          <p:cNvSpPr txBox="1"/>
          <p:nvPr/>
        </p:nvSpPr>
        <p:spPr>
          <a:xfrm>
            <a:off x="10107562" y="4892686"/>
            <a:ext cx="1467645" cy="584775"/>
          </a:xfrm>
          <a:prstGeom prst="rect">
            <a:avLst/>
          </a:prstGeom>
          <a:noFill/>
        </p:spPr>
        <p:txBody>
          <a:bodyPr wrap="none" rtlCol="0">
            <a:spAutoFit/>
          </a:bodyPr>
          <a:lstStyle/>
          <a:p>
            <a:pPr algn="r"/>
            <a:r>
              <a:rPr lang="en-US" sz="1600" i="1" dirty="0"/>
              <a:t>Unconscious</a:t>
            </a:r>
          </a:p>
          <a:p>
            <a:pPr algn="r"/>
            <a:r>
              <a:rPr lang="en-US" sz="1600" i="1" dirty="0"/>
              <a:t>Incompetence</a:t>
            </a:r>
          </a:p>
        </p:txBody>
      </p:sp>
      <p:sp>
        <p:nvSpPr>
          <p:cNvPr id="104" name="TextBox 103">
            <a:extLst>
              <a:ext uri="{FF2B5EF4-FFF2-40B4-BE49-F238E27FC236}">
                <a16:creationId xmlns:a16="http://schemas.microsoft.com/office/drawing/2014/main" id="{B2AEF511-E3D0-4D00-94CA-6D388B480B99}"/>
              </a:ext>
            </a:extLst>
          </p:cNvPr>
          <p:cNvSpPr txBox="1"/>
          <p:nvPr/>
        </p:nvSpPr>
        <p:spPr>
          <a:xfrm>
            <a:off x="5131763" y="2828338"/>
            <a:ext cx="1040670" cy="338554"/>
          </a:xfrm>
          <a:prstGeom prst="rect">
            <a:avLst/>
          </a:prstGeom>
          <a:noFill/>
        </p:spPr>
        <p:txBody>
          <a:bodyPr wrap="none" rtlCol="0">
            <a:spAutoFit/>
          </a:bodyPr>
          <a:lstStyle/>
          <a:p>
            <a:pPr algn="r"/>
            <a:r>
              <a:rPr lang="en-US" sz="1600" b="1" dirty="0">
                <a:solidFill>
                  <a:srgbClr val="0070C0"/>
                </a:solidFill>
              </a:rPr>
              <a:t>Training</a:t>
            </a:r>
          </a:p>
        </p:txBody>
      </p:sp>
      <p:sp>
        <p:nvSpPr>
          <p:cNvPr id="105" name="TextBox 104">
            <a:extLst>
              <a:ext uri="{FF2B5EF4-FFF2-40B4-BE49-F238E27FC236}">
                <a16:creationId xmlns:a16="http://schemas.microsoft.com/office/drawing/2014/main" id="{CCCB1760-BA72-451D-9674-C238F3A03B56}"/>
              </a:ext>
            </a:extLst>
          </p:cNvPr>
          <p:cNvSpPr txBox="1"/>
          <p:nvPr/>
        </p:nvSpPr>
        <p:spPr>
          <a:xfrm>
            <a:off x="4956299" y="4975289"/>
            <a:ext cx="1210588" cy="338554"/>
          </a:xfrm>
          <a:prstGeom prst="rect">
            <a:avLst/>
          </a:prstGeom>
          <a:noFill/>
        </p:spPr>
        <p:txBody>
          <a:bodyPr wrap="none" rtlCol="0">
            <a:spAutoFit/>
          </a:bodyPr>
          <a:lstStyle/>
          <a:p>
            <a:pPr algn="r"/>
            <a:r>
              <a:rPr lang="en-US" sz="1600" b="1" dirty="0">
                <a:solidFill>
                  <a:srgbClr val="E46C0A"/>
                </a:solidFill>
              </a:rPr>
              <a:t>Education</a:t>
            </a:r>
          </a:p>
        </p:txBody>
      </p:sp>
      <p:sp>
        <p:nvSpPr>
          <p:cNvPr id="106" name="Left Brace 105">
            <a:extLst>
              <a:ext uri="{FF2B5EF4-FFF2-40B4-BE49-F238E27FC236}">
                <a16:creationId xmlns:a16="http://schemas.microsoft.com/office/drawing/2014/main" id="{4E7D3552-0FBE-41F1-9522-74FC647C841D}"/>
              </a:ext>
            </a:extLst>
          </p:cNvPr>
          <p:cNvSpPr/>
          <p:nvPr/>
        </p:nvSpPr>
        <p:spPr bwMode="auto">
          <a:xfrm>
            <a:off x="6200558" y="1395845"/>
            <a:ext cx="399015" cy="3265251"/>
          </a:xfrm>
          <a:prstGeom prst="leftBrace">
            <a:avLst/>
          </a:prstGeom>
          <a:noFill/>
          <a:ln w="19050" cap="flat" cmpd="sng" algn="ctr">
            <a:solidFill>
              <a:srgbClr val="0070C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07" name="Left Brace 106">
            <a:extLst>
              <a:ext uri="{FF2B5EF4-FFF2-40B4-BE49-F238E27FC236}">
                <a16:creationId xmlns:a16="http://schemas.microsoft.com/office/drawing/2014/main" id="{7A4A8316-23C4-4CAB-8F00-36DC8AE48D5A}"/>
              </a:ext>
            </a:extLst>
          </p:cNvPr>
          <p:cNvSpPr/>
          <p:nvPr/>
        </p:nvSpPr>
        <p:spPr bwMode="auto">
          <a:xfrm>
            <a:off x="6196711" y="4666478"/>
            <a:ext cx="399015" cy="1034745"/>
          </a:xfrm>
          <a:prstGeom prst="leftBrace">
            <a:avLst/>
          </a:prstGeom>
          <a:noFill/>
          <a:ln w="19050" cap="flat" cmpd="sng" algn="ctr">
            <a:solidFill>
              <a:srgbClr val="E46C0A"/>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08" name="TextBox 107">
            <a:extLst>
              <a:ext uri="{FF2B5EF4-FFF2-40B4-BE49-F238E27FC236}">
                <a16:creationId xmlns:a16="http://schemas.microsoft.com/office/drawing/2014/main" id="{7ADCC9FA-5EEE-43E8-A022-374D24EE73C4}"/>
              </a:ext>
            </a:extLst>
          </p:cNvPr>
          <p:cNvSpPr txBox="1"/>
          <p:nvPr/>
        </p:nvSpPr>
        <p:spPr>
          <a:xfrm>
            <a:off x="5849937" y="5815934"/>
            <a:ext cx="2744854" cy="338554"/>
          </a:xfrm>
          <a:prstGeom prst="rect">
            <a:avLst/>
          </a:prstGeom>
          <a:noFill/>
        </p:spPr>
        <p:txBody>
          <a:bodyPr wrap="none" rtlCol="0">
            <a:spAutoFit/>
          </a:bodyPr>
          <a:lstStyle/>
          <a:p>
            <a:pPr algn="r"/>
            <a:r>
              <a:rPr lang="en-US" sz="1600" i="1" dirty="0"/>
              <a:t>Unreliable Task Performance</a:t>
            </a:r>
          </a:p>
        </p:txBody>
      </p:sp>
      <p:sp>
        <p:nvSpPr>
          <p:cNvPr id="109" name="TextBox 108">
            <a:extLst>
              <a:ext uri="{FF2B5EF4-FFF2-40B4-BE49-F238E27FC236}">
                <a16:creationId xmlns:a16="http://schemas.microsoft.com/office/drawing/2014/main" id="{0BEAAEB0-F96C-412F-962A-7D5B568B8BC0}"/>
              </a:ext>
            </a:extLst>
          </p:cNvPr>
          <p:cNvSpPr txBox="1"/>
          <p:nvPr/>
        </p:nvSpPr>
        <p:spPr>
          <a:xfrm>
            <a:off x="8921984" y="5834688"/>
            <a:ext cx="2546595" cy="338554"/>
          </a:xfrm>
          <a:prstGeom prst="rect">
            <a:avLst/>
          </a:prstGeom>
          <a:noFill/>
        </p:spPr>
        <p:txBody>
          <a:bodyPr wrap="none" rtlCol="0">
            <a:spAutoFit/>
          </a:bodyPr>
          <a:lstStyle/>
          <a:p>
            <a:pPr algn="r"/>
            <a:r>
              <a:rPr lang="en-US" sz="1600" i="1" dirty="0"/>
              <a:t>Reliable Task Performance</a:t>
            </a:r>
          </a:p>
        </p:txBody>
      </p:sp>
      <p:cxnSp>
        <p:nvCxnSpPr>
          <p:cNvPr id="110" name="Straight Connector 109">
            <a:extLst>
              <a:ext uri="{FF2B5EF4-FFF2-40B4-BE49-F238E27FC236}">
                <a16:creationId xmlns:a16="http://schemas.microsoft.com/office/drawing/2014/main" id="{8A139BD9-CE1D-40AE-83C9-B24F3B2A4257}"/>
              </a:ext>
            </a:extLst>
          </p:cNvPr>
          <p:cNvCxnSpPr/>
          <p:nvPr/>
        </p:nvCxnSpPr>
        <p:spPr bwMode="auto">
          <a:xfrm>
            <a:off x="8916492" y="1226568"/>
            <a:ext cx="0" cy="4993184"/>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11" name="Straight Connector 110">
            <a:extLst>
              <a:ext uri="{FF2B5EF4-FFF2-40B4-BE49-F238E27FC236}">
                <a16:creationId xmlns:a16="http://schemas.microsoft.com/office/drawing/2014/main" id="{463B34A8-C08A-456A-891B-CA9E7B56481B}"/>
              </a:ext>
            </a:extLst>
          </p:cNvPr>
          <p:cNvCxnSpPr>
            <a:cxnSpLocks/>
          </p:cNvCxnSpPr>
          <p:nvPr/>
        </p:nvCxnSpPr>
        <p:spPr bwMode="auto">
          <a:xfrm>
            <a:off x="6548568" y="2536089"/>
            <a:ext cx="5017427" cy="0"/>
          </a:xfrm>
          <a:prstGeom prst="line">
            <a:avLst/>
          </a:prstGeom>
          <a:solidFill>
            <a:schemeClr val="accent1"/>
          </a:solidFill>
          <a:ln w="19050" cap="flat" cmpd="sng" algn="ctr">
            <a:solidFill>
              <a:schemeClr val="tx1"/>
            </a:solidFill>
            <a:prstDash val="dash"/>
            <a:miter lim="800000"/>
            <a:headEnd type="none" w="med" len="med"/>
            <a:tailEnd type="none" w="med" len="med"/>
          </a:ln>
          <a:effectLst/>
        </p:spPr>
      </p:cxnSp>
      <p:cxnSp>
        <p:nvCxnSpPr>
          <p:cNvPr id="112" name="Straight Connector 111">
            <a:extLst>
              <a:ext uri="{FF2B5EF4-FFF2-40B4-BE49-F238E27FC236}">
                <a16:creationId xmlns:a16="http://schemas.microsoft.com/office/drawing/2014/main" id="{D356F994-31A8-45CD-9C23-D196B4B0DBCD}"/>
              </a:ext>
            </a:extLst>
          </p:cNvPr>
          <p:cNvCxnSpPr>
            <a:cxnSpLocks/>
          </p:cNvCxnSpPr>
          <p:nvPr/>
        </p:nvCxnSpPr>
        <p:spPr bwMode="auto">
          <a:xfrm>
            <a:off x="6548567" y="3562109"/>
            <a:ext cx="5017427" cy="0"/>
          </a:xfrm>
          <a:prstGeom prst="line">
            <a:avLst/>
          </a:prstGeom>
          <a:solidFill>
            <a:schemeClr val="accent1"/>
          </a:solidFill>
          <a:ln w="19050" cap="flat" cmpd="sng" algn="ctr">
            <a:solidFill>
              <a:schemeClr val="tx1"/>
            </a:solidFill>
            <a:prstDash val="dash"/>
            <a:miter lim="800000"/>
            <a:headEnd type="none" w="med" len="med"/>
            <a:tailEnd type="none" w="med" len="med"/>
          </a:ln>
          <a:effectLst/>
        </p:spPr>
      </p:cxnSp>
      <p:cxnSp>
        <p:nvCxnSpPr>
          <p:cNvPr id="113" name="Straight Connector 112">
            <a:extLst>
              <a:ext uri="{FF2B5EF4-FFF2-40B4-BE49-F238E27FC236}">
                <a16:creationId xmlns:a16="http://schemas.microsoft.com/office/drawing/2014/main" id="{D2A18F7B-1C17-4861-B380-95E043DFCA15}"/>
              </a:ext>
            </a:extLst>
          </p:cNvPr>
          <p:cNvCxnSpPr>
            <a:cxnSpLocks/>
          </p:cNvCxnSpPr>
          <p:nvPr/>
        </p:nvCxnSpPr>
        <p:spPr bwMode="auto">
          <a:xfrm>
            <a:off x="6548566" y="4661096"/>
            <a:ext cx="5017427" cy="0"/>
          </a:xfrm>
          <a:prstGeom prst="line">
            <a:avLst/>
          </a:prstGeom>
          <a:solidFill>
            <a:schemeClr val="accent1"/>
          </a:solidFill>
          <a:ln w="19050" cap="flat" cmpd="sng" algn="ctr">
            <a:solidFill>
              <a:schemeClr val="tx1"/>
            </a:solidFill>
            <a:prstDash val="dash"/>
            <a:miter lim="800000"/>
            <a:headEnd type="none" w="med" len="med"/>
            <a:tailEnd type="none" w="med" len="med"/>
          </a:ln>
          <a:effectLst/>
        </p:spPr>
      </p:cxnSp>
      <p:pic>
        <p:nvPicPr>
          <p:cNvPr id="114" name="Picture 113">
            <a:extLst>
              <a:ext uri="{FF2B5EF4-FFF2-40B4-BE49-F238E27FC236}">
                <a16:creationId xmlns:a16="http://schemas.microsoft.com/office/drawing/2014/main" id="{9962C5C6-4F47-46EB-B898-9223556489C2}"/>
              </a:ext>
            </a:extLst>
          </p:cNvPr>
          <p:cNvPicPr>
            <a:picLocks noChangeAspect="1"/>
          </p:cNvPicPr>
          <p:nvPr/>
        </p:nvPicPr>
        <p:blipFill rotWithShape="1">
          <a:blip r:embed="rId4"/>
          <a:srcRect l="19125" t="10854" r="19751" b="9741"/>
          <a:stretch/>
        </p:blipFill>
        <p:spPr>
          <a:xfrm>
            <a:off x="4959771" y="1209984"/>
            <a:ext cx="1328366" cy="1265893"/>
          </a:xfrm>
          <a:prstGeom prst="rect">
            <a:avLst/>
          </a:prstGeom>
        </p:spPr>
      </p:pic>
      <p:sp>
        <p:nvSpPr>
          <p:cNvPr id="115" name="TextBox 114">
            <a:extLst>
              <a:ext uri="{FF2B5EF4-FFF2-40B4-BE49-F238E27FC236}">
                <a16:creationId xmlns:a16="http://schemas.microsoft.com/office/drawing/2014/main" id="{BF63A243-C1B6-4D3C-B5EF-05ADBDC94819}"/>
              </a:ext>
            </a:extLst>
          </p:cNvPr>
          <p:cNvSpPr txBox="1"/>
          <p:nvPr/>
        </p:nvSpPr>
        <p:spPr>
          <a:xfrm rot="16200000">
            <a:off x="10720123" y="3777470"/>
            <a:ext cx="2605200" cy="338554"/>
          </a:xfrm>
          <a:prstGeom prst="rect">
            <a:avLst/>
          </a:prstGeom>
          <a:noFill/>
        </p:spPr>
        <p:txBody>
          <a:bodyPr wrap="none" rtlCol="0">
            <a:spAutoFit/>
          </a:bodyPr>
          <a:lstStyle/>
          <a:p>
            <a:pPr algn="r"/>
            <a:r>
              <a:rPr lang="en-US" sz="1600" b="1" dirty="0"/>
              <a:t>Task Competence Level</a:t>
            </a:r>
          </a:p>
        </p:txBody>
      </p:sp>
      <p:cxnSp>
        <p:nvCxnSpPr>
          <p:cNvPr id="116" name="Straight Arrow Connector 115">
            <a:extLst>
              <a:ext uri="{FF2B5EF4-FFF2-40B4-BE49-F238E27FC236}">
                <a16:creationId xmlns:a16="http://schemas.microsoft.com/office/drawing/2014/main" id="{350A8FC0-A8FD-4581-93C0-F08A4F58BAC2}"/>
              </a:ext>
            </a:extLst>
          </p:cNvPr>
          <p:cNvCxnSpPr/>
          <p:nvPr/>
        </p:nvCxnSpPr>
        <p:spPr bwMode="auto">
          <a:xfrm flipV="1">
            <a:off x="11876993" y="1165738"/>
            <a:ext cx="0" cy="5007504"/>
          </a:xfrm>
          <a:prstGeom prst="straightConnector1">
            <a:avLst/>
          </a:prstGeom>
          <a:solidFill>
            <a:schemeClr val="accent1"/>
          </a:solidFill>
          <a:ln w="28575" cap="flat" cmpd="sng" algn="ctr">
            <a:solidFill>
              <a:schemeClr val="tx1"/>
            </a:solidFill>
            <a:prstDash val="solid"/>
            <a:miter lim="800000"/>
            <a:headEnd type="none" w="med" len="med"/>
            <a:tailEnd type="triangle"/>
          </a:ln>
          <a:effectLst/>
        </p:spPr>
      </p:cxnSp>
      <p:cxnSp>
        <p:nvCxnSpPr>
          <p:cNvPr id="117" name="Straight Connector 116">
            <a:extLst>
              <a:ext uri="{FF2B5EF4-FFF2-40B4-BE49-F238E27FC236}">
                <a16:creationId xmlns:a16="http://schemas.microsoft.com/office/drawing/2014/main" id="{2B53B4F1-D622-45AB-9F48-050A75F588CA}"/>
              </a:ext>
            </a:extLst>
          </p:cNvPr>
          <p:cNvCxnSpPr>
            <a:stCxn id="114" idx="2"/>
            <a:endCxn id="99" idx="0"/>
          </p:cNvCxnSpPr>
          <p:nvPr/>
        </p:nvCxnSpPr>
        <p:spPr bwMode="auto">
          <a:xfrm>
            <a:off x="5623954" y="2475877"/>
            <a:ext cx="146836" cy="1138674"/>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62" name="Rectangle 61">
            <a:extLst>
              <a:ext uri="{FF2B5EF4-FFF2-40B4-BE49-F238E27FC236}">
                <a16:creationId xmlns:a16="http://schemas.microsoft.com/office/drawing/2014/main" id="{319049A2-CB87-4868-904E-FDB8A0D082F3}"/>
              </a:ext>
            </a:extLst>
          </p:cNvPr>
          <p:cNvSpPr/>
          <p:nvPr/>
        </p:nvSpPr>
        <p:spPr>
          <a:xfrm>
            <a:off x="2570206" y="6502282"/>
            <a:ext cx="7514706" cy="307777"/>
          </a:xfrm>
          <a:prstGeom prst="rect">
            <a:avLst/>
          </a:prstGeom>
        </p:spPr>
        <p:txBody>
          <a:bodyPr wrap="square">
            <a:spAutoFit/>
          </a:bodyPr>
          <a:lstStyle/>
          <a:p>
            <a:pPr algn="ctr"/>
            <a:r>
              <a:rPr lang="en-US" sz="1400" dirty="0"/>
              <a:t>2. Describe the theory and principles of competency-based experiential-learning</a:t>
            </a:r>
          </a:p>
        </p:txBody>
      </p:sp>
      <p:sp>
        <p:nvSpPr>
          <p:cNvPr id="3" name="TextBox 2">
            <a:extLst>
              <a:ext uri="{FF2B5EF4-FFF2-40B4-BE49-F238E27FC236}">
                <a16:creationId xmlns:a16="http://schemas.microsoft.com/office/drawing/2014/main" id="{30D62935-C3AE-41F0-84B6-615D22BB409E}"/>
              </a:ext>
            </a:extLst>
          </p:cNvPr>
          <p:cNvSpPr txBox="1"/>
          <p:nvPr/>
        </p:nvSpPr>
        <p:spPr>
          <a:xfrm>
            <a:off x="3738029" y="4590545"/>
            <a:ext cx="1097253" cy="830997"/>
          </a:xfrm>
          <a:prstGeom prst="rect">
            <a:avLst/>
          </a:prstGeom>
          <a:noFill/>
        </p:spPr>
        <p:txBody>
          <a:bodyPr wrap="square" rtlCol="0">
            <a:spAutoFit/>
          </a:bodyPr>
          <a:lstStyle/>
          <a:p>
            <a:pPr algn="ctr"/>
            <a:r>
              <a:rPr lang="en-US" sz="1600" i="1" dirty="0"/>
              <a:t>or Needs Tutoring</a:t>
            </a:r>
          </a:p>
          <a:p>
            <a:pPr algn="ctr"/>
            <a:r>
              <a:rPr lang="en-US" sz="1600" i="1" dirty="0"/>
              <a:t>Strategies</a:t>
            </a:r>
          </a:p>
        </p:txBody>
      </p:sp>
    </p:spTree>
    <p:extLst>
      <p:ext uri="{BB962C8B-B14F-4D97-AF65-F5344CB8AC3E}">
        <p14:creationId xmlns:p14="http://schemas.microsoft.com/office/powerpoint/2010/main" val="263313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B361E-9370-4013-BD6A-FB9F9F95A501}"/>
              </a:ext>
            </a:extLst>
          </p:cNvPr>
          <p:cNvSpPr>
            <a:spLocks noGrp="1"/>
          </p:cNvSpPr>
          <p:nvPr>
            <p:ph type="title"/>
          </p:nvPr>
        </p:nvSpPr>
        <p:spPr>
          <a:xfrm>
            <a:off x="445266" y="2934834"/>
            <a:ext cx="11029616" cy="988332"/>
          </a:xfrm>
        </p:spPr>
        <p:txBody>
          <a:bodyPr/>
          <a:lstStyle/>
          <a:p>
            <a:r>
              <a:rPr lang="en-US" dirty="0">
                <a:solidFill>
                  <a:schemeClr val="accent6">
                    <a:lumMod val="50000"/>
                  </a:schemeClr>
                </a:solidFill>
              </a:rPr>
              <a:t>Relate to the component processes/resources </a:t>
            </a:r>
            <a:br>
              <a:rPr lang="en-US" dirty="0">
                <a:solidFill>
                  <a:schemeClr val="accent6">
                    <a:lumMod val="50000"/>
                  </a:schemeClr>
                </a:solidFill>
              </a:rPr>
            </a:br>
            <a:r>
              <a:rPr lang="en-US" dirty="0">
                <a:solidFill>
                  <a:schemeClr val="accent6">
                    <a:lumMod val="50000"/>
                  </a:schemeClr>
                </a:solidFill>
              </a:rPr>
              <a:t>of competency-based experiential-learning</a:t>
            </a:r>
            <a:r>
              <a:rPr lang="en-US" dirty="0"/>
              <a:t>.</a:t>
            </a:r>
          </a:p>
        </p:txBody>
      </p:sp>
      <p:sp>
        <p:nvSpPr>
          <p:cNvPr id="2" name="Slide Number Placeholder 1">
            <a:extLst>
              <a:ext uri="{FF2B5EF4-FFF2-40B4-BE49-F238E27FC236}">
                <a16:creationId xmlns:a16="http://schemas.microsoft.com/office/drawing/2014/main" id="{5571D5C2-F5F3-4BB0-A718-8EF27A74DCD4}"/>
              </a:ext>
            </a:extLst>
          </p:cNvPr>
          <p:cNvSpPr>
            <a:spLocks noGrp="1"/>
          </p:cNvSpPr>
          <p:nvPr>
            <p:ph type="sldNum" sz="quarter" idx="12"/>
          </p:nvPr>
        </p:nvSpPr>
        <p:spPr>
          <a:xfrm>
            <a:off x="10893288" y="6365632"/>
            <a:ext cx="821634" cy="340935"/>
          </a:xfrm>
        </p:spPr>
        <p:txBody>
          <a:bodyPr/>
          <a:lstStyle/>
          <a:p>
            <a:pPr>
              <a:defRPr/>
            </a:pPr>
            <a:fld id="{D68E8870-17DE-45C4-A8DD-7644B2422933}" type="slidenum">
              <a:rPr lang="en-US" smtClean="0"/>
              <a:pPr>
                <a:defRPr/>
              </a:pPr>
              <a:t>19</a:t>
            </a:fld>
            <a:endParaRPr lang="en-US" dirty="0"/>
          </a:p>
        </p:txBody>
      </p:sp>
    </p:spTree>
    <p:extLst>
      <p:ext uri="{BB962C8B-B14F-4D97-AF65-F5344CB8AC3E}">
        <p14:creationId xmlns:p14="http://schemas.microsoft.com/office/powerpoint/2010/main" val="2625877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D6C087-5CC1-4C0B-935B-EB8B1CDDDBD1}"/>
              </a:ext>
            </a:extLst>
          </p:cNvPr>
          <p:cNvPicPr>
            <a:picLocks noChangeAspect="1"/>
          </p:cNvPicPr>
          <p:nvPr/>
        </p:nvPicPr>
        <p:blipFill>
          <a:blip r:embed="rId3"/>
          <a:stretch>
            <a:fillRect/>
          </a:stretch>
        </p:blipFill>
        <p:spPr>
          <a:xfrm>
            <a:off x="569626" y="2190754"/>
            <a:ext cx="7451039" cy="4357867"/>
          </a:xfrm>
          <a:prstGeom prst="rect">
            <a:avLst/>
          </a:prstGeom>
        </p:spPr>
      </p:pic>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Experiential-Expertise and Deliberate Practice</a:t>
            </a:r>
          </a:p>
        </p:txBody>
      </p:sp>
      <p:sp>
        <p:nvSpPr>
          <p:cNvPr id="9" name="Content Placeholder 8">
            <a:extLst>
              <a:ext uri="{FF2B5EF4-FFF2-40B4-BE49-F238E27FC236}">
                <a16:creationId xmlns:a16="http://schemas.microsoft.com/office/drawing/2014/main" id="{66ADD70D-1C9F-4506-913E-6745A0046B56}"/>
              </a:ext>
            </a:extLst>
          </p:cNvPr>
          <p:cNvSpPr>
            <a:spLocks noGrp="1"/>
          </p:cNvSpPr>
          <p:nvPr>
            <p:ph sz="quarter" idx="11"/>
          </p:nvPr>
        </p:nvSpPr>
        <p:spPr>
          <a:xfrm>
            <a:off x="503189" y="803312"/>
            <a:ext cx="11250613" cy="1550143"/>
          </a:xfrm>
        </p:spPr>
        <p:txBody>
          <a:bodyPr/>
          <a:lstStyle/>
          <a:p>
            <a:pPr marL="0" indent="0">
              <a:buNone/>
            </a:pPr>
            <a:r>
              <a:rPr lang="en-US" dirty="0"/>
              <a:t>Development of expertise with experience is dependent upon continuous (deliberate) practice with increasing complexity and difficulty.  Intent is to reach a natural state of automaticity at whatever standard is found (from data).  Includes re-structure/upgrades and technology and best-practices change / improve (from data).</a:t>
            </a:r>
          </a:p>
        </p:txBody>
      </p:sp>
      <p:sp>
        <p:nvSpPr>
          <p:cNvPr id="4" name="Rectangle 3">
            <a:extLst>
              <a:ext uri="{FF2B5EF4-FFF2-40B4-BE49-F238E27FC236}">
                <a16:creationId xmlns:a16="http://schemas.microsoft.com/office/drawing/2014/main" id="{FFA7F8AA-89F1-4266-9E04-A55424B3508E}"/>
              </a:ext>
            </a:extLst>
          </p:cNvPr>
          <p:cNvSpPr/>
          <p:nvPr/>
        </p:nvSpPr>
        <p:spPr>
          <a:xfrm>
            <a:off x="8020665" y="2958796"/>
            <a:ext cx="4183984" cy="369332"/>
          </a:xfrm>
          <a:prstGeom prst="rect">
            <a:avLst/>
          </a:prstGeom>
        </p:spPr>
        <p:txBody>
          <a:bodyPr wrap="square">
            <a:spAutoFit/>
          </a:bodyPr>
          <a:lstStyle/>
          <a:p>
            <a:r>
              <a:rPr lang="en-US" sz="1800" b="1" dirty="0">
                <a:solidFill>
                  <a:srgbClr val="008000"/>
                </a:solidFill>
              </a:rPr>
              <a:t>Deliberate Competency Repetition</a:t>
            </a:r>
          </a:p>
        </p:txBody>
      </p:sp>
      <p:sp>
        <p:nvSpPr>
          <p:cNvPr id="6" name="Rectangle 5">
            <a:extLst>
              <a:ext uri="{FF2B5EF4-FFF2-40B4-BE49-F238E27FC236}">
                <a16:creationId xmlns:a16="http://schemas.microsoft.com/office/drawing/2014/main" id="{4897E410-0C1F-47B4-8458-8C83D7309C13}"/>
              </a:ext>
            </a:extLst>
          </p:cNvPr>
          <p:cNvSpPr/>
          <p:nvPr/>
        </p:nvSpPr>
        <p:spPr>
          <a:xfrm>
            <a:off x="8020665" y="4804666"/>
            <a:ext cx="4284749" cy="1200329"/>
          </a:xfrm>
          <a:prstGeom prst="rect">
            <a:avLst/>
          </a:prstGeom>
        </p:spPr>
        <p:txBody>
          <a:bodyPr wrap="square">
            <a:spAutoFit/>
          </a:bodyPr>
          <a:lstStyle/>
          <a:p>
            <a:r>
              <a:rPr lang="en-US" sz="1800" b="1" dirty="0">
                <a:solidFill>
                  <a:srgbClr val="C00000"/>
                </a:solidFill>
              </a:rPr>
              <a:t>No Close-Cycle Competency Repetitive Training </a:t>
            </a:r>
          </a:p>
          <a:p>
            <a:r>
              <a:rPr lang="en-US" sz="1800" b="1" dirty="0">
                <a:solidFill>
                  <a:srgbClr val="C00000"/>
                </a:solidFill>
              </a:rPr>
              <a:t>(today’s training practice…</a:t>
            </a:r>
          </a:p>
          <a:p>
            <a:r>
              <a:rPr lang="en-US" sz="1800" b="1" dirty="0">
                <a:solidFill>
                  <a:srgbClr val="C00000"/>
                </a:solidFill>
              </a:rPr>
              <a:t>”one-and-done”)</a:t>
            </a:r>
          </a:p>
        </p:txBody>
      </p:sp>
      <p:sp>
        <p:nvSpPr>
          <p:cNvPr id="8" name="Rectangle 7">
            <a:extLst>
              <a:ext uri="{FF2B5EF4-FFF2-40B4-BE49-F238E27FC236}">
                <a16:creationId xmlns:a16="http://schemas.microsoft.com/office/drawing/2014/main" id="{D3FB6982-E82E-45D3-9290-FB51323ED35F}"/>
              </a:ext>
            </a:extLst>
          </p:cNvPr>
          <p:cNvSpPr/>
          <p:nvPr/>
        </p:nvSpPr>
        <p:spPr>
          <a:xfrm>
            <a:off x="8020665" y="3974064"/>
            <a:ext cx="4183984" cy="369332"/>
          </a:xfrm>
          <a:prstGeom prst="rect">
            <a:avLst/>
          </a:prstGeom>
        </p:spPr>
        <p:txBody>
          <a:bodyPr wrap="square">
            <a:spAutoFit/>
          </a:bodyPr>
          <a:lstStyle/>
          <a:p>
            <a:r>
              <a:rPr lang="en-US" sz="1800" b="1" dirty="0">
                <a:solidFill>
                  <a:schemeClr val="accent6">
                    <a:lumMod val="75000"/>
                  </a:schemeClr>
                </a:solidFill>
              </a:rPr>
              <a:t>Stopped Competency Repetition</a:t>
            </a:r>
          </a:p>
        </p:txBody>
      </p:sp>
      <p:sp>
        <p:nvSpPr>
          <p:cNvPr id="10" name="Rectangle 9">
            <a:extLst>
              <a:ext uri="{FF2B5EF4-FFF2-40B4-BE49-F238E27FC236}">
                <a16:creationId xmlns:a16="http://schemas.microsoft.com/office/drawing/2014/main" id="{3133C327-540A-44FA-8961-92CCC67A497D}"/>
              </a:ext>
            </a:extLst>
          </p:cNvPr>
          <p:cNvSpPr/>
          <p:nvPr/>
        </p:nvSpPr>
        <p:spPr>
          <a:xfrm>
            <a:off x="5483490" y="6179289"/>
            <a:ext cx="2416327" cy="338554"/>
          </a:xfrm>
          <a:prstGeom prst="rect">
            <a:avLst/>
          </a:prstGeom>
        </p:spPr>
        <p:txBody>
          <a:bodyPr wrap="square">
            <a:spAutoFit/>
          </a:bodyPr>
          <a:lstStyle/>
          <a:p>
            <a:r>
              <a:rPr lang="en-US" sz="1600" i="1" dirty="0"/>
              <a:t>Ericsson, K.A. (2008)</a:t>
            </a:r>
          </a:p>
        </p:txBody>
      </p:sp>
      <p:sp>
        <p:nvSpPr>
          <p:cNvPr id="5" name="Slide Number Placeholder 4">
            <a:extLst>
              <a:ext uri="{FF2B5EF4-FFF2-40B4-BE49-F238E27FC236}">
                <a16:creationId xmlns:a16="http://schemas.microsoft.com/office/drawing/2014/main" id="{3A9E56F9-181D-4AC9-951F-5965D47663C1}"/>
              </a:ext>
            </a:extLst>
          </p:cNvPr>
          <p:cNvSpPr>
            <a:spLocks noGrp="1"/>
          </p:cNvSpPr>
          <p:nvPr>
            <p:ph type="sldNum" sz="quarter" idx="10"/>
          </p:nvPr>
        </p:nvSpPr>
        <p:spPr/>
        <p:txBody>
          <a:bodyPr/>
          <a:lstStyle/>
          <a:p>
            <a:pPr>
              <a:defRPr/>
            </a:pPr>
            <a:fld id="{D68E8870-17DE-45C4-A8DD-7644B2422933}" type="slidenum">
              <a:rPr lang="en-US" smtClean="0"/>
              <a:pPr>
                <a:defRPr/>
              </a:pPr>
              <a:t>20</a:t>
            </a:fld>
            <a:endParaRPr lang="en-US" dirty="0"/>
          </a:p>
        </p:txBody>
      </p:sp>
      <p:sp>
        <p:nvSpPr>
          <p:cNvPr id="11" name="Rectangle 10">
            <a:extLst>
              <a:ext uri="{FF2B5EF4-FFF2-40B4-BE49-F238E27FC236}">
                <a16:creationId xmlns:a16="http://schemas.microsoft.com/office/drawing/2014/main" id="{1B3CEBE3-DC0D-4FA8-B7A8-A502CC484614}"/>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4206832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Knowledge and Skill Decay</a:t>
            </a:r>
          </a:p>
        </p:txBody>
      </p:sp>
      <p:sp>
        <p:nvSpPr>
          <p:cNvPr id="10" name="TextBox 9">
            <a:extLst>
              <a:ext uri="{FF2B5EF4-FFF2-40B4-BE49-F238E27FC236}">
                <a16:creationId xmlns:a16="http://schemas.microsoft.com/office/drawing/2014/main" id="{7BDFF99F-623F-4679-B26A-1774B7239F49}"/>
              </a:ext>
            </a:extLst>
          </p:cNvPr>
          <p:cNvSpPr txBox="1"/>
          <p:nvPr/>
        </p:nvSpPr>
        <p:spPr>
          <a:xfrm>
            <a:off x="419451" y="734516"/>
            <a:ext cx="11659136" cy="1631216"/>
          </a:xfrm>
          <a:prstGeom prst="rect">
            <a:avLst/>
          </a:prstGeom>
          <a:noFill/>
        </p:spPr>
        <p:txBody>
          <a:bodyPr wrap="square" rtlCol="0">
            <a:spAutoFit/>
          </a:bodyPr>
          <a:lstStyle/>
          <a:p>
            <a:r>
              <a:rPr lang="en-US" sz="2800" u="sng" dirty="0"/>
              <a:t>Competence decays over time</a:t>
            </a:r>
            <a:r>
              <a:rPr lang="en-US" sz="2800" dirty="0"/>
              <a:t>:</a:t>
            </a:r>
          </a:p>
          <a:p>
            <a:pPr marL="342900" indent="-342900">
              <a:buFont typeface="Arial" panose="020B0604020202020204" pitchFamily="34" charset="0"/>
              <a:buChar char="•"/>
            </a:pPr>
            <a:r>
              <a:rPr lang="en-US" sz="2400" dirty="0"/>
              <a:t>Knowledge (episodic, semantic, procedural, declarative) atrophy without use/practice.</a:t>
            </a:r>
          </a:p>
          <a:p>
            <a:pPr marL="895335" lvl="1" indent="-285750">
              <a:buFont typeface="Arial" panose="020B0604020202020204" pitchFamily="34" charset="0"/>
              <a:buChar char="•"/>
            </a:pPr>
            <a:r>
              <a:rPr lang="en-US" sz="2000" b="1" dirty="0"/>
              <a:t>Knowledge is lost over time without contextual use and recall.</a:t>
            </a:r>
          </a:p>
        </p:txBody>
      </p:sp>
      <p:pic>
        <p:nvPicPr>
          <p:cNvPr id="11" name="Picture 10">
            <a:extLst>
              <a:ext uri="{FF2B5EF4-FFF2-40B4-BE49-F238E27FC236}">
                <a16:creationId xmlns:a16="http://schemas.microsoft.com/office/drawing/2014/main" id="{3EA8127F-B837-48B6-BB7E-30CD07ACA471}"/>
              </a:ext>
            </a:extLst>
          </p:cNvPr>
          <p:cNvPicPr>
            <a:picLocks noChangeAspect="1"/>
          </p:cNvPicPr>
          <p:nvPr/>
        </p:nvPicPr>
        <p:blipFill>
          <a:blip r:embed="rId2"/>
          <a:stretch>
            <a:fillRect/>
          </a:stretch>
        </p:blipFill>
        <p:spPr>
          <a:xfrm>
            <a:off x="5814881" y="2434619"/>
            <a:ext cx="6157381" cy="3975194"/>
          </a:xfrm>
          <a:prstGeom prst="rect">
            <a:avLst/>
          </a:prstGeom>
        </p:spPr>
      </p:pic>
      <p:pic>
        <p:nvPicPr>
          <p:cNvPr id="15" name="Picture 14">
            <a:extLst>
              <a:ext uri="{FF2B5EF4-FFF2-40B4-BE49-F238E27FC236}">
                <a16:creationId xmlns:a16="http://schemas.microsoft.com/office/drawing/2014/main" id="{CCEC4671-8DC9-4782-B19C-6C3A92ED5494}"/>
              </a:ext>
            </a:extLst>
          </p:cNvPr>
          <p:cNvPicPr>
            <a:picLocks noChangeAspect="1"/>
          </p:cNvPicPr>
          <p:nvPr/>
        </p:nvPicPr>
        <p:blipFill>
          <a:blip r:embed="rId3"/>
          <a:stretch>
            <a:fillRect/>
          </a:stretch>
        </p:blipFill>
        <p:spPr>
          <a:xfrm>
            <a:off x="219738" y="2492362"/>
            <a:ext cx="5500181" cy="3822626"/>
          </a:xfrm>
          <a:prstGeom prst="rect">
            <a:avLst/>
          </a:prstGeom>
        </p:spPr>
      </p:pic>
      <p:sp>
        <p:nvSpPr>
          <p:cNvPr id="3" name="Slide Number Placeholder 2">
            <a:extLst>
              <a:ext uri="{FF2B5EF4-FFF2-40B4-BE49-F238E27FC236}">
                <a16:creationId xmlns:a16="http://schemas.microsoft.com/office/drawing/2014/main" id="{CAB90B95-3D8C-4B49-99E8-CA7E55CF779A}"/>
              </a:ext>
            </a:extLst>
          </p:cNvPr>
          <p:cNvSpPr>
            <a:spLocks noGrp="1"/>
          </p:cNvSpPr>
          <p:nvPr>
            <p:ph type="sldNum" sz="quarter" idx="10"/>
          </p:nvPr>
        </p:nvSpPr>
        <p:spPr/>
        <p:txBody>
          <a:bodyPr/>
          <a:lstStyle/>
          <a:p>
            <a:pPr>
              <a:defRPr/>
            </a:pPr>
            <a:fld id="{D68E8870-17DE-45C4-A8DD-7644B2422933}" type="slidenum">
              <a:rPr lang="en-US" smtClean="0"/>
              <a:pPr>
                <a:defRPr/>
              </a:pPr>
              <a:t>21</a:t>
            </a:fld>
            <a:endParaRPr lang="en-US" dirty="0"/>
          </a:p>
        </p:txBody>
      </p:sp>
      <p:sp>
        <p:nvSpPr>
          <p:cNvPr id="9" name="Rectangle 8">
            <a:extLst>
              <a:ext uri="{FF2B5EF4-FFF2-40B4-BE49-F238E27FC236}">
                <a16:creationId xmlns:a16="http://schemas.microsoft.com/office/drawing/2014/main" id="{554FA973-A24E-4A2D-B3DC-95BA7C407EB4}"/>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217099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Knowledge and Skill Decay</a:t>
            </a:r>
          </a:p>
        </p:txBody>
      </p:sp>
      <p:pic>
        <p:nvPicPr>
          <p:cNvPr id="4" name="Picture 3">
            <a:extLst>
              <a:ext uri="{FF2B5EF4-FFF2-40B4-BE49-F238E27FC236}">
                <a16:creationId xmlns:a16="http://schemas.microsoft.com/office/drawing/2014/main" id="{F524FF5A-6E81-434E-B1DA-A7A6AC3E5D84}"/>
              </a:ext>
            </a:extLst>
          </p:cNvPr>
          <p:cNvPicPr>
            <a:picLocks noChangeAspect="1"/>
          </p:cNvPicPr>
          <p:nvPr/>
        </p:nvPicPr>
        <p:blipFill>
          <a:blip r:embed="rId2"/>
          <a:stretch>
            <a:fillRect/>
          </a:stretch>
        </p:blipFill>
        <p:spPr>
          <a:xfrm>
            <a:off x="6227273" y="2550973"/>
            <a:ext cx="5303579" cy="3076756"/>
          </a:xfrm>
          <a:prstGeom prst="rect">
            <a:avLst/>
          </a:prstGeom>
        </p:spPr>
      </p:pic>
      <p:sp>
        <p:nvSpPr>
          <p:cNvPr id="10" name="TextBox 9">
            <a:extLst>
              <a:ext uri="{FF2B5EF4-FFF2-40B4-BE49-F238E27FC236}">
                <a16:creationId xmlns:a16="http://schemas.microsoft.com/office/drawing/2014/main" id="{7BDFF99F-623F-4679-B26A-1774B7239F49}"/>
              </a:ext>
            </a:extLst>
          </p:cNvPr>
          <p:cNvSpPr txBox="1"/>
          <p:nvPr/>
        </p:nvSpPr>
        <p:spPr>
          <a:xfrm>
            <a:off x="419451" y="734516"/>
            <a:ext cx="11659136" cy="1569660"/>
          </a:xfrm>
          <a:prstGeom prst="rect">
            <a:avLst/>
          </a:prstGeom>
          <a:noFill/>
        </p:spPr>
        <p:txBody>
          <a:bodyPr wrap="square" rtlCol="0">
            <a:spAutoFit/>
          </a:bodyPr>
          <a:lstStyle/>
          <a:p>
            <a:r>
              <a:rPr lang="en-US" sz="2800" u="sng" dirty="0"/>
              <a:t>Competence decays over time</a:t>
            </a:r>
            <a:r>
              <a:rPr lang="en-US" sz="2800" dirty="0"/>
              <a:t>:</a:t>
            </a:r>
          </a:p>
          <a:p>
            <a:pPr marL="342900" indent="-342900">
              <a:buFont typeface="Arial" panose="020B0604020202020204" pitchFamily="34" charset="0"/>
              <a:buChar char="•"/>
            </a:pPr>
            <a:r>
              <a:rPr lang="en-US" sz="2400" dirty="0"/>
              <a:t>Skill (motor/cognitive) atrophies as well without use/practice</a:t>
            </a:r>
          </a:p>
          <a:p>
            <a:pPr marL="952485" lvl="1" indent="-342900">
              <a:buFont typeface="Arial" panose="020B0604020202020204" pitchFamily="34" charset="0"/>
              <a:buChar char="•"/>
            </a:pPr>
            <a:r>
              <a:rPr lang="en-US" sz="2000" b="1" dirty="0"/>
              <a:t>Latency increases, responsiveness and accuracy decreases.</a:t>
            </a:r>
          </a:p>
          <a:p>
            <a:endParaRPr lang="en-US" sz="2400" dirty="0"/>
          </a:p>
        </p:txBody>
      </p:sp>
      <p:pic>
        <p:nvPicPr>
          <p:cNvPr id="7" name="Picture 6">
            <a:extLst>
              <a:ext uri="{FF2B5EF4-FFF2-40B4-BE49-F238E27FC236}">
                <a16:creationId xmlns:a16="http://schemas.microsoft.com/office/drawing/2014/main" id="{7C66FD8B-84DD-4B2A-B0D2-5876241EA210}"/>
              </a:ext>
            </a:extLst>
          </p:cNvPr>
          <p:cNvPicPr>
            <a:picLocks noChangeAspect="1"/>
          </p:cNvPicPr>
          <p:nvPr/>
        </p:nvPicPr>
        <p:blipFill rotWithShape="1">
          <a:blip r:embed="rId3"/>
          <a:srcRect t="13839"/>
          <a:stretch/>
        </p:blipFill>
        <p:spPr>
          <a:xfrm>
            <a:off x="297652" y="2550973"/>
            <a:ext cx="5762986" cy="2348135"/>
          </a:xfrm>
          <a:prstGeom prst="rect">
            <a:avLst/>
          </a:prstGeom>
        </p:spPr>
      </p:pic>
      <p:sp>
        <p:nvSpPr>
          <p:cNvPr id="3" name="TextBox 2">
            <a:extLst>
              <a:ext uri="{FF2B5EF4-FFF2-40B4-BE49-F238E27FC236}">
                <a16:creationId xmlns:a16="http://schemas.microsoft.com/office/drawing/2014/main" id="{29537DEE-304E-4145-A74A-54074F507F66}"/>
              </a:ext>
            </a:extLst>
          </p:cNvPr>
          <p:cNvSpPr txBox="1"/>
          <p:nvPr/>
        </p:nvSpPr>
        <p:spPr>
          <a:xfrm>
            <a:off x="7499243" y="2163669"/>
            <a:ext cx="3188693" cy="369332"/>
          </a:xfrm>
          <a:prstGeom prst="rect">
            <a:avLst/>
          </a:prstGeom>
          <a:noFill/>
        </p:spPr>
        <p:txBody>
          <a:bodyPr wrap="none" rtlCol="0">
            <a:spAutoFit/>
          </a:bodyPr>
          <a:lstStyle/>
          <a:p>
            <a:pPr algn="ctr"/>
            <a:r>
              <a:rPr lang="en-US" sz="1800" b="1" dirty="0"/>
              <a:t>Surgical Skill Decay Study</a:t>
            </a:r>
          </a:p>
        </p:txBody>
      </p:sp>
      <p:sp>
        <p:nvSpPr>
          <p:cNvPr id="9" name="TextBox 8">
            <a:extLst>
              <a:ext uri="{FF2B5EF4-FFF2-40B4-BE49-F238E27FC236}">
                <a16:creationId xmlns:a16="http://schemas.microsoft.com/office/drawing/2014/main" id="{3D0A5C47-9EEC-4C21-B005-6C223D32D797}"/>
              </a:ext>
            </a:extLst>
          </p:cNvPr>
          <p:cNvSpPr txBox="1"/>
          <p:nvPr/>
        </p:nvSpPr>
        <p:spPr>
          <a:xfrm>
            <a:off x="739064" y="2163668"/>
            <a:ext cx="5009706" cy="369332"/>
          </a:xfrm>
          <a:prstGeom prst="rect">
            <a:avLst/>
          </a:prstGeom>
          <a:noFill/>
        </p:spPr>
        <p:txBody>
          <a:bodyPr wrap="none" rtlCol="0">
            <a:spAutoFit/>
          </a:bodyPr>
          <a:lstStyle/>
          <a:p>
            <a:pPr algn="ctr"/>
            <a:r>
              <a:rPr lang="en-US" sz="1800" b="1" dirty="0"/>
              <a:t>Cognitive/Motor Skill State vs. Repetition</a:t>
            </a:r>
          </a:p>
        </p:txBody>
      </p:sp>
      <p:sp>
        <p:nvSpPr>
          <p:cNvPr id="5" name="Rectangle 4">
            <a:extLst>
              <a:ext uri="{FF2B5EF4-FFF2-40B4-BE49-F238E27FC236}">
                <a16:creationId xmlns:a16="http://schemas.microsoft.com/office/drawing/2014/main" id="{2B327F08-0C86-4070-AEC9-BD5E0CCD9609}"/>
              </a:ext>
            </a:extLst>
          </p:cNvPr>
          <p:cNvSpPr/>
          <p:nvPr/>
        </p:nvSpPr>
        <p:spPr>
          <a:xfrm>
            <a:off x="351662" y="5958039"/>
            <a:ext cx="5559055" cy="415498"/>
          </a:xfrm>
          <a:prstGeom prst="rect">
            <a:avLst/>
          </a:prstGeom>
        </p:spPr>
        <p:txBody>
          <a:bodyPr wrap="square">
            <a:spAutoFit/>
          </a:bodyPr>
          <a:lstStyle/>
          <a:p>
            <a:r>
              <a:rPr lang="en-US" sz="1050" dirty="0"/>
              <a:t>MacKinnon, D.J., Levitt, R., Nissen, M. (2006).  Modeling Skill Growth and Decay in Edge Organizations: Near- Optimizing Knowledge &amp; Power Flows.  Naval Post Graduate School </a:t>
            </a:r>
          </a:p>
        </p:txBody>
      </p:sp>
      <p:sp>
        <p:nvSpPr>
          <p:cNvPr id="8" name="Rectangle 7">
            <a:extLst>
              <a:ext uri="{FF2B5EF4-FFF2-40B4-BE49-F238E27FC236}">
                <a16:creationId xmlns:a16="http://schemas.microsoft.com/office/drawing/2014/main" id="{A5DF1261-733F-491C-AD29-A17261B3F35A}"/>
              </a:ext>
            </a:extLst>
          </p:cNvPr>
          <p:cNvSpPr/>
          <p:nvPr/>
        </p:nvSpPr>
        <p:spPr>
          <a:xfrm>
            <a:off x="6012683" y="5958039"/>
            <a:ext cx="6065904" cy="430887"/>
          </a:xfrm>
          <a:prstGeom prst="rect">
            <a:avLst/>
          </a:prstGeom>
        </p:spPr>
        <p:txBody>
          <a:bodyPr wrap="square">
            <a:spAutoFit/>
          </a:bodyPr>
          <a:lstStyle/>
          <a:p>
            <a:r>
              <a:rPr lang="en-US" sz="1050" dirty="0"/>
              <a:t>Bekele, A, et.al (2019).  Trends in Retention and Decay of Basic Surgical Skills: Evidence from Addis Ababa University, Ethiopia: A Prospective Case–Control Cohort Study</a:t>
            </a:r>
          </a:p>
        </p:txBody>
      </p:sp>
      <p:sp>
        <p:nvSpPr>
          <p:cNvPr id="6" name="Slide Number Placeholder 5">
            <a:extLst>
              <a:ext uri="{FF2B5EF4-FFF2-40B4-BE49-F238E27FC236}">
                <a16:creationId xmlns:a16="http://schemas.microsoft.com/office/drawing/2014/main" id="{E19FDD4D-2824-4144-B2D1-AAE52195A4AC}"/>
              </a:ext>
            </a:extLst>
          </p:cNvPr>
          <p:cNvSpPr>
            <a:spLocks noGrp="1"/>
          </p:cNvSpPr>
          <p:nvPr>
            <p:ph type="sldNum" sz="quarter" idx="10"/>
          </p:nvPr>
        </p:nvSpPr>
        <p:spPr/>
        <p:txBody>
          <a:bodyPr/>
          <a:lstStyle/>
          <a:p>
            <a:pPr>
              <a:defRPr/>
            </a:pPr>
            <a:fld id="{D68E8870-17DE-45C4-A8DD-7644B2422933}" type="slidenum">
              <a:rPr lang="en-US" smtClean="0"/>
              <a:pPr>
                <a:defRPr/>
              </a:pPr>
              <a:t>22</a:t>
            </a:fld>
            <a:endParaRPr lang="en-US" dirty="0"/>
          </a:p>
        </p:txBody>
      </p:sp>
      <p:sp>
        <p:nvSpPr>
          <p:cNvPr id="13" name="Rectangle 12">
            <a:extLst>
              <a:ext uri="{FF2B5EF4-FFF2-40B4-BE49-F238E27FC236}">
                <a16:creationId xmlns:a16="http://schemas.microsoft.com/office/drawing/2014/main" id="{2E8D7CB8-F76F-4771-9EA4-BD75CB142B93}"/>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2650009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Self-Efficacy Delay/Decay</a:t>
            </a:r>
          </a:p>
        </p:txBody>
      </p:sp>
      <p:sp>
        <p:nvSpPr>
          <p:cNvPr id="10" name="TextBox 9">
            <a:extLst>
              <a:ext uri="{FF2B5EF4-FFF2-40B4-BE49-F238E27FC236}">
                <a16:creationId xmlns:a16="http://schemas.microsoft.com/office/drawing/2014/main" id="{7BDFF99F-623F-4679-B26A-1774B7239F49}"/>
              </a:ext>
            </a:extLst>
          </p:cNvPr>
          <p:cNvSpPr txBox="1"/>
          <p:nvPr/>
        </p:nvSpPr>
        <p:spPr>
          <a:xfrm>
            <a:off x="419451" y="734516"/>
            <a:ext cx="11659136" cy="1877437"/>
          </a:xfrm>
          <a:prstGeom prst="rect">
            <a:avLst/>
          </a:prstGeom>
          <a:noFill/>
        </p:spPr>
        <p:txBody>
          <a:bodyPr wrap="square" rtlCol="0">
            <a:spAutoFit/>
          </a:bodyPr>
          <a:lstStyle/>
          <a:p>
            <a:r>
              <a:rPr lang="en-US" sz="2800" u="sng" dirty="0"/>
              <a:t>Competence decays over time</a:t>
            </a:r>
            <a:r>
              <a:rPr lang="en-US" sz="2800" dirty="0"/>
              <a:t>:</a:t>
            </a:r>
          </a:p>
          <a:p>
            <a:pPr marL="342900" indent="-342900">
              <a:buFont typeface="Arial" panose="020B0604020202020204" pitchFamily="34" charset="0"/>
              <a:buChar char="•"/>
            </a:pPr>
            <a:r>
              <a:rPr lang="en-US" sz="2400" dirty="0"/>
              <a:t>Self-efficacy – belief in self-ability – atrophy without use/practice AND feedback or confirmation.  Not true if learning occurs without real-experiential context.</a:t>
            </a:r>
          </a:p>
          <a:p>
            <a:pPr marL="952485" lvl="1" indent="-342900">
              <a:buFont typeface="Arial" panose="020B0604020202020204" pitchFamily="34" charset="0"/>
              <a:buChar char="•"/>
            </a:pPr>
            <a:r>
              <a:rPr lang="en-US" sz="2000" b="1" dirty="0"/>
              <a:t>Self-efficacy takes more time to re-build or get-back with knowledge and/or skill atrophy.</a:t>
            </a:r>
          </a:p>
        </p:txBody>
      </p:sp>
      <p:pic>
        <p:nvPicPr>
          <p:cNvPr id="6" name="Picture 5">
            <a:extLst>
              <a:ext uri="{FF2B5EF4-FFF2-40B4-BE49-F238E27FC236}">
                <a16:creationId xmlns:a16="http://schemas.microsoft.com/office/drawing/2014/main" id="{01CF9E56-8F3B-4A7A-8E62-4DE6AD3B0E02}"/>
              </a:ext>
            </a:extLst>
          </p:cNvPr>
          <p:cNvPicPr>
            <a:picLocks noChangeAspect="1"/>
          </p:cNvPicPr>
          <p:nvPr/>
        </p:nvPicPr>
        <p:blipFill>
          <a:blip r:embed="rId3"/>
          <a:stretch>
            <a:fillRect/>
          </a:stretch>
        </p:blipFill>
        <p:spPr>
          <a:xfrm>
            <a:off x="3172700" y="2562928"/>
            <a:ext cx="5911592" cy="3859635"/>
          </a:xfrm>
          <a:prstGeom prst="rect">
            <a:avLst/>
          </a:prstGeom>
        </p:spPr>
      </p:pic>
      <p:sp>
        <p:nvSpPr>
          <p:cNvPr id="3" name="Slide Number Placeholder 2">
            <a:extLst>
              <a:ext uri="{FF2B5EF4-FFF2-40B4-BE49-F238E27FC236}">
                <a16:creationId xmlns:a16="http://schemas.microsoft.com/office/drawing/2014/main" id="{55AFC0CA-0606-405E-AD37-21C58AB50E52}"/>
              </a:ext>
            </a:extLst>
          </p:cNvPr>
          <p:cNvSpPr>
            <a:spLocks noGrp="1"/>
          </p:cNvSpPr>
          <p:nvPr>
            <p:ph type="sldNum" sz="quarter" idx="10"/>
          </p:nvPr>
        </p:nvSpPr>
        <p:spPr/>
        <p:txBody>
          <a:bodyPr/>
          <a:lstStyle/>
          <a:p>
            <a:pPr>
              <a:defRPr/>
            </a:pPr>
            <a:fld id="{D68E8870-17DE-45C4-A8DD-7644B2422933}" type="slidenum">
              <a:rPr lang="en-US" smtClean="0"/>
              <a:pPr>
                <a:defRPr/>
              </a:pPr>
              <a:t>23</a:t>
            </a:fld>
            <a:endParaRPr lang="en-US" dirty="0"/>
          </a:p>
        </p:txBody>
      </p:sp>
      <p:sp>
        <p:nvSpPr>
          <p:cNvPr id="9" name="Rectangle 8">
            <a:extLst>
              <a:ext uri="{FF2B5EF4-FFF2-40B4-BE49-F238E27FC236}">
                <a16:creationId xmlns:a16="http://schemas.microsoft.com/office/drawing/2014/main" id="{4617A93F-7DA5-4A0D-A68D-0CBC4F3ACE32}"/>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1570044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4576" y="0"/>
            <a:ext cx="10783603" cy="665629"/>
          </a:xfrm>
        </p:spPr>
        <p:txBody>
          <a:bodyPr/>
          <a:lstStyle/>
          <a:p>
            <a:r>
              <a:rPr lang="en-US" dirty="0"/>
              <a:t>Learning Improves with Spaced Repetition</a:t>
            </a:r>
          </a:p>
        </p:txBody>
      </p:sp>
      <p:sp>
        <p:nvSpPr>
          <p:cNvPr id="3" name="Slide Number Placeholder 2">
            <a:extLst>
              <a:ext uri="{FF2B5EF4-FFF2-40B4-BE49-F238E27FC236}">
                <a16:creationId xmlns:a16="http://schemas.microsoft.com/office/drawing/2014/main" id="{3D9F7ACF-21DF-44B6-B149-9A314C35F725}"/>
              </a:ext>
            </a:extLst>
          </p:cNvPr>
          <p:cNvSpPr>
            <a:spLocks noGrp="1"/>
          </p:cNvSpPr>
          <p:nvPr>
            <p:ph type="sldNum" sz="quarter" idx="10"/>
          </p:nvPr>
        </p:nvSpPr>
        <p:spPr/>
        <p:txBody>
          <a:bodyPr/>
          <a:lstStyle/>
          <a:p>
            <a:pPr>
              <a:defRPr/>
            </a:pPr>
            <a:fld id="{D68E8870-17DE-45C4-A8DD-7644B2422933}" type="slidenum">
              <a:rPr lang="en-US" smtClean="0"/>
              <a:pPr>
                <a:defRPr/>
              </a:pPr>
              <a:t>24</a:t>
            </a:fld>
            <a:endParaRPr lang="en-US" dirty="0"/>
          </a:p>
        </p:txBody>
      </p:sp>
      <p:sp>
        <p:nvSpPr>
          <p:cNvPr id="13" name="Rectangle 12">
            <a:extLst>
              <a:ext uri="{FF2B5EF4-FFF2-40B4-BE49-F238E27FC236}">
                <a16:creationId xmlns:a16="http://schemas.microsoft.com/office/drawing/2014/main" id="{3033DAB8-352E-4F73-A557-802AD7582BE8}"/>
              </a:ext>
            </a:extLst>
          </p:cNvPr>
          <p:cNvSpPr/>
          <p:nvPr/>
        </p:nvSpPr>
        <p:spPr>
          <a:xfrm>
            <a:off x="0" y="2603951"/>
            <a:ext cx="12192000" cy="23607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849BE8-7139-4C08-9AA9-9E6FB7FFA8B6}"/>
              </a:ext>
            </a:extLst>
          </p:cNvPr>
          <p:cNvSpPr txBox="1"/>
          <p:nvPr/>
        </p:nvSpPr>
        <p:spPr>
          <a:xfrm>
            <a:off x="260562" y="1050014"/>
            <a:ext cx="11711629" cy="1169551"/>
          </a:xfrm>
          <a:prstGeom prst="rect">
            <a:avLst/>
          </a:prstGeom>
          <a:noFill/>
        </p:spPr>
        <p:txBody>
          <a:bodyPr wrap="square" rtlCol="0">
            <a:spAutoFit/>
          </a:bodyPr>
          <a:lstStyle/>
          <a:p>
            <a:pPr marL="342900" indent="-342900">
              <a:buFont typeface="Arial" panose="020B0604020202020204" pitchFamily="34" charset="0"/>
              <a:buChar char="•"/>
            </a:pPr>
            <a:r>
              <a:rPr lang="en-US" sz="2000" dirty="0"/>
              <a:t>While knowledge can be lost over time (</a:t>
            </a:r>
            <a:r>
              <a:rPr lang="en-US" sz="2000" dirty="0" err="1"/>
              <a:t>i.e</a:t>
            </a:r>
            <a:r>
              <a:rPr lang="en-US" sz="2000" dirty="0"/>
              <a:t>, the forgetting curve), that loss can be mitigated with spaced-time intervals of prompted performance.</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000" dirty="0"/>
              <a:t>Time-interval based on successful task performance.  </a:t>
            </a:r>
          </a:p>
        </p:txBody>
      </p:sp>
      <p:pic>
        <p:nvPicPr>
          <p:cNvPr id="16" name="Picture 15">
            <a:extLst>
              <a:ext uri="{FF2B5EF4-FFF2-40B4-BE49-F238E27FC236}">
                <a16:creationId xmlns:a16="http://schemas.microsoft.com/office/drawing/2014/main" id="{F7C748A9-12F4-4940-A701-57DD6D3FE8F5}"/>
              </a:ext>
            </a:extLst>
          </p:cNvPr>
          <p:cNvPicPr>
            <a:picLocks noChangeAspect="1"/>
          </p:cNvPicPr>
          <p:nvPr/>
        </p:nvPicPr>
        <p:blipFill>
          <a:blip r:embed="rId3"/>
          <a:stretch>
            <a:fillRect/>
          </a:stretch>
        </p:blipFill>
        <p:spPr>
          <a:xfrm>
            <a:off x="0" y="2747393"/>
            <a:ext cx="4555173" cy="2476876"/>
          </a:xfrm>
          <a:prstGeom prst="rect">
            <a:avLst/>
          </a:prstGeom>
        </p:spPr>
      </p:pic>
      <p:sp>
        <p:nvSpPr>
          <p:cNvPr id="17" name="Rectangle 16">
            <a:extLst>
              <a:ext uri="{FF2B5EF4-FFF2-40B4-BE49-F238E27FC236}">
                <a16:creationId xmlns:a16="http://schemas.microsoft.com/office/drawing/2014/main" id="{74DC9DF5-192D-4BFC-BE4F-27506BCD791F}"/>
              </a:ext>
            </a:extLst>
          </p:cNvPr>
          <p:cNvSpPr/>
          <p:nvPr/>
        </p:nvSpPr>
        <p:spPr>
          <a:xfrm>
            <a:off x="1414140" y="5317575"/>
            <a:ext cx="9058930" cy="646331"/>
          </a:xfrm>
          <a:prstGeom prst="rect">
            <a:avLst/>
          </a:prstGeom>
        </p:spPr>
        <p:txBody>
          <a:bodyPr wrap="square">
            <a:spAutoFit/>
          </a:bodyPr>
          <a:lstStyle/>
          <a:p>
            <a:pPr algn="ctr"/>
            <a:r>
              <a:rPr lang="en-US" sz="2000" dirty="0"/>
              <a:t>The </a:t>
            </a:r>
            <a:r>
              <a:rPr lang="en-US" sz="2000" i="1" dirty="0"/>
              <a:t>Leitner learning system: </a:t>
            </a:r>
            <a:r>
              <a:rPr lang="en-US" sz="2000" dirty="0"/>
              <a:t>used flash-cards to implement spaced repetition.  </a:t>
            </a:r>
          </a:p>
          <a:p>
            <a:pPr algn="ctr"/>
            <a:r>
              <a:rPr lang="en-US" sz="1600" dirty="0"/>
              <a:t>The schedule of repetition is governed by the size of each box (number of tasks)</a:t>
            </a:r>
          </a:p>
        </p:txBody>
      </p:sp>
      <p:pic>
        <p:nvPicPr>
          <p:cNvPr id="18" name="Picture 17">
            <a:extLst>
              <a:ext uri="{FF2B5EF4-FFF2-40B4-BE49-F238E27FC236}">
                <a16:creationId xmlns:a16="http://schemas.microsoft.com/office/drawing/2014/main" id="{5A805B9E-FD28-4BD8-AD6C-1E0910FEAC50}"/>
              </a:ext>
            </a:extLst>
          </p:cNvPr>
          <p:cNvPicPr>
            <a:picLocks noChangeAspect="1"/>
          </p:cNvPicPr>
          <p:nvPr/>
        </p:nvPicPr>
        <p:blipFill>
          <a:blip r:embed="rId4"/>
          <a:stretch>
            <a:fillRect/>
          </a:stretch>
        </p:blipFill>
        <p:spPr>
          <a:xfrm>
            <a:off x="7750655" y="2747393"/>
            <a:ext cx="4555173" cy="2476876"/>
          </a:xfrm>
          <a:prstGeom prst="rect">
            <a:avLst/>
          </a:prstGeom>
        </p:spPr>
      </p:pic>
      <p:sp>
        <p:nvSpPr>
          <p:cNvPr id="19" name="TextBox 18">
            <a:extLst>
              <a:ext uri="{FF2B5EF4-FFF2-40B4-BE49-F238E27FC236}">
                <a16:creationId xmlns:a16="http://schemas.microsoft.com/office/drawing/2014/main" id="{CE43880E-9A62-411C-ABB5-AD42F697C681}"/>
              </a:ext>
            </a:extLst>
          </p:cNvPr>
          <p:cNvSpPr txBox="1"/>
          <p:nvPr/>
        </p:nvSpPr>
        <p:spPr>
          <a:xfrm>
            <a:off x="1647464" y="2697867"/>
            <a:ext cx="1245854" cy="400110"/>
          </a:xfrm>
          <a:prstGeom prst="rect">
            <a:avLst/>
          </a:prstGeom>
          <a:noFill/>
        </p:spPr>
        <p:txBody>
          <a:bodyPr wrap="none" rtlCol="0">
            <a:spAutoFit/>
          </a:bodyPr>
          <a:lstStyle/>
          <a:p>
            <a:pPr algn="ctr"/>
            <a:r>
              <a:rPr lang="en-US" sz="2000" dirty="0"/>
              <a:t>Method 1</a:t>
            </a:r>
          </a:p>
        </p:txBody>
      </p:sp>
      <p:sp>
        <p:nvSpPr>
          <p:cNvPr id="20" name="TextBox 19">
            <a:extLst>
              <a:ext uri="{FF2B5EF4-FFF2-40B4-BE49-F238E27FC236}">
                <a16:creationId xmlns:a16="http://schemas.microsoft.com/office/drawing/2014/main" id="{7949CB98-985B-427E-BB7B-9551C30FFD50}"/>
              </a:ext>
            </a:extLst>
          </p:cNvPr>
          <p:cNvSpPr txBox="1"/>
          <p:nvPr/>
        </p:nvSpPr>
        <p:spPr>
          <a:xfrm>
            <a:off x="9446211" y="2697867"/>
            <a:ext cx="1245854" cy="400110"/>
          </a:xfrm>
          <a:prstGeom prst="rect">
            <a:avLst/>
          </a:prstGeom>
          <a:noFill/>
        </p:spPr>
        <p:txBody>
          <a:bodyPr wrap="none" rtlCol="0">
            <a:spAutoFit/>
          </a:bodyPr>
          <a:lstStyle/>
          <a:p>
            <a:pPr algn="ctr"/>
            <a:r>
              <a:rPr lang="en-US" sz="2000" dirty="0"/>
              <a:t>Method 2</a:t>
            </a:r>
          </a:p>
        </p:txBody>
      </p:sp>
      <p:pic>
        <p:nvPicPr>
          <p:cNvPr id="21" name="Picture 20">
            <a:extLst>
              <a:ext uri="{FF2B5EF4-FFF2-40B4-BE49-F238E27FC236}">
                <a16:creationId xmlns:a16="http://schemas.microsoft.com/office/drawing/2014/main" id="{A8453506-D211-487B-9815-7A72327FF7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5835" y="2747393"/>
            <a:ext cx="3424874" cy="2054924"/>
          </a:xfrm>
          <a:prstGeom prst="rect">
            <a:avLst/>
          </a:prstGeom>
        </p:spPr>
      </p:pic>
      <p:cxnSp>
        <p:nvCxnSpPr>
          <p:cNvPr id="22" name="Straight Connector 21">
            <a:extLst>
              <a:ext uri="{FF2B5EF4-FFF2-40B4-BE49-F238E27FC236}">
                <a16:creationId xmlns:a16="http://schemas.microsoft.com/office/drawing/2014/main" id="{DF58CAB8-1CD3-4BEF-A982-FDF3FCFBC0F2}"/>
              </a:ext>
            </a:extLst>
          </p:cNvPr>
          <p:cNvCxnSpPr/>
          <p:nvPr/>
        </p:nvCxnSpPr>
        <p:spPr>
          <a:xfrm>
            <a:off x="4441346" y="2615487"/>
            <a:ext cx="0" cy="2349175"/>
          </a:xfrm>
          <a:prstGeom prst="line">
            <a:avLst/>
          </a:prstGeom>
          <a:ln w="76200">
            <a:solidFill>
              <a:srgbClr val="00A77A"/>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71E2636-8A9D-4595-BDFD-5783F637DD45}"/>
              </a:ext>
            </a:extLst>
          </p:cNvPr>
          <p:cNvCxnSpPr/>
          <p:nvPr/>
        </p:nvCxnSpPr>
        <p:spPr>
          <a:xfrm>
            <a:off x="7747687" y="2615487"/>
            <a:ext cx="0" cy="2349175"/>
          </a:xfrm>
          <a:prstGeom prst="line">
            <a:avLst/>
          </a:prstGeom>
          <a:ln w="76200">
            <a:solidFill>
              <a:srgbClr val="00A77A"/>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3BC29F3E-7DD8-4DD0-AE26-7D3862AEBB73}"/>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705152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The Phases of Training/Learning or Scaffolding</a:t>
            </a:r>
          </a:p>
        </p:txBody>
      </p:sp>
      <p:sp>
        <p:nvSpPr>
          <p:cNvPr id="10" name="TextBox 9">
            <a:extLst>
              <a:ext uri="{FF2B5EF4-FFF2-40B4-BE49-F238E27FC236}">
                <a16:creationId xmlns:a16="http://schemas.microsoft.com/office/drawing/2014/main" id="{7BDFF99F-623F-4679-B26A-1774B7239F49}"/>
              </a:ext>
            </a:extLst>
          </p:cNvPr>
          <p:cNvSpPr txBox="1"/>
          <p:nvPr/>
        </p:nvSpPr>
        <p:spPr>
          <a:xfrm>
            <a:off x="532864" y="851453"/>
            <a:ext cx="11331125" cy="1200329"/>
          </a:xfrm>
          <a:prstGeom prst="rect">
            <a:avLst/>
          </a:prstGeom>
          <a:noFill/>
        </p:spPr>
        <p:txBody>
          <a:bodyPr wrap="square" rtlCol="0">
            <a:spAutoFit/>
          </a:bodyPr>
          <a:lstStyle/>
          <a:p>
            <a:r>
              <a:rPr lang="en-US" sz="2400" dirty="0"/>
              <a:t>As nominal task difficulty increases, predicted task success increases.</a:t>
            </a:r>
          </a:p>
          <a:p>
            <a:r>
              <a:rPr lang="en-US" sz="2400" dirty="0"/>
              <a:t>Must match difficulty to the competence of the actor, and their phase of learning (i.e., zone of proximal development).</a:t>
            </a:r>
            <a:endParaRPr lang="en-US" sz="2000" dirty="0"/>
          </a:p>
        </p:txBody>
      </p:sp>
      <p:sp>
        <p:nvSpPr>
          <p:cNvPr id="3" name="Slide Number Placeholder 2">
            <a:extLst>
              <a:ext uri="{FF2B5EF4-FFF2-40B4-BE49-F238E27FC236}">
                <a16:creationId xmlns:a16="http://schemas.microsoft.com/office/drawing/2014/main" id="{3DF55EF9-4033-4FBD-8495-2A29C591D2CD}"/>
              </a:ext>
            </a:extLst>
          </p:cNvPr>
          <p:cNvSpPr>
            <a:spLocks noGrp="1"/>
          </p:cNvSpPr>
          <p:nvPr>
            <p:ph type="sldNum" sz="quarter" idx="10"/>
          </p:nvPr>
        </p:nvSpPr>
        <p:spPr/>
        <p:txBody>
          <a:bodyPr/>
          <a:lstStyle/>
          <a:p>
            <a:pPr>
              <a:defRPr/>
            </a:pPr>
            <a:fld id="{D68E8870-17DE-45C4-A8DD-7644B2422933}" type="slidenum">
              <a:rPr lang="en-US" smtClean="0"/>
              <a:pPr>
                <a:defRPr/>
              </a:pPr>
              <a:t>25</a:t>
            </a:fld>
            <a:endParaRPr lang="en-US" dirty="0"/>
          </a:p>
        </p:txBody>
      </p:sp>
      <p:sp>
        <p:nvSpPr>
          <p:cNvPr id="12" name="Rectangle 11">
            <a:extLst>
              <a:ext uri="{FF2B5EF4-FFF2-40B4-BE49-F238E27FC236}">
                <a16:creationId xmlns:a16="http://schemas.microsoft.com/office/drawing/2014/main" id="{D0F5AB40-0B18-4324-909A-DD31C349878D}"/>
              </a:ext>
            </a:extLst>
          </p:cNvPr>
          <p:cNvSpPr/>
          <p:nvPr/>
        </p:nvSpPr>
        <p:spPr>
          <a:xfrm>
            <a:off x="328010" y="2448894"/>
            <a:ext cx="11402735" cy="3416320"/>
          </a:xfrm>
          <a:prstGeom prst="rect">
            <a:avLst/>
          </a:prstGeom>
        </p:spPr>
        <p:txBody>
          <a:bodyPr wrap="square">
            <a:spAutoFit/>
          </a:bodyPr>
          <a:lstStyle/>
          <a:p>
            <a:r>
              <a:rPr lang="it-IT" sz="1800" b="1" u="sng" dirty="0"/>
              <a:t>PHASES OF LEARNING </a:t>
            </a:r>
          </a:p>
          <a:p>
            <a:r>
              <a:rPr lang="it-IT" sz="1800" b="1" dirty="0"/>
              <a:t>(aka scaffolding)</a:t>
            </a:r>
          </a:p>
          <a:p>
            <a:endParaRPr lang="it-IT" sz="1800" dirty="0"/>
          </a:p>
          <a:p>
            <a:r>
              <a:rPr lang="it-IT" sz="1800" b="1" u="sng" dirty="0"/>
              <a:t>Crawl</a:t>
            </a:r>
            <a:r>
              <a:rPr lang="it-IT" sz="1800" dirty="0"/>
              <a:t>: assisted performance.  Immediate intervention and supporting instruction.</a:t>
            </a:r>
          </a:p>
          <a:p>
            <a:endParaRPr lang="it-IT" sz="1800" dirty="0"/>
          </a:p>
          <a:p>
            <a:r>
              <a:rPr lang="it-IT" sz="1800" b="1" u="sng" dirty="0"/>
              <a:t>Walk</a:t>
            </a:r>
            <a:r>
              <a:rPr lang="it-IT" sz="1800" dirty="0"/>
              <a:t>: unassisted performance.  Immediate Feedback (safety/critical items) and supporting instruction.  After-action feedback with data</a:t>
            </a:r>
          </a:p>
          <a:p>
            <a:endParaRPr lang="it-IT" sz="1800" dirty="0"/>
          </a:p>
          <a:p>
            <a:r>
              <a:rPr lang="it-IT" sz="1800" b="1" u="sng" dirty="0"/>
              <a:t>Run</a:t>
            </a:r>
            <a:r>
              <a:rPr lang="it-IT" sz="1800" dirty="0"/>
              <a:t>: full internalization – automaticity.  After-action feedback with data.</a:t>
            </a:r>
          </a:p>
          <a:p>
            <a:endParaRPr lang="it-IT" sz="1800" dirty="0"/>
          </a:p>
          <a:p>
            <a:r>
              <a:rPr lang="it-IT" sz="1800" b="1" u="sng" dirty="0"/>
              <a:t>Rebilitate</a:t>
            </a:r>
            <a:r>
              <a:rPr lang="it-IT" sz="1800" dirty="0"/>
              <a:t>: de-automization and update with new practices, techniques or technology.   Immediate Feedback (safety/critical items) and supporting instruction.  After-action feedback with data</a:t>
            </a:r>
            <a:endParaRPr lang="en-US" sz="1800" dirty="0"/>
          </a:p>
        </p:txBody>
      </p:sp>
      <p:sp>
        <p:nvSpPr>
          <p:cNvPr id="8" name="Rectangle 7">
            <a:extLst>
              <a:ext uri="{FF2B5EF4-FFF2-40B4-BE49-F238E27FC236}">
                <a16:creationId xmlns:a16="http://schemas.microsoft.com/office/drawing/2014/main" id="{1F28E9BC-4719-48A2-BDBD-6BEABB6F6CE8}"/>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3760341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471819EE-7F49-4744-99C4-57AE88AC3C86}"/>
              </a:ext>
            </a:extLst>
          </p:cNvPr>
          <p:cNvPicPr>
            <a:picLocks noChangeAspect="1"/>
          </p:cNvPicPr>
          <p:nvPr/>
        </p:nvPicPr>
        <p:blipFill>
          <a:blip r:embed="rId3"/>
          <a:stretch>
            <a:fillRect/>
          </a:stretch>
        </p:blipFill>
        <p:spPr>
          <a:xfrm>
            <a:off x="7768889" y="2338856"/>
            <a:ext cx="3961856" cy="3722074"/>
          </a:xfrm>
          <a:prstGeom prst="rect">
            <a:avLst/>
          </a:prstGeom>
        </p:spPr>
      </p:pic>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860876" y="0"/>
            <a:ext cx="10643266" cy="665629"/>
          </a:xfrm>
        </p:spPr>
        <p:txBody>
          <a:bodyPr/>
          <a:lstStyle/>
          <a:p>
            <a:r>
              <a:rPr lang="en-US" dirty="0"/>
              <a:t>Tutoring or Coaching to Develop Competence</a:t>
            </a:r>
          </a:p>
        </p:txBody>
      </p:sp>
      <p:sp>
        <p:nvSpPr>
          <p:cNvPr id="10" name="TextBox 9">
            <a:extLst>
              <a:ext uri="{FF2B5EF4-FFF2-40B4-BE49-F238E27FC236}">
                <a16:creationId xmlns:a16="http://schemas.microsoft.com/office/drawing/2014/main" id="{7BDFF99F-623F-4679-B26A-1774B7239F49}"/>
              </a:ext>
            </a:extLst>
          </p:cNvPr>
          <p:cNvSpPr txBox="1"/>
          <p:nvPr/>
        </p:nvSpPr>
        <p:spPr>
          <a:xfrm>
            <a:off x="516946" y="678278"/>
            <a:ext cx="11331125" cy="1200329"/>
          </a:xfrm>
          <a:prstGeom prst="rect">
            <a:avLst/>
          </a:prstGeom>
          <a:noFill/>
        </p:spPr>
        <p:txBody>
          <a:bodyPr wrap="square" rtlCol="0">
            <a:spAutoFit/>
          </a:bodyPr>
          <a:lstStyle/>
          <a:p>
            <a:r>
              <a:rPr lang="en-US" sz="2400" dirty="0"/>
              <a:t>Automated/Human tutors and coaches monitor actor performance and provide intervention or modify the task difficulty to develop a competence state with a degree of self-efficacy.  Each state requires these methods of training / learning.</a:t>
            </a:r>
          </a:p>
        </p:txBody>
      </p:sp>
      <p:sp>
        <p:nvSpPr>
          <p:cNvPr id="3" name="Slide Number Placeholder 2">
            <a:extLst>
              <a:ext uri="{FF2B5EF4-FFF2-40B4-BE49-F238E27FC236}">
                <a16:creationId xmlns:a16="http://schemas.microsoft.com/office/drawing/2014/main" id="{3DF55EF9-4033-4FBD-8495-2A29C591D2CD}"/>
              </a:ext>
            </a:extLst>
          </p:cNvPr>
          <p:cNvSpPr>
            <a:spLocks noGrp="1"/>
          </p:cNvSpPr>
          <p:nvPr>
            <p:ph type="sldNum" sz="quarter" idx="10"/>
          </p:nvPr>
        </p:nvSpPr>
        <p:spPr/>
        <p:txBody>
          <a:bodyPr/>
          <a:lstStyle/>
          <a:p>
            <a:pPr>
              <a:defRPr/>
            </a:pPr>
            <a:fld id="{D68E8870-17DE-45C4-A8DD-7644B2422933}" type="slidenum">
              <a:rPr lang="en-US" smtClean="0"/>
              <a:pPr>
                <a:defRPr/>
              </a:pPr>
              <a:t>26</a:t>
            </a:fld>
            <a:endParaRPr lang="en-US" dirty="0"/>
          </a:p>
        </p:txBody>
      </p:sp>
      <p:sp>
        <p:nvSpPr>
          <p:cNvPr id="11" name="Rectangle 10">
            <a:extLst>
              <a:ext uri="{FF2B5EF4-FFF2-40B4-BE49-F238E27FC236}">
                <a16:creationId xmlns:a16="http://schemas.microsoft.com/office/drawing/2014/main" id="{134C05FA-6143-4508-8DBE-AAD17A03DE89}"/>
              </a:ext>
            </a:extLst>
          </p:cNvPr>
          <p:cNvSpPr/>
          <p:nvPr/>
        </p:nvSpPr>
        <p:spPr>
          <a:xfrm>
            <a:off x="4727949" y="6177466"/>
            <a:ext cx="1420582" cy="261610"/>
          </a:xfrm>
          <a:prstGeom prst="rect">
            <a:avLst/>
          </a:prstGeom>
        </p:spPr>
        <p:txBody>
          <a:bodyPr wrap="square">
            <a:spAutoFit/>
          </a:bodyPr>
          <a:lstStyle/>
          <a:p>
            <a:pPr algn="ctr"/>
            <a:r>
              <a:rPr lang="it-IT" sz="1100" dirty="0"/>
              <a:t>Vygotsky(1931)</a:t>
            </a:r>
            <a:endParaRPr lang="en-US" sz="1100" dirty="0"/>
          </a:p>
        </p:txBody>
      </p:sp>
      <p:sp>
        <p:nvSpPr>
          <p:cNvPr id="12" name="Rectangle 11">
            <a:extLst>
              <a:ext uri="{FF2B5EF4-FFF2-40B4-BE49-F238E27FC236}">
                <a16:creationId xmlns:a16="http://schemas.microsoft.com/office/drawing/2014/main" id="{D0F5AB40-0B18-4324-909A-DD31C349878D}"/>
              </a:ext>
            </a:extLst>
          </p:cNvPr>
          <p:cNvSpPr/>
          <p:nvPr/>
        </p:nvSpPr>
        <p:spPr>
          <a:xfrm>
            <a:off x="91267" y="2570393"/>
            <a:ext cx="3554411" cy="584775"/>
          </a:xfrm>
          <a:prstGeom prst="rect">
            <a:avLst/>
          </a:prstGeom>
        </p:spPr>
        <p:txBody>
          <a:bodyPr wrap="square">
            <a:spAutoFit/>
          </a:bodyPr>
          <a:lstStyle/>
          <a:p>
            <a:r>
              <a:rPr lang="it-IT" sz="1600" b="1" u="sng" dirty="0"/>
              <a:t>Run</a:t>
            </a:r>
            <a:r>
              <a:rPr lang="it-IT" sz="1600" dirty="0"/>
              <a:t>: automatic (unconscious) action expected task competence level</a:t>
            </a:r>
          </a:p>
        </p:txBody>
      </p:sp>
      <p:sp>
        <p:nvSpPr>
          <p:cNvPr id="15" name="Rectangle 14">
            <a:extLst>
              <a:ext uri="{FF2B5EF4-FFF2-40B4-BE49-F238E27FC236}">
                <a16:creationId xmlns:a16="http://schemas.microsoft.com/office/drawing/2014/main" id="{0CF19241-58FD-4A18-9CCB-0F2294D84446}"/>
              </a:ext>
            </a:extLst>
          </p:cNvPr>
          <p:cNvSpPr/>
          <p:nvPr/>
        </p:nvSpPr>
        <p:spPr bwMode="auto">
          <a:xfrm>
            <a:off x="86500" y="2560336"/>
            <a:ext cx="11747996" cy="1094324"/>
          </a:xfrm>
          <a:prstGeom prst="rect">
            <a:avLst/>
          </a:prstGeom>
          <a:noFill/>
          <a:ln w="9525" cap="flat" cmpd="sng" algn="ctr">
            <a:solidFill>
              <a:srgbClr val="4F81BE"/>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6" name="Rectangle 15">
            <a:extLst>
              <a:ext uri="{FF2B5EF4-FFF2-40B4-BE49-F238E27FC236}">
                <a16:creationId xmlns:a16="http://schemas.microsoft.com/office/drawing/2014/main" id="{6A32A9BB-CBD1-41CC-8A9E-7D8D2A0FCB1F}"/>
              </a:ext>
            </a:extLst>
          </p:cNvPr>
          <p:cNvSpPr/>
          <p:nvPr/>
        </p:nvSpPr>
        <p:spPr bwMode="auto">
          <a:xfrm>
            <a:off x="86500" y="3661428"/>
            <a:ext cx="11747996" cy="836078"/>
          </a:xfrm>
          <a:prstGeom prst="rect">
            <a:avLst/>
          </a:prstGeom>
          <a:noFill/>
          <a:ln w="9525" cap="flat" cmpd="sng" algn="ctr">
            <a:solidFill>
              <a:srgbClr val="8EB4E3"/>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7" name="Rectangle 16">
            <a:extLst>
              <a:ext uri="{FF2B5EF4-FFF2-40B4-BE49-F238E27FC236}">
                <a16:creationId xmlns:a16="http://schemas.microsoft.com/office/drawing/2014/main" id="{4057F9C7-7791-4AE6-A025-CD6B656FB496}"/>
              </a:ext>
            </a:extLst>
          </p:cNvPr>
          <p:cNvSpPr/>
          <p:nvPr/>
        </p:nvSpPr>
        <p:spPr bwMode="auto">
          <a:xfrm>
            <a:off x="86500" y="4495452"/>
            <a:ext cx="11747996" cy="850166"/>
          </a:xfrm>
          <a:prstGeom prst="rect">
            <a:avLst/>
          </a:prstGeom>
          <a:noFill/>
          <a:ln w="9525" cap="flat" cmpd="sng" algn="ctr">
            <a:solidFill>
              <a:srgbClr val="C7D9F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6" name="TextBox 5">
            <a:extLst>
              <a:ext uri="{FF2B5EF4-FFF2-40B4-BE49-F238E27FC236}">
                <a16:creationId xmlns:a16="http://schemas.microsoft.com/office/drawing/2014/main" id="{4C898BDE-A914-4397-83E7-26646E2EDBFA}"/>
              </a:ext>
            </a:extLst>
          </p:cNvPr>
          <p:cNvSpPr txBox="1"/>
          <p:nvPr/>
        </p:nvSpPr>
        <p:spPr>
          <a:xfrm>
            <a:off x="3646253" y="2570394"/>
            <a:ext cx="4076926" cy="1077218"/>
          </a:xfrm>
          <a:prstGeom prst="rect">
            <a:avLst/>
          </a:prstGeom>
          <a:solidFill>
            <a:srgbClr val="4F81BE"/>
          </a:solidFill>
        </p:spPr>
        <p:txBody>
          <a:bodyPr wrap="square" rtlCol="0">
            <a:spAutoFit/>
          </a:bodyPr>
          <a:lstStyle/>
          <a:p>
            <a:pPr algn="ctr"/>
            <a:r>
              <a:rPr lang="en-US" sz="1600" dirty="0">
                <a:solidFill>
                  <a:schemeClr val="bg1"/>
                </a:solidFill>
              </a:rPr>
              <a:t>Data shows the learner can do a task in the most difficult conditions, and believes/values points without help</a:t>
            </a:r>
          </a:p>
          <a:p>
            <a:pPr algn="ctr"/>
            <a:endParaRPr lang="en-US" sz="1600" dirty="0">
              <a:solidFill>
                <a:schemeClr val="bg1"/>
              </a:solidFill>
            </a:endParaRPr>
          </a:p>
        </p:txBody>
      </p:sp>
      <p:sp>
        <p:nvSpPr>
          <p:cNvPr id="13" name="TextBox 12">
            <a:extLst>
              <a:ext uri="{FF2B5EF4-FFF2-40B4-BE49-F238E27FC236}">
                <a16:creationId xmlns:a16="http://schemas.microsoft.com/office/drawing/2014/main" id="{D058914E-E0A9-4AD9-9B84-F2FEAA339DE8}"/>
              </a:ext>
            </a:extLst>
          </p:cNvPr>
          <p:cNvSpPr txBox="1"/>
          <p:nvPr/>
        </p:nvSpPr>
        <p:spPr>
          <a:xfrm>
            <a:off x="3646253" y="3664454"/>
            <a:ext cx="4076926" cy="830997"/>
          </a:xfrm>
          <a:prstGeom prst="rect">
            <a:avLst/>
          </a:prstGeom>
          <a:solidFill>
            <a:srgbClr val="8EB4E3"/>
          </a:solidFill>
        </p:spPr>
        <p:txBody>
          <a:bodyPr wrap="square" rtlCol="0">
            <a:spAutoFit/>
          </a:bodyPr>
          <a:lstStyle/>
          <a:p>
            <a:pPr algn="ctr"/>
            <a:r>
              <a:rPr lang="en-US" sz="1600" dirty="0">
                <a:solidFill>
                  <a:schemeClr val="bg1"/>
                </a:solidFill>
              </a:rPr>
              <a:t>Data shows the learner needs help or less difficult conditions to do a task or to believe/value a point</a:t>
            </a:r>
          </a:p>
        </p:txBody>
      </p:sp>
      <p:sp>
        <p:nvSpPr>
          <p:cNvPr id="14" name="TextBox 13">
            <a:extLst>
              <a:ext uri="{FF2B5EF4-FFF2-40B4-BE49-F238E27FC236}">
                <a16:creationId xmlns:a16="http://schemas.microsoft.com/office/drawing/2014/main" id="{38E8ABAA-1020-4701-A046-14DC07907415}"/>
              </a:ext>
            </a:extLst>
          </p:cNvPr>
          <p:cNvSpPr txBox="1"/>
          <p:nvPr/>
        </p:nvSpPr>
        <p:spPr>
          <a:xfrm>
            <a:off x="3640911" y="4514620"/>
            <a:ext cx="4070918" cy="830997"/>
          </a:xfrm>
          <a:prstGeom prst="rect">
            <a:avLst/>
          </a:prstGeom>
          <a:solidFill>
            <a:srgbClr val="C7D9F1"/>
          </a:solidFill>
        </p:spPr>
        <p:txBody>
          <a:bodyPr wrap="square" rtlCol="0">
            <a:spAutoFit/>
          </a:bodyPr>
          <a:lstStyle/>
          <a:p>
            <a:pPr algn="ctr"/>
            <a:r>
              <a:rPr lang="en-US" sz="1600" dirty="0"/>
              <a:t>Data shows learner cannot do a task (in least difficult conditions) or does not believe/value a point</a:t>
            </a:r>
          </a:p>
        </p:txBody>
      </p:sp>
      <p:sp>
        <p:nvSpPr>
          <p:cNvPr id="8" name="Rectangle 7">
            <a:extLst>
              <a:ext uri="{FF2B5EF4-FFF2-40B4-BE49-F238E27FC236}">
                <a16:creationId xmlns:a16="http://schemas.microsoft.com/office/drawing/2014/main" id="{C7DD06D2-CC33-4757-9B60-CB16359BEB86}"/>
              </a:ext>
            </a:extLst>
          </p:cNvPr>
          <p:cNvSpPr/>
          <p:nvPr/>
        </p:nvSpPr>
        <p:spPr>
          <a:xfrm>
            <a:off x="8630889" y="6193881"/>
            <a:ext cx="2470548" cy="261610"/>
          </a:xfrm>
          <a:prstGeom prst="rect">
            <a:avLst/>
          </a:prstGeom>
        </p:spPr>
        <p:txBody>
          <a:bodyPr wrap="none">
            <a:spAutoFit/>
          </a:bodyPr>
          <a:lstStyle/>
          <a:p>
            <a:pPr algn="ctr"/>
            <a:r>
              <a:rPr lang="it-IT" sz="1100" dirty="0"/>
              <a:t>M. A. Guadagnoli &amp; T. D. Lee (2004)</a:t>
            </a:r>
            <a:endParaRPr lang="en-US" sz="1100" dirty="0"/>
          </a:p>
        </p:txBody>
      </p:sp>
      <p:sp>
        <p:nvSpPr>
          <p:cNvPr id="20" name="Rectangle 19">
            <a:extLst>
              <a:ext uri="{FF2B5EF4-FFF2-40B4-BE49-F238E27FC236}">
                <a16:creationId xmlns:a16="http://schemas.microsoft.com/office/drawing/2014/main" id="{CF026638-4FF4-44D0-BF11-5C4E4C2D1F3F}"/>
              </a:ext>
            </a:extLst>
          </p:cNvPr>
          <p:cNvSpPr/>
          <p:nvPr/>
        </p:nvSpPr>
        <p:spPr>
          <a:xfrm>
            <a:off x="593145" y="6177465"/>
            <a:ext cx="2064989" cy="261610"/>
          </a:xfrm>
          <a:prstGeom prst="rect">
            <a:avLst/>
          </a:prstGeom>
        </p:spPr>
        <p:txBody>
          <a:bodyPr wrap="none">
            <a:spAutoFit/>
          </a:bodyPr>
          <a:lstStyle/>
          <a:p>
            <a:pPr algn="ctr"/>
            <a:r>
              <a:rPr lang="it-IT" sz="1100" dirty="0"/>
              <a:t>Wood, Bruner, Ross  (1976). </a:t>
            </a:r>
            <a:endParaRPr lang="en-US" sz="1100" dirty="0"/>
          </a:p>
        </p:txBody>
      </p:sp>
      <p:sp>
        <p:nvSpPr>
          <p:cNvPr id="5" name="Arrow: Right 4">
            <a:extLst>
              <a:ext uri="{FF2B5EF4-FFF2-40B4-BE49-F238E27FC236}">
                <a16:creationId xmlns:a16="http://schemas.microsoft.com/office/drawing/2014/main" id="{70E89100-CED0-497F-B80B-36DB5B5AB2CC}"/>
              </a:ext>
            </a:extLst>
          </p:cNvPr>
          <p:cNvSpPr/>
          <p:nvPr/>
        </p:nvSpPr>
        <p:spPr bwMode="auto">
          <a:xfrm>
            <a:off x="3404854" y="4093160"/>
            <a:ext cx="481647" cy="484253"/>
          </a:xfrm>
          <a:prstGeom prst="rightArrow">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ahoma" charset="0"/>
            </a:endParaRPr>
          </a:p>
        </p:txBody>
      </p:sp>
      <p:sp>
        <p:nvSpPr>
          <p:cNvPr id="25" name="Rectangle 24">
            <a:extLst>
              <a:ext uri="{FF2B5EF4-FFF2-40B4-BE49-F238E27FC236}">
                <a16:creationId xmlns:a16="http://schemas.microsoft.com/office/drawing/2014/main" id="{65FD8A15-4A92-4078-953B-FBB238B64886}"/>
              </a:ext>
            </a:extLst>
          </p:cNvPr>
          <p:cNvSpPr/>
          <p:nvPr/>
        </p:nvSpPr>
        <p:spPr>
          <a:xfrm>
            <a:off x="0" y="2177113"/>
            <a:ext cx="5325762" cy="338554"/>
          </a:xfrm>
          <a:prstGeom prst="rect">
            <a:avLst/>
          </a:prstGeom>
        </p:spPr>
        <p:txBody>
          <a:bodyPr wrap="square">
            <a:spAutoFit/>
          </a:bodyPr>
          <a:lstStyle/>
          <a:p>
            <a:r>
              <a:rPr lang="it-IT" sz="1600" b="1" u="sng" dirty="0"/>
              <a:t>Methods of Training / Learning</a:t>
            </a:r>
            <a:r>
              <a:rPr lang="it-IT" sz="1600" b="1" dirty="0"/>
              <a:t>:</a:t>
            </a:r>
            <a:r>
              <a:rPr lang="it-IT" sz="1600" b="1" u="sng" dirty="0"/>
              <a:t> </a:t>
            </a:r>
            <a:r>
              <a:rPr lang="it-IT" sz="1600" b="1" dirty="0"/>
              <a:t>(aka scaffolding)</a:t>
            </a:r>
          </a:p>
        </p:txBody>
      </p:sp>
      <p:sp>
        <p:nvSpPr>
          <p:cNvPr id="26" name="Rectangle 25">
            <a:extLst>
              <a:ext uri="{FF2B5EF4-FFF2-40B4-BE49-F238E27FC236}">
                <a16:creationId xmlns:a16="http://schemas.microsoft.com/office/drawing/2014/main" id="{223A9E5A-D00F-41C7-8F7A-5C8C62E263D6}"/>
              </a:ext>
            </a:extLst>
          </p:cNvPr>
          <p:cNvSpPr/>
          <p:nvPr/>
        </p:nvSpPr>
        <p:spPr>
          <a:xfrm>
            <a:off x="83076" y="3667649"/>
            <a:ext cx="3554411" cy="584775"/>
          </a:xfrm>
          <a:prstGeom prst="rect">
            <a:avLst/>
          </a:prstGeom>
        </p:spPr>
        <p:txBody>
          <a:bodyPr wrap="square">
            <a:spAutoFit/>
          </a:bodyPr>
          <a:lstStyle/>
          <a:p>
            <a:r>
              <a:rPr lang="it-IT" sz="1600" b="1" u="sng" dirty="0"/>
              <a:t>Walk</a:t>
            </a:r>
            <a:r>
              <a:rPr lang="it-IT" sz="1600" dirty="0"/>
              <a:t>: unassisted / conscious action at expected task competence level </a:t>
            </a:r>
          </a:p>
        </p:txBody>
      </p:sp>
      <p:sp>
        <p:nvSpPr>
          <p:cNvPr id="27" name="Rectangle 26">
            <a:extLst>
              <a:ext uri="{FF2B5EF4-FFF2-40B4-BE49-F238E27FC236}">
                <a16:creationId xmlns:a16="http://schemas.microsoft.com/office/drawing/2014/main" id="{701BBFF2-50B9-4085-81E3-CD26020561D7}"/>
              </a:ext>
            </a:extLst>
          </p:cNvPr>
          <p:cNvSpPr/>
          <p:nvPr/>
        </p:nvSpPr>
        <p:spPr>
          <a:xfrm>
            <a:off x="91267" y="4501631"/>
            <a:ext cx="3554411" cy="584775"/>
          </a:xfrm>
          <a:prstGeom prst="rect">
            <a:avLst/>
          </a:prstGeom>
        </p:spPr>
        <p:txBody>
          <a:bodyPr wrap="square">
            <a:spAutoFit/>
          </a:bodyPr>
          <a:lstStyle/>
          <a:p>
            <a:r>
              <a:rPr lang="it-IT" sz="1600" b="1" u="sng" dirty="0"/>
              <a:t>Crawl</a:t>
            </a:r>
            <a:r>
              <a:rPr lang="it-IT" sz="1600" dirty="0"/>
              <a:t>: assisted action / instruction at expected task competence level</a:t>
            </a:r>
            <a:endParaRPr lang="it-IT" sz="1400" dirty="0"/>
          </a:p>
        </p:txBody>
      </p:sp>
      <p:sp>
        <p:nvSpPr>
          <p:cNvPr id="28" name="Rectangle 27">
            <a:extLst>
              <a:ext uri="{FF2B5EF4-FFF2-40B4-BE49-F238E27FC236}">
                <a16:creationId xmlns:a16="http://schemas.microsoft.com/office/drawing/2014/main" id="{9D07F896-CFA3-4D77-9539-5DA0D03846AE}"/>
              </a:ext>
            </a:extLst>
          </p:cNvPr>
          <p:cNvSpPr/>
          <p:nvPr/>
        </p:nvSpPr>
        <p:spPr>
          <a:xfrm>
            <a:off x="83075" y="5323367"/>
            <a:ext cx="3554411" cy="584775"/>
          </a:xfrm>
          <a:prstGeom prst="rect">
            <a:avLst/>
          </a:prstGeom>
        </p:spPr>
        <p:txBody>
          <a:bodyPr wrap="square">
            <a:spAutoFit/>
          </a:bodyPr>
          <a:lstStyle/>
          <a:p>
            <a:r>
              <a:rPr lang="it-IT" sz="1600" b="1" u="sng" dirty="0"/>
              <a:t>Rebilitate</a:t>
            </a:r>
            <a:r>
              <a:rPr lang="it-IT" sz="1600" dirty="0"/>
              <a:t>: in need to deconstruct / update competence level.</a:t>
            </a:r>
          </a:p>
        </p:txBody>
      </p:sp>
      <p:sp>
        <p:nvSpPr>
          <p:cNvPr id="30" name="TextBox 29">
            <a:extLst>
              <a:ext uri="{FF2B5EF4-FFF2-40B4-BE49-F238E27FC236}">
                <a16:creationId xmlns:a16="http://schemas.microsoft.com/office/drawing/2014/main" id="{7D7B8AAE-55AD-4E4B-B994-C07B2F275F6A}"/>
              </a:ext>
            </a:extLst>
          </p:cNvPr>
          <p:cNvSpPr txBox="1"/>
          <p:nvPr/>
        </p:nvSpPr>
        <p:spPr>
          <a:xfrm>
            <a:off x="3640911" y="5362884"/>
            <a:ext cx="4070918" cy="584775"/>
          </a:xfrm>
          <a:prstGeom prst="rect">
            <a:avLst/>
          </a:prstGeom>
          <a:solidFill>
            <a:srgbClr val="CCECFF"/>
          </a:solidFill>
        </p:spPr>
        <p:txBody>
          <a:bodyPr wrap="square" rtlCol="0">
            <a:spAutoFit/>
          </a:bodyPr>
          <a:lstStyle/>
          <a:p>
            <a:pPr algn="ctr"/>
            <a:r>
              <a:rPr lang="en-US" sz="1600" dirty="0"/>
              <a:t>Data shows learner isn’t using latest best practices, techniques, technology</a:t>
            </a:r>
          </a:p>
        </p:txBody>
      </p:sp>
      <p:sp>
        <p:nvSpPr>
          <p:cNvPr id="23" name="Rectangle 22">
            <a:extLst>
              <a:ext uri="{FF2B5EF4-FFF2-40B4-BE49-F238E27FC236}">
                <a16:creationId xmlns:a16="http://schemas.microsoft.com/office/drawing/2014/main" id="{076FBE23-5326-4CD5-AB32-17F55D9227A3}"/>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956383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The Tutoring and Coaching of Competence</a:t>
            </a:r>
          </a:p>
        </p:txBody>
      </p:sp>
      <p:sp>
        <p:nvSpPr>
          <p:cNvPr id="10" name="TextBox 9">
            <a:extLst>
              <a:ext uri="{FF2B5EF4-FFF2-40B4-BE49-F238E27FC236}">
                <a16:creationId xmlns:a16="http://schemas.microsoft.com/office/drawing/2014/main" id="{7BDFF99F-623F-4679-B26A-1774B7239F49}"/>
              </a:ext>
            </a:extLst>
          </p:cNvPr>
          <p:cNvSpPr txBox="1"/>
          <p:nvPr/>
        </p:nvSpPr>
        <p:spPr>
          <a:xfrm>
            <a:off x="532864" y="740242"/>
            <a:ext cx="11331125" cy="830997"/>
          </a:xfrm>
          <a:prstGeom prst="rect">
            <a:avLst/>
          </a:prstGeom>
          <a:noFill/>
        </p:spPr>
        <p:txBody>
          <a:bodyPr wrap="square" rtlCol="0">
            <a:spAutoFit/>
          </a:bodyPr>
          <a:lstStyle/>
          <a:p>
            <a:r>
              <a:rPr lang="en-US" sz="2400" dirty="0"/>
              <a:t>Develop the actor through strategic intervention and adaptation - control of the problem space </a:t>
            </a:r>
          </a:p>
        </p:txBody>
      </p:sp>
      <p:sp>
        <p:nvSpPr>
          <p:cNvPr id="3" name="Slide Number Placeholder 2">
            <a:extLst>
              <a:ext uri="{FF2B5EF4-FFF2-40B4-BE49-F238E27FC236}">
                <a16:creationId xmlns:a16="http://schemas.microsoft.com/office/drawing/2014/main" id="{3DF55EF9-4033-4FBD-8495-2A29C591D2CD}"/>
              </a:ext>
            </a:extLst>
          </p:cNvPr>
          <p:cNvSpPr>
            <a:spLocks noGrp="1"/>
          </p:cNvSpPr>
          <p:nvPr>
            <p:ph type="sldNum" sz="quarter" idx="10"/>
          </p:nvPr>
        </p:nvSpPr>
        <p:spPr/>
        <p:txBody>
          <a:bodyPr/>
          <a:lstStyle/>
          <a:p>
            <a:pPr>
              <a:defRPr/>
            </a:pPr>
            <a:fld id="{D68E8870-17DE-45C4-A8DD-7644B2422933}" type="slidenum">
              <a:rPr lang="en-US" smtClean="0"/>
              <a:pPr>
                <a:defRPr/>
              </a:pPr>
              <a:t>27</a:t>
            </a:fld>
            <a:endParaRPr lang="en-US" dirty="0"/>
          </a:p>
        </p:txBody>
      </p:sp>
      <p:sp>
        <p:nvSpPr>
          <p:cNvPr id="12" name="Rectangle 11">
            <a:extLst>
              <a:ext uri="{FF2B5EF4-FFF2-40B4-BE49-F238E27FC236}">
                <a16:creationId xmlns:a16="http://schemas.microsoft.com/office/drawing/2014/main" id="{D0F5AB40-0B18-4324-909A-DD31C349878D}"/>
              </a:ext>
            </a:extLst>
          </p:cNvPr>
          <p:cNvSpPr/>
          <p:nvPr/>
        </p:nvSpPr>
        <p:spPr>
          <a:xfrm>
            <a:off x="726141" y="1636159"/>
            <a:ext cx="10249526" cy="4524315"/>
          </a:xfrm>
          <a:prstGeom prst="rect">
            <a:avLst/>
          </a:prstGeom>
        </p:spPr>
        <p:txBody>
          <a:bodyPr wrap="square">
            <a:spAutoFit/>
          </a:bodyPr>
          <a:lstStyle/>
          <a:p>
            <a:r>
              <a:rPr lang="it-IT" sz="1800" b="1" u="sng" dirty="0"/>
              <a:t>The Tutor/Coach Scaffolding Process</a:t>
            </a:r>
            <a:r>
              <a:rPr lang="it-IT" sz="1800" dirty="0"/>
              <a:t>.</a:t>
            </a:r>
          </a:p>
          <a:p>
            <a:endParaRPr lang="it-IT" sz="1800" dirty="0"/>
          </a:p>
          <a:p>
            <a:pPr marL="285750" indent="-285750">
              <a:buFont typeface="Arial" panose="020B0604020202020204" pitchFamily="34" charset="0"/>
              <a:buChar char="•"/>
            </a:pPr>
            <a:r>
              <a:rPr lang="it-IT" sz="1800" u="sng" dirty="0"/>
              <a:t>Recruitment</a:t>
            </a:r>
            <a:r>
              <a:rPr lang="it-IT" sz="1800" dirty="0"/>
              <a:t> – find an actor interested in task.</a:t>
            </a:r>
          </a:p>
          <a:p>
            <a:pPr marL="285750" indent="-285750">
              <a:buFont typeface="Arial" panose="020B0604020202020204" pitchFamily="34" charset="0"/>
              <a:buChar char="•"/>
            </a:pPr>
            <a:endParaRPr lang="it-IT" sz="1800" dirty="0"/>
          </a:p>
          <a:p>
            <a:pPr marL="285750" indent="-285750">
              <a:buFont typeface="Arial" panose="020B0604020202020204" pitchFamily="34" charset="0"/>
              <a:buChar char="•"/>
            </a:pPr>
            <a:r>
              <a:rPr lang="it-IT" sz="1800" u="sng" dirty="0"/>
              <a:t>Reduce the degrees of freedom </a:t>
            </a:r>
            <a:r>
              <a:rPr lang="it-IT" sz="1800" dirty="0"/>
              <a:t>– simplify task by reducing variables</a:t>
            </a:r>
          </a:p>
          <a:p>
            <a:pPr marL="285750" indent="-285750">
              <a:buFont typeface="Arial" panose="020B0604020202020204" pitchFamily="34" charset="0"/>
              <a:buChar char="•"/>
            </a:pPr>
            <a:endParaRPr lang="it-IT" sz="1800" dirty="0"/>
          </a:p>
          <a:p>
            <a:pPr marL="285750" indent="-285750">
              <a:buFont typeface="Arial" panose="020B0604020202020204" pitchFamily="34" charset="0"/>
              <a:buChar char="•"/>
            </a:pPr>
            <a:r>
              <a:rPr lang="it-IT" sz="1800" u="sng" dirty="0"/>
              <a:t>Direction maintenance </a:t>
            </a:r>
            <a:r>
              <a:rPr lang="it-IT" sz="1800" dirty="0"/>
              <a:t>– keeping actor interested in automating and/or improving task (hint: requires repeated evaluation, publish state and show peers performance to compare).</a:t>
            </a:r>
          </a:p>
          <a:p>
            <a:pPr marL="285750" indent="-285750">
              <a:buFont typeface="Arial" panose="020B0604020202020204" pitchFamily="34" charset="0"/>
              <a:buChar char="•"/>
            </a:pPr>
            <a:endParaRPr lang="it-IT" sz="1800" dirty="0"/>
          </a:p>
          <a:p>
            <a:pPr marL="285750" indent="-285750">
              <a:buFont typeface="Arial" panose="020B0604020202020204" pitchFamily="34" charset="0"/>
              <a:buChar char="•"/>
            </a:pPr>
            <a:r>
              <a:rPr lang="it-IT" sz="1800" u="sng" dirty="0"/>
              <a:t>Mark critical features </a:t>
            </a:r>
            <a:r>
              <a:rPr lang="it-IT" sz="1800" dirty="0"/>
              <a:t>– notify actor of task features relevant to completing task to standard. Identify areas to improve, changes to make.</a:t>
            </a:r>
          </a:p>
          <a:p>
            <a:pPr marL="285750" indent="-285750">
              <a:buFont typeface="Arial" panose="020B0604020202020204" pitchFamily="34" charset="0"/>
              <a:buChar char="•"/>
            </a:pPr>
            <a:endParaRPr lang="it-IT" sz="1800" dirty="0"/>
          </a:p>
          <a:p>
            <a:pPr marL="285750" indent="-285750">
              <a:buFont typeface="Arial" panose="020B0604020202020204" pitchFamily="34" charset="0"/>
              <a:buChar char="•"/>
            </a:pPr>
            <a:r>
              <a:rPr lang="it-IT" sz="1800" u="sng" dirty="0"/>
              <a:t>Frustration control </a:t>
            </a:r>
            <a:r>
              <a:rPr lang="it-IT" sz="1800" dirty="0"/>
              <a:t>– save actor dignity, encourage without creating a dependence on tutor.</a:t>
            </a:r>
          </a:p>
          <a:p>
            <a:pPr marL="285750" indent="-285750">
              <a:buFont typeface="Arial" panose="020B0604020202020204" pitchFamily="34" charset="0"/>
              <a:buChar char="•"/>
            </a:pPr>
            <a:endParaRPr lang="it-IT" sz="1800" dirty="0"/>
          </a:p>
          <a:p>
            <a:pPr marL="285750" indent="-285750">
              <a:buFont typeface="Arial" panose="020B0604020202020204" pitchFamily="34" charset="0"/>
              <a:buChar char="•"/>
            </a:pPr>
            <a:r>
              <a:rPr lang="it-IT" sz="1800" u="sng" dirty="0"/>
              <a:t>Demonstration</a:t>
            </a:r>
            <a:r>
              <a:rPr lang="it-IT" sz="1800" dirty="0"/>
              <a:t> – modeling actions through exemplars by others (peers) and how they progressed from state actor is at.</a:t>
            </a:r>
          </a:p>
        </p:txBody>
      </p:sp>
      <p:sp>
        <p:nvSpPr>
          <p:cNvPr id="20" name="Rectangle 19">
            <a:extLst>
              <a:ext uri="{FF2B5EF4-FFF2-40B4-BE49-F238E27FC236}">
                <a16:creationId xmlns:a16="http://schemas.microsoft.com/office/drawing/2014/main" id="{CF026638-4FF4-44D0-BF11-5C4E4C2D1F3F}"/>
              </a:ext>
            </a:extLst>
          </p:cNvPr>
          <p:cNvSpPr/>
          <p:nvPr/>
        </p:nvSpPr>
        <p:spPr>
          <a:xfrm>
            <a:off x="726141" y="6186507"/>
            <a:ext cx="2064989" cy="261610"/>
          </a:xfrm>
          <a:prstGeom prst="rect">
            <a:avLst/>
          </a:prstGeom>
        </p:spPr>
        <p:txBody>
          <a:bodyPr wrap="none">
            <a:spAutoFit/>
          </a:bodyPr>
          <a:lstStyle/>
          <a:p>
            <a:pPr algn="ctr"/>
            <a:r>
              <a:rPr lang="it-IT" sz="1100" dirty="0"/>
              <a:t>Wood, Bruner, Ross  (1976). </a:t>
            </a:r>
            <a:endParaRPr lang="en-US" sz="1100" dirty="0"/>
          </a:p>
        </p:txBody>
      </p:sp>
      <p:sp>
        <p:nvSpPr>
          <p:cNvPr id="8" name="Rectangle 7">
            <a:extLst>
              <a:ext uri="{FF2B5EF4-FFF2-40B4-BE49-F238E27FC236}">
                <a16:creationId xmlns:a16="http://schemas.microsoft.com/office/drawing/2014/main" id="{3E927AE8-33AF-4EEB-A573-7CE5B2041339}"/>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3487266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Title 1"/>
          <p:cNvSpPr txBox="1">
            <a:spLocks noGrp="1"/>
          </p:cNvSpPr>
          <p:nvPr>
            <p:ph type="title"/>
          </p:nvPr>
        </p:nvSpPr>
        <p:spPr>
          <a:xfrm>
            <a:off x="556054" y="0"/>
            <a:ext cx="11009870" cy="665629"/>
          </a:xfrm>
          <a:prstGeom prst="rect">
            <a:avLst/>
          </a:prstGeom>
        </p:spPr>
        <p:txBody>
          <a:bodyPr/>
          <a:lstStyle/>
          <a:p>
            <a:r>
              <a:rPr lang="en-US" sz="2400" dirty="0"/>
              <a:t>Using Experiential</a:t>
            </a:r>
            <a:r>
              <a:rPr sz="2400" dirty="0"/>
              <a:t> Data</a:t>
            </a:r>
            <a:r>
              <a:rPr lang="en-US" sz="2400" dirty="0"/>
              <a:t> (Evidence)</a:t>
            </a:r>
            <a:r>
              <a:rPr sz="2400" dirty="0"/>
              <a:t> to </a:t>
            </a:r>
            <a:r>
              <a:rPr lang="en-US" sz="2400" dirty="0"/>
              <a:t>Assert</a:t>
            </a:r>
            <a:r>
              <a:rPr sz="2400" dirty="0"/>
              <a:t> </a:t>
            </a:r>
            <a:r>
              <a:rPr lang="en-US" sz="2400" dirty="0"/>
              <a:t>Competence</a:t>
            </a:r>
            <a:endParaRPr sz="2400" dirty="0"/>
          </a:p>
        </p:txBody>
      </p:sp>
      <p:sp>
        <p:nvSpPr>
          <p:cNvPr id="365" name="TextBox 4"/>
          <p:cNvSpPr txBox="1"/>
          <p:nvPr/>
        </p:nvSpPr>
        <p:spPr>
          <a:xfrm>
            <a:off x="3519796" y="937422"/>
            <a:ext cx="5152407" cy="12618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sz="2400">
                <a:latin typeface="Tahoma Bold"/>
                <a:ea typeface="Tahoma Bold"/>
                <a:cs typeface="Tahoma Bold"/>
                <a:sym typeface="Tahoma Bold"/>
              </a:defRPr>
            </a:pPr>
            <a:r>
              <a:rPr sz="2000" dirty="0"/>
              <a:t>Event </a:t>
            </a:r>
            <a:r>
              <a:rPr lang="en-US" sz="2000" dirty="0"/>
              <a:t>Experience </a:t>
            </a:r>
            <a:r>
              <a:rPr sz="2000" dirty="0"/>
              <a:t>Begins</a:t>
            </a:r>
            <a:r>
              <a:rPr lang="en-US" sz="2000" dirty="0"/>
              <a:t> </a:t>
            </a:r>
          </a:p>
          <a:p>
            <a:pPr algn="ctr">
              <a:defRPr sz="2400">
                <a:latin typeface="Tahoma Bold"/>
                <a:ea typeface="Tahoma Bold"/>
                <a:cs typeface="Tahoma Bold"/>
                <a:sym typeface="Tahoma Bold"/>
              </a:defRPr>
            </a:pPr>
            <a:r>
              <a:rPr lang="en-US" sz="2000" dirty="0"/>
              <a:t>(Exercise / Scenario) </a:t>
            </a:r>
            <a:endParaRPr sz="2000" dirty="0"/>
          </a:p>
          <a:p>
            <a:pPr algn="ctr">
              <a:defRPr sz="1600"/>
            </a:pPr>
            <a:r>
              <a:rPr sz="1800" dirty="0"/>
              <a:t>(</a:t>
            </a:r>
            <a:r>
              <a:rPr lang="en-US" sz="1800" dirty="0"/>
              <a:t>Target </a:t>
            </a:r>
            <a:r>
              <a:rPr sz="1800" dirty="0"/>
              <a:t>Activit</a:t>
            </a:r>
            <a:r>
              <a:rPr lang="en-US" sz="1800" dirty="0"/>
              <a:t>ies are</a:t>
            </a:r>
            <a:r>
              <a:rPr sz="1800" dirty="0"/>
              <a:t> </a:t>
            </a:r>
            <a:r>
              <a:rPr lang="en-US" sz="1800" dirty="0"/>
              <a:t>Pre-Set  and P</a:t>
            </a:r>
            <a:r>
              <a:rPr sz="1800" dirty="0"/>
              <a:t>re-</a:t>
            </a:r>
            <a:r>
              <a:rPr lang="en-US" sz="1800" dirty="0"/>
              <a:t>M</a:t>
            </a:r>
            <a:r>
              <a:rPr sz="1800" dirty="0"/>
              <a:t>odeled as </a:t>
            </a:r>
            <a:r>
              <a:rPr sz="1800" dirty="0" err="1"/>
              <a:t>xAPI</a:t>
            </a:r>
            <a:r>
              <a:rPr sz="1800" dirty="0"/>
              <a:t> Profile </a:t>
            </a:r>
            <a:r>
              <a:rPr lang="en-US" sz="1800" dirty="0"/>
              <a:t>T</a:t>
            </a:r>
            <a:r>
              <a:rPr sz="1800" dirty="0"/>
              <a:t>emplates)</a:t>
            </a:r>
          </a:p>
        </p:txBody>
      </p:sp>
      <p:sp>
        <p:nvSpPr>
          <p:cNvPr id="366" name="TextBox 6"/>
          <p:cNvSpPr txBox="1"/>
          <p:nvPr/>
        </p:nvSpPr>
        <p:spPr>
          <a:xfrm>
            <a:off x="7795606" y="3052628"/>
            <a:ext cx="4314146" cy="12311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sz="2400">
                <a:latin typeface="Tahoma Bold"/>
                <a:ea typeface="Tahoma Bold"/>
                <a:cs typeface="Tahoma Bold"/>
                <a:sym typeface="Tahoma Bold"/>
              </a:defRPr>
            </a:pPr>
            <a:r>
              <a:rPr sz="2000" dirty="0"/>
              <a:t>Activities</a:t>
            </a:r>
            <a:r>
              <a:rPr lang="en-US" sz="2000" dirty="0"/>
              <a:t>/Responses</a:t>
            </a:r>
            <a:r>
              <a:rPr sz="2000" dirty="0"/>
              <a:t> Occur</a:t>
            </a:r>
          </a:p>
          <a:p>
            <a:pPr algn="ctr">
              <a:defRPr sz="1600"/>
            </a:pPr>
            <a:r>
              <a:rPr sz="1800" dirty="0"/>
              <a:t>(Data </a:t>
            </a:r>
            <a:r>
              <a:rPr lang="en-US" sz="1800" dirty="0"/>
              <a:t>S</a:t>
            </a:r>
            <a:r>
              <a:rPr sz="1800" dirty="0"/>
              <a:t>ources </a:t>
            </a:r>
            <a:r>
              <a:rPr lang="en-US" sz="1800" dirty="0"/>
              <a:t>D</a:t>
            </a:r>
            <a:r>
              <a:rPr sz="1800" dirty="0"/>
              <a:t>eliver </a:t>
            </a:r>
            <a:r>
              <a:rPr lang="en-US" sz="1800" dirty="0"/>
              <a:t>Performance Event Streamed Data, Data Assessed, E</a:t>
            </a:r>
            <a:r>
              <a:rPr sz="1800" dirty="0"/>
              <a:t>vent</a:t>
            </a:r>
            <a:r>
              <a:rPr lang="en-US" sz="1800" dirty="0"/>
              <a:t> Measures Produce</a:t>
            </a:r>
            <a:r>
              <a:rPr sz="1800" dirty="0"/>
              <a:t> </a:t>
            </a:r>
            <a:r>
              <a:rPr sz="1800" dirty="0" err="1"/>
              <a:t>xAPI</a:t>
            </a:r>
            <a:r>
              <a:rPr sz="1800" dirty="0"/>
              <a:t>)</a:t>
            </a:r>
          </a:p>
        </p:txBody>
      </p:sp>
      <p:sp>
        <p:nvSpPr>
          <p:cNvPr id="367" name="TextBox 7"/>
          <p:cNvSpPr txBox="1"/>
          <p:nvPr/>
        </p:nvSpPr>
        <p:spPr>
          <a:xfrm>
            <a:off x="3633683" y="4766959"/>
            <a:ext cx="4995660" cy="12618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a:latin typeface="Tahoma Bold"/>
                <a:ea typeface="Tahoma Bold"/>
                <a:cs typeface="Tahoma Bold"/>
                <a:sym typeface="Tahoma Bold"/>
              </a:defRPr>
            </a:pPr>
            <a:r>
              <a:rPr sz="2000" dirty="0"/>
              <a:t>Activities </a:t>
            </a:r>
            <a:r>
              <a:rPr lang="en-US" sz="2000" dirty="0"/>
              <a:t>A</a:t>
            </a:r>
            <a:r>
              <a:rPr sz="2000" dirty="0"/>
              <a:t>re </a:t>
            </a:r>
            <a:r>
              <a:rPr lang="en-US" sz="2000" dirty="0"/>
              <a:t>D</a:t>
            </a:r>
            <a:r>
              <a:rPr sz="2000" dirty="0"/>
              <a:t>elivered as</a:t>
            </a:r>
          </a:p>
          <a:p>
            <a:pPr algn="ctr">
              <a:defRPr sz="2400">
                <a:latin typeface="Tahoma Bold"/>
                <a:ea typeface="Tahoma Bold"/>
                <a:cs typeface="Tahoma Bold"/>
                <a:sym typeface="Tahoma Bold"/>
              </a:defRPr>
            </a:pPr>
            <a:r>
              <a:rPr lang="en-US" sz="2000" dirty="0"/>
              <a:t>S</a:t>
            </a:r>
            <a:r>
              <a:rPr sz="2000" dirty="0"/>
              <a:t>emantic </a:t>
            </a:r>
            <a:r>
              <a:rPr lang="en-US" sz="2000" dirty="0"/>
              <a:t>I</a:t>
            </a:r>
            <a:r>
              <a:rPr sz="2000" dirty="0"/>
              <a:t>nformation</a:t>
            </a:r>
          </a:p>
          <a:p>
            <a:pPr algn="ctr">
              <a:defRPr sz="1600"/>
            </a:pPr>
            <a:r>
              <a:rPr sz="1800" dirty="0"/>
              <a:t>(Validated </a:t>
            </a:r>
            <a:r>
              <a:rPr sz="1800" dirty="0" err="1"/>
              <a:t>xAPI</a:t>
            </a:r>
            <a:r>
              <a:rPr sz="1800" dirty="0"/>
              <a:t> is </a:t>
            </a:r>
            <a:r>
              <a:rPr lang="en-US" sz="1800" dirty="0"/>
              <a:t>F</a:t>
            </a:r>
            <a:r>
              <a:rPr sz="1800" dirty="0"/>
              <a:t>iltered </a:t>
            </a:r>
            <a:r>
              <a:rPr lang="en-US" sz="1800" dirty="0"/>
              <a:t>A</a:t>
            </a:r>
            <a:r>
              <a:rPr sz="1800" dirty="0"/>
              <a:t>ccording to </a:t>
            </a:r>
            <a:r>
              <a:rPr lang="en-US" sz="1800" dirty="0"/>
              <a:t>B</a:t>
            </a:r>
            <a:r>
              <a:rPr sz="1800" dirty="0"/>
              <a:t>usiness</a:t>
            </a:r>
          </a:p>
          <a:p>
            <a:pPr algn="ctr">
              <a:defRPr sz="1600"/>
            </a:pPr>
            <a:r>
              <a:rPr lang="en-US" sz="1800" dirty="0"/>
              <a:t>N</a:t>
            </a:r>
            <a:r>
              <a:rPr sz="1800" dirty="0"/>
              <a:t>eed and </a:t>
            </a:r>
            <a:r>
              <a:rPr lang="en-US" sz="1800" dirty="0"/>
              <a:t>M</a:t>
            </a:r>
            <a:r>
              <a:rPr sz="1800" dirty="0"/>
              <a:t>ade </a:t>
            </a:r>
            <a:r>
              <a:rPr lang="en-US" sz="1800" dirty="0"/>
              <a:t>A</a:t>
            </a:r>
            <a:r>
              <a:rPr sz="1800" dirty="0"/>
              <a:t>vailable </a:t>
            </a:r>
            <a:r>
              <a:rPr lang="en-US" sz="1800" dirty="0" err="1"/>
              <a:t>T</a:t>
            </a:r>
            <a:r>
              <a:rPr sz="1800" dirty="0" err="1"/>
              <a:t>ransactionally</a:t>
            </a:r>
            <a:r>
              <a:rPr sz="1800" dirty="0"/>
              <a:t>)</a:t>
            </a:r>
          </a:p>
        </p:txBody>
      </p:sp>
      <p:sp>
        <p:nvSpPr>
          <p:cNvPr id="368" name="TextBox 9"/>
          <p:cNvSpPr txBox="1"/>
          <p:nvPr/>
        </p:nvSpPr>
        <p:spPr>
          <a:xfrm>
            <a:off x="118112" y="3090617"/>
            <a:ext cx="4141708" cy="12003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1800">
                <a:latin typeface="Tahoma Bold"/>
                <a:ea typeface="Tahoma Bold"/>
                <a:cs typeface="Tahoma Bold"/>
                <a:sym typeface="Tahoma Bold"/>
              </a:defRPr>
            </a:pPr>
            <a:r>
              <a:rPr dirty="0"/>
              <a:t>Semantic </a:t>
            </a:r>
            <a:r>
              <a:rPr lang="en-US" dirty="0"/>
              <a:t>Data</a:t>
            </a:r>
            <a:r>
              <a:rPr dirty="0"/>
              <a:t> </a:t>
            </a:r>
            <a:r>
              <a:rPr lang="en-US" dirty="0"/>
              <a:t>Used </a:t>
            </a:r>
            <a:r>
              <a:rPr dirty="0"/>
              <a:t>as </a:t>
            </a:r>
            <a:r>
              <a:rPr lang="en-US" dirty="0"/>
              <a:t>E</a:t>
            </a:r>
            <a:r>
              <a:rPr dirty="0"/>
              <a:t>vidence </a:t>
            </a:r>
            <a:endParaRPr lang="en-US" dirty="0"/>
          </a:p>
          <a:p>
            <a:pPr algn="ctr">
              <a:defRPr sz="1800">
                <a:latin typeface="Tahoma Bold"/>
                <a:ea typeface="Tahoma Bold"/>
                <a:cs typeface="Tahoma Bold"/>
                <a:sym typeface="Tahoma Bold"/>
              </a:defRPr>
            </a:pPr>
            <a:r>
              <a:rPr dirty="0"/>
              <a:t>to </a:t>
            </a:r>
            <a:r>
              <a:rPr lang="en-US" dirty="0"/>
              <a:t>I</a:t>
            </a:r>
            <a:r>
              <a:rPr dirty="0"/>
              <a:t>nform </a:t>
            </a:r>
            <a:r>
              <a:rPr lang="en-US" dirty="0"/>
              <a:t>Competence Rating and </a:t>
            </a:r>
            <a:endParaRPr dirty="0"/>
          </a:p>
          <a:p>
            <a:pPr algn="ctr">
              <a:defRPr sz="1800">
                <a:latin typeface="Tahoma Bold"/>
                <a:ea typeface="Tahoma Bold"/>
                <a:cs typeface="Tahoma Bold"/>
                <a:sym typeface="Tahoma Bold"/>
              </a:defRPr>
            </a:pPr>
            <a:r>
              <a:rPr lang="en-US" dirty="0"/>
              <a:t>n</a:t>
            </a:r>
            <a:r>
              <a:rPr dirty="0"/>
              <a:t>ext </a:t>
            </a:r>
            <a:r>
              <a:rPr lang="en-US" dirty="0"/>
              <a:t>Experience to Learn From</a:t>
            </a:r>
            <a:endParaRPr dirty="0"/>
          </a:p>
          <a:p>
            <a:pPr algn="ctr">
              <a:defRPr sz="1600"/>
            </a:pPr>
            <a:r>
              <a:rPr sz="1800" dirty="0"/>
              <a:t>(e.g. </a:t>
            </a:r>
            <a:r>
              <a:rPr sz="1800" dirty="0" err="1"/>
              <a:t>CaSS</a:t>
            </a:r>
            <a:r>
              <a:rPr sz="1800" dirty="0"/>
              <a:t> </a:t>
            </a:r>
            <a:r>
              <a:rPr lang="en-US" sz="1800" dirty="0"/>
              <a:t>A</a:t>
            </a:r>
            <a:r>
              <a:rPr sz="1800" dirty="0"/>
              <a:t>ccesses Transactional </a:t>
            </a:r>
            <a:r>
              <a:rPr sz="1800" dirty="0" err="1"/>
              <a:t>xAPI</a:t>
            </a:r>
            <a:r>
              <a:rPr sz="1800" dirty="0"/>
              <a:t>)</a:t>
            </a:r>
          </a:p>
        </p:txBody>
      </p:sp>
      <p:cxnSp>
        <p:nvCxnSpPr>
          <p:cNvPr id="369" name="Connector: Elbow 10"/>
          <p:cNvCxnSpPr>
            <a:cxnSpLocks/>
            <a:stCxn id="368" idx="0"/>
            <a:endCxn id="365" idx="1"/>
          </p:cNvCxnSpPr>
          <p:nvPr/>
        </p:nvCxnSpPr>
        <p:spPr>
          <a:xfrm rot="5400000" flipH="1" flipV="1">
            <a:off x="2093255" y="1664076"/>
            <a:ext cx="1522253" cy="1330830"/>
          </a:xfrm>
          <a:prstGeom prst="bentConnector2">
            <a:avLst/>
          </a:prstGeom>
          <a:ln w="57150">
            <a:solidFill>
              <a:srgbClr val="000000"/>
            </a:solidFill>
            <a:miter/>
            <a:tailEnd type="triangle"/>
          </a:ln>
        </p:spPr>
      </p:cxnSp>
      <p:cxnSp>
        <p:nvCxnSpPr>
          <p:cNvPr id="370" name="Connector: Elbow 12"/>
          <p:cNvCxnSpPr>
            <a:cxnSpLocks/>
            <a:stCxn id="365" idx="3"/>
            <a:endCxn id="366" idx="0"/>
          </p:cNvCxnSpPr>
          <p:nvPr/>
        </p:nvCxnSpPr>
        <p:spPr>
          <a:xfrm>
            <a:off x="8672203" y="1568364"/>
            <a:ext cx="1280476" cy="1484264"/>
          </a:xfrm>
          <a:prstGeom prst="bentConnector2">
            <a:avLst/>
          </a:prstGeom>
          <a:ln w="57150">
            <a:solidFill>
              <a:srgbClr val="000000"/>
            </a:solidFill>
            <a:miter/>
            <a:tailEnd type="triangle"/>
          </a:ln>
        </p:spPr>
      </p:cxnSp>
      <p:cxnSp>
        <p:nvCxnSpPr>
          <p:cNvPr id="371" name="Connector: Elbow 14"/>
          <p:cNvCxnSpPr>
            <a:cxnSpLocks/>
            <a:stCxn id="367" idx="1"/>
            <a:endCxn id="368" idx="2"/>
          </p:cNvCxnSpPr>
          <p:nvPr/>
        </p:nvCxnSpPr>
        <p:spPr>
          <a:xfrm rot="10800000">
            <a:off x="2188967" y="4290947"/>
            <a:ext cx="1444717" cy="1106955"/>
          </a:xfrm>
          <a:prstGeom prst="bentConnector2">
            <a:avLst/>
          </a:prstGeom>
          <a:ln w="57150">
            <a:solidFill>
              <a:srgbClr val="000000"/>
            </a:solidFill>
            <a:miter/>
            <a:tailEnd type="triangle"/>
          </a:ln>
        </p:spPr>
      </p:cxnSp>
      <p:cxnSp>
        <p:nvCxnSpPr>
          <p:cNvPr id="372" name="Connector: Elbow 16"/>
          <p:cNvCxnSpPr>
            <a:cxnSpLocks/>
            <a:stCxn id="366" idx="2"/>
            <a:endCxn id="367" idx="3"/>
          </p:cNvCxnSpPr>
          <p:nvPr/>
        </p:nvCxnSpPr>
        <p:spPr>
          <a:xfrm rot="5400000">
            <a:off x="8733928" y="4179149"/>
            <a:ext cx="1114167" cy="1323336"/>
          </a:xfrm>
          <a:prstGeom prst="bentConnector2">
            <a:avLst/>
          </a:prstGeom>
          <a:ln w="57150">
            <a:solidFill>
              <a:srgbClr val="000000"/>
            </a:solidFill>
            <a:miter/>
            <a:tailEnd type="triangle"/>
          </a:ln>
        </p:spPr>
      </p:cxnSp>
      <p:grpSp>
        <p:nvGrpSpPr>
          <p:cNvPr id="375" name="Hexagon 40"/>
          <p:cNvGrpSpPr/>
          <p:nvPr/>
        </p:nvGrpSpPr>
        <p:grpSpPr>
          <a:xfrm>
            <a:off x="4690150" y="2987074"/>
            <a:ext cx="2794569" cy="1768232"/>
            <a:chOff x="0" y="36438"/>
            <a:chExt cx="2794567" cy="1768231"/>
          </a:xfrm>
        </p:grpSpPr>
        <p:sp>
          <p:nvSpPr>
            <p:cNvPr id="373" name="Shape"/>
            <p:cNvSpPr/>
            <p:nvPr/>
          </p:nvSpPr>
          <p:spPr>
            <a:xfrm>
              <a:off x="0" y="36438"/>
              <a:ext cx="2794568" cy="99646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925" y="0"/>
                  </a:lnTo>
                  <a:lnTo>
                    <a:pt x="19675" y="0"/>
                  </a:lnTo>
                  <a:lnTo>
                    <a:pt x="21600" y="10800"/>
                  </a:lnTo>
                  <a:lnTo>
                    <a:pt x="19675" y="21600"/>
                  </a:lnTo>
                  <a:lnTo>
                    <a:pt x="1925" y="21600"/>
                  </a:lnTo>
                  <a:close/>
                </a:path>
              </a:pathLst>
            </a:custGeom>
            <a:solidFill>
              <a:srgbClr val="FFF4C8"/>
            </a:solidFill>
            <a:ln w="9525" cap="flat">
              <a:solidFill>
                <a:srgbClr val="000000"/>
              </a:solidFill>
              <a:prstDash val="solid"/>
              <a:miter lim="800000"/>
            </a:ln>
            <a:effectLst/>
          </p:spPr>
          <p:txBody>
            <a:bodyPr wrap="square" lIns="45719" tIns="45719" rIns="45719" bIns="45719" numCol="1" anchor="ctr">
              <a:noAutofit/>
            </a:bodyPr>
            <a:lstStyle/>
            <a:p>
              <a:pPr algn="ctr">
                <a:defRPr sz="1600"/>
              </a:pPr>
              <a:endParaRPr/>
            </a:p>
          </p:txBody>
        </p:sp>
        <p:sp>
          <p:nvSpPr>
            <p:cNvPr id="374" name="Evidence of…"/>
            <p:cNvSpPr/>
            <p:nvPr/>
          </p:nvSpPr>
          <p:spPr>
            <a:xfrm>
              <a:off x="1397283" y="534670"/>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ctr">
              <a:spAutoFit/>
            </a:bodyPr>
            <a:lstStyle/>
            <a:p>
              <a:pPr algn="ctr">
                <a:defRPr sz="2400">
                  <a:effectLst>
                    <a:outerShdw blurRad="38100" dist="38100" dir="2700000" rotWithShape="0">
                      <a:srgbClr val="000000">
                        <a:alpha val="43137"/>
                      </a:srgbClr>
                    </a:outerShdw>
                  </a:effectLst>
                  <a:latin typeface="Tahoma Bold"/>
                  <a:ea typeface="Tahoma Bold"/>
                  <a:cs typeface="Tahoma Bold"/>
                  <a:sym typeface="Tahoma Bold"/>
                </a:defRPr>
              </a:pPr>
              <a:r>
                <a:rPr dirty="0"/>
                <a:t>Evidence of </a:t>
              </a:r>
            </a:p>
            <a:p>
              <a:pPr algn="ctr">
                <a:defRPr sz="2400">
                  <a:effectLst>
                    <a:outerShdw blurRad="38100" dist="38100" dir="2700000" rotWithShape="0">
                      <a:srgbClr val="000000">
                        <a:alpha val="43137"/>
                      </a:srgbClr>
                    </a:outerShdw>
                  </a:effectLst>
                  <a:latin typeface="Tahoma Bold"/>
                  <a:ea typeface="Tahoma Bold"/>
                  <a:cs typeface="Tahoma Bold"/>
                  <a:sym typeface="Tahoma Bold"/>
                </a:defRPr>
              </a:pPr>
              <a:r>
                <a:rPr dirty="0"/>
                <a:t>Competenc</a:t>
              </a:r>
              <a:r>
                <a:rPr lang="en-US" dirty="0"/>
                <a:t>e</a:t>
              </a:r>
              <a:endParaRPr dirty="0"/>
            </a:p>
            <a:p>
              <a:pPr algn="ctr">
                <a:defRPr sz="1600"/>
              </a:pPr>
              <a:r>
                <a:rPr dirty="0"/>
                <a:t>(Experiential Record)</a:t>
              </a:r>
            </a:p>
          </p:txBody>
        </p:sp>
      </p:grpSp>
      <p:sp>
        <p:nvSpPr>
          <p:cNvPr id="2" name="Slide Number Placeholder 1">
            <a:extLst>
              <a:ext uri="{FF2B5EF4-FFF2-40B4-BE49-F238E27FC236}">
                <a16:creationId xmlns:a16="http://schemas.microsoft.com/office/drawing/2014/main" id="{61F81C54-8A67-4241-9322-0CC372F1A977}"/>
              </a:ext>
            </a:extLst>
          </p:cNvPr>
          <p:cNvSpPr>
            <a:spLocks noGrp="1"/>
          </p:cNvSpPr>
          <p:nvPr>
            <p:ph type="sldNum" sz="quarter" idx="2"/>
          </p:nvPr>
        </p:nvSpPr>
        <p:spPr>
          <a:xfrm>
            <a:off x="10893288" y="6358666"/>
            <a:ext cx="821634" cy="340935"/>
          </a:xfrm>
        </p:spPr>
        <p:txBody>
          <a:bodyPr/>
          <a:lstStyle/>
          <a:p>
            <a:fld id="{86CB4B4D-7CA3-9044-876B-883B54F8677D}" type="slidenum">
              <a:rPr lang="en-US" smtClean="0"/>
              <a:t>28</a:t>
            </a:fld>
            <a:endParaRPr lang="en-US" dirty="0"/>
          </a:p>
        </p:txBody>
      </p:sp>
      <p:sp>
        <p:nvSpPr>
          <p:cNvPr id="16" name="Rectangle 15">
            <a:extLst>
              <a:ext uri="{FF2B5EF4-FFF2-40B4-BE49-F238E27FC236}">
                <a16:creationId xmlns:a16="http://schemas.microsoft.com/office/drawing/2014/main" id="{96594C3C-5A60-48AB-B8B8-0C6DCF8005A7}"/>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285550026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BB1A7-0F03-4FCB-9D13-E2F1BE28C0A2}"/>
              </a:ext>
            </a:extLst>
          </p:cNvPr>
          <p:cNvSpPr>
            <a:spLocks noGrp="1"/>
          </p:cNvSpPr>
          <p:nvPr>
            <p:ph type="title"/>
          </p:nvPr>
        </p:nvSpPr>
        <p:spPr>
          <a:xfrm>
            <a:off x="838200" y="1"/>
            <a:ext cx="10515600" cy="665922"/>
          </a:xfrm>
        </p:spPr>
        <p:txBody>
          <a:bodyPr>
            <a:noAutofit/>
          </a:bodyPr>
          <a:lstStyle/>
          <a:p>
            <a:r>
              <a:rPr lang="en-US" dirty="0"/>
              <a:t>Collecting Data with a Common Format and Profile</a:t>
            </a:r>
            <a:endParaRPr lang="en-US" b="1" dirty="0"/>
          </a:p>
        </p:txBody>
      </p:sp>
      <p:sp>
        <p:nvSpPr>
          <p:cNvPr id="3" name="AutoShape 2" descr="Data Flow Governed by xAPI Profiles">
            <a:extLst>
              <a:ext uri="{FF2B5EF4-FFF2-40B4-BE49-F238E27FC236}">
                <a16:creationId xmlns:a16="http://schemas.microsoft.com/office/drawing/2014/main" id="{EFEF95ED-B78F-43B7-BDAC-B2836E4FB75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999D3A94-91FB-48BF-BDC4-D4F657E1CEB7}"/>
              </a:ext>
            </a:extLst>
          </p:cNvPr>
          <p:cNvPicPr>
            <a:picLocks noChangeAspect="1"/>
          </p:cNvPicPr>
          <p:nvPr/>
        </p:nvPicPr>
        <p:blipFill>
          <a:blip r:embed="rId3"/>
          <a:stretch>
            <a:fillRect/>
          </a:stretch>
        </p:blipFill>
        <p:spPr>
          <a:xfrm>
            <a:off x="1933161" y="721654"/>
            <a:ext cx="7818035" cy="5818294"/>
          </a:xfrm>
          <a:prstGeom prst="rect">
            <a:avLst/>
          </a:prstGeom>
        </p:spPr>
      </p:pic>
      <p:sp>
        <p:nvSpPr>
          <p:cNvPr id="5" name="Slide Number Placeholder 2">
            <a:extLst>
              <a:ext uri="{FF2B5EF4-FFF2-40B4-BE49-F238E27FC236}">
                <a16:creationId xmlns:a16="http://schemas.microsoft.com/office/drawing/2014/main" id="{85A75E77-00F1-4F1B-912D-2D1F79688910}"/>
              </a:ext>
            </a:extLst>
          </p:cNvPr>
          <p:cNvSpPr txBox="1">
            <a:spLocks/>
          </p:cNvSpPr>
          <p:nvPr/>
        </p:nvSpPr>
        <p:spPr>
          <a:xfrm>
            <a:off x="10909111" y="6373537"/>
            <a:ext cx="821634" cy="340935"/>
          </a:xfrm>
        </p:spPr>
        <p:txBody>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algn="r">
              <a:defRPr/>
            </a:pPr>
            <a:fld id="{D68E8870-17DE-45C4-A8DD-7644B2422933}" type="slidenum">
              <a:rPr lang="en-US" sz="2000" smtClean="0"/>
              <a:pPr algn="r">
                <a:defRPr/>
              </a:pPr>
              <a:t>29</a:t>
            </a:fld>
            <a:endParaRPr lang="en-US" sz="2000" dirty="0"/>
          </a:p>
        </p:txBody>
      </p:sp>
      <p:sp>
        <p:nvSpPr>
          <p:cNvPr id="7" name="Rectangle 6">
            <a:extLst>
              <a:ext uri="{FF2B5EF4-FFF2-40B4-BE49-F238E27FC236}">
                <a16:creationId xmlns:a16="http://schemas.microsoft.com/office/drawing/2014/main" id="{604DC2D2-EC52-4AE8-9039-344ABE403FFE}"/>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583289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A Competence Validation Model (Conceptual)</a:t>
            </a:r>
          </a:p>
        </p:txBody>
      </p:sp>
      <p:pic>
        <p:nvPicPr>
          <p:cNvPr id="4" name="Picture 3">
            <a:extLst>
              <a:ext uri="{FF2B5EF4-FFF2-40B4-BE49-F238E27FC236}">
                <a16:creationId xmlns:a16="http://schemas.microsoft.com/office/drawing/2014/main" id="{FF5AB50C-1FDF-4DBC-8D03-56C097F39314}"/>
              </a:ext>
            </a:extLst>
          </p:cNvPr>
          <p:cNvPicPr>
            <a:picLocks noChangeAspect="1"/>
          </p:cNvPicPr>
          <p:nvPr/>
        </p:nvPicPr>
        <p:blipFill>
          <a:blip r:embed="rId2"/>
          <a:stretch>
            <a:fillRect/>
          </a:stretch>
        </p:blipFill>
        <p:spPr>
          <a:xfrm>
            <a:off x="78726" y="733497"/>
            <a:ext cx="12034547" cy="5938019"/>
          </a:xfrm>
          <a:prstGeom prst="rect">
            <a:avLst/>
          </a:prstGeom>
        </p:spPr>
      </p:pic>
      <p:sp>
        <p:nvSpPr>
          <p:cNvPr id="3" name="Slide Number Placeholder 2">
            <a:extLst>
              <a:ext uri="{FF2B5EF4-FFF2-40B4-BE49-F238E27FC236}">
                <a16:creationId xmlns:a16="http://schemas.microsoft.com/office/drawing/2014/main" id="{D8A1BA66-F9E3-4052-80A8-69ED5964F730}"/>
              </a:ext>
            </a:extLst>
          </p:cNvPr>
          <p:cNvSpPr>
            <a:spLocks noGrp="1"/>
          </p:cNvSpPr>
          <p:nvPr>
            <p:ph type="sldNum" sz="quarter" idx="10"/>
          </p:nvPr>
        </p:nvSpPr>
        <p:spPr/>
        <p:txBody>
          <a:bodyPr/>
          <a:lstStyle/>
          <a:p>
            <a:pPr>
              <a:defRPr/>
            </a:pPr>
            <a:fld id="{D68E8870-17DE-45C4-A8DD-7644B2422933}" type="slidenum">
              <a:rPr lang="en-US" sz="2000" smtClean="0"/>
              <a:pPr>
                <a:defRPr/>
              </a:pPr>
              <a:t>30</a:t>
            </a:fld>
            <a:endParaRPr lang="en-US" sz="2000" dirty="0"/>
          </a:p>
        </p:txBody>
      </p:sp>
      <p:sp>
        <p:nvSpPr>
          <p:cNvPr id="5" name="TextBox 4">
            <a:extLst>
              <a:ext uri="{FF2B5EF4-FFF2-40B4-BE49-F238E27FC236}">
                <a16:creationId xmlns:a16="http://schemas.microsoft.com/office/drawing/2014/main" id="{37F11790-2F0D-476A-957C-75DF76464C8D}"/>
              </a:ext>
            </a:extLst>
          </p:cNvPr>
          <p:cNvSpPr txBox="1"/>
          <p:nvPr/>
        </p:nvSpPr>
        <p:spPr>
          <a:xfrm>
            <a:off x="9909516" y="5788762"/>
            <a:ext cx="2020040" cy="523220"/>
          </a:xfrm>
          <a:prstGeom prst="rect">
            <a:avLst/>
          </a:prstGeom>
          <a:noFill/>
        </p:spPr>
        <p:txBody>
          <a:bodyPr wrap="none" rtlCol="0">
            <a:spAutoFit/>
          </a:bodyPr>
          <a:lstStyle/>
          <a:p>
            <a:r>
              <a:rPr lang="en-US" sz="1400" dirty="0"/>
              <a:t>K. Owens (2020)</a:t>
            </a:r>
          </a:p>
          <a:p>
            <a:r>
              <a:rPr lang="en-US" sz="1400" dirty="0"/>
              <a:t>E. Robson, et.al (2021)</a:t>
            </a:r>
          </a:p>
        </p:txBody>
      </p:sp>
      <p:sp>
        <p:nvSpPr>
          <p:cNvPr id="7" name="Rectangle 6">
            <a:extLst>
              <a:ext uri="{FF2B5EF4-FFF2-40B4-BE49-F238E27FC236}">
                <a16:creationId xmlns:a16="http://schemas.microsoft.com/office/drawing/2014/main" id="{33391E6E-70A9-4DC6-81EF-D0488B102C0F}"/>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3939038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4093FA8-1DCB-431B-B44F-195001587F7D}"/>
              </a:ext>
            </a:extLst>
          </p:cNvPr>
          <p:cNvSpPr/>
          <p:nvPr/>
        </p:nvSpPr>
        <p:spPr bwMode="auto">
          <a:xfrm>
            <a:off x="4137282" y="902044"/>
            <a:ext cx="6051968" cy="5263529"/>
          </a:xfrm>
          <a:prstGeom prst="roundRect">
            <a:avLst>
              <a:gd name="adj" fmla="val 3975"/>
            </a:avLst>
          </a:prstGeom>
          <a:noFill/>
          <a:ln w="28575" cap="flat" cmpd="sng" algn="ctr">
            <a:solidFill>
              <a:srgbClr val="00A77A"/>
            </a:solidFill>
            <a:prstDash val="dashDot"/>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79" name="Google Shape;79;p15"/>
          <p:cNvSpPr/>
          <p:nvPr/>
        </p:nvSpPr>
        <p:spPr>
          <a:xfrm>
            <a:off x="10374102" y="3226299"/>
            <a:ext cx="1772800" cy="1283226"/>
          </a:xfrm>
          <a:prstGeom prst="roundRect">
            <a:avLst>
              <a:gd name="adj" fmla="val 16667"/>
            </a:avLst>
          </a:prstGeom>
          <a:solidFill>
            <a:schemeClr val="bg1">
              <a:lumMod val="8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dirty="0">
                <a:solidFill>
                  <a:srgbClr val="7030A0"/>
                </a:solidFill>
                <a:latin typeface="Average"/>
                <a:ea typeface="Average"/>
                <a:cs typeface="Average"/>
                <a:sym typeface="Average"/>
              </a:rPr>
              <a:t>Is Team/Person Competent at level X, for Y mission / role in Z conditions?</a:t>
            </a:r>
            <a:endParaRPr lang="en-US" sz="1600" dirty="0">
              <a:solidFill>
                <a:srgbClr val="7030A0"/>
              </a:solidFill>
            </a:endParaRPr>
          </a:p>
        </p:txBody>
      </p:sp>
      <p:sp>
        <p:nvSpPr>
          <p:cNvPr id="80" name="Google Shape;80;p15"/>
          <p:cNvSpPr txBox="1"/>
          <p:nvPr/>
        </p:nvSpPr>
        <p:spPr>
          <a:xfrm>
            <a:off x="65078" y="2410570"/>
            <a:ext cx="2013197" cy="3847167"/>
          </a:xfrm>
          <a:prstGeom prst="rect">
            <a:avLst/>
          </a:prstGeom>
          <a:noFill/>
          <a:ln>
            <a:noFill/>
          </a:ln>
        </p:spPr>
        <p:txBody>
          <a:bodyPr spcFirstLastPara="1" wrap="square" lIns="121900" tIns="121900" rIns="121900" bIns="121900" anchor="t" anchorCtr="0">
            <a:spAutoFit/>
          </a:bodyPr>
          <a:lstStyle/>
          <a:p>
            <a:r>
              <a:rPr lang="en-US" sz="1800" dirty="0">
                <a:solidFill>
                  <a:srgbClr val="C00000"/>
                </a:solidFill>
                <a:latin typeface="Average"/>
                <a:ea typeface="Average"/>
                <a:cs typeface="Average"/>
                <a:sym typeface="Average"/>
              </a:rPr>
              <a:t>An actor (Jones) demonstrates they can do a task (competency) without help and “above expectations” in 89% of all performances during an exercise</a:t>
            </a:r>
          </a:p>
          <a:p>
            <a:r>
              <a:rPr lang="en-US" sz="1800" b="1" dirty="0">
                <a:solidFill>
                  <a:srgbClr val="C00000"/>
                </a:solidFill>
                <a:latin typeface="Average"/>
                <a:ea typeface="Average"/>
                <a:cs typeface="Average"/>
                <a:sym typeface="Average"/>
              </a:rPr>
              <a:t>Expectation is Based normalized data.</a:t>
            </a:r>
            <a:endParaRPr sz="1800" b="1" dirty="0">
              <a:solidFill>
                <a:srgbClr val="C00000"/>
              </a:solidFill>
              <a:latin typeface="Average"/>
              <a:ea typeface="Average"/>
              <a:cs typeface="Average"/>
              <a:sym typeface="Average"/>
            </a:endParaRPr>
          </a:p>
        </p:txBody>
      </p:sp>
      <p:sp>
        <p:nvSpPr>
          <p:cNvPr id="81" name="Google Shape;81;p15"/>
          <p:cNvSpPr/>
          <p:nvPr/>
        </p:nvSpPr>
        <p:spPr>
          <a:xfrm>
            <a:off x="4750716" y="4378670"/>
            <a:ext cx="2227200" cy="1650400"/>
          </a:xfrm>
          <a:prstGeom prst="roundRect">
            <a:avLst>
              <a:gd name="adj" fmla="val 16667"/>
            </a:avLst>
          </a:prstGeom>
          <a:solidFill>
            <a:schemeClr val="bg1">
              <a:lumMod val="8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STEEL-R claims</a:t>
            </a:r>
            <a:endParaRPr sz="2400"/>
          </a:p>
          <a:p>
            <a:r>
              <a:rPr lang="en" sz="2400"/>
              <a:t>PVT Jones can:</a:t>
            </a:r>
            <a:endParaRPr sz="2400"/>
          </a:p>
        </p:txBody>
      </p:sp>
      <p:sp>
        <p:nvSpPr>
          <p:cNvPr id="82" name="Google Shape;82;p15"/>
          <p:cNvSpPr/>
          <p:nvPr/>
        </p:nvSpPr>
        <p:spPr>
          <a:xfrm>
            <a:off x="4594794" y="4277070"/>
            <a:ext cx="2227200" cy="1650400"/>
          </a:xfrm>
          <a:prstGeom prst="roundRect">
            <a:avLst>
              <a:gd name="adj" fmla="val 16667"/>
            </a:avLst>
          </a:prstGeom>
          <a:solidFill>
            <a:schemeClr val="bg1">
              <a:lumMod val="8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a:t>STEEL-R claims</a:t>
            </a:r>
            <a:endParaRPr sz="2400"/>
          </a:p>
          <a:p>
            <a:r>
              <a:rPr lang="en" sz="2400"/>
              <a:t>PVT Jones can:</a:t>
            </a:r>
            <a:endParaRPr sz="2400"/>
          </a:p>
        </p:txBody>
      </p:sp>
      <p:sp>
        <p:nvSpPr>
          <p:cNvPr id="83" name="Google Shape;83;p15"/>
          <p:cNvSpPr txBox="1">
            <a:spLocks noGrp="1"/>
          </p:cNvSpPr>
          <p:nvPr>
            <p:ph type="title"/>
          </p:nvPr>
        </p:nvSpPr>
        <p:spPr>
          <a:xfrm>
            <a:off x="415600" y="-24698"/>
            <a:ext cx="11360800" cy="763600"/>
          </a:xfrm>
          <a:prstGeom prst="rect">
            <a:avLst/>
          </a:prstGeom>
        </p:spPr>
        <p:txBody>
          <a:bodyPr spcFirstLastPara="1" vert="horz" wrap="square" lIns="121900" tIns="121900" rIns="121900" bIns="121900" rtlCol="0" anchor="t" anchorCtr="0">
            <a:normAutofit/>
          </a:bodyPr>
          <a:lstStyle/>
          <a:p>
            <a:r>
              <a:rPr lang="en-US" b="1" dirty="0"/>
              <a:t>Competence Math Model (Actual in Applied Research)</a:t>
            </a:r>
            <a:endParaRPr b="1" dirty="0"/>
          </a:p>
        </p:txBody>
      </p:sp>
      <p:sp>
        <p:nvSpPr>
          <p:cNvPr id="84" name="Google Shape;84;p15"/>
          <p:cNvSpPr/>
          <p:nvPr/>
        </p:nvSpPr>
        <p:spPr>
          <a:xfrm>
            <a:off x="4884" y="1019037"/>
            <a:ext cx="1772800" cy="1008400"/>
          </a:xfrm>
          <a:prstGeom prst="roundRect">
            <a:avLst>
              <a:gd name="adj" fmla="val 0"/>
            </a:avLst>
          </a:prstGeom>
          <a:solidFill>
            <a:schemeClr val="bg1">
              <a:lumMod val="9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2000" dirty="0">
                <a:solidFill>
                  <a:srgbClr val="C00000"/>
                </a:solidFill>
              </a:rPr>
              <a:t>Instance of</a:t>
            </a:r>
          </a:p>
          <a:p>
            <a:pPr algn="ctr"/>
            <a:r>
              <a:rPr lang="en-US" sz="2000" dirty="0">
                <a:solidFill>
                  <a:srgbClr val="C00000"/>
                </a:solidFill>
              </a:rPr>
              <a:t>Performance</a:t>
            </a:r>
          </a:p>
          <a:p>
            <a:pPr algn="ctr"/>
            <a:r>
              <a:rPr lang="en-US" sz="2000" dirty="0">
                <a:solidFill>
                  <a:srgbClr val="C00000"/>
                </a:solidFill>
              </a:rPr>
              <a:t>Assessed</a:t>
            </a:r>
            <a:endParaRPr sz="2000" dirty="0">
              <a:solidFill>
                <a:srgbClr val="C00000"/>
              </a:solidFill>
            </a:endParaRPr>
          </a:p>
        </p:txBody>
      </p:sp>
      <p:sp>
        <p:nvSpPr>
          <p:cNvPr id="85" name="Google Shape;85;p15"/>
          <p:cNvSpPr/>
          <p:nvPr/>
        </p:nvSpPr>
        <p:spPr>
          <a:xfrm>
            <a:off x="2087801" y="1019037"/>
            <a:ext cx="1950000" cy="1008400"/>
          </a:xfrm>
          <a:prstGeom prst="roundRect">
            <a:avLst>
              <a:gd name="adj" fmla="val 0"/>
            </a:avLst>
          </a:prstGeom>
          <a:solidFill>
            <a:schemeClr val="bg1">
              <a:lumMod val="9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2000" dirty="0">
                <a:solidFill>
                  <a:srgbClr val="0070C0"/>
                </a:solidFill>
              </a:rPr>
              <a:t>xAP</a:t>
            </a:r>
            <a:r>
              <a:rPr lang="en-US" sz="2000" dirty="0">
                <a:solidFill>
                  <a:srgbClr val="0070C0"/>
                </a:solidFill>
              </a:rPr>
              <a:t>I</a:t>
            </a:r>
            <a:r>
              <a:rPr lang="en" sz="2000" dirty="0">
                <a:solidFill>
                  <a:srgbClr val="0070C0"/>
                </a:solidFill>
              </a:rPr>
              <a:t> Statement</a:t>
            </a:r>
          </a:p>
          <a:p>
            <a:pPr algn="ctr"/>
            <a:r>
              <a:rPr lang="en" sz="2000" dirty="0">
                <a:solidFill>
                  <a:srgbClr val="0070C0"/>
                </a:solidFill>
              </a:rPr>
              <a:t>Created</a:t>
            </a:r>
            <a:endParaRPr sz="2000" dirty="0">
              <a:solidFill>
                <a:srgbClr val="0070C0"/>
              </a:solidFill>
            </a:endParaRPr>
          </a:p>
        </p:txBody>
      </p:sp>
      <p:sp>
        <p:nvSpPr>
          <p:cNvPr id="86" name="Google Shape;86;p15"/>
          <p:cNvSpPr/>
          <p:nvPr/>
        </p:nvSpPr>
        <p:spPr>
          <a:xfrm>
            <a:off x="4192074" y="1019037"/>
            <a:ext cx="2720800" cy="1008400"/>
          </a:xfrm>
          <a:prstGeom prst="roundRect">
            <a:avLst>
              <a:gd name="adj" fmla="val 0"/>
            </a:avLst>
          </a:prstGeom>
          <a:solidFill>
            <a:schemeClr val="bg1">
              <a:lumMod val="9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2000" dirty="0">
                <a:solidFill>
                  <a:srgbClr val="008000"/>
                </a:solidFill>
              </a:rPr>
              <a:t>Competenc</a:t>
            </a:r>
            <a:r>
              <a:rPr lang="en-US" sz="2000" dirty="0">
                <a:solidFill>
                  <a:srgbClr val="008000"/>
                </a:solidFill>
              </a:rPr>
              <a:t>e is</a:t>
            </a:r>
            <a:br>
              <a:rPr lang="en" sz="2000" dirty="0">
                <a:solidFill>
                  <a:srgbClr val="008000"/>
                </a:solidFill>
              </a:rPr>
            </a:br>
            <a:r>
              <a:rPr lang="en" sz="2000" dirty="0">
                <a:solidFill>
                  <a:srgbClr val="008000"/>
                </a:solidFill>
              </a:rPr>
              <a:t>Assert</a:t>
            </a:r>
            <a:r>
              <a:rPr lang="en-US" sz="2000" dirty="0">
                <a:solidFill>
                  <a:srgbClr val="008000"/>
                </a:solidFill>
              </a:rPr>
              <a:t>ed</a:t>
            </a:r>
            <a:endParaRPr sz="2000" dirty="0">
              <a:solidFill>
                <a:srgbClr val="008000"/>
              </a:solidFill>
            </a:endParaRPr>
          </a:p>
        </p:txBody>
      </p:sp>
      <p:sp>
        <p:nvSpPr>
          <p:cNvPr id="87" name="Google Shape;87;p15"/>
          <p:cNvSpPr/>
          <p:nvPr/>
        </p:nvSpPr>
        <p:spPr>
          <a:xfrm>
            <a:off x="7388614" y="1019037"/>
            <a:ext cx="2720800" cy="1008400"/>
          </a:xfrm>
          <a:prstGeom prst="roundRect">
            <a:avLst>
              <a:gd name="adj" fmla="val 0"/>
            </a:avLst>
          </a:prstGeom>
          <a:solidFill>
            <a:schemeClr val="bg1">
              <a:lumMod val="9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2000" dirty="0">
                <a:solidFill>
                  <a:schemeClr val="accent6">
                    <a:lumMod val="75000"/>
                  </a:schemeClr>
                </a:solidFill>
              </a:rPr>
              <a:t>Actor Competence </a:t>
            </a:r>
            <a:r>
              <a:rPr lang="en" sz="2000" dirty="0">
                <a:solidFill>
                  <a:schemeClr val="accent6">
                    <a:lumMod val="75000"/>
                  </a:schemeClr>
                </a:solidFill>
              </a:rPr>
              <a:t>State </a:t>
            </a:r>
            <a:r>
              <a:rPr lang="en-US" sz="2000" dirty="0">
                <a:solidFill>
                  <a:schemeClr val="accent6">
                    <a:lumMod val="75000"/>
                  </a:schemeClr>
                </a:solidFill>
              </a:rPr>
              <a:t>is Computed</a:t>
            </a:r>
            <a:endParaRPr sz="2000" dirty="0">
              <a:solidFill>
                <a:schemeClr val="accent6">
                  <a:lumMod val="75000"/>
                </a:schemeClr>
              </a:solidFill>
            </a:endParaRPr>
          </a:p>
        </p:txBody>
      </p:sp>
      <p:sp>
        <p:nvSpPr>
          <p:cNvPr id="88" name="Google Shape;88;p15"/>
          <p:cNvSpPr/>
          <p:nvPr/>
        </p:nvSpPr>
        <p:spPr>
          <a:xfrm>
            <a:off x="10374102" y="1019037"/>
            <a:ext cx="1772800" cy="1008400"/>
          </a:xfrm>
          <a:prstGeom prst="roundRect">
            <a:avLst>
              <a:gd name="adj" fmla="val 0"/>
            </a:avLst>
          </a:prstGeom>
          <a:solidFill>
            <a:schemeClr val="bg1">
              <a:lumMod val="9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2000" dirty="0">
                <a:solidFill>
                  <a:srgbClr val="7030A0"/>
                </a:solidFill>
              </a:rPr>
              <a:t>Competence</a:t>
            </a:r>
          </a:p>
          <a:p>
            <a:pPr algn="ctr"/>
            <a:r>
              <a:rPr lang="en-US" sz="2000" dirty="0">
                <a:solidFill>
                  <a:srgbClr val="7030A0"/>
                </a:solidFill>
              </a:rPr>
              <a:t>Dashboard</a:t>
            </a:r>
            <a:endParaRPr sz="2000" dirty="0">
              <a:solidFill>
                <a:srgbClr val="7030A0"/>
              </a:solidFill>
            </a:endParaRPr>
          </a:p>
        </p:txBody>
      </p:sp>
      <p:sp>
        <p:nvSpPr>
          <p:cNvPr id="89" name="Google Shape;89;p15"/>
          <p:cNvSpPr txBox="1"/>
          <p:nvPr/>
        </p:nvSpPr>
        <p:spPr>
          <a:xfrm>
            <a:off x="2094294" y="2361077"/>
            <a:ext cx="2159727" cy="4124166"/>
          </a:xfrm>
          <a:prstGeom prst="rect">
            <a:avLst/>
          </a:prstGeom>
          <a:noFill/>
          <a:ln>
            <a:noFill/>
          </a:ln>
        </p:spPr>
        <p:txBody>
          <a:bodyPr spcFirstLastPara="1" wrap="square" lIns="121900" tIns="121900" rIns="121900" bIns="121900" anchor="t" anchorCtr="0">
            <a:spAutoFit/>
          </a:bodyPr>
          <a:lstStyle/>
          <a:p>
            <a:r>
              <a:rPr lang="en-US" sz="1800" i="1" u="sng" dirty="0">
                <a:solidFill>
                  <a:srgbClr val="0070C0"/>
                </a:solidFill>
                <a:latin typeface="Average"/>
                <a:ea typeface="Average"/>
                <a:cs typeface="Average"/>
                <a:sym typeface="Average"/>
              </a:rPr>
              <a:t>Time</a:t>
            </a:r>
            <a:r>
              <a:rPr lang="en-US" sz="1800" i="1" dirty="0">
                <a:solidFill>
                  <a:srgbClr val="0070C0"/>
                </a:solidFill>
                <a:latin typeface="Average"/>
                <a:ea typeface="Average"/>
                <a:cs typeface="Average"/>
                <a:sym typeface="Average"/>
              </a:rPr>
              <a:t>:</a:t>
            </a:r>
          </a:p>
          <a:p>
            <a:r>
              <a:rPr lang="en-US" sz="1800" i="1" dirty="0">
                <a:solidFill>
                  <a:srgbClr val="0070C0"/>
                </a:solidFill>
                <a:latin typeface="Average"/>
                <a:ea typeface="Average"/>
                <a:cs typeface="Average"/>
                <a:sym typeface="Average"/>
              </a:rPr>
              <a:t>  DDMMYY:HH:SS</a:t>
            </a:r>
          </a:p>
          <a:p>
            <a:r>
              <a:rPr lang="en-US" sz="1800" i="1" u="sng" dirty="0">
                <a:solidFill>
                  <a:srgbClr val="0070C0"/>
                </a:solidFill>
                <a:latin typeface="Average"/>
                <a:ea typeface="Average"/>
                <a:cs typeface="Average"/>
                <a:sym typeface="Average"/>
              </a:rPr>
              <a:t>Actor</a:t>
            </a:r>
            <a:r>
              <a:rPr lang="en-US" sz="1800" i="1" dirty="0">
                <a:solidFill>
                  <a:srgbClr val="0070C0"/>
                </a:solidFill>
                <a:latin typeface="Average"/>
                <a:ea typeface="Average"/>
                <a:cs typeface="Average"/>
                <a:sym typeface="Average"/>
              </a:rPr>
              <a:t>:</a:t>
            </a:r>
          </a:p>
          <a:p>
            <a:r>
              <a:rPr lang="en" sz="1800" i="1" dirty="0">
                <a:solidFill>
                  <a:srgbClr val="0070C0"/>
                </a:solidFill>
                <a:latin typeface="Average"/>
                <a:ea typeface="Average"/>
                <a:cs typeface="Average"/>
                <a:sym typeface="Average"/>
              </a:rPr>
              <a:t>  jones@</a:t>
            </a:r>
            <a:r>
              <a:rPr lang="en-US" sz="1800" i="1" dirty="0">
                <a:solidFill>
                  <a:srgbClr val="0070C0"/>
                </a:solidFill>
                <a:latin typeface="Average"/>
                <a:ea typeface="Average"/>
                <a:cs typeface="Average"/>
                <a:sym typeface="Average"/>
              </a:rPr>
              <a:t>email.com</a:t>
            </a:r>
            <a:endParaRPr sz="1800" i="1" dirty="0">
              <a:solidFill>
                <a:srgbClr val="0070C0"/>
              </a:solidFill>
              <a:latin typeface="Average"/>
              <a:ea typeface="Average"/>
              <a:cs typeface="Average"/>
              <a:sym typeface="Average"/>
            </a:endParaRPr>
          </a:p>
          <a:p>
            <a:r>
              <a:rPr lang="en-US" sz="1800" i="1" u="sng" dirty="0">
                <a:solidFill>
                  <a:srgbClr val="0070C0"/>
                </a:solidFill>
                <a:latin typeface="Average"/>
                <a:ea typeface="Average"/>
                <a:cs typeface="Average"/>
                <a:sym typeface="Average"/>
              </a:rPr>
              <a:t>Verb</a:t>
            </a:r>
            <a:r>
              <a:rPr lang="en-US" sz="1800" i="1" dirty="0">
                <a:solidFill>
                  <a:srgbClr val="0070C0"/>
                </a:solidFill>
                <a:latin typeface="Average"/>
                <a:ea typeface="Average"/>
                <a:cs typeface="Average"/>
                <a:sym typeface="Average"/>
              </a:rPr>
              <a:t>:</a:t>
            </a:r>
          </a:p>
          <a:p>
            <a:r>
              <a:rPr lang="en-US" sz="1800" i="1" dirty="0">
                <a:solidFill>
                  <a:srgbClr val="0070C0"/>
                </a:solidFill>
                <a:latin typeface="Average"/>
                <a:ea typeface="Average"/>
                <a:cs typeface="Average"/>
                <a:sym typeface="Average"/>
              </a:rPr>
              <a:t>  //C</a:t>
            </a:r>
            <a:r>
              <a:rPr lang="en" sz="1800" i="1" dirty="0">
                <a:solidFill>
                  <a:srgbClr val="0070C0"/>
                </a:solidFill>
                <a:latin typeface="Average"/>
                <a:ea typeface="Average"/>
                <a:cs typeface="Average"/>
                <a:sym typeface="Average"/>
              </a:rPr>
              <a:t>ompleted</a:t>
            </a:r>
            <a:endParaRPr sz="1800" i="1" dirty="0">
              <a:solidFill>
                <a:srgbClr val="0070C0"/>
              </a:solidFill>
              <a:latin typeface="Average"/>
              <a:ea typeface="Average"/>
              <a:cs typeface="Average"/>
              <a:sym typeface="Average"/>
            </a:endParaRPr>
          </a:p>
          <a:p>
            <a:r>
              <a:rPr lang="en-US" sz="1800" i="1" u="sng" dirty="0">
                <a:solidFill>
                  <a:srgbClr val="0070C0"/>
                </a:solidFill>
                <a:latin typeface="Average"/>
                <a:ea typeface="Average"/>
                <a:cs typeface="Average"/>
                <a:sym typeface="Average"/>
              </a:rPr>
              <a:t>Object</a:t>
            </a:r>
            <a:r>
              <a:rPr lang="en-US" sz="1800" i="1" dirty="0">
                <a:solidFill>
                  <a:srgbClr val="0070C0"/>
                </a:solidFill>
                <a:latin typeface="Average"/>
                <a:ea typeface="Average"/>
                <a:cs typeface="Average"/>
                <a:sym typeface="Average"/>
              </a:rPr>
              <a:t>:</a:t>
            </a:r>
          </a:p>
          <a:p>
            <a:r>
              <a:rPr lang="en" sz="1800" i="1" dirty="0">
                <a:solidFill>
                  <a:srgbClr val="0070C0"/>
                </a:solidFill>
                <a:latin typeface="Average"/>
                <a:ea typeface="Average"/>
                <a:cs typeface="Average"/>
                <a:sym typeface="Average"/>
              </a:rPr>
              <a:t>  //</a:t>
            </a:r>
            <a:r>
              <a:rPr lang="en-US" sz="1800" i="1" dirty="0">
                <a:solidFill>
                  <a:srgbClr val="0070C0"/>
                </a:solidFill>
                <a:latin typeface="Average"/>
                <a:ea typeface="Average"/>
                <a:cs typeface="Average"/>
                <a:sym typeface="Average"/>
              </a:rPr>
              <a:t>fundamentaltask</a:t>
            </a:r>
            <a:r>
              <a:rPr lang="en" sz="1800" i="1" dirty="0">
                <a:solidFill>
                  <a:srgbClr val="0070C0"/>
                </a:solidFill>
                <a:latin typeface="Average"/>
                <a:ea typeface="Average"/>
                <a:cs typeface="Average"/>
                <a:sym typeface="Average"/>
              </a:rPr>
              <a:t> </a:t>
            </a:r>
            <a:endParaRPr sz="1800" i="1" dirty="0">
              <a:solidFill>
                <a:srgbClr val="0070C0"/>
              </a:solidFill>
              <a:latin typeface="Average"/>
              <a:ea typeface="Average"/>
              <a:cs typeface="Average"/>
              <a:sym typeface="Average"/>
            </a:endParaRPr>
          </a:p>
          <a:p>
            <a:r>
              <a:rPr lang="en-US" sz="1800" i="1" u="sng" dirty="0">
                <a:solidFill>
                  <a:srgbClr val="0070C0"/>
                </a:solidFill>
                <a:latin typeface="Average"/>
                <a:ea typeface="Average"/>
                <a:cs typeface="Average"/>
                <a:sym typeface="Average"/>
              </a:rPr>
              <a:t>Context</a:t>
            </a:r>
            <a:r>
              <a:rPr lang="en-US" sz="1800" i="1" dirty="0">
                <a:solidFill>
                  <a:srgbClr val="0070C0"/>
                </a:solidFill>
                <a:latin typeface="Average"/>
                <a:ea typeface="Average"/>
                <a:cs typeface="Average"/>
                <a:sym typeface="Average"/>
              </a:rPr>
              <a:t>:</a:t>
            </a:r>
          </a:p>
          <a:p>
            <a:r>
              <a:rPr lang="en-US" sz="1800" i="1" dirty="0">
                <a:solidFill>
                  <a:srgbClr val="0070C0"/>
                </a:solidFill>
                <a:latin typeface="Average"/>
                <a:ea typeface="Average"/>
                <a:cs typeface="Average"/>
                <a:sym typeface="Average"/>
              </a:rPr>
              <a:t>  //Condition</a:t>
            </a:r>
          </a:p>
          <a:p>
            <a:r>
              <a:rPr lang="en-US" sz="1800" i="1" dirty="0">
                <a:solidFill>
                  <a:srgbClr val="0070C0"/>
                </a:solidFill>
                <a:latin typeface="Average"/>
                <a:ea typeface="Average"/>
                <a:cs typeface="Average"/>
                <a:sym typeface="Average"/>
              </a:rPr>
              <a:t>  Difficulty 2</a:t>
            </a:r>
          </a:p>
          <a:p>
            <a:r>
              <a:rPr lang="en-US" sz="1800" i="1" u="sng" dirty="0">
                <a:solidFill>
                  <a:srgbClr val="0070C0"/>
                </a:solidFill>
                <a:latin typeface="Average"/>
                <a:ea typeface="Average"/>
                <a:cs typeface="Average"/>
                <a:sym typeface="Average"/>
              </a:rPr>
              <a:t>R</a:t>
            </a:r>
            <a:r>
              <a:rPr lang="en" sz="1800" i="1" u="sng" dirty="0">
                <a:solidFill>
                  <a:srgbClr val="0070C0"/>
                </a:solidFill>
                <a:latin typeface="Average"/>
                <a:ea typeface="Average"/>
                <a:cs typeface="Average"/>
                <a:sym typeface="Average"/>
              </a:rPr>
              <a:t>esult</a:t>
            </a:r>
            <a:r>
              <a:rPr lang="en" sz="1800" i="1" dirty="0">
                <a:solidFill>
                  <a:srgbClr val="0070C0"/>
                </a:solidFill>
                <a:latin typeface="Average"/>
                <a:ea typeface="Average"/>
                <a:cs typeface="Average"/>
                <a:sym typeface="Average"/>
              </a:rPr>
              <a:t>:</a:t>
            </a:r>
            <a:br>
              <a:rPr lang="en" sz="1800" i="1" dirty="0">
                <a:solidFill>
                  <a:srgbClr val="0070C0"/>
                </a:solidFill>
                <a:latin typeface="Average"/>
                <a:ea typeface="Average"/>
                <a:cs typeface="Average"/>
                <a:sym typeface="Average"/>
              </a:rPr>
            </a:br>
            <a:r>
              <a:rPr lang="en" sz="1800" i="1" dirty="0">
                <a:solidFill>
                  <a:srgbClr val="0070C0"/>
                </a:solidFill>
                <a:latin typeface="Average"/>
                <a:ea typeface="Average"/>
                <a:cs typeface="Average"/>
                <a:sym typeface="Average"/>
              </a:rPr>
              <a:t>  </a:t>
            </a:r>
            <a:r>
              <a:rPr lang="en-US" sz="1800" i="1" dirty="0">
                <a:solidFill>
                  <a:srgbClr val="0070C0"/>
                </a:solidFill>
                <a:latin typeface="Average"/>
                <a:ea typeface="Average"/>
                <a:cs typeface="Average"/>
                <a:sym typeface="Average"/>
              </a:rPr>
              <a:t>S</a:t>
            </a:r>
            <a:r>
              <a:rPr lang="en" sz="1800" i="1" dirty="0">
                <a:solidFill>
                  <a:srgbClr val="0070C0"/>
                </a:solidFill>
                <a:latin typeface="Average"/>
                <a:ea typeface="Average"/>
                <a:cs typeface="Average"/>
                <a:sym typeface="Average"/>
              </a:rPr>
              <a:t>uccess: true</a:t>
            </a:r>
            <a:br>
              <a:rPr lang="en" sz="1800" i="1" dirty="0">
                <a:solidFill>
                  <a:srgbClr val="0070C0"/>
                </a:solidFill>
                <a:latin typeface="Average"/>
                <a:ea typeface="Average"/>
                <a:cs typeface="Average"/>
                <a:sym typeface="Average"/>
              </a:rPr>
            </a:br>
            <a:r>
              <a:rPr lang="en" sz="1800" i="1" dirty="0">
                <a:solidFill>
                  <a:srgbClr val="0070C0"/>
                </a:solidFill>
                <a:latin typeface="Average"/>
                <a:ea typeface="Average"/>
                <a:cs typeface="Average"/>
                <a:sym typeface="Average"/>
              </a:rPr>
              <a:t>  </a:t>
            </a:r>
            <a:r>
              <a:rPr lang="en-US" sz="1800" i="1" dirty="0">
                <a:solidFill>
                  <a:srgbClr val="0070C0"/>
                </a:solidFill>
                <a:latin typeface="Average"/>
                <a:ea typeface="Average"/>
                <a:cs typeface="Average"/>
                <a:sym typeface="Average"/>
              </a:rPr>
              <a:t>S</a:t>
            </a:r>
            <a:r>
              <a:rPr lang="en" sz="1800" i="1" dirty="0">
                <a:solidFill>
                  <a:srgbClr val="0070C0"/>
                </a:solidFill>
                <a:latin typeface="Average"/>
                <a:ea typeface="Average"/>
                <a:cs typeface="Average"/>
                <a:sym typeface="Average"/>
              </a:rPr>
              <a:t>core:0.89</a:t>
            </a:r>
            <a:endParaRPr sz="1800" i="1" dirty="0">
              <a:solidFill>
                <a:srgbClr val="0070C0"/>
              </a:solidFill>
              <a:latin typeface="Average"/>
              <a:ea typeface="Average"/>
              <a:cs typeface="Average"/>
              <a:sym typeface="Average"/>
            </a:endParaRPr>
          </a:p>
        </p:txBody>
      </p:sp>
      <p:sp>
        <p:nvSpPr>
          <p:cNvPr id="90" name="Google Shape;90;p15"/>
          <p:cNvSpPr/>
          <p:nvPr/>
        </p:nvSpPr>
        <p:spPr>
          <a:xfrm>
            <a:off x="4438873" y="2232437"/>
            <a:ext cx="2227200" cy="1541232"/>
          </a:xfrm>
          <a:prstGeom prst="roundRect">
            <a:avLst>
              <a:gd name="adj" fmla="val 16667"/>
            </a:avLst>
          </a:prstGeom>
          <a:solidFill>
            <a:schemeClr val="bg1">
              <a:lumMod val="8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dirty="0">
                <a:solidFill>
                  <a:srgbClr val="008000"/>
                </a:solidFill>
                <a:latin typeface="Average"/>
              </a:rPr>
              <a:t>Query all longitudinal sessions with assessed task for actor</a:t>
            </a:r>
            <a:endParaRPr sz="1600" dirty="0">
              <a:solidFill>
                <a:srgbClr val="008000"/>
              </a:solidFill>
              <a:latin typeface="Average"/>
            </a:endParaRPr>
          </a:p>
        </p:txBody>
      </p:sp>
      <p:sp>
        <p:nvSpPr>
          <p:cNvPr id="91" name="Google Shape;91;p15"/>
          <p:cNvSpPr/>
          <p:nvPr/>
        </p:nvSpPr>
        <p:spPr>
          <a:xfrm>
            <a:off x="4438873" y="4175470"/>
            <a:ext cx="2227200" cy="1650400"/>
          </a:xfrm>
          <a:prstGeom prst="roundRect">
            <a:avLst>
              <a:gd name="adj" fmla="val 16667"/>
            </a:avLst>
          </a:prstGeom>
          <a:solidFill>
            <a:schemeClr val="bg1">
              <a:lumMod val="8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dirty="0">
                <a:solidFill>
                  <a:srgbClr val="008000"/>
                </a:solidFill>
                <a:latin typeface="Average"/>
              </a:rPr>
              <a:t>LRS data shows c</a:t>
            </a:r>
            <a:r>
              <a:rPr lang="en" sz="1600" dirty="0">
                <a:solidFill>
                  <a:srgbClr val="008000"/>
                </a:solidFill>
                <a:latin typeface="Average"/>
              </a:rPr>
              <a:t>laims </a:t>
            </a:r>
            <a:r>
              <a:rPr lang="en-US" sz="1600" dirty="0">
                <a:solidFill>
                  <a:srgbClr val="008000"/>
                </a:solidFill>
                <a:latin typeface="Average"/>
              </a:rPr>
              <a:t>that Jones </a:t>
            </a:r>
            <a:r>
              <a:rPr lang="en" sz="1600" dirty="0">
                <a:solidFill>
                  <a:srgbClr val="008000"/>
                </a:solidFill>
                <a:latin typeface="Average"/>
              </a:rPr>
              <a:t>knows </a:t>
            </a:r>
            <a:r>
              <a:rPr lang="en-US" sz="1600" dirty="0">
                <a:solidFill>
                  <a:srgbClr val="008000"/>
                </a:solidFill>
                <a:latin typeface="Average"/>
              </a:rPr>
              <a:t>how</a:t>
            </a:r>
            <a:r>
              <a:rPr lang="en" sz="1600" dirty="0">
                <a:solidFill>
                  <a:srgbClr val="008000"/>
                </a:solidFill>
                <a:latin typeface="Average"/>
              </a:rPr>
              <a:t>/can-do </a:t>
            </a:r>
            <a:r>
              <a:rPr lang="en-US" sz="1600" dirty="0">
                <a:solidFill>
                  <a:srgbClr val="008000"/>
                </a:solidFill>
                <a:latin typeface="Average"/>
              </a:rPr>
              <a:t>a task in [condition] and at difficulty 2 without help</a:t>
            </a:r>
            <a:r>
              <a:rPr lang="en" sz="1600" dirty="0">
                <a:solidFill>
                  <a:srgbClr val="008000"/>
                </a:solidFill>
                <a:latin typeface="Average"/>
              </a:rPr>
              <a:t>…</a:t>
            </a:r>
            <a:endParaRPr sz="1600" dirty="0">
              <a:solidFill>
                <a:srgbClr val="008000"/>
              </a:solidFill>
              <a:latin typeface="Average"/>
            </a:endParaRPr>
          </a:p>
        </p:txBody>
      </p:sp>
      <p:cxnSp>
        <p:nvCxnSpPr>
          <p:cNvPr id="92" name="Google Shape;92;p15"/>
          <p:cNvCxnSpPr>
            <a:cxnSpLocks/>
            <a:stCxn id="91" idx="0"/>
            <a:endCxn id="90" idx="2"/>
          </p:cNvCxnSpPr>
          <p:nvPr/>
        </p:nvCxnSpPr>
        <p:spPr>
          <a:xfrm flipV="1">
            <a:off x="5552473" y="3773669"/>
            <a:ext cx="0" cy="401801"/>
          </a:xfrm>
          <a:prstGeom prst="straightConnector1">
            <a:avLst/>
          </a:prstGeom>
          <a:noFill/>
          <a:ln w="38100" cap="flat" cmpd="sng">
            <a:solidFill>
              <a:schemeClr val="dk2"/>
            </a:solidFill>
            <a:prstDash val="solid"/>
            <a:round/>
            <a:headEnd type="none" w="med" len="med"/>
            <a:tailEnd type="triangle" w="med" len="med"/>
          </a:ln>
        </p:spPr>
      </p:cxnSp>
      <p:sp>
        <p:nvSpPr>
          <p:cNvPr id="93" name="Google Shape;93;p15"/>
          <p:cNvSpPr/>
          <p:nvPr/>
        </p:nvSpPr>
        <p:spPr>
          <a:xfrm>
            <a:off x="7489365" y="2238769"/>
            <a:ext cx="2598400" cy="1530313"/>
          </a:xfrm>
          <a:prstGeom prst="roundRect">
            <a:avLst>
              <a:gd name="adj" fmla="val 16667"/>
            </a:avLst>
          </a:prstGeom>
          <a:solidFill>
            <a:schemeClr val="bg1">
              <a:lumMod val="8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US" sz="1800" dirty="0">
                <a:solidFill>
                  <a:schemeClr val="accent6">
                    <a:lumMod val="50000"/>
                  </a:schemeClr>
                </a:solidFill>
                <a:latin typeface="Average"/>
              </a:rPr>
              <a:t>Assertion Score (AS)</a:t>
            </a:r>
            <a:r>
              <a:rPr lang="en" sz="1800" dirty="0">
                <a:solidFill>
                  <a:schemeClr val="accent6">
                    <a:lumMod val="50000"/>
                  </a:schemeClr>
                </a:solidFill>
                <a:latin typeface="Average"/>
              </a:rPr>
              <a:t>: 0.95</a:t>
            </a:r>
            <a:endParaRPr lang="en-US" sz="1800" dirty="0">
              <a:solidFill>
                <a:schemeClr val="accent6">
                  <a:lumMod val="50000"/>
                </a:schemeClr>
              </a:solidFill>
              <a:latin typeface="Average"/>
            </a:endParaRPr>
          </a:p>
          <a:p>
            <a:r>
              <a:rPr lang="en-US" sz="1800" dirty="0">
                <a:solidFill>
                  <a:schemeClr val="accent6">
                    <a:lumMod val="50000"/>
                  </a:schemeClr>
                </a:solidFill>
                <a:latin typeface="Average"/>
              </a:rPr>
              <a:t>Practice Score (PS)</a:t>
            </a:r>
            <a:r>
              <a:rPr lang="en" sz="1800" dirty="0">
                <a:solidFill>
                  <a:schemeClr val="accent6">
                    <a:lumMod val="50000"/>
                  </a:schemeClr>
                </a:solidFill>
                <a:latin typeface="Average"/>
              </a:rPr>
              <a:t>: 0.14 </a:t>
            </a:r>
            <a:endParaRPr sz="1800" dirty="0">
              <a:solidFill>
                <a:schemeClr val="accent6">
                  <a:lumMod val="50000"/>
                </a:schemeClr>
              </a:solidFill>
              <a:latin typeface="Average"/>
            </a:endParaRPr>
          </a:p>
        </p:txBody>
      </p:sp>
      <p:cxnSp>
        <p:nvCxnSpPr>
          <p:cNvPr id="95" name="Google Shape;95;p15"/>
          <p:cNvCxnSpPr>
            <a:cxnSpLocks/>
            <a:stCxn id="93" idx="2"/>
            <a:endCxn id="91" idx="3"/>
          </p:cNvCxnSpPr>
          <p:nvPr/>
        </p:nvCxnSpPr>
        <p:spPr>
          <a:xfrm rot="5400000">
            <a:off x="7111525" y="3323630"/>
            <a:ext cx="1231588" cy="2122492"/>
          </a:xfrm>
          <a:prstGeom prst="bentConnector2">
            <a:avLst/>
          </a:prstGeom>
          <a:noFill/>
          <a:ln w="38100" cap="flat" cmpd="sng">
            <a:solidFill>
              <a:schemeClr val="dk2"/>
            </a:solidFill>
            <a:prstDash val="dash"/>
            <a:round/>
            <a:headEnd type="triangle" w="med" len="med"/>
            <a:tailEnd type="none" w="med" len="med"/>
          </a:ln>
        </p:spPr>
      </p:cxnSp>
      <p:sp>
        <p:nvSpPr>
          <p:cNvPr id="96" name="Google Shape;96;p15"/>
          <p:cNvSpPr txBox="1"/>
          <p:nvPr/>
        </p:nvSpPr>
        <p:spPr>
          <a:xfrm>
            <a:off x="7093270" y="5287012"/>
            <a:ext cx="3213362" cy="800179"/>
          </a:xfrm>
          <a:prstGeom prst="rect">
            <a:avLst/>
          </a:prstGeom>
          <a:noFill/>
          <a:ln>
            <a:noFill/>
          </a:ln>
        </p:spPr>
        <p:txBody>
          <a:bodyPr spcFirstLastPara="1" wrap="square" lIns="121900" tIns="121900" rIns="121900" bIns="121900" anchor="t" anchorCtr="0">
            <a:spAutoFit/>
          </a:bodyPr>
          <a:lstStyle/>
          <a:p>
            <a:pPr algn="ctr"/>
            <a:r>
              <a:rPr lang="en" sz="1800" dirty="0">
                <a:latin typeface="Average"/>
                <a:ea typeface="Average"/>
                <a:cs typeface="Average"/>
                <a:sym typeface="Average"/>
              </a:rPr>
              <a:t>(AI + MATH + Business Rules </a:t>
            </a:r>
          </a:p>
          <a:p>
            <a:pPr algn="ctr"/>
            <a:r>
              <a:rPr lang="en" sz="1800" dirty="0">
                <a:latin typeface="Average"/>
                <a:ea typeface="Average"/>
                <a:cs typeface="Average"/>
                <a:sym typeface="Average"/>
              </a:rPr>
              <a:t>= </a:t>
            </a:r>
            <a:r>
              <a:rPr lang="en-US" sz="1800" dirty="0">
                <a:latin typeface="Average"/>
                <a:ea typeface="Average"/>
                <a:cs typeface="Average"/>
                <a:sym typeface="Average"/>
              </a:rPr>
              <a:t>Actor Competence</a:t>
            </a:r>
            <a:r>
              <a:rPr lang="en" sz="1800" dirty="0">
                <a:latin typeface="Average"/>
                <a:ea typeface="Average"/>
                <a:cs typeface="Average"/>
                <a:sym typeface="Average"/>
              </a:rPr>
              <a:t> </a:t>
            </a:r>
            <a:r>
              <a:rPr lang="en-US" sz="1800" dirty="0">
                <a:latin typeface="Average"/>
                <a:ea typeface="Average"/>
                <a:cs typeface="Average"/>
                <a:sym typeface="Average"/>
              </a:rPr>
              <a:t>State</a:t>
            </a:r>
            <a:r>
              <a:rPr lang="en" sz="1800" dirty="0">
                <a:latin typeface="Average"/>
                <a:ea typeface="Average"/>
                <a:cs typeface="Average"/>
                <a:sym typeface="Average"/>
              </a:rPr>
              <a:t>)</a:t>
            </a:r>
            <a:endParaRPr sz="2000" dirty="0">
              <a:latin typeface="Average"/>
              <a:ea typeface="Average"/>
              <a:cs typeface="Average"/>
              <a:sym typeface="Average"/>
            </a:endParaRPr>
          </a:p>
        </p:txBody>
      </p:sp>
      <p:sp>
        <p:nvSpPr>
          <p:cNvPr id="97" name="Google Shape;97;p15"/>
          <p:cNvSpPr/>
          <p:nvPr/>
        </p:nvSpPr>
        <p:spPr>
          <a:xfrm>
            <a:off x="8183502" y="4250276"/>
            <a:ext cx="1154012" cy="1122374"/>
          </a:xfrm>
          <a:prstGeom prst="cloud">
            <a:avLst/>
          </a:prstGeom>
          <a:solidFill>
            <a:schemeClr val="bg1">
              <a:lumMod val="7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cxnSp>
        <p:nvCxnSpPr>
          <p:cNvPr id="98" name="Google Shape;98;p15"/>
          <p:cNvCxnSpPr>
            <a:cxnSpLocks/>
            <a:stCxn id="93" idx="1"/>
            <a:endCxn id="90" idx="3"/>
          </p:cNvCxnSpPr>
          <p:nvPr/>
        </p:nvCxnSpPr>
        <p:spPr>
          <a:xfrm flipH="1" flipV="1">
            <a:off x="6666073" y="3003053"/>
            <a:ext cx="823292" cy="873"/>
          </a:xfrm>
          <a:prstGeom prst="straightConnector1">
            <a:avLst/>
          </a:prstGeom>
          <a:noFill/>
          <a:ln w="38100" cap="flat" cmpd="sng">
            <a:solidFill>
              <a:schemeClr val="dk2"/>
            </a:solidFill>
            <a:prstDash val="solid"/>
            <a:round/>
            <a:headEnd type="none" w="med" len="med"/>
            <a:tailEnd type="triangle" w="med" len="med"/>
          </a:ln>
        </p:spPr>
      </p:cxnSp>
      <p:cxnSp>
        <p:nvCxnSpPr>
          <p:cNvPr id="99" name="Google Shape;99;p15"/>
          <p:cNvCxnSpPr>
            <a:cxnSpLocks/>
            <a:stCxn id="79" idx="0"/>
            <a:endCxn id="93" idx="3"/>
          </p:cNvCxnSpPr>
          <p:nvPr/>
        </p:nvCxnSpPr>
        <p:spPr>
          <a:xfrm rot="16200000" flipV="1">
            <a:off x="10562948" y="2528744"/>
            <a:ext cx="222373" cy="1172737"/>
          </a:xfrm>
          <a:prstGeom prst="bentConnector2">
            <a:avLst/>
          </a:prstGeom>
          <a:noFill/>
          <a:ln w="28575" cap="flat" cmpd="sng">
            <a:solidFill>
              <a:schemeClr val="dk2"/>
            </a:solidFill>
            <a:prstDash val="solid"/>
            <a:round/>
            <a:headEnd type="triangle" w="med" len="med"/>
            <a:tailEnd type="none" w="med" len="med"/>
          </a:ln>
        </p:spPr>
      </p:cxnSp>
      <p:pic>
        <p:nvPicPr>
          <p:cNvPr id="100" name="Google Shape;100;p15"/>
          <p:cNvPicPr preferRelativeResize="0"/>
          <p:nvPr/>
        </p:nvPicPr>
        <p:blipFill>
          <a:blip r:embed="rId3">
            <a:alphaModFix/>
          </a:blip>
          <a:stretch>
            <a:fillRect/>
          </a:stretch>
        </p:blipFill>
        <p:spPr>
          <a:xfrm>
            <a:off x="3507267" y="1983004"/>
            <a:ext cx="522533" cy="522533"/>
          </a:xfrm>
          <a:prstGeom prst="rect">
            <a:avLst/>
          </a:prstGeom>
          <a:noFill/>
          <a:ln>
            <a:noFill/>
          </a:ln>
        </p:spPr>
      </p:pic>
      <p:sp>
        <p:nvSpPr>
          <p:cNvPr id="28" name="Slide Number Placeholder 2">
            <a:extLst>
              <a:ext uri="{FF2B5EF4-FFF2-40B4-BE49-F238E27FC236}">
                <a16:creationId xmlns:a16="http://schemas.microsoft.com/office/drawing/2014/main" id="{ECF06721-C10D-4A27-B189-80D31F796447}"/>
              </a:ext>
            </a:extLst>
          </p:cNvPr>
          <p:cNvSpPr txBox="1">
            <a:spLocks/>
          </p:cNvSpPr>
          <p:nvPr/>
        </p:nvSpPr>
        <p:spPr>
          <a:xfrm>
            <a:off x="10909111" y="6373537"/>
            <a:ext cx="821634" cy="340935"/>
          </a:xfrm>
          <a:prstGeom prst="rect">
            <a:avLst/>
          </a:prstGeom>
        </p:spPr>
        <p:txBody>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algn="r">
              <a:defRPr/>
            </a:pPr>
            <a:fld id="{D68E8870-17DE-45C4-A8DD-7644B2422933}" type="slidenum">
              <a:rPr lang="en-US" sz="2000" smtClean="0"/>
              <a:pPr algn="r">
                <a:defRPr/>
              </a:pPr>
              <a:t>31</a:t>
            </a:fld>
            <a:endParaRPr lang="en-US" sz="2000" dirty="0"/>
          </a:p>
        </p:txBody>
      </p:sp>
      <p:sp>
        <p:nvSpPr>
          <p:cNvPr id="6" name="TextBox 5">
            <a:extLst>
              <a:ext uri="{FF2B5EF4-FFF2-40B4-BE49-F238E27FC236}">
                <a16:creationId xmlns:a16="http://schemas.microsoft.com/office/drawing/2014/main" id="{C652E91F-0414-4070-8508-77487C93CD47}"/>
              </a:ext>
            </a:extLst>
          </p:cNvPr>
          <p:cNvSpPr txBox="1"/>
          <p:nvPr/>
        </p:nvSpPr>
        <p:spPr>
          <a:xfrm>
            <a:off x="6666073" y="6165444"/>
            <a:ext cx="1367682" cy="369332"/>
          </a:xfrm>
          <a:prstGeom prst="rect">
            <a:avLst/>
          </a:prstGeom>
          <a:noFill/>
        </p:spPr>
        <p:txBody>
          <a:bodyPr wrap="none" rtlCol="0">
            <a:spAutoFit/>
          </a:bodyPr>
          <a:lstStyle/>
          <a:p>
            <a:pPr algn="ctr"/>
            <a:r>
              <a:rPr lang="en-US" sz="1800" dirty="0">
                <a:solidFill>
                  <a:srgbClr val="008000"/>
                </a:solidFill>
              </a:rPr>
              <a:t>Math Model</a:t>
            </a:r>
          </a:p>
        </p:txBody>
      </p:sp>
      <p:sp>
        <p:nvSpPr>
          <p:cNvPr id="7" name="Flowchart: Magnetic Disk 6">
            <a:extLst>
              <a:ext uri="{FF2B5EF4-FFF2-40B4-BE49-F238E27FC236}">
                <a16:creationId xmlns:a16="http://schemas.microsoft.com/office/drawing/2014/main" id="{D7055A16-3E62-412F-BE22-8A469C3D34D9}"/>
              </a:ext>
            </a:extLst>
          </p:cNvPr>
          <p:cNvSpPr/>
          <p:nvPr/>
        </p:nvSpPr>
        <p:spPr bwMode="auto">
          <a:xfrm>
            <a:off x="3486808" y="2074608"/>
            <a:ext cx="588288" cy="430930"/>
          </a:xfrm>
          <a:prstGeom prst="flowChartMagneticDisk">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Tahoma" charset="0"/>
            </a:endParaRPr>
          </a:p>
        </p:txBody>
      </p:sp>
      <p:sp>
        <p:nvSpPr>
          <p:cNvPr id="8" name="Rectangle 7">
            <a:extLst>
              <a:ext uri="{FF2B5EF4-FFF2-40B4-BE49-F238E27FC236}">
                <a16:creationId xmlns:a16="http://schemas.microsoft.com/office/drawing/2014/main" id="{C29E540A-27B9-483A-8669-57C5461CD831}"/>
              </a:ext>
            </a:extLst>
          </p:cNvPr>
          <p:cNvSpPr/>
          <p:nvPr/>
        </p:nvSpPr>
        <p:spPr>
          <a:xfrm>
            <a:off x="3440955" y="2156894"/>
            <a:ext cx="679993" cy="400110"/>
          </a:xfrm>
          <a:prstGeom prst="rect">
            <a:avLst/>
          </a:prstGeom>
        </p:spPr>
        <p:txBody>
          <a:bodyPr wrap="none">
            <a:spAutoFit/>
          </a:bodyPr>
          <a:lstStyle/>
          <a:p>
            <a:pPr algn="ctr"/>
            <a:r>
              <a:rPr lang="en-US" sz="2000" b="1" dirty="0"/>
              <a:t>LRS</a:t>
            </a:r>
            <a:endParaRPr lang="en-US" sz="2000" dirty="0"/>
          </a:p>
        </p:txBody>
      </p:sp>
      <p:pic>
        <p:nvPicPr>
          <p:cNvPr id="43" name="Picture 42">
            <a:extLst>
              <a:ext uri="{FF2B5EF4-FFF2-40B4-BE49-F238E27FC236}">
                <a16:creationId xmlns:a16="http://schemas.microsoft.com/office/drawing/2014/main" id="{1D35F265-2530-4C16-B967-7E470845D44B}"/>
              </a:ext>
            </a:extLst>
          </p:cNvPr>
          <p:cNvPicPr>
            <a:picLocks noChangeAspect="1"/>
          </p:cNvPicPr>
          <p:nvPr/>
        </p:nvPicPr>
        <p:blipFill>
          <a:blip r:embed="rId4"/>
          <a:stretch>
            <a:fillRect/>
          </a:stretch>
        </p:blipFill>
        <p:spPr>
          <a:xfrm>
            <a:off x="8381496" y="4348905"/>
            <a:ext cx="711710" cy="819994"/>
          </a:xfrm>
          <a:prstGeom prst="rect">
            <a:avLst/>
          </a:prstGeom>
        </p:spPr>
      </p:pic>
      <p:pic>
        <p:nvPicPr>
          <p:cNvPr id="15" name="Picture 14">
            <a:extLst>
              <a:ext uri="{FF2B5EF4-FFF2-40B4-BE49-F238E27FC236}">
                <a16:creationId xmlns:a16="http://schemas.microsoft.com/office/drawing/2014/main" id="{1CEF9494-AB68-4A49-AAEE-EDAB39EC47B3}"/>
              </a:ext>
            </a:extLst>
          </p:cNvPr>
          <p:cNvPicPr>
            <a:picLocks noChangeAspect="1"/>
          </p:cNvPicPr>
          <p:nvPr/>
        </p:nvPicPr>
        <p:blipFill>
          <a:blip r:embed="rId5"/>
          <a:stretch>
            <a:fillRect/>
          </a:stretch>
        </p:blipFill>
        <p:spPr>
          <a:xfrm>
            <a:off x="10953431" y="2161382"/>
            <a:ext cx="724930" cy="724930"/>
          </a:xfrm>
          <a:prstGeom prst="rect">
            <a:avLst/>
          </a:prstGeom>
        </p:spPr>
      </p:pic>
      <p:sp>
        <p:nvSpPr>
          <p:cNvPr id="49" name="Google Shape;79;p15">
            <a:extLst>
              <a:ext uri="{FF2B5EF4-FFF2-40B4-BE49-F238E27FC236}">
                <a16:creationId xmlns:a16="http://schemas.microsoft.com/office/drawing/2014/main" id="{DC29EE2A-8228-4303-ADD7-F817BF4DB73C}"/>
              </a:ext>
            </a:extLst>
          </p:cNvPr>
          <p:cNvSpPr/>
          <p:nvPr/>
        </p:nvSpPr>
        <p:spPr>
          <a:xfrm>
            <a:off x="10401167" y="5000669"/>
            <a:ext cx="1740511" cy="1372867"/>
          </a:xfrm>
          <a:prstGeom prst="roundRect">
            <a:avLst>
              <a:gd name="adj" fmla="val 2732"/>
            </a:avLst>
          </a:prstGeom>
          <a:solidFill>
            <a:schemeClr val="bg1">
              <a:lumMod val="8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US" sz="1400" dirty="0">
                <a:solidFill>
                  <a:srgbClr val="7030A0"/>
                </a:solidFill>
                <a:latin typeface="Average"/>
              </a:rPr>
              <a:t>Re-experience object X 3-times, after 2-days delay, at difficulty level 2, with following conditions (…)</a:t>
            </a:r>
          </a:p>
        </p:txBody>
      </p:sp>
      <p:sp>
        <p:nvSpPr>
          <p:cNvPr id="20" name="Rectangle 19">
            <a:extLst>
              <a:ext uri="{FF2B5EF4-FFF2-40B4-BE49-F238E27FC236}">
                <a16:creationId xmlns:a16="http://schemas.microsoft.com/office/drawing/2014/main" id="{9FCC7154-858C-4A8B-9FFF-102A034C241D}"/>
              </a:ext>
            </a:extLst>
          </p:cNvPr>
          <p:cNvSpPr/>
          <p:nvPr/>
        </p:nvSpPr>
        <p:spPr>
          <a:xfrm>
            <a:off x="10296732" y="4594496"/>
            <a:ext cx="1985800" cy="338554"/>
          </a:xfrm>
          <a:prstGeom prst="rect">
            <a:avLst/>
          </a:prstGeom>
        </p:spPr>
        <p:txBody>
          <a:bodyPr wrap="none">
            <a:spAutoFit/>
          </a:bodyPr>
          <a:lstStyle/>
          <a:p>
            <a:r>
              <a:rPr lang="en-US" sz="1600" b="1" dirty="0">
                <a:solidFill>
                  <a:srgbClr val="7030A0"/>
                </a:solidFill>
                <a:latin typeface="Average"/>
              </a:rPr>
              <a:t>IF NOT: Actor should:</a:t>
            </a:r>
          </a:p>
        </p:txBody>
      </p:sp>
      <p:pic>
        <p:nvPicPr>
          <p:cNvPr id="34" name="Picture 33">
            <a:extLst>
              <a:ext uri="{FF2B5EF4-FFF2-40B4-BE49-F238E27FC236}">
                <a16:creationId xmlns:a16="http://schemas.microsoft.com/office/drawing/2014/main" id="{1CE71398-116E-4AB9-A7BD-A420BC9DB33E}"/>
              </a:ext>
            </a:extLst>
          </p:cNvPr>
          <p:cNvPicPr>
            <a:picLocks noChangeAspect="1"/>
          </p:cNvPicPr>
          <p:nvPr/>
        </p:nvPicPr>
        <p:blipFill>
          <a:blip r:embed="rId6"/>
          <a:stretch>
            <a:fillRect/>
          </a:stretch>
        </p:blipFill>
        <p:spPr>
          <a:xfrm>
            <a:off x="1181353" y="1983004"/>
            <a:ext cx="588288" cy="591811"/>
          </a:xfrm>
          <a:prstGeom prst="rect">
            <a:avLst/>
          </a:prstGeom>
        </p:spPr>
      </p:pic>
      <p:pic>
        <p:nvPicPr>
          <p:cNvPr id="37" name="Picture 36">
            <a:extLst>
              <a:ext uri="{FF2B5EF4-FFF2-40B4-BE49-F238E27FC236}">
                <a16:creationId xmlns:a16="http://schemas.microsoft.com/office/drawing/2014/main" id="{E91FE31B-3E03-42DE-8EE8-287A5F99C66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49139" y="1961351"/>
            <a:ext cx="615121" cy="597966"/>
          </a:xfrm>
          <a:prstGeom prst="rect">
            <a:avLst/>
          </a:prstGeom>
        </p:spPr>
      </p:pic>
      <p:sp>
        <p:nvSpPr>
          <p:cNvPr id="35" name="Rectangle 34">
            <a:extLst>
              <a:ext uri="{FF2B5EF4-FFF2-40B4-BE49-F238E27FC236}">
                <a16:creationId xmlns:a16="http://schemas.microsoft.com/office/drawing/2014/main" id="{2E9F498C-5F0F-4AB4-919E-3D70B5FC1278}"/>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CBEL Curriculum Elements: The Experience Object</a:t>
            </a:r>
          </a:p>
        </p:txBody>
      </p:sp>
      <p:sp>
        <p:nvSpPr>
          <p:cNvPr id="201" name="TextBox 200">
            <a:extLst>
              <a:ext uri="{FF2B5EF4-FFF2-40B4-BE49-F238E27FC236}">
                <a16:creationId xmlns:a16="http://schemas.microsoft.com/office/drawing/2014/main" id="{B98EB8B2-49BB-4BB6-895D-BB6A356F488C}"/>
              </a:ext>
            </a:extLst>
          </p:cNvPr>
          <p:cNvSpPr txBox="1"/>
          <p:nvPr/>
        </p:nvSpPr>
        <p:spPr>
          <a:xfrm>
            <a:off x="163799" y="816717"/>
            <a:ext cx="11864402" cy="830997"/>
          </a:xfrm>
          <a:prstGeom prst="rect">
            <a:avLst/>
          </a:prstGeom>
          <a:noFill/>
        </p:spPr>
        <p:txBody>
          <a:bodyPr wrap="square" rtlCol="0">
            <a:spAutoFit/>
          </a:bodyPr>
          <a:lstStyle/>
          <a:p>
            <a:r>
              <a:rPr lang="en-US" sz="2400" b="1" dirty="0"/>
              <a:t>A reusable, extensible, mutable, machine-readable form of curriculum to design, setup and execute competency-based experiential learning.</a:t>
            </a:r>
          </a:p>
        </p:txBody>
      </p:sp>
      <p:sp>
        <p:nvSpPr>
          <p:cNvPr id="203" name="Arrow: Right 202">
            <a:extLst>
              <a:ext uri="{FF2B5EF4-FFF2-40B4-BE49-F238E27FC236}">
                <a16:creationId xmlns:a16="http://schemas.microsoft.com/office/drawing/2014/main" id="{6D667F4C-EABB-41B5-996F-4312E2726800}"/>
              </a:ext>
            </a:extLst>
          </p:cNvPr>
          <p:cNvSpPr/>
          <p:nvPr/>
        </p:nvSpPr>
        <p:spPr bwMode="auto">
          <a:xfrm>
            <a:off x="7259020" y="3882619"/>
            <a:ext cx="376460" cy="409477"/>
          </a:xfrm>
          <a:prstGeom prst="rightArrow">
            <a:avLst/>
          </a:prstGeom>
          <a:solidFill>
            <a:srgbClr val="3366CC"/>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4" name="Rectangle 3">
            <a:extLst>
              <a:ext uri="{FF2B5EF4-FFF2-40B4-BE49-F238E27FC236}">
                <a16:creationId xmlns:a16="http://schemas.microsoft.com/office/drawing/2014/main" id="{916CB75C-19C6-4364-B950-68E7C6DCC1F9}"/>
              </a:ext>
            </a:extLst>
          </p:cNvPr>
          <p:cNvSpPr/>
          <p:nvPr/>
        </p:nvSpPr>
        <p:spPr>
          <a:xfrm>
            <a:off x="163800" y="1961096"/>
            <a:ext cx="5420986" cy="2031325"/>
          </a:xfrm>
          <a:prstGeom prst="rect">
            <a:avLst/>
          </a:prstGeom>
        </p:spPr>
        <p:txBody>
          <a:bodyPr wrap="square">
            <a:spAutoFit/>
          </a:bodyPr>
          <a:lstStyle/>
          <a:p>
            <a:r>
              <a:rPr lang="en-US" sz="1800" dirty="0">
                <a:solidFill>
                  <a:srgbClr val="008000"/>
                </a:solidFill>
              </a:rPr>
              <a:t>INPUTS:</a:t>
            </a:r>
          </a:p>
          <a:p>
            <a:pPr marL="285750" indent="-285750">
              <a:buFont typeface="Arial" panose="020B0604020202020204" pitchFamily="34" charset="0"/>
              <a:buChar char="•"/>
            </a:pPr>
            <a:r>
              <a:rPr lang="en-US" sz="1800" b="1" dirty="0">
                <a:solidFill>
                  <a:srgbClr val="008000"/>
                </a:solidFill>
              </a:rPr>
              <a:t>Who</a:t>
            </a:r>
            <a:r>
              <a:rPr lang="en-US" sz="1800" dirty="0">
                <a:solidFill>
                  <a:srgbClr val="008000"/>
                </a:solidFill>
              </a:rPr>
              <a:t> needs the experience?</a:t>
            </a:r>
          </a:p>
          <a:p>
            <a:pPr marL="285750" indent="-285750">
              <a:buFont typeface="Arial" panose="020B0604020202020204" pitchFamily="34" charset="0"/>
              <a:buChar char="•"/>
            </a:pPr>
            <a:r>
              <a:rPr lang="en-US" sz="1800" b="1" dirty="0">
                <a:solidFill>
                  <a:srgbClr val="008000"/>
                </a:solidFill>
              </a:rPr>
              <a:t>What</a:t>
            </a:r>
            <a:r>
              <a:rPr lang="en-US" sz="1800" dirty="0">
                <a:solidFill>
                  <a:srgbClr val="008000"/>
                </a:solidFill>
              </a:rPr>
              <a:t> experience (conditions) do they need?</a:t>
            </a:r>
          </a:p>
          <a:p>
            <a:pPr marL="285750" indent="-285750">
              <a:buFont typeface="Arial" panose="020B0604020202020204" pitchFamily="34" charset="0"/>
              <a:buChar char="•"/>
            </a:pPr>
            <a:r>
              <a:rPr lang="en-US" sz="1800" b="1" dirty="0">
                <a:solidFill>
                  <a:srgbClr val="008000"/>
                </a:solidFill>
              </a:rPr>
              <a:t>Where/How</a:t>
            </a:r>
            <a:r>
              <a:rPr lang="en-US" sz="1800" dirty="0">
                <a:solidFill>
                  <a:srgbClr val="008000"/>
                </a:solidFill>
              </a:rPr>
              <a:t> do they need experience?</a:t>
            </a:r>
          </a:p>
          <a:p>
            <a:pPr marL="285750" indent="-285750">
              <a:buFont typeface="Arial" panose="020B0604020202020204" pitchFamily="34" charset="0"/>
              <a:buChar char="•"/>
            </a:pPr>
            <a:r>
              <a:rPr lang="en-US" sz="1800" b="1" dirty="0">
                <a:solidFill>
                  <a:srgbClr val="008000"/>
                </a:solidFill>
              </a:rPr>
              <a:t>When</a:t>
            </a:r>
            <a:r>
              <a:rPr lang="en-US" sz="1800" dirty="0">
                <a:solidFill>
                  <a:srgbClr val="008000"/>
                </a:solidFill>
              </a:rPr>
              <a:t> (in past time) do they need experience?</a:t>
            </a:r>
          </a:p>
          <a:p>
            <a:pPr marL="285750" indent="-285750">
              <a:buFont typeface="Arial" panose="020B0604020202020204" pitchFamily="34" charset="0"/>
              <a:buChar char="•"/>
            </a:pPr>
            <a:r>
              <a:rPr lang="en-US" sz="1800" b="1" dirty="0">
                <a:solidFill>
                  <a:srgbClr val="008000"/>
                </a:solidFill>
              </a:rPr>
              <a:t>Why</a:t>
            </a:r>
            <a:r>
              <a:rPr lang="en-US" sz="1800" dirty="0">
                <a:solidFill>
                  <a:srgbClr val="008000"/>
                </a:solidFill>
              </a:rPr>
              <a:t> do they need experience?</a:t>
            </a:r>
          </a:p>
          <a:p>
            <a:pPr marL="285750" indent="-285750">
              <a:buFont typeface="Arial" panose="020B0604020202020204" pitchFamily="34" charset="0"/>
              <a:buChar char="•"/>
            </a:pPr>
            <a:r>
              <a:rPr lang="en-US" sz="1800" b="1" dirty="0">
                <a:solidFill>
                  <a:srgbClr val="008000"/>
                </a:solidFill>
              </a:rPr>
              <a:t>How</a:t>
            </a:r>
            <a:r>
              <a:rPr lang="en-US" sz="1800" dirty="0">
                <a:solidFill>
                  <a:srgbClr val="008000"/>
                </a:solidFill>
              </a:rPr>
              <a:t> hard / different should an experience be?</a:t>
            </a:r>
            <a:endParaRPr lang="en-US" sz="2000" dirty="0">
              <a:solidFill>
                <a:srgbClr val="008000"/>
              </a:solidFill>
            </a:endParaRPr>
          </a:p>
        </p:txBody>
      </p:sp>
      <p:sp>
        <p:nvSpPr>
          <p:cNvPr id="7" name="Slide Number Placeholder 6">
            <a:extLst>
              <a:ext uri="{FF2B5EF4-FFF2-40B4-BE49-F238E27FC236}">
                <a16:creationId xmlns:a16="http://schemas.microsoft.com/office/drawing/2014/main" id="{AD7D6424-6B1C-4817-A589-A668ED4AC2BD}"/>
              </a:ext>
            </a:extLst>
          </p:cNvPr>
          <p:cNvSpPr>
            <a:spLocks noGrp="1"/>
          </p:cNvSpPr>
          <p:nvPr>
            <p:ph type="sldNum" sz="quarter" idx="10"/>
          </p:nvPr>
        </p:nvSpPr>
        <p:spPr/>
        <p:txBody>
          <a:bodyPr/>
          <a:lstStyle/>
          <a:p>
            <a:pPr>
              <a:defRPr/>
            </a:pPr>
            <a:fld id="{D68E8870-17DE-45C4-A8DD-7644B2422933}" type="slidenum">
              <a:rPr lang="en-US" smtClean="0"/>
              <a:pPr>
                <a:defRPr/>
              </a:pPr>
              <a:t>32</a:t>
            </a:fld>
            <a:endParaRPr lang="en-US" dirty="0"/>
          </a:p>
        </p:txBody>
      </p:sp>
      <p:grpSp>
        <p:nvGrpSpPr>
          <p:cNvPr id="9" name="Group 8">
            <a:extLst>
              <a:ext uri="{FF2B5EF4-FFF2-40B4-BE49-F238E27FC236}">
                <a16:creationId xmlns:a16="http://schemas.microsoft.com/office/drawing/2014/main" id="{D7F719A2-E993-4A76-9540-295DAD88C76C}"/>
              </a:ext>
            </a:extLst>
          </p:cNvPr>
          <p:cNvGrpSpPr/>
          <p:nvPr/>
        </p:nvGrpSpPr>
        <p:grpSpPr>
          <a:xfrm>
            <a:off x="5383734" y="2688521"/>
            <a:ext cx="2294218" cy="2691273"/>
            <a:chOff x="4519070" y="4023199"/>
            <a:chExt cx="2294218" cy="2691273"/>
          </a:xfrm>
        </p:grpSpPr>
        <p:sp>
          <p:nvSpPr>
            <p:cNvPr id="205" name="TextBox 204">
              <a:extLst>
                <a:ext uri="{FF2B5EF4-FFF2-40B4-BE49-F238E27FC236}">
                  <a16:creationId xmlns:a16="http://schemas.microsoft.com/office/drawing/2014/main" id="{05970BB5-9F95-4973-9F0D-5626DB8B08DD}"/>
                </a:ext>
              </a:extLst>
            </p:cNvPr>
            <p:cNvSpPr txBox="1"/>
            <p:nvPr/>
          </p:nvSpPr>
          <p:spPr>
            <a:xfrm>
              <a:off x="4519070" y="4023199"/>
              <a:ext cx="2294218" cy="369332"/>
            </a:xfrm>
            <a:prstGeom prst="rect">
              <a:avLst/>
            </a:prstGeom>
            <a:noFill/>
          </p:spPr>
          <p:txBody>
            <a:bodyPr wrap="none" rtlCol="0">
              <a:spAutoFit/>
            </a:bodyPr>
            <a:lstStyle/>
            <a:p>
              <a:r>
                <a:rPr lang="en-US" sz="1800" b="1" dirty="0"/>
                <a:t>Experience Object</a:t>
              </a:r>
            </a:p>
          </p:txBody>
        </p:sp>
        <p:pic>
          <p:nvPicPr>
            <p:cNvPr id="8" name="Picture 7">
              <a:extLst>
                <a:ext uri="{FF2B5EF4-FFF2-40B4-BE49-F238E27FC236}">
                  <a16:creationId xmlns:a16="http://schemas.microsoft.com/office/drawing/2014/main" id="{4717387A-7FE6-4431-AADB-4FF0D938D466}"/>
                </a:ext>
              </a:extLst>
            </p:cNvPr>
            <p:cNvPicPr>
              <a:picLocks noChangeAspect="1"/>
            </p:cNvPicPr>
            <p:nvPr/>
          </p:nvPicPr>
          <p:blipFill>
            <a:blip r:embed="rId3"/>
            <a:stretch>
              <a:fillRect/>
            </a:stretch>
          </p:blipFill>
          <p:spPr>
            <a:xfrm>
              <a:off x="4731288" y="4376049"/>
              <a:ext cx="1731713" cy="2338423"/>
            </a:xfrm>
            <a:prstGeom prst="rect">
              <a:avLst/>
            </a:prstGeo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grpSp>
      <p:sp>
        <p:nvSpPr>
          <p:cNvPr id="22" name="Rectangle 21">
            <a:extLst>
              <a:ext uri="{FF2B5EF4-FFF2-40B4-BE49-F238E27FC236}">
                <a16:creationId xmlns:a16="http://schemas.microsoft.com/office/drawing/2014/main" id="{4EC8D81F-9A10-40AC-A423-30A0A9954E58}"/>
              </a:ext>
            </a:extLst>
          </p:cNvPr>
          <p:cNvSpPr/>
          <p:nvPr/>
        </p:nvSpPr>
        <p:spPr>
          <a:xfrm>
            <a:off x="155303" y="4072158"/>
            <a:ext cx="4609115" cy="2031325"/>
          </a:xfrm>
          <a:prstGeom prst="rect">
            <a:avLst/>
          </a:prstGeom>
        </p:spPr>
        <p:txBody>
          <a:bodyPr wrap="square">
            <a:spAutoFit/>
          </a:bodyPr>
          <a:lstStyle/>
          <a:p>
            <a:r>
              <a:rPr lang="en-US" sz="1800" dirty="0">
                <a:solidFill>
                  <a:srgbClr val="0070C0"/>
                </a:solidFill>
              </a:rPr>
              <a:t>AUTHORITATIVE DATA:</a:t>
            </a:r>
          </a:p>
          <a:p>
            <a:pPr marL="285750" indent="-285750">
              <a:buFont typeface="Arial" panose="020B0604020202020204" pitchFamily="34" charset="0"/>
              <a:buChar char="•"/>
            </a:pPr>
            <a:r>
              <a:rPr lang="en-US" sz="1800" b="1" dirty="0">
                <a:solidFill>
                  <a:srgbClr val="0070C0"/>
                </a:solidFill>
              </a:rPr>
              <a:t>Problem Space (Goals/Resources)</a:t>
            </a:r>
            <a:endParaRPr lang="en-US" sz="1800" dirty="0">
              <a:solidFill>
                <a:srgbClr val="0070C0"/>
              </a:solidFill>
            </a:endParaRPr>
          </a:p>
          <a:p>
            <a:pPr marL="285750" indent="-285750">
              <a:buFont typeface="Arial" panose="020B0604020202020204" pitchFamily="34" charset="0"/>
              <a:buChar char="•"/>
            </a:pPr>
            <a:r>
              <a:rPr lang="en-US" sz="1800" b="1" dirty="0">
                <a:solidFill>
                  <a:srgbClr val="0070C0"/>
                </a:solidFill>
              </a:rPr>
              <a:t>Expert Knowledge/Skill Measures</a:t>
            </a:r>
            <a:endParaRPr lang="en-US" sz="1800" dirty="0">
              <a:solidFill>
                <a:srgbClr val="0070C0"/>
              </a:solidFill>
            </a:endParaRPr>
          </a:p>
          <a:p>
            <a:pPr marL="285750" indent="-285750">
              <a:buFont typeface="Arial" panose="020B0604020202020204" pitchFamily="34" charset="0"/>
              <a:buChar char="•"/>
            </a:pPr>
            <a:r>
              <a:rPr lang="en-US" sz="1800" b="1" dirty="0">
                <a:solidFill>
                  <a:srgbClr val="0070C0"/>
                </a:solidFill>
              </a:rPr>
              <a:t>Strategies to Support Learning Target Knowledge for Target Actors</a:t>
            </a:r>
          </a:p>
          <a:p>
            <a:pPr marL="285750" indent="-285750">
              <a:buFont typeface="Arial" panose="020B0604020202020204" pitchFamily="34" charset="0"/>
              <a:buChar char="•"/>
            </a:pPr>
            <a:r>
              <a:rPr lang="en-US" sz="1800" b="1" dirty="0">
                <a:solidFill>
                  <a:srgbClr val="0070C0"/>
                </a:solidFill>
              </a:rPr>
              <a:t>Expert Evaluation Methods and Condition-Based Criteria/Criterion</a:t>
            </a:r>
            <a:endParaRPr lang="en-US" sz="2000" dirty="0">
              <a:solidFill>
                <a:srgbClr val="0070C0"/>
              </a:solidFill>
            </a:endParaRPr>
          </a:p>
        </p:txBody>
      </p:sp>
      <p:sp>
        <p:nvSpPr>
          <p:cNvPr id="11" name="Rectangle 10">
            <a:extLst>
              <a:ext uri="{FF2B5EF4-FFF2-40B4-BE49-F238E27FC236}">
                <a16:creationId xmlns:a16="http://schemas.microsoft.com/office/drawing/2014/main" id="{B09E39FA-2FEF-4FD5-866F-A988E657E7EB}"/>
              </a:ext>
            </a:extLst>
          </p:cNvPr>
          <p:cNvSpPr/>
          <p:nvPr/>
        </p:nvSpPr>
        <p:spPr>
          <a:xfrm>
            <a:off x="7677952" y="2505228"/>
            <a:ext cx="4514048" cy="3170099"/>
          </a:xfrm>
          <a:prstGeom prst="rect">
            <a:avLst/>
          </a:prstGeom>
        </p:spPr>
        <p:txBody>
          <a:bodyPr wrap="square">
            <a:spAutoFit/>
          </a:bodyPr>
          <a:lstStyle/>
          <a:p>
            <a:r>
              <a:rPr lang="en-US" sz="2000" dirty="0"/>
              <a:t>FUNCTION</a:t>
            </a:r>
          </a:p>
          <a:p>
            <a:pPr marL="285750" indent="-285750">
              <a:buFont typeface="Arial" panose="020B0604020202020204" pitchFamily="34" charset="0"/>
              <a:buChar char="•"/>
            </a:pPr>
            <a:r>
              <a:rPr lang="en-US" sz="2000" dirty="0"/>
              <a:t>Sets up Real/Synthetic Environment</a:t>
            </a:r>
          </a:p>
          <a:p>
            <a:pPr marL="285750" indent="-285750">
              <a:buFont typeface="Arial" panose="020B0604020202020204" pitchFamily="34" charset="0"/>
              <a:buChar char="•"/>
            </a:pPr>
            <a:r>
              <a:rPr lang="en-US" sz="2000" dirty="0"/>
              <a:t>Sets up Synthetic Entities/Objects</a:t>
            </a:r>
          </a:p>
          <a:p>
            <a:pPr marL="285750" indent="-285750">
              <a:buFont typeface="Arial" panose="020B0604020202020204" pitchFamily="34" charset="0"/>
              <a:buChar char="•"/>
            </a:pPr>
            <a:r>
              <a:rPr lang="en-US" sz="2000" dirty="0"/>
              <a:t>Provide Mission Overview and Event Triggers</a:t>
            </a:r>
          </a:p>
          <a:p>
            <a:pPr marL="285750" indent="-285750">
              <a:buFont typeface="Arial" panose="020B0604020202020204" pitchFamily="34" charset="0"/>
              <a:buChar char="•"/>
            </a:pPr>
            <a:r>
              <a:rPr lang="en-US" sz="2000" dirty="0"/>
              <a:t>Sets up Training Environment Data Generators</a:t>
            </a:r>
          </a:p>
          <a:p>
            <a:pPr marL="285750" indent="-285750">
              <a:buFont typeface="Arial" panose="020B0604020202020204" pitchFamily="34" charset="0"/>
              <a:buChar char="•"/>
            </a:pPr>
            <a:r>
              <a:rPr lang="en-US" sz="2000" dirty="0"/>
              <a:t>Sets up Adaptive Learning Environment</a:t>
            </a:r>
          </a:p>
          <a:p>
            <a:pPr marL="285750" indent="-285750">
              <a:buFont typeface="Arial" panose="020B0604020202020204" pitchFamily="34" charset="0"/>
              <a:buChar char="•"/>
            </a:pPr>
            <a:r>
              <a:rPr lang="en-US" sz="2000" dirty="0"/>
              <a:t>Sets up Adaptive Training System</a:t>
            </a:r>
          </a:p>
        </p:txBody>
      </p:sp>
      <p:sp>
        <p:nvSpPr>
          <p:cNvPr id="27" name="Arrow: Right 26">
            <a:extLst>
              <a:ext uri="{FF2B5EF4-FFF2-40B4-BE49-F238E27FC236}">
                <a16:creationId xmlns:a16="http://schemas.microsoft.com/office/drawing/2014/main" id="{473E5A92-6ABB-422B-8398-743A647B78B8}"/>
              </a:ext>
            </a:extLst>
          </p:cNvPr>
          <p:cNvSpPr/>
          <p:nvPr/>
        </p:nvSpPr>
        <p:spPr bwMode="auto">
          <a:xfrm>
            <a:off x="5288137" y="3269871"/>
            <a:ext cx="376460" cy="409477"/>
          </a:xfrm>
          <a:prstGeom prst="rightArrow">
            <a:avLst/>
          </a:prstGeom>
          <a:solidFill>
            <a:srgbClr val="3366CC"/>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28" name="Arrow: Right 27">
            <a:extLst>
              <a:ext uri="{FF2B5EF4-FFF2-40B4-BE49-F238E27FC236}">
                <a16:creationId xmlns:a16="http://schemas.microsoft.com/office/drawing/2014/main" id="{EFABA66D-7A87-4F54-B726-62B6B8844A88}"/>
              </a:ext>
            </a:extLst>
          </p:cNvPr>
          <p:cNvSpPr/>
          <p:nvPr/>
        </p:nvSpPr>
        <p:spPr bwMode="auto">
          <a:xfrm>
            <a:off x="5288137" y="4637905"/>
            <a:ext cx="376460" cy="409477"/>
          </a:xfrm>
          <a:prstGeom prst="rightArrow">
            <a:avLst/>
          </a:prstGeom>
          <a:solidFill>
            <a:srgbClr val="3366CC"/>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5" name="Rectangle 14">
            <a:extLst>
              <a:ext uri="{FF2B5EF4-FFF2-40B4-BE49-F238E27FC236}">
                <a16:creationId xmlns:a16="http://schemas.microsoft.com/office/drawing/2014/main" id="{E61A5BC4-421C-46AE-8AA4-D4BA5D292E7C}"/>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3171968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22"/>
                                        </p:tgtEl>
                                      </p:cBhvr>
                                    </p:animEffect>
                                    <p:set>
                                      <p:cBhvr>
                                        <p:cTn id="25" dur="1" fill="hold">
                                          <p:stCondLst>
                                            <p:cond delay="499"/>
                                          </p:stCondLst>
                                        </p:cTn>
                                        <p:tgtEl>
                                          <p:spTgt spid="22"/>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27"/>
                                        </p:tgtEl>
                                      </p:cBhvr>
                                    </p:animEffect>
                                    <p:set>
                                      <p:cBhvr>
                                        <p:cTn id="28" dur="1" fill="hold">
                                          <p:stCondLst>
                                            <p:cond delay="499"/>
                                          </p:stCondLst>
                                        </p:cTn>
                                        <p:tgtEl>
                                          <p:spTgt spid="27"/>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28"/>
                                        </p:tgtEl>
                                      </p:cBhvr>
                                    </p:animEffect>
                                    <p:set>
                                      <p:cBhvr>
                                        <p:cTn id="31" dur="1" fill="hold">
                                          <p:stCondLst>
                                            <p:cond delay="499"/>
                                          </p:stCondLst>
                                        </p:cTn>
                                        <p:tgtEl>
                                          <p:spTgt spid="28"/>
                                        </p:tgtEl>
                                        <p:attrNameLst>
                                          <p:attrName>style.visibility</p:attrName>
                                        </p:attrNameLst>
                                      </p:cBhvr>
                                      <p:to>
                                        <p:strVal val="hidden"/>
                                      </p:to>
                                    </p:se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3"/>
                                        </p:tgtEl>
                                        <p:attrNameLst>
                                          <p:attrName>style.visibility</p:attrName>
                                        </p:attrNameLst>
                                      </p:cBhvr>
                                      <p:to>
                                        <p:strVal val="visible"/>
                                      </p:to>
                                    </p:set>
                                    <p:animEffect transition="in" filter="fade">
                                      <p:cBhvr>
                                        <p:cTn id="38" dur="5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animBg="1"/>
      <p:bldP spid="4" grpId="0"/>
      <p:bldP spid="4" grpId="1"/>
      <p:bldP spid="22" grpId="0"/>
      <p:bldP spid="22" grpId="1"/>
      <p:bldP spid="11" grpId="0"/>
      <p:bldP spid="27" grpId="0" animBg="1"/>
      <p:bldP spid="27" grpId="1" animBg="1"/>
      <p:bldP spid="28" grpId="0" animBg="1"/>
      <p:bldP spid="28"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425EBED-7A33-4E7F-A5BA-0D9CDFC415E0}"/>
              </a:ext>
            </a:extLst>
          </p:cNvPr>
          <p:cNvGrpSpPr/>
          <p:nvPr/>
        </p:nvGrpSpPr>
        <p:grpSpPr>
          <a:xfrm>
            <a:off x="3010663" y="2441505"/>
            <a:ext cx="4514047" cy="3324083"/>
            <a:chOff x="3974274" y="4115274"/>
            <a:chExt cx="3834484" cy="2476912"/>
          </a:xfrm>
        </p:grpSpPr>
        <p:pic>
          <p:nvPicPr>
            <p:cNvPr id="16" name="Picture 15">
              <a:extLst>
                <a:ext uri="{FF2B5EF4-FFF2-40B4-BE49-F238E27FC236}">
                  <a16:creationId xmlns:a16="http://schemas.microsoft.com/office/drawing/2014/main" id="{81FF03B4-01DC-4771-922F-5C0700607990}"/>
                </a:ext>
              </a:extLst>
            </p:cNvPr>
            <p:cNvPicPr>
              <a:picLocks noChangeAspect="1"/>
            </p:cNvPicPr>
            <p:nvPr/>
          </p:nvPicPr>
          <p:blipFill>
            <a:blip r:embed="rId3"/>
            <a:stretch>
              <a:fillRect/>
            </a:stretch>
          </p:blipFill>
          <p:spPr>
            <a:xfrm>
              <a:off x="3974274" y="4381266"/>
              <a:ext cx="3834484" cy="2210920"/>
            </a:xfrm>
            <a:prstGeom prst="rect">
              <a:avLst/>
            </a:prstGeo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7" name="TextBox 16">
              <a:extLst>
                <a:ext uri="{FF2B5EF4-FFF2-40B4-BE49-F238E27FC236}">
                  <a16:creationId xmlns:a16="http://schemas.microsoft.com/office/drawing/2014/main" id="{91841BC0-DF97-4274-AFFA-4406325AC651}"/>
                </a:ext>
              </a:extLst>
            </p:cNvPr>
            <p:cNvSpPr txBox="1"/>
            <p:nvPr/>
          </p:nvSpPr>
          <p:spPr>
            <a:xfrm>
              <a:off x="4871706" y="4115274"/>
              <a:ext cx="2188420" cy="369332"/>
            </a:xfrm>
            <a:prstGeom prst="rect">
              <a:avLst/>
            </a:prstGeom>
            <a:noFill/>
          </p:spPr>
          <p:txBody>
            <a:bodyPr wrap="none" rtlCol="0">
              <a:spAutoFit/>
            </a:bodyPr>
            <a:lstStyle/>
            <a:p>
              <a:r>
                <a:rPr lang="en-US" sz="1800" b="1" dirty="0"/>
                <a:t>Experience Event</a:t>
              </a:r>
            </a:p>
          </p:txBody>
        </p:sp>
      </p:grpSp>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CBEL Curriculum Elements: The Experience Event</a:t>
            </a:r>
          </a:p>
        </p:txBody>
      </p:sp>
      <p:sp>
        <p:nvSpPr>
          <p:cNvPr id="201" name="TextBox 200">
            <a:extLst>
              <a:ext uri="{FF2B5EF4-FFF2-40B4-BE49-F238E27FC236}">
                <a16:creationId xmlns:a16="http://schemas.microsoft.com/office/drawing/2014/main" id="{B98EB8B2-49BB-4BB6-895D-BB6A356F488C}"/>
              </a:ext>
            </a:extLst>
          </p:cNvPr>
          <p:cNvSpPr txBox="1"/>
          <p:nvPr/>
        </p:nvSpPr>
        <p:spPr>
          <a:xfrm>
            <a:off x="163799" y="816717"/>
            <a:ext cx="11864402" cy="830997"/>
          </a:xfrm>
          <a:prstGeom prst="rect">
            <a:avLst/>
          </a:prstGeom>
          <a:noFill/>
        </p:spPr>
        <p:txBody>
          <a:bodyPr wrap="square" rtlCol="0">
            <a:spAutoFit/>
          </a:bodyPr>
          <a:lstStyle/>
          <a:p>
            <a:r>
              <a:rPr lang="en-US" sz="2400" b="1" dirty="0"/>
              <a:t>A reusable, extensible, mutable, machine-readable item of curriculum to measure real-time performance data for long-term competence assertion.</a:t>
            </a:r>
          </a:p>
        </p:txBody>
      </p:sp>
      <p:sp>
        <p:nvSpPr>
          <p:cNvPr id="7" name="Slide Number Placeholder 6">
            <a:extLst>
              <a:ext uri="{FF2B5EF4-FFF2-40B4-BE49-F238E27FC236}">
                <a16:creationId xmlns:a16="http://schemas.microsoft.com/office/drawing/2014/main" id="{AD7D6424-6B1C-4817-A589-A668ED4AC2BD}"/>
              </a:ext>
            </a:extLst>
          </p:cNvPr>
          <p:cNvSpPr>
            <a:spLocks noGrp="1"/>
          </p:cNvSpPr>
          <p:nvPr>
            <p:ph type="sldNum" sz="quarter" idx="10"/>
          </p:nvPr>
        </p:nvSpPr>
        <p:spPr/>
        <p:txBody>
          <a:bodyPr/>
          <a:lstStyle/>
          <a:p>
            <a:pPr>
              <a:defRPr/>
            </a:pPr>
            <a:fld id="{D68E8870-17DE-45C4-A8DD-7644B2422933}" type="slidenum">
              <a:rPr lang="en-US" smtClean="0"/>
              <a:pPr>
                <a:defRPr/>
              </a:pPr>
              <a:t>33</a:t>
            </a:fld>
            <a:endParaRPr lang="en-US" dirty="0"/>
          </a:p>
        </p:txBody>
      </p:sp>
      <p:sp>
        <p:nvSpPr>
          <p:cNvPr id="11" name="Rectangle 10">
            <a:extLst>
              <a:ext uri="{FF2B5EF4-FFF2-40B4-BE49-F238E27FC236}">
                <a16:creationId xmlns:a16="http://schemas.microsoft.com/office/drawing/2014/main" id="{B09E39FA-2FEF-4FD5-866F-A988E657E7EB}"/>
              </a:ext>
            </a:extLst>
          </p:cNvPr>
          <p:cNvSpPr/>
          <p:nvPr/>
        </p:nvSpPr>
        <p:spPr>
          <a:xfrm>
            <a:off x="7677952" y="2727650"/>
            <a:ext cx="4514048" cy="3477875"/>
          </a:xfrm>
          <a:prstGeom prst="rect">
            <a:avLst/>
          </a:prstGeom>
        </p:spPr>
        <p:txBody>
          <a:bodyPr wrap="square">
            <a:spAutoFit/>
          </a:bodyPr>
          <a:lstStyle/>
          <a:p>
            <a:r>
              <a:rPr lang="en-US" sz="2000" dirty="0"/>
              <a:t>FUNCTION</a:t>
            </a:r>
          </a:p>
          <a:p>
            <a:pPr marL="285750" indent="-285750">
              <a:buFont typeface="Arial" panose="020B0604020202020204" pitchFamily="34" charset="0"/>
              <a:buChar char="•"/>
            </a:pPr>
            <a:r>
              <a:rPr lang="en-US" sz="2000" dirty="0"/>
              <a:t>Creates an “experiential test item”.</a:t>
            </a:r>
          </a:p>
          <a:p>
            <a:pPr marL="285750" indent="-285750">
              <a:buFont typeface="Arial" panose="020B0604020202020204" pitchFamily="34" charset="0"/>
              <a:buChar char="•"/>
            </a:pPr>
            <a:r>
              <a:rPr lang="en-US" sz="2000" dirty="0"/>
              <a:t>Focuses on providing data on current competency state</a:t>
            </a:r>
          </a:p>
          <a:p>
            <a:pPr marL="285750" indent="-285750">
              <a:buFont typeface="Arial" panose="020B0604020202020204" pitchFamily="34" charset="0"/>
              <a:buChar char="•"/>
            </a:pPr>
            <a:r>
              <a:rPr lang="en-US" sz="2000" dirty="0"/>
              <a:t>Enables a means to “track experience”.</a:t>
            </a:r>
          </a:p>
          <a:p>
            <a:pPr marL="285750" indent="-285750">
              <a:buFont typeface="Arial" panose="020B0604020202020204" pitchFamily="34" charset="0"/>
              <a:buChar char="•"/>
            </a:pPr>
            <a:r>
              <a:rPr lang="en-US" sz="2000" dirty="0"/>
              <a:t>Enables experiential learning to be re-configurable and adaptable to actor competence state (scaffolding).</a:t>
            </a:r>
          </a:p>
          <a:p>
            <a:pPr marL="285750" indent="-285750">
              <a:buFont typeface="Arial" panose="020B0604020202020204" pitchFamily="34" charset="0"/>
              <a:buChar char="•"/>
            </a:pPr>
            <a:endParaRPr lang="en-US" sz="2000" dirty="0"/>
          </a:p>
        </p:txBody>
      </p:sp>
      <p:grpSp>
        <p:nvGrpSpPr>
          <p:cNvPr id="9" name="Group 8">
            <a:extLst>
              <a:ext uri="{FF2B5EF4-FFF2-40B4-BE49-F238E27FC236}">
                <a16:creationId xmlns:a16="http://schemas.microsoft.com/office/drawing/2014/main" id="{D7F719A2-E993-4A76-9540-295DAD88C76C}"/>
              </a:ext>
            </a:extLst>
          </p:cNvPr>
          <p:cNvGrpSpPr/>
          <p:nvPr/>
        </p:nvGrpSpPr>
        <p:grpSpPr>
          <a:xfrm>
            <a:off x="5383734" y="2688521"/>
            <a:ext cx="2294218" cy="2691273"/>
            <a:chOff x="4519070" y="4023199"/>
            <a:chExt cx="2294218" cy="2691273"/>
          </a:xfrm>
        </p:grpSpPr>
        <p:sp>
          <p:nvSpPr>
            <p:cNvPr id="205" name="TextBox 204">
              <a:extLst>
                <a:ext uri="{FF2B5EF4-FFF2-40B4-BE49-F238E27FC236}">
                  <a16:creationId xmlns:a16="http://schemas.microsoft.com/office/drawing/2014/main" id="{05970BB5-9F95-4973-9F0D-5626DB8B08DD}"/>
                </a:ext>
              </a:extLst>
            </p:cNvPr>
            <p:cNvSpPr txBox="1"/>
            <p:nvPr/>
          </p:nvSpPr>
          <p:spPr>
            <a:xfrm>
              <a:off x="4519070" y="4023199"/>
              <a:ext cx="2294218" cy="369332"/>
            </a:xfrm>
            <a:prstGeom prst="rect">
              <a:avLst/>
            </a:prstGeom>
            <a:noFill/>
          </p:spPr>
          <p:txBody>
            <a:bodyPr wrap="none" rtlCol="0">
              <a:spAutoFit/>
            </a:bodyPr>
            <a:lstStyle/>
            <a:p>
              <a:r>
                <a:rPr lang="en-US" sz="1800" b="1" dirty="0"/>
                <a:t>Experience Object</a:t>
              </a:r>
            </a:p>
          </p:txBody>
        </p:sp>
        <p:pic>
          <p:nvPicPr>
            <p:cNvPr id="8" name="Picture 7">
              <a:extLst>
                <a:ext uri="{FF2B5EF4-FFF2-40B4-BE49-F238E27FC236}">
                  <a16:creationId xmlns:a16="http://schemas.microsoft.com/office/drawing/2014/main" id="{4717387A-7FE6-4431-AADB-4FF0D938D466}"/>
                </a:ext>
              </a:extLst>
            </p:cNvPr>
            <p:cNvPicPr>
              <a:picLocks noChangeAspect="1"/>
            </p:cNvPicPr>
            <p:nvPr/>
          </p:nvPicPr>
          <p:blipFill>
            <a:blip r:embed="rId4"/>
            <a:stretch>
              <a:fillRect/>
            </a:stretch>
          </p:blipFill>
          <p:spPr>
            <a:xfrm>
              <a:off x="4731288" y="4376049"/>
              <a:ext cx="1731713" cy="2338423"/>
            </a:xfrm>
            <a:prstGeom prst="rect">
              <a:avLst/>
            </a:prstGeo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grpSp>
      <p:sp>
        <p:nvSpPr>
          <p:cNvPr id="18" name="Arrow: Right 17">
            <a:extLst>
              <a:ext uri="{FF2B5EF4-FFF2-40B4-BE49-F238E27FC236}">
                <a16:creationId xmlns:a16="http://schemas.microsoft.com/office/drawing/2014/main" id="{C93A3099-FD56-4C0D-B5B4-04A858CF5DC8}"/>
              </a:ext>
            </a:extLst>
          </p:cNvPr>
          <p:cNvSpPr/>
          <p:nvPr/>
        </p:nvSpPr>
        <p:spPr bwMode="auto">
          <a:xfrm>
            <a:off x="1801943" y="4928898"/>
            <a:ext cx="1190641" cy="409477"/>
          </a:xfrm>
          <a:prstGeom prst="rightArrow">
            <a:avLst>
              <a:gd name="adj1" fmla="val 25859"/>
              <a:gd name="adj2" fmla="val 50000"/>
            </a:avLst>
          </a:prstGeom>
          <a:solidFill>
            <a:srgbClr val="3366CC"/>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4" name="Rectangle 13">
            <a:extLst>
              <a:ext uri="{FF2B5EF4-FFF2-40B4-BE49-F238E27FC236}">
                <a16:creationId xmlns:a16="http://schemas.microsoft.com/office/drawing/2014/main" id="{02615BF4-1E3B-4D71-8F82-C2642F5B088C}"/>
              </a:ext>
            </a:extLst>
          </p:cNvPr>
          <p:cNvSpPr/>
          <p:nvPr/>
        </p:nvSpPr>
        <p:spPr>
          <a:xfrm>
            <a:off x="2576385" y="6485243"/>
            <a:ext cx="7506730" cy="307777"/>
          </a:xfrm>
          <a:prstGeom prst="rect">
            <a:avLst/>
          </a:prstGeom>
        </p:spPr>
        <p:txBody>
          <a:bodyPr wrap="square">
            <a:spAutoFit/>
          </a:bodyPr>
          <a:lstStyle/>
          <a:p>
            <a:pPr algn="ctr"/>
            <a:r>
              <a:rPr lang="en-US" sz="1400" dirty="0"/>
              <a:t>3. Relate the component processes/resources in competency-based experiential-learning</a:t>
            </a:r>
          </a:p>
        </p:txBody>
      </p:sp>
    </p:spTree>
    <p:extLst>
      <p:ext uri="{BB962C8B-B14F-4D97-AF65-F5344CB8AC3E}">
        <p14:creationId xmlns:p14="http://schemas.microsoft.com/office/powerpoint/2010/main" val="347898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91667E-6 -4.44444E-6 L -0.378 0.00857 " pathEditMode="relative" rAng="0" ptsTypes="AA">
                                      <p:cBhvr>
                                        <p:cTn id="6" dur="500" fill="hold"/>
                                        <p:tgtEl>
                                          <p:spTgt spid="9"/>
                                        </p:tgtEl>
                                        <p:attrNameLst>
                                          <p:attrName>ppt_x</p:attrName>
                                          <p:attrName>ppt_y</p:attrName>
                                        </p:attrNameLst>
                                      </p:cBhvr>
                                      <p:rCtr x="-18906" y="417"/>
                                    </p:animMotion>
                                  </p:childTnLst>
                                </p:cTn>
                              </p:par>
                            </p:childTnLst>
                          </p:cTn>
                        </p:par>
                        <p:par>
                          <p:cTn id="7" fill="hold">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B361E-9370-4013-BD6A-FB9F9F95A501}"/>
              </a:ext>
            </a:extLst>
          </p:cNvPr>
          <p:cNvSpPr>
            <a:spLocks noGrp="1"/>
          </p:cNvSpPr>
          <p:nvPr>
            <p:ph type="title"/>
          </p:nvPr>
        </p:nvSpPr>
        <p:spPr>
          <a:xfrm>
            <a:off x="445266" y="2934834"/>
            <a:ext cx="11029616" cy="988332"/>
          </a:xfrm>
        </p:spPr>
        <p:txBody>
          <a:bodyPr/>
          <a:lstStyle/>
          <a:p>
            <a:r>
              <a:rPr lang="en-US" dirty="0">
                <a:solidFill>
                  <a:srgbClr val="BB6713"/>
                </a:solidFill>
              </a:rPr>
              <a:t>Explain the key-phases of </a:t>
            </a:r>
            <a:br>
              <a:rPr lang="en-US" dirty="0">
                <a:solidFill>
                  <a:srgbClr val="BB6713"/>
                </a:solidFill>
              </a:rPr>
            </a:br>
            <a:r>
              <a:rPr lang="en-US" dirty="0">
                <a:solidFill>
                  <a:srgbClr val="BB6713"/>
                </a:solidFill>
              </a:rPr>
              <a:t>competency-based experiential-learning</a:t>
            </a:r>
          </a:p>
        </p:txBody>
      </p:sp>
      <p:sp>
        <p:nvSpPr>
          <p:cNvPr id="2" name="Slide Number Placeholder 1">
            <a:extLst>
              <a:ext uri="{FF2B5EF4-FFF2-40B4-BE49-F238E27FC236}">
                <a16:creationId xmlns:a16="http://schemas.microsoft.com/office/drawing/2014/main" id="{5571D5C2-F5F3-4BB0-A718-8EF27A74DCD4}"/>
              </a:ext>
            </a:extLst>
          </p:cNvPr>
          <p:cNvSpPr>
            <a:spLocks noGrp="1"/>
          </p:cNvSpPr>
          <p:nvPr>
            <p:ph type="sldNum" sz="quarter" idx="12"/>
          </p:nvPr>
        </p:nvSpPr>
        <p:spPr>
          <a:xfrm>
            <a:off x="10893288" y="6353909"/>
            <a:ext cx="821634" cy="340935"/>
          </a:xfrm>
        </p:spPr>
        <p:txBody>
          <a:bodyPr/>
          <a:lstStyle/>
          <a:p>
            <a:pPr>
              <a:defRPr/>
            </a:pPr>
            <a:fld id="{D68E8870-17DE-45C4-A8DD-7644B2422933}" type="slidenum">
              <a:rPr lang="en-US" smtClean="0"/>
              <a:pPr>
                <a:defRPr/>
              </a:pPr>
              <a:t>34</a:t>
            </a:fld>
            <a:endParaRPr lang="en-US" dirty="0"/>
          </a:p>
        </p:txBody>
      </p:sp>
    </p:spTree>
    <p:extLst>
      <p:ext uri="{BB962C8B-B14F-4D97-AF65-F5344CB8AC3E}">
        <p14:creationId xmlns:p14="http://schemas.microsoft.com/office/powerpoint/2010/main" val="600957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0AFE10-BC94-4634-A403-60DC72256342}"/>
              </a:ext>
            </a:extLst>
          </p:cNvPr>
          <p:cNvPicPr>
            <a:picLocks noChangeAspect="1"/>
          </p:cNvPicPr>
          <p:nvPr/>
        </p:nvPicPr>
        <p:blipFill>
          <a:blip r:embed="rId2"/>
          <a:stretch>
            <a:fillRect/>
          </a:stretch>
        </p:blipFill>
        <p:spPr>
          <a:xfrm>
            <a:off x="3154612" y="917271"/>
            <a:ext cx="9079802" cy="5673594"/>
          </a:xfrm>
          <a:prstGeom prst="rect">
            <a:avLst/>
          </a:prstGeom>
        </p:spPr>
      </p:pic>
      <p:sp>
        <p:nvSpPr>
          <p:cNvPr id="2" name="Title 1">
            <a:extLst>
              <a:ext uri="{FF2B5EF4-FFF2-40B4-BE49-F238E27FC236}">
                <a16:creationId xmlns:a16="http://schemas.microsoft.com/office/drawing/2014/main" id="{CC7D08D9-E0C9-413B-AAE7-C1614032E9D9}"/>
              </a:ext>
            </a:extLst>
          </p:cNvPr>
          <p:cNvSpPr>
            <a:spLocks noGrp="1"/>
          </p:cNvSpPr>
          <p:nvPr>
            <p:ph type="title"/>
          </p:nvPr>
        </p:nvSpPr>
        <p:spPr>
          <a:xfrm>
            <a:off x="726141" y="0"/>
            <a:ext cx="10804711" cy="665629"/>
          </a:xfrm>
        </p:spPr>
        <p:txBody>
          <a:bodyPr/>
          <a:lstStyle/>
          <a:p>
            <a:r>
              <a:rPr lang="en-US" dirty="0"/>
              <a:t>Competency-Based Experiential Learning Cycle</a:t>
            </a:r>
          </a:p>
        </p:txBody>
      </p:sp>
      <p:sp>
        <p:nvSpPr>
          <p:cNvPr id="5" name="Content Placeholder 4">
            <a:extLst>
              <a:ext uri="{FF2B5EF4-FFF2-40B4-BE49-F238E27FC236}">
                <a16:creationId xmlns:a16="http://schemas.microsoft.com/office/drawing/2014/main" id="{5C740294-8165-4B4D-A026-E3032589A9E2}"/>
              </a:ext>
            </a:extLst>
          </p:cNvPr>
          <p:cNvSpPr>
            <a:spLocks noGrp="1"/>
          </p:cNvSpPr>
          <p:nvPr>
            <p:ph sz="quarter" idx="11"/>
          </p:nvPr>
        </p:nvSpPr>
        <p:spPr>
          <a:xfrm>
            <a:off x="109012" y="839166"/>
            <a:ext cx="3261175" cy="5673594"/>
          </a:xfrm>
        </p:spPr>
        <p:txBody>
          <a:bodyPr/>
          <a:lstStyle/>
          <a:p>
            <a:pPr marL="342900" indent="-342900">
              <a:buFont typeface="+mj-lt"/>
              <a:buAutoNum type="arabicPeriod"/>
            </a:pPr>
            <a:r>
              <a:rPr lang="en-US" sz="1800" b="1" dirty="0"/>
              <a:t>Reviews competence state</a:t>
            </a:r>
          </a:p>
          <a:p>
            <a:pPr marL="342900" indent="-342900">
              <a:buFont typeface="+mj-lt"/>
              <a:buAutoNum type="arabicPeriod"/>
            </a:pPr>
            <a:r>
              <a:rPr lang="en-US" sz="1800" b="1" dirty="0"/>
              <a:t>Decides on training based on competence gaps/goals</a:t>
            </a:r>
          </a:p>
          <a:p>
            <a:pPr marL="342900" indent="-342900">
              <a:buFont typeface="+mj-lt"/>
              <a:buAutoNum type="arabicPeriod"/>
            </a:pPr>
            <a:r>
              <a:rPr lang="en-US" sz="1800" b="1" dirty="0"/>
              <a:t>Selects or create experience object / events</a:t>
            </a:r>
          </a:p>
          <a:p>
            <a:pPr marL="342900" indent="-342900">
              <a:buFont typeface="+mj-lt"/>
              <a:buAutoNum type="arabicPeriod"/>
            </a:pPr>
            <a:r>
              <a:rPr lang="en-US" sz="1800" b="1" dirty="0"/>
              <a:t>Match experience difficulty to actors’ competence-level</a:t>
            </a:r>
          </a:p>
          <a:p>
            <a:pPr marL="342900" indent="-342900">
              <a:buFont typeface="+mj-lt"/>
              <a:buAutoNum type="arabicPeriod"/>
            </a:pPr>
            <a:r>
              <a:rPr lang="en-US" sz="1800" b="1" dirty="0"/>
              <a:t>Executes synthetic / live experience  - collect real-time data </a:t>
            </a:r>
          </a:p>
          <a:p>
            <a:pPr marL="342900" indent="-342900">
              <a:buFont typeface="+mj-lt"/>
              <a:buAutoNum type="arabicPeriod"/>
            </a:pPr>
            <a:r>
              <a:rPr lang="en-US" sz="1800" b="1" dirty="0"/>
              <a:t>Conduct after action analysis and review (A3R) with expert validating auto assessments.</a:t>
            </a:r>
          </a:p>
          <a:p>
            <a:pPr marL="533386" lvl="1" indent="0">
              <a:buNone/>
            </a:pPr>
            <a:r>
              <a:rPr lang="en-US" sz="1800" b="1" dirty="0"/>
              <a:t>Store performance and experience data </a:t>
            </a:r>
          </a:p>
          <a:p>
            <a:pPr marL="342900" indent="-342900">
              <a:buFont typeface="+mj-lt"/>
              <a:buAutoNum type="arabicPeriod"/>
            </a:pPr>
            <a:r>
              <a:rPr lang="en-US" sz="1800" b="1" dirty="0"/>
              <a:t>Calculate competence and display for review.</a:t>
            </a:r>
          </a:p>
          <a:p>
            <a:endParaRPr lang="en-US" sz="1800" dirty="0"/>
          </a:p>
        </p:txBody>
      </p:sp>
      <p:sp>
        <p:nvSpPr>
          <p:cNvPr id="4" name="Rectangle 3">
            <a:extLst>
              <a:ext uri="{FF2B5EF4-FFF2-40B4-BE49-F238E27FC236}">
                <a16:creationId xmlns:a16="http://schemas.microsoft.com/office/drawing/2014/main" id="{4A7AB900-A311-4B8A-8E9E-E918DEFA0BBF}"/>
              </a:ext>
            </a:extLst>
          </p:cNvPr>
          <p:cNvSpPr/>
          <p:nvPr/>
        </p:nvSpPr>
        <p:spPr bwMode="auto">
          <a:xfrm>
            <a:off x="3628663" y="1140191"/>
            <a:ext cx="2540643" cy="2141232"/>
          </a:xfrm>
          <a:prstGeom prst="rect">
            <a:avLst/>
          </a:prstGeom>
          <a:noFill/>
          <a:ln w="38100" cap="flat" cmpd="sng" algn="ctr">
            <a:solidFill>
              <a:srgbClr val="00B05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0" name="Rectangle 9">
            <a:extLst>
              <a:ext uri="{FF2B5EF4-FFF2-40B4-BE49-F238E27FC236}">
                <a16:creationId xmlns:a16="http://schemas.microsoft.com/office/drawing/2014/main" id="{CA4CB4A5-2AFA-4E3C-A438-819A27785EEF}"/>
              </a:ext>
            </a:extLst>
          </p:cNvPr>
          <p:cNvSpPr/>
          <p:nvPr/>
        </p:nvSpPr>
        <p:spPr bwMode="auto">
          <a:xfrm>
            <a:off x="6165448" y="1140191"/>
            <a:ext cx="2399820" cy="2141232"/>
          </a:xfrm>
          <a:prstGeom prst="rect">
            <a:avLst/>
          </a:prstGeom>
          <a:noFill/>
          <a:ln w="38100" cap="flat" cmpd="sng" algn="ctr">
            <a:solidFill>
              <a:srgbClr val="00B05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1" name="Rectangle 10">
            <a:extLst>
              <a:ext uri="{FF2B5EF4-FFF2-40B4-BE49-F238E27FC236}">
                <a16:creationId xmlns:a16="http://schemas.microsoft.com/office/drawing/2014/main" id="{2DEF6E03-46D1-4139-910A-45C70573D7E7}"/>
              </a:ext>
            </a:extLst>
          </p:cNvPr>
          <p:cNvSpPr/>
          <p:nvPr/>
        </p:nvSpPr>
        <p:spPr bwMode="auto">
          <a:xfrm>
            <a:off x="3300714" y="3281424"/>
            <a:ext cx="1716912" cy="2949406"/>
          </a:xfrm>
          <a:prstGeom prst="rect">
            <a:avLst/>
          </a:prstGeom>
          <a:noFill/>
          <a:ln w="38100" cap="flat" cmpd="sng" algn="ctr">
            <a:solidFill>
              <a:srgbClr val="00B05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2" name="Rectangle 11">
            <a:extLst>
              <a:ext uri="{FF2B5EF4-FFF2-40B4-BE49-F238E27FC236}">
                <a16:creationId xmlns:a16="http://schemas.microsoft.com/office/drawing/2014/main" id="{866B880F-F75B-428A-BD41-C23101175174}"/>
              </a:ext>
            </a:extLst>
          </p:cNvPr>
          <p:cNvSpPr/>
          <p:nvPr/>
        </p:nvSpPr>
        <p:spPr bwMode="auto">
          <a:xfrm>
            <a:off x="5025344" y="3289347"/>
            <a:ext cx="1028214" cy="2941482"/>
          </a:xfrm>
          <a:prstGeom prst="rect">
            <a:avLst/>
          </a:prstGeom>
          <a:noFill/>
          <a:ln w="38100" cap="flat" cmpd="sng" algn="ctr">
            <a:solidFill>
              <a:srgbClr val="00B05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3" name="Rectangle 12">
            <a:extLst>
              <a:ext uri="{FF2B5EF4-FFF2-40B4-BE49-F238E27FC236}">
                <a16:creationId xmlns:a16="http://schemas.microsoft.com/office/drawing/2014/main" id="{9DF8DDDB-71B8-44C1-AF52-4AE623CE430B}"/>
              </a:ext>
            </a:extLst>
          </p:cNvPr>
          <p:cNvSpPr/>
          <p:nvPr/>
        </p:nvSpPr>
        <p:spPr bwMode="auto">
          <a:xfrm>
            <a:off x="6053559" y="3289347"/>
            <a:ext cx="1794076" cy="2941482"/>
          </a:xfrm>
          <a:prstGeom prst="rect">
            <a:avLst/>
          </a:prstGeom>
          <a:noFill/>
          <a:ln w="38100" cap="flat" cmpd="sng" algn="ctr">
            <a:solidFill>
              <a:srgbClr val="00B05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4" name="Rectangle 13">
            <a:extLst>
              <a:ext uri="{FF2B5EF4-FFF2-40B4-BE49-F238E27FC236}">
                <a16:creationId xmlns:a16="http://schemas.microsoft.com/office/drawing/2014/main" id="{435A7DA9-9728-4237-83D8-A1CC3117D8C3}"/>
              </a:ext>
            </a:extLst>
          </p:cNvPr>
          <p:cNvSpPr/>
          <p:nvPr/>
        </p:nvSpPr>
        <p:spPr bwMode="auto">
          <a:xfrm>
            <a:off x="7289817" y="3755986"/>
            <a:ext cx="3804517" cy="2474844"/>
          </a:xfrm>
          <a:prstGeom prst="rect">
            <a:avLst/>
          </a:prstGeom>
          <a:noFill/>
          <a:ln w="38100" cap="flat" cmpd="sng" algn="ctr">
            <a:solidFill>
              <a:srgbClr val="00B05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5" name="Rectangle 14">
            <a:extLst>
              <a:ext uri="{FF2B5EF4-FFF2-40B4-BE49-F238E27FC236}">
                <a16:creationId xmlns:a16="http://schemas.microsoft.com/office/drawing/2014/main" id="{F0F8AAEB-9F6B-466F-A4AD-3A96040DCA40}"/>
              </a:ext>
            </a:extLst>
          </p:cNvPr>
          <p:cNvSpPr/>
          <p:nvPr/>
        </p:nvSpPr>
        <p:spPr bwMode="auto">
          <a:xfrm>
            <a:off x="8565267" y="1140192"/>
            <a:ext cx="3328692" cy="3240826"/>
          </a:xfrm>
          <a:prstGeom prst="rect">
            <a:avLst/>
          </a:prstGeom>
          <a:noFill/>
          <a:ln w="38100" cap="flat" cmpd="sng" algn="ctr">
            <a:solidFill>
              <a:srgbClr val="00B05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3" name="Slide Number Placeholder 2">
            <a:extLst>
              <a:ext uri="{FF2B5EF4-FFF2-40B4-BE49-F238E27FC236}">
                <a16:creationId xmlns:a16="http://schemas.microsoft.com/office/drawing/2014/main" id="{5915910D-137F-4A33-A685-FA880EB739E7}"/>
              </a:ext>
            </a:extLst>
          </p:cNvPr>
          <p:cNvSpPr>
            <a:spLocks noGrp="1"/>
          </p:cNvSpPr>
          <p:nvPr>
            <p:ph type="sldNum" sz="quarter" idx="10"/>
          </p:nvPr>
        </p:nvSpPr>
        <p:spPr/>
        <p:txBody>
          <a:bodyPr/>
          <a:lstStyle/>
          <a:p>
            <a:pPr>
              <a:defRPr/>
            </a:pPr>
            <a:fld id="{D68E8870-17DE-45C4-A8DD-7644B2422933}" type="slidenum">
              <a:rPr lang="en-US" smtClean="0"/>
              <a:pPr>
                <a:defRPr/>
              </a:pPr>
              <a:t>35</a:t>
            </a:fld>
            <a:endParaRPr lang="en-US" dirty="0"/>
          </a:p>
        </p:txBody>
      </p:sp>
      <p:sp>
        <p:nvSpPr>
          <p:cNvPr id="16" name="Rectangle 15">
            <a:extLst>
              <a:ext uri="{FF2B5EF4-FFF2-40B4-BE49-F238E27FC236}">
                <a16:creationId xmlns:a16="http://schemas.microsoft.com/office/drawing/2014/main" id="{E6DF55A8-8479-4B5D-A406-F2347CF93CB1}"/>
              </a:ext>
            </a:extLst>
          </p:cNvPr>
          <p:cNvSpPr/>
          <p:nvPr/>
        </p:nvSpPr>
        <p:spPr>
          <a:xfrm>
            <a:off x="2594918" y="6471254"/>
            <a:ext cx="7525265" cy="340936"/>
          </a:xfrm>
          <a:prstGeom prst="rect">
            <a:avLst/>
          </a:prstGeom>
        </p:spPr>
        <p:txBody>
          <a:bodyPr wrap="square">
            <a:spAutoFit/>
          </a:bodyPr>
          <a:lstStyle/>
          <a:p>
            <a:pPr algn="ctr"/>
            <a:r>
              <a:rPr lang="en-US" sz="1600" dirty="0"/>
              <a:t>4. Explain the key-phases of competency-based experiential-learning</a:t>
            </a:r>
          </a:p>
        </p:txBody>
      </p:sp>
    </p:spTree>
    <p:extLst>
      <p:ext uri="{BB962C8B-B14F-4D97-AF65-F5344CB8AC3E}">
        <p14:creationId xmlns:p14="http://schemas.microsoft.com/office/powerpoint/2010/main" val="367647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subTnLst>
                                    <p:animClr clrSpc="rgb" dir="cw">
                                      <p:cBhvr override="childStyle">
                                        <p:cTn dur="1" fill="hold" display="0" masterRel="nextClick" afterEffect="1"/>
                                        <p:tgtEl>
                                          <p:spTgt spid="5">
                                            <p:txEl>
                                              <p:pRg st="0" end="0"/>
                                            </p:txEl>
                                          </p:spTgt>
                                        </p:tgtEl>
                                        <p:attrNameLst>
                                          <p:attrName>ppt_c</p:attrName>
                                        </p:attrNameLst>
                                      </p:cBhvr>
                                      <p:to>
                                        <a:srgbClr val="C0C0C0"/>
                                      </p:to>
                                    </p:animClr>
                                  </p:sub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subTnLst>
                                    <p:animClr clrSpc="rgb" dir="cw">
                                      <p:cBhvr override="childStyle">
                                        <p:cTn dur="1" fill="hold" display="0" masterRel="nextClick" afterEffect="1"/>
                                        <p:tgtEl>
                                          <p:spTgt spid="5">
                                            <p:txEl>
                                              <p:pRg st="1" end="1"/>
                                            </p:txEl>
                                          </p:spTgt>
                                        </p:tgtEl>
                                        <p:attrNameLst>
                                          <p:attrName>ppt_c</p:attrName>
                                        </p:attrNameLst>
                                      </p:cBhvr>
                                      <p:to>
                                        <a:srgbClr val="C0C0C0"/>
                                      </p:to>
                                    </p:animClr>
                                  </p:subTnLst>
                                </p:cTn>
                              </p:par>
                              <p:par>
                                <p:cTn id="16" presetID="10" presetClass="exit" presetSubtype="0" fill="hold" grpId="1" nodeType="withEffect">
                                  <p:stCondLst>
                                    <p:cond delay="0"/>
                                  </p:stCondLst>
                                  <p:childTnLst>
                                    <p:animEffect transition="out" filter="fade">
                                      <p:cBhvr>
                                        <p:cTn id="17" dur="500"/>
                                        <p:tgtEl>
                                          <p:spTgt spid="10"/>
                                        </p:tgtEl>
                                      </p:cBhvr>
                                    </p:animEffect>
                                    <p:set>
                                      <p:cBhvr>
                                        <p:cTn id="18" dur="1" fill="hold">
                                          <p:stCondLst>
                                            <p:cond delay="499"/>
                                          </p:stCondLst>
                                        </p:cTn>
                                        <p:tgtEl>
                                          <p:spTgt spid="10"/>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500"/>
                                        <p:tgtEl>
                                          <p:spTgt spid="5">
                                            <p:txEl>
                                              <p:pRg st="2" end="2"/>
                                            </p:txEl>
                                          </p:spTgt>
                                        </p:tgtEl>
                                      </p:cBhvr>
                                    </p:animEffect>
                                  </p:childTnLst>
                                  <p:subTnLst>
                                    <p:animClr clrSpc="rgb" dir="cw">
                                      <p:cBhvr override="childStyle">
                                        <p:cTn dur="1" fill="hold" display="0" masterRel="nextClick" afterEffect="1"/>
                                        <p:tgtEl>
                                          <p:spTgt spid="5">
                                            <p:txEl>
                                              <p:pRg st="2" end="2"/>
                                            </p:txEl>
                                          </p:spTgt>
                                        </p:tgtEl>
                                        <p:attrNameLst>
                                          <p:attrName>ppt_c</p:attrName>
                                        </p:attrNameLst>
                                      </p:cBhvr>
                                      <p:to>
                                        <a:srgbClr val="C0C0C0"/>
                                      </p:to>
                                    </p:animClr>
                                  </p:subTnLst>
                                </p:cTn>
                              </p:par>
                              <p:par>
                                <p:cTn id="27" presetID="10" presetClass="exit" presetSubtype="0" fill="hold" grpId="1" nodeType="withEffect">
                                  <p:stCondLst>
                                    <p:cond delay="0"/>
                                  </p:stCondLst>
                                  <p:childTnLst>
                                    <p:animEffect transition="out" filter="fade">
                                      <p:cBhvr>
                                        <p:cTn id="28" dur="500"/>
                                        <p:tgtEl>
                                          <p:spTgt spid="4"/>
                                        </p:tgtEl>
                                      </p:cBhvr>
                                    </p:animEffect>
                                    <p:set>
                                      <p:cBhvr>
                                        <p:cTn id="29" dur="1" fill="hold">
                                          <p:stCondLst>
                                            <p:cond delay="499"/>
                                          </p:stCondLst>
                                        </p:cTn>
                                        <p:tgtEl>
                                          <p:spTgt spid="4"/>
                                        </p:tgtEl>
                                        <p:attrNameLst>
                                          <p:attrName>style.visibility</p:attrName>
                                        </p:attrNameLst>
                                      </p:cBhvr>
                                      <p:to>
                                        <p:strVal val="hidden"/>
                                      </p:to>
                                    </p:se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fade">
                                      <p:cBhvr>
                                        <p:cTn id="37" dur="500"/>
                                        <p:tgtEl>
                                          <p:spTgt spid="5">
                                            <p:txEl>
                                              <p:pRg st="3" end="3"/>
                                            </p:txEl>
                                          </p:spTgt>
                                        </p:tgtEl>
                                      </p:cBhvr>
                                    </p:animEffect>
                                  </p:childTnLst>
                                  <p:subTnLst>
                                    <p:animClr clrSpc="rgb" dir="cw">
                                      <p:cBhvr override="childStyle">
                                        <p:cTn dur="1" fill="hold" display="0" masterRel="nextClick" afterEffect="1"/>
                                        <p:tgtEl>
                                          <p:spTgt spid="5">
                                            <p:txEl>
                                              <p:pRg st="3" end="3"/>
                                            </p:txEl>
                                          </p:spTgt>
                                        </p:tgtEl>
                                        <p:attrNameLst>
                                          <p:attrName>ppt_c</p:attrName>
                                        </p:attrNameLst>
                                      </p:cBhvr>
                                      <p:to>
                                        <a:srgbClr val="C0C0C0"/>
                                      </p:to>
                                    </p:animClr>
                                  </p:subTnLst>
                                </p:cTn>
                              </p:par>
                              <p:par>
                                <p:cTn id="38" presetID="10" presetClass="exit" presetSubtype="0" fill="hold" grpId="1" nodeType="withEffect">
                                  <p:stCondLst>
                                    <p:cond delay="0"/>
                                  </p:stCondLst>
                                  <p:childTnLst>
                                    <p:animEffect transition="out" filter="fade">
                                      <p:cBhvr>
                                        <p:cTn id="39" dur="500"/>
                                        <p:tgtEl>
                                          <p:spTgt spid="11"/>
                                        </p:tgtEl>
                                      </p:cBhvr>
                                    </p:animEffect>
                                    <p:set>
                                      <p:cBhvr>
                                        <p:cTn id="40" dur="1" fill="hold">
                                          <p:stCondLst>
                                            <p:cond delay="499"/>
                                          </p:stCondLst>
                                        </p:cTn>
                                        <p:tgtEl>
                                          <p:spTgt spid="11"/>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
                                            <p:txEl>
                                              <p:pRg st="4" end="4"/>
                                            </p:txEl>
                                          </p:spTgt>
                                        </p:tgtEl>
                                        <p:attrNameLst>
                                          <p:attrName>style.visibility</p:attrName>
                                        </p:attrNameLst>
                                      </p:cBhvr>
                                      <p:to>
                                        <p:strVal val="visible"/>
                                      </p:to>
                                    </p:set>
                                    <p:animEffect transition="in" filter="fade">
                                      <p:cBhvr>
                                        <p:cTn id="48" dur="500"/>
                                        <p:tgtEl>
                                          <p:spTgt spid="5">
                                            <p:txEl>
                                              <p:pRg st="4" end="4"/>
                                            </p:txEl>
                                          </p:spTgt>
                                        </p:tgtEl>
                                      </p:cBhvr>
                                    </p:animEffect>
                                  </p:childTnLst>
                                  <p:subTnLst>
                                    <p:animClr clrSpc="rgb" dir="cw">
                                      <p:cBhvr override="childStyle">
                                        <p:cTn dur="1" fill="hold" display="0" masterRel="nextClick" afterEffect="1"/>
                                        <p:tgtEl>
                                          <p:spTgt spid="5">
                                            <p:txEl>
                                              <p:pRg st="4" end="4"/>
                                            </p:txEl>
                                          </p:spTgt>
                                        </p:tgtEl>
                                        <p:attrNameLst>
                                          <p:attrName>ppt_c</p:attrName>
                                        </p:attrNameLst>
                                      </p:cBhvr>
                                      <p:to>
                                        <a:srgbClr val="C0C0C0"/>
                                      </p:to>
                                    </p:animClr>
                                  </p:subTnLst>
                                </p:cTn>
                              </p:par>
                              <p:par>
                                <p:cTn id="49" presetID="10" presetClass="exit" presetSubtype="0" fill="hold" grpId="1" nodeType="withEffect">
                                  <p:stCondLst>
                                    <p:cond delay="0"/>
                                  </p:stCondLst>
                                  <p:childTnLst>
                                    <p:animEffect transition="out" filter="fade">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5">
                                            <p:txEl>
                                              <p:pRg st="5" end="5"/>
                                            </p:txEl>
                                          </p:spTgt>
                                        </p:tgtEl>
                                        <p:attrNameLst>
                                          <p:attrName>style.visibility</p:attrName>
                                        </p:attrNameLst>
                                      </p:cBhvr>
                                      <p:to>
                                        <p:strVal val="visible"/>
                                      </p:to>
                                    </p:set>
                                    <p:animEffect transition="in" filter="fade">
                                      <p:cBhvr>
                                        <p:cTn id="59" dur="500"/>
                                        <p:tgtEl>
                                          <p:spTgt spid="5">
                                            <p:txEl>
                                              <p:pRg st="5" end="5"/>
                                            </p:txEl>
                                          </p:spTgt>
                                        </p:tgtEl>
                                      </p:cBhvr>
                                    </p:animEffect>
                                  </p:childTnLst>
                                  <p:subTnLst>
                                    <p:animClr clrSpc="rgb" dir="cw">
                                      <p:cBhvr override="childStyle">
                                        <p:cTn dur="1" fill="hold" display="0" masterRel="nextClick" afterEffect="1"/>
                                        <p:tgtEl>
                                          <p:spTgt spid="5">
                                            <p:txEl>
                                              <p:pRg st="5" end="5"/>
                                            </p:txEl>
                                          </p:spTgt>
                                        </p:tgtEl>
                                        <p:attrNameLst>
                                          <p:attrName>ppt_c</p:attrName>
                                        </p:attrNameLst>
                                      </p:cBhvr>
                                      <p:to>
                                        <a:srgbClr val="C0C0C0"/>
                                      </p:to>
                                    </p:animClr>
                                  </p:subTnLst>
                                </p:cTn>
                              </p:par>
                              <p:par>
                                <p:cTn id="60" presetID="10" presetClass="exit" presetSubtype="0" fill="hold" grpId="1" nodeType="withEffect">
                                  <p:stCondLst>
                                    <p:cond delay="0"/>
                                  </p:stCondLst>
                                  <p:childTnLst>
                                    <p:animEffect transition="out" filter="fade">
                                      <p:cBhvr>
                                        <p:cTn id="61" dur="500"/>
                                        <p:tgtEl>
                                          <p:spTgt spid="13"/>
                                        </p:tgtEl>
                                      </p:cBhvr>
                                    </p:animEffect>
                                    <p:set>
                                      <p:cBhvr>
                                        <p:cTn id="62" dur="1" fill="hold">
                                          <p:stCondLst>
                                            <p:cond delay="499"/>
                                          </p:stCondLst>
                                        </p:cTn>
                                        <p:tgtEl>
                                          <p:spTgt spid="13"/>
                                        </p:tgtEl>
                                        <p:attrNameLst>
                                          <p:attrName>style.visibility</p:attrName>
                                        </p:attrNameLst>
                                      </p:cBhvr>
                                      <p:to>
                                        <p:strVal val="hidden"/>
                                      </p:to>
                                    </p:set>
                                  </p:childTnLst>
                                </p:cTn>
                              </p:par>
                              <p:par>
                                <p:cTn id="63" presetID="10" presetClass="entr" presetSubtype="0"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10" presetClass="entr" presetSubtype="0" fill="hold" nodeType="withEffect">
                                  <p:stCondLst>
                                    <p:cond delay="0"/>
                                  </p:stCondLst>
                                  <p:childTnLst>
                                    <p:set>
                                      <p:cBhvr>
                                        <p:cTn id="67" dur="1" fill="hold">
                                          <p:stCondLst>
                                            <p:cond delay="0"/>
                                          </p:stCondLst>
                                        </p:cTn>
                                        <p:tgtEl>
                                          <p:spTgt spid="5">
                                            <p:txEl>
                                              <p:pRg st="6" end="6"/>
                                            </p:txEl>
                                          </p:spTgt>
                                        </p:tgtEl>
                                        <p:attrNameLst>
                                          <p:attrName>style.visibility</p:attrName>
                                        </p:attrNameLst>
                                      </p:cBhvr>
                                      <p:to>
                                        <p:strVal val="visible"/>
                                      </p:to>
                                    </p:set>
                                    <p:animEffect transition="in" filter="fade">
                                      <p:cBhvr>
                                        <p:cTn id="68" dur="500"/>
                                        <p:tgtEl>
                                          <p:spTgt spid="5">
                                            <p:txEl>
                                              <p:pRg st="6" end="6"/>
                                            </p:txEl>
                                          </p:spTgt>
                                        </p:tgtEl>
                                      </p:cBhvr>
                                    </p:animEffect>
                                  </p:childTnLst>
                                  <p:subTnLst>
                                    <p:animClr clrSpc="rgb" dir="cw">
                                      <p:cBhvr override="childStyle">
                                        <p:cTn dur="1" fill="hold" display="0" masterRel="nextClick" afterEffect="1"/>
                                        <p:tgtEl>
                                          <p:spTgt spid="5">
                                            <p:txEl>
                                              <p:pRg st="6" end="6"/>
                                            </p:txEl>
                                          </p:spTgt>
                                        </p:tgtEl>
                                        <p:attrNameLst>
                                          <p:attrName>ppt_c</p:attrName>
                                        </p:attrNameLst>
                                      </p:cBhvr>
                                      <p:to>
                                        <a:srgbClr val="C0C0C0"/>
                                      </p:to>
                                    </p:animClr>
                                  </p:sub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
                                            <p:txEl>
                                              <p:pRg st="7" end="7"/>
                                            </p:txEl>
                                          </p:spTgt>
                                        </p:tgtEl>
                                        <p:attrNameLst>
                                          <p:attrName>style.visibility</p:attrName>
                                        </p:attrNameLst>
                                      </p:cBhvr>
                                      <p:to>
                                        <p:strVal val="visible"/>
                                      </p:to>
                                    </p:set>
                                    <p:animEffect transition="in" filter="fade">
                                      <p:cBhvr>
                                        <p:cTn id="73" dur="500"/>
                                        <p:tgtEl>
                                          <p:spTgt spid="5">
                                            <p:txEl>
                                              <p:pRg st="7" end="7"/>
                                            </p:txEl>
                                          </p:spTgt>
                                        </p:tgtEl>
                                      </p:cBhvr>
                                    </p:animEffect>
                                  </p:childTnLst>
                                </p:cTn>
                              </p:par>
                              <p:par>
                                <p:cTn id="74" presetID="10" presetClass="exit" presetSubtype="0" fill="hold" grpId="1" nodeType="withEffect">
                                  <p:stCondLst>
                                    <p:cond delay="0"/>
                                  </p:stCondLst>
                                  <p:childTnLst>
                                    <p:animEffect transition="out" filter="fade">
                                      <p:cBhvr>
                                        <p:cTn id="75" dur="500"/>
                                        <p:tgtEl>
                                          <p:spTgt spid="14"/>
                                        </p:tgtEl>
                                      </p:cBhvr>
                                    </p:animEffect>
                                    <p:set>
                                      <p:cBhvr>
                                        <p:cTn id="76" dur="1" fill="hold">
                                          <p:stCondLst>
                                            <p:cond delay="499"/>
                                          </p:stCondLst>
                                        </p:cTn>
                                        <p:tgtEl>
                                          <p:spTgt spid="14"/>
                                        </p:tgtEl>
                                        <p:attrNameLst>
                                          <p:attrName>style.visibility</p:attrName>
                                        </p:attrNameLst>
                                      </p:cBhvr>
                                      <p:to>
                                        <p:strVal val="hidden"/>
                                      </p:to>
                                    </p:set>
                                  </p:childTnLst>
                                </p:cTn>
                              </p:par>
                              <p:par>
                                <p:cTn id="77" presetID="10" presetClass="entr" presetSubtype="0"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B361E-9370-4013-BD6A-FB9F9F95A501}"/>
              </a:ext>
            </a:extLst>
          </p:cNvPr>
          <p:cNvSpPr>
            <a:spLocks noGrp="1"/>
          </p:cNvSpPr>
          <p:nvPr>
            <p:ph type="title"/>
          </p:nvPr>
        </p:nvSpPr>
        <p:spPr>
          <a:xfrm>
            <a:off x="445266" y="2934834"/>
            <a:ext cx="11029616" cy="988332"/>
          </a:xfrm>
        </p:spPr>
        <p:txBody>
          <a:bodyPr/>
          <a:lstStyle/>
          <a:p>
            <a:r>
              <a:rPr lang="en-US" dirty="0">
                <a:solidFill>
                  <a:srgbClr val="7030A0"/>
                </a:solidFill>
              </a:rPr>
              <a:t>Describe an example of</a:t>
            </a:r>
            <a:br>
              <a:rPr lang="en-US" dirty="0">
                <a:solidFill>
                  <a:srgbClr val="7030A0"/>
                </a:solidFill>
              </a:rPr>
            </a:br>
            <a:r>
              <a:rPr lang="en-US" dirty="0">
                <a:solidFill>
                  <a:srgbClr val="7030A0"/>
                </a:solidFill>
              </a:rPr>
              <a:t>competency-based experiential-learning</a:t>
            </a:r>
          </a:p>
        </p:txBody>
      </p:sp>
      <p:sp>
        <p:nvSpPr>
          <p:cNvPr id="2" name="Slide Number Placeholder 1">
            <a:extLst>
              <a:ext uri="{FF2B5EF4-FFF2-40B4-BE49-F238E27FC236}">
                <a16:creationId xmlns:a16="http://schemas.microsoft.com/office/drawing/2014/main" id="{5571D5C2-F5F3-4BB0-A718-8EF27A74DCD4}"/>
              </a:ext>
            </a:extLst>
          </p:cNvPr>
          <p:cNvSpPr>
            <a:spLocks noGrp="1"/>
          </p:cNvSpPr>
          <p:nvPr>
            <p:ph type="sldNum" sz="quarter" idx="12"/>
          </p:nvPr>
        </p:nvSpPr>
        <p:spPr>
          <a:xfrm>
            <a:off x="10910872" y="6383216"/>
            <a:ext cx="821634" cy="340935"/>
          </a:xfrm>
        </p:spPr>
        <p:txBody>
          <a:bodyPr/>
          <a:lstStyle/>
          <a:p>
            <a:pPr>
              <a:defRPr/>
            </a:pPr>
            <a:fld id="{D68E8870-17DE-45C4-A8DD-7644B2422933}" type="slidenum">
              <a:rPr lang="en-US" smtClean="0"/>
              <a:pPr>
                <a:defRPr/>
              </a:pPr>
              <a:t>36</a:t>
            </a:fld>
            <a:endParaRPr lang="en-US" dirty="0"/>
          </a:p>
        </p:txBody>
      </p:sp>
    </p:spTree>
    <p:extLst>
      <p:ext uri="{BB962C8B-B14F-4D97-AF65-F5344CB8AC3E}">
        <p14:creationId xmlns:p14="http://schemas.microsoft.com/office/powerpoint/2010/main" val="3694226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159089-5EC0-4E87-BC15-22D10EB615D1}"/>
              </a:ext>
            </a:extLst>
          </p:cNvPr>
          <p:cNvSpPr>
            <a:spLocks noGrp="1"/>
          </p:cNvSpPr>
          <p:nvPr>
            <p:ph type="title"/>
          </p:nvPr>
        </p:nvSpPr>
        <p:spPr>
          <a:xfrm>
            <a:off x="1089764" y="0"/>
            <a:ext cx="10121031" cy="680357"/>
          </a:xfrm>
        </p:spPr>
        <p:txBody>
          <a:bodyPr/>
          <a:lstStyle/>
          <a:p>
            <a:r>
              <a:rPr lang="en-US" dirty="0"/>
              <a:t>Competency Based Experiential Learning Demonstration</a:t>
            </a:r>
          </a:p>
        </p:txBody>
      </p:sp>
      <p:sp>
        <p:nvSpPr>
          <p:cNvPr id="5" name="Content Placeholder 4">
            <a:extLst>
              <a:ext uri="{FF2B5EF4-FFF2-40B4-BE49-F238E27FC236}">
                <a16:creationId xmlns:a16="http://schemas.microsoft.com/office/drawing/2014/main" id="{222F6813-EA8E-492C-B7C4-3C617EC08819}"/>
              </a:ext>
            </a:extLst>
          </p:cNvPr>
          <p:cNvSpPr>
            <a:spLocks noGrp="1"/>
          </p:cNvSpPr>
          <p:nvPr>
            <p:ph idx="1"/>
          </p:nvPr>
        </p:nvSpPr>
        <p:spPr>
          <a:xfrm>
            <a:off x="57319" y="1710876"/>
            <a:ext cx="6715621" cy="4727750"/>
          </a:xfrm>
        </p:spPr>
        <p:txBody>
          <a:bodyPr/>
          <a:lstStyle/>
          <a:p>
            <a:pPr marL="514350" indent="-514350">
              <a:buFont typeface="+mj-lt"/>
              <a:buAutoNum type="arabicPeriod"/>
            </a:pPr>
            <a:r>
              <a:rPr lang="en-US" sz="2000" dirty="0"/>
              <a:t>Review a </a:t>
            </a:r>
            <a:r>
              <a:rPr lang="en-US" sz="2000" b="1" dirty="0"/>
              <a:t>Competence </a:t>
            </a:r>
          </a:p>
          <a:p>
            <a:pPr marL="514350" indent="-514350">
              <a:buFont typeface="+mj-lt"/>
              <a:buAutoNum type="arabicPeriod"/>
            </a:pPr>
            <a:r>
              <a:rPr lang="en-US" sz="2000" dirty="0"/>
              <a:t>Select Experience Requirements/Goals</a:t>
            </a:r>
          </a:p>
          <a:p>
            <a:pPr marL="514350" indent="-514350">
              <a:buFont typeface="+mj-lt"/>
              <a:buAutoNum type="arabicPeriod"/>
            </a:pPr>
            <a:r>
              <a:rPr lang="en-US" sz="2000" dirty="0"/>
              <a:t>Create </a:t>
            </a:r>
            <a:r>
              <a:rPr lang="en-US" sz="2000" b="1" dirty="0"/>
              <a:t>Experience </a:t>
            </a:r>
          </a:p>
          <a:p>
            <a:pPr marL="514350" indent="-514350">
              <a:buFont typeface="+mj-lt"/>
              <a:buAutoNum type="arabicPeriod"/>
            </a:pPr>
            <a:r>
              <a:rPr lang="en-US" sz="2000" dirty="0"/>
              <a:t>Select Measurement Device and Strategies to Assess Performance and Optimize Learning</a:t>
            </a:r>
          </a:p>
          <a:p>
            <a:pPr marL="514350" indent="-514350">
              <a:buFont typeface="+mj-lt"/>
              <a:buAutoNum type="arabicPeriod"/>
            </a:pPr>
            <a:r>
              <a:rPr lang="en-US" sz="2000" dirty="0"/>
              <a:t>Execute Experience</a:t>
            </a:r>
          </a:p>
          <a:p>
            <a:pPr marL="514350" indent="-514350">
              <a:buFont typeface="+mj-lt"/>
              <a:buAutoNum type="arabicPeriod"/>
            </a:pPr>
            <a:r>
              <a:rPr lang="en-US" sz="2000" dirty="0"/>
              <a:t>Monitor Execution, Label data, and Inject Strategies as Required</a:t>
            </a:r>
          </a:p>
          <a:p>
            <a:pPr marL="514350" indent="-514350">
              <a:buFont typeface="+mj-lt"/>
              <a:buAutoNum type="arabicPeriod"/>
            </a:pPr>
            <a:r>
              <a:rPr lang="en-US" sz="2000" dirty="0"/>
              <a:t>Conduct </a:t>
            </a:r>
            <a:r>
              <a:rPr lang="en-US" sz="2000" b="1" dirty="0"/>
              <a:t>After Action Analysis &amp; Review </a:t>
            </a:r>
            <a:r>
              <a:rPr lang="en-US" sz="2000" dirty="0"/>
              <a:t>(A3R): </a:t>
            </a:r>
          </a:p>
          <a:p>
            <a:pPr marL="1047736" lvl="1" indent="-514350"/>
            <a:r>
              <a:rPr lang="en-US" sz="1800" dirty="0"/>
              <a:t>Analyze Data</a:t>
            </a:r>
          </a:p>
          <a:p>
            <a:pPr marL="1047736" lvl="1" indent="-514350"/>
            <a:r>
              <a:rPr lang="en-US" sz="1800" dirty="0"/>
              <a:t>Playback Data as Feedback on Performance</a:t>
            </a:r>
          </a:p>
          <a:p>
            <a:pPr marL="514350" indent="-514350">
              <a:buFont typeface="+mj-lt"/>
              <a:buAutoNum type="arabicPeriod"/>
            </a:pPr>
            <a:r>
              <a:rPr lang="en-US" sz="2000" dirty="0"/>
              <a:t>Reflect on outcomes/feedback </a:t>
            </a:r>
          </a:p>
          <a:p>
            <a:pPr marL="514350" indent="-514350">
              <a:buFont typeface="+mj-lt"/>
              <a:buAutoNum type="arabicPeriod"/>
            </a:pPr>
            <a:r>
              <a:rPr lang="en-US" sz="2000" dirty="0"/>
              <a:t>Form new Strategies to Improve Gaps / Achieve Goal</a:t>
            </a:r>
          </a:p>
          <a:p>
            <a:pPr marL="0" indent="0">
              <a:buNone/>
            </a:pPr>
            <a:r>
              <a:rPr lang="en-US" sz="2000" dirty="0"/>
              <a:t>Start again.</a:t>
            </a:r>
          </a:p>
        </p:txBody>
      </p:sp>
      <p:grpSp>
        <p:nvGrpSpPr>
          <p:cNvPr id="14" name="Group 13">
            <a:extLst>
              <a:ext uri="{FF2B5EF4-FFF2-40B4-BE49-F238E27FC236}">
                <a16:creationId xmlns:a16="http://schemas.microsoft.com/office/drawing/2014/main" id="{689E54BD-A6CB-443A-BEC6-CA1169FEF8C6}"/>
              </a:ext>
            </a:extLst>
          </p:cNvPr>
          <p:cNvGrpSpPr/>
          <p:nvPr/>
        </p:nvGrpSpPr>
        <p:grpSpPr>
          <a:xfrm>
            <a:off x="6361541" y="1984822"/>
            <a:ext cx="5830459" cy="2888356"/>
            <a:chOff x="6707040" y="1661327"/>
            <a:chExt cx="5484960" cy="2548933"/>
          </a:xfrm>
        </p:grpSpPr>
        <p:pic>
          <p:nvPicPr>
            <p:cNvPr id="6" name="Picture 5">
              <a:extLst>
                <a:ext uri="{FF2B5EF4-FFF2-40B4-BE49-F238E27FC236}">
                  <a16:creationId xmlns:a16="http://schemas.microsoft.com/office/drawing/2014/main" id="{D3A716A0-E111-4F54-9A39-46AA472A15F6}"/>
                </a:ext>
              </a:extLst>
            </p:cNvPr>
            <p:cNvPicPr>
              <a:picLocks noChangeAspect="1"/>
            </p:cNvPicPr>
            <p:nvPr/>
          </p:nvPicPr>
          <p:blipFill>
            <a:blip r:embed="rId3"/>
            <a:stretch>
              <a:fillRect/>
            </a:stretch>
          </p:blipFill>
          <p:spPr>
            <a:xfrm>
              <a:off x="6707040" y="1956664"/>
              <a:ext cx="5484960" cy="2253596"/>
            </a:xfrm>
            <a:prstGeom prst="rect">
              <a:avLst/>
            </a:prstGeom>
          </p:spPr>
        </p:pic>
        <p:sp>
          <p:nvSpPr>
            <p:cNvPr id="10" name="TextBox 9">
              <a:extLst>
                <a:ext uri="{FF2B5EF4-FFF2-40B4-BE49-F238E27FC236}">
                  <a16:creationId xmlns:a16="http://schemas.microsoft.com/office/drawing/2014/main" id="{22504F78-065D-4292-8977-5FE3E70ACBE0}"/>
                </a:ext>
              </a:extLst>
            </p:cNvPr>
            <p:cNvSpPr txBox="1"/>
            <p:nvPr/>
          </p:nvSpPr>
          <p:spPr>
            <a:xfrm>
              <a:off x="8661679" y="3401367"/>
              <a:ext cx="1428596" cy="369332"/>
            </a:xfrm>
            <a:prstGeom prst="rect">
              <a:avLst/>
            </a:prstGeom>
            <a:noFill/>
          </p:spPr>
          <p:txBody>
            <a:bodyPr wrap="none" rtlCol="0">
              <a:spAutoFit/>
            </a:bodyPr>
            <a:lstStyle/>
            <a:p>
              <a:r>
                <a:rPr lang="en-US" sz="1800" dirty="0"/>
                <a:t>1, 2          9</a:t>
              </a:r>
            </a:p>
          </p:txBody>
        </p:sp>
        <p:sp>
          <p:nvSpPr>
            <p:cNvPr id="11" name="TextBox 10">
              <a:extLst>
                <a:ext uri="{FF2B5EF4-FFF2-40B4-BE49-F238E27FC236}">
                  <a16:creationId xmlns:a16="http://schemas.microsoft.com/office/drawing/2014/main" id="{13262515-3DDC-477E-8A36-56158F615929}"/>
                </a:ext>
              </a:extLst>
            </p:cNvPr>
            <p:cNvSpPr txBox="1"/>
            <p:nvPr/>
          </p:nvSpPr>
          <p:spPr>
            <a:xfrm>
              <a:off x="6963273" y="2468545"/>
              <a:ext cx="580608" cy="369332"/>
            </a:xfrm>
            <a:prstGeom prst="rect">
              <a:avLst/>
            </a:prstGeom>
            <a:noFill/>
          </p:spPr>
          <p:txBody>
            <a:bodyPr wrap="none" rtlCol="0">
              <a:spAutoFit/>
            </a:bodyPr>
            <a:lstStyle/>
            <a:p>
              <a:r>
                <a:rPr lang="en-US" sz="1800" dirty="0"/>
                <a:t>3, 4</a:t>
              </a:r>
            </a:p>
          </p:txBody>
        </p:sp>
        <p:sp>
          <p:nvSpPr>
            <p:cNvPr id="12" name="TextBox 11">
              <a:extLst>
                <a:ext uri="{FF2B5EF4-FFF2-40B4-BE49-F238E27FC236}">
                  <a16:creationId xmlns:a16="http://schemas.microsoft.com/office/drawing/2014/main" id="{1345FBC7-8DA0-4B3F-BAB6-044EFF83F5A0}"/>
                </a:ext>
              </a:extLst>
            </p:cNvPr>
            <p:cNvSpPr txBox="1"/>
            <p:nvPr/>
          </p:nvSpPr>
          <p:spPr>
            <a:xfrm>
              <a:off x="9159216" y="1661327"/>
              <a:ext cx="580608" cy="369332"/>
            </a:xfrm>
            <a:prstGeom prst="rect">
              <a:avLst/>
            </a:prstGeom>
            <a:noFill/>
          </p:spPr>
          <p:txBody>
            <a:bodyPr wrap="none" rtlCol="0">
              <a:spAutoFit/>
            </a:bodyPr>
            <a:lstStyle/>
            <a:p>
              <a:r>
                <a:rPr lang="en-US" sz="1800" dirty="0"/>
                <a:t>5, 6</a:t>
              </a:r>
            </a:p>
          </p:txBody>
        </p:sp>
        <p:sp>
          <p:nvSpPr>
            <p:cNvPr id="13" name="TextBox 12">
              <a:extLst>
                <a:ext uri="{FF2B5EF4-FFF2-40B4-BE49-F238E27FC236}">
                  <a16:creationId xmlns:a16="http://schemas.microsoft.com/office/drawing/2014/main" id="{65DECE59-AB93-4DBF-929E-A44067131D32}"/>
                </a:ext>
              </a:extLst>
            </p:cNvPr>
            <p:cNvSpPr txBox="1"/>
            <p:nvPr/>
          </p:nvSpPr>
          <p:spPr>
            <a:xfrm>
              <a:off x="11210795" y="2468545"/>
              <a:ext cx="563680" cy="369332"/>
            </a:xfrm>
            <a:prstGeom prst="rect">
              <a:avLst/>
            </a:prstGeom>
            <a:noFill/>
          </p:spPr>
          <p:txBody>
            <a:bodyPr wrap="none" rtlCol="0">
              <a:spAutoFit/>
            </a:bodyPr>
            <a:lstStyle/>
            <a:p>
              <a:r>
                <a:rPr lang="en-US" sz="1800" dirty="0"/>
                <a:t>7, 8</a:t>
              </a:r>
            </a:p>
          </p:txBody>
        </p:sp>
      </p:grpSp>
      <p:sp>
        <p:nvSpPr>
          <p:cNvPr id="15" name="Content Placeholder 4">
            <a:extLst>
              <a:ext uri="{FF2B5EF4-FFF2-40B4-BE49-F238E27FC236}">
                <a16:creationId xmlns:a16="http://schemas.microsoft.com/office/drawing/2014/main" id="{E8B42BEF-6162-4756-B807-4982D484A046}"/>
              </a:ext>
            </a:extLst>
          </p:cNvPr>
          <p:cNvSpPr txBox="1">
            <a:spLocks/>
          </p:cNvSpPr>
          <p:nvPr/>
        </p:nvSpPr>
        <p:spPr bwMode="auto">
          <a:xfrm>
            <a:off x="866165" y="753352"/>
            <a:ext cx="10769193" cy="88452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457189" indent="-457189" algn="l" rtl="0" eaLnBrk="1" fontAlgn="base" hangingPunct="1">
              <a:spcBef>
                <a:spcPct val="20000"/>
              </a:spcBef>
              <a:spcAft>
                <a:spcPct val="0"/>
              </a:spcAft>
              <a:buClr>
                <a:schemeClr val="tx1"/>
              </a:buClr>
              <a:buSzPct val="75000"/>
              <a:buFont typeface="Wingdings" charset="2"/>
              <a:buChar char="Ø"/>
              <a:defRPr sz="2800">
                <a:solidFill>
                  <a:schemeClr val="tx1"/>
                </a:solidFill>
                <a:latin typeface="Arial Narrow" pitchFamily="34" charset="0"/>
                <a:ea typeface="Arial Narrow" charset="0"/>
                <a:cs typeface="Arial Narrow" charset="0"/>
              </a:defRPr>
            </a:lvl1pPr>
            <a:lvl2pPr marL="990575" indent="-380990" algn="l" rtl="0" eaLnBrk="1" fontAlgn="base" hangingPunct="1">
              <a:spcBef>
                <a:spcPct val="20000"/>
              </a:spcBef>
              <a:spcAft>
                <a:spcPct val="0"/>
              </a:spcAft>
              <a:buClr>
                <a:schemeClr val="tx1"/>
              </a:buClr>
              <a:buSzPct val="75000"/>
              <a:buFont typeface="Wingdings" pitchFamily="2" charset="2"/>
              <a:buChar char="n"/>
              <a:defRPr sz="2400">
                <a:solidFill>
                  <a:schemeClr val="tx1"/>
                </a:solidFill>
                <a:latin typeface="Arial Narrow" pitchFamily="34" charset="0"/>
                <a:ea typeface="Arial Narrow" charset="0"/>
                <a:cs typeface="Arial Narrow" charset="0"/>
              </a:defRPr>
            </a:lvl2pPr>
            <a:lvl3pPr marL="1523962" indent="-304792" algn="l" rtl="0" eaLnBrk="1" fontAlgn="base" hangingPunct="1">
              <a:spcBef>
                <a:spcPct val="20000"/>
              </a:spcBef>
              <a:spcAft>
                <a:spcPct val="0"/>
              </a:spcAft>
              <a:buClr>
                <a:schemeClr val="tx1"/>
              </a:buClr>
              <a:buSzPct val="50000"/>
              <a:buFont typeface="Wingdings" pitchFamily="2" charset="2"/>
              <a:buChar char="n"/>
              <a:defRPr sz="2000">
                <a:solidFill>
                  <a:schemeClr val="tx1"/>
                </a:solidFill>
                <a:latin typeface="Arial Narrow" pitchFamily="34" charset="0"/>
              </a:defRPr>
            </a:lvl3pPr>
            <a:lvl4pPr marL="2133547" indent="-304792" algn="l" rtl="0" eaLnBrk="1" fontAlgn="base" hangingPunct="1">
              <a:spcBef>
                <a:spcPct val="20000"/>
              </a:spcBef>
              <a:spcAft>
                <a:spcPct val="0"/>
              </a:spcAft>
              <a:buClr>
                <a:schemeClr val="tx1"/>
              </a:buClr>
              <a:buSzPct val="55000"/>
              <a:buFont typeface="Wingdings" pitchFamily="2" charset="2"/>
              <a:buChar char="n"/>
              <a:defRPr sz="1800">
                <a:solidFill>
                  <a:schemeClr val="tx1"/>
                </a:solidFill>
                <a:latin typeface="Arial Narrow" pitchFamily="34" charset="0"/>
              </a:defRPr>
            </a:lvl4pPr>
            <a:lvl5pPr marL="2743131" indent="-304792" algn="l" rtl="0" eaLnBrk="1" fontAlgn="base" hangingPunct="1">
              <a:spcBef>
                <a:spcPct val="20000"/>
              </a:spcBef>
              <a:spcAft>
                <a:spcPct val="0"/>
              </a:spcAft>
              <a:buClr>
                <a:schemeClr val="tx1"/>
              </a:buClr>
              <a:buSzPct val="50000"/>
              <a:buFont typeface="Wingdings" pitchFamily="2" charset="2"/>
              <a:buChar char="n"/>
              <a:defRPr sz="1800">
                <a:solidFill>
                  <a:schemeClr val="tx1"/>
                </a:solidFill>
                <a:latin typeface="Arial Narrow" pitchFamily="34" charset="0"/>
              </a:defRPr>
            </a:lvl5pPr>
            <a:lvl6pPr marL="335271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6pPr>
            <a:lvl7pPr marL="396230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7pPr>
            <a:lvl8pPr marL="457188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8pPr>
            <a:lvl9pPr marL="5181470"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9pPr>
          </a:lstStyle>
          <a:p>
            <a:pPr marL="0" indent="0" algn="ctr">
              <a:buFont typeface="Wingdings" charset="2"/>
              <a:buNone/>
            </a:pPr>
            <a:r>
              <a:rPr lang="en-US" sz="2000" i="1" kern="0" dirty="0"/>
              <a:t>CBEL in the US Army Science and Technology Project: </a:t>
            </a:r>
          </a:p>
          <a:p>
            <a:pPr marL="0" indent="0" algn="ctr">
              <a:buFont typeface="Wingdings" charset="2"/>
              <a:buNone/>
            </a:pPr>
            <a:r>
              <a:rPr lang="en-US" sz="2000" i="1" kern="0" dirty="0"/>
              <a:t>Synthetic Training Environment Experiential Learning for Readiness (STEEL-R)</a:t>
            </a:r>
            <a:endParaRPr lang="en-US" sz="2000" kern="0" dirty="0"/>
          </a:p>
        </p:txBody>
      </p:sp>
      <p:sp>
        <p:nvSpPr>
          <p:cNvPr id="16" name="Slide Number Placeholder 2">
            <a:extLst>
              <a:ext uri="{FF2B5EF4-FFF2-40B4-BE49-F238E27FC236}">
                <a16:creationId xmlns:a16="http://schemas.microsoft.com/office/drawing/2014/main" id="{0C81C54B-D16D-402B-95D8-EE486C9C7FAD}"/>
              </a:ext>
            </a:extLst>
          </p:cNvPr>
          <p:cNvSpPr txBox="1">
            <a:spLocks/>
          </p:cNvSpPr>
          <p:nvPr/>
        </p:nvSpPr>
        <p:spPr>
          <a:xfrm>
            <a:off x="11000972" y="6362905"/>
            <a:ext cx="708817" cy="340935"/>
          </a:xfrm>
          <a:prstGeom prst="rect">
            <a:avLst/>
          </a:prstGeom>
        </p:spPr>
        <p:txBody>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algn="r">
              <a:defRPr/>
            </a:pPr>
            <a:fld id="{D68E8870-17DE-45C4-A8DD-7644B2422933}" type="slidenum">
              <a:rPr lang="en-US" sz="2200" smtClean="0"/>
              <a:pPr algn="r">
                <a:defRPr/>
              </a:pPr>
              <a:t>37</a:t>
            </a:fld>
            <a:endParaRPr lang="en-US" sz="2200" dirty="0"/>
          </a:p>
        </p:txBody>
      </p:sp>
      <p:sp>
        <p:nvSpPr>
          <p:cNvPr id="17" name="Rectangle 16">
            <a:extLst>
              <a:ext uri="{FF2B5EF4-FFF2-40B4-BE49-F238E27FC236}">
                <a16:creationId xmlns:a16="http://schemas.microsoft.com/office/drawing/2014/main" id="{E3B0023E-1AFB-42F7-B420-873FE4BBDB97}"/>
              </a:ext>
            </a:extLst>
          </p:cNvPr>
          <p:cNvSpPr/>
          <p:nvPr/>
        </p:nvSpPr>
        <p:spPr>
          <a:xfrm>
            <a:off x="2576385" y="6463172"/>
            <a:ext cx="7519086" cy="340934"/>
          </a:xfrm>
          <a:prstGeom prst="rect">
            <a:avLst/>
          </a:prstGeom>
        </p:spPr>
        <p:txBody>
          <a:bodyPr wrap="square">
            <a:spAutoFit/>
          </a:bodyPr>
          <a:lstStyle/>
          <a:p>
            <a:pPr algn="ctr"/>
            <a:r>
              <a:rPr lang="en-US" sz="1600" dirty="0"/>
              <a:t>5. Describe an example of a competency-based experiential-learning exercise</a:t>
            </a:r>
          </a:p>
        </p:txBody>
      </p:sp>
    </p:spTree>
    <p:extLst>
      <p:ext uri="{BB962C8B-B14F-4D97-AF65-F5344CB8AC3E}">
        <p14:creationId xmlns:p14="http://schemas.microsoft.com/office/powerpoint/2010/main" val="3965155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159089-5EC0-4E87-BC15-22D10EB615D1}"/>
              </a:ext>
            </a:extLst>
          </p:cNvPr>
          <p:cNvSpPr>
            <a:spLocks noGrp="1"/>
          </p:cNvSpPr>
          <p:nvPr>
            <p:ph type="title"/>
          </p:nvPr>
        </p:nvSpPr>
        <p:spPr>
          <a:xfrm>
            <a:off x="1089764" y="0"/>
            <a:ext cx="10121031" cy="680357"/>
          </a:xfrm>
        </p:spPr>
        <p:txBody>
          <a:bodyPr/>
          <a:lstStyle/>
          <a:p>
            <a:r>
              <a:rPr lang="en-US" dirty="0"/>
              <a:t>Competency Based Experiential Learning Demonstration</a:t>
            </a:r>
          </a:p>
        </p:txBody>
      </p:sp>
      <p:pic>
        <p:nvPicPr>
          <p:cNvPr id="11" name="2022IITSEC_For_CBELdemo-22T44">
            <a:hlinkClick r:id="" action="ppaction://media"/>
            <a:extLst>
              <a:ext uri="{FF2B5EF4-FFF2-40B4-BE49-F238E27FC236}">
                <a16:creationId xmlns:a16="http://schemas.microsoft.com/office/drawing/2014/main" id="{B2E7D9BD-373D-495B-B476-BB8FB05B2B5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72999" y="815332"/>
            <a:ext cx="7846001" cy="5565371"/>
          </a:xfrm>
          <a:prstGeom prst="rect">
            <a:avLst/>
          </a:prstGeom>
        </p:spPr>
      </p:pic>
      <p:sp>
        <p:nvSpPr>
          <p:cNvPr id="5" name="Slide Number Placeholder 2">
            <a:extLst>
              <a:ext uri="{FF2B5EF4-FFF2-40B4-BE49-F238E27FC236}">
                <a16:creationId xmlns:a16="http://schemas.microsoft.com/office/drawing/2014/main" id="{CCCBC451-5947-4112-9796-0E154A04B707}"/>
              </a:ext>
            </a:extLst>
          </p:cNvPr>
          <p:cNvSpPr txBox="1">
            <a:spLocks/>
          </p:cNvSpPr>
          <p:nvPr/>
        </p:nvSpPr>
        <p:spPr>
          <a:xfrm>
            <a:off x="11000972" y="6344485"/>
            <a:ext cx="708817" cy="340935"/>
          </a:xfrm>
          <a:prstGeom prst="rect">
            <a:avLst/>
          </a:prstGeom>
        </p:spPr>
        <p:txBody>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algn="r">
              <a:defRPr/>
            </a:pPr>
            <a:fld id="{D68E8870-17DE-45C4-A8DD-7644B2422933}" type="slidenum">
              <a:rPr lang="en-US" sz="2200" smtClean="0"/>
              <a:pPr algn="r">
                <a:defRPr/>
              </a:pPr>
              <a:t>38</a:t>
            </a:fld>
            <a:endParaRPr lang="en-US" sz="2200" dirty="0"/>
          </a:p>
        </p:txBody>
      </p:sp>
      <p:sp>
        <p:nvSpPr>
          <p:cNvPr id="7" name="Rectangle 6">
            <a:extLst>
              <a:ext uri="{FF2B5EF4-FFF2-40B4-BE49-F238E27FC236}">
                <a16:creationId xmlns:a16="http://schemas.microsoft.com/office/drawing/2014/main" id="{C95E7A3C-F604-46F9-9519-E57F05F3D896}"/>
              </a:ext>
            </a:extLst>
          </p:cNvPr>
          <p:cNvSpPr/>
          <p:nvPr/>
        </p:nvSpPr>
        <p:spPr>
          <a:xfrm>
            <a:off x="2576385" y="6463172"/>
            <a:ext cx="7519086" cy="340934"/>
          </a:xfrm>
          <a:prstGeom prst="rect">
            <a:avLst/>
          </a:prstGeom>
        </p:spPr>
        <p:txBody>
          <a:bodyPr wrap="square">
            <a:spAutoFit/>
          </a:bodyPr>
          <a:lstStyle/>
          <a:p>
            <a:pPr algn="ctr"/>
            <a:r>
              <a:rPr lang="en-US" sz="1600" dirty="0"/>
              <a:t>5. Describe an example of a competency-based experiential-learning exercise</a:t>
            </a:r>
          </a:p>
        </p:txBody>
      </p:sp>
      <p:sp>
        <p:nvSpPr>
          <p:cNvPr id="2" name="TextBox 1">
            <a:extLst>
              <a:ext uri="{FF2B5EF4-FFF2-40B4-BE49-F238E27FC236}">
                <a16:creationId xmlns:a16="http://schemas.microsoft.com/office/drawing/2014/main" id="{CCD0E264-968F-460F-99A6-F73D9448619E}"/>
              </a:ext>
            </a:extLst>
          </p:cNvPr>
          <p:cNvSpPr txBox="1"/>
          <p:nvPr/>
        </p:nvSpPr>
        <p:spPr>
          <a:xfrm>
            <a:off x="3042368" y="5290156"/>
            <a:ext cx="6156685" cy="584775"/>
          </a:xfrm>
          <a:prstGeom prst="rect">
            <a:avLst/>
          </a:prstGeom>
          <a:noFill/>
        </p:spPr>
        <p:txBody>
          <a:bodyPr wrap="none" rtlCol="0">
            <a:spAutoFit/>
          </a:bodyPr>
          <a:lstStyle/>
          <a:p>
            <a:r>
              <a:rPr lang="en-US" dirty="0">
                <a:solidFill>
                  <a:srgbClr val="C00000"/>
                </a:solidFill>
              </a:rPr>
              <a:t>TO BE UPDATED BEFORE IITSEC</a:t>
            </a:r>
          </a:p>
        </p:txBody>
      </p:sp>
    </p:spTree>
    <p:extLst>
      <p:ext uri="{BB962C8B-B14F-4D97-AF65-F5344CB8AC3E}">
        <p14:creationId xmlns:p14="http://schemas.microsoft.com/office/powerpoint/2010/main" val="398673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344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512EF-BC41-4EA4-B313-5BF86082DD69}"/>
              </a:ext>
            </a:extLst>
          </p:cNvPr>
          <p:cNvSpPr>
            <a:spLocks noGrp="1"/>
          </p:cNvSpPr>
          <p:nvPr>
            <p:ph type="title"/>
          </p:nvPr>
        </p:nvSpPr>
        <p:spPr>
          <a:xfrm>
            <a:off x="2345741" y="0"/>
            <a:ext cx="7416800" cy="673240"/>
          </a:xfrm>
        </p:spPr>
        <p:txBody>
          <a:bodyPr/>
          <a:lstStyle/>
          <a:p>
            <a:r>
              <a:rPr lang="en-US" dirty="0"/>
              <a:t>Summary</a:t>
            </a:r>
          </a:p>
        </p:txBody>
      </p:sp>
      <p:sp>
        <p:nvSpPr>
          <p:cNvPr id="3" name="Content Placeholder 2">
            <a:extLst>
              <a:ext uri="{FF2B5EF4-FFF2-40B4-BE49-F238E27FC236}">
                <a16:creationId xmlns:a16="http://schemas.microsoft.com/office/drawing/2014/main" id="{0FB2644F-F9D5-4AD3-BF7C-D68B278516FA}"/>
              </a:ext>
            </a:extLst>
          </p:cNvPr>
          <p:cNvSpPr>
            <a:spLocks noGrp="1"/>
          </p:cNvSpPr>
          <p:nvPr>
            <p:ph idx="1"/>
          </p:nvPr>
        </p:nvSpPr>
        <p:spPr>
          <a:xfrm>
            <a:off x="96187" y="763172"/>
            <a:ext cx="11999626" cy="5599733"/>
          </a:xfrm>
        </p:spPr>
        <p:txBody>
          <a:bodyPr/>
          <a:lstStyle/>
          <a:p>
            <a:pPr>
              <a:spcBef>
                <a:spcPts val="600"/>
              </a:spcBef>
            </a:pPr>
            <a:r>
              <a:rPr lang="en-US" sz="2400" dirty="0"/>
              <a:t>Competency-Based Experiential Learning method…</a:t>
            </a:r>
          </a:p>
          <a:p>
            <a:pPr lvl="1">
              <a:spcBef>
                <a:spcPts val="600"/>
              </a:spcBef>
            </a:pPr>
            <a:r>
              <a:rPr lang="en-US" sz="2000" dirty="0"/>
              <a:t>is intended to address 70% gaps in current learning practice to maximize training transfer to workforce using high-fidelity experiential learning content.</a:t>
            </a:r>
          </a:p>
          <a:p>
            <a:pPr lvl="1">
              <a:spcBef>
                <a:spcPts val="600"/>
              </a:spcBef>
            </a:pPr>
            <a:endParaRPr lang="en-US" sz="900" dirty="0"/>
          </a:p>
          <a:p>
            <a:pPr lvl="1">
              <a:spcBef>
                <a:spcPts val="600"/>
              </a:spcBef>
            </a:pPr>
            <a:r>
              <a:rPr lang="en-US" sz="2000" dirty="0"/>
              <a:t>works from the premise that education and training must be formed into a single continuum where each “phase” supports one-another, incorporate real experience in education, removes redundant learning, and produces a documented and validated state of competence.</a:t>
            </a:r>
          </a:p>
          <a:p>
            <a:pPr lvl="1">
              <a:spcBef>
                <a:spcPts val="600"/>
              </a:spcBef>
            </a:pPr>
            <a:endParaRPr lang="en-US" sz="900" dirty="0"/>
          </a:p>
          <a:p>
            <a:pPr lvl="1">
              <a:spcBef>
                <a:spcPts val="600"/>
              </a:spcBef>
            </a:pPr>
            <a:r>
              <a:rPr lang="en-US" sz="2000" dirty="0"/>
              <a:t>Is based on a predictable state of competence asserted from longitudinal documented data showing how well, how hard and how often a team or a person has performed a task in various conditions.</a:t>
            </a:r>
          </a:p>
          <a:p>
            <a:pPr lvl="1">
              <a:spcBef>
                <a:spcPts val="600"/>
              </a:spcBef>
            </a:pPr>
            <a:endParaRPr lang="en-US" sz="900" dirty="0"/>
          </a:p>
          <a:p>
            <a:pPr lvl="1">
              <a:spcBef>
                <a:spcPts val="600"/>
              </a:spcBef>
            </a:pPr>
            <a:r>
              <a:rPr lang="en-US" sz="2000" dirty="0"/>
              <a:t>employs actual recorded experiences, modern learning science, deliberate practice and adaptive learning technology to produce personalized data-informed learning content and objectively measured real-time performance/feedback.</a:t>
            </a:r>
          </a:p>
          <a:p>
            <a:pPr lvl="1">
              <a:spcBef>
                <a:spcPts val="600"/>
              </a:spcBef>
            </a:pPr>
            <a:endParaRPr lang="en-US" sz="900" dirty="0"/>
          </a:p>
          <a:p>
            <a:pPr lvl="1">
              <a:spcBef>
                <a:spcPts val="600"/>
              </a:spcBef>
            </a:pPr>
            <a:r>
              <a:rPr lang="en-US" sz="2000" dirty="0"/>
              <a:t>is being researched and tested for the US Army Synthetic Training Environment in the STE Experiential Learning for Readiness project.</a:t>
            </a:r>
          </a:p>
        </p:txBody>
      </p:sp>
      <p:sp>
        <p:nvSpPr>
          <p:cNvPr id="5" name="Slide Number Placeholder 2">
            <a:extLst>
              <a:ext uri="{FF2B5EF4-FFF2-40B4-BE49-F238E27FC236}">
                <a16:creationId xmlns:a16="http://schemas.microsoft.com/office/drawing/2014/main" id="{2F5CBC1C-6C58-4E9D-89A2-670E6A4AA358}"/>
              </a:ext>
            </a:extLst>
          </p:cNvPr>
          <p:cNvSpPr txBox="1">
            <a:spLocks/>
          </p:cNvSpPr>
          <p:nvPr/>
        </p:nvSpPr>
        <p:spPr>
          <a:xfrm>
            <a:off x="11000972" y="6362905"/>
            <a:ext cx="708817" cy="340935"/>
          </a:xfrm>
          <a:prstGeom prst="rect">
            <a:avLst/>
          </a:prstGeom>
        </p:spPr>
        <p:txBody>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algn="r">
              <a:defRPr/>
            </a:pPr>
            <a:fld id="{D68E8870-17DE-45C4-A8DD-7644B2422933}" type="slidenum">
              <a:rPr lang="en-US" sz="2200" smtClean="0"/>
              <a:pPr algn="r">
                <a:defRPr/>
              </a:pPr>
              <a:t>39</a:t>
            </a:fld>
            <a:endParaRPr lang="en-US" sz="2200" dirty="0"/>
          </a:p>
        </p:txBody>
      </p:sp>
    </p:spTree>
    <p:extLst>
      <p:ext uri="{BB962C8B-B14F-4D97-AF65-F5344CB8AC3E}">
        <p14:creationId xmlns:p14="http://schemas.microsoft.com/office/powerpoint/2010/main" val="2735395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512EF-BC41-4EA4-B313-5BF86082DD69}"/>
              </a:ext>
            </a:extLst>
          </p:cNvPr>
          <p:cNvSpPr>
            <a:spLocks noGrp="1"/>
          </p:cNvSpPr>
          <p:nvPr>
            <p:ph type="title"/>
          </p:nvPr>
        </p:nvSpPr>
        <p:spPr>
          <a:xfrm>
            <a:off x="2345741" y="0"/>
            <a:ext cx="7416800" cy="673240"/>
          </a:xfrm>
        </p:spPr>
        <p:txBody>
          <a:bodyPr/>
          <a:lstStyle/>
          <a:p>
            <a:r>
              <a:rPr lang="en-US" dirty="0"/>
              <a:t>Bibliography</a:t>
            </a:r>
          </a:p>
        </p:txBody>
      </p:sp>
      <p:sp>
        <p:nvSpPr>
          <p:cNvPr id="3" name="Content Placeholder 2">
            <a:extLst>
              <a:ext uri="{FF2B5EF4-FFF2-40B4-BE49-F238E27FC236}">
                <a16:creationId xmlns:a16="http://schemas.microsoft.com/office/drawing/2014/main" id="{0FB2644F-F9D5-4AD3-BF7C-D68B278516FA}"/>
              </a:ext>
            </a:extLst>
          </p:cNvPr>
          <p:cNvSpPr>
            <a:spLocks noGrp="1"/>
          </p:cNvSpPr>
          <p:nvPr>
            <p:ph idx="1"/>
          </p:nvPr>
        </p:nvSpPr>
        <p:spPr>
          <a:xfrm>
            <a:off x="96187" y="763172"/>
            <a:ext cx="11999626" cy="5599733"/>
          </a:xfrm>
        </p:spPr>
        <p:txBody>
          <a:bodyPr/>
          <a:lstStyle/>
          <a:p>
            <a:pPr>
              <a:spcBef>
                <a:spcPts val="600"/>
              </a:spcBef>
            </a:pPr>
            <a:r>
              <a:rPr lang="en-US" sz="1200" dirty="0"/>
              <a:t>Brown, P.C., Roediger, H.L, McDaniel, M.A. (2014).  Make it Stick: Science of Successful Learning.  Belknap/Harvard University Press, Cambridge, MA.</a:t>
            </a:r>
          </a:p>
          <a:p>
            <a:pPr>
              <a:spcBef>
                <a:spcPts val="600"/>
              </a:spcBef>
            </a:pPr>
            <a:r>
              <a:rPr lang="en-US" sz="1200" dirty="0"/>
              <a:t>Clem A. (1993) Kurt Lewin and the Origins of Action Research, Educational Action Research, 1:1, 7-24</a:t>
            </a:r>
          </a:p>
          <a:p>
            <a:pPr>
              <a:spcBef>
                <a:spcPts val="600"/>
              </a:spcBef>
            </a:pPr>
            <a:r>
              <a:rPr lang="en-US" sz="1200" dirty="0"/>
              <a:t>Dewey, J. (1938). Experience &amp; Education. New York, NY: Kappa Delta Pi.</a:t>
            </a:r>
          </a:p>
          <a:p>
            <a:pPr>
              <a:spcBef>
                <a:spcPts val="600"/>
              </a:spcBef>
            </a:pPr>
            <a:r>
              <a:rPr lang="en-US" sz="1200" dirty="0"/>
              <a:t>Ericsson, K.A. (2008).  Deliberate practice and acquisition of expert performance: a general overview. Academic emergency medicine.  Official journal of the Society for Academic Emergency Medicine, 15 11, 988-94.</a:t>
            </a:r>
          </a:p>
          <a:p>
            <a:pPr>
              <a:spcBef>
                <a:spcPts val="600"/>
              </a:spcBef>
            </a:pPr>
            <a:r>
              <a:rPr lang="en-US" sz="1200" dirty="0" err="1"/>
              <a:t>Godden,D.R</a:t>
            </a:r>
            <a:r>
              <a:rPr lang="en-US" sz="1200" dirty="0"/>
              <a:t>., &amp; Baddeley, A.D. (1975). Context-dependent memory in two natural environments: On land and underwater. British Journal of Psychology, 66(3), 325-331</a:t>
            </a:r>
          </a:p>
          <a:p>
            <a:pPr>
              <a:spcBef>
                <a:spcPts val="600"/>
              </a:spcBef>
            </a:pPr>
            <a:r>
              <a:rPr lang="en-US" sz="1200" dirty="0"/>
              <a:t>Goldberg, B., Owens, K.P., Blake-Plock, S, et.al  (2021). Forging Competency and Proficiency through the Synthetic Training Environment with an Experiential Learning for Readiness Strategy. Paper presented at the Interservice/Industry Training, Simulation &amp; Education Conference (I/ITSEC). </a:t>
            </a:r>
          </a:p>
          <a:p>
            <a:pPr>
              <a:spcBef>
                <a:spcPts val="600"/>
              </a:spcBef>
            </a:pPr>
            <a:r>
              <a:rPr lang="en-US" sz="1200" dirty="0" err="1"/>
              <a:t>Guadagnoli</a:t>
            </a:r>
            <a:r>
              <a:rPr lang="en-US" sz="1200" dirty="0"/>
              <a:t> M.A. &amp; Lee T.D. (2004) Challenge Point: A Framework for Conceptualizing the Effects of Various Practice Conditions in Motor Learning, Journal of Motor Behavior, 36:2, 212-224</a:t>
            </a:r>
          </a:p>
          <a:p>
            <a:pPr>
              <a:spcBef>
                <a:spcPts val="600"/>
              </a:spcBef>
            </a:pPr>
            <a:r>
              <a:rPr lang="en-US" sz="1200" dirty="0"/>
              <a:t>Ingram, J.N., Flanagan, J.R., Wolpert, D.M. (2013). Context-Dependent Decay of Motor Memories during Skill Acquisition. Current Biology 23, 1107 </a:t>
            </a:r>
          </a:p>
          <a:p>
            <a:pPr>
              <a:spcBef>
                <a:spcPts val="600"/>
              </a:spcBef>
            </a:pPr>
            <a:r>
              <a:rPr lang="en-US" sz="1200" dirty="0"/>
              <a:t>Kirkpatrick, D., Kirkpatrick, J. (2006).  Evaluating Training Programs: The Four Levels (3</a:t>
            </a:r>
            <a:r>
              <a:rPr lang="en-US" sz="1200" baseline="30000" dirty="0"/>
              <a:t>rd</a:t>
            </a:r>
            <a:r>
              <a:rPr lang="en-US" sz="1200" dirty="0"/>
              <a:t> Ed).  Berrett-Koehler Publishers, San Francisco, CA.</a:t>
            </a:r>
          </a:p>
          <a:p>
            <a:pPr>
              <a:spcBef>
                <a:spcPts val="600"/>
              </a:spcBef>
            </a:pPr>
            <a:r>
              <a:rPr lang="en-US" sz="1200" dirty="0"/>
              <a:t>Kolb, D. (1984). Experiential Learning: Experience as the Source of Learning and Development. Englewood Cliffs, NJ: Prentice Hall.</a:t>
            </a:r>
          </a:p>
          <a:p>
            <a:pPr>
              <a:spcBef>
                <a:spcPts val="600"/>
              </a:spcBef>
            </a:pPr>
            <a:r>
              <a:rPr lang="en-US" sz="1200" dirty="0"/>
              <a:t>Kolb, A.Y. &amp; Kolb D.A. (2017).  The Experiential Educator.  EBLS Press, Kaunakakai, HI</a:t>
            </a:r>
          </a:p>
          <a:p>
            <a:pPr>
              <a:spcBef>
                <a:spcPts val="600"/>
              </a:spcBef>
            </a:pPr>
            <a:r>
              <a:rPr lang="en-US" sz="1200" dirty="0"/>
              <a:t>Johnson, S., Blackman, D. , Buick, F. (2018).  “The 70:20:10 Framework and the Transfer of Learning.” Human resource development quarterly / 29.4 (2018): 383–402. Web.</a:t>
            </a:r>
          </a:p>
          <a:p>
            <a:pPr>
              <a:spcBef>
                <a:spcPts val="600"/>
              </a:spcBef>
            </a:pPr>
            <a:r>
              <a:rPr lang="en-US" sz="1200" dirty="0"/>
              <a:t>McClelland, D.C. (1973). Testing For Competence Rather Than For Intelligence.  </a:t>
            </a:r>
            <a:r>
              <a:rPr lang="en-US" sz="1200" i="1" dirty="0"/>
              <a:t>American Psychologist, 28</a:t>
            </a:r>
            <a:r>
              <a:rPr lang="en-US" sz="1200" dirty="0"/>
              <a:t>, 1-14.  </a:t>
            </a:r>
          </a:p>
          <a:p>
            <a:pPr>
              <a:spcBef>
                <a:spcPts val="600"/>
              </a:spcBef>
            </a:pPr>
            <a:r>
              <a:rPr lang="en-US" sz="1200" dirty="0" err="1"/>
              <a:t>Merzenic</a:t>
            </a:r>
            <a:r>
              <a:rPr lang="en-US" sz="1200" dirty="0"/>
              <a:t>, M (2013).  Soft-Wired: How the New Science of Brain Plasticity Can Change Your Life.  Parnassus Publishing, San Francisco, CA. </a:t>
            </a:r>
          </a:p>
          <a:p>
            <a:pPr>
              <a:spcBef>
                <a:spcPts val="600"/>
              </a:spcBef>
            </a:pPr>
            <a:r>
              <a:rPr lang="en-US" sz="1200" dirty="0"/>
              <a:t>Owens, K.P., &amp; Goldberg, B.S. (2022). Competency-Based Experiential-Expertise. Design Recommendations for Intelligent Tutoring Systems, 9 3.</a:t>
            </a:r>
          </a:p>
          <a:p>
            <a:pPr>
              <a:spcBef>
                <a:spcPts val="600"/>
              </a:spcBef>
            </a:pPr>
            <a:r>
              <a:rPr lang="en-US" sz="1200" dirty="0"/>
              <a:t>Owens, K.P. (2021). Competence-Based Experiential-Expertise and Future Adaptive Learning Systems. Springer Nature Switzerland AG</a:t>
            </a:r>
          </a:p>
          <a:p>
            <a:pPr>
              <a:spcBef>
                <a:spcPts val="600"/>
              </a:spcBef>
            </a:pPr>
            <a:r>
              <a:rPr lang="en-US" sz="1200" dirty="0"/>
              <a:t>Robson, E., Robson, R., Buskirk, T., Ray, F., Owens, K.P. (2021). An Experiential Competency Application Framework. In: </a:t>
            </a:r>
            <a:r>
              <a:rPr lang="en-US" sz="1200" dirty="0" err="1"/>
              <a:t>Sottilare</a:t>
            </a:r>
            <a:r>
              <a:rPr lang="en-US" sz="1200" dirty="0"/>
              <a:t>, R.A., Schwarz, J. (eds) Adaptive Instructional Systems. Adaptation Strategies and Methods. HCII 2021. https://doi.org/10.1007/978-3-030-77873-6_9</a:t>
            </a:r>
          </a:p>
          <a:p>
            <a:pPr>
              <a:spcBef>
                <a:spcPts val="600"/>
              </a:spcBef>
            </a:pPr>
            <a:r>
              <a:rPr lang="en-US" sz="1200" dirty="0"/>
              <a:t>Spencer, L.M. and Spencer, S.M. (1993) Competence at Work: Models for Superior Performance. John Wiley &amp; Sons, New York.</a:t>
            </a:r>
          </a:p>
          <a:p>
            <a:pPr>
              <a:spcBef>
                <a:spcPts val="600"/>
              </a:spcBef>
            </a:pPr>
            <a:r>
              <a:rPr lang="en-US" sz="1200" dirty="0" err="1"/>
              <a:t>Vatral</a:t>
            </a:r>
            <a:r>
              <a:rPr lang="en-US" sz="1200" dirty="0"/>
              <a:t>, C., Biswas, G. Goldberg, B. (2020).  Multimodal Learning Analytics Using Hierarchical Models for Analyzing Team Performance.  International Society of the Learning Science.</a:t>
            </a:r>
          </a:p>
          <a:p>
            <a:pPr>
              <a:spcBef>
                <a:spcPts val="600"/>
              </a:spcBef>
            </a:pPr>
            <a:r>
              <a:rPr lang="it-IT" sz="1200" dirty="0"/>
              <a:t>Wood,D, Bruner,J.S, Ross, G  (1976).  The Role of Tutoring in Problem Solving. </a:t>
            </a:r>
            <a:r>
              <a:rPr lang="en-US" sz="1200" dirty="0"/>
              <a:t>J . Child Psychol. </a:t>
            </a:r>
            <a:r>
              <a:rPr lang="en-US" sz="1200" dirty="0" err="1"/>
              <a:t>Psychiat</a:t>
            </a:r>
            <a:r>
              <a:rPr lang="en-US" sz="1200" dirty="0"/>
              <a:t>., Vol. 17, 1976, pp. 89 to 100. Pergamon Press</a:t>
            </a:r>
            <a:r>
              <a:rPr lang="it-IT" sz="1200" dirty="0"/>
              <a:t> </a:t>
            </a:r>
            <a:endParaRPr lang="en-US" sz="1200" dirty="0"/>
          </a:p>
          <a:p>
            <a:pPr>
              <a:spcBef>
                <a:spcPts val="600"/>
              </a:spcBef>
            </a:pPr>
            <a:endParaRPr lang="en-US" sz="1200" dirty="0"/>
          </a:p>
          <a:p>
            <a:pPr>
              <a:spcBef>
                <a:spcPts val="600"/>
              </a:spcBef>
            </a:pPr>
            <a:endParaRPr lang="en-US" sz="1200" dirty="0"/>
          </a:p>
        </p:txBody>
      </p:sp>
      <p:sp>
        <p:nvSpPr>
          <p:cNvPr id="5" name="Slide Number Placeholder 2">
            <a:extLst>
              <a:ext uri="{FF2B5EF4-FFF2-40B4-BE49-F238E27FC236}">
                <a16:creationId xmlns:a16="http://schemas.microsoft.com/office/drawing/2014/main" id="{2F5CBC1C-6C58-4E9D-89A2-670E6A4AA358}"/>
              </a:ext>
            </a:extLst>
          </p:cNvPr>
          <p:cNvSpPr txBox="1">
            <a:spLocks/>
          </p:cNvSpPr>
          <p:nvPr/>
        </p:nvSpPr>
        <p:spPr>
          <a:xfrm>
            <a:off x="11000972" y="6362905"/>
            <a:ext cx="708817" cy="340935"/>
          </a:xfrm>
          <a:prstGeom prst="rect">
            <a:avLst/>
          </a:prstGeom>
        </p:spPr>
        <p:txBody>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algn="r">
              <a:defRPr/>
            </a:pPr>
            <a:fld id="{D68E8870-17DE-45C4-A8DD-7644B2422933}" type="slidenum">
              <a:rPr lang="en-US" sz="2200" smtClean="0"/>
              <a:pPr algn="r">
                <a:defRPr/>
              </a:pPr>
              <a:t>40</a:t>
            </a:fld>
            <a:endParaRPr lang="en-US" sz="2200" dirty="0"/>
          </a:p>
        </p:txBody>
      </p:sp>
    </p:spTree>
    <p:extLst>
      <p:ext uri="{BB962C8B-B14F-4D97-AF65-F5344CB8AC3E}">
        <p14:creationId xmlns:p14="http://schemas.microsoft.com/office/powerpoint/2010/main" val="16635019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6D6188C-FD57-4DCF-B3BD-951B657C9049}"/>
              </a:ext>
            </a:extLst>
          </p:cNvPr>
          <p:cNvSpPr>
            <a:spLocks noGrp="1"/>
          </p:cNvSpPr>
          <p:nvPr>
            <p:ph type="body" sz="quarter" idx="10"/>
          </p:nvPr>
        </p:nvSpPr>
        <p:spPr/>
        <p:txBody>
          <a:bodyPr/>
          <a:lstStyle/>
          <a:p>
            <a:r>
              <a:rPr lang="en-US" sz="5400" dirty="0"/>
              <a:t>Thank You!</a:t>
            </a:r>
          </a:p>
        </p:txBody>
      </p:sp>
      <p:sp>
        <p:nvSpPr>
          <p:cNvPr id="5" name="Text Placeholder 4">
            <a:extLst>
              <a:ext uri="{FF2B5EF4-FFF2-40B4-BE49-F238E27FC236}">
                <a16:creationId xmlns:a16="http://schemas.microsoft.com/office/drawing/2014/main" id="{96146050-9C11-4F1B-AC18-786C20904AEE}"/>
              </a:ext>
            </a:extLst>
          </p:cNvPr>
          <p:cNvSpPr>
            <a:spLocks noGrp="1"/>
          </p:cNvSpPr>
          <p:nvPr>
            <p:ph type="body" sz="quarter" idx="11"/>
          </p:nvPr>
        </p:nvSpPr>
        <p:spPr>
          <a:xfrm>
            <a:off x="1856580" y="2903879"/>
            <a:ext cx="8478838" cy="866365"/>
          </a:xfrm>
        </p:spPr>
        <p:txBody>
          <a:bodyPr/>
          <a:lstStyle/>
          <a:p>
            <a:r>
              <a:rPr lang="en-US" sz="4000" dirty="0"/>
              <a:t>ANY QUESTIONS?</a:t>
            </a:r>
          </a:p>
        </p:txBody>
      </p:sp>
      <p:sp>
        <p:nvSpPr>
          <p:cNvPr id="6" name="Text Placeholder 9">
            <a:extLst>
              <a:ext uri="{FF2B5EF4-FFF2-40B4-BE49-F238E27FC236}">
                <a16:creationId xmlns:a16="http://schemas.microsoft.com/office/drawing/2014/main" id="{90B0F716-3429-4CC3-B6C5-1E0FB54F0022}"/>
              </a:ext>
            </a:extLst>
          </p:cNvPr>
          <p:cNvSpPr txBox="1">
            <a:spLocks/>
          </p:cNvSpPr>
          <p:nvPr/>
        </p:nvSpPr>
        <p:spPr bwMode="auto">
          <a:xfrm>
            <a:off x="605481" y="3770244"/>
            <a:ext cx="10953710" cy="2583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Clr>
                <a:schemeClr val="tx1"/>
              </a:buClr>
              <a:buSzPct val="75000"/>
              <a:buFont typeface="Wingdings" charset="2"/>
              <a:buNone/>
              <a:defRPr sz="2400" b="1">
                <a:solidFill>
                  <a:schemeClr val="tx1"/>
                </a:solidFill>
                <a:latin typeface="Arial Narrow" charset="0"/>
                <a:ea typeface="Arial Narrow" charset="0"/>
                <a:cs typeface="Arial Narrow" charset="0"/>
              </a:defRPr>
            </a:lvl1pPr>
            <a:lvl2pPr marL="990575" indent="-380990" algn="l" rtl="0" eaLnBrk="1" fontAlgn="base" hangingPunct="1">
              <a:spcBef>
                <a:spcPct val="20000"/>
              </a:spcBef>
              <a:spcAft>
                <a:spcPct val="0"/>
              </a:spcAft>
              <a:buClr>
                <a:schemeClr val="tx1"/>
              </a:buClr>
              <a:buSzPct val="75000"/>
              <a:buFont typeface="Wingdings" pitchFamily="2" charset="2"/>
              <a:buChar char="n"/>
              <a:defRPr sz="2400">
                <a:solidFill>
                  <a:schemeClr val="tx1"/>
                </a:solidFill>
                <a:latin typeface="Arial Narrow" charset="0"/>
                <a:ea typeface="Arial Narrow" charset="0"/>
                <a:cs typeface="Arial Narrow" charset="0"/>
              </a:defRPr>
            </a:lvl2pPr>
            <a:lvl3pPr marL="1523962" indent="-304792" algn="l" rtl="0" eaLnBrk="1" fontAlgn="base" hangingPunct="1">
              <a:spcBef>
                <a:spcPct val="20000"/>
              </a:spcBef>
              <a:spcAft>
                <a:spcPct val="0"/>
              </a:spcAft>
              <a:buClr>
                <a:schemeClr val="folHlink"/>
              </a:buClr>
              <a:buSzPct val="50000"/>
              <a:buFont typeface="Wingdings" pitchFamily="2" charset="2"/>
              <a:buChar char="n"/>
              <a:defRPr sz="3200">
                <a:solidFill>
                  <a:schemeClr val="tx1"/>
                </a:solidFill>
                <a:latin typeface="+mn-lt"/>
              </a:defRPr>
            </a:lvl3pPr>
            <a:lvl4pPr marL="2133547" indent="-304792" algn="l" rtl="0" eaLnBrk="1" fontAlgn="base" hangingPunct="1">
              <a:spcBef>
                <a:spcPct val="20000"/>
              </a:spcBef>
              <a:spcAft>
                <a:spcPct val="0"/>
              </a:spcAft>
              <a:buClr>
                <a:schemeClr val="accent2"/>
              </a:buClr>
              <a:buSzPct val="55000"/>
              <a:buFont typeface="Wingdings" pitchFamily="2" charset="2"/>
              <a:buChar char="n"/>
              <a:defRPr sz="2667">
                <a:solidFill>
                  <a:schemeClr val="tx1"/>
                </a:solidFill>
                <a:latin typeface="+mn-lt"/>
              </a:defRPr>
            </a:lvl4pPr>
            <a:lvl5pPr marL="274313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5pPr>
            <a:lvl6pPr marL="335271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6pPr>
            <a:lvl7pPr marL="396230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7pPr>
            <a:lvl8pPr marL="457188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8pPr>
            <a:lvl9pPr marL="5181470"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9pPr>
          </a:lstStyle>
          <a:p>
            <a:r>
              <a:rPr lang="en-US" sz="2800" kern="0" dirty="0">
                <a:latin typeface="Arial Narrow" pitchFamily="34" charset="0"/>
              </a:rPr>
              <a:t>Kevin Owens: kowens@arlut.utexas.edu</a:t>
            </a:r>
          </a:p>
          <a:p>
            <a:r>
              <a:rPr lang="en-US" sz="2800" kern="0" dirty="0">
                <a:latin typeface="Arial Narrow" pitchFamily="34" charset="0"/>
              </a:rPr>
              <a:t>Dr. Ben Goldberg: benjamin.s.goldberg.civ@army.mil</a:t>
            </a:r>
          </a:p>
          <a:p>
            <a:r>
              <a:rPr lang="en-US" sz="2800" kern="0" dirty="0">
                <a:latin typeface="Arial Narrow" pitchFamily="34" charset="0"/>
              </a:rPr>
              <a:t>Shelly Blake-Plock: shelly@yetanalytics.com</a:t>
            </a:r>
          </a:p>
          <a:p>
            <a:r>
              <a:rPr lang="en-US" sz="2800" kern="0" dirty="0">
                <a:latin typeface="Arial Narrow" pitchFamily="34" charset="0"/>
              </a:rPr>
              <a:t>Dr. Robby Robson: robby.robson@eduworks.com</a:t>
            </a:r>
          </a:p>
          <a:p>
            <a:r>
              <a:rPr lang="en-US" sz="2800" kern="0" dirty="0">
                <a:latin typeface="Arial Narrow" pitchFamily="34" charset="0"/>
              </a:rPr>
              <a:t>Sanjay Mishra: smishra@smishra.com</a:t>
            </a:r>
          </a:p>
          <a:p>
            <a:r>
              <a:rPr lang="en-US" sz="2800" kern="0" dirty="0">
                <a:latin typeface="Arial Narrow" pitchFamily="34" charset="0"/>
              </a:rPr>
              <a:t>______________________________</a:t>
            </a:r>
          </a:p>
          <a:p>
            <a:endParaRPr lang="en-US" sz="2800" kern="0" dirty="0"/>
          </a:p>
        </p:txBody>
      </p:sp>
    </p:spTree>
    <p:extLst>
      <p:ext uri="{BB962C8B-B14F-4D97-AF65-F5344CB8AC3E}">
        <p14:creationId xmlns:p14="http://schemas.microsoft.com/office/powerpoint/2010/main" val="2115280068"/>
      </p:ext>
    </p:extLst>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6PresentationTemplate_Tutorials.potx" id="{703545D4-36F8-4318-AC29-1855C3CD0935}" vid="{711C829B-536F-4794-9833-7F96502517E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7E50F16932FA4DA740AD241DCC42DC" ma:contentTypeVersion="1" ma:contentTypeDescription="Create a new document." ma:contentTypeScope="" ma:versionID="cf3becb063dad1cc8b49e034e445ab8d">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2F04B76F-4E2B-4E86-86C5-9CCB38AF7D96}">
  <ds:schemaRefs>
    <ds:schemaRef ds:uri="http://schemas.microsoft.com/sharepoint/v3/contenttype/forms"/>
  </ds:schemaRefs>
</ds:datastoreItem>
</file>

<file path=customXml/itemProps2.xml><?xml version="1.0" encoding="utf-8"?>
<ds:datastoreItem xmlns:ds="http://schemas.openxmlformats.org/officeDocument/2006/customXml" ds:itemID="{FC5F1E05-96DA-4377-A6E4-484D5E715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8C709B06-5FA7-40B8-A752-7128AA94FE0C}">
  <ds:schemaRefs>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www.w3.org/XML/1998/namespace"/>
    <ds:schemaRef ds:uri="http://schemas.microsoft.com/sharepoint/v3"/>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14488</TotalTime>
  <Words>5931</Words>
  <Application>Microsoft Office PowerPoint</Application>
  <PresentationFormat>Widescreen</PresentationFormat>
  <Paragraphs>675</Paragraphs>
  <Slides>41</Slides>
  <Notes>20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 CENA</vt:lpstr>
      <vt:lpstr>Arial</vt:lpstr>
      <vt:lpstr>Arial Narrow</vt:lpstr>
      <vt:lpstr>Average</vt:lpstr>
      <vt:lpstr>Tahoma</vt:lpstr>
      <vt:lpstr>Tahoma Bold</vt:lpstr>
      <vt:lpstr>Wingdings</vt:lpstr>
      <vt:lpstr>Blends</vt:lpstr>
      <vt:lpstr>PowerPoint Presentation</vt:lpstr>
      <vt:lpstr>Learning Objectives</vt:lpstr>
      <vt:lpstr>The need for competency-based experiential-learning</vt:lpstr>
      <vt:lpstr>Current Education / Training Paradigm</vt:lpstr>
      <vt:lpstr>Kirkpatrick Levels of Evaluation</vt:lpstr>
      <vt:lpstr>70:20:10 Rule: Education / Training Cost-Benefit</vt:lpstr>
      <vt:lpstr>Education and Training Environments Must Work Together</vt:lpstr>
      <vt:lpstr>Education and Training Environments Must Work Together</vt:lpstr>
      <vt:lpstr>The theory and principles of competency-based experiential-learning.</vt:lpstr>
      <vt:lpstr>Learning Requires Context</vt:lpstr>
      <vt:lpstr>Experiential Learning</vt:lpstr>
      <vt:lpstr>When is Someone Competent?</vt:lpstr>
      <vt:lpstr>What is Competence and Competency?</vt:lpstr>
      <vt:lpstr>Example Team and Individual Competence Model</vt:lpstr>
      <vt:lpstr>Assessing Competence</vt:lpstr>
      <vt:lpstr>What is Assessment Validity?</vt:lpstr>
      <vt:lpstr>Improving Competence Validity Requires Data</vt:lpstr>
      <vt:lpstr>Singular Performance : Longitudinal Competence</vt:lpstr>
      <vt:lpstr>Relate to the component processes/resources  of competency-based experiential-learning.</vt:lpstr>
      <vt:lpstr>Experiential-Expertise and Deliberate Practice</vt:lpstr>
      <vt:lpstr>Knowledge and Skill Decay</vt:lpstr>
      <vt:lpstr>Knowledge and Skill Decay</vt:lpstr>
      <vt:lpstr>Self-Efficacy Delay/Decay</vt:lpstr>
      <vt:lpstr>Learning Improves with Spaced Repetition</vt:lpstr>
      <vt:lpstr>The Phases of Training/Learning or Scaffolding</vt:lpstr>
      <vt:lpstr>Tutoring or Coaching to Develop Competence</vt:lpstr>
      <vt:lpstr>The Tutoring and Coaching of Competence</vt:lpstr>
      <vt:lpstr>Using Experiential Data (Evidence) to Assert Competence</vt:lpstr>
      <vt:lpstr>Collecting Data with a Common Format and Profile</vt:lpstr>
      <vt:lpstr>A Competence Validation Model (Conceptual)</vt:lpstr>
      <vt:lpstr>Competence Math Model (Actual in Applied Research)</vt:lpstr>
      <vt:lpstr>CBEL Curriculum Elements: The Experience Object</vt:lpstr>
      <vt:lpstr>CBEL Curriculum Elements: The Experience Event</vt:lpstr>
      <vt:lpstr>Explain the key-phases of  competency-based experiential-learning</vt:lpstr>
      <vt:lpstr>Competency-Based Experiential Learning Cycle</vt:lpstr>
      <vt:lpstr>Describe an example of competency-based experiential-learning</vt:lpstr>
      <vt:lpstr>Competency Based Experiential Learning Demonstration</vt:lpstr>
      <vt:lpstr>Competency Based Experiential Learning Demonstration</vt:lpstr>
      <vt:lpstr>Summary</vt:lpstr>
      <vt:lpstr>Bibliography</vt:lpstr>
      <vt:lpstr>PowerPoint Presentation</vt:lpstr>
    </vt:vector>
  </TitlesOfParts>
  <Company>The Boeing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Hamilton, Christopher A</dc:creator>
  <cp:lastModifiedBy>Kevin Owens</cp:lastModifiedBy>
  <cp:revision>490</cp:revision>
  <cp:lastPrinted>1601-01-01T00:00:00Z</cp:lastPrinted>
  <dcterms:created xsi:type="dcterms:W3CDTF">2016-03-29T15:29:36Z</dcterms:created>
  <dcterms:modified xsi:type="dcterms:W3CDTF">2022-09-29T03:05:29Z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0x010100767E50F16932FA4DA740AD241DCC42DC</vt:lpwstr>
  </property>
  <property fmtid="{D5CDD505-2E9C-101B-9397-08002B2CF9AE}" pid="3" name="DocumentDescription">
    <vt:lpwstr>&lt;div class=ExternalClass9DF5FD6F97034AAA9FF0AABB8157F05A&gt; &lt;/div&gt;</vt:lpwstr>
  </property>
</Properties>
</file>