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12192000" cy="6858000"/>
  <p:notesSz cx="6858000" cy="9029700"/>
  <p:embeddedFontLst>
    <p:embeddedFont>
      <p:font typeface="Arial Narrow" panose="020B0604020202020204" pitchFamily="34" charset="0"/>
      <p:regular r:id="rId84"/>
      <p:bold r:id="rId85"/>
      <p:italic r:id="rId86"/>
      <p:boldItalic r:id="rId87"/>
    </p:embeddedFont>
    <p:embeddedFont>
      <p:font typeface="Century Gothic" panose="020B0502020202020204" pitchFamily="34" charset="0"/>
      <p:regular r:id="rId88"/>
      <p:bold r:id="rId89"/>
      <p:italic r:id="rId90"/>
      <p:boldItalic r:id="rId91"/>
    </p:embeddedFont>
    <p:embeddedFont>
      <p:font typeface="Tahoma" panose="020B0604030504040204" pitchFamily="34" charset="0"/>
      <p:regular r:id="rId92"/>
      <p:bold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jBGsaE5TfoYWu7UPTb4CusQvyV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eron Ridenou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640" y="16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0.fntdata"/><Relationship Id="rId98"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9-12T18:44:26.292" idx="1">
    <p:pos x="6000" y="0"/>
    <p:text>@amanda.hawkins@datasociety.com easiest and fastest solution would be to split this up into 3 slides and make them all bigger and the main focus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TrLtB0"/>
      </p:ext>
    </p:extLst>
  </p:cm>
  <p:cm authorId="0" dt="2022-09-12T18:44:26.292" idx="2">
    <p:pos x="6000" y="0"/>
    <p:text>I gave you two options. 
Made the gray text easier to read and did the above option</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f2pYFv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2438"/>
          </a:xfrm>
          <a:prstGeom prst="rect">
            <a:avLst/>
          </a:prstGeom>
          <a:noFill/>
          <a:ln>
            <a:noFill/>
          </a:ln>
        </p:spPr>
        <p:txBody>
          <a:bodyPr spcFirstLastPara="1" wrap="square" lIns="90750" tIns="45375" rIns="90750" bIns="45375" anchor="t"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6200" y="0"/>
            <a:ext cx="2971800" cy="452438"/>
          </a:xfrm>
          <a:prstGeom prst="rect">
            <a:avLst/>
          </a:prstGeom>
          <a:noFill/>
          <a:ln>
            <a:noFill/>
          </a:ln>
        </p:spPr>
        <p:txBody>
          <a:bodyPr spcFirstLastPara="1" wrap="square" lIns="90750" tIns="45375" rIns="90750" bIns="45375" anchor="t" anchorCtr="0">
            <a:noAutofit/>
          </a:bodyPr>
          <a:lstStyle>
            <a:lvl1pPr marR="0" lvl="0" algn="r"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577263"/>
            <a:ext cx="2971800" cy="452437"/>
          </a:xfrm>
          <a:prstGeom prst="rect">
            <a:avLst/>
          </a:prstGeom>
          <a:noFill/>
          <a:ln>
            <a:noFill/>
          </a:ln>
        </p:spPr>
        <p:txBody>
          <a:bodyPr spcFirstLastPara="1" wrap="square" lIns="90750" tIns="45375" rIns="90750" bIns="45375" anchor="b"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ahoma"/>
                <a:ea typeface="Tahoma"/>
                <a:cs typeface="Tahoma"/>
                <a:sym typeface="Tahoma"/>
              </a:rPr>
              <a:t>‹#›</a:t>
            </a:fld>
            <a:endParaRPr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n.wikipedia.org/wiki/Sequence"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v.com/"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robots.thoughtbot.com/the-product-design-sprint"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ntsb.gov/investigations/AccidentReports/Reports/MAR1901.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ntsb.gov/investigations/AccidentReports/Reports/MAR1901.pdf"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en.wikipedia.org/wiki/United_States_Armed_Forces" TargetMode="External"/><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https://en.wikipedia.org/wiki/Civilians" TargetMode="External"/><Relationship Id="rId4" Type="http://schemas.openxmlformats.org/officeDocument/2006/relationships/hyperlink" Target="https://en.wikipedia.org/wiki/United_States_Department_of_Defense"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60" name="Google Shape;60;p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p1: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p10: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144" name="Google Shape;144;p10: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11: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https://www.trinityaudio.ai/what-is-user-experience-the-what-why-and-how</a:t>
            </a:r>
            <a:endParaRPr/>
          </a:p>
        </p:txBody>
      </p:sp>
      <p:sp>
        <p:nvSpPr>
          <p:cNvPr id="154" name="Google Shape;154;p11: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162" name="Google Shape;162;p12: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170" name="Google Shape;170;p1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177" name="Google Shape;177;p1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15: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Here are a few different interpretations of the key attributes by leaders in the field</a:t>
            </a:r>
            <a:endParaRPr/>
          </a:p>
          <a:p>
            <a:pPr marL="0" lvl="0" indent="0" algn="l" rtl="0">
              <a:spcBef>
                <a:spcPts val="480"/>
              </a:spcBef>
              <a:spcAft>
                <a:spcPts val="0"/>
              </a:spcAft>
              <a:buNone/>
            </a:pPr>
            <a:endParaRPr/>
          </a:p>
          <a:p>
            <a:pPr marL="0" lvl="0" indent="0" algn="l" rtl="0">
              <a:spcBef>
                <a:spcPts val="480"/>
              </a:spcBef>
              <a:spcAft>
                <a:spcPts val="0"/>
              </a:spcAft>
              <a:buNone/>
            </a:pPr>
            <a:r>
              <a:rPr lang="en-US"/>
              <a:t>Stanford school of D - </a:t>
            </a:r>
            <a:endParaRPr/>
          </a:p>
          <a:p>
            <a:pPr marL="0" lvl="0" indent="0" algn="l" rtl="0">
              <a:spcBef>
                <a:spcPts val="480"/>
              </a:spcBef>
              <a:spcAft>
                <a:spcPts val="0"/>
              </a:spcAft>
              <a:buNone/>
            </a:pPr>
            <a:r>
              <a:rPr lang="en-US"/>
              <a:t>Double Diamond – </a:t>
            </a:r>
            <a:endParaRPr/>
          </a:p>
          <a:p>
            <a:pPr marL="0" lvl="0" indent="0" algn="l" rtl="0">
              <a:spcBef>
                <a:spcPts val="480"/>
              </a:spcBef>
              <a:spcAft>
                <a:spcPts val="0"/>
              </a:spcAft>
              <a:buNone/>
            </a:pPr>
            <a:r>
              <a:rPr lang="en-US"/>
              <a:t>Design thinking 101 -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r>
              <a:rPr lang="en-US"/>
              <a:t>https://dschool.stanford.edu/resources/getting-started-with-design-thinking</a:t>
            </a:r>
            <a:endParaRPr/>
          </a:p>
          <a:p>
            <a:pPr marL="0" lvl="0" indent="0" algn="l" rtl="0">
              <a:spcBef>
                <a:spcPts val="480"/>
              </a:spcBef>
              <a:spcAft>
                <a:spcPts val="0"/>
              </a:spcAft>
              <a:buNone/>
            </a:pPr>
            <a:r>
              <a:rPr lang="en-US"/>
              <a:t>https://phyliciaflynn.medium.com/using-the-double-diamond-to-redesign-my-ux-portfolio-4905627fa1ff</a:t>
            </a:r>
            <a:endParaRPr/>
          </a:p>
          <a:p>
            <a:pPr marL="0" lvl="0" indent="0" algn="l" rtl="0">
              <a:spcBef>
                <a:spcPts val="480"/>
              </a:spcBef>
              <a:spcAft>
                <a:spcPts val="0"/>
              </a:spcAft>
              <a:buNone/>
            </a:pPr>
            <a:r>
              <a:rPr lang="en-US"/>
              <a:t>https://www.nngroup.com/articles/design-thinking/</a:t>
            </a:r>
            <a:endParaRPr/>
          </a:p>
        </p:txBody>
      </p:sp>
      <p:sp>
        <p:nvSpPr>
          <p:cNvPr id="185" name="Google Shape;185;p15: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5316a73f9f_1_49: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g15316a73f9f_1_49:notes"/>
          <p:cNvSpPr txBox="1">
            <a:spLocks noGrp="1"/>
          </p:cNvSpPr>
          <p:nvPr>
            <p:ph type="body" idx="1"/>
          </p:nvPr>
        </p:nvSpPr>
        <p:spPr>
          <a:xfrm>
            <a:off x="914400" y="4289425"/>
            <a:ext cx="5029200" cy="40641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Here are a few different interpretations of the key attributes by leaders in the field</a:t>
            </a:r>
            <a:endParaRPr/>
          </a:p>
          <a:p>
            <a:pPr marL="0" lvl="0" indent="0" algn="l" rtl="0">
              <a:spcBef>
                <a:spcPts val="480"/>
              </a:spcBef>
              <a:spcAft>
                <a:spcPts val="0"/>
              </a:spcAft>
              <a:buNone/>
            </a:pPr>
            <a:endParaRPr/>
          </a:p>
          <a:p>
            <a:pPr marL="0" lvl="0" indent="0" algn="l" rtl="0">
              <a:spcBef>
                <a:spcPts val="480"/>
              </a:spcBef>
              <a:spcAft>
                <a:spcPts val="0"/>
              </a:spcAft>
              <a:buNone/>
            </a:pPr>
            <a:r>
              <a:rPr lang="en-US"/>
              <a:t>Stanford school of D - </a:t>
            </a:r>
            <a:endParaRPr/>
          </a:p>
          <a:p>
            <a:pPr marL="0" lvl="0" indent="0" algn="l" rtl="0">
              <a:spcBef>
                <a:spcPts val="480"/>
              </a:spcBef>
              <a:spcAft>
                <a:spcPts val="0"/>
              </a:spcAft>
              <a:buNone/>
            </a:pPr>
            <a:r>
              <a:rPr lang="en-US"/>
              <a:t>Double Diamond – </a:t>
            </a:r>
            <a:endParaRPr/>
          </a:p>
          <a:p>
            <a:pPr marL="0" lvl="0" indent="0" algn="l" rtl="0">
              <a:spcBef>
                <a:spcPts val="480"/>
              </a:spcBef>
              <a:spcAft>
                <a:spcPts val="0"/>
              </a:spcAft>
              <a:buNone/>
            </a:pPr>
            <a:r>
              <a:rPr lang="en-US"/>
              <a:t>Design thinking 101 -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r>
              <a:rPr lang="en-US"/>
              <a:t>https://dschool.stanford.edu/resources/getting-started-with-design-thinking</a:t>
            </a:r>
            <a:endParaRPr/>
          </a:p>
          <a:p>
            <a:pPr marL="0" lvl="0" indent="0" algn="l" rtl="0">
              <a:spcBef>
                <a:spcPts val="480"/>
              </a:spcBef>
              <a:spcAft>
                <a:spcPts val="0"/>
              </a:spcAft>
              <a:buNone/>
            </a:pPr>
            <a:r>
              <a:rPr lang="en-US"/>
              <a:t>https://phyliciaflynn.medium.com/using-the-double-diamond-to-redesign-my-ux-portfolio-4905627fa1ff</a:t>
            </a:r>
            <a:endParaRPr/>
          </a:p>
          <a:p>
            <a:pPr marL="0" lvl="0" indent="0" algn="l" rtl="0">
              <a:spcBef>
                <a:spcPts val="480"/>
              </a:spcBef>
              <a:spcAft>
                <a:spcPts val="0"/>
              </a:spcAft>
              <a:buNone/>
            </a:pPr>
            <a:r>
              <a:rPr lang="en-US"/>
              <a:t>https://www.nngroup.com/articles/design-thinking/</a:t>
            </a:r>
            <a:endParaRPr/>
          </a:p>
        </p:txBody>
      </p:sp>
      <p:sp>
        <p:nvSpPr>
          <p:cNvPr id="204" name="Google Shape;204;g15316a73f9f_1_49:notes"/>
          <p:cNvSpPr txBox="1">
            <a:spLocks noGrp="1"/>
          </p:cNvSpPr>
          <p:nvPr>
            <p:ph type="sldNum" idx="12"/>
          </p:nvPr>
        </p:nvSpPr>
        <p:spPr>
          <a:xfrm>
            <a:off x="3886200" y="8577263"/>
            <a:ext cx="2971800" cy="452400"/>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5316a73f9f_1_5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g15316a73f9f_1_56:notes"/>
          <p:cNvSpPr txBox="1">
            <a:spLocks noGrp="1"/>
          </p:cNvSpPr>
          <p:nvPr>
            <p:ph type="body" idx="1"/>
          </p:nvPr>
        </p:nvSpPr>
        <p:spPr>
          <a:xfrm>
            <a:off x="914400" y="4289425"/>
            <a:ext cx="5029200" cy="40641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Here are a few different interpretations of the key attributes by leaders in the field</a:t>
            </a:r>
            <a:endParaRPr/>
          </a:p>
          <a:p>
            <a:pPr marL="0" lvl="0" indent="0" algn="l" rtl="0">
              <a:spcBef>
                <a:spcPts val="480"/>
              </a:spcBef>
              <a:spcAft>
                <a:spcPts val="0"/>
              </a:spcAft>
              <a:buNone/>
            </a:pPr>
            <a:endParaRPr/>
          </a:p>
          <a:p>
            <a:pPr marL="0" lvl="0" indent="0" algn="l" rtl="0">
              <a:spcBef>
                <a:spcPts val="480"/>
              </a:spcBef>
              <a:spcAft>
                <a:spcPts val="0"/>
              </a:spcAft>
              <a:buNone/>
            </a:pPr>
            <a:r>
              <a:rPr lang="en-US"/>
              <a:t>Stanford school of D - </a:t>
            </a:r>
            <a:endParaRPr/>
          </a:p>
          <a:p>
            <a:pPr marL="0" lvl="0" indent="0" algn="l" rtl="0">
              <a:spcBef>
                <a:spcPts val="480"/>
              </a:spcBef>
              <a:spcAft>
                <a:spcPts val="0"/>
              </a:spcAft>
              <a:buNone/>
            </a:pPr>
            <a:r>
              <a:rPr lang="en-US"/>
              <a:t>Double Diamond – </a:t>
            </a:r>
            <a:endParaRPr/>
          </a:p>
          <a:p>
            <a:pPr marL="0" lvl="0" indent="0" algn="l" rtl="0">
              <a:spcBef>
                <a:spcPts val="480"/>
              </a:spcBef>
              <a:spcAft>
                <a:spcPts val="0"/>
              </a:spcAft>
              <a:buNone/>
            </a:pPr>
            <a:r>
              <a:rPr lang="en-US"/>
              <a:t>Design thinking 101 -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r>
              <a:rPr lang="en-US"/>
              <a:t>https://dschool.stanford.edu/resources/getting-started-with-design-thinking</a:t>
            </a:r>
            <a:endParaRPr/>
          </a:p>
          <a:p>
            <a:pPr marL="0" lvl="0" indent="0" algn="l" rtl="0">
              <a:spcBef>
                <a:spcPts val="480"/>
              </a:spcBef>
              <a:spcAft>
                <a:spcPts val="0"/>
              </a:spcAft>
              <a:buNone/>
            </a:pPr>
            <a:r>
              <a:rPr lang="en-US"/>
              <a:t>https://phyliciaflynn.medium.com/using-the-double-diamond-to-redesign-my-ux-portfolio-4905627fa1ff</a:t>
            </a:r>
            <a:endParaRPr/>
          </a:p>
          <a:p>
            <a:pPr marL="0" lvl="0" indent="0" algn="l" rtl="0">
              <a:spcBef>
                <a:spcPts val="480"/>
              </a:spcBef>
              <a:spcAft>
                <a:spcPts val="0"/>
              </a:spcAft>
              <a:buNone/>
            </a:pPr>
            <a:r>
              <a:rPr lang="en-US"/>
              <a:t>https://www.nngroup.com/articles/design-thinking/</a:t>
            </a:r>
            <a:endParaRPr/>
          </a:p>
        </p:txBody>
      </p:sp>
      <p:sp>
        <p:nvSpPr>
          <p:cNvPr id="213" name="Google Shape;213;g15316a73f9f_1_56:notes"/>
          <p:cNvSpPr txBox="1">
            <a:spLocks noGrp="1"/>
          </p:cNvSpPr>
          <p:nvPr>
            <p:ph type="sldNum" idx="12"/>
          </p:nvPr>
        </p:nvSpPr>
        <p:spPr>
          <a:xfrm>
            <a:off x="3886200" y="8577263"/>
            <a:ext cx="2971800" cy="452400"/>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5316a73f9f_1_6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g15316a73f9f_1_63:notes"/>
          <p:cNvSpPr txBox="1">
            <a:spLocks noGrp="1"/>
          </p:cNvSpPr>
          <p:nvPr>
            <p:ph type="body" idx="1"/>
          </p:nvPr>
        </p:nvSpPr>
        <p:spPr>
          <a:xfrm>
            <a:off x="914400" y="4289425"/>
            <a:ext cx="5029200" cy="40641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Here are a few different interpretations of the key attributes by leaders in the field</a:t>
            </a:r>
            <a:endParaRPr/>
          </a:p>
          <a:p>
            <a:pPr marL="0" lvl="0" indent="0" algn="l" rtl="0">
              <a:spcBef>
                <a:spcPts val="480"/>
              </a:spcBef>
              <a:spcAft>
                <a:spcPts val="0"/>
              </a:spcAft>
              <a:buNone/>
            </a:pPr>
            <a:endParaRPr/>
          </a:p>
          <a:p>
            <a:pPr marL="0" lvl="0" indent="0" algn="l" rtl="0">
              <a:spcBef>
                <a:spcPts val="480"/>
              </a:spcBef>
              <a:spcAft>
                <a:spcPts val="0"/>
              </a:spcAft>
              <a:buNone/>
            </a:pPr>
            <a:r>
              <a:rPr lang="en-US"/>
              <a:t>Stanford school of D - </a:t>
            </a:r>
            <a:endParaRPr/>
          </a:p>
          <a:p>
            <a:pPr marL="0" lvl="0" indent="0" algn="l" rtl="0">
              <a:spcBef>
                <a:spcPts val="480"/>
              </a:spcBef>
              <a:spcAft>
                <a:spcPts val="0"/>
              </a:spcAft>
              <a:buNone/>
            </a:pPr>
            <a:r>
              <a:rPr lang="en-US"/>
              <a:t>Double Diamond – </a:t>
            </a:r>
            <a:endParaRPr/>
          </a:p>
          <a:p>
            <a:pPr marL="0" lvl="0" indent="0" algn="l" rtl="0">
              <a:spcBef>
                <a:spcPts val="480"/>
              </a:spcBef>
              <a:spcAft>
                <a:spcPts val="0"/>
              </a:spcAft>
              <a:buNone/>
            </a:pPr>
            <a:r>
              <a:rPr lang="en-US"/>
              <a:t>Design thinking 101 -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r>
              <a:rPr lang="en-US"/>
              <a:t>https://dschool.stanford.edu/resources/getting-started-with-design-thinking</a:t>
            </a:r>
            <a:endParaRPr/>
          </a:p>
          <a:p>
            <a:pPr marL="0" lvl="0" indent="0" algn="l" rtl="0">
              <a:spcBef>
                <a:spcPts val="480"/>
              </a:spcBef>
              <a:spcAft>
                <a:spcPts val="0"/>
              </a:spcAft>
              <a:buNone/>
            </a:pPr>
            <a:r>
              <a:rPr lang="en-US"/>
              <a:t>https://phyliciaflynn.medium.com/using-the-double-diamond-to-redesign-my-ux-portfolio-4905627fa1ff</a:t>
            </a:r>
            <a:endParaRPr/>
          </a:p>
          <a:p>
            <a:pPr marL="0" lvl="0" indent="0" algn="l" rtl="0">
              <a:spcBef>
                <a:spcPts val="480"/>
              </a:spcBef>
              <a:spcAft>
                <a:spcPts val="0"/>
              </a:spcAft>
              <a:buNone/>
            </a:pPr>
            <a:r>
              <a:rPr lang="en-US"/>
              <a:t>https://www.nngroup.com/articles/design-thinking/</a:t>
            </a:r>
            <a:endParaRPr/>
          </a:p>
        </p:txBody>
      </p:sp>
      <p:sp>
        <p:nvSpPr>
          <p:cNvPr id="222" name="Google Shape;222;g15316a73f9f_1_63:notes"/>
          <p:cNvSpPr txBox="1">
            <a:spLocks noGrp="1"/>
          </p:cNvSpPr>
          <p:nvPr>
            <p:ph type="sldNum" idx="12"/>
          </p:nvPr>
        </p:nvSpPr>
        <p:spPr>
          <a:xfrm>
            <a:off x="3886200" y="8577263"/>
            <a:ext cx="2971800" cy="452400"/>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p16: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31" name="Google Shape;231;p16: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69" name="Google Shape;69;p2: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17: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5" name="Google Shape;265;p18: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66" name="Google Shape;266;p18: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3" name="Google Shape;273;p19: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74" name="Google Shape;274;p19: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1" name="Google Shape;281;p20: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82" name="Google Shape;282;p20: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2" name="Google Shape;292;p21: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293" name="Google Shape;293;p21: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2: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0" name="Google Shape;300;p22: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301" name="Google Shape;301;p22: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8" name="Google Shape;318;p23: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319" name="Google Shape;319;p23: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7" name="Google Shape;327;p24: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https://heartofthecustomer.com/wp-content/uploads/2016/05/HOC-Meridan-Health-Case-Study.pdf</a:t>
            </a:r>
            <a:endParaRPr/>
          </a:p>
        </p:txBody>
      </p:sp>
      <p:sp>
        <p:nvSpPr>
          <p:cNvPr id="328" name="Google Shape;328;p24: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9" name="Google Shape;339;p25: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340" name="Google Shape;340;p25: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6" name="Google Shape;356;p26: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357" name="Google Shape;357;p26: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76" name="Google Shape;76;p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4" name="Google Shape;364;p27: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365" name="Google Shape;365;p27: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8: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2" name="Google Shape;382;p28: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383" name="Google Shape;383;p28: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9: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0" name="Google Shape;390;p29: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Add visuals and break down a few techniques</a:t>
            </a:r>
            <a:endParaRPr/>
          </a:p>
          <a:p>
            <a:pPr marL="0" lvl="0" indent="0" algn="l" rtl="0">
              <a:spcBef>
                <a:spcPts val="480"/>
              </a:spcBef>
              <a:spcAft>
                <a:spcPts val="0"/>
              </a:spcAft>
              <a:buNone/>
            </a:pPr>
            <a:r>
              <a:rPr lang="en-US"/>
              <a:t>- wireframe, sketches, low fidelity prototype and psychology behind</a:t>
            </a:r>
            <a:endParaRPr/>
          </a:p>
        </p:txBody>
      </p:sp>
      <p:sp>
        <p:nvSpPr>
          <p:cNvPr id="391" name="Google Shape;391;p29: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9" name="Google Shape;39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entury Gothic"/>
                <a:ea typeface="Century Gothic"/>
                <a:cs typeface="Century Gothic"/>
                <a:sym typeface="Century Gothic"/>
              </a:rPr>
              <a:t>It is important to specify what exactly can be adjusted and then to prioritize the items by what will have an impact that is the most aligned, while also having the lowest cost or burden to implement. Creating an impact/ doability matrix can be helpful in determining where to start and which variable to manipulate. On an impact/ doability matrix, impact is charted from least to greatest along one axis and doability is charted in terms of ease from easiest to most difficult on the other axis.  By classifying the variables, the degree of lift versus impact becomes clear.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6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4" name="Google Shape;414;p31: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415" name="Google Shape;415;p31: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2: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2" name="Google Shape;422;p32: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Psychology behind low fidelity prototypes</a:t>
            </a:r>
            <a:endParaRPr/>
          </a:p>
          <a:p>
            <a:pPr marL="285750" lvl="0" indent="-285750" algn="l" rtl="0">
              <a:spcBef>
                <a:spcPts val="480"/>
              </a:spcBef>
              <a:spcAft>
                <a:spcPts val="0"/>
              </a:spcAft>
              <a:buClr>
                <a:schemeClr val="dk1"/>
              </a:buClr>
              <a:buSzPts val="1600"/>
              <a:buFont typeface="Arial"/>
              <a:buChar char="-"/>
            </a:pPr>
            <a:r>
              <a:rPr lang="en-US"/>
              <a:t>Cheap and easy to make</a:t>
            </a:r>
            <a:endParaRPr/>
          </a:p>
          <a:p>
            <a:pPr marL="285750" lvl="0" indent="-285750" algn="l" rtl="0">
              <a:spcBef>
                <a:spcPts val="480"/>
              </a:spcBef>
              <a:spcAft>
                <a:spcPts val="0"/>
              </a:spcAft>
              <a:buClr>
                <a:schemeClr val="dk1"/>
              </a:buClr>
              <a:buSzPts val="1600"/>
              <a:buFont typeface="Arial"/>
              <a:buChar char="-"/>
            </a:pPr>
            <a:r>
              <a:rPr lang="en-US"/>
              <a:t>Fast to make a new prototype with cardboard</a:t>
            </a:r>
            <a:endParaRPr/>
          </a:p>
          <a:p>
            <a:pPr marL="285750" lvl="0" indent="-285750" algn="l" rtl="0">
              <a:spcBef>
                <a:spcPts val="480"/>
              </a:spcBef>
              <a:spcAft>
                <a:spcPts val="0"/>
              </a:spcAft>
              <a:buClr>
                <a:schemeClr val="dk1"/>
              </a:buClr>
              <a:buSzPts val="1600"/>
              <a:buFont typeface="Arial"/>
              <a:buChar char="-"/>
            </a:pPr>
            <a:r>
              <a:rPr lang="en-US"/>
              <a:t>Users will give you feedback more readily</a:t>
            </a:r>
            <a:endParaRPr/>
          </a:p>
        </p:txBody>
      </p:sp>
      <p:sp>
        <p:nvSpPr>
          <p:cNvPr id="423" name="Google Shape;423;p32: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1" name="Google Shape;431;p33: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432" name="Google Shape;432;p33: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0" name="Google Shape;440;p34: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441" name="Google Shape;441;p34: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0" name="Google Shape;450;p35: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451" name="Google Shape;451;p35: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8" name="Google Shape;46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6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83" name="Google Shape;83;p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7: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478" name="Google Shape;478;p3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8: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485" name="Google Shape;485;p38: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9: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2" name="Google Shape;492;p39: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493" name="Google Shape;493;p39: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0" name="Google Shape;500;p40: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a:t>– understanding the end-users needs, constraints, and environment, before design begins improves the chances that the product will require fewer iterations.</a:t>
            </a:r>
            <a:endParaRPr/>
          </a:p>
          <a:p>
            <a:pPr marL="0" marR="0" lvl="0" indent="0" algn="l" rtl="0">
              <a:lnSpc>
                <a:spcPct val="100000"/>
              </a:lnSpc>
              <a:spcBef>
                <a:spcPts val="480"/>
              </a:spcBef>
              <a:spcAft>
                <a:spcPts val="0"/>
              </a:spcAft>
              <a:buClr>
                <a:schemeClr val="dk1"/>
              </a:buClr>
              <a:buSzPts val="1600"/>
              <a:buFont typeface="Arial"/>
              <a:buNone/>
            </a:pPr>
            <a:r>
              <a:rPr lang="en-US"/>
              <a:t>– when a system can be used effectively and efficiently, even under stress, it produces fewer errors and roadblocks to mission completion.</a:t>
            </a:r>
            <a:endParaRPr/>
          </a:p>
          <a:p>
            <a:pPr marL="0" marR="0" lvl="0" indent="0" algn="l" rtl="0">
              <a:lnSpc>
                <a:spcPct val="100000"/>
              </a:lnSpc>
              <a:spcBef>
                <a:spcPts val="480"/>
              </a:spcBef>
              <a:spcAft>
                <a:spcPts val="0"/>
              </a:spcAft>
              <a:buClr>
                <a:schemeClr val="dk1"/>
              </a:buClr>
              <a:buSzPts val="1600"/>
              <a:buFont typeface="Arial"/>
              <a:buNone/>
            </a:pPr>
            <a:r>
              <a:rPr lang="en-US"/>
              <a:t> - when users need less time figuring out </a:t>
            </a:r>
            <a:r>
              <a:rPr lang="en-US" i="1"/>
              <a:t>how</a:t>
            </a:r>
            <a:r>
              <a:rPr lang="en-US"/>
              <a:t> to do something, they can spend more time performing the required tasks.</a:t>
            </a:r>
            <a:endParaRPr/>
          </a:p>
          <a:p>
            <a:pPr marL="0" marR="0" lvl="0" indent="0" algn="l" rtl="0">
              <a:lnSpc>
                <a:spcPct val="100000"/>
              </a:lnSpc>
              <a:spcBef>
                <a:spcPts val="480"/>
              </a:spcBef>
              <a:spcAft>
                <a:spcPts val="0"/>
              </a:spcAft>
              <a:buClr>
                <a:schemeClr val="dk1"/>
              </a:buClr>
              <a:buSzPts val="1600"/>
              <a:buFont typeface="Arial"/>
              <a:buNone/>
            </a:pPr>
            <a:r>
              <a:rPr lang="en-US"/>
              <a:t> – when an interface considers the users’ needs, it makes it more intuitive, requiring less training.</a:t>
            </a:r>
            <a:endParaRPr/>
          </a:p>
          <a:p>
            <a:pPr marL="0" marR="0" lvl="0" indent="0" algn="l" rtl="0">
              <a:lnSpc>
                <a:spcPct val="100000"/>
              </a:lnSpc>
              <a:spcBef>
                <a:spcPts val="480"/>
              </a:spcBef>
              <a:spcAft>
                <a:spcPts val="0"/>
              </a:spcAft>
              <a:buClr>
                <a:schemeClr val="dk1"/>
              </a:buClr>
              <a:buSzPts val="1600"/>
              <a:buFont typeface="Arial"/>
              <a:buNone/>
            </a:pPr>
            <a:endParaRPr/>
          </a:p>
          <a:p>
            <a:pPr marL="0" marR="0" lvl="0" indent="0" algn="l" rtl="0">
              <a:lnSpc>
                <a:spcPct val="100000"/>
              </a:lnSpc>
              <a:spcBef>
                <a:spcPts val="480"/>
              </a:spcBef>
              <a:spcAft>
                <a:spcPts val="0"/>
              </a:spcAft>
              <a:buClr>
                <a:schemeClr val="dk1"/>
              </a:buClr>
              <a:buSzPts val="1600"/>
              <a:buFont typeface="Arial"/>
              <a:buNone/>
            </a:pPr>
            <a:endParaRPr/>
          </a:p>
          <a:p>
            <a:pPr marL="0" marR="0" lvl="0" indent="0" algn="l" rtl="0">
              <a:lnSpc>
                <a:spcPct val="100000"/>
              </a:lnSpc>
              <a:spcBef>
                <a:spcPts val="480"/>
              </a:spcBef>
              <a:spcAft>
                <a:spcPts val="0"/>
              </a:spcAft>
              <a:buClr>
                <a:schemeClr val="dk1"/>
              </a:buClr>
              <a:buSzPts val="1600"/>
              <a:buFont typeface="Arial"/>
              <a:buNone/>
            </a:pPr>
            <a:endParaRPr/>
          </a:p>
          <a:p>
            <a:pPr marL="0" lvl="0" indent="0" algn="l" rtl="0">
              <a:spcBef>
                <a:spcPts val="480"/>
              </a:spcBef>
              <a:spcAft>
                <a:spcPts val="0"/>
              </a:spcAft>
              <a:buNone/>
            </a:pPr>
            <a:endParaRPr/>
          </a:p>
        </p:txBody>
      </p:sp>
      <p:sp>
        <p:nvSpPr>
          <p:cNvPr id="501" name="Google Shape;501;p40: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8" name="Google Shape;508;p41: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a:t>– understanding the end-users needs, constraints, and environment, before design begins improves the chances that the product will require fewer iterations.</a:t>
            </a:r>
            <a:endParaRPr/>
          </a:p>
          <a:p>
            <a:pPr marL="0" marR="0" lvl="0" indent="0" algn="l" rtl="0">
              <a:lnSpc>
                <a:spcPct val="100000"/>
              </a:lnSpc>
              <a:spcBef>
                <a:spcPts val="480"/>
              </a:spcBef>
              <a:spcAft>
                <a:spcPts val="0"/>
              </a:spcAft>
              <a:buClr>
                <a:schemeClr val="dk1"/>
              </a:buClr>
              <a:buSzPts val="1600"/>
              <a:buFont typeface="Arial"/>
              <a:buNone/>
            </a:pPr>
            <a:r>
              <a:rPr lang="en-US"/>
              <a:t>– when a system can be used effectively and efficiently, even under stress, it produces fewer errors and roadblocks to mission completion.</a:t>
            </a:r>
            <a:endParaRPr/>
          </a:p>
          <a:p>
            <a:pPr marL="0" marR="0" lvl="0" indent="0" algn="l" rtl="0">
              <a:lnSpc>
                <a:spcPct val="100000"/>
              </a:lnSpc>
              <a:spcBef>
                <a:spcPts val="480"/>
              </a:spcBef>
              <a:spcAft>
                <a:spcPts val="0"/>
              </a:spcAft>
              <a:buClr>
                <a:schemeClr val="dk1"/>
              </a:buClr>
              <a:buSzPts val="1600"/>
              <a:buFont typeface="Arial"/>
              <a:buNone/>
            </a:pPr>
            <a:r>
              <a:rPr lang="en-US"/>
              <a:t> - when users need less time figuring out </a:t>
            </a:r>
            <a:r>
              <a:rPr lang="en-US" i="1"/>
              <a:t>how</a:t>
            </a:r>
            <a:r>
              <a:rPr lang="en-US"/>
              <a:t> to do something, they can spend more time performing the required tasks.</a:t>
            </a:r>
            <a:endParaRPr/>
          </a:p>
          <a:p>
            <a:pPr marL="0" marR="0" lvl="0" indent="0" algn="l" rtl="0">
              <a:lnSpc>
                <a:spcPct val="100000"/>
              </a:lnSpc>
              <a:spcBef>
                <a:spcPts val="480"/>
              </a:spcBef>
              <a:spcAft>
                <a:spcPts val="0"/>
              </a:spcAft>
              <a:buClr>
                <a:schemeClr val="dk1"/>
              </a:buClr>
              <a:buSzPts val="1600"/>
              <a:buFont typeface="Arial"/>
              <a:buNone/>
            </a:pPr>
            <a:r>
              <a:rPr lang="en-US"/>
              <a:t> – when an interface considers the users’ needs, it makes it more intuitive, requiring less training.</a:t>
            </a:r>
            <a:endParaRPr/>
          </a:p>
          <a:p>
            <a:pPr marL="0" marR="0" lvl="0" indent="0" algn="l" rtl="0">
              <a:lnSpc>
                <a:spcPct val="100000"/>
              </a:lnSpc>
              <a:spcBef>
                <a:spcPts val="480"/>
              </a:spcBef>
              <a:spcAft>
                <a:spcPts val="0"/>
              </a:spcAft>
              <a:buClr>
                <a:schemeClr val="dk1"/>
              </a:buClr>
              <a:buSzPts val="1600"/>
              <a:buFont typeface="Arial"/>
              <a:buNone/>
            </a:pPr>
            <a:endParaRPr/>
          </a:p>
          <a:p>
            <a:pPr marL="0" marR="0" lvl="0" indent="0" algn="l" rtl="0">
              <a:lnSpc>
                <a:spcPct val="100000"/>
              </a:lnSpc>
              <a:spcBef>
                <a:spcPts val="480"/>
              </a:spcBef>
              <a:spcAft>
                <a:spcPts val="0"/>
              </a:spcAft>
              <a:buClr>
                <a:schemeClr val="dk1"/>
              </a:buClr>
              <a:buSzPts val="1600"/>
              <a:buFont typeface="Arial"/>
              <a:buNone/>
            </a:pPr>
            <a:endParaRPr/>
          </a:p>
          <a:p>
            <a:pPr marL="0" marR="0" lvl="0" indent="0" algn="l" rtl="0">
              <a:lnSpc>
                <a:spcPct val="100000"/>
              </a:lnSpc>
              <a:spcBef>
                <a:spcPts val="480"/>
              </a:spcBef>
              <a:spcAft>
                <a:spcPts val="0"/>
              </a:spcAft>
              <a:buClr>
                <a:schemeClr val="dk1"/>
              </a:buClr>
              <a:buSzPts val="1600"/>
              <a:buFont typeface="Arial"/>
              <a:buNone/>
            </a:pPr>
            <a:endParaRPr/>
          </a:p>
          <a:p>
            <a:pPr marL="0" lvl="0" indent="0" algn="l" rtl="0">
              <a:spcBef>
                <a:spcPts val="480"/>
              </a:spcBef>
              <a:spcAft>
                <a:spcPts val="0"/>
              </a:spcAft>
              <a:buNone/>
            </a:pPr>
            <a:endParaRPr/>
          </a:p>
        </p:txBody>
      </p:sp>
      <p:sp>
        <p:nvSpPr>
          <p:cNvPr id="509" name="Google Shape;509;p41: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2: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7" name="Google Shape;517;p42: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marR="0" lvl="0" indent="0" algn="l" rtl="0">
              <a:lnSpc>
                <a:spcPct val="100000"/>
              </a:lnSpc>
              <a:spcBef>
                <a:spcPts val="0"/>
              </a:spcBef>
              <a:spcAft>
                <a:spcPts val="0"/>
              </a:spcAft>
              <a:buClr>
                <a:schemeClr val="dk1"/>
              </a:buClr>
              <a:buSzPts val="1600"/>
              <a:buFont typeface="Arial"/>
              <a:buNone/>
            </a:pPr>
            <a:endParaRPr/>
          </a:p>
          <a:p>
            <a:pPr marL="0" marR="0" lvl="0" indent="0" algn="l" rtl="0">
              <a:lnSpc>
                <a:spcPct val="100000"/>
              </a:lnSpc>
              <a:spcBef>
                <a:spcPts val="480"/>
              </a:spcBef>
              <a:spcAft>
                <a:spcPts val="0"/>
              </a:spcAft>
              <a:buClr>
                <a:schemeClr val="dk1"/>
              </a:buClr>
              <a:buSzPts val="1600"/>
              <a:buFont typeface="Arial"/>
              <a:buNone/>
            </a:pPr>
            <a:endParaRPr/>
          </a:p>
          <a:p>
            <a:pPr marL="0" lvl="0" indent="0" algn="l" rtl="0">
              <a:spcBef>
                <a:spcPts val="480"/>
              </a:spcBef>
              <a:spcAft>
                <a:spcPts val="0"/>
              </a:spcAft>
              <a:buNone/>
            </a:pPr>
            <a:endParaRPr/>
          </a:p>
        </p:txBody>
      </p:sp>
      <p:sp>
        <p:nvSpPr>
          <p:cNvPr id="518" name="Google Shape;518;p42: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6" name="Google Shape;526;p43: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marR="0" lvl="0" indent="0" algn="l" rtl="0">
              <a:lnSpc>
                <a:spcPct val="100000"/>
              </a:lnSpc>
              <a:spcBef>
                <a:spcPts val="0"/>
              </a:spcBef>
              <a:spcAft>
                <a:spcPts val="0"/>
              </a:spcAft>
              <a:buClr>
                <a:schemeClr val="dk1"/>
              </a:buClr>
              <a:buSzPts val="1600"/>
              <a:buFont typeface="Arial"/>
              <a:buNone/>
            </a:pPr>
            <a:endParaRPr/>
          </a:p>
          <a:p>
            <a:pPr marL="0" marR="0" lvl="0" indent="0" algn="l" rtl="0">
              <a:lnSpc>
                <a:spcPct val="100000"/>
              </a:lnSpc>
              <a:spcBef>
                <a:spcPts val="480"/>
              </a:spcBef>
              <a:spcAft>
                <a:spcPts val="0"/>
              </a:spcAft>
              <a:buClr>
                <a:schemeClr val="dk1"/>
              </a:buClr>
              <a:buSzPts val="1600"/>
              <a:buFont typeface="Arial"/>
              <a:buNone/>
            </a:pPr>
            <a:r>
              <a:rPr lang="en-US"/>
              <a:t>https://medium.com/@drewmck/lean-ux-is-about-reducing-risk-1d7d505d2881</a:t>
            </a:r>
            <a:endParaRPr/>
          </a:p>
          <a:p>
            <a:pPr marL="0" marR="0" lvl="0" indent="0" algn="l" rtl="0">
              <a:lnSpc>
                <a:spcPct val="100000"/>
              </a:lnSpc>
              <a:spcBef>
                <a:spcPts val="480"/>
              </a:spcBef>
              <a:spcAft>
                <a:spcPts val="0"/>
              </a:spcAft>
              <a:buClr>
                <a:schemeClr val="dk1"/>
              </a:buClr>
              <a:buSzPts val="1600"/>
              <a:buFont typeface="Arial"/>
              <a:buNone/>
            </a:pPr>
            <a:endParaRPr/>
          </a:p>
          <a:p>
            <a:pPr marL="0" marR="0" lvl="0" indent="0" algn="l" rtl="0">
              <a:lnSpc>
                <a:spcPct val="100000"/>
              </a:lnSpc>
              <a:spcBef>
                <a:spcPts val="480"/>
              </a:spcBef>
              <a:spcAft>
                <a:spcPts val="0"/>
              </a:spcAft>
              <a:buClr>
                <a:schemeClr val="dk1"/>
              </a:buClr>
              <a:buSzPts val="1600"/>
              <a:buFont typeface="Arial"/>
              <a:buNone/>
            </a:pPr>
            <a:endParaRPr/>
          </a:p>
          <a:p>
            <a:pPr marL="0" lvl="0" indent="0" algn="l" rtl="0">
              <a:spcBef>
                <a:spcPts val="480"/>
              </a:spcBef>
              <a:spcAft>
                <a:spcPts val="0"/>
              </a:spcAft>
              <a:buNone/>
            </a:pPr>
            <a:endParaRPr/>
          </a:p>
        </p:txBody>
      </p:sp>
      <p:sp>
        <p:nvSpPr>
          <p:cNvPr id="527" name="Google Shape;527;p43: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6" name="Google Shape;536;p44: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537" name="Google Shape;537;p44: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4" name="Google Shape;544;p45: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https://uxplanet.org/the-evolution-of-ux-process-methodology-47f52557178b</a:t>
            </a:r>
            <a:endParaRPr/>
          </a:p>
          <a:p>
            <a:pPr marL="0" lvl="0" indent="0" algn="l" rtl="0">
              <a:spcBef>
                <a:spcPts val="480"/>
              </a:spcBef>
              <a:spcAft>
                <a:spcPts val="0"/>
              </a:spcAft>
              <a:buNone/>
            </a:pPr>
            <a:endParaRPr/>
          </a:p>
          <a:p>
            <a:pPr marL="0" lvl="0" indent="0" algn="l" rtl="0">
              <a:spcBef>
                <a:spcPts val="480"/>
              </a:spcBef>
              <a:spcAft>
                <a:spcPts val="0"/>
              </a:spcAft>
              <a:buNone/>
            </a:pPr>
            <a:r>
              <a:rPr lang="en-US" sz="1600" b="1" i="0">
                <a:solidFill>
                  <a:schemeClr val="dk1"/>
                </a:solidFill>
                <a:latin typeface="Arial"/>
                <a:ea typeface="Arial"/>
                <a:cs typeface="Arial"/>
                <a:sym typeface="Arial"/>
              </a:rPr>
              <a:t>waterfall model</a:t>
            </a:r>
            <a:r>
              <a:rPr lang="en-US" sz="1600" b="0" i="0">
                <a:solidFill>
                  <a:schemeClr val="dk1"/>
                </a:solidFill>
                <a:latin typeface="Arial"/>
                <a:ea typeface="Arial"/>
                <a:cs typeface="Arial"/>
                <a:sym typeface="Arial"/>
              </a:rPr>
              <a:t> is a breakdown of project activities into linear </a:t>
            </a:r>
            <a:r>
              <a:rPr lang="en-US" sz="1600" b="0" i="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sequential</a:t>
            </a:r>
            <a:r>
              <a:rPr lang="en-US" sz="1600" b="0" i="0">
                <a:solidFill>
                  <a:schemeClr val="dk1"/>
                </a:solidFill>
                <a:latin typeface="Arial"/>
                <a:ea typeface="Arial"/>
                <a:cs typeface="Arial"/>
                <a:sym typeface="Arial"/>
              </a:rPr>
              <a:t> phases, where each phase depends on the deliverables of the previous one and corresponds to a specialization of tasks</a:t>
            </a:r>
            <a:endParaRPr/>
          </a:p>
        </p:txBody>
      </p:sp>
      <p:sp>
        <p:nvSpPr>
          <p:cNvPr id="545" name="Google Shape;545;p45: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3" name="Google Shape;553;p46: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Moore’s law resulted in technology being developed more rapidly</a:t>
            </a:r>
            <a:endParaRPr/>
          </a:p>
          <a:p>
            <a:pPr marL="0" lvl="0" indent="0" algn="l" rtl="0">
              <a:spcBef>
                <a:spcPts val="480"/>
              </a:spcBef>
              <a:spcAft>
                <a:spcPts val="0"/>
              </a:spcAft>
              <a:buNone/>
            </a:pPr>
            <a:r>
              <a:rPr lang="en-US"/>
              <a:t> </a:t>
            </a:r>
            <a:endParaRPr/>
          </a:p>
          <a:p>
            <a:pPr marL="0" lvl="0" indent="0" algn="l" rtl="0">
              <a:spcBef>
                <a:spcPts val="480"/>
              </a:spcBef>
              <a:spcAft>
                <a:spcPts val="0"/>
              </a:spcAft>
              <a:buNone/>
            </a:pPr>
            <a:r>
              <a:rPr lang="en-US"/>
              <a:t>UI/UX designer became synonymous with digital and graphic design</a:t>
            </a:r>
            <a:endParaRPr/>
          </a:p>
          <a:p>
            <a:pPr marL="0" lvl="0" indent="0" algn="l" rtl="0">
              <a:spcBef>
                <a:spcPts val="480"/>
              </a:spcBef>
              <a:spcAft>
                <a:spcPts val="0"/>
              </a:spcAft>
              <a:buNone/>
            </a:pPr>
            <a:r>
              <a:rPr lang="en-US"/>
              <a:t>Agile manifesto in Feb 2001 – 4 key values and 12 principles</a:t>
            </a:r>
            <a:endParaRPr/>
          </a:p>
          <a:p>
            <a:pPr marL="0" lvl="0" indent="0" algn="l" rtl="0">
              <a:spcBef>
                <a:spcPts val="480"/>
              </a:spcBef>
              <a:spcAft>
                <a:spcPts val="0"/>
              </a:spcAft>
              <a:buNone/>
            </a:pPr>
            <a:r>
              <a:rPr lang="en-US"/>
              <a:t>https://agilemanifesto.org/</a:t>
            </a:r>
            <a:endParaRPr/>
          </a:p>
          <a:p>
            <a:pPr marL="0" lvl="0" indent="0" algn="l" rtl="0">
              <a:spcBef>
                <a:spcPts val="480"/>
              </a:spcBef>
              <a:spcAft>
                <a:spcPts val="0"/>
              </a:spcAft>
              <a:buNone/>
            </a:pPr>
            <a:endParaRPr/>
          </a:p>
          <a:p>
            <a:pPr marL="0" marR="0" lvl="0" indent="0" algn="l" rtl="0">
              <a:lnSpc>
                <a:spcPct val="100000"/>
              </a:lnSpc>
              <a:spcBef>
                <a:spcPts val="480"/>
              </a:spcBef>
              <a:spcAft>
                <a:spcPts val="0"/>
              </a:spcAft>
              <a:buClr>
                <a:schemeClr val="dk1"/>
              </a:buClr>
              <a:buSzPts val="1600"/>
              <a:buFont typeface="Arial"/>
              <a:buNone/>
            </a:pPr>
            <a:r>
              <a:rPr lang="en-US"/>
              <a:t>Originated as practices within mechanical engineering and manufacturing. You’ve probably thought of this as a software-only term, but it can apply to any product-oriented or experience-oriented shop.</a:t>
            </a:r>
            <a:endParaRPr/>
          </a:p>
          <a:p>
            <a:pPr marL="0" lvl="0" indent="0" algn="l" rtl="0">
              <a:spcBef>
                <a:spcPts val="480"/>
              </a:spcBef>
              <a:spcAft>
                <a:spcPts val="0"/>
              </a:spcAft>
              <a:buNone/>
            </a:pPr>
            <a:endParaRPr/>
          </a:p>
        </p:txBody>
      </p:sp>
      <p:sp>
        <p:nvSpPr>
          <p:cNvPr id="554" name="Google Shape;554;p46: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 name="Google Shape;90;p5: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sz="1600" b="0" i="0" u="none" strike="noStrike">
                <a:solidFill>
                  <a:schemeClr val="dk1"/>
                </a:solidFill>
                <a:latin typeface="Arial"/>
                <a:ea typeface="Arial"/>
                <a:cs typeface="Arial"/>
                <a:sym typeface="Arial"/>
              </a:rPr>
              <a:t>The B-17 was a marvel of engineering, becoming the third-most produced bomber of all time. Designed, built, and fully operationalized in under a year, the “Flying Fortress” dropped more bombs than any other U.S. aircraft in World War II.</a:t>
            </a:r>
            <a:endParaRPr b="0"/>
          </a:p>
          <a:p>
            <a:pPr marL="0" lvl="0" indent="0" algn="l" rtl="0">
              <a:spcBef>
                <a:spcPts val="480"/>
              </a:spcBef>
              <a:spcAft>
                <a:spcPts val="0"/>
              </a:spcAft>
              <a:buNone/>
            </a:pPr>
            <a:br>
              <a:rPr lang="en-US" b="0"/>
            </a:br>
            <a:r>
              <a:rPr lang="en-US" sz="1600" b="0" i="0" u="none" strike="noStrike">
                <a:solidFill>
                  <a:schemeClr val="dk1"/>
                </a:solidFill>
                <a:latin typeface="Arial"/>
                <a:ea typeface="Arial"/>
                <a:cs typeface="Arial"/>
                <a:sym typeface="Arial"/>
              </a:rPr>
              <a:t>The bomber developed a reputation for toughness, with widely publicized photographs of battered B-17s returning safely to base after sustaining heavy damage. But not all of the damage sustained by the Flying Fortress was caused by the enemy.</a:t>
            </a:r>
            <a:endParaRPr b="0"/>
          </a:p>
          <a:p>
            <a:pPr marL="0" lvl="0" indent="0" algn="l" rtl="0">
              <a:spcBef>
                <a:spcPts val="480"/>
              </a:spcBef>
              <a:spcAft>
                <a:spcPts val="0"/>
              </a:spcAft>
              <a:buNone/>
            </a:pPr>
            <a:br>
              <a:rPr lang="en-US" b="0"/>
            </a:br>
            <a:r>
              <a:rPr lang="en-US" sz="1600" b="0" i="0" u="none" strike="noStrike">
                <a:solidFill>
                  <a:schemeClr val="dk1"/>
                </a:solidFill>
                <a:latin typeface="Arial"/>
                <a:ea typeface="Arial"/>
                <a:cs typeface="Arial"/>
                <a:sym typeface="Arial"/>
              </a:rPr>
              <a:t>Over the course of the war, B-17s crashed thousands of times under peculiar but consistent circumstances. During what should have been routine landings, pilots kept doing gear up landings meaning they landed with their wheels up.</a:t>
            </a:r>
            <a:endParaRPr b="0"/>
          </a:p>
          <a:p>
            <a:pPr marL="0" lvl="0" indent="0" algn="l" rtl="0">
              <a:spcBef>
                <a:spcPts val="480"/>
              </a:spcBef>
              <a:spcAft>
                <a:spcPts val="0"/>
              </a:spcAft>
              <a:buNone/>
            </a:pPr>
            <a:br>
              <a:rPr lang="en-US" b="0"/>
            </a:br>
            <a:r>
              <a:rPr lang="en-US" sz="1600" b="0" i="0" u="none" strike="noStrike">
                <a:solidFill>
                  <a:schemeClr val="dk1"/>
                </a:solidFill>
                <a:latin typeface="Arial"/>
                <a:ea typeface="Arial"/>
                <a:cs typeface="Arial"/>
                <a:sym typeface="Arial"/>
              </a:rPr>
              <a:t>You can probably think of a few actions you’d take if this happened in the military.  Maybe there would be a safety stand-down or the Safety team would launch multiple investigations.  Maybe you’d review the training records and qualifications of the pilots and make recommendations to the training pipeline.  Or maybe you'd look into factors like the runway conditions, maintenance and quality of consumables or environmental factors.</a:t>
            </a:r>
            <a:endParaRPr b="0"/>
          </a:p>
          <a:p>
            <a:pPr marL="0" lvl="0" indent="0" algn="l" rtl="0">
              <a:spcBef>
                <a:spcPts val="480"/>
              </a:spcBef>
              <a:spcAft>
                <a:spcPts val="0"/>
              </a:spcAft>
              <a:buNone/>
            </a:pPr>
            <a:br>
              <a:rPr lang="en-US" b="0"/>
            </a:br>
            <a:r>
              <a:rPr lang="en-US" sz="1600" b="0" i="0" u="none" strike="noStrike">
                <a:solidFill>
                  <a:schemeClr val="dk1"/>
                </a:solidFill>
                <a:latin typeface="Arial"/>
                <a:ea typeface="Arial"/>
                <a:cs typeface="Arial"/>
                <a:sym typeface="Arial"/>
              </a:rPr>
              <a:t>As it turned out, there was no evidence of a mechanical malfunction in any of the crashes, nor were there any pertinent environmental factors apart from more crash landings occurring at night. And in terms of the training pipeline, even seasoned pilots with extensive experience in multiple platforms were experiencing crashes.</a:t>
            </a:r>
            <a:endParaRPr b="0"/>
          </a:p>
          <a:p>
            <a:pPr marL="0" lvl="0" indent="0" algn="l" rtl="0">
              <a:spcBef>
                <a:spcPts val="480"/>
              </a:spcBef>
              <a:spcAft>
                <a:spcPts val="0"/>
              </a:spcAft>
              <a:buNone/>
            </a:pPr>
            <a:br>
              <a:rPr lang="en-US" b="0"/>
            </a:br>
            <a:r>
              <a:rPr lang="en-US" sz="1600" b="0" i="0" u="none" strike="noStrike">
                <a:solidFill>
                  <a:schemeClr val="dk1"/>
                </a:solidFill>
                <a:latin typeface="Arial"/>
                <a:ea typeface="Arial"/>
                <a:cs typeface="Arial"/>
                <a:sym typeface="Arial"/>
              </a:rPr>
              <a:t>Believe it or not, something far less complicated was actually at the root of the problem. A pair of psychologists, Paul Fitts and Alphonse Chapanis, found a much simpler explanation within the design of the cockpit. </a:t>
            </a:r>
            <a:endParaRPr b="0"/>
          </a:p>
          <a:p>
            <a:pPr marL="0" lvl="0" indent="0" algn="l" rtl="0">
              <a:spcBef>
                <a:spcPts val="480"/>
              </a:spcBef>
              <a:spcAft>
                <a:spcPts val="0"/>
              </a:spcAft>
              <a:buNone/>
            </a:pPr>
            <a:br>
              <a:rPr lang="en-US" b="0"/>
            </a:br>
            <a:r>
              <a:rPr lang="en-US" sz="1600" b="0" i="0" u="none" strike="noStrike">
                <a:solidFill>
                  <a:schemeClr val="dk1"/>
                </a:solidFill>
                <a:latin typeface="Arial"/>
                <a:ea typeface="Arial"/>
                <a:cs typeface="Arial"/>
                <a:sym typeface="Arial"/>
              </a:rPr>
              <a:t>What Chapanis ultimately discovered, was that two toggle switches, one for the gear and one for the flaps, were located next to each other – and they were virtually identical. The design of the cockpit made it too easy for a pilot to crash the plane. Thinking they were reaching for the switch in the cockpit to put the gear down, the pilots were actually putting the flaps down.</a:t>
            </a:r>
            <a:endParaRPr b="0"/>
          </a:p>
          <a:p>
            <a:pPr marL="0" lvl="0" indent="0" algn="l" rtl="0">
              <a:spcBef>
                <a:spcPts val="480"/>
              </a:spcBef>
              <a:spcAft>
                <a:spcPts val="0"/>
              </a:spcAft>
              <a:buNone/>
            </a:pPr>
            <a:br>
              <a:rPr lang="en-US" b="0"/>
            </a:br>
            <a:r>
              <a:rPr lang="en-US" sz="1600" b="0" i="0" u="none" strike="noStrike">
                <a:solidFill>
                  <a:schemeClr val="dk1"/>
                </a:solidFill>
                <a:latin typeface="Arial"/>
                <a:ea typeface="Arial"/>
                <a:cs typeface="Arial"/>
                <a:sym typeface="Arial"/>
              </a:rPr>
              <a:t>Solving the problem was much simpler than rolling out a new training program or recalling an entire line of aircraft for mechanical testing. Chapanis fixed the problem with two new knobs, adding a circular and triangular shape so the switch would feel different in the pilots’ hands. As a result, accidental gear up landings dropped to almost zero overnight. And this practice of incorporating tactile design is still present in modern aircraft today.</a:t>
            </a:r>
            <a:endParaRPr b="0"/>
          </a:p>
          <a:p>
            <a:pPr marL="0" lvl="0" indent="0" algn="l" rtl="0">
              <a:spcBef>
                <a:spcPts val="480"/>
              </a:spcBef>
              <a:spcAft>
                <a:spcPts val="0"/>
              </a:spcAft>
              <a:buNone/>
            </a:pPr>
            <a:br>
              <a:rPr lang="en-US" b="0"/>
            </a:br>
            <a:r>
              <a:rPr lang="en-US" sz="1600" b="0" i="0" u="none" strike="noStrike">
                <a:solidFill>
                  <a:schemeClr val="dk1"/>
                </a:solidFill>
                <a:latin typeface="Arial"/>
                <a:ea typeface="Arial"/>
                <a:cs typeface="Arial"/>
                <a:sym typeface="Arial"/>
              </a:rPr>
              <a:t>For the pilots who experienced accidental gear up landings, the B-17 didn’t work as they thought it should, despite their training and competence. The </a:t>
            </a:r>
            <a:r>
              <a:rPr lang="en-US" sz="1600" b="0" i="1" u="none" strike="noStrike">
                <a:solidFill>
                  <a:schemeClr val="dk1"/>
                </a:solidFill>
                <a:latin typeface="Arial"/>
                <a:ea typeface="Arial"/>
                <a:cs typeface="Arial"/>
                <a:sym typeface="Arial"/>
              </a:rPr>
              <a:t>design</a:t>
            </a:r>
            <a:r>
              <a:rPr lang="en-US" sz="1600" b="0" i="0" u="none" strike="noStrike">
                <a:solidFill>
                  <a:schemeClr val="dk1"/>
                </a:solidFill>
                <a:latin typeface="Arial"/>
                <a:ea typeface="Arial"/>
                <a:cs typeface="Arial"/>
                <a:sym typeface="Arial"/>
              </a:rPr>
              <a:t> worked against them.  Unfortunately, this is something we tolerate all the time. We accommodate and accept </a:t>
            </a:r>
            <a:r>
              <a:rPr lang="en-US" sz="1600" b="0" i="1" u="none" strike="noStrike">
                <a:solidFill>
                  <a:schemeClr val="dk1"/>
                </a:solidFill>
                <a:latin typeface="Arial"/>
                <a:ea typeface="Arial"/>
                <a:cs typeface="Arial"/>
                <a:sym typeface="Arial"/>
              </a:rPr>
              <a:t>mostly </a:t>
            </a:r>
            <a:r>
              <a:rPr lang="en-US" sz="1600" b="0" i="0" u="none" strike="noStrike">
                <a:solidFill>
                  <a:schemeClr val="dk1"/>
                </a:solidFill>
                <a:latin typeface="Arial"/>
                <a:ea typeface="Arial"/>
                <a:cs typeface="Arial"/>
                <a:sym typeface="Arial"/>
              </a:rPr>
              <a:t>usable products and systems – even when small changes, and a little more attention to the user’s experience, could help avoid serious issues.</a:t>
            </a:r>
            <a:endParaRPr/>
          </a:p>
        </p:txBody>
      </p:sp>
      <p:sp>
        <p:nvSpPr>
          <p:cNvPr id="91" name="Google Shape;91;p5: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2" name="Google Shape;562;p47: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https://www.oreilly.com/library/view/designing-for-product/9781491971451/ch05.html</a:t>
            </a:r>
            <a:endParaRPr/>
          </a:p>
        </p:txBody>
      </p:sp>
      <p:sp>
        <p:nvSpPr>
          <p:cNvPr id="563" name="Google Shape;563;p47: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8: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1" name="Google Shape;571;p48: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sz="1600" b="0" i="0">
                <a:solidFill>
                  <a:schemeClr val="dk1"/>
                </a:solidFill>
                <a:latin typeface="Arial"/>
                <a:ea typeface="Arial"/>
                <a:cs typeface="Arial"/>
                <a:sym typeface="Arial"/>
              </a:rPr>
              <a:t>Google developed design sprint back in 2010. By working closely with </a:t>
            </a:r>
            <a:r>
              <a:rPr lang="en-US" sz="1600" b="1" i="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Google googleVentures</a:t>
            </a:r>
            <a:r>
              <a:rPr lang="en-US" sz="1600" b="0" i="0">
                <a:solidFill>
                  <a:schemeClr val="dk1"/>
                </a:solidFill>
                <a:latin typeface="Arial"/>
                <a:ea typeface="Arial"/>
                <a:cs typeface="Arial"/>
                <a:sym typeface="Arial"/>
              </a:rPr>
              <a:t> over the years, they developed an effective framework that can help you answer the most important business questions, clearly define goals and have a working product ready for launch faster than ever.</a:t>
            </a:r>
            <a:endParaRPr/>
          </a:p>
          <a:p>
            <a:pPr marL="0" lvl="0" indent="0" algn="l" rtl="0">
              <a:spcBef>
                <a:spcPts val="480"/>
              </a:spcBef>
              <a:spcAft>
                <a:spcPts val="0"/>
              </a:spcAft>
              <a:buNone/>
            </a:pPr>
            <a:r>
              <a:rPr lang="en-US"/>
              <a:t>https://www.gv.com/sprint/</a:t>
            </a:r>
            <a:endParaRPr/>
          </a:p>
          <a:p>
            <a:pPr marL="0" lvl="0" indent="0" algn="l" rtl="0">
              <a:spcBef>
                <a:spcPts val="480"/>
              </a:spcBef>
              <a:spcAft>
                <a:spcPts val="0"/>
              </a:spcAft>
              <a:buNone/>
            </a:pPr>
            <a:br>
              <a:rPr lang="en-US"/>
            </a:br>
            <a:r>
              <a:rPr lang="en-US" sz="1600" b="0" i="0">
                <a:solidFill>
                  <a:schemeClr val="dk1"/>
                </a:solidFill>
                <a:latin typeface="Arial"/>
                <a:ea typeface="Arial"/>
                <a:cs typeface="Arial"/>
                <a:sym typeface="Arial"/>
              </a:rPr>
              <a:t>This five-phase framework helps boost innovation, creative thinking and brings everyone together under the same vision. As mentioned, </a:t>
            </a:r>
            <a:r>
              <a:rPr lang="en-US" sz="1600" b="1" i="0" u="sng" strike="noStrik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the framework consists of five phases</a:t>
            </a:r>
            <a:r>
              <a:rPr lang="en-US" sz="1600" b="0" i="0">
                <a:solidFill>
                  <a:schemeClr val="dk1"/>
                </a:solidFill>
                <a:latin typeface="Arial"/>
                <a:ea typeface="Arial"/>
                <a:cs typeface="Arial"/>
                <a:sym typeface="Arial"/>
              </a:rPr>
              <a:t>:</a:t>
            </a:r>
            <a:endParaRPr/>
          </a:p>
          <a:p>
            <a:pPr marL="0" lvl="0" indent="0" algn="l" rtl="0">
              <a:spcBef>
                <a:spcPts val="480"/>
              </a:spcBef>
              <a:spcAft>
                <a:spcPts val="0"/>
              </a:spcAft>
              <a:buNone/>
            </a:pPr>
            <a:r>
              <a:rPr lang="en-US" sz="1600" b="0" i="0">
                <a:solidFill>
                  <a:schemeClr val="dk1"/>
                </a:solidFill>
                <a:latin typeface="Arial"/>
                <a:ea typeface="Arial"/>
                <a:cs typeface="Arial"/>
                <a:sym typeface="Arial"/>
              </a:rPr>
              <a:t>Understand</a:t>
            </a:r>
            <a:endParaRPr/>
          </a:p>
          <a:p>
            <a:pPr marL="0" lvl="0" indent="0" algn="l" rtl="0">
              <a:spcBef>
                <a:spcPts val="480"/>
              </a:spcBef>
              <a:spcAft>
                <a:spcPts val="0"/>
              </a:spcAft>
              <a:buNone/>
            </a:pPr>
            <a:r>
              <a:rPr lang="en-US" sz="1600" b="0" i="0">
                <a:solidFill>
                  <a:schemeClr val="dk1"/>
                </a:solidFill>
                <a:latin typeface="Arial"/>
                <a:ea typeface="Arial"/>
                <a:cs typeface="Arial"/>
                <a:sym typeface="Arial"/>
              </a:rPr>
              <a:t>Sketch</a:t>
            </a:r>
            <a:endParaRPr/>
          </a:p>
          <a:p>
            <a:pPr marL="0" lvl="0" indent="0" algn="l" rtl="0">
              <a:spcBef>
                <a:spcPts val="480"/>
              </a:spcBef>
              <a:spcAft>
                <a:spcPts val="0"/>
              </a:spcAft>
              <a:buNone/>
            </a:pPr>
            <a:r>
              <a:rPr lang="en-US" sz="1600" b="0" i="0">
                <a:solidFill>
                  <a:schemeClr val="dk1"/>
                </a:solidFill>
                <a:latin typeface="Arial"/>
                <a:ea typeface="Arial"/>
                <a:cs typeface="Arial"/>
                <a:sym typeface="Arial"/>
              </a:rPr>
              <a:t>Decide</a:t>
            </a:r>
            <a:endParaRPr/>
          </a:p>
          <a:p>
            <a:pPr marL="0" lvl="0" indent="0" algn="l" rtl="0">
              <a:spcBef>
                <a:spcPts val="480"/>
              </a:spcBef>
              <a:spcAft>
                <a:spcPts val="0"/>
              </a:spcAft>
              <a:buNone/>
            </a:pPr>
            <a:r>
              <a:rPr lang="en-US" sz="1600" b="0" i="0">
                <a:solidFill>
                  <a:schemeClr val="dk1"/>
                </a:solidFill>
                <a:latin typeface="Arial"/>
                <a:ea typeface="Arial"/>
                <a:cs typeface="Arial"/>
                <a:sym typeface="Arial"/>
              </a:rPr>
              <a:t>Prototype</a:t>
            </a:r>
            <a:endParaRPr/>
          </a:p>
          <a:p>
            <a:pPr marL="0" lvl="0" indent="0" algn="l" rtl="0">
              <a:spcBef>
                <a:spcPts val="480"/>
              </a:spcBef>
              <a:spcAft>
                <a:spcPts val="0"/>
              </a:spcAft>
              <a:buNone/>
            </a:pPr>
            <a:r>
              <a:rPr lang="en-US" sz="1600" b="0" i="0">
                <a:solidFill>
                  <a:schemeClr val="dk1"/>
                </a:solidFill>
                <a:latin typeface="Arial"/>
                <a:ea typeface="Arial"/>
                <a:cs typeface="Arial"/>
                <a:sym typeface="Arial"/>
              </a:rPr>
              <a:t>Validate</a:t>
            </a:r>
            <a:endParaRPr/>
          </a:p>
          <a:p>
            <a:pPr marL="0" lvl="0" indent="0" algn="l" rtl="0">
              <a:spcBef>
                <a:spcPts val="480"/>
              </a:spcBef>
              <a:spcAft>
                <a:spcPts val="0"/>
              </a:spcAft>
              <a:buNone/>
            </a:pPr>
            <a:endParaRPr/>
          </a:p>
        </p:txBody>
      </p:sp>
      <p:sp>
        <p:nvSpPr>
          <p:cNvPr id="572" name="Google Shape;572;p48: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9: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0" name="Google Shape;580;p49: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https://aktiasolutions.com/dual-track-agile/</a:t>
            </a:r>
            <a:endParaRPr/>
          </a:p>
        </p:txBody>
      </p:sp>
      <p:sp>
        <p:nvSpPr>
          <p:cNvPr id="581" name="Google Shape;581;p49: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7" name="Google Shape;607;p50: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sz="1600" b="0" i="0" u="none" strike="noStrike">
                <a:solidFill>
                  <a:schemeClr val="dk1"/>
                </a:solidFill>
                <a:latin typeface="Arial"/>
                <a:ea typeface="Arial"/>
                <a:cs typeface="Arial"/>
                <a:sym typeface="Arial"/>
              </a:rPr>
              <a:t>Throughout the defense sector and other high-risk industries, we often view humans as a primary source of error, and that is often the case.</a:t>
            </a:r>
            <a:endParaRPr b="0"/>
          </a:p>
          <a:p>
            <a:pPr marL="0" lvl="0" indent="0" algn="l" rtl="0">
              <a:spcBef>
                <a:spcPts val="480"/>
              </a:spcBef>
              <a:spcAft>
                <a:spcPts val="0"/>
              </a:spcAft>
              <a:buNone/>
            </a:pPr>
            <a:r>
              <a:rPr lang="en-US" sz="1600" b="0" i="0" u="none" strike="noStrike">
                <a:solidFill>
                  <a:schemeClr val="dk1"/>
                </a:solidFill>
                <a:latin typeface="Arial"/>
                <a:ea typeface="Arial"/>
                <a:cs typeface="Arial"/>
                <a:sym typeface="Arial"/>
              </a:rPr>
              <a:t>Without proper training, under duress, or when fatigued, users are liable to make mistakes.</a:t>
            </a:r>
            <a:endParaRPr/>
          </a:p>
          <a:p>
            <a:pPr marL="0" lvl="0" indent="0" algn="l" rtl="0">
              <a:spcBef>
                <a:spcPts val="480"/>
              </a:spcBef>
              <a:spcAft>
                <a:spcPts val="0"/>
              </a:spcAft>
              <a:buNone/>
            </a:pPr>
            <a:endParaRPr sz="1600" b="0" i="0" u="none" strike="noStrike">
              <a:solidFill>
                <a:schemeClr val="dk1"/>
              </a:solidFill>
              <a:latin typeface="Arial"/>
              <a:ea typeface="Arial"/>
              <a:cs typeface="Arial"/>
              <a:sym typeface="Arial"/>
            </a:endParaRPr>
          </a:p>
          <a:p>
            <a:pPr marL="0" lvl="0" indent="0" algn="l" rtl="0">
              <a:spcBef>
                <a:spcPts val="480"/>
              </a:spcBef>
              <a:spcAft>
                <a:spcPts val="0"/>
              </a:spcAft>
              <a:buNone/>
            </a:pPr>
            <a:r>
              <a:rPr lang="en-US" sz="1600" b="0" i="0" u="none" strike="noStrike">
                <a:solidFill>
                  <a:schemeClr val="dk1"/>
                </a:solidFill>
                <a:latin typeface="Arial"/>
                <a:ea typeface="Arial"/>
                <a:cs typeface="Arial"/>
                <a:sym typeface="Arial"/>
              </a:rPr>
              <a:t>To manage human risk first research to quantify human behavior and identify scenarios where error was likely to occur.</a:t>
            </a:r>
            <a:endParaRPr b="0"/>
          </a:p>
          <a:p>
            <a:pPr marL="0" lvl="0" indent="0" algn="l" rtl="0">
              <a:spcBef>
                <a:spcPts val="480"/>
              </a:spcBef>
              <a:spcAft>
                <a:spcPts val="0"/>
              </a:spcAft>
              <a:buNone/>
            </a:pPr>
            <a:r>
              <a:rPr lang="en-US" sz="1600" b="0" i="0" u="none" strike="noStrike">
                <a:solidFill>
                  <a:schemeClr val="dk1"/>
                </a:solidFill>
                <a:latin typeface="Arial"/>
                <a:ea typeface="Arial"/>
                <a:cs typeface="Arial"/>
                <a:sym typeface="Arial"/>
              </a:rPr>
              <a:t>With a set of generalized best practices in place, it became possible to remove direct user inputs from design and development processes.</a:t>
            </a:r>
            <a:endParaRPr b="0"/>
          </a:p>
          <a:p>
            <a:pPr marL="0" lvl="0" indent="0" algn="l" rtl="0">
              <a:spcBef>
                <a:spcPts val="480"/>
              </a:spcBef>
              <a:spcAft>
                <a:spcPts val="0"/>
              </a:spcAft>
              <a:buNone/>
            </a:pPr>
            <a:br>
              <a:rPr lang="en-US"/>
            </a:br>
            <a:endParaRPr b="0"/>
          </a:p>
        </p:txBody>
      </p:sp>
      <p:sp>
        <p:nvSpPr>
          <p:cNvPr id="608" name="Google Shape;608;p50: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5" name="Google Shape;615;p51: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sz="1600" b="0" i="0" u="none" strike="noStrike">
                <a:solidFill>
                  <a:schemeClr val="dk1"/>
                </a:solidFill>
                <a:latin typeface="Arial"/>
                <a:ea typeface="Arial"/>
                <a:cs typeface="Arial"/>
                <a:sym typeface="Arial"/>
              </a:rPr>
              <a:t>Using JCIDS as a proxy user can be a passable substitute for working with end users on projects where we’re bending lots of metal, like building a new fleet of cargo aircraft.</a:t>
            </a:r>
            <a:endParaRPr b="0"/>
          </a:p>
          <a:p>
            <a:pPr marL="0" lvl="0" indent="0" algn="l" rtl="0">
              <a:spcBef>
                <a:spcPts val="480"/>
              </a:spcBef>
              <a:spcAft>
                <a:spcPts val="0"/>
              </a:spcAft>
              <a:buNone/>
            </a:pPr>
            <a:r>
              <a:rPr lang="en-US" sz="1600" b="0" i="0" u="none" strike="noStrike">
                <a:solidFill>
                  <a:schemeClr val="dk1"/>
                </a:solidFill>
                <a:latin typeface="Arial"/>
                <a:ea typeface="Arial"/>
                <a:cs typeface="Arial"/>
                <a:sym typeface="Arial"/>
              </a:rPr>
              <a:t>These projects require years of resourcing in advance and offer little room for substantial redesign.</a:t>
            </a:r>
            <a:endParaRPr b="0"/>
          </a:p>
          <a:p>
            <a:pPr marL="0" lvl="0" indent="0" algn="l" rtl="0">
              <a:spcBef>
                <a:spcPts val="480"/>
              </a:spcBef>
              <a:spcAft>
                <a:spcPts val="0"/>
              </a:spcAft>
              <a:buNone/>
            </a:pPr>
            <a:br>
              <a:rPr lang="en-US"/>
            </a:br>
            <a:endParaRPr/>
          </a:p>
        </p:txBody>
      </p:sp>
      <p:sp>
        <p:nvSpPr>
          <p:cNvPr id="616" name="Google Shape;616;p51: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2: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4" name="Google Shape;624;p52: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sz="1600" b="0" i="0">
                <a:solidFill>
                  <a:schemeClr val="dk1"/>
                </a:solidFill>
                <a:latin typeface="Arial"/>
                <a:ea typeface="Arial"/>
                <a:cs typeface="Arial"/>
                <a:sym typeface="Arial"/>
              </a:rPr>
              <a:t>1990’s DoD was focusing on:</a:t>
            </a:r>
            <a:endParaRPr/>
          </a:p>
          <a:p>
            <a:pPr marL="0" lvl="0" indent="0" algn="l" rtl="0">
              <a:spcBef>
                <a:spcPts val="480"/>
              </a:spcBef>
              <a:spcAft>
                <a:spcPts val="0"/>
              </a:spcAft>
              <a:buNone/>
            </a:pPr>
            <a:r>
              <a:rPr lang="en-US" sz="1600" b="0" i="0">
                <a:solidFill>
                  <a:schemeClr val="dk1"/>
                </a:solidFill>
                <a:latin typeface="Arial"/>
                <a:ea typeface="Arial"/>
                <a:cs typeface="Arial"/>
                <a:sym typeface="Arial"/>
              </a:rPr>
              <a:t>Total Quality Management is a management philosophy that emphasizes customer satisfaction, employee empowerment, and continuous improvement. Although TQM first gained prominence in the private sector, it is the growing public sector successes that led to its adoption by the Department of Defense</a:t>
            </a:r>
            <a:endParaRPr/>
          </a:p>
          <a:p>
            <a:pPr marL="0" lvl="0" indent="0" algn="l" rtl="0">
              <a:spcBef>
                <a:spcPts val="480"/>
              </a:spcBef>
              <a:spcAft>
                <a:spcPts val="0"/>
              </a:spcAft>
              <a:buNone/>
            </a:pPr>
            <a:endParaRPr sz="1600" b="0" i="0">
              <a:solidFill>
                <a:schemeClr val="dk1"/>
              </a:solidFill>
              <a:latin typeface="Arial"/>
              <a:ea typeface="Arial"/>
              <a:cs typeface="Arial"/>
              <a:sym typeface="Arial"/>
            </a:endParaRPr>
          </a:p>
          <a:p>
            <a:pPr marL="0" lvl="0" indent="0" algn="l" rtl="0">
              <a:spcBef>
                <a:spcPts val="480"/>
              </a:spcBef>
              <a:spcAft>
                <a:spcPts val="0"/>
              </a:spcAft>
              <a:buNone/>
            </a:pPr>
            <a:r>
              <a:rPr lang="en-US"/>
              <a:t>https://www.investopedia.com/terms/s/six-sigma.asp</a:t>
            </a:r>
            <a:endParaRPr/>
          </a:p>
          <a:p>
            <a:pPr marL="0" lvl="0" indent="0" algn="l" rtl="0">
              <a:spcBef>
                <a:spcPts val="480"/>
              </a:spcBef>
              <a:spcAft>
                <a:spcPts val="0"/>
              </a:spcAft>
              <a:buNone/>
            </a:pPr>
            <a:r>
              <a:rPr lang="en-US"/>
              <a:t>DoD TQM: https://www.acqnotes.com/Attachments/DoD%20Total%20Quality%20Management%20Master%20Plan%20-%201998.pdf</a:t>
            </a:r>
            <a:endParaRPr/>
          </a:p>
          <a:p>
            <a:pPr marL="0" lvl="0" indent="0" algn="l" rtl="0">
              <a:spcBef>
                <a:spcPts val="480"/>
              </a:spcBef>
              <a:spcAft>
                <a:spcPts val="0"/>
              </a:spcAft>
              <a:buNone/>
            </a:pPr>
            <a:r>
              <a:rPr lang="en-US"/>
              <a:t>Army GAO report on TQM: https://www.gao.gov/assets/ggd-93-17r.pdf</a:t>
            </a:r>
            <a:endParaRPr/>
          </a:p>
          <a:p>
            <a:pPr marL="0" lvl="0" indent="0" algn="l" rtl="0">
              <a:spcBef>
                <a:spcPts val="480"/>
              </a:spcBef>
              <a:spcAft>
                <a:spcPts val="0"/>
              </a:spcAft>
              <a:buNone/>
            </a:pPr>
            <a:endParaRPr/>
          </a:p>
          <a:p>
            <a:pPr marL="0" lvl="0" indent="0" algn="l" rtl="0">
              <a:spcBef>
                <a:spcPts val="480"/>
              </a:spcBef>
              <a:spcAft>
                <a:spcPts val="0"/>
              </a:spcAft>
              <a:buNone/>
            </a:pPr>
            <a:r>
              <a:rPr lang="en-US"/>
              <a:t>2009 DoD focusing on CPI/LSS</a:t>
            </a:r>
            <a:endParaRPr/>
          </a:p>
          <a:p>
            <a:pPr marL="0" lvl="0" indent="0" algn="l" rtl="0">
              <a:spcBef>
                <a:spcPts val="480"/>
              </a:spcBef>
              <a:spcAft>
                <a:spcPts val="0"/>
              </a:spcAft>
              <a:buNone/>
            </a:pPr>
            <a:r>
              <a:rPr lang="en-US"/>
              <a:t>DoDI CPI/LSS https://www.esd.whs.mil/Portals/54/Documents/DD/issuances/dodi/501043p.pdf</a:t>
            </a:r>
            <a:endParaRPr/>
          </a:p>
        </p:txBody>
      </p:sp>
      <p:sp>
        <p:nvSpPr>
          <p:cNvPr id="625" name="Google Shape;625;p52: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2" name="Google Shape;632;p53: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sz="1600" b="0" i="0">
                <a:solidFill>
                  <a:schemeClr val="dk1"/>
                </a:solidFill>
                <a:latin typeface="Arial"/>
                <a:ea typeface="Arial"/>
                <a:cs typeface="Arial"/>
                <a:sym typeface="Arial"/>
              </a:rPr>
              <a:t>1990’s DoD was focusing on:</a:t>
            </a:r>
            <a:endParaRPr/>
          </a:p>
          <a:p>
            <a:pPr marL="0" lvl="0" indent="0" algn="l" rtl="0">
              <a:spcBef>
                <a:spcPts val="480"/>
              </a:spcBef>
              <a:spcAft>
                <a:spcPts val="0"/>
              </a:spcAft>
              <a:buNone/>
            </a:pPr>
            <a:r>
              <a:rPr lang="en-US" sz="1600" b="0" i="0">
                <a:solidFill>
                  <a:schemeClr val="dk1"/>
                </a:solidFill>
                <a:latin typeface="Arial"/>
                <a:ea typeface="Arial"/>
                <a:cs typeface="Arial"/>
                <a:sym typeface="Arial"/>
              </a:rPr>
              <a:t>Total Quality Management is a management philosophy that emphasizes customer satisfaction, employee empowerment, and continuous improvement. Although TQM first gained prominence in the private sector, it is the growing public sector successes that led to its adoption by the Department of Defense</a:t>
            </a:r>
            <a:endParaRPr/>
          </a:p>
          <a:p>
            <a:pPr marL="0" lvl="0" indent="0" algn="l" rtl="0">
              <a:spcBef>
                <a:spcPts val="480"/>
              </a:spcBef>
              <a:spcAft>
                <a:spcPts val="0"/>
              </a:spcAft>
              <a:buNone/>
            </a:pPr>
            <a:endParaRPr sz="1600" b="0" i="0">
              <a:solidFill>
                <a:schemeClr val="dk1"/>
              </a:solidFill>
              <a:latin typeface="Arial"/>
              <a:ea typeface="Arial"/>
              <a:cs typeface="Arial"/>
              <a:sym typeface="Arial"/>
            </a:endParaRPr>
          </a:p>
          <a:p>
            <a:pPr marL="0" lvl="0" indent="0" algn="l" rtl="0">
              <a:spcBef>
                <a:spcPts val="480"/>
              </a:spcBef>
              <a:spcAft>
                <a:spcPts val="0"/>
              </a:spcAft>
              <a:buNone/>
            </a:pPr>
            <a:r>
              <a:rPr lang="en-US"/>
              <a:t>https://www.investopedia.com/terms/s/six-sigma.asp</a:t>
            </a:r>
            <a:endParaRPr/>
          </a:p>
          <a:p>
            <a:pPr marL="0" lvl="0" indent="0" algn="l" rtl="0">
              <a:spcBef>
                <a:spcPts val="480"/>
              </a:spcBef>
              <a:spcAft>
                <a:spcPts val="0"/>
              </a:spcAft>
              <a:buNone/>
            </a:pPr>
            <a:r>
              <a:rPr lang="en-US"/>
              <a:t>DoD TQM: https://www.acqnotes.com/Attachments/DoD%20Total%20Quality%20Management%20Master%20Plan%20-%201998.pdf</a:t>
            </a:r>
            <a:endParaRPr/>
          </a:p>
          <a:p>
            <a:pPr marL="0" lvl="0" indent="0" algn="l" rtl="0">
              <a:spcBef>
                <a:spcPts val="480"/>
              </a:spcBef>
              <a:spcAft>
                <a:spcPts val="0"/>
              </a:spcAft>
              <a:buNone/>
            </a:pPr>
            <a:r>
              <a:rPr lang="en-US"/>
              <a:t>Army GAO report on TQM: https://www.gao.gov/assets/ggd-93-17r.pdf</a:t>
            </a:r>
            <a:endParaRPr/>
          </a:p>
          <a:p>
            <a:pPr marL="0" lvl="0" indent="0" algn="l" rtl="0">
              <a:spcBef>
                <a:spcPts val="480"/>
              </a:spcBef>
              <a:spcAft>
                <a:spcPts val="0"/>
              </a:spcAft>
              <a:buNone/>
            </a:pPr>
            <a:endParaRPr/>
          </a:p>
          <a:p>
            <a:pPr marL="0" lvl="0" indent="0" algn="l" rtl="0">
              <a:spcBef>
                <a:spcPts val="480"/>
              </a:spcBef>
              <a:spcAft>
                <a:spcPts val="0"/>
              </a:spcAft>
              <a:buNone/>
            </a:pPr>
            <a:r>
              <a:rPr lang="en-US"/>
              <a:t>2009 DoD focusing on CPI/LSS</a:t>
            </a:r>
            <a:endParaRPr/>
          </a:p>
          <a:p>
            <a:pPr marL="0" lvl="0" indent="0" algn="l" rtl="0">
              <a:spcBef>
                <a:spcPts val="480"/>
              </a:spcBef>
              <a:spcAft>
                <a:spcPts val="0"/>
              </a:spcAft>
              <a:buNone/>
            </a:pPr>
            <a:r>
              <a:rPr lang="en-US"/>
              <a:t>DoDI CPI/LSS https://www.esd.whs.mil/Portals/54/Documents/DD/issuances/dodi/501043p.pdf</a:t>
            </a:r>
            <a:endParaRPr/>
          </a:p>
        </p:txBody>
      </p:sp>
      <p:sp>
        <p:nvSpPr>
          <p:cNvPr id="633" name="Google Shape;633;p53: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5" name="Google Shape;64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600"/>
              <a:buFont typeface="Arial"/>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7" name="Google Shape;657;p55: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https://www.whitehouse.gov/briefing-room/presidential-actions/2021/12/13/executive-order-on-transforming-federal-customer-experience-and-service-delivery-to-rebuild-trust-in-government/</a:t>
            </a:r>
            <a:endParaRPr/>
          </a:p>
        </p:txBody>
      </p:sp>
      <p:sp>
        <p:nvSpPr>
          <p:cNvPr id="658" name="Google Shape;658;p55: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6: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666" name="Google Shape;666;p5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100" name="Google Shape;100;p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3" name="Google Shape;673;p57: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sz="1600" b="0" i="0" u="none" strike="noStrike">
                <a:solidFill>
                  <a:schemeClr val="dk1"/>
                </a:solidFill>
                <a:latin typeface="Arial"/>
                <a:ea typeface="Arial"/>
                <a:cs typeface="Arial"/>
                <a:sym typeface="Arial"/>
              </a:rPr>
              <a:t>In August 2017, the U.S. Navy Destroyer </a:t>
            </a:r>
            <a:r>
              <a:rPr lang="en-US" sz="1600" b="0" i="1" u="none" strike="noStrike">
                <a:solidFill>
                  <a:schemeClr val="dk1"/>
                </a:solidFill>
                <a:latin typeface="Arial"/>
                <a:ea typeface="Arial"/>
                <a:cs typeface="Arial"/>
                <a:sym typeface="Arial"/>
              </a:rPr>
              <a:t>John S McCain</a:t>
            </a:r>
            <a:r>
              <a:rPr lang="en-US" sz="1600" b="0" i="0" u="none" strike="noStrike">
                <a:solidFill>
                  <a:schemeClr val="dk1"/>
                </a:solidFill>
                <a:latin typeface="Arial"/>
                <a:ea typeface="Arial"/>
                <a:cs typeface="Arial"/>
                <a:sym typeface="Arial"/>
              </a:rPr>
              <a:t> veered off course in one of the busiest global shipping lanes and collided with a Liberian-flagged oil tanker, the </a:t>
            </a:r>
            <a:r>
              <a:rPr lang="en-US" sz="1600" b="0" i="1" u="none" strike="noStrike">
                <a:solidFill>
                  <a:schemeClr val="dk1"/>
                </a:solidFill>
                <a:latin typeface="Arial"/>
                <a:ea typeface="Arial"/>
                <a:cs typeface="Arial"/>
                <a:sym typeface="Arial"/>
              </a:rPr>
              <a:t>Alnic MC</a:t>
            </a:r>
            <a:r>
              <a:rPr lang="en-US" sz="1600" b="0" i="0" u="none" strike="noStrike">
                <a:solidFill>
                  <a:schemeClr val="dk1"/>
                </a:solidFill>
                <a:latin typeface="Arial"/>
                <a:ea typeface="Arial"/>
                <a:cs typeface="Arial"/>
                <a:sym typeface="Arial"/>
              </a:rPr>
              <a:t>.</a:t>
            </a:r>
            <a:endParaRPr/>
          </a:p>
          <a:p>
            <a:pPr marL="0" lvl="0" indent="0" algn="l" rtl="0">
              <a:spcBef>
                <a:spcPts val="480"/>
              </a:spcBef>
              <a:spcAft>
                <a:spcPts val="0"/>
              </a:spcAft>
              <a:buNone/>
            </a:pPr>
            <a:r>
              <a:rPr lang="en-US" sz="1600" b="0" i="0" u="none" strike="noStrike">
                <a:solidFill>
                  <a:schemeClr val="dk1"/>
                </a:solidFill>
                <a:latin typeface="Arial"/>
                <a:ea typeface="Arial"/>
                <a:cs typeface="Arial"/>
                <a:sym typeface="Arial"/>
              </a:rPr>
              <a:t>One of several fleet incidents during that period, the collision was the Navy’s worst accident at sea in almost four decades, with ten sailors killed, dozens more injured, and over $100 million of sustained damage to the vessel.</a:t>
            </a:r>
            <a:endParaRPr/>
          </a:p>
          <a:p>
            <a:pPr marL="0" lvl="0" indent="0" algn="l" rtl="0">
              <a:spcBef>
                <a:spcPts val="480"/>
              </a:spcBef>
              <a:spcAft>
                <a:spcPts val="0"/>
              </a:spcAft>
              <a:buNone/>
            </a:pPr>
            <a:endParaRPr sz="1600" b="0" i="0" u="none" strike="noStrike">
              <a:solidFill>
                <a:schemeClr val="dk1"/>
              </a:solidFill>
              <a:latin typeface="Arial"/>
              <a:ea typeface="Arial"/>
              <a:cs typeface="Arial"/>
              <a:sym typeface="Arial"/>
            </a:endParaRPr>
          </a:p>
          <a:p>
            <a:pPr marL="0" lvl="0" indent="0" algn="l" rtl="0">
              <a:spcBef>
                <a:spcPts val="480"/>
              </a:spcBef>
              <a:spcAft>
                <a:spcPts val="0"/>
              </a:spcAft>
              <a:buNone/>
            </a:pPr>
            <a:r>
              <a:rPr lang="en-US" sz="1600" b="0" i="0" u="none" strike="noStrike">
                <a:solidFill>
                  <a:schemeClr val="dk1"/>
                </a:solidFill>
                <a:latin typeface="Arial"/>
                <a:ea typeface="Arial"/>
                <a:cs typeface="Arial"/>
                <a:sym typeface="Arial"/>
              </a:rPr>
              <a:t>A </a:t>
            </a:r>
            <a:r>
              <a:rPr lang="en-US" sz="1600" b="0" i="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National Transportation Safety Board (NTSB) examination</a:t>
            </a:r>
            <a:r>
              <a:rPr lang="en-US" sz="1600" b="0" i="0" u="none" strike="noStrike">
                <a:solidFill>
                  <a:schemeClr val="dk1"/>
                </a:solidFill>
                <a:latin typeface="Arial"/>
                <a:ea typeface="Arial"/>
                <a:cs typeface="Arial"/>
                <a:sym typeface="Arial"/>
              </a:rPr>
              <a:t> of the root causes of the crash illuminated several errors related to a new user interface, the Integrated Bridge and Navigation System (IBNS). It led the NTSB to conclude that errors in system design contributed to the crash.</a:t>
            </a:r>
            <a:endParaRPr/>
          </a:p>
          <a:p>
            <a:pPr marL="0" lvl="0" indent="0" algn="l" rtl="0">
              <a:spcBef>
                <a:spcPts val="480"/>
              </a:spcBef>
              <a:spcAft>
                <a:spcPts val="0"/>
              </a:spcAft>
              <a:buNone/>
            </a:pPr>
            <a:r>
              <a:rPr lang="en-US" sz="1600" b="0" i="0" u="none" strike="noStrike">
                <a:solidFill>
                  <a:schemeClr val="dk1"/>
                </a:solidFill>
                <a:latin typeface="Arial"/>
                <a:ea typeface="Arial"/>
                <a:cs typeface="Arial"/>
                <a:sym typeface="Arial"/>
              </a:rPr>
              <a:t>The IBNS, purchased by the Navy to reduce costs by limiting the number of sailors required to steer a ship, used touchscreen interfaces to pull together data from multiple sources in both automation-assisted and manual modes.</a:t>
            </a:r>
            <a:endParaRPr/>
          </a:p>
          <a:p>
            <a:pPr marL="0" lvl="0" indent="0" algn="l" rtl="0">
              <a:spcBef>
                <a:spcPts val="480"/>
              </a:spcBef>
              <a:spcAft>
                <a:spcPts val="0"/>
              </a:spcAft>
              <a:buNone/>
            </a:pPr>
            <a:endParaRPr sz="1600" b="0" i="0" u="none" strike="noStrike">
              <a:solidFill>
                <a:schemeClr val="dk1"/>
              </a:solidFill>
              <a:latin typeface="Arial"/>
              <a:ea typeface="Arial"/>
              <a:cs typeface="Arial"/>
              <a:sym typeface="Arial"/>
            </a:endParaRPr>
          </a:p>
          <a:p>
            <a:pPr marL="0" lvl="0" indent="0" algn="l" rtl="0">
              <a:spcBef>
                <a:spcPts val="480"/>
              </a:spcBef>
              <a:spcAft>
                <a:spcPts val="0"/>
              </a:spcAft>
              <a:buNone/>
            </a:pPr>
            <a:r>
              <a:rPr lang="en-US" sz="1600" b="0" i="0" u="none" strike="noStrike">
                <a:solidFill>
                  <a:schemeClr val="dk1"/>
                </a:solidFill>
                <a:latin typeface="Arial"/>
                <a:ea typeface="Arial"/>
                <a:cs typeface="Arial"/>
                <a:sym typeface="Arial"/>
              </a:rPr>
              <a:t>https://www.ntsb.gov/investigations/accidentreports/reports/mar1901.pdf</a:t>
            </a:r>
            <a:endParaRPr/>
          </a:p>
          <a:p>
            <a:pPr marL="0" lvl="0" indent="0" algn="l" rtl="0">
              <a:spcBef>
                <a:spcPts val="480"/>
              </a:spcBef>
              <a:spcAft>
                <a:spcPts val="0"/>
              </a:spcAft>
              <a:buNone/>
            </a:pPr>
            <a:endParaRPr/>
          </a:p>
        </p:txBody>
      </p:sp>
      <p:sp>
        <p:nvSpPr>
          <p:cNvPr id="674" name="Google Shape;674;p57: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8: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3" name="Google Shape;683;p58: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After the crash, the ensuing NTSB investigation determined that the IBNS did not conform to the industry-accepted maritime design standards outlined in Standard F1166, </a:t>
            </a:r>
            <a:r>
              <a:rPr lang="en-US" i="1"/>
              <a:t>Standard Practice for Human Engineering Design for Marine Systems, Equipment, and Facilities</a:t>
            </a:r>
            <a:r>
              <a:rPr lang="en-US"/>
              <a:t> approved for use by the Navy.</a:t>
            </a:r>
            <a:endParaRPr/>
          </a:p>
          <a:p>
            <a:pPr marL="0" lvl="0" indent="0" algn="l" rtl="0">
              <a:spcBef>
                <a:spcPts val="480"/>
              </a:spcBef>
              <a:spcAft>
                <a:spcPts val="0"/>
              </a:spcAft>
              <a:buNone/>
            </a:pPr>
            <a:r>
              <a:rPr lang="en-US"/>
              <a:t>These standards stipulate that the design of vessels, their systems, and subsystems should place a premium on simplicity and on limiting “potential human error incidence in the operation and maintenance of the system, particularly under conditions of stress.”</a:t>
            </a:r>
            <a:endParaRPr/>
          </a:p>
          <a:p>
            <a:pPr marL="0" lvl="0" indent="0" algn="l" rtl="0">
              <a:spcBef>
                <a:spcPts val="480"/>
              </a:spcBef>
              <a:spcAft>
                <a:spcPts val="0"/>
              </a:spcAft>
              <a:buNone/>
            </a:pPr>
            <a:br>
              <a:rPr lang="en-US"/>
            </a:br>
            <a:endParaRPr/>
          </a:p>
          <a:p>
            <a:pPr marL="0" lvl="0" indent="0" algn="l" rtl="0">
              <a:spcBef>
                <a:spcPts val="480"/>
              </a:spcBef>
              <a:spcAft>
                <a:spcPts val="0"/>
              </a:spcAft>
              <a:buNone/>
            </a:pPr>
            <a:endParaRPr/>
          </a:p>
        </p:txBody>
      </p:sp>
      <p:sp>
        <p:nvSpPr>
          <p:cNvPr id="684" name="Google Shape;684;p58: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9: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2" name="Google Shape;692;p59: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sz="1600" b="0" i="0" u="none" strike="noStrike">
                <a:solidFill>
                  <a:schemeClr val="dk1"/>
                </a:solidFill>
                <a:latin typeface="Arial"/>
                <a:ea typeface="Arial"/>
                <a:cs typeface="Arial"/>
                <a:sym typeface="Arial"/>
              </a:rPr>
              <a:t>Instead, the IBNS design and implementation were determined to have contributed to a series of errors that led to the collision. These errors are indicative of those commonly associated with poor User Experience (UX) design. These included:</a:t>
            </a:r>
            <a:endParaRPr/>
          </a:p>
          <a:p>
            <a:pPr marL="0" lvl="0" indent="0" algn="l" rtl="0">
              <a:spcBef>
                <a:spcPts val="480"/>
              </a:spcBef>
              <a:spcAft>
                <a:spcPts val="0"/>
              </a:spcAft>
              <a:buNone/>
            </a:pPr>
            <a:r>
              <a:rPr lang="en-US" sz="1600" b="1" i="0" u="none" strike="noStrike">
                <a:solidFill>
                  <a:schemeClr val="dk1"/>
                </a:solidFill>
                <a:latin typeface="Arial"/>
                <a:ea typeface="Arial"/>
                <a:cs typeface="Arial"/>
                <a:sym typeface="Arial"/>
              </a:rPr>
              <a:t>Lack of faith in system reliability</a:t>
            </a:r>
            <a:r>
              <a:rPr lang="en-US" sz="1600" b="0" i="0" u="none" strike="noStrike">
                <a:solidFill>
                  <a:schemeClr val="dk1"/>
                </a:solidFill>
                <a:latin typeface="Arial"/>
                <a:ea typeface="Arial"/>
                <a:cs typeface="Arial"/>
                <a:sym typeface="Arial"/>
              </a:rPr>
              <a:t> – The crew reported multiple false alarms in the months leading up to the crash, reducing crew faith in the fidelity of the system.</a:t>
            </a:r>
            <a:endParaRPr/>
          </a:p>
          <a:p>
            <a:pPr marL="0" lvl="0" indent="0" algn="l" rtl="0">
              <a:spcBef>
                <a:spcPts val="480"/>
              </a:spcBef>
              <a:spcAft>
                <a:spcPts val="0"/>
              </a:spcAft>
              <a:buNone/>
            </a:pPr>
            <a:r>
              <a:rPr lang="en-US" sz="1600" b="1" i="0" u="none" strike="noStrike">
                <a:solidFill>
                  <a:schemeClr val="dk1"/>
                </a:solidFill>
                <a:latin typeface="Arial"/>
                <a:ea typeface="Arial"/>
                <a:cs typeface="Arial"/>
                <a:sym typeface="Arial"/>
              </a:rPr>
              <a:t>Unsanctioned workarounds</a:t>
            </a:r>
            <a:r>
              <a:rPr lang="en-US" sz="1600" b="0" i="0" u="none" strike="noStrike">
                <a:solidFill>
                  <a:schemeClr val="dk1"/>
                </a:solidFill>
                <a:latin typeface="Arial"/>
                <a:ea typeface="Arial"/>
                <a:cs typeface="Arial"/>
                <a:sym typeface="Arial"/>
              </a:rPr>
              <a:t> – The crew of both the </a:t>
            </a:r>
            <a:r>
              <a:rPr lang="en-US" sz="1600" b="0" i="1" u="none" strike="noStrike">
                <a:solidFill>
                  <a:schemeClr val="dk1"/>
                </a:solidFill>
                <a:latin typeface="Arial"/>
                <a:ea typeface="Arial"/>
                <a:cs typeface="Arial"/>
                <a:sym typeface="Arial"/>
              </a:rPr>
              <a:t>John S McCain</a:t>
            </a:r>
            <a:r>
              <a:rPr lang="en-US" sz="1600" b="0" i="0" u="none" strike="noStrike">
                <a:solidFill>
                  <a:schemeClr val="dk1"/>
                </a:solidFill>
                <a:latin typeface="Arial"/>
                <a:ea typeface="Arial"/>
                <a:cs typeface="Arial"/>
                <a:sym typeface="Arial"/>
              </a:rPr>
              <a:t> and other similar ships often used the system in unintended, non-standardized ways (e.g., putting the system in backup manual mode) to eliminate errors in automation, such as the aforementioned false alerts, or to avoid unintended actions associated with accidental screen contact.</a:t>
            </a:r>
            <a:endParaRPr/>
          </a:p>
          <a:p>
            <a:pPr marL="0" lvl="0" indent="0" algn="l" rtl="0">
              <a:spcBef>
                <a:spcPts val="480"/>
              </a:spcBef>
              <a:spcAft>
                <a:spcPts val="0"/>
              </a:spcAft>
              <a:buNone/>
            </a:pPr>
            <a:r>
              <a:rPr lang="en-US" sz="1600" b="1" i="0" u="none" strike="noStrike">
                <a:solidFill>
                  <a:schemeClr val="dk1"/>
                </a:solidFill>
                <a:latin typeface="Arial"/>
                <a:ea typeface="Arial"/>
                <a:cs typeface="Arial"/>
                <a:sym typeface="Arial"/>
              </a:rPr>
              <a:t>Misinterpretation of system components</a:t>
            </a:r>
            <a:r>
              <a:rPr lang="en-US" sz="1600" b="0" i="0" u="none" strike="noStrike">
                <a:solidFill>
                  <a:schemeClr val="dk1"/>
                </a:solidFill>
                <a:latin typeface="Arial"/>
                <a:ea typeface="Arial"/>
                <a:cs typeface="Arial"/>
                <a:sym typeface="Arial"/>
              </a:rPr>
              <a:t> – According to the NTSB, the design for the transfer of thrust between bridge stations contained a level of complexity that did not adhere to approved design principles, and the lack of mechanical throttles stripped operators of the ability to receive “both immediate and tactile feedback”. (</a:t>
            </a:r>
            <a:r>
              <a:rPr lang="en-US" sz="1600" b="0" i="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more from the report here</a:t>
            </a:r>
            <a:r>
              <a:rPr lang="en-US" sz="1600" b="0" i="0" u="none" strike="noStrike">
                <a:solidFill>
                  <a:schemeClr val="dk1"/>
                </a:solidFill>
                <a:latin typeface="Arial"/>
                <a:ea typeface="Arial"/>
                <a:cs typeface="Arial"/>
                <a:sym typeface="Arial"/>
              </a:rPr>
              <a:t>)</a:t>
            </a:r>
            <a:endParaRPr/>
          </a:p>
          <a:p>
            <a:pPr marL="0" lvl="0" indent="0" algn="l" rtl="0">
              <a:spcBef>
                <a:spcPts val="480"/>
              </a:spcBef>
              <a:spcAft>
                <a:spcPts val="0"/>
              </a:spcAft>
              <a:buNone/>
            </a:pPr>
            <a:r>
              <a:rPr lang="en-US" sz="1600" b="1" i="0" u="none" strike="noStrike">
                <a:solidFill>
                  <a:schemeClr val="dk1"/>
                </a:solidFill>
                <a:latin typeface="Arial"/>
                <a:ea typeface="Arial"/>
                <a:cs typeface="Arial"/>
                <a:sym typeface="Arial"/>
              </a:rPr>
              <a:t>Policy gaps</a:t>
            </a:r>
            <a:r>
              <a:rPr lang="en-US" sz="1600" b="0" i="0" u="none" strike="noStrike">
                <a:solidFill>
                  <a:schemeClr val="dk1"/>
                </a:solidFill>
                <a:latin typeface="Arial"/>
                <a:ea typeface="Arial"/>
                <a:cs typeface="Arial"/>
                <a:sym typeface="Arial"/>
              </a:rPr>
              <a:t> – The complexity of the system required extensive training to ensure user proficiency which had not been fully integrated into associated policies, and the acquisition process left end-users without a means to provide critical user feedback to decision-makers and required them to use the system, despite identified flaws.</a:t>
            </a:r>
            <a:endParaRPr/>
          </a:p>
          <a:p>
            <a:pPr marL="0" lvl="0" indent="0" algn="l" rtl="0">
              <a:spcBef>
                <a:spcPts val="480"/>
              </a:spcBef>
              <a:spcAft>
                <a:spcPts val="0"/>
              </a:spcAft>
              <a:buNone/>
            </a:pPr>
            <a:r>
              <a:rPr lang="en-US" sz="1600" b="0" i="0" u="none" strike="noStrike">
                <a:solidFill>
                  <a:schemeClr val="dk1"/>
                </a:solidFill>
                <a:latin typeface="Arial"/>
                <a:ea typeface="Arial"/>
                <a:cs typeface="Arial"/>
                <a:sym typeface="Arial"/>
              </a:rPr>
              <a:t>The </a:t>
            </a:r>
            <a:r>
              <a:rPr lang="en-US" sz="1600" b="0" i="1" u="none" strike="noStrike">
                <a:solidFill>
                  <a:schemeClr val="dk1"/>
                </a:solidFill>
                <a:latin typeface="Arial"/>
                <a:ea typeface="Arial"/>
                <a:cs typeface="Arial"/>
                <a:sym typeface="Arial"/>
              </a:rPr>
              <a:t>McCain</a:t>
            </a:r>
            <a:r>
              <a:rPr lang="en-US" sz="1600" b="0" i="0" u="none" strike="noStrike">
                <a:solidFill>
                  <a:schemeClr val="dk1"/>
                </a:solidFill>
                <a:latin typeface="Arial"/>
                <a:ea typeface="Arial"/>
                <a:cs typeface="Arial"/>
                <a:sym typeface="Arial"/>
              </a:rPr>
              <a:t> crash underscores the risks and associated costs, including critical mission failures and even loss of life, that can be associated with a disregard for or misapplication of UX principles in the design, development, and implementation of technology.</a:t>
            </a:r>
            <a:endParaRPr/>
          </a:p>
          <a:p>
            <a:pPr marL="0" lvl="0" indent="0" algn="l" rtl="0">
              <a:spcBef>
                <a:spcPts val="480"/>
              </a:spcBef>
              <a:spcAft>
                <a:spcPts val="0"/>
              </a:spcAft>
              <a:buNone/>
            </a:pPr>
            <a:endParaRPr/>
          </a:p>
        </p:txBody>
      </p:sp>
      <p:sp>
        <p:nvSpPr>
          <p:cNvPr id="693" name="Google Shape;693;p59: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1" name="Google Shape;701;p60: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702" name="Google Shape;702;p60: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6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8" name="Google Shape;718;p61: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sz="1600" b="0" i="0">
                <a:solidFill>
                  <a:schemeClr val="dk1"/>
                </a:solidFill>
                <a:latin typeface="Arial"/>
                <a:ea typeface="Arial"/>
                <a:cs typeface="Arial"/>
                <a:sym typeface="Arial"/>
              </a:rPr>
              <a:t> prepares </a:t>
            </a:r>
            <a:r>
              <a:rPr lang="en-US" sz="1600" b="0" i="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U.S. military personnel</a:t>
            </a:r>
            <a:r>
              <a:rPr lang="en-US" sz="1600" b="0" i="0">
                <a:solidFill>
                  <a:schemeClr val="dk1"/>
                </a:solidFill>
                <a:latin typeface="Arial"/>
                <a:ea typeface="Arial"/>
                <a:cs typeface="Arial"/>
                <a:sym typeface="Arial"/>
              </a:rPr>
              <a:t>, </a:t>
            </a:r>
            <a:r>
              <a:rPr lang="en-US" sz="1600" b="0" i="0" u="sng" strike="noStrik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U.S. Department of Defense</a:t>
            </a:r>
            <a:r>
              <a:rPr lang="en-US" sz="1600" b="0" i="0">
                <a:solidFill>
                  <a:schemeClr val="dk1"/>
                </a:solidFill>
                <a:latin typeface="Arial"/>
                <a:ea typeface="Arial"/>
                <a:cs typeface="Arial"/>
                <a:sym typeface="Arial"/>
              </a:rPr>
              <a:t> </a:t>
            </a:r>
            <a:r>
              <a:rPr lang="en-US" sz="1600" b="0" i="0" u="sng" strike="noStrik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civilians</a:t>
            </a:r>
            <a:r>
              <a:rPr lang="en-US" sz="1600" b="0" i="0">
                <a:solidFill>
                  <a:schemeClr val="dk1"/>
                </a:solidFill>
                <a:latin typeface="Arial"/>
                <a:ea typeface="Arial"/>
                <a:cs typeface="Arial"/>
                <a:sym typeface="Arial"/>
              </a:rPr>
              <a:t>, and private military contractors to survive and "return with honor" in survival scenarios.</a:t>
            </a:r>
            <a:endParaRPr/>
          </a:p>
          <a:p>
            <a:pPr marL="0" lvl="0" indent="0" algn="l" rtl="0">
              <a:spcBef>
                <a:spcPts val="480"/>
              </a:spcBef>
              <a:spcAft>
                <a:spcPts val="0"/>
              </a:spcAft>
              <a:buNone/>
            </a:pPr>
            <a:endParaRPr sz="1600" b="0" i="0">
              <a:solidFill>
                <a:schemeClr val="dk1"/>
              </a:solidFill>
              <a:latin typeface="Arial"/>
              <a:ea typeface="Arial"/>
              <a:cs typeface="Arial"/>
              <a:sym typeface="Arial"/>
            </a:endParaRPr>
          </a:p>
        </p:txBody>
      </p:sp>
      <p:sp>
        <p:nvSpPr>
          <p:cNvPr id="719" name="Google Shape;719;p61: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62: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9" name="Google Shape;729;p62: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The pain point</a:t>
            </a:r>
            <a:endParaRPr/>
          </a:p>
        </p:txBody>
      </p:sp>
      <p:sp>
        <p:nvSpPr>
          <p:cNvPr id="730" name="Google Shape;730;p62: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6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7" name="Google Shape;737;p63: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738" name="Google Shape;738;p63: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6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6" name="Google Shape;746;p64: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747" name="Google Shape;747;p64: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65: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755" name="Google Shape;755;p6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6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2" name="Google Shape;762;p66: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https://www.nngroup.com/articles/ux-maturity-model/</a:t>
            </a:r>
            <a:endParaRPr/>
          </a:p>
        </p:txBody>
      </p:sp>
      <p:sp>
        <p:nvSpPr>
          <p:cNvPr id="763" name="Google Shape;763;p66: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Google Shape;107;p7: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Don Norman is considered the forefather of modern UX. Who better to define UX than him.</a:t>
            </a:r>
            <a:endParaRPr/>
          </a:p>
        </p:txBody>
      </p:sp>
      <p:sp>
        <p:nvSpPr>
          <p:cNvPr id="108" name="Google Shape;108;p7: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6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3" name="Google Shape;773;p67: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Clr>
                <a:schemeClr val="dk1"/>
              </a:buClr>
              <a:buSzPts val="1600"/>
              <a:buFont typeface="Arial"/>
              <a:buNone/>
            </a:pPr>
            <a:r>
              <a:rPr lang="en-US"/>
              <a:t>Process:</a:t>
            </a:r>
            <a:endParaRPr/>
          </a:p>
          <a:p>
            <a:pPr marL="122238" lvl="0" indent="-122238" algn="l" rtl="0">
              <a:spcBef>
                <a:spcPts val="480"/>
              </a:spcBef>
              <a:spcAft>
                <a:spcPts val="0"/>
              </a:spcAft>
              <a:buClr>
                <a:schemeClr val="dk1"/>
              </a:buClr>
              <a:buSzPts val="1600"/>
              <a:buFont typeface="Arial"/>
              <a:buChar char="•"/>
            </a:pPr>
            <a:r>
              <a:rPr lang="en-US" sz="1600" b="0">
                <a:solidFill>
                  <a:schemeClr val="dk1"/>
                </a:solidFill>
                <a:latin typeface="Arial"/>
                <a:ea typeface="Arial"/>
                <a:cs typeface="Arial"/>
                <a:sym typeface="Arial"/>
              </a:rPr>
              <a:t>“Experts” serve as proxies for users</a:t>
            </a:r>
            <a:endParaRPr/>
          </a:p>
          <a:p>
            <a:pPr marL="122238" lvl="0" indent="-122238" algn="l" rtl="0">
              <a:spcBef>
                <a:spcPts val="480"/>
              </a:spcBef>
              <a:spcAft>
                <a:spcPts val="0"/>
              </a:spcAft>
              <a:buClr>
                <a:schemeClr val="dk1"/>
              </a:buClr>
              <a:buSzPts val="1600"/>
              <a:buFont typeface="Arial"/>
              <a:buChar char="•"/>
            </a:pPr>
            <a:r>
              <a:rPr lang="en-US" sz="1600" b="0">
                <a:solidFill>
                  <a:schemeClr val="dk1"/>
                </a:solidFill>
                <a:latin typeface="Arial"/>
                <a:ea typeface="Arial"/>
                <a:cs typeface="Arial"/>
                <a:sym typeface="Arial"/>
              </a:rPr>
              <a:t>Developers work directly from traditional “shall statement” requirements, use cases or user stories</a:t>
            </a:r>
            <a:endParaRPr/>
          </a:p>
          <a:p>
            <a:pPr marL="122238" lvl="0" indent="-122238" algn="l" rtl="0">
              <a:spcBef>
                <a:spcPts val="480"/>
              </a:spcBef>
              <a:spcAft>
                <a:spcPts val="0"/>
              </a:spcAft>
              <a:buClr>
                <a:schemeClr val="dk1"/>
              </a:buClr>
              <a:buSzPts val="1600"/>
              <a:buFont typeface="Arial"/>
              <a:buChar char="•"/>
            </a:pPr>
            <a:r>
              <a:rPr lang="en-US" sz="1600" b="0">
                <a:solidFill>
                  <a:schemeClr val="dk1"/>
                </a:solidFill>
                <a:latin typeface="Arial"/>
                <a:ea typeface="Arial"/>
                <a:cs typeface="Arial"/>
                <a:sym typeface="Arial"/>
              </a:rPr>
              <a:t>DesignOps approach: people, process, tech</a:t>
            </a:r>
            <a:endParaRPr/>
          </a:p>
          <a:p>
            <a:pPr marL="122238" lvl="0" indent="-122238" algn="l" rtl="0">
              <a:spcBef>
                <a:spcPts val="480"/>
              </a:spcBef>
              <a:spcAft>
                <a:spcPts val="0"/>
              </a:spcAft>
              <a:buClr>
                <a:schemeClr val="dk1"/>
              </a:buClr>
              <a:buSzPts val="1600"/>
              <a:buFont typeface="Arial"/>
              <a:buChar char="•"/>
            </a:pPr>
            <a:r>
              <a:rPr lang="en-US" sz="1600" b="0">
                <a:solidFill>
                  <a:schemeClr val="dk1"/>
                </a:solidFill>
                <a:latin typeface="Arial"/>
                <a:ea typeface="Arial"/>
                <a:cs typeface="Arial"/>
                <a:sym typeface="Arial"/>
              </a:rPr>
              <a:t>Design has budget</a:t>
            </a:r>
            <a:endParaRPr/>
          </a:p>
          <a:p>
            <a:pPr marL="122238" lvl="0" indent="-122238" algn="l" rtl="0">
              <a:spcBef>
                <a:spcPts val="480"/>
              </a:spcBef>
              <a:spcAft>
                <a:spcPts val="0"/>
              </a:spcAft>
              <a:buClr>
                <a:schemeClr val="dk1"/>
              </a:buClr>
              <a:buSzPts val="1600"/>
              <a:buFont typeface="Arial"/>
              <a:buChar char="•"/>
            </a:pPr>
            <a:r>
              <a:rPr lang="en-US" sz="1600" b="0">
                <a:solidFill>
                  <a:schemeClr val="dk1"/>
                </a:solidFill>
                <a:latin typeface="Arial"/>
                <a:ea typeface="Arial"/>
                <a:cs typeface="Arial"/>
                <a:sym typeface="Arial"/>
              </a:rPr>
              <a:t>Design has community</a:t>
            </a:r>
            <a:endParaRPr/>
          </a:p>
          <a:p>
            <a:pPr marL="122238" lvl="0" indent="-122238" algn="l" rtl="0">
              <a:spcBef>
                <a:spcPts val="480"/>
              </a:spcBef>
              <a:spcAft>
                <a:spcPts val="0"/>
              </a:spcAft>
              <a:buClr>
                <a:schemeClr val="dk1"/>
              </a:buClr>
              <a:buSzPts val="1600"/>
              <a:buFont typeface="Arial"/>
              <a:buChar char="•"/>
            </a:pPr>
            <a:r>
              <a:rPr lang="en-US" sz="1600" b="0">
                <a:solidFill>
                  <a:schemeClr val="dk1"/>
                </a:solidFill>
                <a:latin typeface="Arial"/>
                <a:ea typeface="Arial"/>
                <a:cs typeface="Arial"/>
                <a:sym typeface="Arial"/>
              </a:rPr>
              <a:t>Engagement leads for outreach to users</a:t>
            </a:r>
            <a:endParaRPr/>
          </a:p>
          <a:p>
            <a:pPr marL="122238" lvl="0" indent="-20637" algn="l" rtl="0">
              <a:spcBef>
                <a:spcPts val="480"/>
              </a:spcBef>
              <a:spcAft>
                <a:spcPts val="0"/>
              </a:spcAft>
              <a:buClr>
                <a:schemeClr val="dk1"/>
              </a:buClr>
              <a:buSzPts val="1600"/>
              <a:buFont typeface="Arial"/>
              <a:buNone/>
            </a:pPr>
            <a:endParaRPr sz="1600" b="0">
              <a:solidFill>
                <a:schemeClr val="dk1"/>
              </a:solidFill>
              <a:latin typeface="Arial"/>
              <a:ea typeface="Arial"/>
              <a:cs typeface="Arial"/>
              <a:sym typeface="Arial"/>
            </a:endParaRPr>
          </a:p>
          <a:p>
            <a:pPr marL="0" lvl="0" indent="0" algn="l" rtl="0">
              <a:spcBef>
                <a:spcPts val="480"/>
              </a:spcBef>
              <a:spcAft>
                <a:spcPts val="0"/>
              </a:spcAft>
              <a:buNone/>
            </a:pPr>
            <a:endParaRPr/>
          </a:p>
        </p:txBody>
      </p:sp>
      <p:sp>
        <p:nvSpPr>
          <p:cNvPr id="774" name="Google Shape;774;p67: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68: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3" name="Google Shape;783;p68: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285750" lvl="0" indent="-184150" algn="l" rtl="0">
              <a:spcBef>
                <a:spcPts val="0"/>
              </a:spcBef>
              <a:spcAft>
                <a:spcPts val="0"/>
              </a:spcAft>
              <a:buClr>
                <a:schemeClr val="dk1"/>
              </a:buClr>
              <a:buSzPts val="1600"/>
              <a:buFont typeface="Arial"/>
              <a:buNone/>
            </a:pPr>
            <a:endParaRPr/>
          </a:p>
        </p:txBody>
      </p:sp>
      <p:sp>
        <p:nvSpPr>
          <p:cNvPr id="784" name="Google Shape;784;p68: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69: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1" name="Google Shape;791;p69: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792" name="Google Shape;792;p69: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70: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799" name="Google Shape;799;p7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7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7" name="Google Shape;807;p71: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https://uxdesign.cc/understanding-ux-roles-23032b94710d</a:t>
            </a:r>
            <a:endParaRPr/>
          </a:p>
        </p:txBody>
      </p:sp>
      <p:sp>
        <p:nvSpPr>
          <p:cNvPr id="808" name="Google Shape;808;p71: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72: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815" name="Google Shape;815;p72: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2" name="Google Shape;822;p73: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823" name="Google Shape;823;p73: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0" name="Google Shape;830;p74: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831" name="Google Shape;831;p74: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7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8" name="Google Shape;838;p75: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839" name="Google Shape;839;p75: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7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6" name="Google Shape;846;p76: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Top 5</a:t>
            </a:r>
            <a:endParaRPr/>
          </a:p>
        </p:txBody>
      </p:sp>
      <p:sp>
        <p:nvSpPr>
          <p:cNvPr id="847" name="Google Shape;847;p76: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8: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ISO standards: https://www.iso.org/standard/63500.html</a:t>
            </a:r>
            <a:endParaRPr/>
          </a:p>
          <a:p>
            <a:pPr marL="0" lvl="0" indent="0" algn="l" rtl="0">
              <a:spcBef>
                <a:spcPts val="480"/>
              </a:spcBef>
              <a:spcAft>
                <a:spcPts val="0"/>
              </a:spcAft>
              <a:buNone/>
            </a:pPr>
            <a:r>
              <a:rPr lang="en-US"/>
              <a:t>2018 first update 30 years after standard created</a:t>
            </a:r>
            <a:endParaRPr/>
          </a:p>
          <a:p>
            <a:pPr marL="0" lvl="0" indent="0" algn="l" rtl="0">
              <a:spcBef>
                <a:spcPts val="480"/>
              </a:spcBef>
              <a:spcAft>
                <a:spcPts val="0"/>
              </a:spcAft>
              <a:buNone/>
            </a:pPr>
            <a:endParaRPr/>
          </a:p>
          <a:p>
            <a:pPr marL="0" lvl="0" indent="0" algn="l" rtl="0">
              <a:spcBef>
                <a:spcPts val="480"/>
              </a:spcBef>
              <a:spcAft>
                <a:spcPts val="0"/>
              </a:spcAft>
              <a:buNone/>
            </a:pPr>
            <a:r>
              <a:rPr lang="en-US"/>
              <a:t>History of ISO standard: https://measuringu.com/iso-9241/</a:t>
            </a:r>
            <a:endParaRPr/>
          </a:p>
        </p:txBody>
      </p:sp>
      <p:sp>
        <p:nvSpPr>
          <p:cNvPr id="118" name="Google Shape;118;p8: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7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4" name="Google Shape;854;p77: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Top 5</a:t>
            </a:r>
            <a:endParaRPr/>
          </a:p>
        </p:txBody>
      </p:sp>
      <p:sp>
        <p:nvSpPr>
          <p:cNvPr id="855" name="Google Shape;855;p77: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78: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2" name="Google Shape;862;p78: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endParaRPr/>
          </a:p>
        </p:txBody>
      </p:sp>
      <p:sp>
        <p:nvSpPr>
          <p:cNvPr id="863" name="Google Shape;863;p78: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5" name="Google Shape;125;p9: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https://www.nngroup.com/articles/theory-user-delight/</a:t>
            </a:r>
            <a:endParaRPr/>
          </a:p>
          <a:p>
            <a:pPr marL="0" lvl="0" indent="0" algn="l" rtl="0">
              <a:spcBef>
                <a:spcPts val="480"/>
              </a:spcBef>
              <a:spcAft>
                <a:spcPts val="0"/>
              </a:spcAft>
              <a:buNone/>
            </a:pPr>
            <a:r>
              <a:rPr lang="en-US"/>
              <a:t>- A very visually appealing application, that is not functional (i.e. doesn’t have a purpose) will not satisfy users’ basic needs</a:t>
            </a:r>
            <a:endParaRPr/>
          </a:p>
          <a:p>
            <a:pPr marL="0" lvl="0" indent="0" algn="l" rtl="0">
              <a:spcBef>
                <a:spcPts val="480"/>
              </a:spcBef>
              <a:spcAft>
                <a:spcPts val="0"/>
              </a:spcAft>
              <a:buNone/>
            </a:pPr>
            <a:r>
              <a:rPr lang="en-US"/>
              <a:t>- A functional interface that doesn’t work all the time, will leave users unsatisfied</a:t>
            </a:r>
            <a:endParaRPr/>
          </a:p>
        </p:txBody>
      </p:sp>
      <p:sp>
        <p:nvSpPr>
          <p:cNvPr id="126" name="Google Shape;126;p9: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4"/>
        <p:cNvGrpSpPr/>
        <p:nvPr/>
      </p:nvGrpSpPr>
      <p:grpSpPr>
        <a:xfrm>
          <a:off x="0" y="0"/>
          <a:ext cx="0" cy="0"/>
          <a:chOff x="0" y="0"/>
          <a:chExt cx="0" cy="0"/>
        </a:xfrm>
      </p:grpSpPr>
      <p:cxnSp>
        <p:nvCxnSpPr>
          <p:cNvPr id="25" name="Google Shape;25;p80"/>
          <p:cNvCxnSpPr/>
          <p:nvPr/>
        </p:nvCxnSpPr>
        <p:spPr>
          <a:xfrm>
            <a:off x="0" y="1352225"/>
            <a:ext cx="12192000" cy="0"/>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sp>
        <p:nvSpPr>
          <p:cNvPr id="26" name="Google Shape;26;p80"/>
          <p:cNvSpPr txBox="1">
            <a:spLocks noGrp="1"/>
          </p:cNvSpPr>
          <p:nvPr>
            <p:ph type="body" idx="1"/>
          </p:nvPr>
        </p:nvSpPr>
        <p:spPr>
          <a:xfrm>
            <a:off x="871093" y="1858346"/>
            <a:ext cx="10449813" cy="1229411"/>
          </a:xfrm>
          <a:prstGeom prst="rect">
            <a:avLst/>
          </a:prstGeom>
          <a:noFill/>
          <a:ln>
            <a:noFill/>
          </a:ln>
        </p:spPr>
        <p:txBody>
          <a:bodyPr spcFirstLastPara="1" wrap="square" lIns="91425" tIns="45700" rIns="91425" bIns="45700" anchor="t" anchorCtr="0">
            <a:noAutofit/>
          </a:bodyPr>
          <a:lstStyle>
            <a:lvl1pPr marL="457200" lvl="0" indent="-228600" algn="ctr">
              <a:spcBef>
                <a:spcPts val="560"/>
              </a:spcBef>
              <a:spcAft>
                <a:spcPts val="0"/>
              </a:spcAft>
              <a:buSzPts val="2100"/>
              <a:buNone/>
              <a:defRPr sz="2800" b="1">
                <a:solidFill>
                  <a:srgbClr val="CC3300"/>
                </a:solidFill>
                <a:latin typeface="Tahoma"/>
                <a:ea typeface="Tahoma"/>
                <a:cs typeface="Tahoma"/>
                <a:sym typeface="Tahoma"/>
              </a:defRPr>
            </a:lvl1pPr>
            <a:lvl2pPr marL="914400" lvl="1" indent="-314325" algn="l">
              <a:spcBef>
                <a:spcPts val="360"/>
              </a:spcBef>
              <a:spcAft>
                <a:spcPts val="0"/>
              </a:spcAft>
              <a:buSzPts val="1350"/>
              <a:buChar char="■"/>
              <a:defRPr/>
            </a:lvl2pPr>
            <a:lvl3pPr marL="1371600" lvl="2" indent="-285750" algn="l">
              <a:spcBef>
                <a:spcPts val="360"/>
              </a:spcBef>
              <a:spcAft>
                <a:spcPts val="0"/>
              </a:spcAft>
              <a:buSzPts val="900"/>
              <a:buChar char="■"/>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
        <p:nvSpPr>
          <p:cNvPr id="27" name="Google Shape;27;p80"/>
          <p:cNvSpPr txBox="1">
            <a:spLocks noGrp="1"/>
          </p:cNvSpPr>
          <p:nvPr>
            <p:ph type="body" idx="2"/>
          </p:nvPr>
        </p:nvSpPr>
        <p:spPr>
          <a:xfrm>
            <a:off x="2070100" y="3565525"/>
            <a:ext cx="8478838" cy="1934127"/>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1800"/>
              <a:buNone/>
              <a:defRPr sz="2400" b="1">
                <a:latin typeface="Arial Narrow"/>
                <a:ea typeface="Arial Narrow"/>
                <a:cs typeface="Arial Narrow"/>
                <a:sym typeface="Arial Narrow"/>
              </a:defRPr>
            </a:lvl1pPr>
            <a:lvl2pPr marL="914400" lvl="1" indent="-314325" algn="l">
              <a:spcBef>
                <a:spcPts val="360"/>
              </a:spcBef>
              <a:spcAft>
                <a:spcPts val="0"/>
              </a:spcAft>
              <a:buSzPts val="1350"/>
              <a:buChar char="■"/>
              <a:defRPr/>
            </a:lvl2pPr>
            <a:lvl3pPr marL="1371600" lvl="2" indent="-285750" algn="l">
              <a:spcBef>
                <a:spcPts val="360"/>
              </a:spcBef>
              <a:spcAft>
                <a:spcPts val="0"/>
              </a:spcAft>
              <a:buSzPts val="900"/>
              <a:buChar char="■"/>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grpSp>
        <p:nvGrpSpPr>
          <p:cNvPr id="28" name="Google Shape;28;p80"/>
          <p:cNvGrpSpPr/>
          <p:nvPr/>
        </p:nvGrpSpPr>
        <p:grpSpPr>
          <a:xfrm>
            <a:off x="177576" y="6503087"/>
            <a:ext cx="1127548" cy="282877"/>
            <a:chOff x="177576" y="6503087"/>
            <a:chExt cx="1127548" cy="282877"/>
          </a:xfrm>
        </p:grpSpPr>
        <p:sp>
          <p:nvSpPr>
            <p:cNvPr id="29" name="Google Shape;29;p80"/>
            <p:cNvSpPr/>
            <p:nvPr/>
          </p:nvSpPr>
          <p:spPr>
            <a:xfrm>
              <a:off x="468035" y="6508965"/>
              <a:ext cx="83708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@IITSEC</a:t>
              </a:r>
              <a:endParaRPr/>
            </a:p>
          </p:txBody>
        </p:sp>
        <p:pic>
          <p:nvPicPr>
            <p:cNvPr id="30" name="Google Shape;30;p80" descr="twitterlogosmall.png"/>
            <p:cNvPicPr preferRelativeResize="0"/>
            <p:nvPr/>
          </p:nvPicPr>
          <p:blipFill rotWithShape="1">
            <a:blip r:embed="rId2">
              <a:alphaModFix/>
            </a:blip>
            <a:srcRect/>
            <a:stretch/>
          </p:blipFill>
          <p:spPr>
            <a:xfrm>
              <a:off x="177576" y="6503087"/>
              <a:ext cx="424387" cy="257814"/>
            </a:xfrm>
            <a:prstGeom prst="rect">
              <a:avLst/>
            </a:prstGeom>
            <a:noFill/>
            <a:ln>
              <a:noFill/>
            </a:ln>
          </p:spPr>
        </p:pic>
      </p:grpSp>
      <p:grpSp>
        <p:nvGrpSpPr>
          <p:cNvPr id="31" name="Google Shape;31;p80"/>
          <p:cNvGrpSpPr/>
          <p:nvPr/>
        </p:nvGrpSpPr>
        <p:grpSpPr>
          <a:xfrm>
            <a:off x="1305124" y="6512595"/>
            <a:ext cx="1592080" cy="276999"/>
            <a:chOff x="2207996" y="6472185"/>
            <a:chExt cx="1338900" cy="276999"/>
          </a:xfrm>
        </p:grpSpPr>
        <p:pic>
          <p:nvPicPr>
            <p:cNvPr id="32" name="Google Shape;32;p80" descr="YouTube_icon_block.png"/>
            <p:cNvPicPr preferRelativeResize="0"/>
            <p:nvPr/>
          </p:nvPicPr>
          <p:blipFill rotWithShape="1">
            <a:blip r:embed="rId3">
              <a:alphaModFix/>
            </a:blip>
            <a:srcRect/>
            <a:stretch/>
          </p:blipFill>
          <p:spPr>
            <a:xfrm>
              <a:off x="2207996" y="6485179"/>
              <a:ext cx="334590" cy="250942"/>
            </a:xfrm>
            <a:prstGeom prst="rect">
              <a:avLst/>
            </a:prstGeom>
            <a:noFill/>
            <a:ln>
              <a:noFill/>
            </a:ln>
          </p:spPr>
        </p:pic>
        <p:sp>
          <p:nvSpPr>
            <p:cNvPr id="33" name="Google Shape;33;p80"/>
            <p:cNvSpPr/>
            <p:nvPr/>
          </p:nvSpPr>
          <p:spPr>
            <a:xfrm>
              <a:off x="2513023" y="6472185"/>
              <a:ext cx="103387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err="1">
                  <a:solidFill>
                    <a:schemeClr val="dk1"/>
                  </a:solidFill>
                  <a:latin typeface="Arial"/>
                  <a:ea typeface="Arial"/>
                  <a:cs typeface="Arial"/>
                  <a:sym typeface="Arial"/>
                </a:rPr>
                <a:t>NTSAToday</a:t>
              </a:r>
              <a:endParaRPr sz="1200" b="1" dirty="0">
                <a:solidFill>
                  <a:schemeClr val="dk1"/>
                </a:solidFill>
                <a:latin typeface="Arial"/>
                <a:ea typeface="Arial"/>
                <a:cs typeface="Arial"/>
                <a:sym typeface="Arial"/>
              </a:endParaRPr>
            </a:p>
          </p:txBody>
        </p:sp>
      </p:grpSp>
      <p:pic>
        <p:nvPicPr>
          <p:cNvPr id="34" name="Google Shape;34;p80"/>
          <p:cNvPicPr preferRelativeResize="0"/>
          <p:nvPr/>
        </p:nvPicPr>
        <p:blipFill rotWithShape="1">
          <a:blip r:embed="rId4">
            <a:alphaModFix/>
          </a:blip>
          <a:srcRect/>
          <a:stretch/>
        </p:blipFill>
        <p:spPr>
          <a:xfrm>
            <a:off x="0" y="-18324"/>
            <a:ext cx="12192000" cy="1357486"/>
          </a:xfrm>
          <a:prstGeom prst="rect">
            <a:avLst/>
          </a:prstGeom>
          <a:noFill/>
          <a:ln>
            <a:noFill/>
          </a:ln>
        </p:spPr>
      </p:pic>
      <p:pic>
        <p:nvPicPr>
          <p:cNvPr id="35" name="Google Shape;35;p80"/>
          <p:cNvPicPr preferRelativeResize="0"/>
          <p:nvPr/>
        </p:nvPicPr>
        <p:blipFill rotWithShape="1">
          <a:blip r:embed="rId5">
            <a:alphaModFix/>
          </a:blip>
          <a:srcRect/>
          <a:stretch/>
        </p:blipFill>
        <p:spPr>
          <a:xfrm>
            <a:off x="97986" y="50819"/>
            <a:ext cx="1216160" cy="1219200"/>
          </a:xfrm>
          <a:prstGeom prst="rect">
            <a:avLst/>
          </a:prstGeom>
          <a:noFill/>
          <a:ln>
            <a:noFill/>
          </a:ln>
        </p:spPr>
      </p:pic>
      <p:pic>
        <p:nvPicPr>
          <p:cNvPr id="36" name="Google Shape;36;p80"/>
          <p:cNvPicPr preferRelativeResize="0"/>
          <p:nvPr/>
        </p:nvPicPr>
        <p:blipFill rotWithShape="1">
          <a:blip r:embed="rId5">
            <a:alphaModFix/>
          </a:blip>
          <a:srcRect/>
          <a:stretch/>
        </p:blipFill>
        <p:spPr>
          <a:xfrm>
            <a:off x="11735242" y="6332858"/>
            <a:ext cx="477078" cy="478270"/>
          </a:xfrm>
          <a:prstGeom prst="rect">
            <a:avLst/>
          </a:prstGeom>
          <a:noFill/>
          <a:ln>
            <a:noFill/>
          </a:ln>
        </p:spPr>
      </p:pic>
      <p:pic>
        <p:nvPicPr>
          <p:cNvPr id="37" name="Google Shape;37;p80" descr="Text, logo&#10;&#10;Description automatically generated"/>
          <p:cNvPicPr preferRelativeResize="0"/>
          <p:nvPr/>
        </p:nvPicPr>
        <p:blipFill rotWithShape="1">
          <a:blip r:embed="rId6">
            <a:alphaModFix/>
          </a:blip>
          <a:srcRect/>
          <a:stretch/>
        </p:blipFill>
        <p:spPr>
          <a:xfrm>
            <a:off x="9848997" y="6371281"/>
            <a:ext cx="1094689" cy="438303"/>
          </a:xfrm>
          <a:prstGeom prst="rect">
            <a:avLst/>
          </a:prstGeom>
          <a:noFill/>
          <a:ln>
            <a:noFill/>
          </a:ln>
        </p:spPr>
      </p:pic>
      <p:sp>
        <p:nvSpPr>
          <p:cNvPr id="38" name="Google Shape;38;p80"/>
          <p:cNvSpPr txBox="1">
            <a:spLocks noGrp="1"/>
          </p:cNvSpPr>
          <p:nvPr>
            <p:ph type="sldNum" idx="12"/>
          </p:nvPr>
        </p:nvSpPr>
        <p:spPr>
          <a:xfrm>
            <a:off x="10886876" y="6419966"/>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39"/>
        <p:cNvGrpSpPr/>
        <p:nvPr/>
      </p:nvGrpSpPr>
      <p:grpSpPr>
        <a:xfrm>
          <a:off x="0" y="0"/>
          <a:ext cx="0" cy="0"/>
          <a:chOff x="0" y="0"/>
          <a:chExt cx="0" cy="0"/>
        </a:xfrm>
      </p:grpSpPr>
      <p:sp>
        <p:nvSpPr>
          <p:cNvPr id="40" name="Google Shape;40;p81"/>
          <p:cNvSpPr txBox="1">
            <a:spLocks noGrp="1"/>
          </p:cNvSpPr>
          <p:nvPr>
            <p:ph type="sldNum" idx="12"/>
          </p:nvPr>
        </p:nvSpPr>
        <p:spPr>
          <a:xfrm>
            <a:off x="10893288" y="6477001"/>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81"/>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1"/>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292100" algn="l">
              <a:spcBef>
                <a:spcPts val="400"/>
              </a:spcBef>
              <a:spcAft>
                <a:spcPts val="0"/>
              </a:spcAft>
              <a:buClr>
                <a:schemeClr val="dk1"/>
              </a:buClr>
              <a:buSzPts val="1000"/>
              <a:buFont typeface="Noto Sans Symbols"/>
              <a:buChar char="❖"/>
              <a:defRPr sz="2000">
                <a:latin typeface="Arial Narrow"/>
                <a:ea typeface="Arial Narrow"/>
                <a:cs typeface="Arial Narrow"/>
                <a:sym typeface="Arial Narrow"/>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1 column">
  <p:cSld name="1_Title and 1 column">
    <p:spTree>
      <p:nvGrpSpPr>
        <p:cNvPr id="1" name="Shape 43"/>
        <p:cNvGrpSpPr/>
        <p:nvPr/>
      </p:nvGrpSpPr>
      <p:grpSpPr>
        <a:xfrm>
          <a:off x="0" y="0"/>
          <a:ext cx="0" cy="0"/>
          <a:chOff x="0" y="0"/>
          <a:chExt cx="0" cy="0"/>
        </a:xfrm>
      </p:grpSpPr>
      <p:sp>
        <p:nvSpPr>
          <p:cNvPr id="44" name="Google Shape;44;p82"/>
          <p:cNvSpPr txBox="1">
            <a:spLocks noGrp="1"/>
          </p:cNvSpPr>
          <p:nvPr>
            <p:ph type="sldNum" idx="12"/>
          </p:nvPr>
        </p:nvSpPr>
        <p:spPr>
          <a:xfrm>
            <a:off x="11296608" y="6298473"/>
            <a:ext cx="731600" cy="387600"/>
          </a:xfrm>
          <a:prstGeom prst="rect">
            <a:avLst/>
          </a:prstGeom>
          <a:noFill/>
          <a:ln>
            <a:noFill/>
          </a:ln>
        </p:spPr>
        <p:txBody>
          <a:bodyPr spcFirstLastPara="1" wrap="square" lIns="68575" tIns="68575" rIns="68575" bIns="68575" anchor="ctr" anchorCtr="0">
            <a:normAutofit/>
          </a:bodyPr>
          <a:lstStyle>
            <a:lvl1pPr marL="0" marR="0" lvl="0" indent="0" algn="r">
              <a:spcBef>
                <a:spcPts val="0"/>
              </a:spcBef>
              <a:spcAft>
                <a:spcPts val="0"/>
              </a:spcAft>
              <a:buClr>
                <a:schemeClr val="accent1"/>
              </a:buClr>
              <a:buSzPts val="900"/>
              <a:buFont typeface="Century Gothic"/>
              <a:buNone/>
              <a:defRPr sz="2133">
                <a:solidFill>
                  <a:schemeClr val="dk1"/>
                </a:solidFill>
                <a:latin typeface="Tahoma"/>
                <a:ea typeface="Tahoma"/>
                <a:cs typeface="Tahoma"/>
                <a:sym typeface="Tahoma"/>
              </a:defRPr>
            </a:lvl1pPr>
            <a:lvl2pPr marL="0" marR="0" lvl="1" indent="0" algn="r">
              <a:spcBef>
                <a:spcPts val="0"/>
              </a:spcBef>
              <a:spcAft>
                <a:spcPts val="0"/>
              </a:spcAft>
              <a:buClr>
                <a:schemeClr val="accent1"/>
              </a:buClr>
              <a:buSzPts val="900"/>
              <a:buFont typeface="Century Gothic"/>
              <a:buNone/>
              <a:defRPr sz="2133">
                <a:solidFill>
                  <a:schemeClr val="dk1"/>
                </a:solidFill>
                <a:latin typeface="Tahoma"/>
                <a:ea typeface="Tahoma"/>
                <a:cs typeface="Tahoma"/>
                <a:sym typeface="Tahoma"/>
              </a:defRPr>
            </a:lvl2pPr>
            <a:lvl3pPr marL="0" marR="0" lvl="2" indent="0" algn="r">
              <a:spcBef>
                <a:spcPts val="0"/>
              </a:spcBef>
              <a:spcAft>
                <a:spcPts val="0"/>
              </a:spcAft>
              <a:buClr>
                <a:schemeClr val="accent1"/>
              </a:buClr>
              <a:buSzPts val="900"/>
              <a:buFont typeface="Century Gothic"/>
              <a:buNone/>
              <a:defRPr sz="2133">
                <a:solidFill>
                  <a:schemeClr val="dk1"/>
                </a:solidFill>
                <a:latin typeface="Tahoma"/>
                <a:ea typeface="Tahoma"/>
                <a:cs typeface="Tahoma"/>
                <a:sym typeface="Tahoma"/>
              </a:defRPr>
            </a:lvl3pPr>
            <a:lvl4pPr marL="0" marR="0" lvl="3" indent="0" algn="r">
              <a:spcBef>
                <a:spcPts val="0"/>
              </a:spcBef>
              <a:spcAft>
                <a:spcPts val="0"/>
              </a:spcAft>
              <a:buClr>
                <a:schemeClr val="accent1"/>
              </a:buClr>
              <a:buSzPts val="900"/>
              <a:buFont typeface="Century Gothic"/>
              <a:buNone/>
              <a:defRPr sz="2133">
                <a:solidFill>
                  <a:schemeClr val="dk1"/>
                </a:solidFill>
                <a:latin typeface="Tahoma"/>
                <a:ea typeface="Tahoma"/>
                <a:cs typeface="Tahoma"/>
                <a:sym typeface="Tahoma"/>
              </a:defRPr>
            </a:lvl4pPr>
            <a:lvl5pPr marL="0" marR="0" lvl="4" indent="0" algn="r">
              <a:spcBef>
                <a:spcPts val="0"/>
              </a:spcBef>
              <a:spcAft>
                <a:spcPts val="0"/>
              </a:spcAft>
              <a:buClr>
                <a:schemeClr val="accent1"/>
              </a:buClr>
              <a:buSzPts val="900"/>
              <a:buFont typeface="Century Gothic"/>
              <a:buNone/>
              <a:defRPr sz="2133">
                <a:solidFill>
                  <a:schemeClr val="dk1"/>
                </a:solidFill>
                <a:latin typeface="Tahoma"/>
                <a:ea typeface="Tahoma"/>
                <a:cs typeface="Tahoma"/>
                <a:sym typeface="Tahoma"/>
              </a:defRPr>
            </a:lvl5pPr>
            <a:lvl6pPr marL="0" marR="0" lvl="5" indent="0" algn="r">
              <a:spcBef>
                <a:spcPts val="0"/>
              </a:spcBef>
              <a:spcAft>
                <a:spcPts val="0"/>
              </a:spcAft>
              <a:buClr>
                <a:schemeClr val="accent1"/>
              </a:buClr>
              <a:buSzPts val="900"/>
              <a:buFont typeface="Century Gothic"/>
              <a:buNone/>
              <a:defRPr sz="2133">
                <a:solidFill>
                  <a:schemeClr val="dk1"/>
                </a:solidFill>
                <a:latin typeface="Tahoma"/>
                <a:ea typeface="Tahoma"/>
                <a:cs typeface="Tahoma"/>
                <a:sym typeface="Tahoma"/>
              </a:defRPr>
            </a:lvl6pPr>
            <a:lvl7pPr marL="0" marR="0" lvl="6" indent="0" algn="r">
              <a:spcBef>
                <a:spcPts val="0"/>
              </a:spcBef>
              <a:spcAft>
                <a:spcPts val="0"/>
              </a:spcAft>
              <a:buClr>
                <a:schemeClr val="accent1"/>
              </a:buClr>
              <a:buSzPts val="900"/>
              <a:buFont typeface="Century Gothic"/>
              <a:buNone/>
              <a:defRPr sz="2133">
                <a:solidFill>
                  <a:schemeClr val="dk1"/>
                </a:solidFill>
                <a:latin typeface="Tahoma"/>
                <a:ea typeface="Tahoma"/>
                <a:cs typeface="Tahoma"/>
                <a:sym typeface="Tahoma"/>
              </a:defRPr>
            </a:lvl7pPr>
            <a:lvl8pPr marL="0" marR="0" lvl="7" indent="0" algn="r">
              <a:spcBef>
                <a:spcPts val="0"/>
              </a:spcBef>
              <a:spcAft>
                <a:spcPts val="0"/>
              </a:spcAft>
              <a:buClr>
                <a:schemeClr val="accent1"/>
              </a:buClr>
              <a:buSzPts val="900"/>
              <a:buFont typeface="Century Gothic"/>
              <a:buNone/>
              <a:defRPr sz="2133">
                <a:solidFill>
                  <a:schemeClr val="dk1"/>
                </a:solidFill>
                <a:latin typeface="Tahoma"/>
                <a:ea typeface="Tahoma"/>
                <a:cs typeface="Tahoma"/>
                <a:sym typeface="Tahoma"/>
              </a:defRPr>
            </a:lvl8pPr>
            <a:lvl9pPr marL="0" marR="0" lvl="8" indent="0" algn="r">
              <a:spcBef>
                <a:spcPts val="0"/>
              </a:spcBef>
              <a:spcAft>
                <a:spcPts val="0"/>
              </a:spcAft>
              <a:buClr>
                <a:schemeClr val="accent1"/>
              </a:buClr>
              <a:buSzPts val="900"/>
              <a:buFont typeface="Century Gothic"/>
              <a:buNone/>
              <a:defRPr sz="2133">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82"/>
          <p:cNvSpPr txBox="1">
            <a:spLocks noGrp="1"/>
          </p:cNvSpPr>
          <p:nvPr>
            <p:ph type="title"/>
          </p:nvPr>
        </p:nvSpPr>
        <p:spPr>
          <a:xfrm>
            <a:off x="415599" y="534329"/>
            <a:ext cx="11360800" cy="763600"/>
          </a:xfrm>
          <a:prstGeom prst="rect">
            <a:avLst/>
          </a:prstGeom>
          <a:noFill/>
          <a:ln>
            <a:noFill/>
          </a:ln>
        </p:spPr>
        <p:txBody>
          <a:bodyPr spcFirstLastPara="1" wrap="square" lIns="68575" tIns="68575" rIns="68575" bIns="68575" anchor="t" anchorCtr="0">
            <a:normAutofit/>
          </a:bodyPr>
          <a:lstStyle>
            <a:lvl1pPr lvl="0" algn="l">
              <a:lnSpc>
                <a:spcPct val="100000"/>
              </a:lnSpc>
              <a:spcBef>
                <a:spcPts val="0"/>
              </a:spcBef>
              <a:spcAft>
                <a:spcPts val="0"/>
              </a:spcAft>
              <a:buClr>
                <a:schemeClr val="lt1"/>
              </a:buClr>
              <a:buSzPts val="2100"/>
              <a:buFont typeface="Tahoma"/>
              <a:buNone/>
              <a:defRPr sz="3600"/>
            </a:lvl1pPr>
            <a:lvl2pPr lvl="1" algn="l">
              <a:lnSpc>
                <a:spcPct val="100000"/>
              </a:lnSpc>
              <a:spcBef>
                <a:spcPts val="0"/>
              </a:spcBef>
              <a:spcAft>
                <a:spcPts val="0"/>
              </a:spcAft>
              <a:buClr>
                <a:srgbClr val="F77B0B"/>
              </a:buClr>
              <a:buSzPts val="2100"/>
              <a:buFont typeface="Tahoma"/>
              <a:buNone/>
              <a:defRPr/>
            </a:lvl2pPr>
            <a:lvl3pPr lvl="2" algn="l">
              <a:lnSpc>
                <a:spcPct val="100000"/>
              </a:lnSpc>
              <a:spcBef>
                <a:spcPts val="0"/>
              </a:spcBef>
              <a:spcAft>
                <a:spcPts val="0"/>
              </a:spcAft>
              <a:buClr>
                <a:srgbClr val="F77B0B"/>
              </a:buClr>
              <a:buSzPts val="2100"/>
              <a:buFont typeface="Tahoma"/>
              <a:buNone/>
              <a:defRPr/>
            </a:lvl3pPr>
            <a:lvl4pPr lvl="3" algn="l">
              <a:lnSpc>
                <a:spcPct val="100000"/>
              </a:lnSpc>
              <a:spcBef>
                <a:spcPts val="0"/>
              </a:spcBef>
              <a:spcAft>
                <a:spcPts val="0"/>
              </a:spcAft>
              <a:buClr>
                <a:srgbClr val="F77B0B"/>
              </a:buClr>
              <a:buSzPts val="2100"/>
              <a:buFont typeface="Tahoma"/>
              <a:buNone/>
              <a:defRPr/>
            </a:lvl4pPr>
            <a:lvl5pPr lvl="4" algn="l">
              <a:lnSpc>
                <a:spcPct val="100000"/>
              </a:lnSpc>
              <a:spcBef>
                <a:spcPts val="0"/>
              </a:spcBef>
              <a:spcAft>
                <a:spcPts val="0"/>
              </a:spcAft>
              <a:buClr>
                <a:srgbClr val="F77B0B"/>
              </a:buClr>
              <a:buSzPts val="2100"/>
              <a:buFont typeface="Tahoma"/>
              <a:buNone/>
              <a:defRPr/>
            </a:lvl5pPr>
            <a:lvl6pPr lvl="5" algn="l">
              <a:lnSpc>
                <a:spcPct val="100000"/>
              </a:lnSpc>
              <a:spcBef>
                <a:spcPts val="0"/>
              </a:spcBef>
              <a:spcAft>
                <a:spcPts val="0"/>
              </a:spcAft>
              <a:buClr>
                <a:srgbClr val="F77B0B"/>
              </a:buClr>
              <a:buSzPts val="2100"/>
              <a:buFont typeface="Tahoma"/>
              <a:buNone/>
              <a:defRPr/>
            </a:lvl6pPr>
            <a:lvl7pPr lvl="6" algn="l">
              <a:lnSpc>
                <a:spcPct val="100000"/>
              </a:lnSpc>
              <a:spcBef>
                <a:spcPts val="0"/>
              </a:spcBef>
              <a:spcAft>
                <a:spcPts val="0"/>
              </a:spcAft>
              <a:buClr>
                <a:srgbClr val="F77B0B"/>
              </a:buClr>
              <a:buSzPts val="2100"/>
              <a:buFont typeface="Tahoma"/>
              <a:buNone/>
              <a:defRPr/>
            </a:lvl7pPr>
            <a:lvl8pPr lvl="7" algn="l">
              <a:lnSpc>
                <a:spcPct val="100000"/>
              </a:lnSpc>
              <a:spcBef>
                <a:spcPts val="0"/>
              </a:spcBef>
              <a:spcAft>
                <a:spcPts val="0"/>
              </a:spcAft>
              <a:buClr>
                <a:srgbClr val="F77B0B"/>
              </a:buClr>
              <a:buSzPts val="2100"/>
              <a:buFont typeface="Tahoma"/>
              <a:buNone/>
              <a:defRPr/>
            </a:lvl8pPr>
            <a:lvl9pPr lvl="8" algn="l">
              <a:lnSpc>
                <a:spcPct val="100000"/>
              </a:lnSpc>
              <a:spcBef>
                <a:spcPts val="0"/>
              </a:spcBef>
              <a:spcAft>
                <a:spcPts val="0"/>
              </a:spcAft>
              <a:buClr>
                <a:srgbClr val="F77B0B"/>
              </a:buClr>
              <a:buSzPts val="2100"/>
              <a:buFont typeface="Tahoma"/>
              <a:buNone/>
              <a:defRPr/>
            </a:lvl9pPr>
          </a:lstStyle>
          <a:p>
            <a:endParaRPr/>
          </a:p>
        </p:txBody>
      </p:sp>
      <p:sp>
        <p:nvSpPr>
          <p:cNvPr id="46" name="Google Shape;46;p82"/>
          <p:cNvSpPr txBox="1">
            <a:spLocks noGrp="1"/>
          </p:cNvSpPr>
          <p:nvPr>
            <p:ph type="body" idx="1"/>
          </p:nvPr>
        </p:nvSpPr>
        <p:spPr>
          <a:xfrm>
            <a:off x="415599" y="1536633"/>
            <a:ext cx="11360800" cy="4555200"/>
          </a:xfrm>
          <a:prstGeom prst="rect">
            <a:avLst/>
          </a:prstGeom>
          <a:noFill/>
          <a:ln>
            <a:noFill/>
          </a:ln>
        </p:spPr>
        <p:txBody>
          <a:bodyPr spcFirstLastPara="1" wrap="square" lIns="68575" tIns="68575" rIns="68575" bIns="68575" anchor="t" anchorCtr="0">
            <a:normAutofit/>
          </a:bodyPr>
          <a:lstStyle>
            <a:lvl1pPr marL="457200" lvl="0" indent="-323850" algn="l">
              <a:lnSpc>
                <a:spcPct val="115000"/>
              </a:lnSpc>
              <a:spcBef>
                <a:spcPts val="0"/>
              </a:spcBef>
              <a:spcAft>
                <a:spcPts val="0"/>
              </a:spcAft>
              <a:buSzPts val="1500"/>
              <a:buChar char="●"/>
              <a:defRPr sz="2000"/>
            </a:lvl1pPr>
            <a:lvl2pPr marL="914400" lvl="1" indent="-323850" algn="l">
              <a:lnSpc>
                <a:spcPct val="115000"/>
              </a:lnSpc>
              <a:spcBef>
                <a:spcPts val="0"/>
              </a:spcBef>
              <a:spcAft>
                <a:spcPts val="0"/>
              </a:spcAft>
              <a:buSzPts val="1500"/>
              <a:buChar char="○"/>
              <a:defRPr sz="2000"/>
            </a:lvl2pPr>
            <a:lvl3pPr marL="1371600" lvl="2" indent="-323850" algn="l">
              <a:lnSpc>
                <a:spcPct val="115000"/>
              </a:lnSpc>
              <a:spcBef>
                <a:spcPts val="0"/>
              </a:spcBef>
              <a:spcAft>
                <a:spcPts val="0"/>
              </a:spcAft>
              <a:buSzPts val="1500"/>
              <a:buChar char="■"/>
              <a:defRPr sz="2000"/>
            </a:lvl3pPr>
            <a:lvl4pPr marL="1828800" lvl="3" indent="-323850" algn="l">
              <a:lnSpc>
                <a:spcPct val="115000"/>
              </a:lnSpc>
              <a:spcBef>
                <a:spcPts val="0"/>
              </a:spcBef>
              <a:spcAft>
                <a:spcPts val="0"/>
              </a:spcAft>
              <a:buSzPts val="1500"/>
              <a:buChar char="●"/>
              <a:defRPr sz="2000"/>
            </a:lvl4pPr>
            <a:lvl5pPr marL="2286000" lvl="4" indent="-323850" algn="l">
              <a:lnSpc>
                <a:spcPct val="115000"/>
              </a:lnSpc>
              <a:spcBef>
                <a:spcPts val="0"/>
              </a:spcBef>
              <a:spcAft>
                <a:spcPts val="0"/>
              </a:spcAft>
              <a:buSzPts val="1500"/>
              <a:buChar char="○"/>
              <a:defRPr sz="2000"/>
            </a:lvl5pPr>
            <a:lvl6pPr marL="2743200" lvl="5" indent="-285750" algn="l">
              <a:lnSpc>
                <a:spcPct val="115000"/>
              </a:lnSpc>
              <a:spcBef>
                <a:spcPts val="0"/>
              </a:spcBef>
              <a:spcAft>
                <a:spcPts val="0"/>
              </a:spcAft>
              <a:buSzPts val="900"/>
              <a:buChar char="■"/>
              <a:defRPr sz="1467"/>
            </a:lvl6pPr>
            <a:lvl7pPr marL="3200400" lvl="6" indent="-285750" algn="l">
              <a:lnSpc>
                <a:spcPct val="115000"/>
              </a:lnSpc>
              <a:spcBef>
                <a:spcPts val="0"/>
              </a:spcBef>
              <a:spcAft>
                <a:spcPts val="0"/>
              </a:spcAft>
              <a:buSzPts val="900"/>
              <a:buChar char="●"/>
              <a:defRPr sz="1467"/>
            </a:lvl7pPr>
            <a:lvl8pPr marL="3657600" lvl="7" indent="-285750" algn="l">
              <a:lnSpc>
                <a:spcPct val="115000"/>
              </a:lnSpc>
              <a:spcBef>
                <a:spcPts val="0"/>
              </a:spcBef>
              <a:spcAft>
                <a:spcPts val="0"/>
              </a:spcAft>
              <a:buSzPts val="900"/>
              <a:buChar char="○"/>
              <a:defRPr sz="1467"/>
            </a:lvl8pPr>
            <a:lvl9pPr marL="4114800" lvl="8" indent="-285750" algn="l">
              <a:lnSpc>
                <a:spcPct val="115000"/>
              </a:lnSpc>
              <a:spcBef>
                <a:spcPts val="0"/>
              </a:spcBef>
              <a:spcAft>
                <a:spcPts val="0"/>
              </a:spcAft>
              <a:buSzPts val="900"/>
              <a:buChar char="■"/>
              <a:defRPr sz="1467"/>
            </a:lvl9pPr>
          </a:lstStyle>
          <a:p>
            <a:endParaRPr/>
          </a:p>
        </p:txBody>
      </p:sp>
      <p:sp>
        <p:nvSpPr>
          <p:cNvPr id="47" name="Google Shape;47;p82"/>
          <p:cNvSpPr txBox="1">
            <a:spLocks noGrp="1"/>
          </p:cNvSpPr>
          <p:nvPr>
            <p:ph type="subTitle" idx="2"/>
          </p:nvPr>
        </p:nvSpPr>
        <p:spPr>
          <a:xfrm>
            <a:off x="415599" y="1095935"/>
            <a:ext cx="5240400" cy="2732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Clr>
                <a:schemeClr val="accent5"/>
              </a:buClr>
              <a:buSzPts val="900"/>
              <a:buNone/>
              <a:defRPr sz="1867" b="1">
                <a:solidFill>
                  <a:schemeClr val="accent5"/>
                </a:solidFill>
              </a:defRPr>
            </a:lvl1pPr>
            <a:lvl2pPr lvl="1" algn="l">
              <a:lnSpc>
                <a:spcPct val="100000"/>
              </a:lnSpc>
              <a:spcBef>
                <a:spcPts val="0"/>
              </a:spcBef>
              <a:spcAft>
                <a:spcPts val="0"/>
              </a:spcAft>
              <a:buClr>
                <a:schemeClr val="accent5"/>
              </a:buClr>
              <a:buSzPts val="900"/>
              <a:buNone/>
              <a:defRPr sz="1467" b="1">
                <a:solidFill>
                  <a:schemeClr val="accent5"/>
                </a:solidFill>
              </a:defRPr>
            </a:lvl2pPr>
            <a:lvl3pPr lvl="2" algn="l">
              <a:lnSpc>
                <a:spcPct val="100000"/>
              </a:lnSpc>
              <a:spcBef>
                <a:spcPts val="0"/>
              </a:spcBef>
              <a:spcAft>
                <a:spcPts val="0"/>
              </a:spcAft>
              <a:buClr>
                <a:schemeClr val="accent5"/>
              </a:buClr>
              <a:buSzPts val="900"/>
              <a:buNone/>
              <a:defRPr sz="1467" b="1">
                <a:solidFill>
                  <a:schemeClr val="accent5"/>
                </a:solidFill>
              </a:defRPr>
            </a:lvl3pPr>
            <a:lvl4pPr lvl="3" algn="l">
              <a:lnSpc>
                <a:spcPct val="100000"/>
              </a:lnSpc>
              <a:spcBef>
                <a:spcPts val="0"/>
              </a:spcBef>
              <a:spcAft>
                <a:spcPts val="0"/>
              </a:spcAft>
              <a:buClr>
                <a:schemeClr val="accent5"/>
              </a:buClr>
              <a:buSzPts val="900"/>
              <a:buNone/>
              <a:defRPr sz="1467" b="1">
                <a:solidFill>
                  <a:schemeClr val="accent5"/>
                </a:solidFill>
              </a:defRPr>
            </a:lvl4pPr>
            <a:lvl5pPr lvl="4" algn="l">
              <a:lnSpc>
                <a:spcPct val="100000"/>
              </a:lnSpc>
              <a:spcBef>
                <a:spcPts val="0"/>
              </a:spcBef>
              <a:spcAft>
                <a:spcPts val="0"/>
              </a:spcAft>
              <a:buClr>
                <a:schemeClr val="accent5"/>
              </a:buClr>
              <a:buSzPts val="900"/>
              <a:buNone/>
              <a:defRPr sz="1467" b="1">
                <a:solidFill>
                  <a:schemeClr val="accent5"/>
                </a:solidFill>
              </a:defRPr>
            </a:lvl5pPr>
            <a:lvl6pPr lvl="5" algn="l">
              <a:lnSpc>
                <a:spcPct val="100000"/>
              </a:lnSpc>
              <a:spcBef>
                <a:spcPts val="0"/>
              </a:spcBef>
              <a:spcAft>
                <a:spcPts val="0"/>
              </a:spcAft>
              <a:buClr>
                <a:schemeClr val="accent5"/>
              </a:buClr>
              <a:buSzPts val="900"/>
              <a:buNone/>
              <a:defRPr sz="1467" b="1">
                <a:solidFill>
                  <a:schemeClr val="accent5"/>
                </a:solidFill>
              </a:defRPr>
            </a:lvl6pPr>
            <a:lvl7pPr lvl="6" algn="l">
              <a:lnSpc>
                <a:spcPct val="100000"/>
              </a:lnSpc>
              <a:spcBef>
                <a:spcPts val="0"/>
              </a:spcBef>
              <a:spcAft>
                <a:spcPts val="0"/>
              </a:spcAft>
              <a:buClr>
                <a:schemeClr val="accent5"/>
              </a:buClr>
              <a:buSzPts val="900"/>
              <a:buNone/>
              <a:defRPr sz="1467" b="1">
                <a:solidFill>
                  <a:schemeClr val="accent5"/>
                </a:solidFill>
              </a:defRPr>
            </a:lvl7pPr>
            <a:lvl8pPr lvl="7" algn="l">
              <a:lnSpc>
                <a:spcPct val="100000"/>
              </a:lnSpc>
              <a:spcBef>
                <a:spcPts val="0"/>
              </a:spcBef>
              <a:spcAft>
                <a:spcPts val="0"/>
              </a:spcAft>
              <a:buClr>
                <a:schemeClr val="accent5"/>
              </a:buClr>
              <a:buSzPts val="900"/>
              <a:buNone/>
              <a:defRPr sz="1467" b="1">
                <a:solidFill>
                  <a:schemeClr val="accent5"/>
                </a:solidFill>
              </a:defRPr>
            </a:lvl8pPr>
            <a:lvl9pPr lvl="8" algn="l">
              <a:lnSpc>
                <a:spcPct val="100000"/>
              </a:lnSpc>
              <a:spcBef>
                <a:spcPts val="0"/>
              </a:spcBef>
              <a:spcAft>
                <a:spcPts val="0"/>
              </a:spcAft>
              <a:buClr>
                <a:schemeClr val="accent5"/>
              </a:buClr>
              <a:buSzPts val="900"/>
              <a:buNone/>
              <a:defRPr sz="1467" b="1">
                <a:solidFill>
                  <a:schemeClr val="accent5"/>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8"/>
        <p:cNvGrpSpPr/>
        <p:nvPr/>
      </p:nvGrpSpPr>
      <p:grpSpPr>
        <a:xfrm>
          <a:off x="0" y="0"/>
          <a:ext cx="0" cy="0"/>
          <a:chOff x="0" y="0"/>
          <a:chExt cx="0" cy="0"/>
        </a:xfrm>
      </p:grpSpPr>
      <p:sp>
        <p:nvSpPr>
          <p:cNvPr id="49" name="Google Shape;49;p83"/>
          <p:cNvSpPr txBox="1">
            <a:spLocks noGrp="1"/>
          </p:cNvSpPr>
          <p:nvPr>
            <p:ph type="sldNum" idx="12"/>
          </p:nvPr>
        </p:nvSpPr>
        <p:spPr>
          <a:xfrm>
            <a:off x="11296611" y="6217621"/>
            <a:ext cx="731600" cy="524800"/>
          </a:xfrm>
          <a:prstGeom prst="rect">
            <a:avLst/>
          </a:prstGeom>
          <a:noFill/>
          <a:ln>
            <a:noFill/>
          </a:ln>
        </p:spPr>
        <p:txBody>
          <a:bodyPr spcFirstLastPara="1" wrap="square" lIns="68575" tIns="68575" rIns="68575" bIns="68575" anchor="ctr" anchorCtr="0">
            <a:normAutofit/>
          </a:bodyPr>
          <a:lstStyle>
            <a:lvl1pPr marL="0" marR="0" lvl="0" indent="0" algn="r">
              <a:spcBef>
                <a:spcPts val="0"/>
              </a:spcBef>
              <a:spcAft>
                <a:spcPts val="0"/>
              </a:spcAft>
              <a:buClr>
                <a:schemeClr val="accent1"/>
              </a:buClr>
              <a:buSzPts val="900"/>
              <a:buFont typeface="Century Gothic"/>
              <a:buNone/>
              <a:defRPr sz="1200" b="0" i="0" u="none" strike="noStrike" cap="none">
                <a:solidFill>
                  <a:schemeClr val="accent1"/>
                </a:solidFill>
                <a:latin typeface="Century Gothic"/>
                <a:ea typeface="Century Gothic"/>
                <a:cs typeface="Century Gothic"/>
                <a:sym typeface="Century Gothic"/>
              </a:defRPr>
            </a:lvl1pPr>
            <a:lvl2pPr marL="0" marR="0" lvl="1" indent="0" algn="r">
              <a:spcBef>
                <a:spcPts val="0"/>
              </a:spcBef>
              <a:spcAft>
                <a:spcPts val="0"/>
              </a:spcAft>
              <a:buClr>
                <a:schemeClr val="accent1"/>
              </a:buClr>
              <a:buSzPts val="900"/>
              <a:buFont typeface="Century Gothic"/>
              <a:buNone/>
              <a:defRPr sz="1200" b="0" i="0" u="none" strike="noStrike" cap="none">
                <a:solidFill>
                  <a:schemeClr val="accent1"/>
                </a:solidFill>
                <a:latin typeface="Century Gothic"/>
                <a:ea typeface="Century Gothic"/>
                <a:cs typeface="Century Gothic"/>
                <a:sym typeface="Century Gothic"/>
              </a:defRPr>
            </a:lvl2pPr>
            <a:lvl3pPr marL="0" marR="0" lvl="2" indent="0" algn="r">
              <a:spcBef>
                <a:spcPts val="0"/>
              </a:spcBef>
              <a:spcAft>
                <a:spcPts val="0"/>
              </a:spcAft>
              <a:buClr>
                <a:schemeClr val="accent1"/>
              </a:buClr>
              <a:buSzPts val="900"/>
              <a:buFont typeface="Century Gothic"/>
              <a:buNone/>
              <a:defRPr sz="1200" b="0" i="0" u="none" strike="noStrike" cap="none">
                <a:solidFill>
                  <a:schemeClr val="accent1"/>
                </a:solidFill>
                <a:latin typeface="Century Gothic"/>
                <a:ea typeface="Century Gothic"/>
                <a:cs typeface="Century Gothic"/>
                <a:sym typeface="Century Gothic"/>
              </a:defRPr>
            </a:lvl3pPr>
            <a:lvl4pPr marL="0" marR="0" lvl="3" indent="0" algn="r">
              <a:spcBef>
                <a:spcPts val="0"/>
              </a:spcBef>
              <a:spcAft>
                <a:spcPts val="0"/>
              </a:spcAft>
              <a:buClr>
                <a:schemeClr val="accent1"/>
              </a:buClr>
              <a:buSzPts val="900"/>
              <a:buFont typeface="Century Gothic"/>
              <a:buNone/>
              <a:defRPr sz="1200" b="0" i="0" u="none" strike="noStrike" cap="none">
                <a:solidFill>
                  <a:schemeClr val="accent1"/>
                </a:solidFill>
                <a:latin typeface="Century Gothic"/>
                <a:ea typeface="Century Gothic"/>
                <a:cs typeface="Century Gothic"/>
                <a:sym typeface="Century Gothic"/>
              </a:defRPr>
            </a:lvl4pPr>
            <a:lvl5pPr marL="0" marR="0" lvl="4" indent="0" algn="r">
              <a:spcBef>
                <a:spcPts val="0"/>
              </a:spcBef>
              <a:spcAft>
                <a:spcPts val="0"/>
              </a:spcAft>
              <a:buClr>
                <a:schemeClr val="accent1"/>
              </a:buClr>
              <a:buSzPts val="900"/>
              <a:buFont typeface="Century Gothic"/>
              <a:buNone/>
              <a:defRPr sz="1200" b="0" i="0" u="none" strike="noStrike" cap="none">
                <a:solidFill>
                  <a:schemeClr val="accent1"/>
                </a:solidFill>
                <a:latin typeface="Century Gothic"/>
                <a:ea typeface="Century Gothic"/>
                <a:cs typeface="Century Gothic"/>
                <a:sym typeface="Century Gothic"/>
              </a:defRPr>
            </a:lvl5pPr>
            <a:lvl6pPr marL="0" marR="0" lvl="5" indent="0" algn="r">
              <a:spcBef>
                <a:spcPts val="0"/>
              </a:spcBef>
              <a:spcAft>
                <a:spcPts val="0"/>
              </a:spcAft>
              <a:buClr>
                <a:schemeClr val="accent1"/>
              </a:buClr>
              <a:buSzPts val="900"/>
              <a:buFont typeface="Century Gothic"/>
              <a:buNone/>
              <a:defRPr sz="1200" b="0" i="0" u="none" strike="noStrike" cap="none">
                <a:solidFill>
                  <a:schemeClr val="accent1"/>
                </a:solidFill>
                <a:latin typeface="Century Gothic"/>
                <a:ea typeface="Century Gothic"/>
                <a:cs typeface="Century Gothic"/>
                <a:sym typeface="Century Gothic"/>
              </a:defRPr>
            </a:lvl6pPr>
            <a:lvl7pPr marL="0" marR="0" lvl="6" indent="0" algn="r">
              <a:spcBef>
                <a:spcPts val="0"/>
              </a:spcBef>
              <a:spcAft>
                <a:spcPts val="0"/>
              </a:spcAft>
              <a:buClr>
                <a:schemeClr val="accent1"/>
              </a:buClr>
              <a:buSzPts val="900"/>
              <a:buFont typeface="Century Gothic"/>
              <a:buNone/>
              <a:defRPr sz="1200" b="0" i="0" u="none" strike="noStrike" cap="none">
                <a:solidFill>
                  <a:schemeClr val="accent1"/>
                </a:solidFill>
                <a:latin typeface="Century Gothic"/>
                <a:ea typeface="Century Gothic"/>
                <a:cs typeface="Century Gothic"/>
                <a:sym typeface="Century Gothic"/>
              </a:defRPr>
            </a:lvl7pPr>
            <a:lvl8pPr marL="0" marR="0" lvl="7" indent="0" algn="r">
              <a:spcBef>
                <a:spcPts val="0"/>
              </a:spcBef>
              <a:spcAft>
                <a:spcPts val="0"/>
              </a:spcAft>
              <a:buClr>
                <a:schemeClr val="accent1"/>
              </a:buClr>
              <a:buSzPts val="900"/>
              <a:buFont typeface="Century Gothic"/>
              <a:buNone/>
              <a:defRPr sz="1200" b="0" i="0" u="none" strike="noStrike" cap="none">
                <a:solidFill>
                  <a:schemeClr val="accent1"/>
                </a:solidFill>
                <a:latin typeface="Century Gothic"/>
                <a:ea typeface="Century Gothic"/>
                <a:cs typeface="Century Gothic"/>
                <a:sym typeface="Century Gothic"/>
              </a:defRPr>
            </a:lvl8pPr>
            <a:lvl9pPr marL="0" marR="0" lvl="8" indent="0" algn="r">
              <a:spcBef>
                <a:spcPts val="0"/>
              </a:spcBef>
              <a:spcAft>
                <a:spcPts val="0"/>
              </a:spcAft>
              <a:buClr>
                <a:schemeClr val="accent1"/>
              </a:buClr>
              <a:buSzPts val="900"/>
              <a:buFont typeface="Century Gothic"/>
              <a:buNone/>
              <a:defRPr sz="12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83"/>
          <p:cNvSpPr txBox="1">
            <a:spLocks noGrp="1"/>
          </p:cNvSpPr>
          <p:nvPr>
            <p:ph type="title"/>
          </p:nvPr>
        </p:nvSpPr>
        <p:spPr>
          <a:xfrm>
            <a:off x="415600" y="534329"/>
            <a:ext cx="11360800" cy="763600"/>
          </a:xfrm>
          <a:prstGeom prst="rect">
            <a:avLst/>
          </a:prstGeom>
          <a:noFill/>
          <a:ln>
            <a:noFill/>
          </a:ln>
        </p:spPr>
        <p:txBody>
          <a:bodyPr spcFirstLastPara="1" wrap="square" lIns="68575" tIns="68575" rIns="68575" bIns="68575" anchor="t" anchorCtr="0">
            <a:normAutofit/>
          </a:bodyPr>
          <a:lstStyle>
            <a:lvl1pPr lvl="0" algn="l">
              <a:lnSpc>
                <a:spcPct val="100000"/>
              </a:lnSpc>
              <a:spcBef>
                <a:spcPts val="0"/>
              </a:spcBef>
              <a:spcAft>
                <a:spcPts val="0"/>
              </a:spcAft>
              <a:buClr>
                <a:schemeClr val="lt1"/>
              </a:buClr>
              <a:buSzPts val="2100"/>
              <a:buFont typeface="Tahoma"/>
              <a:buNone/>
              <a:defRPr sz="3600"/>
            </a:lvl1pPr>
            <a:lvl2pPr lvl="1" algn="l">
              <a:lnSpc>
                <a:spcPct val="100000"/>
              </a:lnSpc>
              <a:spcBef>
                <a:spcPts val="0"/>
              </a:spcBef>
              <a:spcAft>
                <a:spcPts val="0"/>
              </a:spcAft>
              <a:buClr>
                <a:srgbClr val="F77B0B"/>
              </a:buClr>
              <a:buSzPts val="2100"/>
              <a:buFont typeface="Tahoma"/>
              <a:buNone/>
              <a:defRPr/>
            </a:lvl2pPr>
            <a:lvl3pPr lvl="2" algn="l">
              <a:lnSpc>
                <a:spcPct val="100000"/>
              </a:lnSpc>
              <a:spcBef>
                <a:spcPts val="0"/>
              </a:spcBef>
              <a:spcAft>
                <a:spcPts val="0"/>
              </a:spcAft>
              <a:buClr>
                <a:srgbClr val="F77B0B"/>
              </a:buClr>
              <a:buSzPts val="2100"/>
              <a:buFont typeface="Tahoma"/>
              <a:buNone/>
              <a:defRPr/>
            </a:lvl3pPr>
            <a:lvl4pPr lvl="3" algn="l">
              <a:lnSpc>
                <a:spcPct val="100000"/>
              </a:lnSpc>
              <a:spcBef>
                <a:spcPts val="0"/>
              </a:spcBef>
              <a:spcAft>
                <a:spcPts val="0"/>
              </a:spcAft>
              <a:buClr>
                <a:srgbClr val="F77B0B"/>
              </a:buClr>
              <a:buSzPts val="2100"/>
              <a:buFont typeface="Tahoma"/>
              <a:buNone/>
              <a:defRPr/>
            </a:lvl4pPr>
            <a:lvl5pPr lvl="4" algn="l">
              <a:lnSpc>
                <a:spcPct val="100000"/>
              </a:lnSpc>
              <a:spcBef>
                <a:spcPts val="0"/>
              </a:spcBef>
              <a:spcAft>
                <a:spcPts val="0"/>
              </a:spcAft>
              <a:buClr>
                <a:srgbClr val="F77B0B"/>
              </a:buClr>
              <a:buSzPts val="2100"/>
              <a:buFont typeface="Tahoma"/>
              <a:buNone/>
              <a:defRPr/>
            </a:lvl5pPr>
            <a:lvl6pPr lvl="5" algn="l">
              <a:lnSpc>
                <a:spcPct val="100000"/>
              </a:lnSpc>
              <a:spcBef>
                <a:spcPts val="0"/>
              </a:spcBef>
              <a:spcAft>
                <a:spcPts val="0"/>
              </a:spcAft>
              <a:buClr>
                <a:srgbClr val="F77B0B"/>
              </a:buClr>
              <a:buSzPts val="2100"/>
              <a:buFont typeface="Tahoma"/>
              <a:buNone/>
              <a:defRPr/>
            </a:lvl6pPr>
            <a:lvl7pPr lvl="6" algn="l">
              <a:lnSpc>
                <a:spcPct val="100000"/>
              </a:lnSpc>
              <a:spcBef>
                <a:spcPts val="0"/>
              </a:spcBef>
              <a:spcAft>
                <a:spcPts val="0"/>
              </a:spcAft>
              <a:buClr>
                <a:srgbClr val="F77B0B"/>
              </a:buClr>
              <a:buSzPts val="2100"/>
              <a:buFont typeface="Tahoma"/>
              <a:buNone/>
              <a:defRPr/>
            </a:lvl7pPr>
            <a:lvl8pPr lvl="7" algn="l">
              <a:lnSpc>
                <a:spcPct val="100000"/>
              </a:lnSpc>
              <a:spcBef>
                <a:spcPts val="0"/>
              </a:spcBef>
              <a:spcAft>
                <a:spcPts val="0"/>
              </a:spcAft>
              <a:buClr>
                <a:srgbClr val="F77B0B"/>
              </a:buClr>
              <a:buSzPts val="2100"/>
              <a:buFont typeface="Tahoma"/>
              <a:buNone/>
              <a:defRPr/>
            </a:lvl8pPr>
            <a:lvl9pPr lvl="8" algn="l">
              <a:lnSpc>
                <a:spcPct val="100000"/>
              </a:lnSpc>
              <a:spcBef>
                <a:spcPts val="0"/>
              </a:spcBef>
              <a:spcAft>
                <a:spcPts val="0"/>
              </a:spcAft>
              <a:buClr>
                <a:srgbClr val="F77B0B"/>
              </a:buClr>
              <a:buSzPts val="2100"/>
              <a:buFont typeface="Tahoma"/>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51"/>
        <p:cNvGrpSpPr/>
        <p:nvPr/>
      </p:nvGrpSpPr>
      <p:grpSpPr>
        <a:xfrm>
          <a:off x="0" y="0"/>
          <a:ext cx="0" cy="0"/>
          <a:chOff x="0" y="0"/>
          <a:chExt cx="0" cy="0"/>
        </a:xfrm>
      </p:grpSpPr>
      <p:sp>
        <p:nvSpPr>
          <p:cNvPr id="52" name="Google Shape;52;p84"/>
          <p:cNvSpPr txBox="1">
            <a:spLocks noGrp="1"/>
          </p:cNvSpPr>
          <p:nvPr>
            <p:ph type="sldNum" idx="12"/>
          </p:nvPr>
        </p:nvSpPr>
        <p:spPr>
          <a:xfrm>
            <a:off x="11296608" y="6298473"/>
            <a:ext cx="731600" cy="387600"/>
          </a:xfrm>
          <a:prstGeom prst="rect">
            <a:avLst/>
          </a:prstGeom>
          <a:noFill/>
          <a:ln>
            <a:noFill/>
          </a:ln>
        </p:spPr>
        <p:txBody>
          <a:bodyPr spcFirstLastPara="1" wrap="square" lIns="68575" tIns="68575" rIns="68575" bIns="68575" anchor="ctr" anchorCtr="0">
            <a:normAutofit/>
          </a:bodyPr>
          <a:lstStyle>
            <a:lvl1pPr marL="0" marR="0" lvl="0" indent="0" algn="r">
              <a:spcBef>
                <a:spcPts val="0"/>
              </a:spcBef>
              <a:spcAft>
                <a:spcPts val="0"/>
              </a:spcAft>
              <a:buClr>
                <a:schemeClr val="accent1"/>
              </a:buClr>
              <a:buSzPts val="1059"/>
              <a:buFont typeface="Century Gothic"/>
              <a:buNone/>
              <a:defRPr sz="2133">
                <a:solidFill>
                  <a:schemeClr val="dk1"/>
                </a:solidFill>
                <a:latin typeface="Tahoma"/>
                <a:ea typeface="Tahoma"/>
                <a:cs typeface="Tahoma"/>
                <a:sym typeface="Tahoma"/>
              </a:defRPr>
            </a:lvl1pPr>
            <a:lvl2pPr marL="0" marR="0" lvl="1" indent="0" algn="r">
              <a:spcBef>
                <a:spcPts val="0"/>
              </a:spcBef>
              <a:spcAft>
                <a:spcPts val="0"/>
              </a:spcAft>
              <a:buClr>
                <a:schemeClr val="accent1"/>
              </a:buClr>
              <a:buSzPts val="1059"/>
              <a:buFont typeface="Century Gothic"/>
              <a:buNone/>
              <a:defRPr sz="2133">
                <a:solidFill>
                  <a:schemeClr val="dk1"/>
                </a:solidFill>
                <a:latin typeface="Tahoma"/>
                <a:ea typeface="Tahoma"/>
                <a:cs typeface="Tahoma"/>
                <a:sym typeface="Tahoma"/>
              </a:defRPr>
            </a:lvl2pPr>
            <a:lvl3pPr marL="0" marR="0" lvl="2" indent="0" algn="r">
              <a:spcBef>
                <a:spcPts val="0"/>
              </a:spcBef>
              <a:spcAft>
                <a:spcPts val="0"/>
              </a:spcAft>
              <a:buClr>
                <a:schemeClr val="accent1"/>
              </a:buClr>
              <a:buSzPts val="1059"/>
              <a:buFont typeface="Century Gothic"/>
              <a:buNone/>
              <a:defRPr sz="2133">
                <a:solidFill>
                  <a:schemeClr val="dk1"/>
                </a:solidFill>
                <a:latin typeface="Tahoma"/>
                <a:ea typeface="Tahoma"/>
                <a:cs typeface="Tahoma"/>
                <a:sym typeface="Tahoma"/>
              </a:defRPr>
            </a:lvl3pPr>
            <a:lvl4pPr marL="0" marR="0" lvl="3" indent="0" algn="r">
              <a:spcBef>
                <a:spcPts val="0"/>
              </a:spcBef>
              <a:spcAft>
                <a:spcPts val="0"/>
              </a:spcAft>
              <a:buClr>
                <a:schemeClr val="accent1"/>
              </a:buClr>
              <a:buSzPts val="1059"/>
              <a:buFont typeface="Century Gothic"/>
              <a:buNone/>
              <a:defRPr sz="2133">
                <a:solidFill>
                  <a:schemeClr val="dk1"/>
                </a:solidFill>
                <a:latin typeface="Tahoma"/>
                <a:ea typeface="Tahoma"/>
                <a:cs typeface="Tahoma"/>
                <a:sym typeface="Tahoma"/>
              </a:defRPr>
            </a:lvl4pPr>
            <a:lvl5pPr marL="0" marR="0" lvl="4" indent="0" algn="r">
              <a:spcBef>
                <a:spcPts val="0"/>
              </a:spcBef>
              <a:spcAft>
                <a:spcPts val="0"/>
              </a:spcAft>
              <a:buClr>
                <a:schemeClr val="accent1"/>
              </a:buClr>
              <a:buSzPts val="1059"/>
              <a:buFont typeface="Century Gothic"/>
              <a:buNone/>
              <a:defRPr sz="2133">
                <a:solidFill>
                  <a:schemeClr val="dk1"/>
                </a:solidFill>
                <a:latin typeface="Tahoma"/>
                <a:ea typeface="Tahoma"/>
                <a:cs typeface="Tahoma"/>
                <a:sym typeface="Tahoma"/>
              </a:defRPr>
            </a:lvl5pPr>
            <a:lvl6pPr marL="0" marR="0" lvl="5" indent="0" algn="r">
              <a:spcBef>
                <a:spcPts val="0"/>
              </a:spcBef>
              <a:spcAft>
                <a:spcPts val="0"/>
              </a:spcAft>
              <a:buClr>
                <a:schemeClr val="accent1"/>
              </a:buClr>
              <a:buSzPts val="1059"/>
              <a:buFont typeface="Century Gothic"/>
              <a:buNone/>
              <a:defRPr sz="2133">
                <a:solidFill>
                  <a:schemeClr val="dk1"/>
                </a:solidFill>
                <a:latin typeface="Tahoma"/>
                <a:ea typeface="Tahoma"/>
                <a:cs typeface="Tahoma"/>
                <a:sym typeface="Tahoma"/>
              </a:defRPr>
            </a:lvl6pPr>
            <a:lvl7pPr marL="0" marR="0" lvl="6" indent="0" algn="r">
              <a:spcBef>
                <a:spcPts val="0"/>
              </a:spcBef>
              <a:spcAft>
                <a:spcPts val="0"/>
              </a:spcAft>
              <a:buClr>
                <a:schemeClr val="accent1"/>
              </a:buClr>
              <a:buSzPts val="1059"/>
              <a:buFont typeface="Century Gothic"/>
              <a:buNone/>
              <a:defRPr sz="2133">
                <a:solidFill>
                  <a:schemeClr val="dk1"/>
                </a:solidFill>
                <a:latin typeface="Tahoma"/>
                <a:ea typeface="Tahoma"/>
                <a:cs typeface="Tahoma"/>
                <a:sym typeface="Tahoma"/>
              </a:defRPr>
            </a:lvl7pPr>
            <a:lvl8pPr marL="0" marR="0" lvl="7" indent="0" algn="r">
              <a:spcBef>
                <a:spcPts val="0"/>
              </a:spcBef>
              <a:spcAft>
                <a:spcPts val="0"/>
              </a:spcAft>
              <a:buClr>
                <a:schemeClr val="accent1"/>
              </a:buClr>
              <a:buSzPts val="1059"/>
              <a:buFont typeface="Century Gothic"/>
              <a:buNone/>
              <a:defRPr sz="2133">
                <a:solidFill>
                  <a:schemeClr val="dk1"/>
                </a:solidFill>
                <a:latin typeface="Tahoma"/>
                <a:ea typeface="Tahoma"/>
                <a:cs typeface="Tahoma"/>
                <a:sym typeface="Tahoma"/>
              </a:defRPr>
            </a:lvl8pPr>
            <a:lvl9pPr marL="0" marR="0" lvl="8" indent="0" algn="r">
              <a:spcBef>
                <a:spcPts val="0"/>
              </a:spcBef>
              <a:spcAft>
                <a:spcPts val="0"/>
              </a:spcAft>
              <a:buClr>
                <a:schemeClr val="accent1"/>
              </a:buClr>
              <a:buSzPts val="1059"/>
              <a:buFont typeface="Century Gothic"/>
              <a:buNone/>
              <a:defRPr sz="2133">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ed Text and Picture">
  <p:cSld name="Bulleted Text and Picture">
    <p:spTree>
      <p:nvGrpSpPr>
        <p:cNvPr id="1" name="Shape 53"/>
        <p:cNvGrpSpPr/>
        <p:nvPr/>
      </p:nvGrpSpPr>
      <p:grpSpPr>
        <a:xfrm>
          <a:off x="0" y="0"/>
          <a:ext cx="0" cy="0"/>
          <a:chOff x="0" y="0"/>
          <a:chExt cx="0" cy="0"/>
        </a:xfrm>
      </p:grpSpPr>
      <p:sp>
        <p:nvSpPr>
          <p:cNvPr id="54" name="Google Shape;54;p85"/>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5"/>
          <p:cNvSpPr txBox="1">
            <a:spLocks noGrp="1"/>
          </p:cNvSpPr>
          <p:nvPr>
            <p:ph type="sldNum" idx="12"/>
          </p:nvPr>
        </p:nvSpPr>
        <p:spPr>
          <a:xfrm>
            <a:off x="10893288" y="6477001"/>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85"/>
          <p:cNvSpPr>
            <a:spLocks noGrp="1"/>
          </p:cNvSpPr>
          <p:nvPr>
            <p:ph type="pic" idx="2"/>
          </p:nvPr>
        </p:nvSpPr>
        <p:spPr>
          <a:xfrm>
            <a:off x="6105439" y="989946"/>
            <a:ext cx="5609483" cy="4896678"/>
          </a:xfrm>
          <a:prstGeom prst="rect">
            <a:avLst/>
          </a:prstGeom>
          <a:noFill/>
          <a:ln>
            <a:noFill/>
          </a:ln>
        </p:spPr>
      </p:sp>
      <p:sp>
        <p:nvSpPr>
          <p:cNvPr id="57" name="Google Shape;57;p85"/>
          <p:cNvSpPr txBox="1">
            <a:spLocks noGrp="1"/>
          </p:cNvSpPr>
          <p:nvPr>
            <p:ph type="body" idx="1"/>
          </p:nvPr>
        </p:nvSpPr>
        <p:spPr>
          <a:xfrm>
            <a:off x="410817" y="990774"/>
            <a:ext cx="5446091" cy="489585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292100" algn="l">
              <a:spcBef>
                <a:spcPts val="400"/>
              </a:spcBef>
              <a:spcAft>
                <a:spcPts val="0"/>
              </a:spcAft>
              <a:buSzPts val="1000"/>
              <a:buChar char="■"/>
              <a:defRPr sz="2000">
                <a:solidFill>
                  <a:schemeClr val="dk1"/>
                </a:solidFill>
                <a:latin typeface="Arial Narrow"/>
                <a:ea typeface="Arial Narrow"/>
                <a:cs typeface="Arial Narrow"/>
                <a:sym typeface="Arial Narrow"/>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gif"/><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9"/>
          <p:cNvPicPr preferRelativeResize="0"/>
          <p:nvPr/>
        </p:nvPicPr>
        <p:blipFill rotWithShape="1">
          <a:blip r:embed="rId8">
            <a:alphaModFix/>
          </a:blip>
          <a:srcRect/>
          <a:stretch/>
        </p:blipFill>
        <p:spPr>
          <a:xfrm>
            <a:off x="0" y="-13063"/>
            <a:ext cx="12192000" cy="708594"/>
          </a:xfrm>
          <a:prstGeom prst="rect">
            <a:avLst/>
          </a:prstGeom>
          <a:noFill/>
          <a:ln>
            <a:noFill/>
          </a:ln>
        </p:spPr>
      </p:pic>
      <p:sp>
        <p:nvSpPr>
          <p:cNvPr id="11" name="Google Shape;11;p79"/>
          <p:cNvSpPr txBox="1">
            <a:spLocks noGrp="1"/>
          </p:cNvSpPr>
          <p:nvPr>
            <p:ph type="body" idx="1"/>
          </p:nvPr>
        </p:nvSpPr>
        <p:spPr>
          <a:xfrm>
            <a:off x="601963" y="989946"/>
            <a:ext cx="11006952" cy="4896678"/>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Narrow"/>
                <a:ea typeface="Arial Narrow"/>
                <a:cs typeface="Arial Narrow"/>
                <a:sym typeface="Arial Narrow"/>
              </a:defRPr>
            </a:lvl1pPr>
            <a:lvl2pPr marL="914400" marR="0" lvl="1" indent="-342900" algn="l" rtl="0">
              <a:spcBef>
                <a:spcPts val="480"/>
              </a:spcBef>
              <a:spcAft>
                <a:spcPts val="0"/>
              </a:spcAft>
              <a:buClr>
                <a:schemeClr val="dk1"/>
              </a:buClr>
              <a:buSzPts val="1800"/>
              <a:buFont typeface="Noto Sans Symbols"/>
              <a:buChar char="■"/>
              <a:defRPr sz="2400" b="0" i="0" u="none" strike="noStrike" cap="none">
                <a:solidFill>
                  <a:schemeClr val="dk1"/>
                </a:solidFill>
                <a:latin typeface="Arial Narrow"/>
                <a:ea typeface="Arial Narrow"/>
                <a:cs typeface="Arial Narrow"/>
                <a:sym typeface="Arial Narrow"/>
              </a:defRPr>
            </a:lvl2pPr>
            <a:lvl3pPr marL="1371600" marR="0" lvl="2" indent="-330200" algn="l" rtl="0">
              <a:spcBef>
                <a:spcPts val="640"/>
              </a:spcBef>
              <a:spcAft>
                <a:spcPts val="0"/>
              </a:spcAft>
              <a:buClr>
                <a:schemeClr val="folHlink"/>
              </a:buClr>
              <a:buSzPts val="1600"/>
              <a:buFont typeface="Noto Sans Symbols"/>
              <a:buChar char="■"/>
              <a:defRPr sz="3200" b="0" i="0" u="none" strike="noStrike" cap="none">
                <a:solidFill>
                  <a:schemeClr val="dk1"/>
                </a:solidFill>
                <a:latin typeface="Tahoma"/>
                <a:ea typeface="Tahoma"/>
                <a:cs typeface="Tahoma"/>
                <a:sym typeface="Tahoma"/>
              </a:defRPr>
            </a:lvl3pPr>
            <a:lvl4pPr marL="1828800" marR="0" lvl="3" indent="-321745" algn="l" rtl="0">
              <a:spcBef>
                <a:spcPts val="533"/>
              </a:spcBef>
              <a:spcAft>
                <a:spcPts val="0"/>
              </a:spcAft>
              <a:buClr>
                <a:schemeClr val="accent2"/>
              </a:buClr>
              <a:buSzPts val="1467"/>
              <a:buFont typeface="Noto Sans Symbols"/>
              <a:buChar char="■"/>
              <a:defRPr sz="2667" b="0" i="0" u="none" strike="noStrike" cap="none">
                <a:solidFill>
                  <a:schemeClr val="dk1"/>
                </a:solidFill>
                <a:latin typeface="Tahoma"/>
                <a:ea typeface="Tahoma"/>
                <a:cs typeface="Tahoma"/>
                <a:sym typeface="Tahoma"/>
              </a:defRPr>
            </a:lvl4pPr>
            <a:lvl5pPr marL="2286000" marR="0" lvl="4"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5pPr>
            <a:lvl6pPr marL="2743200" marR="0" lvl="5"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6pPr>
            <a:lvl7pPr marL="3200400" marR="0" lvl="6"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7pPr>
            <a:lvl8pPr marL="3657600" marR="0" lvl="7"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8pPr>
            <a:lvl9pPr marL="4114800" marR="0" lvl="8"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9pPr>
          </a:lstStyle>
          <a:p>
            <a:endParaRPr/>
          </a:p>
        </p:txBody>
      </p:sp>
      <p:sp>
        <p:nvSpPr>
          <p:cNvPr id="12" name="Google Shape;12;p79"/>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00" b="1" i="0" u="none" strike="noStrike" cap="none">
                <a:solidFill>
                  <a:schemeClr val="lt1"/>
                </a:solidFill>
                <a:latin typeface="Tahoma"/>
                <a:ea typeface="Tahoma"/>
                <a:cs typeface="Tahoma"/>
                <a:sym typeface="Tahoma"/>
              </a:defRPr>
            </a:lvl1pPr>
            <a:lvl2pPr marR="0" lvl="1" algn="l" rtl="0">
              <a:spcBef>
                <a:spcPts val="0"/>
              </a:spcBef>
              <a:spcAft>
                <a:spcPts val="0"/>
              </a:spcAft>
              <a:buSzPts val="1400"/>
              <a:buNone/>
              <a:defRPr sz="4267" b="1" i="0" u="none" strike="noStrike" cap="none">
                <a:solidFill>
                  <a:srgbClr val="F77B0B"/>
                </a:solidFill>
                <a:latin typeface="Tahoma"/>
                <a:ea typeface="Tahoma"/>
                <a:cs typeface="Tahoma"/>
                <a:sym typeface="Tahoma"/>
              </a:defRPr>
            </a:lvl2pPr>
            <a:lvl3pPr marR="0" lvl="2" algn="l" rtl="0">
              <a:spcBef>
                <a:spcPts val="0"/>
              </a:spcBef>
              <a:spcAft>
                <a:spcPts val="0"/>
              </a:spcAft>
              <a:buSzPts val="1400"/>
              <a:buNone/>
              <a:defRPr sz="4267" b="1" i="0" u="none" strike="noStrike" cap="none">
                <a:solidFill>
                  <a:srgbClr val="F77B0B"/>
                </a:solidFill>
                <a:latin typeface="Tahoma"/>
                <a:ea typeface="Tahoma"/>
                <a:cs typeface="Tahoma"/>
                <a:sym typeface="Tahoma"/>
              </a:defRPr>
            </a:lvl3pPr>
            <a:lvl4pPr marR="0" lvl="3" algn="l" rtl="0">
              <a:spcBef>
                <a:spcPts val="0"/>
              </a:spcBef>
              <a:spcAft>
                <a:spcPts val="0"/>
              </a:spcAft>
              <a:buSzPts val="1400"/>
              <a:buNone/>
              <a:defRPr sz="4267" b="1" i="0" u="none" strike="noStrike" cap="none">
                <a:solidFill>
                  <a:srgbClr val="F77B0B"/>
                </a:solidFill>
                <a:latin typeface="Tahoma"/>
                <a:ea typeface="Tahoma"/>
                <a:cs typeface="Tahoma"/>
                <a:sym typeface="Tahoma"/>
              </a:defRPr>
            </a:lvl4pPr>
            <a:lvl5pPr marR="0" lvl="4" algn="l" rtl="0">
              <a:spcBef>
                <a:spcPts val="0"/>
              </a:spcBef>
              <a:spcAft>
                <a:spcPts val="0"/>
              </a:spcAft>
              <a:buSzPts val="1400"/>
              <a:buNone/>
              <a:defRPr sz="4267" b="1" i="0" u="none" strike="noStrike" cap="none">
                <a:solidFill>
                  <a:srgbClr val="F77B0B"/>
                </a:solidFill>
                <a:latin typeface="Tahoma"/>
                <a:ea typeface="Tahoma"/>
                <a:cs typeface="Tahoma"/>
                <a:sym typeface="Tahoma"/>
              </a:defRPr>
            </a:lvl5pPr>
            <a:lvl6pPr marR="0" lvl="5" algn="l" rtl="0">
              <a:spcBef>
                <a:spcPts val="0"/>
              </a:spcBef>
              <a:spcAft>
                <a:spcPts val="0"/>
              </a:spcAft>
              <a:buSzPts val="1400"/>
              <a:buNone/>
              <a:defRPr sz="4267" b="1" i="0" u="none" strike="noStrike" cap="none">
                <a:solidFill>
                  <a:srgbClr val="F77B0B"/>
                </a:solidFill>
                <a:latin typeface="Tahoma"/>
                <a:ea typeface="Tahoma"/>
                <a:cs typeface="Tahoma"/>
                <a:sym typeface="Tahoma"/>
              </a:defRPr>
            </a:lvl6pPr>
            <a:lvl7pPr marR="0" lvl="6" algn="l" rtl="0">
              <a:spcBef>
                <a:spcPts val="0"/>
              </a:spcBef>
              <a:spcAft>
                <a:spcPts val="0"/>
              </a:spcAft>
              <a:buSzPts val="1400"/>
              <a:buNone/>
              <a:defRPr sz="4267" b="1" i="0" u="none" strike="noStrike" cap="none">
                <a:solidFill>
                  <a:srgbClr val="F77B0B"/>
                </a:solidFill>
                <a:latin typeface="Tahoma"/>
                <a:ea typeface="Tahoma"/>
                <a:cs typeface="Tahoma"/>
                <a:sym typeface="Tahoma"/>
              </a:defRPr>
            </a:lvl7pPr>
            <a:lvl8pPr marR="0" lvl="7" algn="l" rtl="0">
              <a:spcBef>
                <a:spcPts val="0"/>
              </a:spcBef>
              <a:spcAft>
                <a:spcPts val="0"/>
              </a:spcAft>
              <a:buSzPts val="1400"/>
              <a:buNone/>
              <a:defRPr sz="4267" b="1" i="0" u="none" strike="noStrike" cap="none">
                <a:solidFill>
                  <a:srgbClr val="F77B0B"/>
                </a:solidFill>
                <a:latin typeface="Tahoma"/>
                <a:ea typeface="Tahoma"/>
                <a:cs typeface="Tahoma"/>
                <a:sym typeface="Tahoma"/>
              </a:defRPr>
            </a:lvl8pPr>
            <a:lvl9pPr marR="0" lvl="8" algn="l" rtl="0">
              <a:spcBef>
                <a:spcPts val="0"/>
              </a:spcBef>
              <a:spcAft>
                <a:spcPts val="0"/>
              </a:spcAft>
              <a:buSzPts val="1400"/>
              <a:buNone/>
              <a:defRPr sz="4267" b="1" i="0" u="none" strike="noStrike" cap="none">
                <a:solidFill>
                  <a:srgbClr val="F77B0B"/>
                </a:solidFill>
                <a:latin typeface="Tahoma"/>
                <a:ea typeface="Tahoma"/>
                <a:cs typeface="Tahoma"/>
                <a:sym typeface="Tahoma"/>
              </a:defRPr>
            </a:lvl9pPr>
          </a:lstStyle>
          <a:p>
            <a:endParaRPr/>
          </a:p>
        </p:txBody>
      </p:sp>
      <p:sp>
        <p:nvSpPr>
          <p:cNvPr id="13" name="Google Shape;13;p79"/>
          <p:cNvSpPr txBox="1">
            <a:spLocks noGrp="1"/>
          </p:cNvSpPr>
          <p:nvPr>
            <p:ph type="sldNum" idx="12"/>
          </p:nvPr>
        </p:nvSpPr>
        <p:spPr>
          <a:xfrm>
            <a:off x="10893288" y="6477001"/>
            <a:ext cx="821634" cy="34093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2133" b="0" i="0" u="none" strike="noStrike" cap="none">
                <a:solidFill>
                  <a:schemeClr val="dk1"/>
                </a:solidFill>
                <a:latin typeface="Tahoma"/>
                <a:ea typeface="Tahoma"/>
                <a:cs typeface="Tahoma"/>
                <a:sym typeface="Tahoma"/>
              </a:defRPr>
            </a:lvl1pPr>
            <a:lvl2pPr marL="0" marR="0" lvl="1" indent="0" algn="r" rtl="0">
              <a:spcBef>
                <a:spcPts val="0"/>
              </a:spcBef>
              <a:spcAft>
                <a:spcPts val="0"/>
              </a:spcAft>
              <a:buNone/>
              <a:defRPr sz="2133" b="0" i="0" u="none" strike="noStrike" cap="none">
                <a:solidFill>
                  <a:schemeClr val="dk1"/>
                </a:solidFill>
                <a:latin typeface="Tahoma"/>
                <a:ea typeface="Tahoma"/>
                <a:cs typeface="Tahoma"/>
                <a:sym typeface="Tahoma"/>
              </a:defRPr>
            </a:lvl2pPr>
            <a:lvl3pPr marL="0" marR="0" lvl="2" indent="0" algn="r" rtl="0">
              <a:spcBef>
                <a:spcPts val="0"/>
              </a:spcBef>
              <a:spcAft>
                <a:spcPts val="0"/>
              </a:spcAft>
              <a:buNone/>
              <a:defRPr sz="2133" b="0" i="0" u="none" strike="noStrike" cap="none">
                <a:solidFill>
                  <a:schemeClr val="dk1"/>
                </a:solidFill>
                <a:latin typeface="Tahoma"/>
                <a:ea typeface="Tahoma"/>
                <a:cs typeface="Tahoma"/>
                <a:sym typeface="Tahoma"/>
              </a:defRPr>
            </a:lvl3pPr>
            <a:lvl4pPr marL="0" marR="0" lvl="3" indent="0" algn="r" rtl="0">
              <a:spcBef>
                <a:spcPts val="0"/>
              </a:spcBef>
              <a:spcAft>
                <a:spcPts val="0"/>
              </a:spcAft>
              <a:buNone/>
              <a:defRPr sz="2133" b="0" i="0" u="none" strike="noStrike" cap="none">
                <a:solidFill>
                  <a:schemeClr val="dk1"/>
                </a:solidFill>
                <a:latin typeface="Tahoma"/>
                <a:ea typeface="Tahoma"/>
                <a:cs typeface="Tahoma"/>
                <a:sym typeface="Tahoma"/>
              </a:defRPr>
            </a:lvl4pPr>
            <a:lvl5pPr marL="0" marR="0" lvl="4" indent="0" algn="r" rtl="0">
              <a:spcBef>
                <a:spcPts val="0"/>
              </a:spcBef>
              <a:spcAft>
                <a:spcPts val="0"/>
              </a:spcAft>
              <a:buNone/>
              <a:defRPr sz="2133" b="0" i="0" u="none" strike="noStrike" cap="none">
                <a:solidFill>
                  <a:schemeClr val="dk1"/>
                </a:solidFill>
                <a:latin typeface="Tahoma"/>
                <a:ea typeface="Tahoma"/>
                <a:cs typeface="Tahoma"/>
                <a:sym typeface="Tahoma"/>
              </a:defRPr>
            </a:lvl5pPr>
            <a:lvl6pPr marL="0" marR="0" lvl="5" indent="0" algn="r" rtl="0">
              <a:spcBef>
                <a:spcPts val="0"/>
              </a:spcBef>
              <a:spcAft>
                <a:spcPts val="0"/>
              </a:spcAft>
              <a:buNone/>
              <a:defRPr sz="2133" b="0" i="0" u="none" strike="noStrike" cap="none">
                <a:solidFill>
                  <a:schemeClr val="dk1"/>
                </a:solidFill>
                <a:latin typeface="Tahoma"/>
                <a:ea typeface="Tahoma"/>
                <a:cs typeface="Tahoma"/>
                <a:sym typeface="Tahoma"/>
              </a:defRPr>
            </a:lvl6pPr>
            <a:lvl7pPr marL="0" marR="0" lvl="6" indent="0" algn="r" rtl="0">
              <a:spcBef>
                <a:spcPts val="0"/>
              </a:spcBef>
              <a:spcAft>
                <a:spcPts val="0"/>
              </a:spcAft>
              <a:buNone/>
              <a:defRPr sz="2133" b="0" i="0" u="none" strike="noStrike" cap="none">
                <a:solidFill>
                  <a:schemeClr val="dk1"/>
                </a:solidFill>
                <a:latin typeface="Tahoma"/>
                <a:ea typeface="Tahoma"/>
                <a:cs typeface="Tahoma"/>
                <a:sym typeface="Tahoma"/>
              </a:defRPr>
            </a:lvl7pPr>
            <a:lvl8pPr marL="0" marR="0" lvl="7" indent="0" algn="r" rtl="0">
              <a:spcBef>
                <a:spcPts val="0"/>
              </a:spcBef>
              <a:spcAft>
                <a:spcPts val="0"/>
              </a:spcAft>
              <a:buNone/>
              <a:defRPr sz="2133" b="0" i="0" u="none" strike="noStrike" cap="none">
                <a:solidFill>
                  <a:schemeClr val="dk1"/>
                </a:solidFill>
                <a:latin typeface="Tahoma"/>
                <a:ea typeface="Tahoma"/>
                <a:cs typeface="Tahoma"/>
                <a:sym typeface="Tahoma"/>
              </a:defRPr>
            </a:lvl8pPr>
            <a:lvl9pPr marL="0" marR="0" lvl="8" indent="0" algn="r" rtl="0">
              <a:spcBef>
                <a:spcPts val="0"/>
              </a:spcBef>
              <a:spcAft>
                <a:spcPts val="0"/>
              </a:spcAft>
              <a:buNone/>
              <a:defRPr sz="2133" b="0" i="0" u="none" strike="noStrike" cap="none">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grpSp>
        <p:nvGrpSpPr>
          <p:cNvPr id="14" name="Google Shape;14;p79"/>
          <p:cNvGrpSpPr/>
          <p:nvPr/>
        </p:nvGrpSpPr>
        <p:grpSpPr>
          <a:xfrm>
            <a:off x="177576" y="6503087"/>
            <a:ext cx="1127548" cy="282877"/>
            <a:chOff x="177576" y="6503087"/>
            <a:chExt cx="1127548" cy="282877"/>
          </a:xfrm>
        </p:grpSpPr>
        <p:sp>
          <p:nvSpPr>
            <p:cNvPr id="15" name="Google Shape;15;p79"/>
            <p:cNvSpPr/>
            <p:nvPr/>
          </p:nvSpPr>
          <p:spPr>
            <a:xfrm>
              <a:off x="468035" y="6508965"/>
              <a:ext cx="83708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dk1"/>
                  </a:solidFill>
                  <a:latin typeface="Arial"/>
                  <a:ea typeface="Arial"/>
                  <a:cs typeface="Arial"/>
                  <a:sym typeface="Arial"/>
                </a:rPr>
                <a:t>@IITSEC</a:t>
              </a:r>
              <a:endParaRPr/>
            </a:p>
          </p:txBody>
        </p:sp>
        <p:pic>
          <p:nvPicPr>
            <p:cNvPr id="16" name="Google Shape;16;p79" descr="twitterlogosmall.png"/>
            <p:cNvPicPr preferRelativeResize="0"/>
            <p:nvPr/>
          </p:nvPicPr>
          <p:blipFill rotWithShape="1">
            <a:blip r:embed="rId9">
              <a:alphaModFix/>
            </a:blip>
            <a:srcRect/>
            <a:stretch/>
          </p:blipFill>
          <p:spPr>
            <a:xfrm>
              <a:off x="177576" y="6503087"/>
              <a:ext cx="424387" cy="257814"/>
            </a:xfrm>
            <a:prstGeom prst="rect">
              <a:avLst/>
            </a:prstGeom>
            <a:noFill/>
            <a:ln>
              <a:noFill/>
            </a:ln>
          </p:spPr>
        </p:pic>
      </p:grpSp>
      <p:grpSp>
        <p:nvGrpSpPr>
          <p:cNvPr id="17" name="Google Shape;17;p79"/>
          <p:cNvGrpSpPr/>
          <p:nvPr/>
        </p:nvGrpSpPr>
        <p:grpSpPr>
          <a:xfrm>
            <a:off x="1305123" y="6512595"/>
            <a:ext cx="1707583" cy="276999"/>
            <a:chOff x="2207996" y="6472185"/>
            <a:chExt cx="1338900" cy="276999"/>
          </a:xfrm>
        </p:grpSpPr>
        <p:pic>
          <p:nvPicPr>
            <p:cNvPr id="18" name="Google Shape;18;p79" descr="YouTube_icon_block.png"/>
            <p:cNvPicPr preferRelativeResize="0"/>
            <p:nvPr/>
          </p:nvPicPr>
          <p:blipFill rotWithShape="1">
            <a:blip r:embed="rId10">
              <a:alphaModFix/>
            </a:blip>
            <a:srcRect/>
            <a:stretch/>
          </p:blipFill>
          <p:spPr>
            <a:xfrm>
              <a:off x="2207996" y="6485179"/>
              <a:ext cx="334590" cy="250942"/>
            </a:xfrm>
            <a:prstGeom prst="rect">
              <a:avLst/>
            </a:prstGeom>
            <a:noFill/>
            <a:ln>
              <a:noFill/>
            </a:ln>
          </p:spPr>
        </p:pic>
        <p:sp>
          <p:nvSpPr>
            <p:cNvPr id="19" name="Google Shape;19;p79"/>
            <p:cNvSpPr/>
            <p:nvPr/>
          </p:nvSpPr>
          <p:spPr>
            <a:xfrm>
              <a:off x="2513023" y="6472185"/>
              <a:ext cx="103387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err="1">
                  <a:solidFill>
                    <a:schemeClr val="dk1"/>
                  </a:solidFill>
                  <a:latin typeface="Arial"/>
                  <a:ea typeface="Arial"/>
                  <a:cs typeface="Arial"/>
                  <a:sym typeface="Arial"/>
                </a:rPr>
                <a:t>NTSAToday</a:t>
              </a:r>
              <a:endParaRPr sz="1200" b="1" dirty="0">
                <a:solidFill>
                  <a:schemeClr val="dk1"/>
                </a:solidFill>
                <a:latin typeface="Arial"/>
                <a:ea typeface="Arial"/>
                <a:cs typeface="Arial"/>
                <a:sym typeface="Arial"/>
              </a:endParaRPr>
            </a:p>
          </p:txBody>
        </p:sp>
      </p:grpSp>
      <p:pic>
        <p:nvPicPr>
          <p:cNvPr id="20" name="Google Shape;20;p79"/>
          <p:cNvPicPr preferRelativeResize="0"/>
          <p:nvPr/>
        </p:nvPicPr>
        <p:blipFill rotWithShape="1">
          <a:blip r:embed="rId11">
            <a:alphaModFix/>
          </a:blip>
          <a:srcRect/>
          <a:stretch/>
        </p:blipFill>
        <p:spPr>
          <a:xfrm>
            <a:off x="11735242" y="6332858"/>
            <a:ext cx="477078" cy="478270"/>
          </a:xfrm>
          <a:prstGeom prst="rect">
            <a:avLst/>
          </a:prstGeom>
          <a:noFill/>
          <a:ln>
            <a:noFill/>
          </a:ln>
        </p:spPr>
      </p:pic>
      <p:pic>
        <p:nvPicPr>
          <p:cNvPr id="21" name="Google Shape;21;p79" descr="Text, logo&#10;&#10;Description automatically generated"/>
          <p:cNvPicPr preferRelativeResize="0"/>
          <p:nvPr/>
        </p:nvPicPr>
        <p:blipFill rotWithShape="1">
          <a:blip r:embed="rId12">
            <a:alphaModFix/>
          </a:blip>
          <a:srcRect/>
          <a:stretch/>
        </p:blipFill>
        <p:spPr>
          <a:xfrm>
            <a:off x="9937392" y="6352841"/>
            <a:ext cx="1094689" cy="438303"/>
          </a:xfrm>
          <a:prstGeom prst="rect">
            <a:avLst/>
          </a:prstGeom>
          <a:noFill/>
          <a:ln>
            <a:noFill/>
          </a:ln>
        </p:spPr>
      </p:pic>
      <p:sp>
        <p:nvSpPr>
          <p:cNvPr id="22" name="Google Shape;22;p79"/>
          <p:cNvSpPr/>
          <p:nvPr/>
        </p:nvSpPr>
        <p:spPr>
          <a:xfrm>
            <a:off x="0" y="-3316"/>
            <a:ext cx="2397039" cy="708594"/>
          </a:xfrm>
          <a:prstGeom prst="rect">
            <a:avLst/>
          </a:prstGeom>
          <a:gradFill>
            <a:gsLst>
              <a:gs pos="0">
                <a:schemeClr val="dk1"/>
              </a:gs>
              <a:gs pos="18000">
                <a:schemeClr val="dk1"/>
              </a:gs>
              <a:gs pos="72000">
                <a:srgbClr val="000000">
                  <a:alpha val="25098"/>
                </a:srgbClr>
              </a:gs>
              <a:gs pos="100000">
                <a:srgbClr val="000000">
                  <a:alpha val="0"/>
                </a:srgbClr>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ahoma"/>
              <a:buNone/>
            </a:pPr>
            <a:endParaRPr sz="2400" b="0" i="0" u="none" strike="noStrike" cap="none">
              <a:solidFill>
                <a:schemeClr val="dk1"/>
              </a:solidFill>
              <a:latin typeface="Tahoma"/>
              <a:ea typeface="Tahoma"/>
              <a:cs typeface="Tahoma"/>
              <a:sym typeface="Tahoma"/>
            </a:endParaRPr>
          </a:p>
        </p:txBody>
      </p:sp>
      <p:pic>
        <p:nvPicPr>
          <p:cNvPr id="23" name="Google Shape;23;p79"/>
          <p:cNvPicPr preferRelativeResize="0"/>
          <p:nvPr/>
        </p:nvPicPr>
        <p:blipFill rotWithShape="1">
          <a:blip r:embed="rId13">
            <a:alphaModFix/>
          </a:blip>
          <a:srcRect/>
          <a:stretch/>
        </p:blipFill>
        <p:spPr>
          <a:xfrm>
            <a:off x="30290" y="0"/>
            <a:ext cx="753282" cy="9585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gaX5drlGpy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O94kYyzqvTc"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6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Amanda.Hawkins@datasociety.com"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yY96hTb8WgI"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userguiding.com/blog/ux-podcasts/" TargetMode="External"/><Relationship Id="rId5" Type="http://schemas.openxmlformats.org/officeDocument/2006/relationships/hyperlink" Target="https://www.whitehouse.gov/briefing-room/presidential-actions/2021/12/13/executive-order-on-transforming-federal-customer-experience-and-service-delivery-to-rebuild-trust-in-government/" TargetMode="External"/><Relationship Id="rId4" Type="http://schemas.openxmlformats.org/officeDocument/2006/relationships/hyperlink" Target="https://medium.com/10x-curiosity/don-norman-and-the-design-of-everyday-things-d187e6a81fd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nngroup.com/articles/design-thinking/" TargetMode="External"/><Relationship Id="rId13" Type="http://schemas.openxmlformats.org/officeDocument/2006/relationships/hyperlink" Target="https://uxplanet.org/the-evolution-of-ux-process-methodology-47f52557178b" TargetMode="External"/><Relationship Id="rId3" Type="http://schemas.openxmlformats.org/officeDocument/2006/relationships/hyperlink" Target="https://www.iso.org/standard/63500.html" TargetMode="External"/><Relationship Id="rId7" Type="http://schemas.openxmlformats.org/officeDocument/2006/relationships/hyperlink" Target="https://phyliciaflynn.medium.com/using-the-double-diamond-to-redesign-my-ux-portfolio-4905627fa1ff" TargetMode="External"/><Relationship Id="rId12" Type="http://schemas.openxmlformats.org/officeDocument/2006/relationships/hyperlink" Target="https://medium.com/@drewmck/lean-ux-is-about-reducing-risk-1d7d505d2881"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www.youtube.com/watch?v=gaX5drlGpyQ" TargetMode="External"/><Relationship Id="rId11" Type="http://schemas.openxmlformats.org/officeDocument/2006/relationships/hyperlink" Target="https://www.ibm.com/downloads/cas/Z4WBDR8Q#:~:text=Forrester%20concluded%20that%20IBM's%20Design,and%20an%20ROI%20of%20301%25.&amp;text=IBM's%20Design%20Thinking%20practice%20cut%20costs%20by%20accelerating%20projects" TargetMode="External"/><Relationship Id="rId5" Type="http://schemas.openxmlformats.org/officeDocument/2006/relationships/hyperlink" Target="https://www.trinityaudio.ai/what-is-user-experience-the-what-why-and-how" TargetMode="External"/><Relationship Id="rId10" Type="http://schemas.openxmlformats.org/officeDocument/2006/relationships/hyperlink" Target="https://www.usability.gov/what-and-why/benefits-of-ucd.html" TargetMode="External"/><Relationship Id="rId4" Type="http://schemas.openxmlformats.org/officeDocument/2006/relationships/hyperlink" Target="https://www.nngroup.com/articles/theory-user-delight/" TargetMode="External"/><Relationship Id="rId9" Type="http://schemas.openxmlformats.org/officeDocument/2006/relationships/hyperlink" Target="https://heartofthecustomer.com/wp-content/uploads/2016/05/HOC-Meridan-Health-Case-Study.pdf"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acqnotes.com/Attachments/DoD%20Total%20Quality%20Management%20Master%20Plan%20-%201998.pdf" TargetMode="External"/><Relationship Id="rId13" Type="http://schemas.openxmlformats.org/officeDocument/2006/relationships/hyperlink" Target="https://uxdesign.cc/understanding-ux-roles-23032b94710d" TargetMode="External"/><Relationship Id="rId3" Type="http://schemas.openxmlformats.org/officeDocument/2006/relationships/hyperlink" Target="https://agilemanifesto.org/" TargetMode="External"/><Relationship Id="rId7" Type="http://schemas.openxmlformats.org/officeDocument/2006/relationships/hyperlink" Target="https://www.investopedia.com/terms/s/six-sigma.asp" TargetMode="External"/><Relationship Id="rId12" Type="http://schemas.openxmlformats.org/officeDocument/2006/relationships/hyperlink" Target="https://www.nngroup.com/articles/ux-maturity-model/"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aktiasolutions.com/dual-track-agile/" TargetMode="External"/><Relationship Id="rId11" Type="http://schemas.openxmlformats.org/officeDocument/2006/relationships/hyperlink" Target="https://www.ntsb.gov/investigations/accidentreports/reports/mar1901.pdf" TargetMode="External"/><Relationship Id="rId5" Type="http://schemas.openxmlformats.org/officeDocument/2006/relationships/hyperlink" Target="https://www.gv.com/sprint/" TargetMode="External"/><Relationship Id="rId10" Type="http://schemas.openxmlformats.org/officeDocument/2006/relationships/hyperlink" Target="https://www.whitehouse.gov/briefing-room/presidential-actions/2021/12/13/executive-order-on-transforming-federal-customer-experience-and-service-delivery-to-rebuild-trust-in-government/" TargetMode="External"/><Relationship Id="rId4" Type="http://schemas.openxmlformats.org/officeDocument/2006/relationships/hyperlink" Target="https://www.oreilly.com/library/view/designing-for-product/9781491971451/ch05.html" TargetMode="External"/><Relationship Id="rId9" Type="http://schemas.openxmlformats.org/officeDocument/2006/relationships/hyperlink" Target="https://www.gao.gov/assets/ggd-93-17r.pdf" TargetMode="External"/><Relationship Id="rId14" Type="http://schemas.openxmlformats.org/officeDocument/2006/relationships/hyperlink" Target="https://cyberworx-state-of-ux.netlify.app/cyberworx_state_of_ux_report.nb"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body" idx="1"/>
          </p:nvPr>
        </p:nvSpPr>
        <p:spPr>
          <a:xfrm>
            <a:off x="2151400" y="1878900"/>
            <a:ext cx="7889100" cy="1229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100"/>
              <a:buNone/>
            </a:pPr>
            <a:r>
              <a:rPr lang="en-US">
                <a:solidFill>
                  <a:srgbClr val="7030A0"/>
                </a:solidFill>
                <a:latin typeface="Arial"/>
                <a:ea typeface="Arial"/>
                <a:cs typeface="Arial"/>
                <a:sym typeface="Arial"/>
              </a:rPr>
              <a:t>Leading by Design: User Experience (UX) for the Department of Defense</a:t>
            </a:r>
            <a:endParaRPr>
              <a:latin typeface="Arial"/>
              <a:ea typeface="Arial"/>
              <a:cs typeface="Arial"/>
              <a:sym typeface="Arial"/>
            </a:endParaRPr>
          </a:p>
          <a:p>
            <a:pPr marL="0" lvl="0" indent="0" algn="ctr" rtl="0">
              <a:spcBef>
                <a:spcPts val="400"/>
              </a:spcBef>
              <a:spcAft>
                <a:spcPts val="0"/>
              </a:spcAft>
              <a:buSzPts val="1500"/>
              <a:buNone/>
            </a:pPr>
            <a:endParaRPr sz="2000">
              <a:solidFill>
                <a:srgbClr val="00B050"/>
              </a:solidFill>
              <a:latin typeface="Arial"/>
              <a:ea typeface="Arial"/>
              <a:cs typeface="Arial"/>
              <a:sym typeface="Arial"/>
            </a:endParaRPr>
          </a:p>
          <a:p>
            <a:pPr marL="0" lvl="0" indent="0" algn="ctr" rtl="0">
              <a:spcBef>
                <a:spcPts val="560"/>
              </a:spcBef>
              <a:spcAft>
                <a:spcPts val="0"/>
              </a:spcAft>
              <a:buSzPts val="2100"/>
              <a:buNone/>
            </a:pPr>
            <a:endParaRPr>
              <a:latin typeface="Arial"/>
              <a:ea typeface="Arial"/>
              <a:cs typeface="Arial"/>
              <a:sym typeface="Arial"/>
            </a:endParaRPr>
          </a:p>
          <a:p>
            <a:pPr marL="0" lvl="0" indent="0" algn="ctr" rtl="0">
              <a:spcBef>
                <a:spcPts val="560"/>
              </a:spcBef>
              <a:spcAft>
                <a:spcPts val="0"/>
              </a:spcAft>
              <a:buSzPts val="2100"/>
              <a:buNone/>
            </a:pPr>
            <a:endParaRPr>
              <a:latin typeface="Arial"/>
              <a:ea typeface="Arial"/>
              <a:cs typeface="Arial"/>
              <a:sym typeface="Arial"/>
            </a:endParaRPr>
          </a:p>
          <a:p>
            <a:pPr marL="0" lvl="0" indent="0" algn="ctr" rtl="0">
              <a:spcBef>
                <a:spcPts val="560"/>
              </a:spcBef>
              <a:spcAft>
                <a:spcPts val="0"/>
              </a:spcAft>
              <a:buSzPts val="2100"/>
              <a:buNone/>
            </a:pPr>
            <a:endParaRPr>
              <a:latin typeface="Arial"/>
              <a:ea typeface="Arial"/>
              <a:cs typeface="Arial"/>
              <a:sym typeface="Arial"/>
            </a:endParaRPr>
          </a:p>
        </p:txBody>
      </p:sp>
      <p:sp>
        <p:nvSpPr>
          <p:cNvPr id="64" name="Google Shape;64;p1"/>
          <p:cNvSpPr txBox="1">
            <a:spLocks noGrp="1"/>
          </p:cNvSpPr>
          <p:nvPr>
            <p:ph type="body" idx="2"/>
          </p:nvPr>
        </p:nvSpPr>
        <p:spPr>
          <a:xfrm>
            <a:off x="1443050" y="3229900"/>
            <a:ext cx="9306000" cy="1435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800"/>
              <a:buNone/>
            </a:pPr>
            <a:r>
              <a:rPr lang="en-US">
                <a:latin typeface="Arial"/>
                <a:ea typeface="Arial"/>
                <a:cs typeface="Arial"/>
                <a:sym typeface="Arial"/>
              </a:rPr>
              <a:t>Amanda Hawkins, CDR USN (ret), Data Society</a:t>
            </a:r>
            <a:endParaRPr>
              <a:latin typeface="Arial"/>
              <a:ea typeface="Arial"/>
              <a:cs typeface="Arial"/>
              <a:sym typeface="Arial"/>
            </a:endParaRPr>
          </a:p>
          <a:p>
            <a:pPr marL="0" lvl="0" indent="0" algn="ctr" rtl="0">
              <a:spcBef>
                <a:spcPts val="480"/>
              </a:spcBef>
              <a:spcAft>
                <a:spcPts val="0"/>
              </a:spcAft>
              <a:buSzPts val="1800"/>
              <a:buNone/>
            </a:pPr>
            <a:endParaRPr>
              <a:latin typeface="Arial"/>
              <a:ea typeface="Arial"/>
              <a:cs typeface="Arial"/>
              <a:sym typeface="Arial"/>
            </a:endParaRPr>
          </a:p>
          <a:p>
            <a:pPr marL="0" lvl="0" indent="0" algn="ctr" rtl="0">
              <a:spcBef>
                <a:spcPts val="480"/>
              </a:spcBef>
              <a:spcAft>
                <a:spcPts val="0"/>
              </a:spcAft>
              <a:buSzPts val="1800"/>
              <a:buNone/>
            </a:pPr>
            <a:r>
              <a:rPr lang="en-US">
                <a:latin typeface="Arial"/>
                <a:ea typeface="Arial"/>
                <a:cs typeface="Arial"/>
                <a:sym typeface="Arial"/>
              </a:rPr>
              <a:t>Vel Preston, Chief of Innovation and Design, USAF CyberWorx</a:t>
            </a:r>
            <a:endParaRPr>
              <a:latin typeface="Arial"/>
              <a:ea typeface="Arial"/>
              <a:cs typeface="Arial"/>
              <a:sym typeface="Arial"/>
            </a:endParaRPr>
          </a:p>
        </p:txBody>
      </p:sp>
      <p:pic>
        <p:nvPicPr>
          <p:cNvPr id="65" name="Google Shape;65;p1"/>
          <p:cNvPicPr preferRelativeResize="0"/>
          <p:nvPr/>
        </p:nvPicPr>
        <p:blipFill>
          <a:blip r:embed="rId3">
            <a:alphaModFix/>
          </a:blip>
          <a:stretch>
            <a:fillRect/>
          </a:stretch>
        </p:blipFill>
        <p:spPr>
          <a:xfrm>
            <a:off x="7586774" y="5222928"/>
            <a:ext cx="2453726" cy="340800"/>
          </a:xfrm>
          <a:prstGeom prst="rect">
            <a:avLst/>
          </a:prstGeom>
          <a:noFill/>
          <a:ln>
            <a:noFill/>
          </a:ln>
        </p:spPr>
      </p:pic>
      <p:sp>
        <p:nvSpPr>
          <p:cNvPr id="66" name="Google Shape;66;p1"/>
          <p:cNvSpPr txBox="1">
            <a:spLocks noGrp="1"/>
          </p:cNvSpPr>
          <p:nvPr>
            <p:ph type="sldNum" idx="12"/>
          </p:nvPr>
        </p:nvSpPr>
        <p:spPr>
          <a:xfrm>
            <a:off x="10886876" y="6419966"/>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4" name="Picture 3">
            <a:extLst>
              <a:ext uri="{FF2B5EF4-FFF2-40B4-BE49-F238E27FC236}">
                <a16:creationId xmlns:a16="http://schemas.microsoft.com/office/drawing/2014/main" id="{A7713A7F-614A-0ECE-F674-757FE75555E8}"/>
              </a:ext>
            </a:extLst>
          </p:cNvPr>
          <p:cNvPicPr>
            <a:picLocks noChangeAspect="1"/>
          </p:cNvPicPr>
          <p:nvPr/>
        </p:nvPicPr>
        <p:blipFill>
          <a:blip r:embed="rId4"/>
          <a:stretch>
            <a:fillRect/>
          </a:stretch>
        </p:blipFill>
        <p:spPr>
          <a:xfrm>
            <a:off x="2151400" y="4831672"/>
            <a:ext cx="3151980" cy="11233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Usable vs Delightful</a:t>
            </a:r>
            <a:endParaRPr dirty="0"/>
          </a:p>
        </p:txBody>
      </p:sp>
      <p:sp>
        <p:nvSpPr>
          <p:cNvPr id="147" name="Google Shape;147;p10"/>
          <p:cNvSpPr txBox="1"/>
          <p:nvPr/>
        </p:nvSpPr>
        <p:spPr>
          <a:xfrm>
            <a:off x="415599" y="1047503"/>
            <a:ext cx="5436557" cy="4555200"/>
          </a:xfrm>
          <a:prstGeom prst="rect">
            <a:avLst/>
          </a:prstGeom>
          <a:noFill/>
          <a:ln>
            <a:noFill/>
          </a:ln>
        </p:spPr>
        <p:txBody>
          <a:bodyPr spcFirstLastPara="1" wrap="square" lIns="91425" tIns="91425" rIns="91425" bIns="91425" anchor="t" anchorCtr="0">
            <a:noAutofit/>
          </a:bodyPr>
          <a:lstStyle/>
          <a:p>
            <a:pPr marL="457200" marR="0" lvl="0" indent="-381000" algn="l" rtl="0">
              <a:spcBef>
                <a:spcPts val="480"/>
              </a:spcBef>
              <a:spcAft>
                <a:spcPts val="0"/>
              </a:spcAft>
              <a:buClr>
                <a:srgbClr val="000000"/>
              </a:buClr>
              <a:buSzPts val="2400"/>
              <a:buChar char="●"/>
            </a:pPr>
            <a:r>
              <a:rPr lang="en-US" sz="2400">
                <a:solidFill>
                  <a:srgbClr val="000000"/>
                </a:solidFill>
              </a:rPr>
              <a:t>Satisfies basic requirements</a:t>
            </a:r>
            <a:endParaRPr/>
          </a:p>
          <a:p>
            <a:pPr marL="457200" marR="0" lvl="0" indent="-381000" algn="l" rtl="0">
              <a:spcBef>
                <a:spcPts val="0"/>
              </a:spcBef>
              <a:spcAft>
                <a:spcPts val="0"/>
              </a:spcAft>
              <a:buClr>
                <a:srgbClr val="000000"/>
              </a:buClr>
              <a:buSzPts val="2400"/>
              <a:buChar char="●"/>
            </a:pPr>
            <a:r>
              <a:rPr lang="en-US" sz="2400">
                <a:solidFill>
                  <a:srgbClr val="000000"/>
                </a:solidFill>
              </a:rPr>
              <a:t>Leverages makers’ mental models</a:t>
            </a:r>
            <a:endParaRPr/>
          </a:p>
          <a:p>
            <a:pPr marL="457200" marR="0" lvl="0" indent="-381000" algn="l" rtl="0">
              <a:spcBef>
                <a:spcPts val="0"/>
              </a:spcBef>
              <a:spcAft>
                <a:spcPts val="0"/>
              </a:spcAft>
              <a:buClr>
                <a:srgbClr val="000000"/>
              </a:buClr>
              <a:buSzPts val="2400"/>
              <a:buChar char="●"/>
            </a:pPr>
            <a:r>
              <a:rPr lang="en-US" sz="2400">
                <a:solidFill>
                  <a:srgbClr val="000000"/>
                </a:solidFill>
              </a:rPr>
              <a:t>Potentially requires users to develop workarounds</a:t>
            </a:r>
            <a:endParaRPr/>
          </a:p>
          <a:p>
            <a:pPr marL="457200" marR="0" lvl="0" indent="-381000" algn="l" rtl="0">
              <a:spcBef>
                <a:spcPts val="0"/>
              </a:spcBef>
              <a:spcAft>
                <a:spcPts val="0"/>
              </a:spcAft>
              <a:buClr>
                <a:srgbClr val="000000"/>
              </a:buClr>
              <a:buSzPts val="2400"/>
              <a:buChar char="●"/>
            </a:pPr>
            <a:r>
              <a:rPr lang="en-US" sz="2400">
                <a:solidFill>
                  <a:srgbClr val="000000"/>
                </a:solidFill>
              </a:rPr>
              <a:t>Unclear if / how feedback will be implemented</a:t>
            </a:r>
            <a:endParaRPr/>
          </a:p>
        </p:txBody>
      </p:sp>
      <p:sp>
        <p:nvSpPr>
          <p:cNvPr id="148" name="Google Shape;148;p10"/>
          <p:cNvSpPr txBox="1"/>
          <p:nvPr/>
        </p:nvSpPr>
        <p:spPr>
          <a:xfrm>
            <a:off x="6443202" y="1047503"/>
            <a:ext cx="5333200" cy="4555200"/>
          </a:xfrm>
          <a:prstGeom prst="rect">
            <a:avLst/>
          </a:prstGeom>
          <a:noFill/>
          <a:ln>
            <a:noFill/>
          </a:ln>
        </p:spPr>
        <p:txBody>
          <a:bodyPr spcFirstLastPara="1" wrap="square" lIns="91425" tIns="91425" rIns="91425" bIns="91425" anchor="t" anchorCtr="0">
            <a:normAutofit/>
          </a:bodyPr>
          <a:lstStyle/>
          <a:p>
            <a:pPr marL="457200" marR="0" lvl="0" indent="-381000" algn="l" rtl="0">
              <a:spcBef>
                <a:spcPts val="480"/>
              </a:spcBef>
              <a:spcAft>
                <a:spcPts val="0"/>
              </a:spcAft>
              <a:buClr>
                <a:srgbClr val="000000"/>
              </a:buClr>
              <a:buSzPts val="2400"/>
              <a:buChar char="●"/>
            </a:pPr>
            <a:r>
              <a:rPr lang="en-US" sz="2400">
                <a:solidFill>
                  <a:srgbClr val="000000"/>
                </a:solidFill>
              </a:rPr>
              <a:t>Solves users’ problems</a:t>
            </a:r>
            <a:endParaRPr/>
          </a:p>
          <a:p>
            <a:pPr marL="457200" marR="0" lvl="0" indent="-381000" algn="l" rtl="0">
              <a:spcBef>
                <a:spcPts val="0"/>
              </a:spcBef>
              <a:spcAft>
                <a:spcPts val="0"/>
              </a:spcAft>
              <a:buClr>
                <a:srgbClr val="000000"/>
              </a:buClr>
              <a:buSzPts val="2400"/>
              <a:buChar char="●"/>
            </a:pPr>
            <a:r>
              <a:rPr lang="en-US" sz="2400">
                <a:solidFill>
                  <a:srgbClr val="000000"/>
                </a:solidFill>
              </a:rPr>
              <a:t>Leverages users’ mental models</a:t>
            </a:r>
            <a:endParaRPr/>
          </a:p>
          <a:p>
            <a:pPr marL="457200" marR="0" lvl="0" indent="-381000" algn="l" rtl="0">
              <a:spcBef>
                <a:spcPts val="0"/>
              </a:spcBef>
              <a:spcAft>
                <a:spcPts val="0"/>
              </a:spcAft>
              <a:buClr>
                <a:srgbClr val="000000"/>
              </a:buClr>
              <a:buSzPts val="2400"/>
              <a:buChar char="●"/>
            </a:pPr>
            <a:r>
              <a:rPr lang="en-US" sz="2400">
                <a:solidFill>
                  <a:srgbClr val="000000"/>
                </a:solidFill>
              </a:rPr>
              <a:t>No workarounds required</a:t>
            </a:r>
            <a:endParaRPr/>
          </a:p>
          <a:p>
            <a:pPr marL="457200" marR="0" lvl="0" indent="-381000" algn="l" rtl="0">
              <a:spcBef>
                <a:spcPts val="0"/>
              </a:spcBef>
              <a:spcAft>
                <a:spcPts val="0"/>
              </a:spcAft>
              <a:buClr>
                <a:srgbClr val="000000"/>
              </a:buClr>
              <a:buSzPts val="2400"/>
              <a:buChar char="●"/>
            </a:pPr>
            <a:r>
              <a:rPr lang="en-US" sz="2400">
                <a:solidFill>
                  <a:srgbClr val="000000"/>
                </a:solidFill>
              </a:rPr>
              <a:t>Validated feedback channels</a:t>
            </a:r>
            <a:endParaRPr/>
          </a:p>
        </p:txBody>
      </p:sp>
      <p:cxnSp>
        <p:nvCxnSpPr>
          <p:cNvPr id="149" name="Google Shape;149;p10"/>
          <p:cNvCxnSpPr/>
          <p:nvPr/>
        </p:nvCxnSpPr>
        <p:spPr>
          <a:xfrm>
            <a:off x="5852160" y="795130"/>
            <a:ext cx="0" cy="5274200"/>
          </a:xfrm>
          <a:prstGeom prst="straightConnector1">
            <a:avLst/>
          </a:prstGeom>
          <a:solidFill>
            <a:schemeClr val="accent1"/>
          </a:solidFill>
          <a:ln w="25400" cap="flat" cmpd="sng">
            <a:solidFill>
              <a:schemeClr val="dk1"/>
            </a:solidFill>
            <a:prstDash val="solid"/>
            <a:miter lim="800000"/>
            <a:headEnd type="none" w="sm" len="sm"/>
            <a:tailEnd type="none" w="sm" len="sm"/>
          </a:ln>
        </p:spPr>
      </p:cxnSp>
      <p:sp>
        <p:nvSpPr>
          <p:cNvPr id="150" name="Google Shape;150;p10"/>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Definition of UX</a:t>
            </a:r>
            <a:endParaRPr/>
          </a:p>
        </p:txBody>
      </p:sp>
      <p:sp>
        <p:nvSpPr>
          <p:cNvPr id="157" name="Google Shape;157;p11"/>
          <p:cNvSpPr txBox="1">
            <a:spLocks noGrp="1"/>
          </p:cNvSpPr>
          <p:nvPr>
            <p:ph type="body" idx="1"/>
          </p:nvPr>
        </p:nvSpPr>
        <p:spPr>
          <a:xfrm>
            <a:off x="480125" y="1046725"/>
            <a:ext cx="6018600" cy="5075100"/>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Trinity</a:t>
            </a:r>
            <a:endParaRPr dirty="0">
              <a:latin typeface="Arial"/>
              <a:ea typeface="Arial"/>
              <a:cs typeface="Arial"/>
              <a:sym typeface="Arial"/>
            </a:endParaRPr>
          </a:p>
          <a:p>
            <a:pPr marL="990574" lvl="1" indent="-380989" algn="l" rtl="0">
              <a:spcBef>
                <a:spcPts val="480"/>
              </a:spcBef>
              <a:spcAft>
                <a:spcPts val="0"/>
              </a:spcAft>
              <a:buSzPts val="1800"/>
              <a:buFont typeface="Arial"/>
              <a:buChar char="■"/>
            </a:pPr>
            <a:r>
              <a:rPr lang="en-US" dirty="0">
                <a:latin typeface="Arial"/>
                <a:ea typeface="Arial"/>
                <a:cs typeface="Arial"/>
                <a:sym typeface="Arial"/>
              </a:rPr>
              <a:t>The user</a:t>
            </a:r>
            <a:endParaRPr dirty="0">
              <a:latin typeface="Arial"/>
              <a:ea typeface="Arial"/>
              <a:cs typeface="Arial"/>
              <a:sym typeface="Arial"/>
            </a:endParaRPr>
          </a:p>
          <a:p>
            <a:pPr marL="990574" lvl="1" indent="-380989" algn="l" rtl="0">
              <a:spcBef>
                <a:spcPts val="480"/>
              </a:spcBef>
              <a:spcAft>
                <a:spcPts val="0"/>
              </a:spcAft>
              <a:buSzPts val="1800"/>
              <a:buFont typeface="Arial"/>
              <a:buChar char="■"/>
            </a:pPr>
            <a:r>
              <a:rPr lang="en-US" dirty="0">
                <a:latin typeface="Arial"/>
                <a:ea typeface="Arial"/>
                <a:cs typeface="Arial"/>
                <a:sym typeface="Arial"/>
              </a:rPr>
              <a:t>What they want to do with the system/tool/software</a:t>
            </a:r>
            <a:endParaRPr dirty="0">
              <a:latin typeface="Arial"/>
              <a:ea typeface="Arial"/>
              <a:cs typeface="Arial"/>
              <a:sym typeface="Arial"/>
            </a:endParaRPr>
          </a:p>
          <a:p>
            <a:pPr marL="990574" lvl="1" indent="-380989" algn="l" rtl="0">
              <a:spcBef>
                <a:spcPts val="480"/>
              </a:spcBef>
              <a:spcAft>
                <a:spcPts val="0"/>
              </a:spcAft>
              <a:buSzPts val="1800"/>
              <a:buFont typeface="Arial"/>
              <a:buChar char="■"/>
            </a:pPr>
            <a:r>
              <a:rPr lang="en-US" dirty="0">
                <a:latin typeface="Arial"/>
                <a:ea typeface="Arial"/>
                <a:cs typeface="Arial"/>
                <a:sym typeface="Arial"/>
              </a:rPr>
              <a:t>The environment in which the system is used</a:t>
            </a:r>
            <a:endParaRPr dirty="0">
              <a:latin typeface="Arial"/>
              <a:ea typeface="Arial"/>
              <a:cs typeface="Arial"/>
              <a:sym typeface="Arial"/>
            </a:endParaRPr>
          </a:p>
          <a:p>
            <a:pPr marL="609584" lvl="1" indent="0" algn="l" rtl="0">
              <a:spcBef>
                <a:spcPts val="480"/>
              </a:spcBef>
              <a:spcAft>
                <a:spcPts val="0"/>
              </a:spcAft>
              <a:buSzPts val="1800"/>
              <a:buNone/>
            </a:pPr>
            <a:endParaRPr dirty="0">
              <a:latin typeface="Arial"/>
              <a:ea typeface="Arial"/>
              <a:cs typeface="Arial"/>
              <a:sym typeface="Arial"/>
            </a:endParaRPr>
          </a:p>
        </p:txBody>
      </p:sp>
      <p:pic>
        <p:nvPicPr>
          <p:cNvPr id="158" name="Google Shape;158;p11"/>
          <p:cNvPicPr preferRelativeResize="0"/>
          <p:nvPr/>
        </p:nvPicPr>
        <p:blipFill rotWithShape="1">
          <a:blip r:embed="rId3">
            <a:alphaModFix/>
          </a:blip>
          <a:srcRect/>
          <a:stretch/>
        </p:blipFill>
        <p:spPr>
          <a:xfrm>
            <a:off x="6928359" y="1046715"/>
            <a:ext cx="5263641" cy="5263641"/>
          </a:xfrm>
          <a:prstGeom prst="rect">
            <a:avLst/>
          </a:prstGeom>
          <a:noFill/>
          <a:ln>
            <a:noFill/>
          </a:ln>
        </p:spPr>
      </p:pic>
      <p:sp>
        <p:nvSpPr>
          <p:cNvPr id="159" name="Google Shape;159;p11"/>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Definition of UX - USAF</a:t>
            </a:r>
            <a:endParaRPr/>
          </a:p>
        </p:txBody>
      </p:sp>
      <p:sp>
        <p:nvSpPr>
          <p:cNvPr id="165" name="Google Shape;165;p12"/>
          <p:cNvSpPr txBox="1"/>
          <p:nvPr/>
        </p:nvSpPr>
        <p:spPr>
          <a:xfrm>
            <a:off x="541995" y="1099141"/>
            <a:ext cx="10755600" cy="544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UX </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Information technology that powers our work</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Optimized with users for how they use it in the real world</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Responsive &amp; reliable</a:t>
            </a:r>
            <a:endParaRPr/>
          </a:p>
          <a:p>
            <a:pPr marL="0" marR="0" lvl="0" indent="0" algn="l" rtl="0">
              <a:spcBef>
                <a:spcPts val="0"/>
              </a:spcBef>
              <a:spcAft>
                <a:spcPts val="0"/>
              </a:spcAft>
              <a:buNone/>
            </a:pPr>
            <a:r>
              <a:rPr lang="en-US" sz="2800">
                <a:solidFill>
                  <a:schemeClr val="dk1"/>
                </a:solidFill>
                <a:latin typeface="Arial"/>
                <a:ea typeface="Arial"/>
                <a:cs typeface="Arial"/>
                <a:sym typeface="Arial"/>
              </a:rPr>
              <a:t>= Mission Success</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r" rtl="0">
              <a:spcBef>
                <a:spcPts val="0"/>
              </a:spcBef>
              <a:spcAft>
                <a:spcPts val="0"/>
              </a:spcAft>
              <a:buNone/>
            </a:pPr>
            <a:r>
              <a:rPr lang="en-US" sz="2000" i="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Colt Whittall, </a:t>
            </a:r>
            <a:endParaRPr/>
          </a:p>
          <a:p>
            <a:pPr marL="0" marR="0" lvl="0" indent="0" algn="r" rtl="0">
              <a:spcBef>
                <a:spcPts val="0"/>
              </a:spcBef>
              <a:spcAft>
                <a:spcPts val="0"/>
              </a:spcAft>
              <a:buNone/>
            </a:pPr>
            <a:r>
              <a:rPr lang="en-US" sz="2000" i="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Chief User Experience Officer, U.S. Air Force</a:t>
            </a:r>
            <a:endParaRPr sz="2000">
              <a:solidFill>
                <a:schemeClr val="dk1"/>
              </a:solidFill>
              <a:latin typeface="Arial"/>
              <a:ea typeface="Arial"/>
              <a:cs typeface="Arial"/>
              <a:sym typeface="Arial"/>
            </a:endParaRPr>
          </a:p>
        </p:txBody>
      </p:sp>
      <p:pic>
        <p:nvPicPr>
          <p:cNvPr id="166" name="Google Shape;166;p12" descr="Colt Whittall | Technology Magazine"/>
          <p:cNvPicPr preferRelativeResize="0"/>
          <p:nvPr/>
        </p:nvPicPr>
        <p:blipFill rotWithShape="1">
          <a:blip r:embed="rId4">
            <a:alphaModFix/>
          </a:blip>
          <a:srcRect/>
          <a:stretch/>
        </p:blipFill>
        <p:spPr>
          <a:xfrm>
            <a:off x="9010743" y="2463209"/>
            <a:ext cx="2212453" cy="3125529"/>
          </a:xfrm>
          <a:prstGeom prst="rect">
            <a:avLst/>
          </a:prstGeom>
          <a:noFill/>
          <a:ln>
            <a:noFill/>
          </a:ln>
        </p:spPr>
      </p:pic>
      <p:sp>
        <p:nvSpPr>
          <p:cNvPr id="167" name="Google Shape;167;p12"/>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Outline</a:t>
            </a:r>
            <a:endParaRPr/>
          </a:p>
        </p:txBody>
      </p:sp>
      <p:sp>
        <p:nvSpPr>
          <p:cNvPr id="173" name="Google Shape;173;p13"/>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Prelude for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Definition of UX</a:t>
            </a:r>
            <a:endParaRPr dirty="0">
              <a:solidFill>
                <a:srgbClr val="666666"/>
              </a:solidFill>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UX process</a:t>
            </a:r>
            <a:endParaRPr dirty="0">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Benefits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Evolution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case study</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maturity</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Practical tips</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Summary and conclusion</a:t>
            </a:r>
            <a:endParaRPr dirty="0">
              <a:solidFill>
                <a:srgbClr val="666666"/>
              </a:solidFill>
              <a:latin typeface="Arial"/>
              <a:ea typeface="Arial"/>
              <a:cs typeface="Arial"/>
              <a:sym typeface="Arial"/>
            </a:endParaRPr>
          </a:p>
        </p:txBody>
      </p:sp>
      <p:sp>
        <p:nvSpPr>
          <p:cNvPr id="174" name="Google Shape;174;p13"/>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1676400" y="0"/>
            <a:ext cx="8728364"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Key Attributes of Processes</a:t>
            </a:r>
            <a:endParaRPr dirty="0"/>
          </a:p>
        </p:txBody>
      </p:sp>
      <p:sp>
        <p:nvSpPr>
          <p:cNvPr id="180" name="Google Shape;180;p14"/>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Key attributes of any UX process are defined by ISO 9241</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 design is based upon an explicit understanding of users, tasks and environments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Users are involved throughout design and development</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 design is driven and refined by user-centered evaluation</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 process is iterative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 design addresses the whole user experience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 design team includes multidisciplinary skills and perspectives</a:t>
            </a:r>
            <a:endParaRPr dirty="0">
              <a:latin typeface="Arial"/>
              <a:ea typeface="Arial"/>
              <a:cs typeface="Arial"/>
              <a:sym typeface="Arial"/>
            </a:endParaRPr>
          </a:p>
        </p:txBody>
      </p:sp>
      <p:sp>
        <p:nvSpPr>
          <p:cNvPr id="181" name="Google Shape;181;p14"/>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Variety of Flavors</a:t>
            </a:r>
            <a:endParaRPr dirty="0"/>
          </a:p>
        </p:txBody>
      </p:sp>
      <p:pic>
        <p:nvPicPr>
          <p:cNvPr id="188" name="Google Shape;188;p15" descr="The “design thinking” process, defined by the Stanford School of Design, includes five stages: empathize, define, ideate, prototype, and test. "/>
          <p:cNvPicPr preferRelativeResize="0"/>
          <p:nvPr/>
        </p:nvPicPr>
        <p:blipFill rotWithShape="1">
          <a:blip r:embed="rId3">
            <a:alphaModFix/>
          </a:blip>
          <a:srcRect/>
          <a:stretch/>
        </p:blipFill>
        <p:spPr>
          <a:xfrm>
            <a:off x="489105" y="726961"/>
            <a:ext cx="5264924" cy="2623716"/>
          </a:xfrm>
          <a:prstGeom prst="rect">
            <a:avLst/>
          </a:prstGeom>
          <a:noFill/>
          <a:ln>
            <a:noFill/>
          </a:ln>
        </p:spPr>
      </p:pic>
      <p:sp>
        <p:nvSpPr>
          <p:cNvPr id="189" name="Google Shape;189;p15"/>
          <p:cNvSpPr txBox="1"/>
          <p:nvPr/>
        </p:nvSpPr>
        <p:spPr>
          <a:xfrm>
            <a:off x="389684" y="3089067"/>
            <a:ext cx="570631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ahoma"/>
                <a:ea typeface="Tahoma"/>
                <a:cs typeface="Tahoma"/>
                <a:sym typeface="Tahoma"/>
              </a:rPr>
              <a:t>Stanford School of Design. Image credit Hasso Plattner Institute of Design</a:t>
            </a:r>
            <a:endParaRPr/>
          </a:p>
        </p:txBody>
      </p:sp>
      <p:pic>
        <p:nvPicPr>
          <p:cNvPr id="190" name="Google Shape;190;p15" descr="Double Diamond diagram showing the phases Discover, Define, Develop and Deliver."/>
          <p:cNvPicPr preferRelativeResize="0"/>
          <p:nvPr/>
        </p:nvPicPr>
        <p:blipFill rotWithShape="1">
          <a:blip r:embed="rId4">
            <a:alphaModFix/>
          </a:blip>
          <a:srcRect/>
          <a:stretch/>
        </p:blipFill>
        <p:spPr>
          <a:xfrm>
            <a:off x="6219717" y="598279"/>
            <a:ext cx="5883253" cy="2623716"/>
          </a:xfrm>
          <a:prstGeom prst="rect">
            <a:avLst/>
          </a:prstGeom>
          <a:noFill/>
          <a:ln>
            <a:noFill/>
          </a:ln>
        </p:spPr>
      </p:pic>
      <p:sp>
        <p:nvSpPr>
          <p:cNvPr id="191" name="Google Shape;191;p15"/>
          <p:cNvSpPr txBox="1"/>
          <p:nvPr/>
        </p:nvSpPr>
        <p:spPr>
          <a:xfrm>
            <a:off x="6308185" y="3082340"/>
            <a:ext cx="57063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ahoma"/>
                <a:ea typeface="Tahoma"/>
                <a:cs typeface="Tahoma"/>
                <a:sym typeface="Tahoma"/>
              </a:rPr>
              <a:t>Double Diamond – British Design Council. Image credit Phylicia Flynn</a:t>
            </a:r>
            <a:endParaRPr/>
          </a:p>
        </p:txBody>
      </p:sp>
      <p:pic>
        <p:nvPicPr>
          <p:cNvPr id="192" name="Google Shape;192;p15" descr="Design Thinking 101"/>
          <p:cNvPicPr preferRelativeResize="0"/>
          <p:nvPr/>
        </p:nvPicPr>
        <p:blipFill rotWithShape="1">
          <a:blip r:embed="rId5">
            <a:alphaModFix/>
          </a:blip>
          <a:srcRect/>
          <a:stretch/>
        </p:blipFill>
        <p:spPr>
          <a:xfrm>
            <a:off x="3121567" y="3507324"/>
            <a:ext cx="4979499" cy="2623715"/>
          </a:xfrm>
          <a:prstGeom prst="rect">
            <a:avLst/>
          </a:prstGeom>
          <a:noFill/>
          <a:ln>
            <a:noFill/>
          </a:ln>
        </p:spPr>
      </p:pic>
      <p:sp>
        <p:nvSpPr>
          <p:cNvPr id="193" name="Google Shape;193;p15"/>
          <p:cNvSpPr txBox="1"/>
          <p:nvPr/>
        </p:nvSpPr>
        <p:spPr>
          <a:xfrm>
            <a:off x="3758406" y="6131039"/>
            <a:ext cx="57063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ahoma"/>
                <a:ea typeface="Tahoma"/>
                <a:cs typeface="Tahoma"/>
                <a:sym typeface="Tahoma"/>
              </a:rPr>
              <a:t>Design Thinking 101. Nielsen Norman Group</a:t>
            </a:r>
            <a:endParaRPr/>
          </a:p>
        </p:txBody>
      </p:sp>
      <p:sp>
        <p:nvSpPr>
          <p:cNvPr id="194" name="Google Shape;194;p15"/>
          <p:cNvSpPr/>
          <p:nvPr/>
        </p:nvSpPr>
        <p:spPr>
          <a:xfrm>
            <a:off x="7022375" y="1084625"/>
            <a:ext cx="2021400" cy="1965000"/>
          </a:xfrm>
          <a:prstGeom prst="diamond">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dk1"/>
                </a:solidFill>
                <a:highlight>
                  <a:schemeClr val="lt1"/>
                </a:highlight>
                <a:latin typeface="Arial Narrow"/>
                <a:ea typeface="Arial Narrow"/>
                <a:cs typeface="Arial Narrow"/>
                <a:sym typeface="Arial Narrow"/>
              </a:rPr>
              <a:t>Research, Analyze, Synthesize</a:t>
            </a:r>
            <a:endParaRPr/>
          </a:p>
        </p:txBody>
      </p:sp>
      <p:sp>
        <p:nvSpPr>
          <p:cNvPr id="195" name="Google Shape;195;p15"/>
          <p:cNvSpPr/>
          <p:nvPr/>
        </p:nvSpPr>
        <p:spPr>
          <a:xfrm>
            <a:off x="9248125" y="1084625"/>
            <a:ext cx="2021400" cy="1965000"/>
          </a:xfrm>
          <a:prstGeom prst="diamond">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dk1"/>
                </a:solidFill>
                <a:highlight>
                  <a:schemeClr val="lt1"/>
                </a:highlight>
                <a:latin typeface="Arial Narrow"/>
                <a:ea typeface="Arial Narrow"/>
                <a:cs typeface="Arial Narrow"/>
                <a:sym typeface="Arial Narrow"/>
              </a:rPr>
              <a:t>Prototype, Test, Refine</a:t>
            </a:r>
            <a:endParaRPr/>
          </a:p>
        </p:txBody>
      </p:sp>
      <p:sp>
        <p:nvSpPr>
          <p:cNvPr id="196" name="Google Shape;196;p15"/>
          <p:cNvSpPr txBox="1"/>
          <p:nvPr/>
        </p:nvSpPr>
        <p:spPr>
          <a:xfrm rot="-5400000">
            <a:off x="6128325" y="1845575"/>
            <a:ext cx="931500" cy="443100"/>
          </a:xfrm>
          <a:prstGeom prst="rect">
            <a:avLst/>
          </a:prstGeom>
          <a:solidFill>
            <a:schemeClr val="l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200">
                <a:solidFill>
                  <a:schemeClr val="dk1"/>
                </a:solidFill>
                <a:highlight>
                  <a:schemeClr val="lt1"/>
                </a:highlight>
                <a:latin typeface="Arial Narrow"/>
                <a:ea typeface="Arial Narrow"/>
                <a:cs typeface="Arial Narrow"/>
                <a:sym typeface="Arial Narrow"/>
              </a:rPr>
              <a:t>Problem</a:t>
            </a:r>
            <a:endParaRPr sz="1200">
              <a:solidFill>
                <a:schemeClr val="dk1"/>
              </a:solidFill>
              <a:highlight>
                <a:schemeClr val="lt1"/>
              </a:highlight>
              <a:latin typeface="Arial Narrow"/>
              <a:ea typeface="Arial Narrow"/>
              <a:cs typeface="Arial Narrow"/>
              <a:sym typeface="Arial Narrow"/>
            </a:endParaRPr>
          </a:p>
        </p:txBody>
      </p:sp>
      <p:sp>
        <p:nvSpPr>
          <p:cNvPr id="197" name="Google Shape;197;p15"/>
          <p:cNvSpPr txBox="1"/>
          <p:nvPr/>
        </p:nvSpPr>
        <p:spPr>
          <a:xfrm rot="-5400000">
            <a:off x="11243861" y="1845575"/>
            <a:ext cx="931500" cy="4431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highlight>
                  <a:schemeClr val="lt1"/>
                </a:highlight>
                <a:latin typeface="Arial Narrow"/>
                <a:ea typeface="Arial Narrow"/>
                <a:cs typeface="Arial Narrow"/>
                <a:sym typeface="Arial Narrow"/>
              </a:rPr>
              <a:t>Solution</a:t>
            </a:r>
            <a:endParaRPr sz="1200">
              <a:solidFill>
                <a:schemeClr val="dk1"/>
              </a:solidFill>
              <a:highlight>
                <a:schemeClr val="lt1"/>
              </a:highlight>
              <a:latin typeface="Arial Narrow"/>
              <a:ea typeface="Arial Narrow"/>
              <a:cs typeface="Arial Narrow"/>
              <a:sym typeface="Arial Narrow"/>
            </a:endParaRPr>
          </a:p>
        </p:txBody>
      </p:sp>
      <p:sp>
        <p:nvSpPr>
          <p:cNvPr id="198" name="Google Shape;198;p15"/>
          <p:cNvSpPr/>
          <p:nvPr/>
        </p:nvSpPr>
        <p:spPr>
          <a:xfrm>
            <a:off x="8112738" y="2169250"/>
            <a:ext cx="2078100" cy="9315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txBox="1"/>
          <p:nvPr/>
        </p:nvSpPr>
        <p:spPr>
          <a:xfrm>
            <a:off x="8686098" y="2241389"/>
            <a:ext cx="9315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highlight>
                  <a:schemeClr val="lt1"/>
                </a:highlight>
                <a:latin typeface="Arial Narrow"/>
                <a:ea typeface="Arial Narrow"/>
                <a:cs typeface="Arial Narrow"/>
                <a:sym typeface="Arial Narrow"/>
              </a:rPr>
              <a:t>Definition</a:t>
            </a:r>
            <a:endParaRPr sz="1200">
              <a:solidFill>
                <a:schemeClr val="dk1"/>
              </a:solidFill>
              <a:highlight>
                <a:schemeClr val="lt1"/>
              </a:highlight>
              <a:latin typeface="Arial Narrow"/>
              <a:ea typeface="Arial Narrow"/>
              <a:cs typeface="Arial Narrow"/>
              <a:sym typeface="Arial Narrow"/>
            </a:endParaRPr>
          </a:p>
        </p:txBody>
      </p:sp>
      <p:sp>
        <p:nvSpPr>
          <p:cNvPr id="200" name="Google Shape;200;p15"/>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5316a73f9f_1_49"/>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Variety of Flavors</a:t>
            </a:r>
            <a:endParaRPr dirty="0"/>
          </a:p>
        </p:txBody>
      </p:sp>
      <p:pic>
        <p:nvPicPr>
          <p:cNvPr id="207" name="Google Shape;207;g15316a73f9f_1_49" descr="The “design thinking” process, defined by the Stanford School of Design, includes five stages: empathize, define, ideate, prototype, and test. "/>
          <p:cNvPicPr preferRelativeResize="0"/>
          <p:nvPr/>
        </p:nvPicPr>
        <p:blipFill rotWithShape="1">
          <a:blip r:embed="rId3">
            <a:alphaModFix/>
          </a:blip>
          <a:srcRect/>
          <a:stretch/>
        </p:blipFill>
        <p:spPr>
          <a:xfrm>
            <a:off x="1346746" y="1062254"/>
            <a:ext cx="9498500" cy="4733475"/>
          </a:xfrm>
          <a:prstGeom prst="rect">
            <a:avLst/>
          </a:prstGeom>
          <a:noFill/>
          <a:ln>
            <a:noFill/>
          </a:ln>
        </p:spPr>
      </p:pic>
      <p:sp>
        <p:nvSpPr>
          <p:cNvPr id="208" name="Google Shape;208;g15316a73f9f_1_49"/>
          <p:cNvSpPr txBox="1"/>
          <p:nvPr/>
        </p:nvSpPr>
        <p:spPr>
          <a:xfrm>
            <a:off x="2771399" y="5795725"/>
            <a:ext cx="6649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Tahoma"/>
                <a:ea typeface="Tahoma"/>
                <a:cs typeface="Tahoma"/>
                <a:sym typeface="Tahoma"/>
              </a:rPr>
              <a:t>Stanford School of Design. Image credit Hasso Plattner Institute of Design</a:t>
            </a:r>
            <a:endParaRPr/>
          </a:p>
        </p:txBody>
      </p:sp>
      <p:sp>
        <p:nvSpPr>
          <p:cNvPr id="209" name="Google Shape;209;g15316a73f9f_1_49"/>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15316a73f9f_1_56" descr="Double Diamond diagram showing the phases Discover, Define, Develop and Deliver."/>
          <p:cNvPicPr preferRelativeResize="0"/>
          <p:nvPr/>
        </p:nvPicPr>
        <p:blipFill rotWithShape="1">
          <a:blip r:embed="rId3">
            <a:alphaModFix/>
          </a:blip>
          <a:srcRect/>
          <a:stretch/>
        </p:blipFill>
        <p:spPr>
          <a:xfrm>
            <a:off x="1318000" y="1298175"/>
            <a:ext cx="9556000" cy="4261625"/>
          </a:xfrm>
          <a:prstGeom prst="rect">
            <a:avLst/>
          </a:prstGeom>
          <a:noFill/>
          <a:ln>
            <a:noFill/>
          </a:ln>
        </p:spPr>
      </p:pic>
      <p:sp>
        <p:nvSpPr>
          <p:cNvPr id="216" name="Google Shape;216;g15316a73f9f_1_56"/>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Variety of Flavors</a:t>
            </a:r>
            <a:endParaRPr dirty="0"/>
          </a:p>
        </p:txBody>
      </p:sp>
      <p:sp>
        <p:nvSpPr>
          <p:cNvPr id="217" name="Google Shape;217;g15316a73f9f_1_56"/>
          <p:cNvSpPr txBox="1"/>
          <p:nvPr/>
        </p:nvSpPr>
        <p:spPr>
          <a:xfrm>
            <a:off x="2771399" y="5795725"/>
            <a:ext cx="6649200" cy="307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a:solidFill>
                  <a:schemeClr val="dk1"/>
                </a:solidFill>
                <a:latin typeface="Tahoma"/>
                <a:ea typeface="Tahoma"/>
                <a:cs typeface="Tahoma"/>
                <a:sym typeface="Tahoma"/>
              </a:rPr>
              <a:t>Double Diamond – British Design Council. Image credit Phylicia Flynn</a:t>
            </a:r>
            <a:endParaRPr>
              <a:solidFill>
                <a:schemeClr val="dk1"/>
              </a:solidFill>
              <a:latin typeface="Tahoma"/>
              <a:ea typeface="Tahoma"/>
              <a:cs typeface="Tahoma"/>
              <a:sym typeface="Tahoma"/>
            </a:endParaRPr>
          </a:p>
        </p:txBody>
      </p:sp>
      <p:sp>
        <p:nvSpPr>
          <p:cNvPr id="218" name="Google Shape;218;g15316a73f9f_1_56"/>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g15316a73f9f_1_63" descr="Design Thinking 101"/>
          <p:cNvPicPr preferRelativeResize="0"/>
          <p:nvPr/>
        </p:nvPicPr>
        <p:blipFill rotWithShape="1">
          <a:blip r:embed="rId3">
            <a:alphaModFix/>
          </a:blip>
          <a:srcRect/>
          <a:stretch/>
        </p:blipFill>
        <p:spPr>
          <a:xfrm>
            <a:off x="1467457" y="856560"/>
            <a:ext cx="9257100" cy="4877625"/>
          </a:xfrm>
          <a:prstGeom prst="rect">
            <a:avLst/>
          </a:prstGeom>
          <a:noFill/>
          <a:ln>
            <a:noFill/>
          </a:ln>
        </p:spPr>
      </p:pic>
      <p:sp>
        <p:nvSpPr>
          <p:cNvPr id="225" name="Google Shape;225;g15316a73f9f_1_63"/>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Variety of Flavors</a:t>
            </a:r>
            <a:endParaRPr dirty="0"/>
          </a:p>
        </p:txBody>
      </p:sp>
      <p:sp>
        <p:nvSpPr>
          <p:cNvPr id="226" name="Google Shape;226;g15316a73f9f_1_63"/>
          <p:cNvSpPr txBox="1"/>
          <p:nvPr/>
        </p:nvSpPr>
        <p:spPr>
          <a:xfrm>
            <a:off x="2771399" y="5795725"/>
            <a:ext cx="6649200" cy="307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SzPts val="1100"/>
              <a:buNone/>
            </a:pPr>
            <a:r>
              <a:rPr lang="en-US">
                <a:solidFill>
                  <a:schemeClr val="dk1"/>
                </a:solidFill>
                <a:latin typeface="Tahoma"/>
                <a:ea typeface="Tahoma"/>
                <a:cs typeface="Tahoma"/>
                <a:sym typeface="Tahoma"/>
              </a:rPr>
              <a:t>Design Thinking 101. Nielsen Norman Group</a:t>
            </a:r>
            <a:endParaRPr>
              <a:solidFill>
                <a:schemeClr val="dk1"/>
              </a:solidFill>
              <a:latin typeface="Tahoma"/>
              <a:ea typeface="Tahoma"/>
              <a:cs typeface="Tahoma"/>
              <a:sym typeface="Tahoma"/>
            </a:endParaRPr>
          </a:p>
        </p:txBody>
      </p:sp>
      <p:sp>
        <p:nvSpPr>
          <p:cNvPr id="227" name="Google Shape;227;g15316a73f9f_1_63"/>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Process – Fundamental</a:t>
            </a:r>
            <a:endParaRPr/>
          </a:p>
        </p:txBody>
      </p:sp>
      <p:grpSp>
        <p:nvGrpSpPr>
          <p:cNvPr id="234" name="Google Shape;234;p16"/>
          <p:cNvGrpSpPr/>
          <p:nvPr/>
        </p:nvGrpSpPr>
        <p:grpSpPr>
          <a:xfrm>
            <a:off x="886183" y="947853"/>
            <a:ext cx="11368361" cy="4747809"/>
            <a:chOff x="2250739" y="1539954"/>
            <a:chExt cx="9194860" cy="4302956"/>
          </a:xfrm>
        </p:grpSpPr>
        <p:pic>
          <p:nvPicPr>
            <p:cNvPr id="235" name="Google Shape;235;p16" descr="User with solid fill"/>
            <p:cNvPicPr preferRelativeResize="0"/>
            <p:nvPr/>
          </p:nvPicPr>
          <p:blipFill rotWithShape="1">
            <a:blip r:embed="rId3">
              <a:alphaModFix/>
            </a:blip>
            <a:srcRect/>
            <a:stretch/>
          </p:blipFill>
          <p:spPr>
            <a:xfrm>
              <a:off x="5220317" y="2350257"/>
              <a:ext cx="2450123" cy="2450123"/>
            </a:xfrm>
            <a:prstGeom prst="rect">
              <a:avLst/>
            </a:prstGeom>
            <a:noFill/>
            <a:ln>
              <a:noFill/>
            </a:ln>
          </p:spPr>
        </p:pic>
        <p:sp>
          <p:nvSpPr>
            <p:cNvPr id="236" name="Google Shape;236;p16"/>
            <p:cNvSpPr/>
            <p:nvPr/>
          </p:nvSpPr>
          <p:spPr>
            <a:xfrm rot="-5400000">
              <a:off x="4293902" y="1540010"/>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237" name="Google Shape;237;p16"/>
            <p:cNvSpPr/>
            <p:nvPr/>
          </p:nvSpPr>
          <p:spPr>
            <a:xfrm>
              <a:off x="4293902" y="1539954"/>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238" name="Google Shape;238;p16"/>
            <p:cNvSpPr/>
            <p:nvPr/>
          </p:nvSpPr>
          <p:spPr>
            <a:xfrm rot="5400000">
              <a:off x="4293958" y="1539954"/>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239" name="Google Shape;239;p16"/>
            <p:cNvSpPr/>
            <p:nvPr/>
          </p:nvSpPr>
          <p:spPr>
            <a:xfrm rot="10800000">
              <a:off x="4293958" y="1540010"/>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240" name="Google Shape;240;p16"/>
            <p:cNvSpPr txBox="1"/>
            <p:nvPr/>
          </p:nvSpPr>
          <p:spPr>
            <a:xfrm>
              <a:off x="2250739" y="1787885"/>
              <a:ext cx="2848800" cy="753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 Understand/relate in context</a:t>
              </a:r>
              <a:endParaRPr sz="2000" b="1">
                <a:solidFill>
                  <a:schemeClr val="dk1"/>
                </a:solidFill>
                <a:latin typeface="Arial"/>
                <a:ea typeface="Arial"/>
                <a:cs typeface="Arial"/>
                <a:sym typeface="Arial"/>
              </a:endParaRPr>
            </a:p>
          </p:txBody>
        </p:sp>
        <p:sp>
          <p:nvSpPr>
            <p:cNvPr id="241" name="Google Shape;241;p16"/>
            <p:cNvSpPr txBox="1"/>
            <p:nvPr/>
          </p:nvSpPr>
          <p:spPr>
            <a:xfrm>
              <a:off x="2250739" y="4799829"/>
              <a:ext cx="2548677" cy="7530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4. Observe to learn, iterate to improve</a:t>
              </a:r>
              <a:endParaRPr sz="1467">
                <a:solidFill>
                  <a:srgbClr val="000000"/>
                </a:solidFill>
                <a:latin typeface="Arial"/>
                <a:ea typeface="Arial"/>
                <a:cs typeface="Arial"/>
                <a:sym typeface="Arial"/>
              </a:endParaRPr>
            </a:p>
          </p:txBody>
        </p:sp>
        <p:sp>
          <p:nvSpPr>
            <p:cNvPr id="242" name="Google Shape;242;p16"/>
            <p:cNvSpPr txBox="1"/>
            <p:nvPr/>
          </p:nvSpPr>
          <p:spPr>
            <a:xfrm>
              <a:off x="8596799" y="4799829"/>
              <a:ext cx="2848800" cy="4183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  Do something</a:t>
              </a:r>
              <a:endParaRPr sz="1467">
                <a:solidFill>
                  <a:srgbClr val="000000"/>
                </a:solidFill>
                <a:latin typeface="Arial"/>
                <a:ea typeface="Arial"/>
                <a:cs typeface="Arial"/>
                <a:sym typeface="Arial"/>
              </a:endParaRPr>
            </a:p>
          </p:txBody>
        </p:sp>
        <p:sp>
          <p:nvSpPr>
            <p:cNvPr id="243" name="Google Shape;243;p16"/>
            <p:cNvSpPr txBox="1"/>
            <p:nvPr/>
          </p:nvSpPr>
          <p:spPr>
            <a:xfrm>
              <a:off x="8546213" y="1787885"/>
              <a:ext cx="2848800" cy="4183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 Get oriented</a:t>
              </a:r>
              <a:endParaRPr sz="1467">
                <a:solidFill>
                  <a:srgbClr val="000000"/>
                </a:solidFill>
                <a:latin typeface="Arial"/>
                <a:ea typeface="Arial"/>
                <a:cs typeface="Arial"/>
                <a:sym typeface="Arial"/>
              </a:endParaRPr>
            </a:p>
          </p:txBody>
        </p:sp>
      </p:grpSp>
      <p:sp>
        <p:nvSpPr>
          <p:cNvPr id="244" name="Google Shape;244;p16"/>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72" name="Google Shape;72;p2"/>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indent="-457200">
              <a:spcBef>
                <a:spcPts val="0"/>
              </a:spcBef>
              <a:buSzPts val="2100"/>
              <a:buFont typeface="Wingdings" pitchFamily="2" charset="2"/>
              <a:buChar char="Ø"/>
            </a:pPr>
            <a:r>
              <a:rPr lang="en-US" b="1" dirty="0">
                <a:latin typeface="Arial"/>
                <a:ea typeface="Arial"/>
                <a:cs typeface="Arial"/>
                <a:sym typeface="Arial"/>
              </a:rPr>
              <a:t>Define</a:t>
            </a:r>
            <a:r>
              <a:rPr lang="en-US" dirty="0">
                <a:latin typeface="Arial"/>
                <a:ea typeface="Arial"/>
                <a:cs typeface="Arial"/>
                <a:sym typeface="Arial"/>
              </a:rPr>
              <a:t> core principles of User Experience (UX) and human-centered design</a:t>
            </a:r>
            <a:endParaRPr dirty="0">
              <a:latin typeface="Arial"/>
              <a:ea typeface="Arial"/>
              <a:cs typeface="Arial"/>
              <a:sym typeface="Arial"/>
            </a:endParaRPr>
          </a:p>
          <a:p>
            <a:pPr indent="-457200">
              <a:spcBef>
                <a:spcPts val="560"/>
              </a:spcBef>
              <a:buSzPts val="2100"/>
              <a:buFont typeface="Wingdings" pitchFamily="2" charset="2"/>
              <a:buChar char="Ø"/>
            </a:pPr>
            <a:r>
              <a:rPr lang="en-US" b="1" dirty="0">
                <a:latin typeface="Arial"/>
                <a:ea typeface="Arial"/>
                <a:cs typeface="Arial"/>
                <a:sym typeface="Arial"/>
              </a:rPr>
              <a:t>Describe</a:t>
            </a:r>
            <a:r>
              <a:rPr lang="en-US" dirty="0">
                <a:latin typeface="Arial"/>
                <a:ea typeface="Arial"/>
                <a:cs typeface="Arial"/>
                <a:sym typeface="Arial"/>
              </a:rPr>
              <a:t> key UX methods and list the correct place for UX activities within the overall structure of a project</a:t>
            </a:r>
            <a:endParaRPr dirty="0">
              <a:latin typeface="Arial"/>
              <a:ea typeface="Arial"/>
              <a:cs typeface="Arial"/>
              <a:sym typeface="Arial"/>
            </a:endParaRPr>
          </a:p>
          <a:p>
            <a:pPr indent="-457200">
              <a:spcBef>
                <a:spcPts val="560"/>
              </a:spcBef>
              <a:buSzPts val="2100"/>
              <a:buFont typeface="Wingdings" pitchFamily="2" charset="2"/>
              <a:buChar char="Ø"/>
            </a:pPr>
            <a:r>
              <a:rPr lang="en-US" b="1" dirty="0">
                <a:latin typeface="Arial"/>
                <a:ea typeface="Arial"/>
                <a:cs typeface="Arial"/>
                <a:sym typeface="Arial"/>
              </a:rPr>
              <a:t>List</a:t>
            </a:r>
            <a:r>
              <a:rPr lang="en-US" dirty="0">
                <a:latin typeface="Arial"/>
                <a:ea typeface="Arial"/>
                <a:cs typeface="Arial"/>
                <a:sym typeface="Arial"/>
              </a:rPr>
              <a:t> the benefits of a user-centered research and development approach to producing and evaluating learning, training, and simulation products</a:t>
            </a:r>
            <a:endParaRPr dirty="0">
              <a:latin typeface="Arial"/>
              <a:ea typeface="Arial"/>
              <a:cs typeface="Arial"/>
              <a:sym typeface="Arial"/>
            </a:endParaRPr>
          </a:p>
          <a:p>
            <a:pPr indent="-457200">
              <a:spcBef>
                <a:spcPts val="560"/>
              </a:spcBef>
              <a:buSzPts val="2100"/>
              <a:buFont typeface="Wingdings" pitchFamily="2" charset="2"/>
              <a:buChar char="Ø"/>
            </a:pPr>
            <a:r>
              <a:rPr lang="en-US" b="1" dirty="0">
                <a:latin typeface="Arial"/>
                <a:ea typeface="Arial"/>
                <a:cs typeface="Arial"/>
                <a:sym typeface="Arial"/>
              </a:rPr>
              <a:t>Assess</a:t>
            </a:r>
            <a:r>
              <a:rPr lang="en-US" dirty="0">
                <a:latin typeface="Arial"/>
                <a:ea typeface="Arial"/>
                <a:cs typeface="Arial"/>
                <a:sym typeface="Arial"/>
              </a:rPr>
              <a:t> the UX maturity of projects, teams, and processes</a:t>
            </a:r>
            <a:endParaRPr dirty="0">
              <a:latin typeface="Arial"/>
              <a:ea typeface="Arial"/>
              <a:cs typeface="Arial"/>
              <a:sym typeface="Arial"/>
            </a:endParaRPr>
          </a:p>
        </p:txBody>
      </p:sp>
      <p:sp>
        <p:nvSpPr>
          <p:cNvPr id="73" name="Google Shape;73;p2"/>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p:nvPr/>
        </p:nvSpPr>
        <p:spPr>
          <a:xfrm>
            <a:off x="563526" y="1221416"/>
            <a:ext cx="3721395" cy="830956"/>
          </a:xfrm>
          <a:prstGeom prst="rect">
            <a:avLst/>
          </a:prstGeom>
          <a:solidFill>
            <a:srgbClr val="22458A"/>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ahoma"/>
              <a:buNone/>
            </a:pPr>
            <a:endParaRPr sz="2400" b="0" i="0" u="none" strike="noStrike" cap="none">
              <a:solidFill>
                <a:schemeClr val="dk1"/>
              </a:solidFill>
              <a:latin typeface="Tahoma"/>
              <a:ea typeface="Tahoma"/>
              <a:cs typeface="Tahoma"/>
              <a:sym typeface="Tahoma"/>
            </a:endParaRPr>
          </a:p>
        </p:txBody>
      </p:sp>
      <p:sp>
        <p:nvSpPr>
          <p:cNvPr id="251" name="Google Shape;251;p17"/>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Process – Fundamental</a:t>
            </a:r>
            <a:endParaRPr/>
          </a:p>
        </p:txBody>
      </p:sp>
      <p:grpSp>
        <p:nvGrpSpPr>
          <p:cNvPr id="252" name="Google Shape;252;p17"/>
          <p:cNvGrpSpPr/>
          <p:nvPr/>
        </p:nvGrpSpPr>
        <p:grpSpPr>
          <a:xfrm>
            <a:off x="641624" y="947853"/>
            <a:ext cx="11612920" cy="4747809"/>
            <a:chOff x="2052939" y="1539954"/>
            <a:chExt cx="9392660" cy="4302956"/>
          </a:xfrm>
        </p:grpSpPr>
        <p:pic>
          <p:nvPicPr>
            <p:cNvPr id="253" name="Google Shape;253;p17" descr="User with solid fill"/>
            <p:cNvPicPr preferRelativeResize="0"/>
            <p:nvPr/>
          </p:nvPicPr>
          <p:blipFill rotWithShape="1">
            <a:blip r:embed="rId3">
              <a:alphaModFix/>
            </a:blip>
            <a:srcRect/>
            <a:stretch/>
          </p:blipFill>
          <p:spPr>
            <a:xfrm>
              <a:off x="5220317" y="2350257"/>
              <a:ext cx="2450123" cy="2450123"/>
            </a:xfrm>
            <a:prstGeom prst="rect">
              <a:avLst/>
            </a:prstGeom>
            <a:noFill/>
            <a:ln>
              <a:noFill/>
            </a:ln>
          </p:spPr>
        </p:pic>
        <p:sp>
          <p:nvSpPr>
            <p:cNvPr id="254" name="Google Shape;254;p17"/>
            <p:cNvSpPr/>
            <p:nvPr/>
          </p:nvSpPr>
          <p:spPr>
            <a:xfrm rot="-5400000">
              <a:off x="4293902" y="1540010"/>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accent5"/>
            </a:solidFill>
            <a:ln w="9525" cap="flat" cmpd="sng">
              <a:solidFill>
                <a:srgbClr val="2245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255" name="Google Shape;255;p17"/>
            <p:cNvSpPr/>
            <p:nvPr/>
          </p:nvSpPr>
          <p:spPr>
            <a:xfrm>
              <a:off x="4293902" y="1539954"/>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dk2"/>
            </a:solidFill>
            <a:ln w="9525" cap="flat" cmpd="sng">
              <a:solidFill>
                <a:srgbClr val="2245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256" name="Google Shape;256;p17"/>
            <p:cNvSpPr/>
            <p:nvPr/>
          </p:nvSpPr>
          <p:spPr>
            <a:xfrm rot="5400000">
              <a:off x="4293958" y="1539954"/>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accent5"/>
            </a:solidFill>
            <a:ln w="9525" cap="flat" cmpd="sng">
              <a:solidFill>
                <a:srgbClr val="2245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257" name="Google Shape;257;p17"/>
            <p:cNvSpPr/>
            <p:nvPr/>
          </p:nvSpPr>
          <p:spPr>
            <a:xfrm rot="10800000">
              <a:off x="4293958" y="1540010"/>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dk2"/>
            </a:solidFill>
            <a:ln w="9525" cap="flat" cmpd="sng">
              <a:solidFill>
                <a:srgbClr val="2245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258" name="Google Shape;258;p17"/>
            <p:cNvSpPr txBox="1"/>
            <p:nvPr/>
          </p:nvSpPr>
          <p:spPr>
            <a:xfrm>
              <a:off x="2052939" y="1787885"/>
              <a:ext cx="2848800" cy="753098"/>
            </a:xfrm>
            <a:prstGeom prst="rect">
              <a:avLst/>
            </a:prstGeom>
            <a:noFill/>
            <a:ln w="9525" cap="flat" cmpd="sng">
              <a:solidFill>
                <a:srgbClr val="22458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1. Understand/relate in context</a:t>
              </a:r>
              <a:endParaRPr sz="2000" b="1">
                <a:solidFill>
                  <a:schemeClr val="lt1"/>
                </a:solidFill>
                <a:latin typeface="Arial"/>
                <a:ea typeface="Arial"/>
                <a:cs typeface="Arial"/>
                <a:sym typeface="Arial"/>
              </a:endParaRPr>
            </a:p>
          </p:txBody>
        </p:sp>
        <p:sp>
          <p:nvSpPr>
            <p:cNvPr id="259" name="Google Shape;259;p17"/>
            <p:cNvSpPr txBox="1"/>
            <p:nvPr/>
          </p:nvSpPr>
          <p:spPr>
            <a:xfrm>
              <a:off x="2220386" y="4799829"/>
              <a:ext cx="2548677" cy="7530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4. Observe to learn, iterate to improve</a:t>
              </a:r>
              <a:endParaRPr sz="1467">
                <a:solidFill>
                  <a:srgbClr val="000000"/>
                </a:solidFill>
                <a:latin typeface="Arial"/>
                <a:ea typeface="Arial"/>
                <a:cs typeface="Arial"/>
                <a:sym typeface="Arial"/>
              </a:endParaRPr>
            </a:p>
          </p:txBody>
        </p:sp>
        <p:sp>
          <p:nvSpPr>
            <p:cNvPr id="260" name="Google Shape;260;p17"/>
            <p:cNvSpPr txBox="1"/>
            <p:nvPr/>
          </p:nvSpPr>
          <p:spPr>
            <a:xfrm>
              <a:off x="8596799" y="4799829"/>
              <a:ext cx="2848800" cy="4183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  Do something</a:t>
              </a:r>
              <a:endParaRPr sz="1467">
                <a:solidFill>
                  <a:srgbClr val="000000"/>
                </a:solidFill>
                <a:latin typeface="Arial"/>
                <a:ea typeface="Arial"/>
                <a:cs typeface="Arial"/>
                <a:sym typeface="Arial"/>
              </a:endParaRPr>
            </a:p>
          </p:txBody>
        </p:sp>
        <p:sp>
          <p:nvSpPr>
            <p:cNvPr id="261" name="Google Shape;261;p17"/>
            <p:cNvSpPr txBox="1"/>
            <p:nvPr/>
          </p:nvSpPr>
          <p:spPr>
            <a:xfrm>
              <a:off x="8546213" y="1787885"/>
              <a:ext cx="2848800" cy="4183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 Get oriented</a:t>
              </a:r>
              <a:endParaRPr sz="1467">
                <a:solidFill>
                  <a:srgbClr val="000000"/>
                </a:solidFill>
                <a:latin typeface="Arial"/>
                <a:ea typeface="Arial"/>
                <a:cs typeface="Arial"/>
                <a:sym typeface="Arial"/>
              </a:endParaRPr>
            </a:p>
          </p:txBody>
        </p:sp>
      </p:grpSp>
      <p:sp>
        <p:nvSpPr>
          <p:cNvPr id="262" name="Google Shape;262;p17"/>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8"/>
          <p:cNvSpPr txBox="1">
            <a:spLocks noGrp="1"/>
          </p:cNvSpPr>
          <p:nvPr>
            <p:ph type="title"/>
          </p:nvPr>
        </p:nvSpPr>
        <p:spPr>
          <a:xfrm>
            <a:off x="1906859" y="0"/>
            <a:ext cx="8363414"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Understand/Relate in context</a:t>
            </a:r>
            <a:endParaRPr dirty="0"/>
          </a:p>
        </p:txBody>
      </p:sp>
      <p:sp>
        <p:nvSpPr>
          <p:cNvPr id="269" name="Google Shape;269;p18"/>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Discover - explicit understanding of users, tasks and environments</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How do we center the user?</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Conduct interviews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Observe how they perform tasks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Research their background and environment</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Develop personas and scenarios</a:t>
            </a:r>
            <a:endParaRPr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sp>
        <p:nvSpPr>
          <p:cNvPr id="270" name="Google Shape;270;p18"/>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1929161" y="0"/>
            <a:ext cx="7884678"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Understand/Relate in context</a:t>
            </a:r>
            <a:endParaRPr dirty="0"/>
          </a:p>
        </p:txBody>
      </p:sp>
      <p:sp>
        <p:nvSpPr>
          <p:cNvPr id="277" name="Google Shape;277;p19"/>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Why conduct user research?</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Understand users’ problems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Learn users’ motivations and mental models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Become familiar with users’ context</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Validate and invalidate assumptions / biases</a:t>
            </a:r>
            <a:br>
              <a:rPr lang="en-US" dirty="0">
                <a:latin typeface="Arial"/>
                <a:ea typeface="Arial"/>
                <a:cs typeface="Arial"/>
                <a:sym typeface="Arial"/>
              </a:rPr>
            </a:br>
            <a:endParaRPr dirty="0">
              <a:latin typeface="Arial"/>
              <a:ea typeface="Arial"/>
              <a:cs typeface="Arial"/>
              <a:sym typeface="Arial"/>
            </a:endParaRPr>
          </a:p>
        </p:txBody>
      </p:sp>
      <p:sp>
        <p:nvSpPr>
          <p:cNvPr id="278" name="Google Shape;278;p19"/>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a:spLocks noGrp="1"/>
          </p:cNvSpPr>
          <p:nvPr>
            <p:ph type="title"/>
          </p:nvPr>
        </p:nvSpPr>
        <p:spPr>
          <a:xfrm>
            <a:off x="1851102" y="0"/>
            <a:ext cx="7962737"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Understand/Relate in Context</a:t>
            </a:r>
            <a:endParaRPr dirty="0"/>
          </a:p>
        </p:txBody>
      </p:sp>
      <p:sp>
        <p:nvSpPr>
          <p:cNvPr id="285" name="Google Shape;285;p20"/>
          <p:cNvSpPr/>
          <p:nvPr/>
        </p:nvSpPr>
        <p:spPr>
          <a:xfrm>
            <a:off x="1751450" y="2063600"/>
            <a:ext cx="4279299" cy="39604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067" b="1">
                <a:solidFill>
                  <a:schemeClr val="lt1"/>
                </a:solidFill>
                <a:latin typeface="Arial"/>
                <a:ea typeface="Arial"/>
                <a:cs typeface="Arial"/>
                <a:sym typeface="Arial"/>
              </a:rPr>
              <a:t>What users</a:t>
            </a:r>
            <a:r>
              <a:rPr lang="en-US" sz="3067" b="1" u="sng">
                <a:solidFill>
                  <a:schemeClr val="lt1"/>
                </a:solidFill>
                <a:latin typeface="Arial"/>
                <a:ea typeface="Arial"/>
                <a:cs typeface="Arial"/>
                <a:sym typeface="Arial"/>
              </a:rPr>
              <a:t> say:</a:t>
            </a:r>
            <a:r>
              <a:rPr lang="en-US" sz="3067" b="1">
                <a:solidFill>
                  <a:schemeClr val="lt1"/>
                </a:solidFill>
                <a:latin typeface="Arial"/>
                <a:ea typeface="Arial"/>
                <a:cs typeface="Arial"/>
                <a:sym typeface="Arial"/>
              </a:rPr>
              <a:t> </a:t>
            </a:r>
            <a:br>
              <a:rPr lang="en-US" sz="3067" b="1">
                <a:solidFill>
                  <a:schemeClr val="lt1"/>
                </a:solidFill>
                <a:latin typeface="Arial"/>
                <a:ea typeface="Arial"/>
                <a:cs typeface="Arial"/>
                <a:sym typeface="Arial"/>
              </a:rPr>
            </a:br>
            <a:br>
              <a:rPr lang="en-US" sz="3067" b="1">
                <a:solidFill>
                  <a:schemeClr val="lt1"/>
                </a:solidFill>
                <a:latin typeface="Arial"/>
                <a:ea typeface="Arial"/>
                <a:cs typeface="Arial"/>
                <a:sym typeface="Arial"/>
              </a:rPr>
            </a:br>
            <a:r>
              <a:rPr lang="en-US" sz="3067" b="1">
                <a:solidFill>
                  <a:schemeClr val="lt1"/>
                </a:solidFill>
                <a:latin typeface="Arial"/>
                <a:ea typeface="Arial"/>
                <a:cs typeface="Arial"/>
                <a:sym typeface="Arial"/>
              </a:rPr>
              <a:t>thoughts, feelings, impressions</a:t>
            </a:r>
            <a:endParaRPr sz="3067" b="1">
              <a:solidFill>
                <a:schemeClr val="lt1"/>
              </a:solidFill>
              <a:latin typeface="Arial"/>
              <a:ea typeface="Arial"/>
              <a:cs typeface="Arial"/>
              <a:sym typeface="Arial"/>
            </a:endParaRPr>
          </a:p>
        </p:txBody>
      </p:sp>
      <p:sp>
        <p:nvSpPr>
          <p:cNvPr id="286" name="Google Shape;286;p20"/>
          <p:cNvSpPr/>
          <p:nvPr/>
        </p:nvSpPr>
        <p:spPr>
          <a:xfrm>
            <a:off x="6480135" y="2063600"/>
            <a:ext cx="4279299" cy="3960400"/>
          </a:xfrm>
          <a:prstGeom prst="ellipse">
            <a:avLst/>
          </a:prstGeom>
          <a:solidFill>
            <a:srgbClr val="7373D1">
              <a:alpha val="79215"/>
            </a:srgbClr>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067" b="1">
                <a:solidFill>
                  <a:schemeClr val="lt1"/>
                </a:solidFill>
                <a:latin typeface="Arial"/>
                <a:ea typeface="Arial"/>
                <a:cs typeface="Arial"/>
                <a:sym typeface="Arial"/>
              </a:rPr>
              <a:t>What users</a:t>
            </a:r>
            <a:r>
              <a:rPr lang="en-US" sz="3067" b="1" u="sng">
                <a:solidFill>
                  <a:schemeClr val="lt1"/>
                </a:solidFill>
                <a:latin typeface="Arial"/>
                <a:ea typeface="Arial"/>
                <a:cs typeface="Arial"/>
                <a:sym typeface="Arial"/>
              </a:rPr>
              <a:t> do:</a:t>
            </a:r>
            <a:endParaRPr sz="3067" b="1">
              <a:solidFill>
                <a:schemeClr val="lt1"/>
              </a:solidFill>
              <a:latin typeface="Arial"/>
              <a:ea typeface="Arial"/>
              <a:cs typeface="Arial"/>
              <a:sym typeface="Arial"/>
            </a:endParaRPr>
          </a:p>
          <a:p>
            <a:pPr marL="0" marR="0" lvl="0" indent="0" algn="ctr" rtl="0">
              <a:spcBef>
                <a:spcPts val="0"/>
              </a:spcBef>
              <a:spcAft>
                <a:spcPts val="0"/>
              </a:spcAft>
              <a:buNone/>
            </a:pPr>
            <a:endParaRPr sz="3067" b="1">
              <a:solidFill>
                <a:schemeClr val="lt1"/>
              </a:solidFill>
              <a:latin typeface="Arial"/>
              <a:ea typeface="Arial"/>
              <a:cs typeface="Arial"/>
              <a:sym typeface="Arial"/>
            </a:endParaRPr>
          </a:p>
          <a:p>
            <a:pPr marL="0" marR="0" lvl="0" indent="0" algn="ctr" rtl="0">
              <a:spcBef>
                <a:spcPts val="0"/>
              </a:spcBef>
              <a:spcAft>
                <a:spcPts val="0"/>
              </a:spcAft>
              <a:buNone/>
            </a:pPr>
            <a:r>
              <a:rPr lang="en-US" sz="3067" b="1">
                <a:solidFill>
                  <a:schemeClr val="lt1"/>
                </a:solidFill>
                <a:latin typeface="Arial"/>
                <a:ea typeface="Arial"/>
                <a:cs typeface="Arial"/>
                <a:sym typeface="Arial"/>
              </a:rPr>
              <a:t>capabilities,</a:t>
            </a:r>
            <a:endParaRPr sz="3067" b="1">
              <a:solidFill>
                <a:schemeClr val="lt1"/>
              </a:solidFill>
              <a:latin typeface="Arial"/>
              <a:ea typeface="Arial"/>
              <a:cs typeface="Arial"/>
              <a:sym typeface="Arial"/>
            </a:endParaRPr>
          </a:p>
          <a:p>
            <a:pPr marL="0" marR="0" lvl="0" indent="0" algn="ctr" rtl="0">
              <a:spcBef>
                <a:spcPts val="0"/>
              </a:spcBef>
              <a:spcAft>
                <a:spcPts val="0"/>
              </a:spcAft>
              <a:buNone/>
            </a:pPr>
            <a:r>
              <a:rPr lang="en-US" sz="3067" b="1">
                <a:solidFill>
                  <a:schemeClr val="lt1"/>
                </a:solidFill>
                <a:latin typeface="Arial"/>
                <a:ea typeface="Arial"/>
                <a:cs typeface="Arial"/>
                <a:sym typeface="Arial"/>
              </a:rPr>
              <a:t>tendencies,</a:t>
            </a:r>
            <a:endParaRPr sz="3067" b="1">
              <a:solidFill>
                <a:schemeClr val="lt1"/>
              </a:solidFill>
              <a:latin typeface="Arial"/>
              <a:ea typeface="Arial"/>
              <a:cs typeface="Arial"/>
              <a:sym typeface="Arial"/>
            </a:endParaRPr>
          </a:p>
          <a:p>
            <a:pPr marL="0" marR="0" lvl="0" indent="0" algn="ctr" rtl="0">
              <a:spcBef>
                <a:spcPts val="0"/>
              </a:spcBef>
              <a:spcAft>
                <a:spcPts val="0"/>
              </a:spcAft>
              <a:buNone/>
            </a:pPr>
            <a:r>
              <a:rPr lang="en-US" sz="3067" b="1">
                <a:solidFill>
                  <a:schemeClr val="lt1"/>
                </a:solidFill>
                <a:latin typeface="Arial"/>
                <a:ea typeface="Arial"/>
                <a:cs typeface="Arial"/>
                <a:sym typeface="Arial"/>
              </a:rPr>
              <a:t>execution</a:t>
            </a:r>
            <a:endParaRPr sz="3067" b="1">
              <a:solidFill>
                <a:schemeClr val="lt1"/>
              </a:solidFill>
              <a:latin typeface="Arial"/>
              <a:ea typeface="Arial"/>
              <a:cs typeface="Arial"/>
              <a:sym typeface="Arial"/>
            </a:endParaRPr>
          </a:p>
        </p:txBody>
      </p:sp>
      <p:sp>
        <p:nvSpPr>
          <p:cNvPr id="287" name="Google Shape;287;p20"/>
          <p:cNvSpPr txBox="1"/>
          <p:nvPr/>
        </p:nvSpPr>
        <p:spPr>
          <a:xfrm>
            <a:off x="1751450" y="833967"/>
            <a:ext cx="4022029" cy="902835"/>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en-US" sz="4267" b="1" dirty="0">
                <a:solidFill>
                  <a:schemeClr val="dk1"/>
                </a:solidFill>
                <a:latin typeface="Arial"/>
                <a:ea typeface="Arial"/>
                <a:cs typeface="Arial"/>
                <a:sym typeface="Arial"/>
              </a:rPr>
              <a:t>ATTITUDINAL</a:t>
            </a:r>
            <a:endParaRPr sz="4133" b="1" dirty="0">
              <a:solidFill>
                <a:schemeClr val="dk1"/>
              </a:solidFill>
              <a:latin typeface="Arial"/>
              <a:ea typeface="Arial"/>
              <a:cs typeface="Arial"/>
              <a:sym typeface="Arial"/>
            </a:endParaRPr>
          </a:p>
        </p:txBody>
      </p:sp>
      <p:sp>
        <p:nvSpPr>
          <p:cNvPr id="288" name="Google Shape;288;p20"/>
          <p:cNvSpPr txBox="1"/>
          <p:nvPr/>
        </p:nvSpPr>
        <p:spPr>
          <a:xfrm>
            <a:off x="6633133" y="833967"/>
            <a:ext cx="3948660" cy="902835"/>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en-US" sz="4267" b="1">
                <a:solidFill>
                  <a:schemeClr val="dk1"/>
                </a:solidFill>
                <a:latin typeface="Arial"/>
                <a:ea typeface="Arial"/>
                <a:cs typeface="Arial"/>
                <a:sym typeface="Arial"/>
              </a:rPr>
              <a:t>BEHAVIORAL</a:t>
            </a:r>
            <a:endParaRPr sz="4133" b="1">
              <a:solidFill>
                <a:schemeClr val="dk1"/>
              </a:solidFill>
              <a:latin typeface="Arial"/>
              <a:ea typeface="Arial"/>
              <a:cs typeface="Arial"/>
              <a:sym typeface="Arial"/>
            </a:endParaRPr>
          </a:p>
        </p:txBody>
      </p:sp>
      <p:sp>
        <p:nvSpPr>
          <p:cNvPr id="289" name="Google Shape;289;p20"/>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xfrm>
            <a:off x="1650380" y="0"/>
            <a:ext cx="8163459"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Understand/Relate in Context</a:t>
            </a:r>
            <a:endParaRPr dirty="0"/>
          </a:p>
        </p:txBody>
      </p:sp>
      <p:sp>
        <p:nvSpPr>
          <p:cNvPr id="296" name="Google Shape;296;p21"/>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Interview techniques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Set context for interview</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Establish rapport</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They are the expert of their perspective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Don’t ask leading questions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Ask about one topic at a time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Ask specific questions – not generalized ones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Ask probing and follow-up questions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Be attuned to facial expression and body language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Do read-back’s to ensure you are interpreting what you hear correctly</a:t>
            </a:r>
            <a:endParaRPr dirty="0">
              <a:latin typeface="Arial"/>
              <a:ea typeface="Arial"/>
              <a:cs typeface="Arial"/>
              <a:sym typeface="Arial"/>
            </a:endParaRPr>
          </a:p>
        </p:txBody>
      </p:sp>
      <p:sp>
        <p:nvSpPr>
          <p:cNvPr id="297" name="Google Shape;297;p21"/>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2"/>
          <p:cNvSpPr/>
          <p:nvPr/>
        </p:nvSpPr>
        <p:spPr>
          <a:xfrm>
            <a:off x="8126276" y="1010972"/>
            <a:ext cx="3721395" cy="830956"/>
          </a:xfrm>
          <a:prstGeom prst="rect">
            <a:avLst/>
          </a:prstGeom>
          <a:solidFill>
            <a:srgbClr val="22458A"/>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ahoma"/>
              <a:buNone/>
            </a:pPr>
            <a:endParaRPr sz="2400" b="0" i="0" u="none" strike="noStrike" cap="none">
              <a:solidFill>
                <a:schemeClr val="dk1"/>
              </a:solidFill>
              <a:latin typeface="Tahoma"/>
              <a:ea typeface="Tahoma"/>
              <a:cs typeface="Tahoma"/>
              <a:sym typeface="Tahoma"/>
            </a:endParaRPr>
          </a:p>
        </p:txBody>
      </p:sp>
      <p:sp>
        <p:nvSpPr>
          <p:cNvPr id="304" name="Google Shape;304;p22"/>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Process – Fundamental</a:t>
            </a:r>
            <a:endParaRPr/>
          </a:p>
        </p:txBody>
      </p:sp>
      <p:grpSp>
        <p:nvGrpSpPr>
          <p:cNvPr id="305" name="Google Shape;305;p22"/>
          <p:cNvGrpSpPr/>
          <p:nvPr/>
        </p:nvGrpSpPr>
        <p:grpSpPr>
          <a:xfrm>
            <a:off x="867305" y="947853"/>
            <a:ext cx="11387239" cy="4747809"/>
            <a:chOff x="2235470" y="1539954"/>
            <a:chExt cx="9210129" cy="4302956"/>
          </a:xfrm>
        </p:grpSpPr>
        <p:pic>
          <p:nvPicPr>
            <p:cNvPr id="306" name="Google Shape;306;p22" descr="User with solid fill"/>
            <p:cNvPicPr preferRelativeResize="0"/>
            <p:nvPr/>
          </p:nvPicPr>
          <p:blipFill rotWithShape="1">
            <a:blip r:embed="rId3">
              <a:alphaModFix/>
            </a:blip>
            <a:srcRect/>
            <a:stretch/>
          </p:blipFill>
          <p:spPr>
            <a:xfrm>
              <a:off x="5220317" y="2350257"/>
              <a:ext cx="2450123" cy="2450123"/>
            </a:xfrm>
            <a:prstGeom prst="rect">
              <a:avLst/>
            </a:prstGeom>
            <a:noFill/>
            <a:ln>
              <a:noFill/>
            </a:ln>
          </p:spPr>
        </p:pic>
        <p:sp>
          <p:nvSpPr>
            <p:cNvPr id="307" name="Google Shape;307;p22"/>
            <p:cNvSpPr/>
            <p:nvPr/>
          </p:nvSpPr>
          <p:spPr>
            <a:xfrm rot="-5400000">
              <a:off x="4293902" y="1540010"/>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308" name="Google Shape;308;p22"/>
            <p:cNvSpPr/>
            <p:nvPr/>
          </p:nvSpPr>
          <p:spPr>
            <a:xfrm>
              <a:off x="4293902" y="1539954"/>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309" name="Google Shape;309;p22"/>
            <p:cNvSpPr/>
            <p:nvPr/>
          </p:nvSpPr>
          <p:spPr>
            <a:xfrm rot="5400000">
              <a:off x="4293958" y="1539954"/>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310" name="Google Shape;310;p22"/>
            <p:cNvSpPr/>
            <p:nvPr/>
          </p:nvSpPr>
          <p:spPr>
            <a:xfrm rot="10800000">
              <a:off x="4293958" y="1540010"/>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311" name="Google Shape;311;p22"/>
            <p:cNvSpPr txBox="1"/>
            <p:nvPr/>
          </p:nvSpPr>
          <p:spPr>
            <a:xfrm>
              <a:off x="2250739" y="1787885"/>
              <a:ext cx="2848800" cy="753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 Understand/relate in context</a:t>
              </a:r>
              <a:endParaRPr sz="2000" b="1">
                <a:solidFill>
                  <a:schemeClr val="dk1"/>
                </a:solidFill>
                <a:latin typeface="Arial"/>
                <a:ea typeface="Arial"/>
                <a:cs typeface="Arial"/>
                <a:sym typeface="Arial"/>
              </a:endParaRPr>
            </a:p>
          </p:txBody>
        </p:sp>
        <p:sp>
          <p:nvSpPr>
            <p:cNvPr id="312" name="Google Shape;312;p22"/>
            <p:cNvSpPr txBox="1"/>
            <p:nvPr/>
          </p:nvSpPr>
          <p:spPr>
            <a:xfrm>
              <a:off x="2235470" y="4799829"/>
              <a:ext cx="2548677" cy="7530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4. Observe to learn, iterate to improve</a:t>
              </a:r>
              <a:endParaRPr sz="1467">
                <a:solidFill>
                  <a:srgbClr val="000000"/>
                </a:solidFill>
                <a:latin typeface="Arial"/>
                <a:ea typeface="Arial"/>
                <a:cs typeface="Arial"/>
                <a:sym typeface="Arial"/>
              </a:endParaRPr>
            </a:p>
          </p:txBody>
        </p:sp>
        <p:sp>
          <p:nvSpPr>
            <p:cNvPr id="313" name="Google Shape;313;p22"/>
            <p:cNvSpPr txBox="1"/>
            <p:nvPr/>
          </p:nvSpPr>
          <p:spPr>
            <a:xfrm>
              <a:off x="8596799" y="4799829"/>
              <a:ext cx="2848800" cy="4183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  Do something</a:t>
              </a:r>
              <a:endParaRPr sz="1467">
                <a:solidFill>
                  <a:srgbClr val="000000"/>
                </a:solidFill>
                <a:latin typeface="Arial"/>
                <a:ea typeface="Arial"/>
                <a:cs typeface="Arial"/>
                <a:sym typeface="Arial"/>
              </a:endParaRPr>
            </a:p>
          </p:txBody>
        </p:sp>
        <p:sp>
          <p:nvSpPr>
            <p:cNvPr id="314" name="Google Shape;314;p22"/>
            <p:cNvSpPr txBox="1"/>
            <p:nvPr/>
          </p:nvSpPr>
          <p:spPr>
            <a:xfrm>
              <a:off x="8546213" y="1787885"/>
              <a:ext cx="2848800" cy="4183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2. Get oriented</a:t>
              </a:r>
              <a:endParaRPr sz="1467">
                <a:solidFill>
                  <a:schemeClr val="lt1"/>
                </a:solidFill>
                <a:latin typeface="Arial"/>
                <a:ea typeface="Arial"/>
                <a:cs typeface="Arial"/>
                <a:sym typeface="Arial"/>
              </a:endParaRPr>
            </a:p>
          </p:txBody>
        </p:sp>
      </p:grpSp>
      <p:sp>
        <p:nvSpPr>
          <p:cNvPr id="315" name="Google Shape;315;p22"/>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a:spLocks noGrp="1"/>
          </p:cNvSpPr>
          <p:nvPr>
            <p:ph type="title"/>
          </p:nvPr>
        </p:nvSpPr>
        <p:spPr>
          <a:xfrm>
            <a:off x="1561171" y="0"/>
            <a:ext cx="8252668"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Get Oriented</a:t>
            </a:r>
            <a:endParaRPr dirty="0"/>
          </a:p>
        </p:txBody>
      </p:sp>
      <p:sp>
        <p:nvSpPr>
          <p:cNvPr id="324" name="Google Shape;324;p23"/>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3" name="Google Shape;296;p21">
            <a:extLst>
              <a:ext uri="{FF2B5EF4-FFF2-40B4-BE49-F238E27FC236}">
                <a16:creationId xmlns:a16="http://schemas.microsoft.com/office/drawing/2014/main" id="{F7E19D25-F5C7-DF11-3819-27C166AFC427}"/>
              </a:ext>
            </a:extLst>
          </p:cNvPr>
          <p:cNvSpPr txBox="1">
            <a:spLocks/>
          </p:cNvSpPr>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4325" algn="l" rtl="0">
              <a:lnSpc>
                <a:spcPct val="100000"/>
              </a:lnSpc>
              <a:spcBef>
                <a:spcPts val="360"/>
              </a:spcBef>
              <a:spcAft>
                <a:spcPts val="0"/>
              </a:spcAft>
              <a:buClr>
                <a:schemeClr val="dk1"/>
              </a:buClr>
              <a:buSzPts val="1350"/>
              <a:buFont typeface="Noto Sans Symbols"/>
              <a:buChar char="⮚"/>
              <a:defRPr sz="2800" b="0" i="0" u="none" strike="noStrike" cap="none">
                <a:solidFill>
                  <a:schemeClr val="dk1"/>
                </a:solidFill>
                <a:latin typeface="Arial Narrow"/>
                <a:ea typeface="Arial Narrow"/>
                <a:cs typeface="Arial Narrow"/>
                <a:sym typeface="Arial Narrow"/>
              </a:defRPr>
            </a:lvl1pPr>
            <a:lvl2pPr marL="914400" marR="0" lvl="1" indent="-314325" algn="l" rtl="0">
              <a:lnSpc>
                <a:spcPct val="100000"/>
              </a:lnSpc>
              <a:spcBef>
                <a:spcPts val="360"/>
              </a:spcBef>
              <a:spcAft>
                <a:spcPts val="0"/>
              </a:spcAft>
              <a:buClr>
                <a:schemeClr val="dk1"/>
              </a:buClr>
              <a:buSzPts val="1350"/>
              <a:buFont typeface="Noto Sans Symbols"/>
              <a:buChar char="■"/>
              <a:defRPr sz="2400" b="0" i="0" u="none" strike="noStrike" cap="none">
                <a:solidFill>
                  <a:schemeClr val="dk1"/>
                </a:solidFill>
                <a:latin typeface="Arial Narrow"/>
                <a:ea typeface="Arial Narrow"/>
                <a:cs typeface="Arial Narrow"/>
                <a:sym typeface="Arial Narrow"/>
              </a:defRPr>
            </a:lvl2pPr>
            <a:lvl3pPr marL="1371600" marR="0" lvl="2" indent="-292100" algn="l" rtl="0">
              <a:lnSpc>
                <a:spcPct val="100000"/>
              </a:lnSpc>
              <a:spcBef>
                <a:spcPts val="400"/>
              </a:spcBef>
              <a:spcAft>
                <a:spcPts val="0"/>
              </a:spcAft>
              <a:buClr>
                <a:schemeClr val="dk1"/>
              </a:buClr>
              <a:buSzPts val="1000"/>
              <a:buFont typeface="Noto Sans Symbols"/>
              <a:buChar char="❖"/>
              <a:defRPr sz="2000" b="0" i="0" u="none" strike="noStrike" cap="none">
                <a:solidFill>
                  <a:schemeClr val="dk1"/>
                </a:solidFill>
                <a:latin typeface="Arial Narrow"/>
                <a:ea typeface="Arial Narrow"/>
                <a:cs typeface="Arial Narrow"/>
                <a:sym typeface="Arial Narrow"/>
              </a:defRPr>
            </a:lvl3pPr>
            <a:lvl4pPr marL="1828800" marR="0" lvl="3" indent="-291464" algn="l" rtl="0">
              <a:lnSpc>
                <a:spcPct val="100000"/>
              </a:lnSpc>
              <a:spcBef>
                <a:spcPts val="360"/>
              </a:spcBef>
              <a:spcAft>
                <a:spcPts val="0"/>
              </a:spcAft>
              <a:buClr>
                <a:schemeClr val="accent2"/>
              </a:buClr>
              <a:buSzPts val="990"/>
              <a:buFont typeface="Noto Sans Symbols"/>
              <a:buChar char="■"/>
              <a:defRPr sz="2667" b="0" i="0" u="none" strike="noStrike" cap="none">
                <a:solidFill>
                  <a:schemeClr val="dk1"/>
                </a:solidFill>
                <a:latin typeface="Tahoma"/>
                <a:ea typeface="Tahoma"/>
                <a:cs typeface="Tahoma"/>
                <a:sym typeface="Tahoma"/>
              </a:defRPr>
            </a:lvl4pPr>
            <a:lvl5pPr marL="2286000" marR="0" lvl="4" indent="-285750" algn="l" rtl="0">
              <a:lnSpc>
                <a:spcPct val="100000"/>
              </a:lnSpc>
              <a:spcBef>
                <a:spcPts val="360"/>
              </a:spcBef>
              <a:spcAft>
                <a:spcPts val="0"/>
              </a:spcAft>
              <a:buClr>
                <a:schemeClr val="accent1"/>
              </a:buClr>
              <a:buSzPts val="900"/>
              <a:buFont typeface="Noto Sans Symbols"/>
              <a:buChar char="■"/>
              <a:defRPr sz="2667" b="0" i="0" u="none" strike="noStrike" cap="none">
                <a:solidFill>
                  <a:schemeClr val="dk1"/>
                </a:solidFill>
                <a:latin typeface="Tahoma"/>
                <a:ea typeface="Tahoma"/>
                <a:cs typeface="Tahoma"/>
                <a:sym typeface="Tahoma"/>
              </a:defRPr>
            </a:lvl5pPr>
            <a:lvl6pPr marL="2743200" marR="0" lvl="5" indent="-285750" algn="l" rtl="0">
              <a:lnSpc>
                <a:spcPct val="100000"/>
              </a:lnSpc>
              <a:spcBef>
                <a:spcPts val="360"/>
              </a:spcBef>
              <a:spcAft>
                <a:spcPts val="0"/>
              </a:spcAft>
              <a:buClr>
                <a:schemeClr val="accent1"/>
              </a:buClr>
              <a:buSzPts val="900"/>
              <a:buFont typeface="Noto Sans Symbols"/>
              <a:buChar char="■"/>
              <a:defRPr sz="2667" b="0" i="0" u="none" strike="noStrike" cap="none">
                <a:solidFill>
                  <a:schemeClr val="dk1"/>
                </a:solidFill>
                <a:latin typeface="Tahoma"/>
                <a:ea typeface="Tahoma"/>
                <a:cs typeface="Tahoma"/>
                <a:sym typeface="Tahoma"/>
              </a:defRPr>
            </a:lvl6pPr>
            <a:lvl7pPr marL="3200400" marR="0" lvl="6" indent="-285750" algn="l" rtl="0">
              <a:lnSpc>
                <a:spcPct val="100000"/>
              </a:lnSpc>
              <a:spcBef>
                <a:spcPts val="360"/>
              </a:spcBef>
              <a:spcAft>
                <a:spcPts val="0"/>
              </a:spcAft>
              <a:buClr>
                <a:schemeClr val="accent1"/>
              </a:buClr>
              <a:buSzPts val="900"/>
              <a:buFont typeface="Noto Sans Symbols"/>
              <a:buChar char="■"/>
              <a:defRPr sz="2667" b="0" i="0" u="none" strike="noStrike" cap="none">
                <a:solidFill>
                  <a:schemeClr val="dk1"/>
                </a:solidFill>
                <a:latin typeface="Tahoma"/>
                <a:ea typeface="Tahoma"/>
                <a:cs typeface="Tahoma"/>
                <a:sym typeface="Tahoma"/>
              </a:defRPr>
            </a:lvl7pPr>
            <a:lvl8pPr marL="3657600" marR="0" lvl="7" indent="-285750" algn="l" rtl="0">
              <a:lnSpc>
                <a:spcPct val="100000"/>
              </a:lnSpc>
              <a:spcBef>
                <a:spcPts val="360"/>
              </a:spcBef>
              <a:spcAft>
                <a:spcPts val="0"/>
              </a:spcAft>
              <a:buClr>
                <a:schemeClr val="accent1"/>
              </a:buClr>
              <a:buSzPts val="900"/>
              <a:buFont typeface="Noto Sans Symbols"/>
              <a:buChar char="■"/>
              <a:defRPr sz="2667" b="0" i="0" u="none" strike="noStrike" cap="none">
                <a:solidFill>
                  <a:schemeClr val="dk1"/>
                </a:solidFill>
                <a:latin typeface="Tahoma"/>
                <a:ea typeface="Tahoma"/>
                <a:cs typeface="Tahoma"/>
                <a:sym typeface="Tahoma"/>
              </a:defRPr>
            </a:lvl8pPr>
            <a:lvl9pPr marL="4114800" marR="0" lvl="8" indent="-285750" algn="l" rtl="0">
              <a:lnSpc>
                <a:spcPct val="100000"/>
              </a:lnSpc>
              <a:spcBef>
                <a:spcPts val="360"/>
              </a:spcBef>
              <a:spcAft>
                <a:spcPts val="0"/>
              </a:spcAft>
              <a:buClr>
                <a:schemeClr val="accent1"/>
              </a:buClr>
              <a:buSzPts val="900"/>
              <a:buFont typeface="Noto Sans Symbols"/>
              <a:buChar char="■"/>
              <a:defRPr sz="2667" b="0" i="0" u="none" strike="noStrike" cap="none">
                <a:solidFill>
                  <a:schemeClr val="dk1"/>
                </a:solidFill>
                <a:latin typeface="Tahoma"/>
                <a:ea typeface="Tahoma"/>
                <a:cs typeface="Tahoma"/>
                <a:sym typeface="Tahoma"/>
              </a:defRPr>
            </a:lvl9pPr>
          </a:lstStyle>
          <a:p>
            <a:pPr marL="0" indent="0">
              <a:spcBef>
                <a:spcPts val="0"/>
              </a:spcBef>
              <a:buSzPts val="2100"/>
              <a:buNone/>
            </a:pPr>
            <a:r>
              <a:rPr lang="en-US" dirty="0">
                <a:latin typeface="Arial"/>
                <a:ea typeface="Arial"/>
                <a:cs typeface="Arial"/>
                <a:sym typeface="Arial"/>
              </a:rPr>
              <a:t>Personas</a:t>
            </a:r>
          </a:p>
          <a:p>
            <a:pPr marL="609585" indent="-457200">
              <a:spcBef>
                <a:spcPts val="480"/>
              </a:spcBef>
              <a:buSzPts val="1800"/>
              <a:buFont typeface="Wingdings" pitchFamily="2" charset="2"/>
              <a:buChar char="Ø"/>
            </a:pPr>
            <a:r>
              <a:rPr lang="en-US" dirty="0">
                <a:latin typeface="Arial"/>
                <a:ea typeface="Arial"/>
                <a:cs typeface="Arial"/>
                <a:sym typeface="Arial"/>
              </a:rPr>
              <a:t>Minimalist way of identifying notional user profiles</a:t>
            </a:r>
          </a:p>
          <a:p>
            <a:pPr marL="609585" indent="-457200">
              <a:spcBef>
                <a:spcPts val="480"/>
              </a:spcBef>
              <a:buSzPts val="1800"/>
              <a:buFont typeface="Wingdings" pitchFamily="2" charset="2"/>
              <a:buChar char="Ø"/>
            </a:pPr>
            <a:r>
              <a:rPr lang="en-US" dirty="0">
                <a:latin typeface="Arial"/>
                <a:ea typeface="Arial"/>
                <a:cs typeface="Arial"/>
                <a:sym typeface="Arial"/>
              </a:rPr>
              <a:t>Can vary in complexity, but should at least contain:</a:t>
            </a:r>
          </a:p>
          <a:p>
            <a:pPr marL="990575" marR="0" lvl="1" indent="-380990" algn="l" defTabSz="914400" rtl="0" eaLnBrk="1" fontAlgn="auto" latinLnBrk="0" hangingPunct="1">
              <a:lnSpc>
                <a:spcPct val="100000"/>
              </a:lnSpc>
              <a:spcBef>
                <a:spcPts val="480"/>
              </a:spcBef>
              <a:spcAft>
                <a:spcPts val="0"/>
              </a:spcAft>
              <a:buClr>
                <a:srgbClr val="000000"/>
              </a:buClr>
              <a:buSzPts val="1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User group name</a:t>
            </a:r>
          </a:p>
          <a:p>
            <a:pPr marL="990575" marR="0" lvl="1" indent="-380990" algn="l" defTabSz="914400" rtl="0" eaLnBrk="1" fontAlgn="auto" latinLnBrk="0" hangingPunct="1">
              <a:lnSpc>
                <a:spcPct val="100000"/>
              </a:lnSpc>
              <a:spcBef>
                <a:spcPts val="480"/>
              </a:spcBef>
              <a:spcAft>
                <a:spcPts val="0"/>
              </a:spcAft>
              <a:buClr>
                <a:srgbClr val="000000"/>
              </a:buClr>
              <a:buSzPts val="1800"/>
              <a:buFont typeface="Arial"/>
              <a:buChar char="■"/>
              <a:tabLst/>
              <a:defRPr/>
            </a:pPr>
            <a:r>
              <a:rPr lang="en-US" dirty="0">
                <a:solidFill>
                  <a:srgbClr val="000000"/>
                </a:solidFill>
                <a:latin typeface="Arial"/>
                <a:ea typeface="Arial"/>
                <a:cs typeface="Arial"/>
                <a:sym typeface="Arial"/>
              </a:rPr>
              <a:t>Fictional user name (and maybe a picture)</a:t>
            </a:r>
          </a:p>
          <a:p>
            <a:pPr marL="990575" marR="0" lvl="1" indent="-380990" algn="l" defTabSz="914400" rtl="0" eaLnBrk="1" fontAlgn="auto" latinLnBrk="0" hangingPunct="1">
              <a:lnSpc>
                <a:spcPct val="100000"/>
              </a:lnSpc>
              <a:spcBef>
                <a:spcPts val="480"/>
              </a:spcBef>
              <a:spcAft>
                <a:spcPts val="0"/>
              </a:spcAft>
              <a:buClr>
                <a:srgbClr val="000000"/>
              </a:buClr>
              <a:buSzPts val="1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Basic demographic information</a:t>
            </a:r>
          </a:p>
          <a:p>
            <a:pPr marL="990575" marR="0" lvl="1" indent="-380990" algn="l" defTabSz="914400" rtl="0" eaLnBrk="1" fontAlgn="auto" latinLnBrk="0" hangingPunct="1">
              <a:lnSpc>
                <a:spcPct val="100000"/>
              </a:lnSpc>
              <a:spcBef>
                <a:spcPts val="480"/>
              </a:spcBef>
              <a:spcAft>
                <a:spcPts val="0"/>
              </a:spcAft>
              <a:buClr>
                <a:srgbClr val="000000"/>
              </a:buClr>
              <a:buSzPts val="1800"/>
              <a:buFont typeface="Arial"/>
              <a:buChar char="■"/>
              <a:tabLst/>
              <a:defRPr/>
            </a:pPr>
            <a:r>
              <a:rPr lang="en-US" dirty="0">
                <a:solidFill>
                  <a:srgbClr val="000000"/>
                </a:solidFill>
                <a:latin typeface="Arial"/>
                <a:ea typeface="Arial"/>
                <a:cs typeface="Arial"/>
                <a:sym typeface="Arial"/>
              </a:rPr>
              <a:t>Occupation/role and brief description</a:t>
            </a:r>
          </a:p>
          <a:p>
            <a:pPr marL="990575" marR="0" lvl="1" indent="-380990" algn="l" defTabSz="914400" rtl="0" eaLnBrk="1" fontAlgn="auto" latinLnBrk="0" hangingPunct="1">
              <a:lnSpc>
                <a:spcPct val="100000"/>
              </a:lnSpc>
              <a:spcBef>
                <a:spcPts val="480"/>
              </a:spcBef>
              <a:spcAft>
                <a:spcPts val="0"/>
              </a:spcAft>
              <a:buClr>
                <a:srgbClr val="000000"/>
              </a:buClr>
              <a:buSzPts val="1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Goals and tasks related to product, system, or service</a:t>
            </a:r>
          </a:p>
          <a:p>
            <a:pPr marL="990575" marR="0" lvl="1" indent="-380990" algn="l" defTabSz="914400" rtl="0" eaLnBrk="1" fontAlgn="auto" latinLnBrk="0" hangingPunct="1">
              <a:lnSpc>
                <a:spcPct val="100000"/>
              </a:lnSpc>
              <a:spcBef>
                <a:spcPts val="480"/>
              </a:spcBef>
              <a:spcAft>
                <a:spcPts val="0"/>
              </a:spcAft>
              <a:buClr>
                <a:srgbClr val="000000"/>
              </a:buClr>
              <a:buSzPts val="1800"/>
              <a:buFont typeface="Arial"/>
              <a:buChar char="■"/>
              <a:tabLst/>
              <a:defRPr/>
            </a:pPr>
            <a:r>
              <a:rPr lang="en-US" dirty="0">
                <a:solidFill>
                  <a:srgbClr val="000000"/>
                </a:solidFill>
                <a:latin typeface="Arial"/>
                <a:ea typeface="Arial"/>
                <a:cs typeface="Arial"/>
                <a:sym typeface="Arial"/>
              </a:rPr>
              <a:t>Context: physical, social, technological</a:t>
            </a: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4"/>
          <p:cNvSpPr txBox="1">
            <a:spLocks noGrp="1"/>
          </p:cNvSpPr>
          <p:nvPr>
            <p:ph type="title"/>
          </p:nvPr>
        </p:nvSpPr>
        <p:spPr>
          <a:xfrm>
            <a:off x="1561171" y="0"/>
            <a:ext cx="8252668"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Get Oriented</a:t>
            </a:r>
            <a:endParaRPr dirty="0"/>
          </a:p>
        </p:txBody>
      </p:sp>
      <p:sp>
        <p:nvSpPr>
          <p:cNvPr id="331" name="Google Shape;331;p24"/>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00"/>
              <a:buNone/>
            </a:pPr>
            <a:br>
              <a:rPr lang="en-US"/>
            </a:br>
            <a:endParaRPr/>
          </a:p>
        </p:txBody>
      </p:sp>
      <p:sp>
        <p:nvSpPr>
          <p:cNvPr id="332" name="Google Shape;332;p24"/>
          <p:cNvSpPr txBox="1"/>
          <p:nvPr/>
        </p:nvSpPr>
        <p:spPr>
          <a:xfrm>
            <a:off x="415599" y="1536633"/>
            <a:ext cx="11360800" cy="4555200"/>
          </a:xfrm>
          <a:prstGeom prst="rect">
            <a:avLst/>
          </a:prstGeom>
          <a:noFill/>
          <a:ln>
            <a:noFill/>
          </a:ln>
        </p:spPr>
        <p:txBody>
          <a:bodyPr spcFirstLastPara="1" wrap="square" lIns="91425" tIns="91425" rIns="91425" bIns="91425" anchor="t" anchorCtr="0">
            <a:normAutofit/>
          </a:bodyPr>
          <a:lstStyle/>
          <a:p>
            <a:pPr marL="457189" marR="0" lvl="0" indent="-330189" algn="l" rtl="0">
              <a:spcBef>
                <a:spcPts val="533"/>
              </a:spcBef>
              <a:spcAft>
                <a:spcPts val="0"/>
              </a:spcAft>
              <a:buClr>
                <a:schemeClr val="dk1"/>
              </a:buClr>
              <a:buSzPts val="2000"/>
              <a:buFont typeface="Noto Sans Symbols"/>
              <a:buNone/>
            </a:pPr>
            <a:endParaRPr sz="2667">
              <a:solidFill>
                <a:schemeClr val="dk1"/>
              </a:solidFill>
              <a:latin typeface="Arial Narrow"/>
              <a:ea typeface="Arial Narrow"/>
              <a:cs typeface="Arial Narrow"/>
              <a:sym typeface="Arial Narrow"/>
            </a:endParaRPr>
          </a:p>
        </p:txBody>
      </p:sp>
      <p:pic>
        <p:nvPicPr>
          <p:cNvPr id="333" name="Google Shape;333;p24"/>
          <p:cNvPicPr preferRelativeResize="0"/>
          <p:nvPr/>
        </p:nvPicPr>
        <p:blipFill rotWithShape="1">
          <a:blip r:embed="rId3">
            <a:alphaModFix/>
          </a:blip>
          <a:srcRect/>
          <a:stretch/>
        </p:blipFill>
        <p:spPr>
          <a:xfrm>
            <a:off x="2251633" y="3648734"/>
            <a:ext cx="7721680" cy="2425333"/>
          </a:xfrm>
          <a:prstGeom prst="rect">
            <a:avLst/>
          </a:prstGeom>
          <a:noFill/>
          <a:ln w="38100" cap="flat" cmpd="sng">
            <a:solidFill>
              <a:schemeClr val="dk2"/>
            </a:solidFill>
            <a:prstDash val="solid"/>
            <a:round/>
            <a:headEnd type="none" w="sm" len="sm"/>
            <a:tailEnd type="none" w="sm" len="sm"/>
          </a:ln>
        </p:spPr>
      </p:pic>
      <p:pic>
        <p:nvPicPr>
          <p:cNvPr id="334" name="Google Shape;334;p24"/>
          <p:cNvPicPr preferRelativeResize="0"/>
          <p:nvPr/>
        </p:nvPicPr>
        <p:blipFill rotWithShape="1">
          <a:blip r:embed="rId4">
            <a:alphaModFix/>
          </a:blip>
          <a:srcRect/>
          <a:stretch/>
        </p:blipFill>
        <p:spPr>
          <a:xfrm>
            <a:off x="2201167" y="783934"/>
            <a:ext cx="7789653" cy="2425333"/>
          </a:xfrm>
          <a:prstGeom prst="rect">
            <a:avLst/>
          </a:prstGeom>
          <a:noFill/>
          <a:ln w="38100" cap="flat" cmpd="sng">
            <a:solidFill>
              <a:schemeClr val="dk2"/>
            </a:solidFill>
            <a:prstDash val="solid"/>
            <a:round/>
            <a:headEnd type="none" w="sm" len="sm"/>
            <a:tailEnd type="none" w="sm" len="sm"/>
          </a:ln>
        </p:spPr>
      </p:pic>
      <p:sp>
        <p:nvSpPr>
          <p:cNvPr id="335" name="Google Shape;335;p24"/>
          <p:cNvSpPr txBox="1"/>
          <p:nvPr/>
        </p:nvSpPr>
        <p:spPr>
          <a:xfrm>
            <a:off x="4806177" y="6121952"/>
            <a:ext cx="61108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ahoma"/>
                <a:ea typeface="Tahoma"/>
                <a:cs typeface="Tahoma"/>
                <a:sym typeface="Tahoma"/>
              </a:rPr>
              <a:t>*example personas from “Customer Journey Mapping in Practice”</a:t>
            </a:r>
            <a:endParaRPr/>
          </a:p>
        </p:txBody>
      </p:sp>
      <p:sp>
        <p:nvSpPr>
          <p:cNvPr id="336" name="Google Shape;336;p24"/>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5"/>
          <p:cNvSpPr txBox="1">
            <a:spLocks noGrp="1"/>
          </p:cNvSpPr>
          <p:nvPr>
            <p:ph type="title"/>
          </p:nvPr>
        </p:nvSpPr>
        <p:spPr>
          <a:xfrm>
            <a:off x="1538868" y="0"/>
            <a:ext cx="8274971"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Get Oriented</a:t>
            </a:r>
            <a:endParaRPr dirty="0"/>
          </a:p>
        </p:txBody>
      </p:sp>
      <p:sp>
        <p:nvSpPr>
          <p:cNvPr id="343" name="Google Shape;343;p25"/>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00"/>
              <a:buNone/>
            </a:pPr>
            <a:br>
              <a:rPr lang="en-US"/>
            </a:br>
            <a:endParaRPr/>
          </a:p>
        </p:txBody>
      </p:sp>
      <p:sp>
        <p:nvSpPr>
          <p:cNvPr id="344" name="Google Shape;344;p25"/>
          <p:cNvSpPr txBox="1"/>
          <p:nvPr/>
        </p:nvSpPr>
        <p:spPr>
          <a:xfrm>
            <a:off x="415599" y="1536633"/>
            <a:ext cx="11360800" cy="4555200"/>
          </a:xfrm>
          <a:prstGeom prst="rect">
            <a:avLst/>
          </a:prstGeom>
          <a:noFill/>
          <a:ln>
            <a:noFill/>
          </a:ln>
        </p:spPr>
        <p:txBody>
          <a:bodyPr spcFirstLastPara="1" wrap="square" lIns="91425" tIns="91425" rIns="91425" bIns="91425" anchor="t" anchorCtr="0">
            <a:normAutofit/>
          </a:bodyPr>
          <a:lstStyle/>
          <a:p>
            <a:pPr marL="457189" marR="0" lvl="0" indent="-330189" algn="l" rtl="0">
              <a:spcBef>
                <a:spcPts val="533"/>
              </a:spcBef>
              <a:spcAft>
                <a:spcPts val="0"/>
              </a:spcAft>
              <a:buClr>
                <a:schemeClr val="dk1"/>
              </a:buClr>
              <a:buSzPts val="2000"/>
              <a:buFont typeface="Noto Sans Symbols"/>
              <a:buNone/>
            </a:pPr>
            <a:endParaRPr sz="2667">
              <a:solidFill>
                <a:schemeClr val="dk1"/>
              </a:solidFill>
              <a:latin typeface="Arial Narrow"/>
              <a:ea typeface="Arial Narrow"/>
              <a:cs typeface="Arial Narrow"/>
              <a:sym typeface="Arial Narrow"/>
            </a:endParaRPr>
          </a:p>
        </p:txBody>
      </p:sp>
      <p:sp>
        <p:nvSpPr>
          <p:cNvPr id="345" name="Google Shape;345;p25"/>
          <p:cNvSpPr/>
          <p:nvPr/>
        </p:nvSpPr>
        <p:spPr>
          <a:xfrm>
            <a:off x="938800" y="1097933"/>
            <a:ext cx="2752800" cy="11932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66" b="1">
                <a:solidFill>
                  <a:schemeClr val="lt1"/>
                </a:solidFill>
                <a:latin typeface="Arial"/>
                <a:ea typeface="Arial"/>
                <a:cs typeface="Arial"/>
                <a:sym typeface="Arial"/>
              </a:rPr>
              <a:t>As a</a:t>
            </a:r>
            <a:endParaRPr sz="3466" b="1">
              <a:solidFill>
                <a:schemeClr val="lt1"/>
              </a:solidFill>
              <a:latin typeface="Arial"/>
              <a:ea typeface="Arial"/>
              <a:cs typeface="Arial"/>
              <a:sym typeface="Arial"/>
            </a:endParaRPr>
          </a:p>
        </p:txBody>
      </p:sp>
      <p:sp>
        <p:nvSpPr>
          <p:cNvPr id="346" name="Google Shape;346;p25"/>
          <p:cNvSpPr/>
          <p:nvPr/>
        </p:nvSpPr>
        <p:spPr>
          <a:xfrm>
            <a:off x="938800" y="2741151"/>
            <a:ext cx="2752800" cy="11932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66" b="1">
                <a:solidFill>
                  <a:schemeClr val="lt1"/>
                </a:solidFill>
                <a:latin typeface="Arial"/>
                <a:ea typeface="Arial"/>
                <a:cs typeface="Arial"/>
                <a:sym typeface="Arial"/>
              </a:rPr>
              <a:t>I want</a:t>
            </a:r>
            <a:endParaRPr sz="3466" b="1">
              <a:solidFill>
                <a:schemeClr val="lt1"/>
              </a:solidFill>
              <a:latin typeface="Arial"/>
              <a:ea typeface="Arial"/>
              <a:cs typeface="Arial"/>
              <a:sym typeface="Arial"/>
            </a:endParaRPr>
          </a:p>
        </p:txBody>
      </p:sp>
      <p:sp>
        <p:nvSpPr>
          <p:cNvPr id="347" name="Google Shape;347;p25"/>
          <p:cNvSpPr/>
          <p:nvPr/>
        </p:nvSpPr>
        <p:spPr>
          <a:xfrm>
            <a:off x="938800" y="4384367"/>
            <a:ext cx="2752800" cy="1193200"/>
          </a:xfrm>
          <a:prstGeom prst="rect">
            <a:avLst/>
          </a:prstGeom>
          <a:solidFill>
            <a:srgbClr val="7F7F7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66" b="1">
                <a:solidFill>
                  <a:schemeClr val="lt1"/>
                </a:solidFill>
                <a:latin typeface="Arial"/>
                <a:ea typeface="Arial"/>
                <a:cs typeface="Arial"/>
                <a:sym typeface="Arial"/>
              </a:rPr>
              <a:t>So that</a:t>
            </a:r>
            <a:endParaRPr sz="3466" b="1">
              <a:solidFill>
                <a:schemeClr val="lt1"/>
              </a:solidFill>
              <a:latin typeface="Arial"/>
              <a:ea typeface="Arial"/>
              <a:cs typeface="Arial"/>
              <a:sym typeface="Arial"/>
            </a:endParaRPr>
          </a:p>
        </p:txBody>
      </p:sp>
      <p:sp>
        <p:nvSpPr>
          <p:cNvPr id="348" name="Google Shape;348;p25"/>
          <p:cNvSpPr txBox="1"/>
          <p:nvPr/>
        </p:nvSpPr>
        <p:spPr>
          <a:xfrm>
            <a:off x="3962033" y="1304534"/>
            <a:ext cx="7319600" cy="779725"/>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3466" b="1">
                <a:solidFill>
                  <a:schemeClr val="dk1"/>
                </a:solidFill>
                <a:latin typeface="Arial"/>
                <a:ea typeface="Arial"/>
                <a:cs typeface="Arial"/>
                <a:sym typeface="Arial"/>
              </a:rPr>
              <a:t>PERSONA</a:t>
            </a:r>
            <a:endParaRPr sz="3466" b="1">
              <a:solidFill>
                <a:schemeClr val="dk1"/>
              </a:solidFill>
              <a:latin typeface="Arial"/>
              <a:ea typeface="Arial"/>
              <a:cs typeface="Arial"/>
              <a:sym typeface="Arial"/>
            </a:endParaRPr>
          </a:p>
        </p:txBody>
      </p:sp>
      <p:sp>
        <p:nvSpPr>
          <p:cNvPr id="349" name="Google Shape;349;p25"/>
          <p:cNvSpPr txBox="1"/>
          <p:nvPr/>
        </p:nvSpPr>
        <p:spPr>
          <a:xfrm>
            <a:off x="3962033" y="2947767"/>
            <a:ext cx="7319600" cy="779725"/>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3466" b="1">
                <a:solidFill>
                  <a:schemeClr val="dk1"/>
                </a:solidFill>
                <a:latin typeface="Arial"/>
                <a:ea typeface="Arial"/>
                <a:cs typeface="Arial"/>
                <a:sym typeface="Arial"/>
              </a:rPr>
              <a:t>NEED</a:t>
            </a:r>
            <a:endParaRPr sz="3466" b="1">
              <a:solidFill>
                <a:schemeClr val="dk1"/>
              </a:solidFill>
              <a:latin typeface="Arial"/>
              <a:ea typeface="Arial"/>
              <a:cs typeface="Arial"/>
              <a:sym typeface="Arial"/>
            </a:endParaRPr>
          </a:p>
        </p:txBody>
      </p:sp>
      <p:sp>
        <p:nvSpPr>
          <p:cNvPr id="350" name="Google Shape;350;p25"/>
          <p:cNvSpPr txBox="1"/>
          <p:nvPr/>
        </p:nvSpPr>
        <p:spPr>
          <a:xfrm>
            <a:off x="3962033" y="4591000"/>
            <a:ext cx="7319600" cy="779725"/>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3466" b="1">
                <a:solidFill>
                  <a:schemeClr val="dk1"/>
                </a:solidFill>
                <a:latin typeface="Arial"/>
                <a:ea typeface="Arial"/>
                <a:cs typeface="Arial"/>
                <a:sym typeface="Arial"/>
              </a:rPr>
              <a:t>GOAL</a:t>
            </a:r>
            <a:endParaRPr sz="3466" b="1">
              <a:solidFill>
                <a:schemeClr val="dk1"/>
              </a:solidFill>
              <a:latin typeface="Arial"/>
              <a:ea typeface="Arial"/>
              <a:cs typeface="Arial"/>
              <a:sym typeface="Arial"/>
            </a:endParaRPr>
          </a:p>
        </p:txBody>
      </p:sp>
      <p:sp>
        <p:nvSpPr>
          <p:cNvPr id="351" name="Google Shape;351;p25"/>
          <p:cNvSpPr txBox="1"/>
          <p:nvPr/>
        </p:nvSpPr>
        <p:spPr>
          <a:xfrm>
            <a:off x="7654033" y="2885200"/>
            <a:ext cx="3627600" cy="1087501"/>
          </a:xfrm>
          <a:prstGeom prst="rect">
            <a:avLst/>
          </a:prstGeom>
          <a:noFill/>
          <a:ln w="38100"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ctr" rtl="0">
              <a:spcBef>
                <a:spcPts val="0"/>
              </a:spcBef>
              <a:spcAft>
                <a:spcPts val="0"/>
              </a:spcAft>
              <a:buNone/>
            </a:pPr>
            <a:r>
              <a:rPr lang="en-US" sz="5467" b="1">
                <a:solidFill>
                  <a:schemeClr val="dk1"/>
                </a:solidFill>
                <a:latin typeface="Arial"/>
                <a:ea typeface="Arial"/>
                <a:cs typeface="Arial"/>
                <a:sym typeface="Arial"/>
              </a:rPr>
              <a:t>user story</a:t>
            </a:r>
            <a:endParaRPr sz="5467" b="1">
              <a:solidFill>
                <a:schemeClr val="dk1"/>
              </a:solidFill>
              <a:latin typeface="Arial"/>
              <a:ea typeface="Arial"/>
              <a:cs typeface="Arial"/>
              <a:sym typeface="Arial"/>
            </a:endParaRPr>
          </a:p>
        </p:txBody>
      </p:sp>
      <p:cxnSp>
        <p:nvCxnSpPr>
          <p:cNvPr id="352" name="Google Shape;352;p25"/>
          <p:cNvCxnSpPr>
            <a:stCxn id="351" idx="1"/>
          </p:cNvCxnSpPr>
          <p:nvPr/>
        </p:nvCxnSpPr>
        <p:spPr>
          <a:xfrm flipH="1">
            <a:off x="6316933" y="3428950"/>
            <a:ext cx="1337100" cy="8100"/>
          </a:xfrm>
          <a:prstGeom prst="straightConnector1">
            <a:avLst/>
          </a:prstGeom>
          <a:noFill/>
          <a:ln w="38100" cap="flat" cmpd="sng">
            <a:solidFill>
              <a:schemeClr val="dk1"/>
            </a:solidFill>
            <a:prstDash val="solid"/>
            <a:round/>
            <a:headEnd type="none" w="sm" len="sm"/>
            <a:tailEnd type="triangle" w="med" len="med"/>
          </a:ln>
        </p:spPr>
      </p:cxnSp>
      <p:sp>
        <p:nvSpPr>
          <p:cNvPr id="353" name="Google Shape;353;p25"/>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1338146" y="0"/>
            <a:ext cx="8475693"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Get Oriented</a:t>
            </a:r>
            <a:endParaRPr dirty="0"/>
          </a:p>
        </p:txBody>
      </p:sp>
      <p:sp>
        <p:nvSpPr>
          <p:cNvPr id="360" name="Google Shape;360;p26"/>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000"/>
              <a:buFont typeface="Wingdings" pitchFamily="2" charset="2"/>
              <a:buChar char="Ø"/>
            </a:pPr>
            <a:r>
              <a:rPr lang="en-US" dirty="0">
                <a:latin typeface="Arial"/>
                <a:ea typeface="Arial"/>
                <a:cs typeface="Arial"/>
                <a:sym typeface="Arial"/>
              </a:rPr>
              <a:t>User-centered, non-technical descriptions that contextualize units of work as end goals, </a:t>
            </a:r>
            <a:r>
              <a:rPr lang="en-US" u="sng" dirty="0">
                <a:latin typeface="Arial"/>
                <a:ea typeface="Arial"/>
                <a:cs typeface="Arial"/>
                <a:sym typeface="Arial"/>
              </a:rPr>
              <a:t>not</a:t>
            </a:r>
            <a:r>
              <a:rPr lang="en-US" dirty="0">
                <a:latin typeface="Arial"/>
                <a:ea typeface="Arial"/>
                <a:cs typeface="Arial"/>
                <a:sym typeface="Arial"/>
              </a:rPr>
              <a:t> features</a:t>
            </a:r>
            <a:endParaRPr dirty="0">
              <a:latin typeface="Arial"/>
              <a:ea typeface="Arial"/>
              <a:cs typeface="Arial"/>
              <a:sym typeface="Arial"/>
            </a:endParaRPr>
          </a:p>
          <a:p>
            <a:pPr lvl="0" indent="-457200" algn="l" rtl="0">
              <a:spcBef>
                <a:spcPts val="560"/>
              </a:spcBef>
              <a:spcAft>
                <a:spcPts val="0"/>
              </a:spcAft>
              <a:buSzPts val="2000"/>
              <a:buFont typeface="Wingdings" pitchFamily="2" charset="2"/>
              <a:buChar char="Ø"/>
            </a:pPr>
            <a:r>
              <a:rPr lang="en-US" dirty="0">
                <a:latin typeface="Arial"/>
                <a:ea typeface="Arial"/>
                <a:cs typeface="Arial"/>
                <a:sym typeface="Arial"/>
              </a:rPr>
              <a:t>A few sentences that articulate the value of a piece of work in a way that the end user would easily understand</a:t>
            </a:r>
            <a:endParaRPr dirty="0">
              <a:latin typeface="Arial"/>
              <a:ea typeface="Arial"/>
              <a:cs typeface="Arial"/>
              <a:sym typeface="Arial"/>
            </a:endParaRPr>
          </a:p>
          <a:p>
            <a:pPr lvl="0" indent="-457200" algn="l" rtl="0">
              <a:spcBef>
                <a:spcPts val="560"/>
              </a:spcBef>
              <a:spcAft>
                <a:spcPts val="0"/>
              </a:spcAft>
              <a:buSzPts val="2000"/>
              <a:buFont typeface="Wingdings" pitchFamily="2" charset="2"/>
              <a:buChar char="Ø"/>
            </a:pPr>
            <a:r>
              <a:rPr lang="en-US" dirty="0">
                <a:latin typeface="Arial"/>
                <a:ea typeface="Arial"/>
                <a:cs typeface="Arial"/>
                <a:sym typeface="Arial"/>
              </a:rPr>
              <a:t>Format facilitates collaboration and creative problem-solving</a:t>
            </a:r>
            <a:endParaRPr dirty="0">
              <a:latin typeface="Arial"/>
              <a:ea typeface="Arial"/>
              <a:cs typeface="Arial"/>
              <a:sym typeface="Arial"/>
            </a:endParaRPr>
          </a:p>
          <a:p>
            <a:pPr lvl="0" indent="-457200" algn="l" rtl="0">
              <a:spcBef>
                <a:spcPts val="560"/>
              </a:spcBef>
              <a:spcAft>
                <a:spcPts val="0"/>
              </a:spcAft>
              <a:buSzPts val="2000"/>
              <a:buFont typeface="Wingdings" pitchFamily="2" charset="2"/>
              <a:buChar char="Ø"/>
            </a:pPr>
            <a:r>
              <a:rPr lang="en-US" dirty="0">
                <a:latin typeface="Arial"/>
                <a:ea typeface="Arial"/>
                <a:cs typeface="Arial"/>
                <a:sym typeface="Arial"/>
              </a:rPr>
              <a:t>Can be aggregated, decomposed, and sequenced</a:t>
            </a:r>
            <a:endParaRPr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sp>
        <p:nvSpPr>
          <p:cNvPr id="361" name="Google Shape;361;p26"/>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Outline</a:t>
            </a:r>
            <a:endParaRPr/>
          </a:p>
        </p:txBody>
      </p:sp>
      <p:sp>
        <p:nvSpPr>
          <p:cNvPr id="79" name="Google Shape;79;p3"/>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Prelude for UX</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Definition of UX</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UX process</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Benefits of UX</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Evolution of UX</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UX case study</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UX maturity</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Practical tips</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Summary and conclusion</a:t>
            </a:r>
            <a:endParaRPr dirty="0">
              <a:latin typeface="Arial"/>
              <a:ea typeface="Arial"/>
              <a:cs typeface="Arial"/>
              <a:sym typeface="Arial"/>
            </a:endParaRPr>
          </a:p>
        </p:txBody>
      </p:sp>
      <p:sp>
        <p:nvSpPr>
          <p:cNvPr id="80" name="Google Shape;80;p3"/>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7"/>
          <p:cNvSpPr/>
          <p:nvPr/>
        </p:nvSpPr>
        <p:spPr>
          <a:xfrm>
            <a:off x="8154680" y="4360077"/>
            <a:ext cx="3721395" cy="830956"/>
          </a:xfrm>
          <a:prstGeom prst="rect">
            <a:avLst/>
          </a:prstGeom>
          <a:solidFill>
            <a:srgbClr val="22458A"/>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ahoma"/>
              <a:buNone/>
            </a:pPr>
            <a:endParaRPr sz="2400" b="0" i="0" u="none" strike="noStrike" cap="none">
              <a:solidFill>
                <a:schemeClr val="dk1"/>
              </a:solidFill>
              <a:latin typeface="Tahoma"/>
              <a:ea typeface="Tahoma"/>
              <a:cs typeface="Tahoma"/>
              <a:sym typeface="Tahoma"/>
            </a:endParaRPr>
          </a:p>
        </p:txBody>
      </p:sp>
      <p:sp>
        <p:nvSpPr>
          <p:cNvPr id="368" name="Google Shape;368;p27"/>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Process – Fundamental</a:t>
            </a:r>
            <a:endParaRPr/>
          </a:p>
        </p:txBody>
      </p:sp>
      <p:grpSp>
        <p:nvGrpSpPr>
          <p:cNvPr id="369" name="Google Shape;369;p27"/>
          <p:cNvGrpSpPr/>
          <p:nvPr/>
        </p:nvGrpSpPr>
        <p:grpSpPr>
          <a:xfrm>
            <a:off x="886182" y="947853"/>
            <a:ext cx="11305818" cy="4747809"/>
            <a:chOff x="2250738" y="1539954"/>
            <a:chExt cx="9144275" cy="4302956"/>
          </a:xfrm>
        </p:grpSpPr>
        <p:pic>
          <p:nvPicPr>
            <p:cNvPr id="370" name="Google Shape;370;p27" descr="User with solid fill"/>
            <p:cNvPicPr preferRelativeResize="0"/>
            <p:nvPr/>
          </p:nvPicPr>
          <p:blipFill rotWithShape="1">
            <a:blip r:embed="rId3">
              <a:alphaModFix/>
            </a:blip>
            <a:srcRect/>
            <a:stretch/>
          </p:blipFill>
          <p:spPr>
            <a:xfrm>
              <a:off x="5220317" y="2350257"/>
              <a:ext cx="2450123" cy="2450123"/>
            </a:xfrm>
            <a:prstGeom prst="rect">
              <a:avLst/>
            </a:prstGeom>
            <a:noFill/>
            <a:ln>
              <a:noFill/>
            </a:ln>
          </p:spPr>
        </p:pic>
        <p:sp>
          <p:nvSpPr>
            <p:cNvPr id="371" name="Google Shape;371;p27"/>
            <p:cNvSpPr/>
            <p:nvPr/>
          </p:nvSpPr>
          <p:spPr>
            <a:xfrm rot="-5400000">
              <a:off x="4293902" y="1540010"/>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372" name="Google Shape;372;p27"/>
            <p:cNvSpPr/>
            <p:nvPr/>
          </p:nvSpPr>
          <p:spPr>
            <a:xfrm>
              <a:off x="4293902" y="1539954"/>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373" name="Google Shape;373;p27"/>
            <p:cNvSpPr/>
            <p:nvPr/>
          </p:nvSpPr>
          <p:spPr>
            <a:xfrm rot="5400000">
              <a:off x="4293958" y="1539954"/>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374" name="Google Shape;374;p27"/>
            <p:cNvSpPr/>
            <p:nvPr/>
          </p:nvSpPr>
          <p:spPr>
            <a:xfrm rot="10800000">
              <a:off x="4293958" y="1540010"/>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375" name="Google Shape;375;p27"/>
            <p:cNvSpPr txBox="1"/>
            <p:nvPr/>
          </p:nvSpPr>
          <p:spPr>
            <a:xfrm>
              <a:off x="2250739" y="1787885"/>
              <a:ext cx="2848800" cy="753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 Understand/relate in context</a:t>
              </a:r>
              <a:endParaRPr sz="2000" b="1">
                <a:solidFill>
                  <a:schemeClr val="dk1"/>
                </a:solidFill>
                <a:latin typeface="Arial"/>
                <a:ea typeface="Arial"/>
                <a:cs typeface="Arial"/>
                <a:sym typeface="Arial"/>
              </a:endParaRPr>
            </a:p>
          </p:txBody>
        </p:sp>
        <p:sp>
          <p:nvSpPr>
            <p:cNvPr id="376" name="Google Shape;376;p27"/>
            <p:cNvSpPr txBox="1"/>
            <p:nvPr/>
          </p:nvSpPr>
          <p:spPr>
            <a:xfrm>
              <a:off x="2250738" y="4632465"/>
              <a:ext cx="2548677" cy="7530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4. Observe to learn, iterate to improve</a:t>
              </a:r>
              <a:endParaRPr sz="1467">
                <a:solidFill>
                  <a:schemeClr val="dk1"/>
                </a:solidFill>
                <a:latin typeface="Arial"/>
                <a:ea typeface="Arial"/>
                <a:cs typeface="Arial"/>
                <a:sym typeface="Arial"/>
              </a:endParaRPr>
            </a:p>
          </p:txBody>
        </p:sp>
        <p:sp>
          <p:nvSpPr>
            <p:cNvPr id="377" name="Google Shape;377;p27"/>
            <p:cNvSpPr txBox="1"/>
            <p:nvPr/>
          </p:nvSpPr>
          <p:spPr>
            <a:xfrm>
              <a:off x="8596799" y="4799829"/>
              <a:ext cx="2345295" cy="4183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3.  Do something</a:t>
              </a:r>
              <a:endParaRPr sz="1467">
                <a:solidFill>
                  <a:schemeClr val="lt1"/>
                </a:solidFill>
                <a:latin typeface="Arial"/>
                <a:ea typeface="Arial"/>
                <a:cs typeface="Arial"/>
                <a:sym typeface="Arial"/>
              </a:endParaRPr>
            </a:p>
          </p:txBody>
        </p:sp>
        <p:sp>
          <p:nvSpPr>
            <p:cNvPr id="378" name="Google Shape;378;p27"/>
            <p:cNvSpPr txBox="1"/>
            <p:nvPr/>
          </p:nvSpPr>
          <p:spPr>
            <a:xfrm>
              <a:off x="8546213" y="1787885"/>
              <a:ext cx="2848800" cy="4183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 Get oriented</a:t>
              </a:r>
              <a:endParaRPr sz="1467">
                <a:solidFill>
                  <a:schemeClr val="dk1"/>
                </a:solidFill>
                <a:latin typeface="Arial"/>
                <a:ea typeface="Arial"/>
                <a:cs typeface="Arial"/>
                <a:sym typeface="Arial"/>
              </a:endParaRPr>
            </a:p>
          </p:txBody>
        </p:sp>
      </p:grpSp>
      <p:sp>
        <p:nvSpPr>
          <p:cNvPr id="379" name="Google Shape;379;p27"/>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8"/>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Do Something</a:t>
            </a:r>
            <a:endParaRPr dirty="0"/>
          </a:p>
        </p:txBody>
      </p:sp>
      <p:sp>
        <p:nvSpPr>
          <p:cNvPr id="386" name="Google Shape;386;p28"/>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Inventory</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Identify many things you can do</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Prioritize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High impact and easy to do</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Scope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Break down into a hypothesis testing a single variable</a:t>
            </a:r>
            <a:endParaRPr dirty="0">
              <a:latin typeface="Arial"/>
              <a:ea typeface="Arial"/>
              <a:cs typeface="Arial"/>
              <a:sym typeface="Arial"/>
            </a:endParaRPr>
          </a:p>
        </p:txBody>
      </p:sp>
      <p:sp>
        <p:nvSpPr>
          <p:cNvPr id="387" name="Google Shape;387;p28"/>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9"/>
          <p:cNvSpPr txBox="1">
            <a:spLocks noGrp="1"/>
          </p:cNvSpPr>
          <p:nvPr>
            <p:ph type="title"/>
          </p:nvPr>
        </p:nvSpPr>
        <p:spPr>
          <a:xfrm>
            <a:off x="2397038"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Do Something</a:t>
            </a:r>
            <a:endParaRPr dirty="0"/>
          </a:p>
        </p:txBody>
      </p:sp>
      <p:sp>
        <p:nvSpPr>
          <p:cNvPr id="394" name="Google Shape;394;p29"/>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Inventory</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Identify many things you can do</a:t>
            </a:r>
            <a:endParaRPr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pic>
        <p:nvPicPr>
          <p:cNvPr id="395" name="Google Shape;395;p29"/>
          <p:cNvPicPr preferRelativeResize="0"/>
          <p:nvPr/>
        </p:nvPicPr>
        <p:blipFill rotWithShape="1">
          <a:blip r:embed="rId3">
            <a:alphaModFix/>
          </a:blip>
          <a:srcRect/>
          <a:stretch/>
        </p:blipFill>
        <p:spPr>
          <a:xfrm>
            <a:off x="2519916" y="2051519"/>
            <a:ext cx="6852010" cy="4561671"/>
          </a:xfrm>
          <a:prstGeom prst="rect">
            <a:avLst/>
          </a:prstGeom>
          <a:noFill/>
          <a:ln>
            <a:noFill/>
          </a:ln>
        </p:spPr>
      </p:pic>
      <p:sp>
        <p:nvSpPr>
          <p:cNvPr id="396" name="Google Shape;396;p29"/>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0"/>
          <p:cNvSpPr/>
          <p:nvPr/>
        </p:nvSpPr>
        <p:spPr>
          <a:xfrm>
            <a:off x="1857801" y="3812175"/>
            <a:ext cx="3627890" cy="1892425"/>
          </a:xfrm>
          <a:prstGeom prst="rect">
            <a:avLst/>
          </a:prstGeom>
          <a:solidFill>
            <a:srgbClr val="D8D8D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Low Impact/ Low Effort </a:t>
            </a:r>
            <a:endParaRPr sz="3200">
              <a:solidFill>
                <a:schemeClr val="dk1"/>
              </a:solidFill>
              <a:latin typeface="Arial"/>
              <a:ea typeface="Arial"/>
              <a:cs typeface="Arial"/>
              <a:sym typeface="Arial"/>
            </a:endParaRPr>
          </a:p>
        </p:txBody>
      </p:sp>
      <p:sp>
        <p:nvSpPr>
          <p:cNvPr id="402" name="Google Shape;402;p30"/>
          <p:cNvSpPr/>
          <p:nvPr/>
        </p:nvSpPr>
        <p:spPr>
          <a:xfrm>
            <a:off x="5493125" y="1911118"/>
            <a:ext cx="3627890" cy="1892425"/>
          </a:xfrm>
          <a:prstGeom prst="rect">
            <a:avLst/>
          </a:prstGeom>
          <a:solidFill>
            <a:srgbClr val="BFBFB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High Impact/ High Effort </a:t>
            </a:r>
            <a:endParaRPr sz="3200">
              <a:solidFill>
                <a:schemeClr val="dk1"/>
              </a:solidFill>
              <a:latin typeface="Arial"/>
              <a:ea typeface="Arial"/>
              <a:cs typeface="Arial"/>
              <a:sym typeface="Arial"/>
            </a:endParaRPr>
          </a:p>
        </p:txBody>
      </p:sp>
      <p:sp>
        <p:nvSpPr>
          <p:cNvPr id="403" name="Google Shape;403;p30"/>
          <p:cNvSpPr/>
          <p:nvPr/>
        </p:nvSpPr>
        <p:spPr>
          <a:xfrm>
            <a:off x="1857801" y="1919750"/>
            <a:ext cx="3627890" cy="1892425"/>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High Impact/ Low Effort </a:t>
            </a:r>
            <a:endParaRPr sz="3200">
              <a:solidFill>
                <a:schemeClr val="dk1"/>
              </a:solidFill>
              <a:latin typeface="Arial"/>
              <a:ea typeface="Arial"/>
              <a:cs typeface="Arial"/>
              <a:sym typeface="Arial"/>
            </a:endParaRPr>
          </a:p>
        </p:txBody>
      </p:sp>
      <p:sp>
        <p:nvSpPr>
          <p:cNvPr id="404" name="Google Shape;404;p30"/>
          <p:cNvSpPr/>
          <p:nvPr/>
        </p:nvSpPr>
        <p:spPr>
          <a:xfrm>
            <a:off x="5493125" y="3812175"/>
            <a:ext cx="3627890" cy="1892425"/>
          </a:xfrm>
          <a:prstGeom prst="rect">
            <a:avLst/>
          </a:prstGeom>
          <a:solidFill>
            <a:srgbClr val="A5A5A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Low Impact/ High Effort </a:t>
            </a:r>
            <a:endParaRPr sz="3200">
              <a:solidFill>
                <a:schemeClr val="dk1"/>
              </a:solidFill>
              <a:latin typeface="Arial"/>
              <a:ea typeface="Arial"/>
              <a:cs typeface="Arial"/>
              <a:sym typeface="Arial"/>
            </a:endParaRPr>
          </a:p>
        </p:txBody>
      </p:sp>
      <p:cxnSp>
        <p:nvCxnSpPr>
          <p:cNvPr id="405" name="Google Shape;405;p30"/>
          <p:cNvCxnSpPr/>
          <p:nvPr/>
        </p:nvCxnSpPr>
        <p:spPr>
          <a:xfrm rot="10800000">
            <a:off x="1486900" y="1911118"/>
            <a:ext cx="0" cy="4015415"/>
          </a:xfrm>
          <a:prstGeom prst="straightConnector1">
            <a:avLst/>
          </a:prstGeom>
          <a:noFill/>
          <a:ln w="38100" cap="flat" cmpd="sng">
            <a:solidFill>
              <a:schemeClr val="dk2"/>
            </a:solidFill>
            <a:prstDash val="solid"/>
            <a:round/>
            <a:headEnd type="none" w="sm" len="sm"/>
            <a:tailEnd type="triangle" w="med" len="med"/>
          </a:ln>
        </p:spPr>
      </p:cxnSp>
      <p:cxnSp>
        <p:nvCxnSpPr>
          <p:cNvPr id="406" name="Google Shape;406;p30"/>
          <p:cNvCxnSpPr/>
          <p:nvPr/>
        </p:nvCxnSpPr>
        <p:spPr>
          <a:xfrm rot="10800000" flipH="1">
            <a:off x="1456567" y="5886967"/>
            <a:ext cx="7751228" cy="39566"/>
          </a:xfrm>
          <a:prstGeom prst="straightConnector1">
            <a:avLst/>
          </a:prstGeom>
          <a:noFill/>
          <a:ln w="38100" cap="flat" cmpd="sng">
            <a:solidFill>
              <a:schemeClr val="dk2"/>
            </a:solidFill>
            <a:prstDash val="solid"/>
            <a:round/>
            <a:headEnd type="none" w="sm" len="sm"/>
            <a:tailEnd type="triangle" w="med" len="med"/>
          </a:ln>
        </p:spPr>
      </p:cxnSp>
      <p:sp>
        <p:nvSpPr>
          <p:cNvPr id="407" name="Google Shape;407;p30"/>
          <p:cNvSpPr txBox="1"/>
          <p:nvPr/>
        </p:nvSpPr>
        <p:spPr>
          <a:xfrm rot="-5400000">
            <a:off x="-1188743" y="3569865"/>
            <a:ext cx="4258890" cy="800179"/>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Impact</a:t>
            </a:r>
            <a:endParaRPr sz="3600">
              <a:solidFill>
                <a:schemeClr val="dk1"/>
              </a:solidFill>
              <a:latin typeface="Arial"/>
              <a:ea typeface="Arial"/>
              <a:cs typeface="Arial"/>
              <a:sym typeface="Arial"/>
            </a:endParaRPr>
          </a:p>
        </p:txBody>
      </p:sp>
      <p:sp>
        <p:nvSpPr>
          <p:cNvPr id="408" name="Google Shape;408;p30"/>
          <p:cNvSpPr txBox="1"/>
          <p:nvPr/>
        </p:nvSpPr>
        <p:spPr>
          <a:xfrm>
            <a:off x="3262167" y="5886967"/>
            <a:ext cx="5340800" cy="800179"/>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Effort </a:t>
            </a:r>
            <a:endParaRPr sz="3600">
              <a:solidFill>
                <a:schemeClr val="dk1"/>
              </a:solidFill>
              <a:latin typeface="Arial"/>
              <a:ea typeface="Arial"/>
              <a:cs typeface="Arial"/>
              <a:sym typeface="Arial"/>
            </a:endParaRPr>
          </a:p>
        </p:txBody>
      </p:sp>
      <p:sp>
        <p:nvSpPr>
          <p:cNvPr id="409" name="Google Shape;409;p30"/>
          <p:cNvSpPr txBox="1"/>
          <p:nvPr/>
        </p:nvSpPr>
        <p:spPr>
          <a:xfrm>
            <a:off x="470693" y="891382"/>
            <a:ext cx="11250613" cy="949128"/>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dirty="0">
                <a:solidFill>
                  <a:schemeClr val="dk1"/>
                </a:solidFill>
              </a:rPr>
              <a:t>Prioritize</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high impact and low effort</a:t>
            </a:r>
            <a:endParaRPr dirty="0"/>
          </a:p>
          <a:p>
            <a:pPr marL="457189" marR="0" lvl="0" indent="-323839" algn="l" rtl="0">
              <a:spcBef>
                <a:spcPts val="560"/>
              </a:spcBef>
              <a:spcAft>
                <a:spcPts val="0"/>
              </a:spcAft>
              <a:buClr>
                <a:schemeClr val="dk1"/>
              </a:buClr>
              <a:buSzPts val="2100"/>
              <a:buFont typeface="Noto Sans Symbols"/>
              <a:buNone/>
            </a:pPr>
            <a:endParaRPr sz="2800" dirty="0">
              <a:solidFill>
                <a:schemeClr val="dk1"/>
              </a:solidFill>
            </a:endParaRPr>
          </a:p>
        </p:txBody>
      </p:sp>
      <p:sp>
        <p:nvSpPr>
          <p:cNvPr id="410" name="Google Shape;410;p30"/>
          <p:cNvSpPr txBox="1">
            <a:spLocks noGrp="1"/>
          </p:cNvSpPr>
          <p:nvPr>
            <p:ph type="title"/>
          </p:nvPr>
        </p:nvSpPr>
        <p:spPr>
          <a:xfrm>
            <a:off x="2387599" y="130770"/>
            <a:ext cx="7416800" cy="795130"/>
          </a:xfrm>
          <a:prstGeom prst="rect">
            <a:avLst/>
          </a:prstGeom>
          <a:noFill/>
          <a:ln>
            <a:noFill/>
          </a:ln>
        </p:spPr>
        <p:txBody>
          <a:bodyPr spcFirstLastPara="1" wrap="square" lIns="68575" tIns="68575" rIns="68575" bIns="68575" anchor="t" anchorCtr="0">
            <a:normAutofit/>
          </a:bodyPr>
          <a:lstStyle/>
          <a:p>
            <a:pPr marL="0" lvl="0" indent="0" algn="ctr" rtl="0">
              <a:lnSpc>
                <a:spcPct val="100000"/>
              </a:lnSpc>
              <a:spcBef>
                <a:spcPts val="0"/>
              </a:spcBef>
              <a:spcAft>
                <a:spcPts val="0"/>
              </a:spcAft>
              <a:buClr>
                <a:schemeClr val="lt1"/>
              </a:buClr>
              <a:buSzPts val="2100"/>
              <a:buFont typeface="Tahoma"/>
              <a:buNone/>
            </a:pPr>
            <a:r>
              <a:rPr lang="en-US" sz="2800" dirty="0"/>
              <a:t>UX Process – Do Something</a:t>
            </a:r>
            <a:endParaRPr sz="2800" dirty="0"/>
          </a:p>
        </p:txBody>
      </p:sp>
      <p:sp>
        <p:nvSpPr>
          <p:cNvPr id="411" name="Google Shape;411;p30"/>
          <p:cNvSpPr txBox="1">
            <a:spLocks noGrp="1"/>
          </p:cNvSpPr>
          <p:nvPr>
            <p:ph type="sldNum" idx="12"/>
          </p:nvPr>
        </p:nvSpPr>
        <p:spPr>
          <a:xfrm>
            <a:off x="11296608" y="6298473"/>
            <a:ext cx="731700" cy="387600"/>
          </a:xfrm>
          <a:prstGeom prst="rect">
            <a:avLst/>
          </a:prstGeom>
        </p:spPr>
        <p:txBody>
          <a:bodyPr spcFirstLastPara="1" wrap="square" lIns="68575" tIns="68575" rIns="68575" bIns="68575" anchor="ctr" anchorCtr="0">
            <a:normAutofit fontScale="92500" lnSpcReduction="20000"/>
          </a:bodyPr>
          <a:lstStyle/>
          <a:p>
            <a:pPr marL="0" lvl="0" indent="0" algn="r" rtl="0">
              <a:spcBef>
                <a:spcPts val="0"/>
              </a:spcBef>
              <a:spcAft>
                <a:spcPts val="0"/>
              </a:spcAft>
              <a:buClr>
                <a:schemeClr val="accent1"/>
              </a:buClr>
              <a:buSzPct val="42194"/>
              <a:buFont typeface="Century Gothic"/>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Do Something</a:t>
            </a:r>
            <a:endParaRPr dirty="0"/>
          </a:p>
        </p:txBody>
      </p:sp>
      <p:sp>
        <p:nvSpPr>
          <p:cNvPr id="418" name="Google Shape;418;p31"/>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Scope - break down into a hypothesis testing a single variable focused on the user</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Consider the total user experience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Minimum of invested time and effort for maximum value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Create low-fidelity prototypes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Determine if more understanding of the user is needed</a:t>
            </a:r>
            <a:endParaRPr dirty="0">
              <a:latin typeface="Arial"/>
              <a:ea typeface="Arial"/>
              <a:cs typeface="Arial"/>
              <a:sym typeface="Arial"/>
            </a:endParaRPr>
          </a:p>
          <a:p>
            <a:pPr marL="0" lvl="0" indent="0" algn="l" rtl="0">
              <a:spcBef>
                <a:spcPts val="560"/>
              </a:spcBef>
              <a:spcAft>
                <a:spcPts val="0"/>
              </a:spcAft>
              <a:buSzPts val="2100"/>
              <a:buNone/>
            </a:pPr>
            <a:endParaRPr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sp>
        <p:nvSpPr>
          <p:cNvPr id="419" name="Google Shape;419;p31"/>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2"/>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Do Something</a:t>
            </a:r>
            <a:endParaRPr dirty="0"/>
          </a:p>
        </p:txBody>
      </p:sp>
      <p:pic>
        <p:nvPicPr>
          <p:cNvPr id="426" name="Google Shape;426;p32"/>
          <p:cNvPicPr preferRelativeResize="0"/>
          <p:nvPr/>
        </p:nvPicPr>
        <p:blipFill rotWithShape="1">
          <a:blip r:embed="rId3">
            <a:alphaModFix/>
          </a:blip>
          <a:srcRect/>
          <a:stretch/>
        </p:blipFill>
        <p:spPr>
          <a:xfrm>
            <a:off x="2509283" y="2264734"/>
            <a:ext cx="8718065" cy="3940595"/>
          </a:xfrm>
          <a:prstGeom prst="rect">
            <a:avLst/>
          </a:prstGeom>
          <a:noFill/>
          <a:ln>
            <a:noFill/>
          </a:ln>
        </p:spPr>
      </p:pic>
      <p:sp>
        <p:nvSpPr>
          <p:cNvPr id="427" name="Google Shape;427;p32"/>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Cardboard</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Allows a test user to accomplish a given task </a:t>
            </a:r>
            <a:endParaRPr dirty="0">
              <a:latin typeface="Arial"/>
              <a:ea typeface="Arial"/>
              <a:cs typeface="Arial"/>
              <a:sym typeface="Arial"/>
            </a:endParaRPr>
          </a:p>
        </p:txBody>
      </p:sp>
      <p:sp>
        <p:nvSpPr>
          <p:cNvPr id="428" name="Google Shape;428;p32"/>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3"/>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Do Something</a:t>
            </a:r>
            <a:endParaRPr dirty="0"/>
          </a:p>
        </p:txBody>
      </p:sp>
      <p:pic>
        <p:nvPicPr>
          <p:cNvPr id="435" name="Google Shape;435;p33"/>
          <p:cNvPicPr preferRelativeResize="0"/>
          <p:nvPr/>
        </p:nvPicPr>
        <p:blipFill rotWithShape="1">
          <a:blip r:embed="rId3">
            <a:alphaModFix/>
          </a:blip>
          <a:srcRect/>
          <a:stretch/>
        </p:blipFill>
        <p:spPr>
          <a:xfrm>
            <a:off x="2169041" y="1949471"/>
            <a:ext cx="7494358" cy="4172481"/>
          </a:xfrm>
          <a:prstGeom prst="rect">
            <a:avLst/>
          </a:prstGeom>
          <a:noFill/>
          <a:ln>
            <a:noFill/>
          </a:ln>
        </p:spPr>
      </p:pic>
      <p:sp>
        <p:nvSpPr>
          <p:cNvPr id="436" name="Google Shape;436;p33"/>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Low fidelity prototype</a:t>
            </a:r>
            <a:endParaRPr dirty="0">
              <a:latin typeface="Arial"/>
              <a:ea typeface="Arial"/>
              <a:cs typeface="Arial"/>
              <a:sym typeface="Arial"/>
            </a:endParaRPr>
          </a:p>
        </p:txBody>
      </p:sp>
      <p:sp>
        <p:nvSpPr>
          <p:cNvPr id="437" name="Google Shape;437;p33"/>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4"/>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Process – Do Something</a:t>
            </a:r>
            <a:endParaRPr dirty="0"/>
          </a:p>
        </p:txBody>
      </p:sp>
      <p:sp>
        <p:nvSpPr>
          <p:cNvPr id="444" name="Google Shape;444;p34"/>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High fidelity prototype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Wireframe – focus on content structure and functionality</a:t>
            </a:r>
            <a:endParaRPr dirty="0">
              <a:latin typeface="Arial"/>
              <a:ea typeface="Arial"/>
              <a:cs typeface="Arial"/>
              <a:sym typeface="Arial"/>
            </a:endParaRPr>
          </a:p>
        </p:txBody>
      </p:sp>
      <p:pic>
        <p:nvPicPr>
          <p:cNvPr id="445" name="Google Shape;445;p34"/>
          <p:cNvPicPr preferRelativeResize="0"/>
          <p:nvPr/>
        </p:nvPicPr>
        <p:blipFill rotWithShape="1">
          <a:blip r:embed="rId3">
            <a:alphaModFix/>
          </a:blip>
          <a:srcRect/>
          <a:stretch/>
        </p:blipFill>
        <p:spPr>
          <a:xfrm>
            <a:off x="6876125" y="2429687"/>
            <a:ext cx="4461727" cy="3263900"/>
          </a:xfrm>
          <a:prstGeom prst="rect">
            <a:avLst/>
          </a:prstGeom>
          <a:noFill/>
          <a:ln>
            <a:noFill/>
          </a:ln>
        </p:spPr>
      </p:pic>
      <p:pic>
        <p:nvPicPr>
          <p:cNvPr id="446" name="Google Shape;446;p34"/>
          <p:cNvPicPr preferRelativeResize="0"/>
          <p:nvPr/>
        </p:nvPicPr>
        <p:blipFill rotWithShape="1">
          <a:blip r:embed="rId4">
            <a:alphaModFix/>
          </a:blip>
          <a:srcRect/>
          <a:stretch/>
        </p:blipFill>
        <p:spPr>
          <a:xfrm>
            <a:off x="854148" y="2083981"/>
            <a:ext cx="3955312" cy="3955312"/>
          </a:xfrm>
          <a:prstGeom prst="rect">
            <a:avLst/>
          </a:prstGeom>
          <a:noFill/>
          <a:ln>
            <a:noFill/>
          </a:ln>
        </p:spPr>
      </p:pic>
      <p:sp>
        <p:nvSpPr>
          <p:cNvPr id="447" name="Google Shape;447;p34"/>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5"/>
          <p:cNvSpPr/>
          <p:nvPr/>
        </p:nvSpPr>
        <p:spPr>
          <a:xfrm>
            <a:off x="601054" y="4544744"/>
            <a:ext cx="3721395" cy="830956"/>
          </a:xfrm>
          <a:prstGeom prst="rect">
            <a:avLst/>
          </a:prstGeom>
          <a:solidFill>
            <a:srgbClr val="22458A"/>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ahoma"/>
              <a:buNone/>
            </a:pPr>
            <a:endParaRPr sz="2400" b="0" i="0" u="none" strike="noStrike" cap="none">
              <a:solidFill>
                <a:schemeClr val="dk1"/>
              </a:solidFill>
              <a:latin typeface="Tahoma"/>
              <a:ea typeface="Tahoma"/>
              <a:cs typeface="Tahoma"/>
              <a:sym typeface="Tahoma"/>
            </a:endParaRPr>
          </a:p>
        </p:txBody>
      </p:sp>
      <p:sp>
        <p:nvSpPr>
          <p:cNvPr id="454" name="Google Shape;454;p35"/>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Process – Fundamental</a:t>
            </a:r>
            <a:endParaRPr/>
          </a:p>
        </p:txBody>
      </p:sp>
      <p:grpSp>
        <p:nvGrpSpPr>
          <p:cNvPr id="455" name="Google Shape;455;p35"/>
          <p:cNvGrpSpPr/>
          <p:nvPr/>
        </p:nvGrpSpPr>
        <p:grpSpPr>
          <a:xfrm>
            <a:off x="886183" y="947853"/>
            <a:ext cx="11368361" cy="4747809"/>
            <a:chOff x="2250739" y="1539954"/>
            <a:chExt cx="9194860" cy="4302956"/>
          </a:xfrm>
        </p:grpSpPr>
        <p:pic>
          <p:nvPicPr>
            <p:cNvPr id="456" name="Google Shape;456;p35" descr="User with solid fill"/>
            <p:cNvPicPr preferRelativeResize="0"/>
            <p:nvPr/>
          </p:nvPicPr>
          <p:blipFill rotWithShape="1">
            <a:blip r:embed="rId3">
              <a:alphaModFix/>
            </a:blip>
            <a:srcRect/>
            <a:stretch/>
          </p:blipFill>
          <p:spPr>
            <a:xfrm>
              <a:off x="5220317" y="2350257"/>
              <a:ext cx="2450123" cy="2450123"/>
            </a:xfrm>
            <a:prstGeom prst="rect">
              <a:avLst/>
            </a:prstGeom>
            <a:noFill/>
            <a:ln>
              <a:noFill/>
            </a:ln>
          </p:spPr>
        </p:pic>
        <p:sp>
          <p:nvSpPr>
            <p:cNvPr id="457" name="Google Shape;457;p35"/>
            <p:cNvSpPr/>
            <p:nvPr/>
          </p:nvSpPr>
          <p:spPr>
            <a:xfrm rot="-5400000">
              <a:off x="4293902" y="1540010"/>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458" name="Google Shape;458;p35"/>
            <p:cNvSpPr/>
            <p:nvPr/>
          </p:nvSpPr>
          <p:spPr>
            <a:xfrm>
              <a:off x="4293902" y="1539954"/>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459" name="Google Shape;459;p35"/>
            <p:cNvSpPr/>
            <p:nvPr/>
          </p:nvSpPr>
          <p:spPr>
            <a:xfrm rot="5400000">
              <a:off x="4293958" y="1539954"/>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460" name="Google Shape;460;p35"/>
            <p:cNvSpPr/>
            <p:nvPr/>
          </p:nvSpPr>
          <p:spPr>
            <a:xfrm rot="10800000">
              <a:off x="4293958" y="1540010"/>
              <a:ext cx="4302900" cy="4302900"/>
            </a:xfrm>
            <a:custGeom>
              <a:avLst/>
              <a:gdLst/>
              <a:ahLst/>
              <a:cxnLst/>
              <a:rect l="l" t="t" r="r" b="b"/>
              <a:pathLst>
                <a:path w="120000" h="120000" extrusionOk="0">
                  <a:moveTo>
                    <a:pt x="63831" y="7640"/>
                  </a:moveTo>
                  <a:lnTo>
                    <a:pt x="63831" y="7640"/>
                  </a:lnTo>
                  <a:cubicBezTo>
                    <a:pt x="85702" y="9240"/>
                    <a:pt x="104274" y="24266"/>
                    <a:pt x="110406" y="45321"/>
                  </a:cubicBezTo>
                  <a:lnTo>
                    <a:pt x="117538" y="45321"/>
                  </a:lnTo>
                  <a:lnTo>
                    <a:pt x="105000" y="60000"/>
                  </a:lnTo>
                  <a:lnTo>
                    <a:pt x="87538" y="45321"/>
                  </a:lnTo>
                  <a:lnTo>
                    <a:pt x="94508" y="45321"/>
                  </a:lnTo>
                  <a:lnTo>
                    <a:pt x="94508" y="45321"/>
                  </a:lnTo>
                  <a:cubicBezTo>
                    <a:pt x="89009" y="32394"/>
                    <a:pt x="76746" y="23625"/>
                    <a:pt x="62736" y="2260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sp>
          <p:nvSpPr>
            <p:cNvPr id="461" name="Google Shape;461;p35"/>
            <p:cNvSpPr txBox="1"/>
            <p:nvPr/>
          </p:nvSpPr>
          <p:spPr>
            <a:xfrm>
              <a:off x="2250739" y="1787885"/>
              <a:ext cx="2848800" cy="753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entury Gothic"/>
                  <a:ea typeface="Century Gothic"/>
                  <a:cs typeface="Century Gothic"/>
                  <a:sym typeface="Century Gothic"/>
                </a:rPr>
                <a:t>1. Understand/relate in context</a:t>
              </a:r>
              <a:endParaRPr sz="2000" b="1">
                <a:solidFill>
                  <a:schemeClr val="dk1"/>
                </a:solidFill>
                <a:latin typeface="Century Gothic"/>
                <a:ea typeface="Century Gothic"/>
                <a:cs typeface="Century Gothic"/>
                <a:sym typeface="Century Gothic"/>
              </a:endParaRPr>
            </a:p>
          </p:txBody>
        </p:sp>
        <p:sp>
          <p:nvSpPr>
            <p:cNvPr id="462" name="Google Shape;462;p35"/>
            <p:cNvSpPr txBox="1"/>
            <p:nvPr/>
          </p:nvSpPr>
          <p:spPr>
            <a:xfrm>
              <a:off x="2250739" y="4799829"/>
              <a:ext cx="2548677" cy="7530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4. Observe to learn, iterate to improve</a:t>
              </a:r>
              <a:endParaRPr sz="1467">
                <a:solidFill>
                  <a:schemeClr val="lt1"/>
                </a:solidFill>
                <a:latin typeface="Arial"/>
                <a:ea typeface="Arial"/>
                <a:cs typeface="Arial"/>
                <a:sym typeface="Arial"/>
              </a:endParaRPr>
            </a:p>
          </p:txBody>
        </p:sp>
        <p:sp>
          <p:nvSpPr>
            <p:cNvPr id="463" name="Google Shape;463;p35"/>
            <p:cNvSpPr txBox="1"/>
            <p:nvPr/>
          </p:nvSpPr>
          <p:spPr>
            <a:xfrm>
              <a:off x="8596799" y="4799829"/>
              <a:ext cx="2848800" cy="954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entury Gothic"/>
                  <a:ea typeface="Century Gothic"/>
                  <a:cs typeface="Century Gothic"/>
                  <a:sym typeface="Century Gothic"/>
                </a:rPr>
                <a:t>3.  Do something</a:t>
              </a:r>
              <a:endParaRPr sz="1467">
                <a:solidFill>
                  <a:srgbClr val="000000"/>
                </a:solidFill>
                <a:latin typeface="Arial"/>
                <a:ea typeface="Arial"/>
                <a:cs typeface="Arial"/>
                <a:sym typeface="Arial"/>
              </a:endParaRPr>
            </a:p>
          </p:txBody>
        </p:sp>
        <p:sp>
          <p:nvSpPr>
            <p:cNvPr id="464" name="Google Shape;464;p35"/>
            <p:cNvSpPr txBox="1"/>
            <p:nvPr/>
          </p:nvSpPr>
          <p:spPr>
            <a:xfrm>
              <a:off x="8546213" y="1787885"/>
              <a:ext cx="2848800" cy="4183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entury Gothic"/>
                  <a:ea typeface="Century Gothic"/>
                  <a:cs typeface="Century Gothic"/>
                  <a:sym typeface="Century Gothic"/>
                </a:rPr>
                <a:t>2. Get oriented</a:t>
              </a:r>
              <a:endParaRPr sz="1467">
                <a:solidFill>
                  <a:srgbClr val="000000"/>
                </a:solidFill>
                <a:latin typeface="Arial"/>
                <a:ea typeface="Arial"/>
                <a:cs typeface="Arial"/>
                <a:sym typeface="Arial"/>
              </a:endParaRPr>
            </a:p>
          </p:txBody>
        </p:sp>
      </p:grpSp>
      <p:sp>
        <p:nvSpPr>
          <p:cNvPr id="465" name="Google Shape;465;p35"/>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6"/>
          <p:cNvSpPr/>
          <p:nvPr/>
        </p:nvSpPr>
        <p:spPr>
          <a:xfrm>
            <a:off x="618333" y="2317898"/>
            <a:ext cx="2781098" cy="2775502"/>
          </a:xfrm>
          <a:prstGeom prst="round2DiagRect">
            <a:avLst>
              <a:gd name="adj1" fmla="val 16667"/>
              <a:gd name="adj2" fmla="val 0"/>
            </a:avLst>
          </a:prstGeom>
          <a:solidFill>
            <a:srgbClr val="7373D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4800" b="1">
                <a:solidFill>
                  <a:schemeClr val="lt1"/>
                </a:solidFill>
                <a:latin typeface="Century Gothic"/>
                <a:ea typeface="Century Gothic"/>
                <a:cs typeface="Century Gothic"/>
                <a:sym typeface="Century Gothic"/>
              </a:rPr>
              <a:t>RUN</a:t>
            </a:r>
            <a:endParaRPr sz="4800" b="1">
              <a:solidFill>
                <a:schemeClr val="lt1"/>
              </a:solidFill>
              <a:latin typeface="Century Gothic"/>
              <a:ea typeface="Century Gothic"/>
              <a:cs typeface="Century Gothic"/>
              <a:sym typeface="Century Gothic"/>
            </a:endParaRPr>
          </a:p>
        </p:txBody>
      </p:sp>
      <p:sp>
        <p:nvSpPr>
          <p:cNvPr id="471" name="Google Shape;471;p36"/>
          <p:cNvSpPr/>
          <p:nvPr/>
        </p:nvSpPr>
        <p:spPr>
          <a:xfrm>
            <a:off x="4431599" y="2317898"/>
            <a:ext cx="2781098" cy="2775502"/>
          </a:xfrm>
          <a:prstGeom prst="round2DiagRect">
            <a:avLst>
              <a:gd name="adj1" fmla="val 16667"/>
              <a:gd name="adj2" fmla="val 0"/>
            </a:avLst>
          </a:prstGeom>
          <a:solidFill>
            <a:srgbClr val="42277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4800" b="1">
                <a:solidFill>
                  <a:schemeClr val="lt1"/>
                </a:solidFill>
                <a:latin typeface="Century Gothic"/>
                <a:ea typeface="Century Gothic"/>
                <a:cs typeface="Century Gothic"/>
                <a:sym typeface="Century Gothic"/>
              </a:rPr>
              <a:t>USABLE</a:t>
            </a:r>
            <a:endParaRPr sz="4267">
              <a:solidFill>
                <a:schemeClr val="lt1"/>
              </a:solidFill>
              <a:latin typeface="Tahoma"/>
              <a:ea typeface="Tahoma"/>
              <a:cs typeface="Tahoma"/>
              <a:sym typeface="Tahoma"/>
            </a:endParaRPr>
          </a:p>
        </p:txBody>
      </p:sp>
      <p:sp>
        <p:nvSpPr>
          <p:cNvPr id="472" name="Google Shape;472;p36"/>
          <p:cNvSpPr/>
          <p:nvPr/>
        </p:nvSpPr>
        <p:spPr>
          <a:xfrm>
            <a:off x="8244865" y="2317898"/>
            <a:ext cx="2781098" cy="2775502"/>
          </a:xfrm>
          <a:prstGeom prst="round2DiagRect">
            <a:avLst>
              <a:gd name="adj1" fmla="val 16667"/>
              <a:gd name="adj2" fmla="val 0"/>
            </a:avLst>
          </a:prstGeom>
          <a:solidFill>
            <a:srgbClr val="00AB7E"/>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4800" b="1">
                <a:solidFill>
                  <a:schemeClr val="lt1"/>
                </a:solidFill>
                <a:latin typeface="Century Gothic"/>
                <a:ea typeface="Century Gothic"/>
                <a:cs typeface="Century Gothic"/>
                <a:sym typeface="Century Gothic"/>
              </a:rPr>
              <a:t>VALID</a:t>
            </a:r>
            <a:endParaRPr sz="4267">
              <a:solidFill>
                <a:schemeClr val="lt1"/>
              </a:solidFill>
              <a:latin typeface="Tahoma"/>
              <a:ea typeface="Tahoma"/>
              <a:cs typeface="Tahoma"/>
              <a:sym typeface="Tahoma"/>
            </a:endParaRPr>
          </a:p>
        </p:txBody>
      </p:sp>
      <p:sp>
        <p:nvSpPr>
          <p:cNvPr id="473" name="Google Shape;473;p36"/>
          <p:cNvSpPr txBox="1"/>
          <p:nvPr/>
        </p:nvSpPr>
        <p:spPr>
          <a:xfrm>
            <a:off x="1551877" y="211874"/>
            <a:ext cx="9088244" cy="795130"/>
          </a:xfrm>
          <a:prstGeom prst="rect">
            <a:avLst/>
          </a:prstGeom>
          <a:noFill/>
          <a:ln>
            <a:noFill/>
          </a:ln>
        </p:spPr>
        <p:txBody>
          <a:bodyPr spcFirstLastPara="1" wrap="square" lIns="68575" tIns="68575" rIns="68575" bIns="68575" anchor="t" anchorCtr="0">
            <a:normAutofit fontScale="77500" lnSpcReduction="20000"/>
          </a:bodyPr>
          <a:lstStyle/>
          <a:p>
            <a:pPr marL="0" marR="0" lvl="0" indent="0" algn="l" rtl="0">
              <a:lnSpc>
                <a:spcPct val="100000"/>
              </a:lnSpc>
              <a:spcBef>
                <a:spcPts val="0"/>
              </a:spcBef>
              <a:spcAft>
                <a:spcPts val="0"/>
              </a:spcAft>
              <a:buClr>
                <a:schemeClr val="lt1"/>
              </a:buClr>
              <a:buSzPct val="75268"/>
              <a:buFont typeface="Tahoma"/>
              <a:buNone/>
            </a:pPr>
            <a:r>
              <a:rPr lang="en-US" sz="3600" b="1">
                <a:solidFill>
                  <a:schemeClr val="lt1"/>
                </a:solidFill>
                <a:latin typeface="Tahoma"/>
                <a:ea typeface="Tahoma"/>
                <a:cs typeface="Tahoma"/>
                <a:sym typeface="Tahoma"/>
              </a:rPr>
              <a:t>UX Process – Observe to learn, iterate to improve</a:t>
            </a:r>
            <a:endParaRPr/>
          </a:p>
        </p:txBody>
      </p:sp>
      <p:sp>
        <p:nvSpPr>
          <p:cNvPr id="474" name="Google Shape;474;p36"/>
          <p:cNvSpPr txBo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Wingdings" pitchFamily="2" charset="2"/>
              <a:buChar char="Ø"/>
            </a:pPr>
            <a:r>
              <a:rPr lang="en-US" sz="2800" dirty="0">
                <a:solidFill>
                  <a:schemeClr val="dk1"/>
                </a:solidFill>
              </a:rPr>
              <a:t>Testing ideally with the end user</a:t>
            </a:r>
            <a:endParaRPr dirty="0"/>
          </a:p>
          <a:p>
            <a:pPr marL="457189" marR="0" lvl="0" indent="-323839" algn="l" rtl="0">
              <a:spcBef>
                <a:spcPts val="560"/>
              </a:spcBef>
              <a:spcAft>
                <a:spcPts val="0"/>
              </a:spcAft>
              <a:buClr>
                <a:schemeClr val="dk1"/>
              </a:buClr>
              <a:buSzPts val="2100"/>
              <a:buFont typeface="Noto Sans Symbols"/>
              <a:buNone/>
            </a:pPr>
            <a:endParaRPr sz="2800" dirty="0">
              <a:solidFill>
                <a:schemeClr val="dk1"/>
              </a:solidFill>
            </a:endParaRPr>
          </a:p>
        </p:txBody>
      </p:sp>
      <p:sp>
        <p:nvSpPr>
          <p:cNvPr id="475" name="Google Shape;475;p36"/>
          <p:cNvSpPr txBox="1">
            <a:spLocks noGrp="1"/>
          </p:cNvSpPr>
          <p:nvPr>
            <p:ph type="sldNum" idx="12"/>
          </p:nvPr>
        </p:nvSpPr>
        <p:spPr>
          <a:xfrm>
            <a:off x="11296611" y="6217621"/>
            <a:ext cx="731700" cy="524700"/>
          </a:xfrm>
          <a:prstGeom prst="rect">
            <a:avLst/>
          </a:prstGeom>
        </p:spPr>
        <p:txBody>
          <a:bodyPr spcFirstLastPara="1" wrap="square" lIns="68575" tIns="68575" rIns="68575" bIns="68575" anchor="ctr" anchorCtr="0">
            <a:normAutofit/>
          </a:bodyPr>
          <a:lstStyle/>
          <a:p>
            <a:pPr marL="0" lvl="0" indent="0" algn="r" rtl="0">
              <a:spcBef>
                <a:spcPts val="0"/>
              </a:spcBef>
              <a:spcAft>
                <a:spcPts val="0"/>
              </a:spcAft>
              <a:buClr>
                <a:schemeClr val="accent1"/>
              </a:buClr>
              <a:buSzPts val="900"/>
              <a:buFont typeface="Century Gothic"/>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Prelude for UX</a:t>
            </a:r>
            <a:endParaRPr dirty="0">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Definition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process</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Benefits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Evolution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case study</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maturity</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Practical tips</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Summary and conclusion</a:t>
            </a:r>
            <a:endParaRPr dirty="0">
              <a:solidFill>
                <a:srgbClr val="666666"/>
              </a:solidFill>
              <a:latin typeface="Arial"/>
              <a:ea typeface="Arial"/>
              <a:cs typeface="Arial"/>
              <a:sym typeface="Arial"/>
            </a:endParaRPr>
          </a:p>
        </p:txBody>
      </p:sp>
      <p:sp>
        <p:nvSpPr>
          <p:cNvPr id="86" name="Google Shape;86;p4"/>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Outline</a:t>
            </a:r>
            <a:endParaRPr/>
          </a:p>
        </p:txBody>
      </p:sp>
      <p:sp>
        <p:nvSpPr>
          <p:cNvPr id="87" name="Google Shape;87;p4"/>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7"/>
          <p:cNvSpPr txBox="1">
            <a:spLocks noGrp="1"/>
          </p:cNvSpPr>
          <p:nvPr>
            <p:ph type="title"/>
          </p:nvPr>
        </p:nvSpPr>
        <p:spPr>
          <a:xfrm>
            <a:off x="1561316" y="0"/>
            <a:ext cx="9088244"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Process – Observe to learn, iterate to improve</a:t>
            </a:r>
            <a:endParaRPr/>
          </a:p>
        </p:txBody>
      </p:sp>
      <p:sp>
        <p:nvSpPr>
          <p:cNvPr id="481" name="Google Shape;481;p37"/>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000"/>
              <a:buFont typeface="Wingdings" pitchFamily="2" charset="2"/>
              <a:buChar char="Ø"/>
            </a:pPr>
            <a:r>
              <a:rPr lang="en-US" dirty="0">
                <a:latin typeface="Arial"/>
                <a:ea typeface="Arial"/>
                <a:cs typeface="Arial"/>
                <a:sym typeface="Arial"/>
              </a:rPr>
              <a:t>Not exactly “user testing,” since we’re not testing whether users perform well or poorly</a:t>
            </a:r>
            <a:endParaRPr dirty="0">
              <a:latin typeface="Arial"/>
              <a:ea typeface="Arial"/>
              <a:cs typeface="Arial"/>
              <a:sym typeface="Arial"/>
            </a:endParaRPr>
          </a:p>
          <a:p>
            <a:pPr lvl="0" indent="-457200" algn="l" rtl="0">
              <a:spcBef>
                <a:spcPts val="560"/>
              </a:spcBef>
              <a:spcAft>
                <a:spcPts val="0"/>
              </a:spcAft>
              <a:buSzPts val="2000"/>
              <a:buFont typeface="Wingdings" pitchFamily="2" charset="2"/>
              <a:buChar char="Ø"/>
            </a:pPr>
            <a:r>
              <a:rPr lang="en-US" dirty="0">
                <a:latin typeface="Arial"/>
                <a:ea typeface="Arial"/>
                <a:cs typeface="Arial"/>
                <a:sym typeface="Arial"/>
              </a:rPr>
              <a:t>Involves the presentation of tasks to end users in order to gather information about their responses and execution</a:t>
            </a:r>
            <a:endParaRPr dirty="0">
              <a:latin typeface="Arial"/>
              <a:ea typeface="Arial"/>
              <a:cs typeface="Arial"/>
              <a:sym typeface="Arial"/>
            </a:endParaRPr>
          </a:p>
          <a:p>
            <a:pPr lvl="0" indent="-457200" algn="l" rtl="0">
              <a:spcBef>
                <a:spcPts val="560"/>
              </a:spcBef>
              <a:spcAft>
                <a:spcPts val="0"/>
              </a:spcAft>
              <a:buSzPts val="2000"/>
              <a:buFont typeface="Wingdings" pitchFamily="2" charset="2"/>
              <a:buChar char="Ø"/>
            </a:pPr>
            <a:r>
              <a:rPr lang="en-US" dirty="0">
                <a:latin typeface="Arial"/>
                <a:ea typeface="Arial"/>
                <a:cs typeface="Arial"/>
                <a:sym typeface="Arial"/>
              </a:rPr>
              <a:t>In general, facilitated by a skilled UX designer who can ensure collection of unbiased, high-quality data</a:t>
            </a:r>
            <a:endParaRPr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sp>
        <p:nvSpPr>
          <p:cNvPr id="482" name="Google Shape;482;p37"/>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8"/>
          <p:cNvSpPr txBox="1">
            <a:spLocks noGrp="1"/>
          </p:cNvSpPr>
          <p:nvPr>
            <p:ph type="title"/>
          </p:nvPr>
        </p:nvSpPr>
        <p:spPr>
          <a:xfrm>
            <a:off x="1561316" y="0"/>
            <a:ext cx="9088244"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Process – Observe to learn, iterate to improve</a:t>
            </a:r>
            <a:endParaRPr/>
          </a:p>
        </p:txBody>
      </p:sp>
      <p:sp>
        <p:nvSpPr>
          <p:cNvPr id="488" name="Google Shape;488;p38"/>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Did we solve the pain point for the user?</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What can we learn, about the user – about the prototype</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How do we center the user?</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Continue to monitor how users interact</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Analyze user journeys holistically</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Triage and patch to address emergent pain points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Begin the cycle again</a:t>
            </a:r>
            <a:endParaRPr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sp>
        <p:nvSpPr>
          <p:cNvPr id="489" name="Google Shape;489;p38"/>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9"/>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Outline</a:t>
            </a:r>
            <a:endParaRPr/>
          </a:p>
        </p:txBody>
      </p:sp>
      <p:sp>
        <p:nvSpPr>
          <p:cNvPr id="496" name="Google Shape;496;p39"/>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rgbClr val="666666"/>
              </a:buClr>
              <a:buSzPts val="2100"/>
              <a:buFont typeface="Wingdings" pitchFamily="2" charset="2"/>
              <a:buChar char="Ø"/>
            </a:pPr>
            <a:r>
              <a:rPr lang="en-US" dirty="0">
                <a:solidFill>
                  <a:srgbClr val="666666"/>
                </a:solidFill>
              </a:rPr>
              <a:t>Prelude for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Definition of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UX process</a:t>
            </a:r>
            <a:endParaRPr dirty="0">
              <a:solidFill>
                <a:srgbClr val="666666"/>
              </a:solidFill>
            </a:endParaRPr>
          </a:p>
          <a:p>
            <a:pPr lvl="0" indent="-457200" algn="l" rtl="0">
              <a:spcBef>
                <a:spcPts val="560"/>
              </a:spcBef>
              <a:spcAft>
                <a:spcPts val="0"/>
              </a:spcAft>
              <a:buSzPts val="2100"/>
              <a:buFont typeface="Wingdings" pitchFamily="2" charset="2"/>
              <a:buChar char="Ø"/>
            </a:pPr>
            <a:r>
              <a:rPr lang="en-US" dirty="0"/>
              <a:t>Benefits of UX</a:t>
            </a:r>
            <a:endParaRPr dirty="0"/>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Evolution of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UX case study</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UX maturity</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Practical tips</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Summary and conclusion</a:t>
            </a:r>
            <a:endParaRPr dirty="0">
              <a:solidFill>
                <a:srgbClr val="666666"/>
              </a:solidFill>
            </a:endParaRPr>
          </a:p>
        </p:txBody>
      </p:sp>
      <p:sp>
        <p:nvSpPr>
          <p:cNvPr id="497" name="Google Shape;497;p39"/>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0"/>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Benefits  - End User</a:t>
            </a:r>
            <a:endParaRPr/>
          </a:p>
        </p:txBody>
      </p:sp>
      <p:sp>
        <p:nvSpPr>
          <p:cNvPr id="504" name="Google Shape;504;p40"/>
          <p:cNvSpPr txBox="1">
            <a:spLocks noGrp="1"/>
          </p:cNvSpPr>
          <p:nvPr>
            <p:ph type="body" idx="1"/>
          </p:nvPr>
        </p:nvSpPr>
        <p:spPr>
          <a:xfrm>
            <a:off x="480132" y="1046715"/>
            <a:ext cx="11250613" cy="2537733"/>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Better outcomes for end user</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Reduced cognitive load</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Less time to train</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Better reliability of human user to achieve desired effect</a:t>
            </a:r>
            <a:endParaRPr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sp>
        <p:nvSpPr>
          <p:cNvPr id="505" name="Google Shape;505;p40"/>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1"/>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Benefits – Business Case</a:t>
            </a:r>
            <a:endParaRPr/>
          </a:p>
        </p:txBody>
      </p:sp>
      <p:sp>
        <p:nvSpPr>
          <p:cNvPr id="512" name="Google Shape;512;p41"/>
          <p:cNvSpPr txBox="1">
            <a:spLocks noGrp="1"/>
          </p:cNvSpPr>
          <p:nvPr>
            <p:ph type="body" idx="1"/>
          </p:nvPr>
        </p:nvSpPr>
        <p:spPr>
          <a:xfrm>
            <a:off x="480132" y="1046715"/>
            <a:ext cx="11250613" cy="2537733"/>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Effective UX is good business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Reduced development and maintenance costs </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Improved productivity and operational efficiency </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Increased production</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Reduced training time and costs</a:t>
            </a:r>
            <a:endParaRPr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sp>
        <p:nvSpPr>
          <p:cNvPr id="513" name="Google Shape;513;p41"/>
          <p:cNvSpPr txBox="1"/>
          <p:nvPr/>
        </p:nvSpPr>
        <p:spPr>
          <a:xfrm>
            <a:off x="1359115" y="3968913"/>
            <a:ext cx="97536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rPr>
              <a:t>Of the top 12 reasons that projects fail, three of the top 12 are directly related to what we would call user experience or user-centered design work, and those three are badly defined requirements; poor communication among customers, developers, and users; and stakeholder politics.</a:t>
            </a:r>
            <a:endParaRPr/>
          </a:p>
          <a:p>
            <a:pPr marL="0" marR="0" lvl="0" indent="0" algn="l" rtl="0">
              <a:spcBef>
                <a:spcPts val="0"/>
              </a:spcBef>
              <a:spcAft>
                <a:spcPts val="0"/>
              </a:spcAft>
              <a:buNone/>
            </a:pPr>
            <a:r>
              <a:rPr lang="en-US" sz="2400">
                <a:solidFill>
                  <a:schemeClr val="dk1"/>
                </a:solidFill>
              </a:rPr>
              <a:t>– </a:t>
            </a:r>
            <a:r>
              <a:rPr lang="en-US" sz="2000">
                <a:solidFill>
                  <a:schemeClr val="dk1"/>
                </a:solidFill>
              </a:rPr>
              <a:t>Dr. Susan Weinschenk, </a:t>
            </a:r>
            <a:r>
              <a:rPr lang="en-US" sz="2000" u="sng">
                <a:solidFill>
                  <a:schemeClr val="dk1"/>
                </a:solidFill>
                <a:hlinkClick r:id="rId3">
                  <a:extLst>
                    <a:ext uri="{A12FA001-AC4F-418D-AE19-62706E023703}">
                      <ahyp:hlinkClr xmlns:ahyp="http://schemas.microsoft.com/office/drawing/2018/hyperlinkcolor" val="tx"/>
                    </a:ext>
                  </a:extLst>
                </a:hlinkClick>
              </a:rPr>
              <a:t>analysis of IEEE article “Why Software Fails”</a:t>
            </a:r>
            <a:endParaRPr sz="2400">
              <a:solidFill>
                <a:schemeClr val="dk1"/>
              </a:solidFill>
            </a:endParaRPr>
          </a:p>
        </p:txBody>
      </p:sp>
      <p:sp>
        <p:nvSpPr>
          <p:cNvPr id="514" name="Google Shape;514;p41"/>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2"/>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Benefits – Business Case</a:t>
            </a:r>
            <a:endParaRPr/>
          </a:p>
        </p:txBody>
      </p:sp>
      <p:pic>
        <p:nvPicPr>
          <p:cNvPr id="521" name="Google Shape;521;p42"/>
          <p:cNvPicPr preferRelativeResize="0"/>
          <p:nvPr/>
        </p:nvPicPr>
        <p:blipFill rotWithShape="1">
          <a:blip r:embed="rId3">
            <a:alphaModFix/>
          </a:blip>
          <a:srcRect/>
          <a:stretch/>
        </p:blipFill>
        <p:spPr>
          <a:xfrm>
            <a:off x="1043034" y="795130"/>
            <a:ext cx="10105932" cy="5318773"/>
          </a:xfrm>
          <a:prstGeom prst="rect">
            <a:avLst/>
          </a:prstGeom>
          <a:noFill/>
          <a:ln>
            <a:noFill/>
          </a:ln>
        </p:spPr>
      </p:pic>
      <p:sp>
        <p:nvSpPr>
          <p:cNvPr id="522" name="Google Shape;522;p42"/>
          <p:cNvSpPr txBox="1"/>
          <p:nvPr/>
        </p:nvSpPr>
        <p:spPr>
          <a:xfrm>
            <a:off x="5809785" y="6062869"/>
            <a:ext cx="64677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ahoma"/>
                <a:ea typeface="Tahoma"/>
                <a:cs typeface="Tahoma"/>
                <a:sym typeface="Tahoma"/>
              </a:rPr>
              <a:t>A Forrester Total Economic Impact Study Commissioned by IBM Feb 2018</a:t>
            </a:r>
            <a:endParaRPr/>
          </a:p>
        </p:txBody>
      </p:sp>
      <p:sp>
        <p:nvSpPr>
          <p:cNvPr id="523" name="Google Shape;523;p42"/>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43"/>
          <p:cNvPicPr preferRelativeResize="0"/>
          <p:nvPr/>
        </p:nvPicPr>
        <p:blipFill rotWithShape="1">
          <a:blip r:embed="rId3">
            <a:alphaModFix/>
          </a:blip>
          <a:srcRect/>
          <a:stretch/>
        </p:blipFill>
        <p:spPr>
          <a:xfrm>
            <a:off x="4624857" y="1639226"/>
            <a:ext cx="7087011" cy="4449337"/>
          </a:xfrm>
          <a:prstGeom prst="rect">
            <a:avLst/>
          </a:prstGeom>
          <a:noFill/>
          <a:ln>
            <a:noFill/>
          </a:ln>
        </p:spPr>
      </p:pic>
      <p:sp>
        <p:nvSpPr>
          <p:cNvPr id="530" name="Google Shape;530;p43"/>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Benefits - Risk</a:t>
            </a:r>
            <a:endParaRPr/>
          </a:p>
        </p:txBody>
      </p:sp>
      <p:sp>
        <p:nvSpPr>
          <p:cNvPr id="531" name="Google Shape;531;p43"/>
          <p:cNvSpPr txBox="1">
            <a:spLocks noGrp="1"/>
          </p:cNvSpPr>
          <p:nvPr>
            <p:ph type="body" idx="1"/>
          </p:nvPr>
        </p:nvSpPr>
        <p:spPr>
          <a:xfrm>
            <a:off x="480128" y="1046725"/>
            <a:ext cx="3996000" cy="2537700"/>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Reduce risk at handoff of each cycle and to end user</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Reduce Work in Progress</a:t>
            </a:r>
            <a:endParaRPr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sp>
        <p:nvSpPr>
          <p:cNvPr id="532" name="Google Shape;532;p43"/>
          <p:cNvSpPr txBox="1"/>
          <p:nvPr/>
        </p:nvSpPr>
        <p:spPr>
          <a:xfrm>
            <a:off x="9088244" y="6088563"/>
            <a:ext cx="332306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ahoma"/>
                <a:ea typeface="Tahoma"/>
                <a:cs typeface="Tahoma"/>
                <a:sym typeface="Tahoma"/>
              </a:rPr>
              <a:t>Graphic credit: Drew McKinney </a:t>
            </a:r>
            <a:endParaRPr/>
          </a:p>
        </p:txBody>
      </p:sp>
      <p:sp>
        <p:nvSpPr>
          <p:cNvPr id="533" name="Google Shape;533;p43"/>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4"/>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Outline</a:t>
            </a:r>
            <a:endParaRPr/>
          </a:p>
        </p:txBody>
      </p:sp>
      <p:sp>
        <p:nvSpPr>
          <p:cNvPr id="540" name="Google Shape;540;p44"/>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rgbClr val="666666"/>
              </a:buClr>
              <a:buSzPts val="2100"/>
              <a:buFont typeface="Wingdings" pitchFamily="2" charset="2"/>
              <a:buChar char="Ø"/>
            </a:pPr>
            <a:r>
              <a:rPr lang="en-US" dirty="0">
                <a:solidFill>
                  <a:srgbClr val="666666"/>
                </a:solidFill>
              </a:rPr>
              <a:t>Prelude for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Definition of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UX process</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Benefits of UX</a:t>
            </a:r>
            <a:endParaRPr dirty="0">
              <a:solidFill>
                <a:srgbClr val="666666"/>
              </a:solidFill>
            </a:endParaRPr>
          </a:p>
          <a:p>
            <a:pPr lvl="0" indent="-457200" algn="l" rtl="0">
              <a:spcBef>
                <a:spcPts val="560"/>
              </a:spcBef>
              <a:spcAft>
                <a:spcPts val="0"/>
              </a:spcAft>
              <a:buClr>
                <a:srgbClr val="000000"/>
              </a:buClr>
              <a:buSzPts val="2100"/>
              <a:buFont typeface="Wingdings" pitchFamily="2" charset="2"/>
              <a:buChar char="Ø"/>
            </a:pPr>
            <a:r>
              <a:rPr lang="en-US" dirty="0">
                <a:solidFill>
                  <a:srgbClr val="000000"/>
                </a:solidFill>
              </a:rPr>
              <a:t>Evolution of UX</a:t>
            </a:r>
            <a:endParaRPr dirty="0">
              <a:solidFill>
                <a:srgbClr val="000000"/>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UX case study</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UX maturity</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Practical tips</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Summary and conclusion</a:t>
            </a:r>
            <a:endParaRPr dirty="0">
              <a:solidFill>
                <a:srgbClr val="666666"/>
              </a:solidFill>
            </a:endParaRPr>
          </a:p>
        </p:txBody>
      </p:sp>
      <p:sp>
        <p:nvSpPr>
          <p:cNvPr id="541" name="Google Shape;541;p44"/>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5"/>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Evolution of UX in Commercial Sector</a:t>
            </a:r>
            <a:endParaRPr dirty="0"/>
          </a:p>
        </p:txBody>
      </p:sp>
      <p:sp>
        <p:nvSpPr>
          <p:cNvPr id="548" name="Google Shape;548;p45"/>
          <p:cNvSpPr txBox="1">
            <a:spLocks noGrp="1"/>
          </p:cNvSpPr>
          <p:nvPr>
            <p:ph type="body" idx="1"/>
          </p:nvPr>
        </p:nvSpPr>
        <p:spPr>
          <a:xfrm>
            <a:off x="480132" y="1046715"/>
            <a:ext cx="4649429"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b="1" dirty="0">
                <a:latin typeface="Arial"/>
                <a:ea typeface="Arial"/>
                <a:cs typeface="Arial"/>
                <a:sym typeface="Arial"/>
              </a:rPr>
              <a:t>Classic User Experience Design</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Waterfall based</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Linear</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Sequential</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Each phase dependent on deliverables of previous one </a:t>
            </a:r>
            <a:endParaRPr dirty="0">
              <a:latin typeface="Arial"/>
              <a:ea typeface="Arial"/>
              <a:cs typeface="Arial"/>
              <a:sym typeface="Arial"/>
            </a:endParaRPr>
          </a:p>
          <a:p>
            <a:pPr marL="457189" lvl="0" indent="-323839" algn="l" rtl="0">
              <a:spcBef>
                <a:spcPts val="560"/>
              </a:spcBef>
              <a:spcAft>
                <a:spcPts val="0"/>
              </a:spcAft>
              <a:buSzPts val="2100"/>
              <a:buNone/>
            </a:pPr>
            <a:endParaRPr i="1"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pic>
        <p:nvPicPr>
          <p:cNvPr id="549" name="Google Shape;549;p45"/>
          <p:cNvPicPr preferRelativeResize="0"/>
          <p:nvPr/>
        </p:nvPicPr>
        <p:blipFill rotWithShape="1">
          <a:blip r:embed="rId3">
            <a:alphaModFix/>
          </a:blip>
          <a:srcRect/>
          <a:stretch/>
        </p:blipFill>
        <p:spPr>
          <a:xfrm>
            <a:off x="5051097" y="2252546"/>
            <a:ext cx="6850970" cy="3004436"/>
          </a:xfrm>
          <a:prstGeom prst="rect">
            <a:avLst/>
          </a:prstGeom>
          <a:noFill/>
          <a:ln>
            <a:noFill/>
          </a:ln>
        </p:spPr>
      </p:pic>
      <p:sp>
        <p:nvSpPr>
          <p:cNvPr id="550" name="Google Shape;550;p45"/>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6"/>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Evolution of UX in Commercial Sector</a:t>
            </a:r>
            <a:endParaRPr dirty="0"/>
          </a:p>
        </p:txBody>
      </p:sp>
      <p:sp>
        <p:nvSpPr>
          <p:cNvPr id="557" name="Google Shape;557;p46"/>
          <p:cNvSpPr txBox="1">
            <a:spLocks noGrp="1"/>
          </p:cNvSpPr>
          <p:nvPr>
            <p:ph type="body" idx="1"/>
          </p:nvPr>
        </p:nvSpPr>
        <p:spPr>
          <a:xfrm>
            <a:off x="480133" y="1046715"/>
            <a:ext cx="6141968"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b="1" dirty="0">
                <a:latin typeface="Arial"/>
                <a:ea typeface="Arial"/>
                <a:cs typeface="Arial"/>
                <a:sym typeface="Arial"/>
              </a:rPr>
              <a:t>UI/UX Designer</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Agile – focus on rapid iteration</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Shippable increments every 2-4 weeks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Product evolves over time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Agile and classic UX waterfall process in conflict</a:t>
            </a:r>
            <a:br>
              <a:rPr lang="en-US" dirty="0">
                <a:latin typeface="Arial"/>
                <a:ea typeface="Arial"/>
                <a:cs typeface="Arial"/>
                <a:sym typeface="Arial"/>
              </a:rPr>
            </a:br>
            <a:endParaRPr dirty="0">
              <a:latin typeface="Arial"/>
              <a:ea typeface="Arial"/>
              <a:cs typeface="Arial"/>
              <a:sym typeface="Arial"/>
            </a:endParaRPr>
          </a:p>
        </p:txBody>
      </p:sp>
      <p:pic>
        <p:nvPicPr>
          <p:cNvPr id="558" name="Google Shape;558;p46"/>
          <p:cNvPicPr preferRelativeResize="0"/>
          <p:nvPr/>
        </p:nvPicPr>
        <p:blipFill rotWithShape="1">
          <a:blip r:embed="rId3">
            <a:alphaModFix/>
          </a:blip>
          <a:srcRect/>
          <a:stretch/>
        </p:blipFill>
        <p:spPr>
          <a:xfrm>
            <a:off x="6622100" y="1046715"/>
            <a:ext cx="5569900" cy="5397190"/>
          </a:xfrm>
          <a:prstGeom prst="rect">
            <a:avLst/>
          </a:prstGeom>
          <a:noFill/>
          <a:ln>
            <a:noFill/>
          </a:ln>
        </p:spPr>
      </p:pic>
      <p:sp>
        <p:nvSpPr>
          <p:cNvPr id="559" name="Google Shape;559;p46"/>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B-17 Flying Fortress</a:t>
            </a:r>
            <a:endParaRPr/>
          </a:p>
        </p:txBody>
      </p:sp>
      <p:sp>
        <p:nvSpPr>
          <p:cNvPr id="94" name="Google Shape;94;p5"/>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B-17 Flying Fortress – a design problem</a:t>
            </a:r>
            <a:endParaRPr dirty="0">
              <a:latin typeface="Arial"/>
              <a:ea typeface="Arial"/>
              <a:cs typeface="Arial"/>
              <a:sym typeface="Arial"/>
            </a:endParaRPr>
          </a:p>
        </p:txBody>
      </p:sp>
      <p:pic>
        <p:nvPicPr>
          <p:cNvPr id="95" name="Google Shape;95;p5"/>
          <p:cNvPicPr preferRelativeResize="0"/>
          <p:nvPr/>
        </p:nvPicPr>
        <p:blipFill rotWithShape="1">
          <a:blip r:embed="rId3">
            <a:alphaModFix/>
          </a:blip>
          <a:srcRect/>
          <a:stretch/>
        </p:blipFill>
        <p:spPr>
          <a:xfrm>
            <a:off x="5413914" y="2590391"/>
            <a:ext cx="6297954" cy="3783146"/>
          </a:xfrm>
          <a:prstGeom prst="rect">
            <a:avLst/>
          </a:prstGeom>
          <a:noFill/>
          <a:ln>
            <a:noFill/>
          </a:ln>
        </p:spPr>
      </p:pic>
      <p:pic>
        <p:nvPicPr>
          <p:cNvPr id="96" name="Google Shape;96;p5"/>
          <p:cNvPicPr preferRelativeResize="0"/>
          <p:nvPr/>
        </p:nvPicPr>
        <p:blipFill rotWithShape="1">
          <a:blip r:embed="rId4">
            <a:alphaModFix/>
          </a:blip>
          <a:srcRect/>
          <a:stretch/>
        </p:blipFill>
        <p:spPr>
          <a:xfrm>
            <a:off x="222395" y="1692760"/>
            <a:ext cx="6701681" cy="3783146"/>
          </a:xfrm>
          <a:prstGeom prst="rect">
            <a:avLst/>
          </a:prstGeom>
          <a:noFill/>
          <a:ln>
            <a:noFill/>
          </a:ln>
        </p:spPr>
      </p:pic>
      <p:sp>
        <p:nvSpPr>
          <p:cNvPr id="97" name="Google Shape;97;p5"/>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7"/>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Evolution of UX in Commercial Sector</a:t>
            </a:r>
            <a:endParaRPr dirty="0"/>
          </a:p>
        </p:txBody>
      </p:sp>
      <p:sp>
        <p:nvSpPr>
          <p:cNvPr id="566" name="Google Shape;566;p47"/>
          <p:cNvSpPr txBox="1">
            <a:spLocks noGrp="1"/>
          </p:cNvSpPr>
          <p:nvPr>
            <p:ph type="body" idx="1"/>
          </p:nvPr>
        </p:nvSpPr>
        <p:spPr>
          <a:xfrm>
            <a:off x="480132" y="1046715"/>
            <a:ext cx="5708795"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b="1" dirty="0">
                <a:latin typeface="Arial"/>
                <a:ea typeface="Arial"/>
                <a:cs typeface="Arial"/>
                <a:sym typeface="Arial"/>
              </a:rPr>
              <a:t>Lean UX</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Outcome based instead of requirements based</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UX now worked within Agile cadence BUT broke down if product was vaguely defined</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Resulted in a lot of UX work being wasted when user feedback wasn’t readily available yet</a:t>
            </a:r>
            <a:endParaRPr dirty="0">
              <a:latin typeface="Arial"/>
              <a:ea typeface="Arial"/>
              <a:cs typeface="Arial"/>
              <a:sym typeface="Arial"/>
            </a:endParaRPr>
          </a:p>
        </p:txBody>
      </p:sp>
      <p:pic>
        <p:nvPicPr>
          <p:cNvPr id="567" name="Google Shape;567;p47"/>
          <p:cNvPicPr preferRelativeResize="0"/>
          <p:nvPr/>
        </p:nvPicPr>
        <p:blipFill rotWithShape="1">
          <a:blip r:embed="rId3">
            <a:alphaModFix/>
          </a:blip>
          <a:srcRect/>
          <a:stretch/>
        </p:blipFill>
        <p:spPr>
          <a:xfrm>
            <a:off x="5998223" y="1773043"/>
            <a:ext cx="5810580" cy="4038241"/>
          </a:xfrm>
          <a:prstGeom prst="rect">
            <a:avLst/>
          </a:prstGeom>
          <a:noFill/>
          <a:ln>
            <a:noFill/>
          </a:ln>
        </p:spPr>
      </p:pic>
      <p:sp>
        <p:nvSpPr>
          <p:cNvPr id="568" name="Google Shape;568;p47"/>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8"/>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Evolution of UX in Commercial Sector </a:t>
            </a:r>
            <a:endParaRPr dirty="0"/>
          </a:p>
        </p:txBody>
      </p:sp>
      <p:sp>
        <p:nvSpPr>
          <p:cNvPr id="575" name="Google Shape;575;p48"/>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b="1" dirty="0">
                <a:latin typeface="Arial"/>
                <a:ea typeface="Arial"/>
                <a:cs typeface="Arial"/>
                <a:sym typeface="Arial"/>
              </a:rPr>
              <a:t>Design sprint</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Classic UX but VERY low fidelity – napkin sketch testing</a:t>
            </a:r>
            <a:endParaRPr dirty="0">
              <a:latin typeface="Arial"/>
              <a:ea typeface="Arial"/>
              <a:cs typeface="Arial"/>
              <a:sym typeface="Arial"/>
            </a:endParaRPr>
          </a:p>
          <a:p>
            <a:pPr marL="457189" lvl="0" indent="-323839" algn="l" rtl="0">
              <a:spcBef>
                <a:spcPts val="560"/>
              </a:spcBef>
              <a:spcAft>
                <a:spcPts val="0"/>
              </a:spcAft>
              <a:buSzPts val="2100"/>
              <a:buNone/>
            </a:pPr>
            <a:endParaRPr dirty="0">
              <a:latin typeface="Arial"/>
              <a:ea typeface="Arial"/>
              <a:cs typeface="Arial"/>
              <a:sym typeface="Arial"/>
            </a:endParaRPr>
          </a:p>
        </p:txBody>
      </p:sp>
      <p:pic>
        <p:nvPicPr>
          <p:cNvPr id="576" name="Google Shape;576;p48" descr="Google Venture Design Sprint"/>
          <p:cNvPicPr preferRelativeResize="0"/>
          <p:nvPr/>
        </p:nvPicPr>
        <p:blipFill rotWithShape="1">
          <a:blip r:embed="rId3">
            <a:alphaModFix/>
          </a:blip>
          <a:srcRect/>
          <a:stretch/>
        </p:blipFill>
        <p:spPr>
          <a:xfrm>
            <a:off x="1397000" y="2235461"/>
            <a:ext cx="9398000" cy="3581400"/>
          </a:xfrm>
          <a:prstGeom prst="rect">
            <a:avLst/>
          </a:prstGeom>
          <a:noFill/>
          <a:ln>
            <a:noFill/>
          </a:ln>
        </p:spPr>
      </p:pic>
      <p:sp>
        <p:nvSpPr>
          <p:cNvPr id="577" name="Google Shape;577;p48"/>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49" descr="Dual-Track Agile - What is it and how it works? - Aktia Solutions"/>
          <p:cNvPicPr preferRelativeResize="0"/>
          <p:nvPr/>
        </p:nvPicPr>
        <p:blipFill rotWithShape="1">
          <a:blip r:embed="rId3">
            <a:alphaModFix/>
          </a:blip>
          <a:srcRect/>
          <a:stretch/>
        </p:blipFill>
        <p:spPr>
          <a:xfrm>
            <a:off x="5295178" y="2129883"/>
            <a:ext cx="6774156" cy="3500863"/>
          </a:xfrm>
          <a:prstGeom prst="rect">
            <a:avLst/>
          </a:prstGeom>
          <a:noFill/>
          <a:ln>
            <a:noFill/>
          </a:ln>
        </p:spPr>
      </p:pic>
      <p:sp>
        <p:nvSpPr>
          <p:cNvPr id="584" name="Google Shape;584;p49"/>
          <p:cNvSpPr/>
          <p:nvPr/>
        </p:nvSpPr>
        <p:spPr>
          <a:xfrm>
            <a:off x="6383475" y="5061600"/>
            <a:ext cx="4022100" cy="46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9"/>
          <p:cNvSpPr txBox="1">
            <a:spLocks noGrp="1"/>
          </p:cNvSpPr>
          <p:nvPr>
            <p:ph type="body" idx="1"/>
          </p:nvPr>
        </p:nvSpPr>
        <p:spPr>
          <a:xfrm>
            <a:off x="5385525" y="2076150"/>
            <a:ext cx="4658700" cy="6495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000">
                <a:highlight>
                  <a:schemeClr val="lt1"/>
                </a:highlight>
              </a:rPr>
              <a:t>Opportunities, Ideas, Problems to Solve</a:t>
            </a:r>
            <a:endParaRPr sz="2000">
              <a:highlight>
                <a:schemeClr val="lt1"/>
              </a:highlight>
            </a:endParaRPr>
          </a:p>
        </p:txBody>
      </p:sp>
      <p:sp>
        <p:nvSpPr>
          <p:cNvPr id="586" name="Google Shape;586;p49"/>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Evolution of UX in Commercial Sector</a:t>
            </a:r>
            <a:endParaRPr dirty="0"/>
          </a:p>
        </p:txBody>
      </p:sp>
      <p:sp>
        <p:nvSpPr>
          <p:cNvPr id="587" name="Google Shape;587;p49"/>
          <p:cNvSpPr txBox="1">
            <a:spLocks noGrp="1"/>
          </p:cNvSpPr>
          <p:nvPr>
            <p:ph type="body" idx="1"/>
          </p:nvPr>
        </p:nvSpPr>
        <p:spPr>
          <a:xfrm>
            <a:off x="480133" y="1046715"/>
            <a:ext cx="4950600" cy="5075100"/>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b="1" dirty="0">
                <a:latin typeface="Arial"/>
                <a:ea typeface="Arial"/>
                <a:cs typeface="Arial"/>
                <a:sym typeface="Arial"/>
              </a:rPr>
              <a:t>Dual Track design</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Design sprint + Lean UX/agile</a:t>
            </a:r>
            <a:endParaRPr dirty="0">
              <a:latin typeface="Arial"/>
              <a:ea typeface="Arial"/>
              <a:cs typeface="Arial"/>
              <a:sym typeface="Arial"/>
            </a:endParaRPr>
          </a:p>
          <a:p>
            <a:pPr marL="990574" lvl="1" indent="-380989" algn="l" rtl="0">
              <a:spcBef>
                <a:spcPts val="480"/>
              </a:spcBef>
              <a:spcAft>
                <a:spcPts val="0"/>
              </a:spcAft>
              <a:buSzPts val="1800"/>
              <a:buFont typeface="Arial"/>
              <a:buChar char="■"/>
            </a:pPr>
            <a:r>
              <a:rPr lang="en-US" dirty="0">
                <a:latin typeface="Arial"/>
                <a:ea typeface="Arial"/>
                <a:cs typeface="Arial"/>
                <a:sym typeface="Arial"/>
              </a:rPr>
              <a:t>Design thinking/research powers design sprint</a:t>
            </a:r>
            <a:endParaRPr dirty="0">
              <a:latin typeface="Arial"/>
              <a:ea typeface="Arial"/>
              <a:cs typeface="Arial"/>
              <a:sym typeface="Arial"/>
            </a:endParaRPr>
          </a:p>
          <a:p>
            <a:pPr marL="990574" lvl="1" indent="-380989" algn="l" rtl="0">
              <a:spcBef>
                <a:spcPts val="480"/>
              </a:spcBef>
              <a:spcAft>
                <a:spcPts val="0"/>
              </a:spcAft>
              <a:buSzPts val="1800"/>
              <a:buFont typeface="Arial"/>
              <a:buChar char="■"/>
            </a:pPr>
            <a:r>
              <a:rPr lang="en-US" dirty="0">
                <a:latin typeface="Arial"/>
                <a:ea typeface="Arial"/>
                <a:cs typeface="Arial"/>
                <a:sym typeface="Arial"/>
              </a:rPr>
              <a:t>Lean UX/agile powers iterative experimentation</a:t>
            </a:r>
            <a:endParaRPr dirty="0">
              <a:latin typeface="Arial"/>
              <a:ea typeface="Arial"/>
              <a:cs typeface="Arial"/>
              <a:sym typeface="Arial"/>
            </a:endParaRPr>
          </a:p>
          <a:p>
            <a:pPr marL="990574" lvl="1" indent="-380989" algn="l" rtl="0">
              <a:spcBef>
                <a:spcPts val="480"/>
              </a:spcBef>
              <a:spcAft>
                <a:spcPts val="0"/>
              </a:spcAft>
              <a:buSzPts val="1800"/>
              <a:buFont typeface="Arial"/>
              <a:buChar char="■"/>
            </a:pPr>
            <a:r>
              <a:rPr lang="en-US" dirty="0">
                <a:latin typeface="Arial"/>
                <a:ea typeface="Arial"/>
                <a:cs typeface="Arial"/>
                <a:sym typeface="Arial"/>
              </a:rPr>
              <a:t>Typically run in parallel</a:t>
            </a:r>
            <a:endParaRPr dirty="0">
              <a:latin typeface="Arial"/>
              <a:ea typeface="Arial"/>
              <a:cs typeface="Arial"/>
              <a:sym typeface="Arial"/>
            </a:endParaRPr>
          </a:p>
        </p:txBody>
      </p:sp>
      <p:sp>
        <p:nvSpPr>
          <p:cNvPr id="588" name="Google Shape;588;p49"/>
          <p:cNvSpPr txBox="1">
            <a:spLocks noGrp="1"/>
          </p:cNvSpPr>
          <p:nvPr>
            <p:ph type="body" idx="1"/>
          </p:nvPr>
        </p:nvSpPr>
        <p:spPr>
          <a:xfrm>
            <a:off x="6068925" y="5299275"/>
            <a:ext cx="4658700" cy="6495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000">
                <a:highlight>
                  <a:schemeClr val="lt1"/>
                </a:highlight>
              </a:rPr>
              <a:t>Potentially Shippable Software</a:t>
            </a:r>
            <a:endParaRPr sz="2000">
              <a:highlight>
                <a:schemeClr val="lt1"/>
              </a:highlight>
            </a:endParaRPr>
          </a:p>
        </p:txBody>
      </p:sp>
      <p:grpSp>
        <p:nvGrpSpPr>
          <p:cNvPr id="589" name="Google Shape;589;p49"/>
          <p:cNvGrpSpPr/>
          <p:nvPr/>
        </p:nvGrpSpPr>
        <p:grpSpPr>
          <a:xfrm>
            <a:off x="6575976" y="4770564"/>
            <a:ext cx="716288" cy="649604"/>
            <a:chOff x="4798000" y="2801975"/>
            <a:chExt cx="2952549" cy="2677676"/>
          </a:xfrm>
        </p:grpSpPr>
        <p:pic>
          <p:nvPicPr>
            <p:cNvPr id="590" name="Google Shape;590;p49" descr="Dual-Track Agile - What is it and how it works? - Aktia Solutions"/>
            <p:cNvPicPr preferRelativeResize="0"/>
            <p:nvPr/>
          </p:nvPicPr>
          <p:blipFill rotWithShape="1">
            <a:blip r:embed="rId3">
              <a:alphaModFix/>
            </a:blip>
            <a:srcRect l="19430" t="75090" r="70840" b="7837"/>
            <a:stretch/>
          </p:blipFill>
          <p:spPr>
            <a:xfrm>
              <a:off x="4798000" y="2801975"/>
              <a:ext cx="2952549" cy="2677676"/>
            </a:xfrm>
            <a:prstGeom prst="rect">
              <a:avLst/>
            </a:prstGeom>
            <a:noFill/>
            <a:ln>
              <a:noFill/>
            </a:ln>
          </p:spPr>
        </p:pic>
        <p:sp>
          <p:nvSpPr>
            <p:cNvPr id="591" name="Google Shape;591;p49"/>
            <p:cNvSpPr/>
            <p:nvPr/>
          </p:nvSpPr>
          <p:spPr>
            <a:xfrm>
              <a:off x="4798000" y="4507950"/>
              <a:ext cx="1231500" cy="971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49"/>
          <p:cNvGrpSpPr/>
          <p:nvPr/>
        </p:nvGrpSpPr>
        <p:grpSpPr>
          <a:xfrm>
            <a:off x="7784885" y="4770564"/>
            <a:ext cx="716288" cy="649604"/>
            <a:chOff x="4798000" y="2801975"/>
            <a:chExt cx="2952549" cy="2677676"/>
          </a:xfrm>
        </p:grpSpPr>
        <p:pic>
          <p:nvPicPr>
            <p:cNvPr id="593" name="Google Shape;593;p49" descr="Dual-Track Agile - What is it and how it works? - Aktia Solutions"/>
            <p:cNvPicPr preferRelativeResize="0"/>
            <p:nvPr/>
          </p:nvPicPr>
          <p:blipFill rotWithShape="1">
            <a:blip r:embed="rId3">
              <a:alphaModFix/>
            </a:blip>
            <a:srcRect l="19430" t="75090" r="70840" b="7837"/>
            <a:stretch/>
          </p:blipFill>
          <p:spPr>
            <a:xfrm>
              <a:off x="4798000" y="2801975"/>
              <a:ext cx="2952549" cy="2677676"/>
            </a:xfrm>
            <a:prstGeom prst="rect">
              <a:avLst/>
            </a:prstGeom>
            <a:noFill/>
            <a:ln>
              <a:noFill/>
            </a:ln>
          </p:spPr>
        </p:pic>
        <p:sp>
          <p:nvSpPr>
            <p:cNvPr id="594" name="Google Shape;594;p49"/>
            <p:cNvSpPr/>
            <p:nvPr/>
          </p:nvSpPr>
          <p:spPr>
            <a:xfrm>
              <a:off x="4798000" y="4507950"/>
              <a:ext cx="1231500" cy="971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49"/>
          <p:cNvGrpSpPr/>
          <p:nvPr/>
        </p:nvGrpSpPr>
        <p:grpSpPr>
          <a:xfrm>
            <a:off x="8903417" y="4770564"/>
            <a:ext cx="716288" cy="649604"/>
            <a:chOff x="4798000" y="2801975"/>
            <a:chExt cx="2952549" cy="2677676"/>
          </a:xfrm>
        </p:grpSpPr>
        <p:pic>
          <p:nvPicPr>
            <p:cNvPr id="596" name="Google Shape;596;p49" descr="Dual-Track Agile - What is it and how it works? - Aktia Solutions"/>
            <p:cNvPicPr preferRelativeResize="0"/>
            <p:nvPr/>
          </p:nvPicPr>
          <p:blipFill rotWithShape="1">
            <a:blip r:embed="rId3">
              <a:alphaModFix/>
            </a:blip>
            <a:srcRect l="19430" t="75090" r="70840" b="7837"/>
            <a:stretch/>
          </p:blipFill>
          <p:spPr>
            <a:xfrm>
              <a:off x="4798000" y="2801975"/>
              <a:ext cx="2952549" cy="2677676"/>
            </a:xfrm>
            <a:prstGeom prst="rect">
              <a:avLst/>
            </a:prstGeom>
            <a:noFill/>
            <a:ln>
              <a:noFill/>
            </a:ln>
          </p:spPr>
        </p:pic>
        <p:sp>
          <p:nvSpPr>
            <p:cNvPr id="597" name="Google Shape;597;p49"/>
            <p:cNvSpPr/>
            <p:nvPr/>
          </p:nvSpPr>
          <p:spPr>
            <a:xfrm>
              <a:off x="4798000" y="4507950"/>
              <a:ext cx="1231500" cy="971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49"/>
          <p:cNvGrpSpPr/>
          <p:nvPr/>
        </p:nvGrpSpPr>
        <p:grpSpPr>
          <a:xfrm>
            <a:off x="10112322" y="4770564"/>
            <a:ext cx="716288" cy="649604"/>
            <a:chOff x="4798000" y="2801975"/>
            <a:chExt cx="2952549" cy="2677676"/>
          </a:xfrm>
        </p:grpSpPr>
        <p:pic>
          <p:nvPicPr>
            <p:cNvPr id="599" name="Google Shape;599;p49" descr="Dual-Track Agile - What is it and how it works? - Aktia Solutions"/>
            <p:cNvPicPr preferRelativeResize="0"/>
            <p:nvPr/>
          </p:nvPicPr>
          <p:blipFill rotWithShape="1">
            <a:blip r:embed="rId3">
              <a:alphaModFix/>
            </a:blip>
            <a:srcRect l="19430" t="75090" r="70840" b="7837"/>
            <a:stretch/>
          </p:blipFill>
          <p:spPr>
            <a:xfrm>
              <a:off x="4798000" y="2801975"/>
              <a:ext cx="2952549" cy="2677676"/>
            </a:xfrm>
            <a:prstGeom prst="rect">
              <a:avLst/>
            </a:prstGeom>
            <a:noFill/>
            <a:ln>
              <a:noFill/>
            </a:ln>
          </p:spPr>
        </p:pic>
        <p:sp>
          <p:nvSpPr>
            <p:cNvPr id="600" name="Google Shape;600;p49"/>
            <p:cNvSpPr/>
            <p:nvPr/>
          </p:nvSpPr>
          <p:spPr>
            <a:xfrm>
              <a:off x="4798000" y="4507950"/>
              <a:ext cx="1231500" cy="971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49"/>
          <p:cNvSpPr/>
          <p:nvPr/>
        </p:nvSpPr>
        <p:spPr>
          <a:xfrm>
            <a:off x="7784875" y="4677875"/>
            <a:ext cx="203100" cy="20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9"/>
          <p:cNvSpPr/>
          <p:nvPr/>
        </p:nvSpPr>
        <p:spPr>
          <a:xfrm>
            <a:off x="8993775" y="4612668"/>
            <a:ext cx="203100" cy="20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9"/>
          <p:cNvSpPr/>
          <p:nvPr/>
        </p:nvSpPr>
        <p:spPr>
          <a:xfrm>
            <a:off x="10191377" y="4612675"/>
            <a:ext cx="203100" cy="20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9"/>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0"/>
          <p:cNvSpPr txBox="1">
            <a:spLocks noGrp="1"/>
          </p:cNvSpPr>
          <p:nvPr>
            <p:ph type="title"/>
          </p:nvPr>
        </p:nvSpPr>
        <p:spPr>
          <a:xfrm>
            <a:off x="1784195" y="0"/>
            <a:ext cx="8631044"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Competing Design Priorities in Government</a:t>
            </a:r>
            <a:endParaRPr dirty="0"/>
          </a:p>
        </p:txBody>
      </p:sp>
      <p:sp>
        <p:nvSpPr>
          <p:cNvPr id="611" name="Google Shape;611;p50"/>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Reduce human error = remove the human</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Research to quantify behavior and identify scenarios where error was likely</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Generalized best practices allowed for the removal of user input from design and development process</a:t>
            </a:r>
            <a:endParaRPr dirty="0">
              <a:latin typeface="Arial"/>
              <a:ea typeface="Arial"/>
              <a:cs typeface="Arial"/>
              <a:sym typeface="Arial"/>
            </a:endParaRPr>
          </a:p>
        </p:txBody>
      </p:sp>
      <p:sp>
        <p:nvSpPr>
          <p:cNvPr id="612" name="Google Shape;612;p50"/>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51"/>
          <p:cNvPicPr preferRelativeResize="0"/>
          <p:nvPr/>
        </p:nvPicPr>
        <p:blipFill rotWithShape="1">
          <a:blip r:embed="rId3">
            <a:alphaModFix/>
          </a:blip>
          <a:srcRect/>
          <a:stretch/>
        </p:blipFill>
        <p:spPr>
          <a:xfrm>
            <a:off x="5756250" y="3163225"/>
            <a:ext cx="5685632" cy="3210312"/>
          </a:xfrm>
          <a:prstGeom prst="rect">
            <a:avLst/>
          </a:prstGeom>
          <a:noFill/>
          <a:ln>
            <a:noFill/>
          </a:ln>
        </p:spPr>
      </p:pic>
      <p:sp>
        <p:nvSpPr>
          <p:cNvPr id="619" name="Google Shape;619;p51"/>
          <p:cNvSpPr txBox="1">
            <a:spLocks noGrp="1"/>
          </p:cNvSpPr>
          <p:nvPr>
            <p:ph type="title"/>
          </p:nvPr>
        </p:nvSpPr>
        <p:spPr>
          <a:xfrm>
            <a:off x="1550020" y="0"/>
            <a:ext cx="8776009"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Competing Design Priorities in Government</a:t>
            </a:r>
            <a:endParaRPr dirty="0"/>
          </a:p>
        </p:txBody>
      </p:sp>
      <p:sp>
        <p:nvSpPr>
          <p:cNvPr id="620" name="Google Shape;620;p51"/>
          <p:cNvSpPr txBox="1">
            <a:spLocks noGrp="1"/>
          </p:cNvSpPr>
          <p:nvPr>
            <p:ph type="body" idx="1"/>
          </p:nvPr>
        </p:nvSpPr>
        <p:spPr>
          <a:xfrm>
            <a:off x="480132" y="818115"/>
            <a:ext cx="11250600" cy="5075100"/>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Proxies – a representation of the actual user, but not the actual user</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Government relied on proxies for:</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Developing requirements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Testing prototypes where human testing </a:t>
            </a:r>
            <a:r>
              <a:rPr lang="en-US" i="1" dirty="0">
                <a:latin typeface="Arial"/>
                <a:ea typeface="Arial"/>
                <a:cs typeface="Arial"/>
                <a:sym typeface="Arial"/>
              </a:rPr>
              <a:t>was</a:t>
            </a:r>
            <a:r>
              <a:rPr lang="en-US" dirty="0">
                <a:latin typeface="Arial"/>
                <a:ea typeface="Arial"/>
                <a:cs typeface="Arial"/>
                <a:sym typeface="Arial"/>
              </a:rPr>
              <a:t> still required</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Generic design for average</a:t>
            </a:r>
            <a:endParaRPr dirty="0">
              <a:latin typeface="Arial"/>
              <a:ea typeface="Arial"/>
              <a:cs typeface="Arial"/>
              <a:sym typeface="Arial"/>
            </a:endParaRPr>
          </a:p>
          <a:p>
            <a:pPr marL="609585" lvl="1" indent="0" algn="l" rtl="0">
              <a:spcBef>
                <a:spcPts val="480"/>
              </a:spcBef>
              <a:spcAft>
                <a:spcPts val="0"/>
              </a:spcAft>
              <a:buSzPts val="1800"/>
              <a:buNone/>
            </a:pPr>
            <a:endParaRPr dirty="0">
              <a:latin typeface="Arial"/>
              <a:ea typeface="Arial"/>
              <a:cs typeface="Arial"/>
              <a:sym typeface="Arial"/>
            </a:endParaRPr>
          </a:p>
          <a:p>
            <a:pPr marL="990575" lvl="1" indent="-266690" algn="l" rtl="0">
              <a:spcBef>
                <a:spcPts val="480"/>
              </a:spcBef>
              <a:spcAft>
                <a:spcPts val="0"/>
              </a:spcAft>
              <a:buSzPts val="1800"/>
              <a:buNone/>
            </a:pPr>
            <a:endParaRPr dirty="0">
              <a:latin typeface="Arial"/>
              <a:ea typeface="Arial"/>
              <a:cs typeface="Arial"/>
              <a:sym typeface="Arial"/>
            </a:endParaRPr>
          </a:p>
        </p:txBody>
      </p:sp>
      <p:sp>
        <p:nvSpPr>
          <p:cNvPr id="621" name="Google Shape;621;p51"/>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2"/>
          <p:cNvSpPr txBox="1">
            <a:spLocks noGrp="1"/>
          </p:cNvSpPr>
          <p:nvPr>
            <p:ph type="title"/>
          </p:nvPr>
        </p:nvSpPr>
        <p:spPr>
          <a:xfrm>
            <a:off x="1650380" y="0"/>
            <a:ext cx="8697952"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Competing Design Priorities in Government</a:t>
            </a:r>
            <a:endParaRPr dirty="0"/>
          </a:p>
        </p:txBody>
      </p:sp>
      <p:sp>
        <p:nvSpPr>
          <p:cNvPr id="628" name="Google Shape;628;p52"/>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Total quality management -  continual improvement of products and services, focus on business processes on meeting needs of customers, both internal and external</a:t>
            </a:r>
            <a:endParaRPr dirty="0">
              <a:latin typeface="Arial"/>
              <a:ea typeface="Arial"/>
              <a:cs typeface="Arial"/>
              <a:sym typeface="Arial"/>
            </a:endParaRPr>
          </a:p>
          <a:p>
            <a:pPr marL="990575" lvl="1" indent="-380990" algn="l" rtl="0">
              <a:spcBef>
                <a:spcPts val="480"/>
              </a:spcBef>
              <a:spcAft>
                <a:spcPts val="0"/>
              </a:spcAft>
              <a:buSzPts val="1800"/>
              <a:buFont typeface="Wingdings" pitchFamily="2" charset="2"/>
              <a:buChar char="Ø"/>
            </a:pPr>
            <a:r>
              <a:rPr lang="en-US" dirty="0">
                <a:latin typeface="Arial"/>
                <a:ea typeface="Arial"/>
                <a:cs typeface="Arial"/>
                <a:sym typeface="Arial"/>
              </a:rPr>
              <a:t>Led by Executive Steering Committee</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Continuous Process Improvement/Lean Six Sigma - disciplined process improvement methodology to increase efficiency in operations, effectiveness in support to warfighter</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ISO - 9000</a:t>
            </a:r>
            <a:endParaRPr dirty="0">
              <a:latin typeface="Arial"/>
              <a:ea typeface="Arial"/>
              <a:cs typeface="Arial"/>
              <a:sym typeface="Arial"/>
            </a:endParaRPr>
          </a:p>
          <a:p>
            <a:pPr marL="0" lvl="0" indent="0" algn="l" rtl="0">
              <a:spcBef>
                <a:spcPts val="560"/>
              </a:spcBef>
              <a:spcAft>
                <a:spcPts val="0"/>
              </a:spcAft>
              <a:buSzPts val="2100"/>
              <a:buNone/>
            </a:pPr>
            <a:endParaRPr dirty="0">
              <a:latin typeface="Arial"/>
              <a:ea typeface="Arial"/>
              <a:cs typeface="Arial"/>
              <a:sym typeface="Arial"/>
            </a:endParaRPr>
          </a:p>
        </p:txBody>
      </p:sp>
      <p:sp>
        <p:nvSpPr>
          <p:cNvPr id="629" name="Google Shape;629;p52"/>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3"/>
          <p:cNvSpPr txBox="1">
            <a:spLocks noGrp="1"/>
          </p:cNvSpPr>
          <p:nvPr>
            <p:ph type="title"/>
          </p:nvPr>
        </p:nvSpPr>
        <p:spPr>
          <a:xfrm>
            <a:off x="1282390" y="0"/>
            <a:ext cx="9266664"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Competing Design Priorities in Government</a:t>
            </a:r>
            <a:endParaRPr dirty="0"/>
          </a:p>
        </p:txBody>
      </p:sp>
      <p:sp>
        <p:nvSpPr>
          <p:cNvPr id="636" name="Google Shape;636;p53"/>
          <p:cNvSpPr/>
          <p:nvPr/>
        </p:nvSpPr>
        <p:spPr>
          <a:xfrm>
            <a:off x="419099" y="1109833"/>
            <a:ext cx="3301200" cy="33012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Identifying and eliminating blockages and excesses to maximize flow</a:t>
            </a:r>
            <a:endParaRPr sz="2400" b="1">
              <a:solidFill>
                <a:schemeClr val="lt1"/>
              </a:solidFill>
              <a:latin typeface="Arial"/>
              <a:ea typeface="Arial"/>
              <a:cs typeface="Arial"/>
              <a:sym typeface="Arial"/>
            </a:endParaRPr>
          </a:p>
        </p:txBody>
      </p:sp>
      <p:sp>
        <p:nvSpPr>
          <p:cNvPr id="637" name="Google Shape;637;p53"/>
          <p:cNvSpPr/>
          <p:nvPr/>
        </p:nvSpPr>
        <p:spPr>
          <a:xfrm>
            <a:off x="4445399" y="1109833"/>
            <a:ext cx="3301200" cy="33012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Using continuous process improvement to minimize error and risk</a:t>
            </a:r>
            <a:endParaRPr sz="2400" b="1">
              <a:solidFill>
                <a:schemeClr val="lt1"/>
              </a:solidFill>
              <a:latin typeface="Arial"/>
              <a:ea typeface="Arial"/>
              <a:cs typeface="Arial"/>
              <a:sym typeface="Arial"/>
            </a:endParaRPr>
          </a:p>
        </p:txBody>
      </p:sp>
      <p:sp>
        <p:nvSpPr>
          <p:cNvPr id="638" name="Google Shape;638;p53"/>
          <p:cNvSpPr/>
          <p:nvPr/>
        </p:nvSpPr>
        <p:spPr>
          <a:xfrm>
            <a:off x="8471699" y="1109833"/>
            <a:ext cx="3301200" cy="3301200"/>
          </a:xfrm>
          <a:prstGeom prst="ellipse">
            <a:avLst/>
          </a:prstGeom>
          <a:solidFill>
            <a:srgbClr val="7F7F7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Certifying products meet client, stakeholder, and regulatory standards</a:t>
            </a:r>
            <a:endParaRPr sz="4267" b="1">
              <a:solidFill>
                <a:schemeClr val="dk1"/>
              </a:solidFill>
              <a:latin typeface="Arial"/>
              <a:ea typeface="Arial"/>
              <a:cs typeface="Arial"/>
              <a:sym typeface="Arial"/>
            </a:endParaRPr>
          </a:p>
        </p:txBody>
      </p:sp>
      <p:sp>
        <p:nvSpPr>
          <p:cNvPr id="639" name="Google Shape;639;p53"/>
          <p:cNvSpPr/>
          <p:nvPr/>
        </p:nvSpPr>
        <p:spPr>
          <a:xfrm>
            <a:off x="419100" y="4640100"/>
            <a:ext cx="3301200" cy="12936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533" b="1">
                <a:solidFill>
                  <a:schemeClr val="lt1"/>
                </a:solidFill>
                <a:latin typeface="Arial"/>
                <a:ea typeface="Arial"/>
                <a:cs typeface="Arial"/>
                <a:sym typeface="Arial"/>
              </a:rPr>
              <a:t>LEAN</a:t>
            </a:r>
            <a:endParaRPr sz="2533" b="1">
              <a:solidFill>
                <a:schemeClr val="lt1"/>
              </a:solidFill>
              <a:latin typeface="Arial"/>
              <a:ea typeface="Arial"/>
              <a:cs typeface="Arial"/>
              <a:sym typeface="Arial"/>
            </a:endParaRPr>
          </a:p>
        </p:txBody>
      </p:sp>
      <p:sp>
        <p:nvSpPr>
          <p:cNvPr id="640" name="Google Shape;640;p53"/>
          <p:cNvSpPr/>
          <p:nvPr/>
        </p:nvSpPr>
        <p:spPr>
          <a:xfrm>
            <a:off x="4445400" y="4640100"/>
            <a:ext cx="3301200" cy="12936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533" b="1">
                <a:solidFill>
                  <a:schemeClr val="lt1"/>
                </a:solidFill>
                <a:latin typeface="Arial"/>
                <a:ea typeface="Arial"/>
                <a:cs typeface="Arial"/>
                <a:sym typeface="Arial"/>
              </a:rPr>
              <a:t>SIX SIGMA</a:t>
            </a:r>
            <a:endParaRPr sz="4267">
              <a:solidFill>
                <a:schemeClr val="dk1"/>
              </a:solidFill>
              <a:latin typeface="Arial"/>
              <a:ea typeface="Arial"/>
              <a:cs typeface="Arial"/>
              <a:sym typeface="Arial"/>
            </a:endParaRPr>
          </a:p>
        </p:txBody>
      </p:sp>
      <p:sp>
        <p:nvSpPr>
          <p:cNvPr id="641" name="Google Shape;641;p53"/>
          <p:cNvSpPr/>
          <p:nvPr/>
        </p:nvSpPr>
        <p:spPr>
          <a:xfrm>
            <a:off x="8471700" y="4640100"/>
            <a:ext cx="3301200" cy="1293600"/>
          </a:xfrm>
          <a:prstGeom prst="rect">
            <a:avLst/>
          </a:prstGeom>
          <a:solidFill>
            <a:srgbClr val="7F7F7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533" b="1">
                <a:solidFill>
                  <a:schemeClr val="lt1"/>
                </a:solidFill>
                <a:latin typeface="Arial"/>
                <a:ea typeface="Arial"/>
                <a:cs typeface="Arial"/>
                <a:sym typeface="Arial"/>
              </a:rPr>
              <a:t>ISO-9000</a:t>
            </a:r>
            <a:endParaRPr sz="4267">
              <a:solidFill>
                <a:schemeClr val="dk1"/>
              </a:solidFill>
              <a:latin typeface="Arial"/>
              <a:ea typeface="Arial"/>
              <a:cs typeface="Arial"/>
              <a:sym typeface="Arial"/>
            </a:endParaRPr>
          </a:p>
        </p:txBody>
      </p:sp>
      <p:sp>
        <p:nvSpPr>
          <p:cNvPr id="642" name="Google Shape;642;p53"/>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4"/>
          <p:cNvSpPr/>
          <p:nvPr/>
        </p:nvSpPr>
        <p:spPr>
          <a:xfrm>
            <a:off x="419099" y="1109833"/>
            <a:ext cx="3301200" cy="33012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i="1">
                <a:solidFill>
                  <a:schemeClr val="lt1"/>
                </a:solidFill>
                <a:latin typeface="Arial"/>
                <a:ea typeface="Arial"/>
                <a:cs typeface="Arial"/>
                <a:sym typeface="Arial"/>
              </a:rPr>
              <a:t>No redundancy, thus no margin for innovation</a:t>
            </a:r>
            <a:endParaRPr sz="2400" b="1" i="1">
              <a:solidFill>
                <a:schemeClr val="lt1"/>
              </a:solidFill>
              <a:latin typeface="Arial"/>
              <a:ea typeface="Arial"/>
              <a:cs typeface="Arial"/>
              <a:sym typeface="Arial"/>
            </a:endParaRPr>
          </a:p>
        </p:txBody>
      </p:sp>
      <p:sp>
        <p:nvSpPr>
          <p:cNvPr id="648" name="Google Shape;648;p54"/>
          <p:cNvSpPr/>
          <p:nvPr/>
        </p:nvSpPr>
        <p:spPr>
          <a:xfrm>
            <a:off x="4445399" y="1109833"/>
            <a:ext cx="3301200" cy="33012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i="1">
                <a:solidFill>
                  <a:schemeClr val="lt1"/>
                </a:solidFill>
                <a:latin typeface="Arial"/>
                <a:ea typeface="Arial"/>
                <a:cs typeface="Arial"/>
                <a:sym typeface="Arial"/>
              </a:rPr>
              <a:t>Focus on process improvement prioritizes data over innovation</a:t>
            </a:r>
            <a:endParaRPr sz="4267" b="1" i="1">
              <a:solidFill>
                <a:schemeClr val="dk1"/>
              </a:solidFill>
              <a:latin typeface="Arial"/>
              <a:ea typeface="Arial"/>
              <a:cs typeface="Arial"/>
              <a:sym typeface="Arial"/>
            </a:endParaRPr>
          </a:p>
        </p:txBody>
      </p:sp>
      <p:sp>
        <p:nvSpPr>
          <p:cNvPr id="649" name="Google Shape;649;p54"/>
          <p:cNvSpPr/>
          <p:nvPr/>
        </p:nvSpPr>
        <p:spPr>
          <a:xfrm>
            <a:off x="8471699" y="1109833"/>
            <a:ext cx="3301200" cy="3301200"/>
          </a:xfrm>
          <a:prstGeom prst="ellipse">
            <a:avLst/>
          </a:prstGeom>
          <a:solidFill>
            <a:srgbClr val="7F7F7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i="1">
                <a:solidFill>
                  <a:schemeClr val="lt1"/>
                </a:solidFill>
                <a:latin typeface="Arial"/>
                <a:ea typeface="Arial"/>
                <a:cs typeface="Arial"/>
                <a:sym typeface="Arial"/>
              </a:rPr>
              <a:t>Burdensome data reporting drains resources</a:t>
            </a:r>
            <a:endParaRPr sz="4267" b="1" i="1">
              <a:solidFill>
                <a:schemeClr val="dk1"/>
              </a:solidFill>
              <a:latin typeface="Arial"/>
              <a:ea typeface="Arial"/>
              <a:cs typeface="Arial"/>
              <a:sym typeface="Arial"/>
            </a:endParaRPr>
          </a:p>
        </p:txBody>
      </p:sp>
      <p:sp>
        <p:nvSpPr>
          <p:cNvPr id="650" name="Google Shape;650;p54"/>
          <p:cNvSpPr/>
          <p:nvPr/>
        </p:nvSpPr>
        <p:spPr>
          <a:xfrm>
            <a:off x="419100" y="4640100"/>
            <a:ext cx="3301200" cy="12936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533" b="1">
                <a:solidFill>
                  <a:schemeClr val="lt1"/>
                </a:solidFill>
                <a:latin typeface="Arial"/>
                <a:ea typeface="Arial"/>
                <a:cs typeface="Arial"/>
                <a:sym typeface="Arial"/>
              </a:rPr>
              <a:t>LEAN</a:t>
            </a:r>
            <a:endParaRPr sz="2533" b="1">
              <a:solidFill>
                <a:schemeClr val="lt1"/>
              </a:solidFill>
              <a:latin typeface="Arial"/>
              <a:ea typeface="Arial"/>
              <a:cs typeface="Arial"/>
              <a:sym typeface="Arial"/>
            </a:endParaRPr>
          </a:p>
        </p:txBody>
      </p:sp>
      <p:sp>
        <p:nvSpPr>
          <p:cNvPr id="651" name="Google Shape;651;p54"/>
          <p:cNvSpPr/>
          <p:nvPr/>
        </p:nvSpPr>
        <p:spPr>
          <a:xfrm>
            <a:off x="4445400" y="4640100"/>
            <a:ext cx="3301200" cy="12936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533" b="1">
                <a:solidFill>
                  <a:schemeClr val="lt1"/>
                </a:solidFill>
                <a:latin typeface="Arial"/>
                <a:ea typeface="Arial"/>
                <a:cs typeface="Arial"/>
                <a:sym typeface="Arial"/>
              </a:rPr>
              <a:t>SIX SIGMA</a:t>
            </a:r>
            <a:endParaRPr sz="4267">
              <a:solidFill>
                <a:schemeClr val="dk1"/>
              </a:solidFill>
              <a:latin typeface="Arial"/>
              <a:ea typeface="Arial"/>
              <a:cs typeface="Arial"/>
              <a:sym typeface="Arial"/>
            </a:endParaRPr>
          </a:p>
        </p:txBody>
      </p:sp>
      <p:sp>
        <p:nvSpPr>
          <p:cNvPr id="652" name="Google Shape;652;p54"/>
          <p:cNvSpPr/>
          <p:nvPr/>
        </p:nvSpPr>
        <p:spPr>
          <a:xfrm>
            <a:off x="8471700" y="4640100"/>
            <a:ext cx="3301200" cy="1293600"/>
          </a:xfrm>
          <a:prstGeom prst="rect">
            <a:avLst/>
          </a:prstGeom>
          <a:solidFill>
            <a:srgbClr val="7F7F7F"/>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533" b="1">
                <a:solidFill>
                  <a:schemeClr val="lt1"/>
                </a:solidFill>
                <a:latin typeface="Arial"/>
                <a:ea typeface="Arial"/>
                <a:cs typeface="Arial"/>
                <a:sym typeface="Arial"/>
              </a:rPr>
              <a:t>ISO-9000</a:t>
            </a:r>
            <a:endParaRPr sz="4267">
              <a:solidFill>
                <a:schemeClr val="dk1"/>
              </a:solidFill>
              <a:latin typeface="Arial"/>
              <a:ea typeface="Arial"/>
              <a:cs typeface="Arial"/>
              <a:sym typeface="Arial"/>
            </a:endParaRPr>
          </a:p>
        </p:txBody>
      </p:sp>
      <p:sp>
        <p:nvSpPr>
          <p:cNvPr id="653" name="Google Shape;653;p54"/>
          <p:cNvSpPr txBox="1"/>
          <p:nvPr/>
        </p:nvSpPr>
        <p:spPr>
          <a:xfrm>
            <a:off x="1694984" y="129170"/>
            <a:ext cx="8675649" cy="7951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chemeClr val="lt1"/>
                </a:solidFill>
                <a:latin typeface="Tahoma"/>
                <a:ea typeface="Tahoma"/>
                <a:cs typeface="Tahoma"/>
                <a:sym typeface="Tahoma"/>
              </a:rPr>
              <a:t>Competing Design Priorities in Government</a:t>
            </a:r>
            <a:endParaRPr sz="2800" b="1" dirty="0">
              <a:solidFill>
                <a:schemeClr val="lt1"/>
              </a:solidFill>
              <a:latin typeface="Tahoma"/>
              <a:ea typeface="Tahoma"/>
              <a:cs typeface="Tahoma"/>
              <a:sym typeface="Tahoma"/>
            </a:endParaRPr>
          </a:p>
        </p:txBody>
      </p:sp>
      <p:sp>
        <p:nvSpPr>
          <p:cNvPr id="654" name="Google Shape;654;p54"/>
          <p:cNvSpPr txBox="1">
            <a:spLocks noGrp="1"/>
          </p:cNvSpPr>
          <p:nvPr>
            <p:ph type="sldNum" idx="12"/>
          </p:nvPr>
        </p:nvSpPr>
        <p:spPr>
          <a:xfrm>
            <a:off x="11296608" y="6298473"/>
            <a:ext cx="731700" cy="387600"/>
          </a:xfrm>
          <a:prstGeom prst="rect">
            <a:avLst/>
          </a:prstGeom>
        </p:spPr>
        <p:txBody>
          <a:bodyPr spcFirstLastPara="1" wrap="square" lIns="68575" tIns="68575" rIns="68575" bIns="68575" anchor="ctr" anchorCtr="0">
            <a:normAutofit fontScale="92500" lnSpcReduction="20000"/>
          </a:bodyPr>
          <a:lstStyle/>
          <a:p>
            <a:pPr marL="0" lvl="0" indent="0" algn="r" rtl="0">
              <a:spcBef>
                <a:spcPts val="0"/>
              </a:spcBef>
              <a:spcAft>
                <a:spcPts val="0"/>
              </a:spcAft>
              <a:buClr>
                <a:schemeClr val="accent1"/>
              </a:buClr>
              <a:buSzPct val="49639"/>
              <a:buFont typeface="Century Gothic"/>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5"/>
          <p:cNvSpPr txBox="1">
            <a:spLocks noGrp="1"/>
          </p:cNvSpPr>
          <p:nvPr>
            <p:ph type="title"/>
          </p:nvPr>
        </p:nvSpPr>
        <p:spPr>
          <a:xfrm>
            <a:off x="1650380" y="0"/>
            <a:ext cx="8697952"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Competing Design Priorities in Government</a:t>
            </a:r>
            <a:endParaRPr dirty="0"/>
          </a:p>
        </p:txBody>
      </p:sp>
      <p:sp>
        <p:nvSpPr>
          <p:cNvPr id="661" name="Google Shape;661;p55"/>
          <p:cNvSpPr txBox="1"/>
          <p:nvPr/>
        </p:nvSpPr>
        <p:spPr>
          <a:xfrm>
            <a:off x="587927" y="4226312"/>
            <a:ext cx="11250613" cy="13789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rPr>
              <a:t>The Executive Order directs Federal agencies to put people at the center of everything the Government does. Specifically, the Executive Order includes 36 customer experience (CX) improvement commitments across 17 Federal agencies, all of which aim to improve people’s lives and the delivery of Government services. </a:t>
            </a:r>
            <a:endParaRPr sz="2400"/>
          </a:p>
          <a:p>
            <a:pPr marL="0" marR="0" lvl="0" indent="0" algn="l" rtl="0">
              <a:spcBef>
                <a:spcPts val="560"/>
              </a:spcBef>
              <a:spcAft>
                <a:spcPts val="0"/>
              </a:spcAft>
              <a:buNone/>
            </a:pPr>
            <a:endParaRPr sz="2400">
              <a:solidFill>
                <a:schemeClr val="dk1"/>
              </a:solidFill>
            </a:endParaRPr>
          </a:p>
        </p:txBody>
      </p:sp>
      <p:pic>
        <p:nvPicPr>
          <p:cNvPr id="662" name="Google Shape;662;p55"/>
          <p:cNvPicPr preferRelativeResize="0"/>
          <p:nvPr/>
        </p:nvPicPr>
        <p:blipFill rotWithShape="1">
          <a:blip r:embed="rId3">
            <a:alphaModFix/>
          </a:blip>
          <a:srcRect/>
          <a:stretch/>
        </p:blipFill>
        <p:spPr>
          <a:xfrm>
            <a:off x="1009002" y="699429"/>
            <a:ext cx="10408462" cy="3526883"/>
          </a:xfrm>
          <a:prstGeom prst="rect">
            <a:avLst/>
          </a:prstGeom>
          <a:noFill/>
          <a:ln>
            <a:noFill/>
          </a:ln>
        </p:spPr>
      </p:pic>
      <p:sp>
        <p:nvSpPr>
          <p:cNvPr id="663" name="Google Shape;663;p55"/>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6"/>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Outline</a:t>
            </a:r>
            <a:endParaRPr/>
          </a:p>
        </p:txBody>
      </p:sp>
      <p:sp>
        <p:nvSpPr>
          <p:cNvPr id="669" name="Google Shape;669;p56"/>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rgbClr val="666666"/>
              </a:buClr>
              <a:buSzPts val="2100"/>
              <a:buFont typeface="Wingdings" pitchFamily="2" charset="2"/>
              <a:buChar char="Ø"/>
            </a:pPr>
            <a:r>
              <a:rPr lang="en-US" dirty="0">
                <a:solidFill>
                  <a:srgbClr val="666666"/>
                </a:solidFill>
              </a:rPr>
              <a:t>Prelude for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Definition of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UX process</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Benefits of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Evolution of UX</a:t>
            </a:r>
            <a:endParaRPr dirty="0">
              <a:solidFill>
                <a:srgbClr val="666666"/>
              </a:solidFill>
            </a:endParaRPr>
          </a:p>
          <a:p>
            <a:pPr lvl="0" indent="-457200" algn="l" rtl="0">
              <a:spcBef>
                <a:spcPts val="560"/>
              </a:spcBef>
              <a:spcAft>
                <a:spcPts val="0"/>
              </a:spcAft>
              <a:buSzPts val="2100"/>
              <a:buFont typeface="Wingdings" pitchFamily="2" charset="2"/>
              <a:buChar char="Ø"/>
            </a:pPr>
            <a:r>
              <a:rPr lang="en-US" dirty="0"/>
              <a:t>UX case study</a:t>
            </a:r>
            <a:endParaRPr dirty="0"/>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UX maturity</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Practical tips</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Summary and conclusion</a:t>
            </a:r>
            <a:endParaRPr dirty="0">
              <a:solidFill>
                <a:srgbClr val="666666"/>
              </a:solidFill>
            </a:endParaRPr>
          </a:p>
        </p:txBody>
      </p:sp>
      <p:sp>
        <p:nvSpPr>
          <p:cNvPr id="670" name="Google Shape;670;p56"/>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Outline</a:t>
            </a:r>
            <a:endParaRPr/>
          </a:p>
        </p:txBody>
      </p:sp>
      <p:sp>
        <p:nvSpPr>
          <p:cNvPr id="103" name="Google Shape;103;p6"/>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Prelude for UX</a:t>
            </a:r>
            <a:endParaRPr dirty="0">
              <a:solidFill>
                <a:srgbClr val="666666"/>
              </a:solidFill>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Definition of UX</a:t>
            </a:r>
            <a:endParaRPr dirty="0">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process</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Benefits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Evolution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case study</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maturity</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Practical tips</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Summary and conclusion</a:t>
            </a:r>
            <a:endParaRPr dirty="0">
              <a:solidFill>
                <a:srgbClr val="666666"/>
              </a:solidFill>
              <a:latin typeface="Arial"/>
              <a:ea typeface="Arial"/>
              <a:cs typeface="Arial"/>
              <a:sym typeface="Arial"/>
            </a:endParaRPr>
          </a:p>
        </p:txBody>
      </p:sp>
      <p:sp>
        <p:nvSpPr>
          <p:cNvPr id="104" name="Google Shape;104;p6"/>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7"/>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Case Studies – USS McCain</a:t>
            </a:r>
            <a:endParaRPr/>
          </a:p>
        </p:txBody>
      </p:sp>
      <p:pic>
        <p:nvPicPr>
          <p:cNvPr id="677" name="Google Shape;677;p57"/>
          <p:cNvPicPr preferRelativeResize="0">
            <a:picLocks noGrp="1"/>
          </p:cNvPicPr>
          <p:nvPr>
            <p:ph type="body" idx="1"/>
          </p:nvPr>
        </p:nvPicPr>
        <p:blipFill rotWithShape="1">
          <a:blip r:embed="rId3">
            <a:alphaModFix/>
          </a:blip>
          <a:srcRect/>
          <a:stretch/>
        </p:blipFill>
        <p:spPr>
          <a:xfrm>
            <a:off x="7469435" y="733931"/>
            <a:ext cx="4301943" cy="2150972"/>
          </a:xfrm>
          <a:prstGeom prst="rect">
            <a:avLst/>
          </a:prstGeom>
          <a:noFill/>
          <a:ln>
            <a:noFill/>
          </a:ln>
        </p:spPr>
      </p:pic>
      <p:pic>
        <p:nvPicPr>
          <p:cNvPr id="678" name="Google Shape;678;p57"/>
          <p:cNvPicPr preferRelativeResize="0"/>
          <p:nvPr/>
        </p:nvPicPr>
        <p:blipFill rotWithShape="1">
          <a:blip r:embed="rId4">
            <a:alphaModFix/>
          </a:blip>
          <a:srcRect/>
          <a:stretch/>
        </p:blipFill>
        <p:spPr>
          <a:xfrm>
            <a:off x="7469435" y="3222778"/>
            <a:ext cx="4381347" cy="2628808"/>
          </a:xfrm>
          <a:prstGeom prst="rect">
            <a:avLst/>
          </a:prstGeom>
          <a:noFill/>
          <a:ln>
            <a:noFill/>
          </a:ln>
        </p:spPr>
      </p:pic>
      <p:sp>
        <p:nvSpPr>
          <p:cNvPr id="679" name="Google Shape;679;p57"/>
          <p:cNvSpPr txBox="1"/>
          <p:nvPr/>
        </p:nvSpPr>
        <p:spPr>
          <a:xfrm>
            <a:off x="480132" y="1046715"/>
            <a:ext cx="6791001" cy="50752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dirty="0">
                <a:solidFill>
                  <a:schemeClr val="dk1"/>
                </a:solidFill>
              </a:rPr>
              <a:t>In August 2017, the U.S. Navy Destroyer</a:t>
            </a:r>
            <a:r>
              <a:rPr lang="en-US" sz="2800" i="1" dirty="0">
                <a:solidFill>
                  <a:schemeClr val="dk1"/>
                </a:solidFill>
              </a:rPr>
              <a:t> John S McCain</a:t>
            </a:r>
            <a:r>
              <a:rPr lang="en-US" sz="2800" dirty="0">
                <a:solidFill>
                  <a:schemeClr val="dk1"/>
                </a:solidFill>
              </a:rPr>
              <a:t> veered off course and collided with a Liberian-flagged oil tanker</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The collision was the Navy's worst accident at sea in almost 40 years, both in terms of cost and loss of life</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Investigators found use of the Integrated Bridge and Navigation System (IBNS) to be a major cause </a:t>
            </a:r>
            <a:endParaRPr dirty="0"/>
          </a:p>
          <a:p>
            <a:pPr marL="457189" marR="0" lvl="0" indent="-323839" algn="l" rtl="0">
              <a:spcBef>
                <a:spcPts val="560"/>
              </a:spcBef>
              <a:spcAft>
                <a:spcPts val="0"/>
              </a:spcAft>
              <a:buClr>
                <a:schemeClr val="dk1"/>
              </a:buClr>
              <a:buSzPts val="2100"/>
              <a:buFont typeface="Noto Sans Symbols"/>
              <a:buNone/>
            </a:pPr>
            <a:endParaRPr sz="2800" dirty="0">
              <a:solidFill>
                <a:schemeClr val="dk1"/>
              </a:solidFill>
            </a:endParaRPr>
          </a:p>
        </p:txBody>
      </p:sp>
      <p:sp>
        <p:nvSpPr>
          <p:cNvPr id="680" name="Google Shape;680;p57"/>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58"/>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Case Studies – USS McCain</a:t>
            </a:r>
            <a:endParaRPr/>
          </a:p>
        </p:txBody>
      </p:sp>
      <p:sp>
        <p:nvSpPr>
          <p:cNvPr id="687" name="Google Shape;687;p58"/>
          <p:cNvSpPr txBox="1"/>
          <p:nvPr/>
        </p:nvSpPr>
        <p:spPr>
          <a:xfrm>
            <a:off x="480133" y="1046715"/>
            <a:ext cx="5328606" cy="5075237"/>
          </a:xfrm>
          <a:prstGeom prst="rect">
            <a:avLst/>
          </a:prstGeom>
          <a:noFill/>
          <a:ln>
            <a:noFill/>
          </a:ln>
        </p:spPr>
        <p:txBody>
          <a:bodyPr spcFirstLastPara="1" wrap="square" lIns="91425" tIns="45700" rIns="91425" bIns="45700" anchor="t" anchorCtr="0">
            <a:noAutofit/>
          </a:bodyPr>
          <a:lstStyle/>
          <a:p>
            <a:pPr marL="457189" marR="0" lvl="0" indent="-476239" algn="l" rtl="0">
              <a:spcBef>
                <a:spcPts val="0"/>
              </a:spcBef>
              <a:spcAft>
                <a:spcPts val="0"/>
              </a:spcAft>
              <a:buClr>
                <a:schemeClr val="dk1"/>
              </a:buClr>
              <a:buSzPts val="2400"/>
              <a:buFont typeface="Wingdings" pitchFamily="2" charset="2"/>
              <a:buChar char="Ø"/>
            </a:pPr>
            <a:r>
              <a:rPr lang="en-US" sz="2400" dirty="0">
                <a:solidFill>
                  <a:schemeClr val="dk1"/>
                </a:solidFill>
              </a:rPr>
              <a:t>Many different kinds of information in single display</a:t>
            </a:r>
            <a:endParaRPr sz="2400" dirty="0"/>
          </a:p>
          <a:p>
            <a:pPr marL="457189" marR="0" lvl="0" indent="-476239" algn="l" rtl="0">
              <a:spcBef>
                <a:spcPts val="560"/>
              </a:spcBef>
              <a:spcAft>
                <a:spcPts val="0"/>
              </a:spcAft>
              <a:buClr>
                <a:schemeClr val="dk1"/>
              </a:buClr>
              <a:buSzPts val="2400"/>
              <a:buFont typeface="Wingdings" pitchFamily="2" charset="2"/>
              <a:buChar char="Ø"/>
            </a:pPr>
            <a:r>
              <a:rPr lang="en-US" sz="2400" dirty="0">
                <a:solidFill>
                  <a:schemeClr val="dk1"/>
                </a:solidFill>
              </a:rPr>
              <a:t>No clear information hierarchy</a:t>
            </a:r>
            <a:endParaRPr sz="2400" dirty="0"/>
          </a:p>
          <a:p>
            <a:pPr marL="457189" marR="0" lvl="0" indent="-476239" algn="l" rtl="0">
              <a:spcBef>
                <a:spcPts val="560"/>
              </a:spcBef>
              <a:spcAft>
                <a:spcPts val="0"/>
              </a:spcAft>
              <a:buClr>
                <a:schemeClr val="dk1"/>
              </a:buClr>
              <a:buSzPts val="2400"/>
              <a:buFont typeface="Wingdings" pitchFamily="2" charset="2"/>
              <a:buChar char="Ø"/>
            </a:pPr>
            <a:r>
              <a:rPr lang="en-US" sz="2400" dirty="0">
                <a:solidFill>
                  <a:schemeClr val="dk1"/>
                </a:solidFill>
              </a:rPr>
              <a:t>Placement of critical information in non-dominant location</a:t>
            </a:r>
            <a:endParaRPr sz="2400" dirty="0"/>
          </a:p>
          <a:p>
            <a:pPr marL="457189" marR="0" lvl="0" indent="-476239" algn="l" rtl="0">
              <a:spcBef>
                <a:spcPts val="560"/>
              </a:spcBef>
              <a:spcAft>
                <a:spcPts val="0"/>
              </a:spcAft>
              <a:buClr>
                <a:schemeClr val="dk1"/>
              </a:buClr>
              <a:buSzPts val="2400"/>
              <a:buFont typeface="Wingdings" pitchFamily="2" charset="2"/>
              <a:buChar char="Ø"/>
            </a:pPr>
            <a:r>
              <a:rPr lang="en-US" sz="2400" dirty="0">
                <a:solidFill>
                  <a:schemeClr val="dk1"/>
                </a:solidFill>
              </a:rPr>
              <a:t>Multiple typefaces</a:t>
            </a:r>
            <a:endParaRPr sz="2400" dirty="0"/>
          </a:p>
          <a:p>
            <a:pPr marL="457189" marR="0" lvl="0" indent="-476239" algn="l" rtl="0">
              <a:spcBef>
                <a:spcPts val="560"/>
              </a:spcBef>
              <a:spcAft>
                <a:spcPts val="0"/>
              </a:spcAft>
              <a:buClr>
                <a:schemeClr val="dk1"/>
              </a:buClr>
              <a:buSzPts val="2400"/>
              <a:buFont typeface="Wingdings" pitchFamily="2" charset="2"/>
              <a:buChar char="Ø"/>
            </a:pPr>
            <a:r>
              <a:rPr lang="en-US" sz="2400" dirty="0">
                <a:solidFill>
                  <a:schemeClr val="dk1"/>
                </a:solidFill>
              </a:rPr>
              <a:t>No visual difference between primary and alternate methods of control</a:t>
            </a:r>
            <a:endParaRPr sz="2400" dirty="0"/>
          </a:p>
          <a:p>
            <a:pPr marL="457188" marR="0" lvl="0" indent="-476238" algn="l" rtl="0">
              <a:spcBef>
                <a:spcPts val="560"/>
              </a:spcBef>
              <a:spcAft>
                <a:spcPts val="0"/>
              </a:spcAft>
              <a:buClr>
                <a:schemeClr val="dk1"/>
              </a:buClr>
              <a:buSzPts val="2400"/>
              <a:buFont typeface="Wingdings" pitchFamily="2" charset="2"/>
              <a:buChar char="Ø"/>
            </a:pPr>
            <a:r>
              <a:rPr lang="en-US" sz="2400" dirty="0">
                <a:solidFill>
                  <a:schemeClr val="dk1"/>
                </a:solidFill>
              </a:rPr>
              <a:t>Small font relative to real estate</a:t>
            </a:r>
            <a:endParaRPr sz="2400" dirty="0">
              <a:solidFill>
                <a:schemeClr val="dk1"/>
              </a:solidFill>
            </a:endParaRPr>
          </a:p>
        </p:txBody>
      </p:sp>
      <p:pic>
        <p:nvPicPr>
          <p:cNvPr id="688" name="Google Shape;688;p58"/>
          <p:cNvPicPr preferRelativeResize="0"/>
          <p:nvPr/>
        </p:nvPicPr>
        <p:blipFill rotWithShape="1">
          <a:blip r:embed="rId3">
            <a:alphaModFix/>
          </a:blip>
          <a:srcRect/>
          <a:stretch/>
        </p:blipFill>
        <p:spPr>
          <a:xfrm>
            <a:off x="5808738" y="1134736"/>
            <a:ext cx="6383262" cy="4965015"/>
          </a:xfrm>
          <a:prstGeom prst="rect">
            <a:avLst/>
          </a:prstGeom>
          <a:noFill/>
          <a:ln>
            <a:noFill/>
          </a:ln>
        </p:spPr>
      </p:pic>
      <p:sp>
        <p:nvSpPr>
          <p:cNvPr id="689" name="Google Shape;689;p58"/>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59"/>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Case Studies – USS McCain</a:t>
            </a:r>
            <a:endParaRPr/>
          </a:p>
        </p:txBody>
      </p:sp>
      <p:sp>
        <p:nvSpPr>
          <p:cNvPr id="696" name="Google Shape;696;p59"/>
          <p:cNvSpPr txBox="1"/>
          <p:nvPr/>
        </p:nvSpPr>
        <p:spPr>
          <a:xfrm>
            <a:off x="480133" y="1046715"/>
            <a:ext cx="5328606" cy="50752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dirty="0">
                <a:solidFill>
                  <a:schemeClr val="dk1"/>
                </a:solidFill>
              </a:rPr>
              <a:t>Lack of faith in system reliability</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Unsanctioned workarounds</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Misinterpretation of system components</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Policy gaps</a:t>
            </a:r>
            <a:endParaRPr dirty="0"/>
          </a:p>
        </p:txBody>
      </p:sp>
      <p:pic>
        <p:nvPicPr>
          <p:cNvPr id="697" name="Google Shape;697;p59"/>
          <p:cNvPicPr preferRelativeResize="0"/>
          <p:nvPr/>
        </p:nvPicPr>
        <p:blipFill rotWithShape="1">
          <a:blip r:embed="rId3">
            <a:alphaModFix/>
          </a:blip>
          <a:srcRect/>
          <a:stretch/>
        </p:blipFill>
        <p:spPr>
          <a:xfrm>
            <a:off x="5665889" y="1046715"/>
            <a:ext cx="6415350" cy="4819880"/>
          </a:xfrm>
          <a:prstGeom prst="rect">
            <a:avLst/>
          </a:prstGeom>
          <a:noFill/>
          <a:ln>
            <a:noFill/>
          </a:ln>
        </p:spPr>
      </p:pic>
      <p:sp>
        <p:nvSpPr>
          <p:cNvPr id="698" name="Google Shape;698;p59"/>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60"/>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UX Case Studies – USS McCain</a:t>
            </a:r>
            <a:endParaRPr dirty="0"/>
          </a:p>
        </p:txBody>
      </p:sp>
      <p:sp>
        <p:nvSpPr>
          <p:cNvPr id="705" name="Google Shape;705;p60"/>
          <p:cNvSpPr txBox="1"/>
          <p:nvPr/>
        </p:nvSpPr>
        <p:spPr>
          <a:xfrm>
            <a:off x="480133" y="1046715"/>
            <a:ext cx="11156810" cy="5075237"/>
          </a:xfrm>
          <a:prstGeom prst="rect">
            <a:avLst/>
          </a:prstGeom>
          <a:noFill/>
          <a:ln>
            <a:noFill/>
          </a:ln>
        </p:spPr>
        <p:txBody>
          <a:bodyPr spcFirstLastPara="1" wrap="square" lIns="91425" tIns="45700" rIns="91425" bIns="45700" anchor="t" anchorCtr="0">
            <a:noAutofit/>
          </a:bodyPr>
          <a:lstStyle/>
          <a:p>
            <a:pPr marL="457189" marR="0" lvl="0" indent="-431789" algn="l" rtl="0">
              <a:spcBef>
                <a:spcPts val="0"/>
              </a:spcBef>
              <a:spcAft>
                <a:spcPts val="0"/>
              </a:spcAft>
              <a:buClr>
                <a:schemeClr val="dk1"/>
              </a:buClr>
              <a:buSzPts val="1700"/>
              <a:buFont typeface="Wingdings" pitchFamily="2" charset="2"/>
              <a:buChar char="Ø"/>
            </a:pPr>
            <a:r>
              <a:rPr lang="en-US" sz="2400" dirty="0">
                <a:solidFill>
                  <a:schemeClr val="dk1"/>
                </a:solidFill>
              </a:rPr>
              <a:t>UX process would have helped deliver software that was more delightful </a:t>
            </a:r>
            <a:endParaRPr sz="1000" dirty="0"/>
          </a:p>
          <a:p>
            <a:pPr marL="457189" marR="0" lvl="0" indent="-431789" algn="l" rtl="0">
              <a:spcBef>
                <a:spcPts val="560"/>
              </a:spcBef>
              <a:spcAft>
                <a:spcPts val="0"/>
              </a:spcAft>
              <a:buClr>
                <a:schemeClr val="dk1"/>
              </a:buClr>
              <a:buSzPts val="1700"/>
              <a:buFont typeface="Wingdings" pitchFamily="2" charset="2"/>
              <a:buChar char="Ø"/>
            </a:pPr>
            <a:r>
              <a:rPr lang="en-US" sz="2400" dirty="0">
                <a:solidFill>
                  <a:schemeClr val="dk1"/>
                </a:solidFill>
              </a:rPr>
              <a:t>Understand/relate in context</a:t>
            </a:r>
            <a:endParaRPr sz="1000" dirty="0"/>
          </a:p>
          <a:p>
            <a:pPr marL="990575" marR="0" lvl="1" indent="-355590" algn="l" rtl="0">
              <a:spcBef>
                <a:spcPts val="480"/>
              </a:spcBef>
              <a:spcAft>
                <a:spcPts val="0"/>
              </a:spcAft>
              <a:buClr>
                <a:schemeClr val="dk1"/>
              </a:buClr>
              <a:buSzPts val="1400"/>
              <a:buFont typeface="Wingdings" pitchFamily="2" charset="2"/>
              <a:buChar char="Ø"/>
            </a:pPr>
            <a:r>
              <a:rPr lang="en-US" sz="2000" i="0" u="none" strike="noStrike" cap="none" dirty="0">
                <a:solidFill>
                  <a:schemeClr val="dk1"/>
                </a:solidFill>
              </a:rPr>
              <a:t>Persona - Helm/lee helm very young new, tech savvy</a:t>
            </a:r>
          </a:p>
          <a:p>
            <a:pPr marL="990575" marR="0" lvl="1" indent="-355590" algn="l" rtl="0">
              <a:spcBef>
                <a:spcPts val="480"/>
              </a:spcBef>
              <a:spcAft>
                <a:spcPts val="0"/>
              </a:spcAft>
              <a:buClr>
                <a:schemeClr val="dk1"/>
              </a:buClr>
              <a:buSzPts val="1400"/>
              <a:buFont typeface="Wingdings" pitchFamily="2" charset="2"/>
              <a:buChar char="Ø"/>
            </a:pPr>
            <a:r>
              <a:rPr lang="en-US" sz="2000" dirty="0">
                <a:solidFill>
                  <a:schemeClr val="dk1"/>
                </a:solidFill>
              </a:rPr>
              <a:t>Environment on a bridge of a ship</a:t>
            </a:r>
            <a:endParaRPr sz="1000" dirty="0"/>
          </a:p>
          <a:p>
            <a:pPr marL="457189" marR="0" lvl="0" indent="-431789" algn="l" rtl="0">
              <a:spcBef>
                <a:spcPts val="560"/>
              </a:spcBef>
              <a:spcAft>
                <a:spcPts val="0"/>
              </a:spcAft>
              <a:buClr>
                <a:schemeClr val="dk1"/>
              </a:buClr>
              <a:buSzPts val="1700"/>
              <a:buFont typeface="Wingdings" pitchFamily="2" charset="2"/>
              <a:buChar char="Ø"/>
            </a:pPr>
            <a:r>
              <a:rPr lang="en-US" sz="2400" dirty="0">
                <a:solidFill>
                  <a:schemeClr val="dk1"/>
                </a:solidFill>
              </a:rPr>
              <a:t>Get oriented</a:t>
            </a:r>
            <a:endParaRPr sz="1000" dirty="0"/>
          </a:p>
          <a:p>
            <a:pPr marL="990575" marR="0" lvl="1" indent="-355590" algn="l" rtl="0">
              <a:spcBef>
                <a:spcPts val="480"/>
              </a:spcBef>
              <a:spcAft>
                <a:spcPts val="0"/>
              </a:spcAft>
              <a:buClr>
                <a:schemeClr val="dk1"/>
              </a:buClr>
              <a:buSzPts val="1400"/>
              <a:buFont typeface="Wingdings" pitchFamily="2" charset="2"/>
              <a:buChar char="Ø"/>
            </a:pPr>
            <a:r>
              <a:rPr lang="en-US" sz="2000" i="0" u="none" strike="noStrike" cap="none" dirty="0">
                <a:solidFill>
                  <a:schemeClr val="dk1"/>
                </a:solidFill>
              </a:rPr>
              <a:t>Better requirements</a:t>
            </a:r>
            <a:endParaRPr sz="1000" dirty="0"/>
          </a:p>
          <a:p>
            <a:pPr marL="990575" marR="0" lvl="1" indent="-355590" algn="l" rtl="0">
              <a:spcBef>
                <a:spcPts val="480"/>
              </a:spcBef>
              <a:spcAft>
                <a:spcPts val="0"/>
              </a:spcAft>
              <a:buClr>
                <a:schemeClr val="dk1"/>
              </a:buClr>
              <a:buSzPts val="1400"/>
              <a:buFont typeface="Wingdings" pitchFamily="2" charset="2"/>
              <a:buChar char="Ø"/>
            </a:pPr>
            <a:r>
              <a:rPr lang="en-US" sz="2000" i="0" u="none" strike="noStrike" cap="none" dirty="0">
                <a:solidFill>
                  <a:schemeClr val="dk1"/>
                </a:solidFill>
              </a:rPr>
              <a:t>Access to training environment</a:t>
            </a:r>
            <a:endParaRPr sz="1000" dirty="0"/>
          </a:p>
          <a:p>
            <a:pPr marL="457189" marR="0" lvl="0" indent="-431789" algn="l" rtl="0">
              <a:spcBef>
                <a:spcPts val="560"/>
              </a:spcBef>
              <a:spcAft>
                <a:spcPts val="0"/>
              </a:spcAft>
              <a:buClr>
                <a:schemeClr val="dk1"/>
              </a:buClr>
              <a:buSzPts val="1700"/>
              <a:buFont typeface="Wingdings" pitchFamily="2" charset="2"/>
              <a:buChar char="Ø"/>
            </a:pPr>
            <a:r>
              <a:rPr lang="en-US" sz="2400" dirty="0">
                <a:solidFill>
                  <a:schemeClr val="dk1"/>
                </a:solidFill>
              </a:rPr>
              <a:t>Do something</a:t>
            </a:r>
            <a:endParaRPr sz="1000" dirty="0"/>
          </a:p>
          <a:p>
            <a:pPr marL="990575" marR="0" lvl="1" indent="-355590" algn="l" rtl="0">
              <a:spcBef>
                <a:spcPts val="480"/>
              </a:spcBef>
              <a:spcAft>
                <a:spcPts val="0"/>
              </a:spcAft>
              <a:buClr>
                <a:schemeClr val="dk1"/>
              </a:buClr>
              <a:buSzPts val="1400"/>
              <a:buFont typeface="Wingdings" pitchFamily="2" charset="2"/>
              <a:buChar char="Ø"/>
            </a:pPr>
            <a:r>
              <a:rPr lang="en-US" sz="2000" i="0" u="none" strike="noStrike" cap="none" dirty="0">
                <a:solidFill>
                  <a:schemeClr val="dk1"/>
                </a:solidFill>
              </a:rPr>
              <a:t>Low fidelity prototypes tested with user</a:t>
            </a:r>
            <a:endParaRPr sz="1000" dirty="0"/>
          </a:p>
          <a:p>
            <a:pPr marL="990575" marR="0" lvl="1" indent="-355590" algn="l" rtl="0">
              <a:spcBef>
                <a:spcPts val="480"/>
              </a:spcBef>
              <a:spcAft>
                <a:spcPts val="0"/>
              </a:spcAft>
              <a:buClr>
                <a:schemeClr val="dk1"/>
              </a:buClr>
              <a:buSzPts val="1400"/>
              <a:buFont typeface="Wingdings" pitchFamily="2" charset="2"/>
              <a:buChar char="Ø"/>
            </a:pPr>
            <a:r>
              <a:rPr lang="en-US" sz="2000" i="0" u="none" strike="noStrike" cap="none" dirty="0">
                <a:solidFill>
                  <a:schemeClr val="dk1"/>
                </a:solidFill>
              </a:rPr>
              <a:t>Usability acceptance testing vice end user testing</a:t>
            </a:r>
            <a:endParaRPr sz="1000" dirty="0"/>
          </a:p>
          <a:p>
            <a:pPr marL="457189" marR="0" lvl="0" indent="-431789" algn="l" rtl="0">
              <a:spcBef>
                <a:spcPts val="560"/>
              </a:spcBef>
              <a:spcAft>
                <a:spcPts val="0"/>
              </a:spcAft>
              <a:buClr>
                <a:schemeClr val="dk1"/>
              </a:buClr>
              <a:buSzPts val="1700"/>
              <a:buFont typeface="Wingdings" pitchFamily="2" charset="2"/>
              <a:buChar char="Ø"/>
            </a:pPr>
            <a:r>
              <a:rPr lang="en-US" sz="2400" dirty="0">
                <a:solidFill>
                  <a:schemeClr val="dk1"/>
                </a:solidFill>
              </a:rPr>
              <a:t>Observe to learn, iterate to improve</a:t>
            </a:r>
            <a:endParaRPr sz="1000" dirty="0"/>
          </a:p>
          <a:p>
            <a:pPr marL="990575" marR="0" lvl="1" indent="-355590" algn="l" rtl="0">
              <a:spcBef>
                <a:spcPts val="480"/>
              </a:spcBef>
              <a:spcAft>
                <a:spcPts val="0"/>
              </a:spcAft>
              <a:buClr>
                <a:schemeClr val="dk1"/>
              </a:buClr>
              <a:buSzPts val="1400"/>
              <a:buFont typeface="Wingdings" pitchFamily="2" charset="2"/>
              <a:buChar char="Ø"/>
            </a:pPr>
            <a:r>
              <a:rPr lang="en-US" sz="2000" i="0" u="none" strike="noStrike" cap="none" dirty="0">
                <a:solidFill>
                  <a:schemeClr val="dk1"/>
                </a:solidFill>
              </a:rPr>
              <a:t>Multiple iterations and testing in environment</a:t>
            </a:r>
            <a:endParaRPr sz="1000" dirty="0"/>
          </a:p>
          <a:p>
            <a:pPr marL="990575" marR="0" lvl="1" indent="-266690" algn="l" rtl="0">
              <a:spcBef>
                <a:spcPts val="480"/>
              </a:spcBef>
              <a:spcAft>
                <a:spcPts val="0"/>
              </a:spcAft>
              <a:buClr>
                <a:schemeClr val="dk1"/>
              </a:buClr>
              <a:buSzPts val="1800"/>
              <a:buFont typeface="Noto Sans Symbols"/>
              <a:buNone/>
            </a:pPr>
            <a:endParaRPr sz="2000" i="0" u="none" strike="noStrike" cap="none" dirty="0">
              <a:solidFill>
                <a:schemeClr val="dk1"/>
              </a:solidFill>
            </a:endParaRPr>
          </a:p>
        </p:txBody>
      </p:sp>
      <p:grpSp>
        <p:nvGrpSpPr>
          <p:cNvPr id="706" name="Google Shape;706;p60"/>
          <p:cNvGrpSpPr/>
          <p:nvPr/>
        </p:nvGrpSpPr>
        <p:grpSpPr>
          <a:xfrm>
            <a:off x="7602267" y="2560045"/>
            <a:ext cx="4423144" cy="3561907"/>
            <a:chOff x="1818167" y="2732567"/>
            <a:chExt cx="4423144" cy="3561907"/>
          </a:xfrm>
        </p:grpSpPr>
        <p:sp>
          <p:nvSpPr>
            <p:cNvPr id="707" name="Google Shape;707;p60"/>
            <p:cNvSpPr/>
            <p:nvPr/>
          </p:nvSpPr>
          <p:spPr>
            <a:xfrm>
              <a:off x="1818167" y="2732567"/>
              <a:ext cx="4423144" cy="3561907"/>
            </a:xfrm>
            <a:prstGeom prst="triangle">
              <a:avLst>
                <a:gd name="adj" fmla="val 50000"/>
              </a:avLst>
            </a:prstGeom>
            <a:solidFill>
              <a:srgbClr val="22458A"/>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ahoma"/>
                <a:buNone/>
              </a:pPr>
              <a:endParaRPr sz="2400" b="0" i="0" u="none" strike="noStrike" cap="none">
                <a:solidFill>
                  <a:schemeClr val="dk1"/>
                </a:solidFill>
                <a:latin typeface="Tahoma"/>
                <a:ea typeface="Tahoma"/>
                <a:cs typeface="Tahoma"/>
                <a:sym typeface="Tahoma"/>
              </a:endParaRPr>
            </a:p>
          </p:txBody>
        </p:sp>
        <p:sp>
          <p:nvSpPr>
            <p:cNvPr id="708" name="Google Shape;708;p60"/>
            <p:cNvSpPr txBox="1"/>
            <p:nvPr/>
          </p:nvSpPr>
          <p:spPr>
            <a:xfrm>
              <a:off x="2711300" y="5790019"/>
              <a:ext cx="26368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Functional</a:t>
              </a:r>
              <a:endParaRPr/>
            </a:p>
          </p:txBody>
        </p:sp>
        <p:sp>
          <p:nvSpPr>
            <p:cNvPr id="709" name="Google Shape;709;p60"/>
            <p:cNvSpPr txBox="1"/>
            <p:nvPr/>
          </p:nvSpPr>
          <p:spPr>
            <a:xfrm>
              <a:off x="2682322" y="5052077"/>
              <a:ext cx="26368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Reliable</a:t>
              </a:r>
              <a:endParaRPr/>
            </a:p>
          </p:txBody>
        </p:sp>
        <p:sp>
          <p:nvSpPr>
            <p:cNvPr id="710" name="Google Shape;710;p60"/>
            <p:cNvSpPr txBox="1"/>
            <p:nvPr/>
          </p:nvSpPr>
          <p:spPr>
            <a:xfrm>
              <a:off x="2690033" y="4348310"/>
              <a:ext cx="26368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Usable</a:t>
              </a:r>
              <a:endParaRPr/>
            </a:p>
          </p:txBody>
        </p:sp>
        <p:sp>
          <p:nvSpPr>
            <p:cNvPr id="711" name="Google Shape;711;p60"/>
            <p:cNvSpPr txBox="1"/>
            <p:nvPr/>
          </p:nvSpPr>
          <p:spPr>
            <a:xfrm>
              <a:off x="2721932" y="3734799"/>
              <a:ext cx="26368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Pleasurable</a:t>
              </a:r>
              <a:endParaRPr/>
            </a:p>
          </p:txBody>
        </p:sp>
        <p:cxnSp>
          <p:nvCxnSpPr>
            <p:cNvPr id="712" name="Google Shape;712;p60"/>
            <p:cNvCxnSpPr/>
            <p:nvPr/>
          </p:nvCxnSpPr>
          <p:spPr>
            <a:xfrm>
              <a:off x="2225121" y="5533851"/>
              <a:ext cx="3551275" cy="0"/>
            </a:xfrm>
            <a:prstGeom prst="straightConnector1">
              <a:avLst/>
            </a:prstGeom>
            <a:solidFill>
              <a:schemeClr val="accent1"/>
            </a:solidFill>
            <a:ln w="19050" cap="flat" cmpd="sng">
              <a:solidFill>
                <a:schemeClr val="lt1"/>
              </a:solidFill>
              <a:prstDash val="solid"/>
              <a:miter lim="800000"/>
              <a:headEnd type="none" w="sm" len="sm"/>
              <a:tailEnd type="none" w="sm" len="sm"/>
            </a:ln>
          </p:spPr>
        </p:cxnSp>
        <p:cxnSp>
          <p:nvCxnSpPr>
            <p:cNvPr id="713" name="Google Shape;713;p60"/>
            <p:cNvCxnSpPr/>
            <p:nvPr/>
          </p:nvCxnSpPr>
          <p:spPr>
            <a:xfrm>
              <a:off x="2232832" y="4856912"/>
              <a:ext cx="3551275" cy="0"/>
            </a:xfrm>
            <a:prstGeom prst="straightConnector1">
              <a:avLst/>
            </a:prstGeom>
            <a:solidFill>
              <a:schemeClr val="accent1"/>
            </a:solidFill>
            <a:ln w="19050" cap="flat" cmpd="sng">
              <a:solidFill>
                <a:schemeClr val="lt1"/>
              </a:solidFill>
              <a:prstDash val="solid"/>
              <a:miter lim="800000"/>
              <a:headEnd type="none" w="sm" len="sm"/>
              <a:tailEnd type="none" w="sm" len="sm"/>
            </a:ln>
          </p:spPr>
        </p:cxnSp>
        <p:cxnSp>
          <p:nvCxnSpPr>
            <p:cNvPr id="714" name="Google Shape;714;p60"/>
            <p:cNvCxnSpPr/>
            <p:nvPr/>
          </p:nvCxnSpPr>
          <p:spPr>
            <a:xfrm>
              <a:off x="3147237" y="4147146"/>
              <a:ext cx="1765005" cy="0"/>
            </a:xfrm>
            <a:prstGeom prst="straightConnector1">
              <a:avLst/>
            </a:prstGeom>
            <a:solidFill>
              <a:schemeClr val="accent1"/>
            </a:solidFill>
            <a:ln w="19050" cap="flat" cmpd="sng">
              <a:solidFill>
                <a:schemeClr val="lt1"/>
              </a:solidFill>
              <a:prstDash val="solid"/>
              <a:miter lim="800000"/>
              <a:headEnd type="none" w="sm" len="sm"/>
              <a:tailEnd type="none" w="sm" len="sm"/>
            </a:ln>
          </p:spPr>
        </p:cxnSp>
      </p:grpSp>
      <p:sp>
        <p:nvSpPr>
          <p:cNvPr id="715" name="Google Shape;715;p60"/>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61"/>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Case Studies - SERE</a:t>
            </a:r>
            <a:endParaRPr/>
          </a:p>
        </p:txBody>
      </p:sp>
      <p:sp>
        <p:nvSpPr>
          <p:cNvPr id="722" name="Google Shape;722;p61"/>
          <p:cNvSpPr txBox="1"/>
          <p:nvPr/>
        </p:nvSpPr>
        <p:spPr>
          <a:xfrm>
            <a:off x="480132" y="1046715"/>
            <a:ext cx="11172891" cy="5075237"/>
          </a:xfrm>
          <a:prstGeom prst="rect">
            <a:avLst/>
          </a:prstGeom>
          <a:noFill/>
          <a:ln>
            <a:noFill/>
          </a:ln>
        </p:spPr>
        <p:txBody>
          <a:bodyPr spcFirstLastPara="1" wrap="square" lIns="91425" tIns="45700" rIns="91425" bIns="45700" anchor="t" anchorCtr="0">
            <a:noAutofit/>
          </a:bodyPr>
          <a:lstStyle/>
          <a:p>
            <a:pPr marL="457189" marR="0" lvl="0" indent="-476239" algn="l" rtl="0">
              <a:spcBef>
                <a:spcPts val="0"/>
              </a:spcBef>
              <a:spcAft>
                <a:spcPts val="0"/>
              </a:spcAft>
              <a:buClr>
                <a:schemeClr val="dk1"/>
              </a:buClr>
              <a:buSzPts val="2400"/>
              <a:buFont typeface="Wingdings" pitchFamily="2" charset="2"/>
              <a:buChar char="Ø"/>
            </a:pPr>
            <a:r>
              <a:rPr lang="en-US" sz="2400" dirty="0">
                <a:solidFill>
                  <a:schemeClr val="dk1"/>
                </a:solidFill>
              </a:rPr>
              <a:t>UX can be used to design entire training continuum</a:t>
            </a:r>
            <a:endParaRPr sz="2400" dirty="0"/>
          </a:p>
          <a:p>
            <a:pPr marL="457189" marR="0" lvl="0" indent="-476239" algn="l" rtl="0">
              <a:spcBef>
                <a:spcPts val="560"/>
              </a:spcBef>
              <a:spcAft>
                <a:spcPts val="0"/>
              </a:spcAft>
              <a:buClr>
                <a:schemeClr val="dk1"/>
              </a:buClr>
              <a:buSzPts val="2400"/>
              <a:buFont typeface="Wingdings" pitchFamily="2" charset="2"/>
              <a:buChar char="Ø"/>
            </a:pPr>
            <a:r>
              <a:rPr lang="en-US" sz="2400" dirty="0">
                <a:solidFill>
                  <a:schemeClr val="dk1"/>
                </a:solidFill>
              </a:rPr>
              <a:t>Survival, Evasion, Resistance, and Escape (SERE) - training program to teach military members, DoD civilians and military contractors survival skills, training in evading capture and the military’s Code of Conduct.</a:t>
            </a:r>
            <a:endParaRPr sz="2400" dirty="0"/>
          </a:p>
          <a:p>
            <a:pPr marL="457189" marR="0" lvl="0" indent="-323839" algn="l" rtl="0">
              <a:spcBef>
                <a:spcPts val="560"/>
              </a:spcBef>
              <a:spcAft>
                <a:spcPts val="0"/>
              </a:spcAft>
              <a:buClr>
                <a:schemeClr val="dk1"/>
              </a:buClr>
              <a:buSzPts val="2100"/>
              <a:buFont typeface="Noto Sans Symbols"/>
              <a:buNone/>
            </a:pPr>
            <a:endParaRPr sz="2400" dirty="0">
              <a:solidFill>
                <a:schemeClr val="dk1"/>
              </a:solidFill>
            </a:endParaRPr>
          </a:p>
        </p:txBody>
      </p:sp>
      <p:pic>
        <p:nvPicPr>
          <p:cNvPr id="723" name="Google Shape;723;p61"/>
          <p:cNvPicPr preferRelativeResize="0"/>
          <p:nvPr/>
        </p:nvPicPr>
        <p:blipFill rotWithShape="1">
          <a:blip r:embed="rId3">
            <a:alphaModFix/>
          </a:blip>
          <a:srcRect/>
          <a:stretch/>
        </p:blipFill>
        <p:spPr>
          <a:xfrm>
            <a:off x="970155" y="3140008"/>
            <a:ext cx="2501689" cy="2729115"/>
          </a:xfrm>
          <a:prstGeom prst="rect">
            <a:avLst/>
          </a:prstGeom>
          <a:noFill/>
          <a:ln>
            <a:noFill/>
          </a:ln>
        </p:spPr>
      </p:pic>
      <p:pic>
        <p:nvPicPr>
          <p:cNvPr id="724" name="Google Shape;724;p61"/>
          <p:cNvPicPr preferRelativeResize="0"/>
          <p:nvPr/>
        </p:nvPicPr>
        <p:blipFill rotWithShape="1">
          <a:blip r:embed="rId4">
            <a:alphaModFix/>
          </a:blip>
          <a:srcRect/>
          <a:stretch/>
        </p:blipFill>
        <p:spPr>
          <a:xfrm>
            <a:off x="4609451" y="3168264"/>
            <a:ext cx="2794000" cy="2794000"/>
          </a:xfrm>
          <a:prstGeom prst="rect">
            <a:avLst/>
          </a:prstGeom>
          <a:noFill/>
          <a:ln>
            <a:noFill/>
          </a:ln>
        </p:spPr>
      </p:pic>
      <p:pic>
        <p:nvPicPr>
          <p:cNvPr id="725" name="Google Shape;725;p61"/>
          <p:cNvPicPr preferRelativeResize="0"/>
          <p:nvPr/>
        </p:nvPicPr>
        <p:blipFill rotWithShape="1">
          <a:blip r:embed="rId5">
            <a:alphaModFix/>
          </a:blip>
          <a:srcRect/>
          <a:stretch/>
        </p:blipFill>
        <p:spPr>
          <a:xfrm>
            <a:off x="9367024" y="2942266"/>
            <a:ext cx="2147131" cy="3175965"/>
          </a:xfrm>
          <a:prstGeom prst="rect">
            <a:avLst/>
          </a:prstGeom>
          <a:noFill/>
          <a:ln>
            <a:noFill/>
          </a:ln>
        </p:spPr>
      </p:pic>
      <p:sp>
        <p:nvSpPr>
          <p:cNvPr id="726" name="Google Shape;726;p61"/>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62"/>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Case Studies - SERE</a:t>
            </a:r>
            <a:endParaRPr/>
          </a:p>
        </p:txBody>
      </p:sp>
      <p:sp>
        <p:nvSpPr>
          <p:cNvPr id="733" name="Google Shape;733;p62"/>
          <p:cNvSpPr txBox="1"/>
          <p:nvPr/>
        </p:nvSpPr>
        <p:spPr>
          <a:xfrm>
            <a:off x="480132" y="1046715"/>
            <a:ext cx="11172891" cy="50752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dirty="0">
                <a:solidFill>
                  <a:schemeClr val="dk1"/>
                </a:solidFill>
              </a:rPr>
              <a:t>Established by the USAF at the end of WWII – cheaper and more effective to train aircrews in SERE techniques than have them lost or languishing in enemy hands</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WWII Navy found 75% of pilots shot down came down alive, yet barely 5% survived </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Need for training to keep aircrew and special forces alive resulted in development of multiple trainings</a:t>
            </a:r>
            <a:endParaRPr dirty="0"/>
          </a:p>
          <a:p>
            <a:pPr marL="457189" marR="0" lvl="0" indent="-323839" algn="l" rtl="0">
              <a:spcBef>
                <a:spcPts val="560"/>
              </a:spcBef>
              <a:spcAft>
                <a:spcPts val="0"/>
              </a:spcAft>
              <a:buClr>
                <a:schemeClr val="dk1"/>
              </a:buClr>
              <a:buSzPts val="2100"/>
              <a:buFont typeface="Noto Sans Symbols"/>
              <a:buNone/>
            </a:pPr>
            <a:endParaRPr sz="2800" dirty="0">
              <a:solidFill>
                <a:schemeClr val="dk1"/>
              </a:solidFill>
            </a:endParaRPr>
          </a:p>
        </p:txBody>
      </p:sp>
      <p:sp>
        <p:nvSpPr>
          <p:cNvPr id="734" name="Google Shape;734;p62"/>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63"/>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Case Studies - SERE</a:t>
            </a:r>
            <a:endParaRPr/>
          </a:p>
        </p:txBody>
      </p:sp>
      <p:sp>
        <p:nvSpPr>
          <p:cNvPr id="741" name="Google Shape;741;p63"/>
          <p:cNvSpPr txBox="1"/>
          <p:nvPr/>
        </p:nvSpPr>
        <p:spPr>
          <a:xfrm>
            <a:off x="480133" y="1046715"/>
            <a:ext cx="7548746" cy="50752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dirty="0">
                <a:solidFill>
                  <a:schemeClr val="dk1"/>
                </a:solidFill>
              </a:rPr>
              <a:t>Understand/relate in context</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Training developed based on interviews and feedback from USERS who had successfully Survived, Evaded, Resisted, and/or Escaped</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Get oriented</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Balanced with risk to physical safety and resources required to create realistic scenarios</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Training in context from “start to finish” – an entire experience</a:t>
            </a:r>
            <a:endParaRPr dirty="0"/>
          </a:p>
          <a:p>
            <a:pPr marL="457189" marR="0" lvl="0" indent="-323839" algn="l" rtl="0">
              <a:spcBef>
                <a:spcPts val="560"/>
              </a:spcBef>
              <a:spcAft>
                <a:spcPts val="0"/>
              </a:spcAft>
              <a:buClr>
                <a:schemeClr val="dk1"/>
              </a:buClr>
              <a:buSzPts val="2100"/>
              <a:buFont typeface="Noto Sans Symbols"/>
              <a:buNone/>
            </a:pPr>
            <a:endParaRPr sz="2800" dirty="0">
              <a:solidFill>
                <a:schemeClr val="dk1"/>
              </a:solidFill>
            </a:endParaRPr>
          </a:p>
        </p:txBody>
      </p:sp>
      <p:pic>
        <p:nvPicPr>
          <p:cNvPr id="742" name="Google Shape;742;p63" descr="Students learn to survive in 'Tropics' &gt; Air Force &gt; Article Display"/>
          <p:cNvPicPr preferRelativeResize="0"/>
          <p:nvPr/>
        </p:nvPicPr>
        <p:blipFill rotWithShape="1">
          <a:blip r:embed="rId3">
            <a:alphaModFix/>
          </a:blip>
          <a:srcRect/>
          <a:stretch/>
        </p:blipFill>
        <p:spPr>
          <a:xfrm>
            <a:off x="8028879" y="2191561"/>
            <a:ext cx="3726065" cy="2474877"/>
          </a:xfrm>
          <a:prstGeom prst="rect">
            <a:avLst/>
          </a:prstGeom>
          <a:noFill/>
          <a:ln>
            <a:noFill/>
          </a:ln>
        </p:spPr>
      </p:pic>
      <p:sp>
        <p:nvSpPr>
          <p:cNvPr id="743" name="Google Shape;743;p63"/>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4"/>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Case Studies - SERE</a:t>
            </a:r>
            <a:endParaRPr/>
          </a:p>
        </p:txBody>
      </p:sp>
      <p:sp>
        <p:nvSpPr>
          <p:cNvPr id="750" name="Google Shape;750;p64"/>
          <p:cNvSpPr txBox="1"/>
          <p:nvPr/>
        </p:nvSpPr>
        <p:spPr>
          <a:xfrm>
            <a:off x="480133" y="1046715"/>
            <a:ext cx="7548746" cy="50752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dirty="0">
                <a:solidFill>
                  <a:schemeClr val="dk1"/>
                </a:solidFill>
              </a:rPr>
              <a:t>Do something</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Training evolved as the nature of warfare, technology and the environment evolved </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Additional scenarios developed – landscape, technology</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Observe to learn, iterate to improve</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Every recovery thoroughly debriefed</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Observations incorporated throughout training continuum</a:t>
            </a:r>
            <a:endParaRPr dirty="0"/>
          </a:p>
          <a:p>
            <a:pPr marL="457189" marR="0" lvl="0" indent="-323839" algn="l" rtl="0">
              <a:spcBef>
                <a:spcPts val="560"/>
              </a:spcBef>
              <a:spcAft>
                <a:spcPts val="0"/>
              </a:spcAft>
              <a:buClr>
                <a:schemeClr val="dk1"/>
              </a:buClr>
              <a:buSzPts val="2100"/>
              <a:buFont typeface="Noto Sans Symbols"/>
              <a:buNone/>
            </a:pPr>
            <a:endParaRPr sz="2800" dirty="0">
              <a:solidFill>
                <a:schemeClr val="dk1"/>
              </a:solidFill>
            </a:endParaRPr>
          </a:p>
        </p:txBody>
      </p:sp>
      <p:pic>
        <p:nvPicPr>
          <p:cNvPr id="751" name="Google Shape;751;p64" descr="Students learn to survive in 'Tropics' &gt; Air Force &gt; Article Display"/>
          <p:cNvPicPr preferRelativeResize="0"/>
          <p:nvPr/>
        </p:nvPicPr>
        <p:blipFill rotWithShape="1">
          <a:blip r:embed="rId3">
            <a:alphaModFix/>
          </a:blip>
          <a:srcRect/>
          <a:stretch/>
        </p:blipFill>
        <p:spPr>
          <a:xfrm>
            <a:off x="8028879" y="2191561"/>
            <a:ext cx="3726065" cy="2474877"/>
          </a:xfrm>
          <a:prstGeom prst="rect">
            <a:avLst/>
          </a:prstGeom>
          <a:noFill/>
          <a:ln>
            <a:noFill/>
          </a:ln>
        </p:spPr>
      </p:pic>
      <p:sp>
        <p:nvSpPr>
          <p:cNvPr id="752" name="Google Shape;752;p64"/>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5"/>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Outline</a:t>
            </a:r>
            <a:endParaRPr/>
          </a:p>
        </p:txBody>
      </p:sp>
      <p:sp>
        <p:nvSpPr>
          <p:cNvPr id="758" name="Google Shape;758;p65"/>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rgbClr val="666666"/>
              </a:buClr>
              <a:buSzPts val="2100"/>
              <a:buFont typeface="Wingdings" pitchFamily="2" charset="2"/>
              <a:buChar char="Ø"/>
            </a:pPr>
            <a:r>
              <a:rPr lang="en-US" dirty="0">
                <a:solidFill>
                  <a:srgbClr val="666666"/>
                </a:solidFill>
              </a:rPr>
              <a:t>Prelude for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Definition of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UX process</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Benefits of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Evolution of UX</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UX case study</a:t>
            </a:r>
            <a:endParaRPr dirty="0">
              <a:solidFill>
                <a:srgbClr val="666666"/>
              </a:solidFill>
            </a:endParaRPr>
          </a:p>
          <a:p>
            <a:pPr lvl="0" indent="-457200" algn="l" rtl="0">
              <a:spcBef>
                <a:spcPts val="560"/>
              </a:spcBef>
              <a:spcAft>
                <a:spcPts val="0"/>
              </a:spcAft>
              <a:buSzPts val="2100"/>
              <a:buFont typeface="Wingdings" pitchFamily="2" charset="2"/>
              <a:buChar char="Ø"/>
            </a:pPr>
            <a:r>
              <a:rPr lang="en-US" dirty="0"/>
              <a:t>UX maturity</a:t>
            </a:r>
            <a:endParaRPr dirty="0"/>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Practical tips</a:t>
            </a:r>
            <a:endParaRPr dirty="0">
              <a:solidFill>
                <a:srgbClr val="666666"/>
              </a:solidFil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rPr>
              <a:t>Summary and conclusion</a:t>
            </a:r>
            <a:endParaRPr dirty="0">
              <a:solidFill>
                <a:srgbClr val="666666"/>
              </a:solidFill>
            </a:endParaRPr>
          </a:p>
        </p:txBody>
      </p:sp>
      <p:sp>
        <p:nvSpPr>
          <p:cNvPr id="759" name="Google Shape;759;p65"/>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66"/>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UX Maturity</a:t>
            </a:r>
            <a:endParaRPr/>
          </a:p>
        </p:txBody>
      </p:sp>
      <p:sp>
        <p:nvSpPr>
          <p:cNvPr id="766" name="Google Shape;766;p66"/>
          <p:cNvSpPr/>
          <p:nvPr/>
        </p:nvSpPr>
        <p:spPr>
          <a:xfrm>
            <a:off x="0" y="0"/>
            <a:ext cx="12192000" cy="457200"/>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ts val="0"/>
              </a:spcBef>
              <a:spcAft>
                <a:spcPts val="0"/>
              </a:spcAft>
              <a:buClr>
                <a:schemeClr val="dk1"/>
              </a:buClr>
              <a:buSzPts val="1800"/>
              <a:buFont typeface="Tahoma"/>
              <a:buNone/>
            </a:pPr>
            <a:endParaRPr sz="1800" b="0" i="0" u="none" strike="noStrike" cap="none">
              <a:solidFill>
                <a:schemeClr val="dk1"/>
              </a:solidFill>
              <a:latin typeface="Arial"/>
              <a:ea typeface="Arial"/>
              <a:cs typeface="Arial"/>
              <a:sym typeface="Arial"/>
            </a:endParaRPr>
          </a:p>
        </p:txBody>
      </p:sp>
      <p:sp>
        <p:nvSpPr>
          <p:cNvPr id="767" name="Google Shape;767;p66"/>
          <p:cNvSpPr/>
          <p:nvPr/>
        </p:nvSpPr>
        <p:spPr>
          <a:xfrm>
            <a:off x="-2187741" y="0"/>
            <a:ext cx="16596493" cy="457200"/>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ts val="0"/>
              </a:spcBef>
              <a:spcAft>
                <a:spcPts val="0"/>
              </a:spcAft>
              <a:buClr>
                <a:schemeClr val="dk1"/>
              </a:buClr>
              <a:buSzPts val="1800"/>
              <a:buFont typeface="Tahoma"/>
              <a:buNone/>
            </a:pPr>
            <a:endParaRPr sz="1800" b="0" i="0" u="none" strike="noStrike" cap="none">
              <a:solidFill>
                <a:schemeClr val="dk1"/>
              </a:solidFill>
              <a:latin typeface="Arial"/>
              <a:ea typeface="Arial"/>
              <a:cs typeface="Arial"/>
              <a:sym typeface="Arial"/>
            </a:endParaRPr>
          </a:p>
        </p:txBody>
      </p:sp>
      <p:pic>
        <p:nvPicPr>
          <p:cNvPr id="768" name="Google Shape;768;p66"/>
          <p:cNvPicPr preferRelativeResize="0">
            <a:picLocks noGrp="1"/>
          </p:cNvPicPr>
          <p:nvPr>
            <p:ph type="body" idx="1"/>
          </p:nvPr>
        </p:nvPicPr>
        <p:blipFill rotWithShape="1">
          <a:blip r:embed="rId3">
            <a:alphaModFix/>
          </a:blip>
          <a:srcRect/>
          <a:stretch/>
        </p:blipFill>
        <p:spPr>
          <a:xfrm>
            <a:off x="782198" y="702520"/>
            <a:ext cx="10862632" cy="5736042"/>
          </a:xfrm>
          <a:prstGeom prst="rect">
            <a:avLst/>
          </a:prstGeom>
          <a:noFill/>
          <a:ln>
            <a:noFill/>
          </a:ln>
        </p:spPr>
      </p:pic>
      <p:sp>
        <p:nvSpPr>
          <p:cNvPr id="769" name="Google Shape;769;p66"/>
          <p:cNvSpPr/>
          <p:nvPr/>
        </p:nvSpPr>
        <p:spPr>
          <a:xfrm>
            <a:off x="8184995" y="5073805"/>
            <a:ext cx="3601844" cy="132699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ahoma"/>
              <a:buNone/>
            </a:pPr>
            <a:endParaRPr sz="2400" b="0" i="0" u="none" strike="noStrike" cap="none">
              <a:solidFill>
                <a:schemeClr val="dk1"/>
              </a:solidFill>
              <a:latin typeface="Tahoma"/>
              <a:ea typeface="Tahoma"/>
              <a:cs typeface="Tahoma"/>
              <a:sym typeface="Tahoma"/>
            </a:endParaRPr>
          </a:p>
        </p:txBody>
      </p:sp>
      <p:sp>
        <p:nvSpPr>
          <p:cNvPr id="770" name="Google Shape;770;p66"/>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7"/>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Definition of User Experience</a:t>
            </a:r>
            <a:endParaRPr/>
          </a:p>
        </p:txBody>
      </p:sp>
      <p:sp>
        <p:nvSpPr>
          <p:cNvPr id="111" name="Google Shape;111;p7"/>
          <p:cNvSpPr txBox="1">
            <a:spLocks noGrp="1"/>
          </p:cNvSpPr>
          <p:nvPr>
            <p:ph type="body" idx="1"/>
          </p:nvPr>
        </p:nvSpPr>
        <p:spPr>
          <a:xfrm>
            <a:off x="480132" y="1046716"/>
            <a:ext cx="11250613" cy="10581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00"/>
              <a:buNone/>
            </a:pPr>
            <a:r>
              <a:rPr lang="en-US">
                <a:latin typeface="Arial"/>
                <a:ea typeface="Arial"/>
                <a:cs typeface="Arial"/>
                <a:sym typeface="Arial"/>
              </a:rPr>
              <a:t>User experience (UX) encompasses all aspects of the end-user's interaction with the company, its services, and its products.</a:t>
            </a:r>
            <a:endParaRPr sz="2400" i="1">
              <a:latin typeface="Arial"/>
              <a:ea typeface="Arial"/>
              <a:cs typeface="Arial"/>
              <a:sym typeface="Arial"/>
            </a:endParaRPr>
          </a:p>
        </p:txBody>
      </p:sp>
      <p:pic>
        <p:nvPicPr>
          <p:cNvPr id="112" name="Google Shape;112;p7" descr="Image result for don norman"/>
          <p:cNvPicPr preferRelativeResize="0"/>
          <p:nvPr/>
        </p:nvPicPr>
        <p:blipFill rotWithShape="1">
          <a:blip r:embed="rId3">
            <a:alphaModFix/>
          </a:blip>
          <a:srcRect/>
          <a:stretch/>
        </p:blipFill>
        <p:spPr>
          <a:xfrm>
            <a:off x="7417942" y="2003461"/>
            <a:ext cx="4312803" cy="3997578"/>
          </a:xfrm>
          <a:prstGeom prst="rect">
            <a:avLst/>
          </a:prstGeom>
          <a:noFill/>
          <a:ln>
            <a:noFill/>
          </a:ln>
        </p:spPr>
      </p:pic>
      <p:sp>
        <p:nvSpPr>
          <p:cNvPr id="113" name="Google Shape;113;p7"/>
          <p:cNvSpPr txBox="1"/>
          <p:nvPr/>
        </p:nvSpPr>
        <p:spPr>
          <a:xfrm>
            <a:off x="461255" y="1776503"/>
            <a:ext cx="6851582" cy="3782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2000" i="1">
              <a:solidFill>
                <a:schemeClr val="dk1"/>
              </a:solidFill>
            </a:endParaRPr>
          </a:p>
          <a:p>
            <a:pPr marL="0" marR="0" lvl="0" indent="0" algn="l" rtl="0">
              <a:spcBef>
                <a:spcPts val="480"/>
              </a:spcBef>
              <a:spcAft>
                <a:spcPts val="0"/>
              </a:spcAft>
              <a:buClr>
                <a:schemeClr val="dk1"/>
              </a:buClr>
              <a:buSzPts val="1800"/>
              <a:buFont typeface="Noto Sans Symbols"/>
              <a:buNone/>
            </a:pPr>
            <a:r>
              <a:rPr lang="en-US" sz="2000" i="1">
                <a:solidFill>
                  <a:schemeClr val="dk1"/>
                </a:solidFill>
              </a:rPr>
              <a:t>I invented the term because I thought human interface and usability were too narrow. I wanted to cover all aspects of the person’s experience with the system including industrial design graphics, the interface, the physical interaction and the manual….</a:t>
            </a:r>
            <a:endParaRPr sz="2000"/>
          </a:p>
          <a:p>
            <a:pPr marL="0" marR="0" lvl="0" indent="0" algn="l" rtl="0">
              <a:spcBef>
                <a:spcPts val="480"/>
              </a:spcBef>
              <a:spcAft>
                <a:spcPts val="0"/>
              </a:spcAft>
              <a:buClr>
                <a:schemeClr val="dk1"/>
              </a:buClr>
              <a:buSzPts val="1800"/>
              <a:buFont typeface="Noto Sans Symbols"/>
              <a:buNone/>
            </a:pPr>
            <a:endParaRPr sz="2000" i="1">
              <a:solidFill>
                <a:schemeClr val="dk1"/>
              </a:solidFill>
            </a:endParaRPr>
          </a:p>
          <a:p>
            <a:pPr marL="0" marR="0" lvl="0" indent="0" algn="l" rtl="0">
              <a:spcBef>
                <a:spcPts val="480"/>
              </a:spcBef>
              <a:spcAft>
                <a:spcPts val="0"/>
              </a:spcAft>
              <a:buClr>
                <a:schemeClr val="dk1"/>
              </a:buClr>
              <a:buSzPts val="1800"/>
              <a:buFont typeface="Noto Sans Symbols"/>
              <a:buNone/>
            </a:pPr>
            <a:r>
              <a:rPr lang="en-US" sz="2000" i="1">
                <a:solidFill>
                  <a:schemeClr val="dk1"/>
                </a:solidFill>
              </a:rPr>
              <a:t>It’s everything – it’s the way you experience the world, it’s the way you experience your life, it’s the way you experience the service, or an app or a computer system, it’s a system that’s everything. — Donald Norman</a:t>
            </a:r>
            <a:endParaRPr sz="2000"/>
          </a:p>
          <a:p>
            <a:pPr marL="457189" marR="0" lvl="0" indent="-323839" algn="l" rtl="0">
              <a:spcBef>
                <a:spcPts val="560"/>
              </a:spcBef>
              <a:spcAft>
                <a:spcPts val="0"/>
              </a:spcAft>
              <a:buClr>
                <a:schemeClr val="dk1"/>
              </a:buClr>
              <a:buSzPts val="2100"/>
              <a:buFont typeface="Noto Sans Symbols"/>
              <a:buNone/>
            </a:pPr>
            <a:endParaRPr sz="2000">
              <a:solidFill>
                <a:schemeClr val="dk1"/>
              </a:solidFill>
            </a:endParaRPr>
          </a:p>
        </p:txBody>
      </p:sp>
      <p:sp>
        <p:nvSpPr>
          <p:cNvPr id="114" name="Google Shape;114;p7"/>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67"/>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USAF UX Team Maturity Model</a:t>
            </a:r>
            <a:endParaRPr/>
          </a:p>
        </p:txBody>
      </p:sp>
      <p:sp>
        <p:nvSpPr>
          <p:cNvPr id="777" name="Google Shape;777;p67"/>
          <p:cNvSpPr/>
          <p:nvPr/>
        </p:nvSpPr>
        <p:spPr>
          <a:xfrm>
            <a:off x="0" y="0"/>
            <a:ext cx="12192000" cy="457200"/>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ts val="0"/>
              </a:spcBef>
              <a:spcAft>
                <a:spcPts val="0"/>
              </a:spcAft>
              <a:buClr>
                <a:schemeClr val="dk1"/>
              </a:buClr>
              <a:buSzPts val="1800"/>
              <a:buFont typeface="Tahoma"/>
              <a:buNone/>
            </a:pPr>
            <a:endParaRPr sz="1800" b="0" i="0" u="none" strike="noStrike" cap="none">
              <a:solidFill>
                <a:schemeClr val="dk1"/>
              </a:solidFill>
              <a:latin typeface="Arial"/>
              <a:ea typeface="Arial"/>
              <a:cs typeface="Arial"/>
              <a:sym typeface="Arial"/>
            </a:endParaRPr>
          </a:p>
        </p:txBody>
      </p:sp>
      <p:sp>
        <p:nvSpPr>
          <p:cNvPr id="778" name="Google Shape;778;p67"/>
          <p:cNvSpPr/>
          <p:nvPr/>
        </p:nvSpPr>
        <p:spPr>
          <a:xfrm>
            <a:off x="-2187741" y="0"/>
            <a:ext cx="16596493" cy="457200"/>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ts val="0"/>
              </a:spcBef>
              <a:spcAft>
                <a:spcPts val="0"/>
              </a:spcAft>
              <a:buClr>
                <a:schemeClr val="dk1"/>
              </a:buClr>
              <a:buSzPts val="1800"/>
              <a:buFont typeface="Tahoma"/>
              <a:buNone/>
            </a:pPr>
            <a:endParaRPr sz="1800" b="0" i="0" u="none" strike="noStrike" cap="none">
              <a:solidFill>
                <a:schemeClr val="dk1"/>
              </a:solidFill>
              <a:latin typeface="Arial"/>
              <a:ea typeface="Arial"/>
              <a:cs typeface="Arial"/>
              <a:sym typeface="Arial"/>
            </a:endParaRPr>
          </a:p>
        </p:txBody>
      </p:sp>
      <p:sp>
        <p:nvSpPr>
          <p:cNvPr id="779" name="Google Shape;779;p67"/>
          <p:cNvSpPr txBox="1"/>
          <p:nvPr/>
        </p:nvSpPr>
        <p:spPr>
          <a:xfrm>
            <a:off x="480132" y="1046715"/>
            <a:ext cx="11290110" cy="5534838"/>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dirty="0">
                <a:solidFill>
                  <a:schemeClr val="dk1"/>
                </a:solidFill>
              </a:rPr>
              <a:t>Areas of assessment</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Culture</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Process</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Staffing and Skills</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Tools</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Results</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Stages of maturity</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Pre-UX</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Experimenting</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Establishing</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Optimizing</a:t>
            </a:r>
            <a:endParaRPr dirty="0"/>
          </a:p>
          <a:p>
            <a:pPr marL="457189" marR="0" lvl="0" indent="-323839" algn="l" rtl="0">
              <a:spcBef>
                <a:spcPts val="560"/>
              </a:spcBef>
              <a:spcAft>
                <a:spcPts val="0"/>
              </a:spcAft>
              <a:buClr>
                <a:schemeClr val="dk1"/>
              </a:buClr>
              <a:buSzPts val="2100"/>
              <a:buFont typeface="Noto Sans Symbols"/>
              <a:buNone/>
            </a:pPr>
            <a:endParaRPr sz="2800" dirty="0">
              <a:solidFill>
                <a:schemeClr val="dk1"/>
              </a:solidFill>
            </a:endParaRPr>
          </a:p>
        </p:txBody>
      </p:sp>
      <p:sp>
        <p:nvSpPr>
          <p:cNvPr id="780" name="Google Shape;780;p67"/>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68"/>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Outline</a:t>
            </a:r>
            <a:endParaRPr/>
          </a:p>
        </p:txBody>
      </p:sp>
      <p:sp>
        <p:nvSpPr>
          <p:cNvPr id="787" name="Google Shape;787;p68"/>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Prelude for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Definition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process</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Benefits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Evolution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case study</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maturity</a:t>
            </a:r>
            <a:endParaRPr dirty="0">
              <a:solidFill>
                <a:srgbClr val="666666"/>
              </a:solidFill>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Practical tips</a:t>
            </a:r>
            <a:endParaRPr dirty="0">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Summary and conclusion</a:t>
            </a:r>
            <a:endParaRPr dirty="0">
              <a:solidFill>
                <a:srgbClr val="666666"/>
              </a:solidFill>
              <a:latin typeface="Arial"/>
              <a:ea typeface="Arial"/>
              <a:cs typeface="Arial"/>
              <a:sym typeface="Arial"/>
            </a:endParaRPr>
          </a:p>
        </p:txBody>
      </p:sp>
      <p:sp>
        <p:nvSpPr>
          <p:cNvPr id="788" name="Google Shape;788;p68"/>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69"/>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Practical Tips</a:t>
            </a:r>
            <a:endParaRPr/>
          </a:p>
        </p:txBody>
      </p:sp>
      <p:sp>
        <p:nvSpPr>
          <p:cNvPr id="795" name="Google Shape;795;p69"/>
          <p:cNvSpPr txBox="1"/>
          <p:nvPr/>
        </p:nvSpPr>
        <p:spPr>
          <a:xfrm>
            <a:off x="480133" y="1046715"/>
            <a:ext cx="11161740" cy="50752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dirty="0">
                <a:solidFill>
                  <a:schemeClr val="dk1"/>
                </a:solidFill>
              </a:rPr>
              <a:t>Everything is designed and therefore designable</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Put the lowest fidelity prototype in front of a user and ask for feedback</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Mindset and culture shift – 1% change makes a big difference over time</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Talk to a end user of what you are working on</a:t>
            </a:r>
            <a:endParaRPr dirty="0"/>
          </a:p>
          <a:p>
            <a:pPr marL="457189" marR="0" lvl="0" indent="-323839" algn="l" rtl="0">
              <a:spcBef>
                <a:spcPts val="560"/>
              </a:spcBef>
              <a:spcAft>
                <a:spcPts val="0"/>
              </a:spcAft>
              <a:buClr>
                <a:schemeClr val="dk1"/>
              </a:buClr>
              <a:buSzPts val="2100"/>
              <a:buFont typeface="Noto Sans Symbols"/>
              <a:buNone/>
            </a:pPr>
            <a:endParaRPr sz="2800" dirty="0">
              <a:solidFill>
                <a:schemeClr val="dk1"/>
              </a:solidFill>
            </a:endParaRPr>
          </a:p>
        </p:txBody>
      </p:sp>
      <p:sp>
        <p:nvSpPr>
          <p:cNvPr id="796" name="Google Shape;796;p69"/>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70"/>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Practical Tips - UX Specialties</a:t>
            </a:r>
            <a:endParaRPr dirty="0"/>
          </a:p>
        </p:txBody>
      </p:sp>
      <p:pic>
        <p:nvPicPr>
          <p:cNvPr id="802" name="Google Shape;802;p70"/>
          <p:cNvPicPr preferRelativeResize="0">
            <a:picLocks noGrp="1"/>
          </p:cNvPicPr>
          <p:nvPr>
            <p:ph type="body" idx="1"/>
          </p:nvPr>
        </p:nvPicPr>
        <p:blipFill rotWithShape="1">
          <a:blip r:embed="rId3">
            <a:alphaModFix/>
          </a:blip>
          <a:srcRect/>
          <a:stretch/>
        </p:blipFill>
        <p:spPr>
          <a:xfrm>
            <a:off x="5189278" y="1013112"/>
            <a:ext cx="7141036" cy="5075237"/>
          </a:xfrm>
          <a:prstGeom prst="rect">
            <a:avLst/>
          </a:prstGeom>
          <a:noFill/>
          <a:ln>
            <a:noFill/>
          </a:ln>
        </p:spPr>
      </p:pic>
      <p:sp>
        <p:nvSpPr>
          <p:cNvPr id="803" name="Google Shape;803;p70"/>
          <p:cNvSpPr txBox="1"/>
          <p:nvPr/>
        </p:nvSpPr>
        <p:spPr>
          <a:xfrm>
            <a:off x="480127" y="1046725"/>
            <a:ext cx="4530000" cy="50751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dirty="0">
                <a:solidFill>
                  <a:schemeClr val="dk1"/>
                </a:solidFill>
              </a:rPr>
              <a:t>UX designers are trained in a multidisciplinary field</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No one designer is expert in </a:t>
            </a:r>
            <a:r>
              <a:rPr lang="en-US" sz="2800" i="1" u="sng" dirty="0">
                <a:solidFill>
                  <a:schemeClr val="dk1"/>
                </a:solidFill>
              </a:rPr>
              <a:t>all</a:t>
            </a:r>
            <a:r>
              <a:rPr lang="en-US" sz="2800" dirty="0">
                <a:solidFill>
                  <a:schemeClr val="dk1"/>
                </a:solidFill>
              </a:rPr>
              <a:t> of these disciplines</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Only </a:t>
            </a:r>
            <a:r>
              <a:rPr lang="en-US" sz="2800" i="1" u="sng" dirty="0">
                <a:solidFill>
                  <a:schemeClr val="dk1"/>
                </a:solidFill>
              </a:rPr>
              <a:t>some</a:t>
            </a:r>
            <a:r>
              <a:rPr lang="en-US" sz="2800" dirty="0">
                <a:solidFill>
                  <a:schemeClr val="dk1"/>
                </a:solidFill>
              </a:rPr>
              <a:t> disciplines are relevant to solving particular problems</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Researcher – designer – developer ratio 1:5:50</a:t>
            </a:r>
            <a:endParaRPr dirty="0"/>
          </a:p>
        </p:txBody>
      </p:sp>
      <p:sp>
        <p:nvSpPr>
          <p:cNvPr id="804" name="Google Shape;804;p70"/>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71"/>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Practical Tips - UX Specialties</a:t>
            </a:r>
            <a:endParaRPr dirty="0"/>
          </a:p>
        </p:txBody>
      </p:sp>
      <p:sp>
        <p:nvSpPr>
          <p:cNvPr id="811" name="Google Shape;811;p71"/>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UX roles – ALL UX roles exist to serve the design process, know what you need</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UX Researcher - User researcher</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UX Designer - Interaction designer, UI/UX designer, Experience designer, Product designer</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UX Writer – Copywriter, Content strategist</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UI Designer – Visual designer, Digital designer</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UX Manager/Strategist – UX architect</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UX Unicorn - UX designer + front-end development, UX engineer</a:t>
            </a:r>
            <a:endParaRPr dirty="0">
              <a:latin typeface="Arial"/>
              <a:ea typeface="Arial"/>
              <a:cs typeface="Arial"/>
              <a:sym typeface="Arial"/>
            </a:endParaRPr>
          </a:p>
          <a:p>
            <a:pPr marL="990575" lvl="1" indent="-266690" algn="l" rtl="0">
              <a:spcBef>
                <a:spcPts val="480"/>
              </a:spcBef>
              <a:spcAft>
                <a:spcPts val="0"/>
              </a:spcAft>
              <a:buSzPts val="1800"/>
              <a:buNone/>
            </a:pPr>
            <a:endParaRPr dirty="0">
              <a:latin typeface="Arial"/>
              <a:ea typeface="Arial"/>
              <a:cs typeface="Arial"/>
              <a:sym typeface="Arial"/>
            </a:endParaRPr>
          </a:p>
          <a:p>
            <a:pPr marL="609585" lvl="1" indent="0" algn="l" rtl="0">
              <a:spcBef>
                <a:spcPts val="480"/>
              </a:spcBef>
              <a:spcAft>
                <a:spcPts val="0"/>
              </a:spcAft>
              <a:buSzPts val="1800"/>
              <a:buNone/>
            </a:pPr>
            <a:endParaRPr dirty="0">
              <a:latin typeface="Arial"/>
              <a:ea typeface="Arial"/>
              <a:cs typeface="Arial"/>
              <a:sym typeface="Arial"/>
            </a:endParaRPr>
          </a:p>
        </p:txBody>
      </p:sp>
      <p:sp>
        <p:nvSpPr>
          <p:cNvPr id="812" name="Google Shape;812;p71"/>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72"/>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Outline</a:t>
            </a:r>
            <a:endParaRPr/>
          </a:p>
        </p:txBody>
      </p:sp>
      <p:sp>
        <p:nvSpPr>
          <p:cNvPr id="818" name="Google Shape;818;p72"/>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Prelude for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Definition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process</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Benefits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Evolution of UX</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case study</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UX maturity</a:t>
            </a:r>
            <a:endParaRPr dirty="0">
              <a:solidFill>
                <a:srgbClr val="666666"/>
              </a:solidFill>
              <a:latin typeface="Arial"/>
              <a:ea typeface="Arial"/>
              <a:cs typeface="Arial"/>
              <a:sym typeface="Arial"/>
            </a:endParaRPr>
          </a:p>
          <a:p>
            <a:pPr lvl="0" indent="-457200" algn="l" rtl="0">
              <a:spcBef>
                <a:spcPts val="560"/>
              </a:spcBef>
              <a:spcAft>
                <a:spcPts val="0"/>
              </a:spcAft>
              <a:buClr>
                <a:srgbClr val="666666"/>
              </a:buClr>
              <a:buSzPts val="2100"/>
              <a:buFont typeface="Wingdings" pitchFamily="2" charset="2"/>
              <a:buChar char="Ø"/>
            </a:pPr>
            <a:r>
              <a:rPr lang="en-US" dirty="0">
                <a:solidFill>
                  <a:srgbClr val="666666"/>
                </a:solidFill>
                <a:latin typeface="Arial"/>
                <a:ea typeface="Arial"/>
                <a:cs typeface="Arial"/>
                <a:sym typeface="Arial"/>
              </a:rPr>
              <a:t>Practical tips</a:t>
            </a:r>
            <a:endParaRPr dirty="0">
              <a:solidFill>
                <a:srgbClr val="666666"/>
              </a:solidFill>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Summary and conclusion</a:t>
            </a:r>
            <a:endParaRPr dirty="0">
              <a:latin typeface="Arial"/>
              <a:ea typeface="Arial"/>
              <a:cs typeface="Arial"/>
              <a:sym typeface="Arial"/>
            </a:endParaRPr>
          </a:p>
        </p:txBody>
      </p:sp>
      <p:sp>
        <p:nvSpPr>
          <p:cNvPr id="819" name="Google Shape;819;p72"/>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73"/>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Summary</a:t>
            </a:r>
            <a:endParaRPr/>
          </a:p>
        </p:txBody>
      </p:sp>
      <p:sp>
        <p:nvSpPr>
          <p:cNvPr id="826" name="Google Shape;826;p73"/>
          <p:cNvSpPr txBox="1"/>
          <p:nvPr/>
        </p:nvSpPr>
        <p:spPr>
          <a:xfrm>
            <a:off x="632532" y="1199115"/>
            <a:ext cx="11250613" cy="50752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b="1" dirty="0">
                <a:solidFill>
                  <a:schemeClr val="dk1"/>
                </a:solidFill>
              </a:rPr>
              <a:t>Define</a:t>
            </a:r>
            <a:r>
              <a:rPr lang="en-US" sz="2800" dirty="0">
                <a:solidFill>
                  <a:schemeClr val="dk1"/>
                </a:solidFill>
              </a:rPr>
              <a:t> core principles of UX and human-centered design</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b="1" dirty="0">
                <a:solidFill>
                  <a:schemeClr val="dk1"/>
                </a:solidFill>
              </a:rPr>
              <a:t>Describe</a:t>
            </a:r>
            <a:r>
              <a:rPr lang="en-US" sz="2800" dirty="0">
                <a:solidFill>
                  <a:schemeClr val="dk1"/>
                </a:solidFill>
              </a:rPr>
              <a:t> key UX methods and list the correct place for UX activities within the overall structure of a project</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b="1" dirty="0">
                <a:solidFill>
                  <a:schemeClr val="dk1"/>
                </a:solidFill>
              </a:rPr>
              <a:t>List</a:t>
            </a:r>
            <a:r>
              <a:rPr lang="en-US" sz="2800" dirty="0">
                <a:solidFill>
                  <a:schemeClr val="dk1"/>
                </a:solidFill>
              </a:rPr>
              <a:t> the benefits of a user-centered research and development approach to producing and evaluating learning, training, and simulation products</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b="1" dirty="0">
                <a:solidFill>
                  <a:schemeClr val="dk1"/>
                </a:solidFill>
              </a:rPr>
              <a:t>Assess</a:t>
            </a:r>
            <a:r>
              <a:rPr lang="en-US" sz="2800" dirty="0">
                <a:solidFill>
                  <a:schemeClr val="dk1"/>
                </a:solidFill>
              </a:rPr>
              <a:t> the UX maturity of projects, teams, and processes</a:t>
            </a:r>
            <a:endParaRPr dirty="0"/>
          </a:p>
        </p:txBody>
      </p:sp>
      <p:sp>
        <p:nvSpPr>
          <p:cNvPr id="827" name="Google Shape;827;p73"/>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74"/>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Conclusion</a:t>
            </a:r>
            <a:endParaRPr/>
          </a:p>
        </p:txBody>
      </p:sp>
      <p:sp>
        <p:nvSpPr>
          <p:cNvPr id="834" name="Google Shape;834;p74"/>
          <p:cNvSpPr txBox="1"/>
          <p:nvPr/>
        </p:nvSpPr>
        <p:spPr>
          <a:xfrm>
            <a:off x="632532" y="1199115"/>
            <a:ext cx="11250613" cy="50752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100"/>
              <a:buFont typeface="Wingdings" pitchFamily="2" charset="2"/>
              <a:buChar char="Ø"/>
            </a:pPr>
            <a:r>
              <a:rPr lang="en-US" sz="2800" dirty="0">
                <a:solidFill>
                  <a:schemeClr val="dk1"/>
                </a:solidFill>
              </a:rPr>
              <a:t>User experience (UX) encompasses all aspects of the end-user's interaction with the company, its services, and its products</a:t>
            </a:r>
            <a:endParaRPr sz="2800" dirty="0">
              <a:solidFill>
                <a:schemeClr val="dk1"/>
              </a:solidFill>
            </a:endParaRPr>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UX process</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Understand/relate in context</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Get oriented</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Do something</a:t>
            </a:r>
            <a:endParaRPr dirty="0"/>
          </a:p>
          <a:p>
            <a:pPr marL="990575" marR="0" lvl="1" indent="-380990" algn="l" rtl="0">
              <a:spcBef>
                <a:spcPts val="480"/>
              </a:spcBef>
              <a:spcAft>
                <a:spcPts val="0"/>
              </a:spcAft>
              <a:buClr>
                <a:schemeClr val="dk1"/>
              </a:buClr>
              <a:buSzPts val="1800"/>
              <a:buChar char="■"/>
            </a:pPr>
            <a:r>
              <a:rPr lang="en-US" sz="2400" i="0" u="none" strike="noStrike" cap="none" dirty="0">
                <a:solidFill>
                  <a:schemeClr val="dk1"/>
                </a:solidFill>
              </a:rPr>
              <a:t>Observe to learn, iterate to improve</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UX results in better outcomes for the end user and the business </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Focus on UX in the government of renewed interest</a:t>
            </a:r>
            <a:endParaRPr dirty="0"/>
          </a:p>
          <a:p>
            <a:pPr marL="457200" marR="0" lvl="0" indent="-457200" algn="l" rtl="0">
              <a:spcBef>
                <a:spcPts val="560"/>
              </a:spcBef>
              <a:spcAft>
                <a:spcPts val="0"/>
              </a:spcAft>
              <a:buClr>
                <a:schemeClr val="dk1"/>
              </a:buClr>
              <a:buSzPts val="2100"/>
              <a:buFont typeface="Wingdings" pitchFamily="2" charset="2"/>
              <a:buChar char="Ø"/>
            </a:pPr>
            <a:r>
              <a:rPr lang="en-US" sz="2800" dirty="0">
                <a:solidFill>
                  <a:schemeClr val="dk1"/>
                </a:solidFill>
              </a:rPr>
              <a:t>Getting started with UX is as simple as watching and listening to users</a:t>
            </a:r>
            <a:endParaRPr dirty="0"/>
          </a:p>
        </p:txBody>
      </p:sp>
      <p:sp>
        <p:nvSpPr>
          <p:cNvPr id="835" name="Google Shape;835;p74"/>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75"/>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Q&amp;A</a:t>
            </a:r>
            <a:endParaRPr/>
          </a:p>
        </p:txBody>
      </p:sp>
      <p:sp>
        <p:nvSpPr>
          <p:cNvPr id="842" name="Google Shape;842;p75"/>
          <p:cNvSpPr txBox="1"/>
          <p:nvPr/>
        </p:nvSpPr>
        <p:spPr>
          <a:xfrm>
            <a:off x="632532" y="1199115"/>
            <a:ext cx="11250613" cy="50752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000"/>
              <a:buFont typeface="Noto Sans Symbols"/>
              <a:buNone/>
            </a:pPr>
            <a:r>
              <a:rPr lang="en-US" sz="4000" dirty="0">
                <a:solidFill>
                  <a:schemeClr val="dk1"/>
                </a:solidFill>
              </a:rPr>
              <a:t>Any questions?</a:t>
            </a:r>
            <a:endParaRPr dirty="0"/>
          </a:p>
          <a:p>
            <a:pPr marL="0" marR="0" lvl="0" indent="0" algn="l" rtl="0">
              <a:spcBef>
                <a:spcPts val="560"/>
              </a:spcBef>
              <a:spcAft>
                <a:spcPts val="0"/>
              </a:spcAft>
              <a:buClr>
                <a:schemeClr val="dk1"/>
              </a:buClr>
              <a:buSzPts val="2100"/>
              <a:buFont typeface="Noto Sans Symbols"/>
              <a:buNone/>
            </a:pPr>
            <a:endParaRPr sz="2800" dirty="0">
              <a:solidFill>
                <a:schemeClr val="dk1"/>
              </a:solidFill>
            </a:endParaRPr>
          </a:p>
          <a:p>
            <a:pPr marL="0" marR="0" lvl="0" indent="0" algn="l" rtl="0">
              <a:spcBef>
                <a:spcPts val="560"/>
              </a:spcBef>
              <a:spcAft>
                <a:spcPts val="0"/>
              </a:spcAft>
              <a:buClr>
                <a:schemeClr val="dk1"/>
              </a:buClr>
              <a:buSzPts val="2100"/>
              <a:buFont typeface="Noto Sans Symbols"/>
              <a:buNone/>
            </a:pPr>
            <a:endParaRPr sz="2800" dirty="0">
              <a:solidFill>
                <a:schemeClr val="dk1"/>
              </a:solidFill>
            </a:endParaRPr>
          </a:p>
          <a:p>
            <a:pPr marL="0" marR="0" lvl="0" indent="0" algn="l" rtl="0">
              <a:spcBef>
                <a:spcPts val="560"/>
              </a:spcBef>
              <a:spcAft>
                <a:spcPts val="0"/>
              </a:spcAft>
              <a:buClr>
                <a:schemeClr val="dk1"/>
              </a:buClr>
              <a:buSzPts val="2100"/>
              <a:buFont typeface="Noto Sans Symbols"/>
              <a:buNone/>
            </a:pPr>
            <a:r>
              <a:rPr lang="en-US" sz="2800" dirty="0">
                <a:solidFill>
                  <a:schemeClr val="dk1"/>
                </a:solidFill>
              </a:rPr>
              <a:t>Amanda Hawkins</a:t>
            </a:r>
            <a:endParaRPr dirty="0"/>
          </a:p>
          <a:p>
            <a:pPr marL="0" marR="0" lvl="0" indent="0" algn="l" rtl="0">
              <a:spcBef>
                <a:spcPts val="560"/>
              </a:spcBef>
              <a:spcAft>
                <a:spcPts val="0"/>
              </a:spcAft>
              <a:buClr>
                <a:schemeClr val="dk1"/>
              </a:buClr>
              <a:buSzPts val="2100"/>
              <a:buFont typeface="Noto Sans Symbols"/>
              <a:buNone/>
            </a:pPr>
            <a:r>
              <a:rPr lang="en-US" sz="2800" u="sng" dirty="0">
                <a:solidFill>
                  <a:schemeClr val="dk1"/>
                </a:solidFill>
                <a:hlinkClick r:id="rId3">
                  <a:extLst>
                    <a:ext uri="{A12FA001-AC4F-418D-AE19-62706E023703}">
                      <ahyp:hlinkClr xmlns:ahyp="http://schemas.microsoft.com/office/drawing/2018/hyperlinkcolor" val="tx"/>
                    </a:ext>
                  </a:extLst>
                </a:hlinkClick>
              </a:rPr>
              <a:t>Amanda.Hawkins@datasociety.com</a:t>
            </a:r>
            <a:endParaRPr sz="2800" dirty="0">
              <a:solidFill>
                <a:schemeClr val="dk1"/>
              </a:solidFill>
            </a:endParaRPr>
          </a:p>
          <a:p>
            <a:pPr marL="0" marR="0" lvl="0" indent="0" algn="l" rtl="0">
              <a:spcBef>
                <a:spcPts val="560"/>
              </a:spcBef>
              <a:spcAft>
                <a:spcPts val="0"/>
              </a:spcAft>
              <a:buClr>
                <a:schemeClr val="dk1"/>
              </a:buClr>
              <a:buSzPts val="2100"/>
              <a:buFont typeface="Noto Sans Symbols"/>
              <a:buNone/>
            </a:pPr>
            <a:endParaRPr sz="2800" dirty="0">
              <a:solidFill>
                <a:schemeClr val="dk1"/>
              </a:solidFill>
            </a:endParaRPr>
          </a:p>
          <a:p>
            <a:pPr marL="0" marR="0" lvl="0" indent="0" algn="l" rtl="0">
              <a:spcBef>
                <a:spcPts val="560"/>
              </a:spcBef>
              <a:spcAft>
                <a:spcPts val="0"/>
              </a:spcAft>
              <a:buClr>
                <a:schemeClr val="dk1"/>
              </a:buClr>
              <a:buSzPts val="2100"/>
              <a:buFont typeface="Noto Sans Symbols"/>
              <a:buNone/>
            </a:pPr>
            <a:r>
              <a:rPr lang="en-US" sz="2800" dirty="0">
                <a:solidFill>
                  <a:schemeClr val="dk1"/>
                </a:solidFill>
              </a:rPr>
              <a:t>Vel Preston</a:t>
            </a:r>
            <a:endParaRPr sz="2800" dirty="0">
              <a:solidFill>
                <a:schemeClr val="dk1"/>
              </a:solidFill>
            </a:endParaRPr>
          </a:p>
          <a:p>
            <a:pPr marL="0" marR="0" lvl="0" indent="0" algn="l" rtl="0">
              <a:spcBef>
                <a:spcPts val="560"/>
              </a:spcBef>
              <a:spcAft>
                <a:spcPts val="0"/>
              </a:spcAft>
              <a:buClr>
                <a:schemeClr val="dk1"/>
              </a:buClr>
              <a:buSzPts val="2100"/>
              <a:buFont typeface="Noto Sans Symbols"/>
              <a:buNone/>
            </a:pPr>
            <a:r>
              <a:rPr lang="en-US" sz="2800" u="sng" dirty="0" err="1">
                <a:solidFill>
                  <a:schemeClr val="dk1"/>
                </a:solidFill>
              </a:rPr>
              <a:t>Vel.Preston@afacademy.af.edu</a:t>
            </a:r>
            <a:endParaRPr sz="2800" dirty="0">
              <a:solidFill>
                <a:schemeClr val="dk1"/>
              </a:solidFill>
            </a:endParaRPr>
          </a:p>
        </p:txBody>
      </p:sp>
      <p:sp>
        <p:nvSpPr>
          <p:cNvPr id="843" name="Google Shape;843;p75"/>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76"/>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Recommended Resources</a:t>
            </a:r>
            <a:endParaRPr dirty="0"/>
          </a:p>
        </p:txBody>
      </p:sp>
      <p:sp>
        <p:nvSpPr>
          <p:cNvPr id="850" name="Google Shape;850;p76"/>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100"/>
              <a:buNone/>
            </a:pPr>
            <a:r>
              <a:rPr lang="en-US" sz="2400" b="1">
                <a:latin typeface="Arial"/>
                <a:ea typeface="Arial"/>
                <a:cs typeface="Arial"/>
                <a:sym typeface="Arial"/>
              </a:rPr>
              <a:t>Watch:</a:t>
            </a:r>
            <a:endParaRPr sz="2400">
              <a:latin typeface="Arial"/>
              <a:ea typeface="Arial"/>
              <a:cs typeface="Arial"/>
              <a:sym typeface="Arial"/>
            </a:endParaRPr>
          </a:p>
          <a:p>
            <a:pPr marL="0" lvl="0" indent="0" algn="l" rtl="0">
              <a:spcBef>
                <a:spcPts val="560"/>
              </a:spcBef>
              <a:spcAft>
                <a:spcPts val="0"/>
              </a:spcAft>
              <a:buSzPts val="2100"/>
              <a:buNone/>
            </a:pPr>
            <a:r>
              <a:rPr lang="en-US" sz="2400">
                <a:latin typeface="Arial"/>
                <a:ea typeface="Arial"/>
                <a:cs typeface="Arial"/>
                <a:sym typeface="Arial"/>
              </a:rPr>
              <a:t>It’s not you. Bad doors are everywhere. </a:t>
            </a:r>
            <a:r>
              <a:rPr lang="en-US" sz="2400"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https://www.youtube.com/watch?v=yY96hTb8WgI</a:t>
            </a:r>
            <a:endParaRPr sz="2400">
              <a:solidFill>
                <a:srgbClr val="0000FF"/>
              </a:solidFill>
              <a:latin typeface="Arial"/>
              <a:ea typeface="Arial"/>
              <a:cs typeface="Arial"/>
              <a:sym typeface="Arial"/>
            </a:endParaRPr>
          </a:p>
          <a:p>
            <a:pPr marL="0" lvl="0" indent="0" algn="l" rtl="0">
              <a:spcBef>
                <a:spcPts val="560"/>
              </a:spcBef>
              <a:spcAft>
                <a:spcPts val="0"/>
              </a:spcAft>
              <a:buSzPts val="2100"/>
              <a:buNone/>
            </a:pPr>
            <a:r>
              <a:rPr lang="en-US" sz="2400">
                <a:latin typeface="Arial"/>
                <a:ea typeface="Arial"/>
                <a:cs typeface="Arial"/>
                <a:sym typeface="Arial"/>
              </a:rPr>
              <a:t>This is Broken! </a:t>
            </a:r>
            <a:r>
              <a:rPr lang="en-US" sz="2400" u="sng">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https://medium.com/10x-curiosity/don-norman-and-the-design-of-everyday-things-d187e6a81fd8</a:t>
            </a:r>
            <a:endParaRPr sz="2400">
              <a:solidFill>
                <a:srgbClr val="0000FF"/>
              </a:solidFill>
              <a:latin typeface="Arial"/>
              <a:ea typeface="Arial"/>
              <a:cs typeface="Arial"/>
              <a:sym typeface="Arial"/>
            </a:endParaRPr>
          </a:p>
          <a:p>
            <a:pPr marL="0" lvl="0" indent="0" algn="l" rtl="0">
              <a:spcBef>
                <a:spcPts val="560"/>
              </a:spcBef>
              <a:spcAft>
                <a:spcPts val="0"/>
              </a:spcAft>
              <a:buSzPts val="2100"/>
              <a:buNone/>
            </a:pPr>
            <a:r>
              <a:rPr lang="en-US" sz="2400" b="1">
                <a:latin typeface="Arial"/>
                <a:ea typeface="Arial"/>
                <a:cs typeface="Arial"/>
                <a:sym typeface="Arial"/>
              </a:rPr>
              <a:t>Read:</a:t>
            </a:r>
            <a:endParaRPr sz="2400">
              <a:latin typeface="Arial"/>
              <a:ea typeface="Arial"/>
              <a:cs typeface="Arial"/>
              <a:sym typeface="Arial"/>
            </a:endParaRPr>
          </a:p>
          <a:p>
            <a:pPr marL="0" lvl="0" indent="0" algn="l" rtl="0">
              <a:spcBef>
                <a:spcPts val="560"/>
              </a:spcBef>
              <a:spcAft>
                <a:spcPts val="0"/>
              </a:spcAft>
              <a:buSzPts val="2100"/>
              <a:buNone/>
            </a:pPr>
            <a:r>
              <a:rPr lang="en-US" sz="2400" u="sng">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https://www.whitehouse.gov/briefing-room/presidential-actions/2021/12/13/executive-order-on-transforming-federal-customer-experience-and-service-delivery-to-rebuild-trust-in-government/</a:t>
            </a:r>
            <a:endParaRPr sz="2400">
              <a:solidFill>
                <a:srgbClr val="0000FF"/>
              </a:solidFill>
              <a:latin typeface="Arial"/>
              <a:ea typeface="Arial"/>
              <a:cs typeface="Arial"/>
              <a:sym typeface="Arial"/>
            </a:endParaRPr>
          </a:p>
          <a:p>
            <a:pPr marL="0" lvl="0" indent="0" algn="l" rtl="0">
              <a:spcBef>
                <a:spcPts val="560"/>
              </a:spcBef>
              <a:spcAft>
                <a:spcPts val="0"/>
              </a:spcAft>
              <a:buSzPts val="2100"/>
              <a:buNone/>
            </a:pPr>
            <a:r>
              <a:rPr lang="en-US" sz="2400" b="1">
                <a:latin typeface="Arial"/>
                <a:ea typeface="Arial"/>
                <a:cs typeface="Arial"/>
                <a:sym typeface="Arial"/>
              </a:rPr>
              <a:t>Listen:</a:t>
            </a:r>
            <a:endParaRPr sz="2400">
              <a:latin typeface="Arial"/>
              <a:ea typeface="Arial"/>
              <a:cs typeface="Arial"/>
              <a:sym typeface="Arial"/>
            </a:endParaRPr>
          </a:p>
          <a:p>
            <a:pPr marL="0" lvl="0" indent="0" algn="l" rtl="0">
              <a:spcBef>
                <a:spcPts val="560"/>
              </a:spcBef>
              <a:spcAft>
                <a:spcPts val="0"/>
              </a:spcAft>
              <a:buSzPts val="2100"/>
              <a:buNone/>
            </a:pPr>
            <a:r>
              <a:rPr lang="en-US" sz="2400" u="sng">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https://userguiding.com/blog/ux-podcasts/</a:t>
            </a:r>
            <a:endParaRPr sz="2400">
              <a:solidFill>
                <a:srgbClr val="0000FF"/>
              </a:solidFill>
              <a:latin typeface="Arial"/>
              <a:ea typeface="Arial"/>
              <a:cs typeface="Arial"/>
              <a:sym typeface="Arial"/>
            </a:endParaRPr>
          </a:p>
        </p:txBody>
      </p:sp>
      <p:sp>
        <p:nvSpPr>
          <p:cNvPr id="851" name="Google Shape;851;p76"/>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8"/>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Definition of User Experience</a:t>
            </a:r>
            <a:endParaRPr/>
          </a:p>
        </p:txBody>
      </p:sp>
      <p:sp>
        <p:nvSpPr>
          <p:cNvPr id="121" name="Google Shape;121;p8"/>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International Standards Organization – internationally agreed by experts – a formula that describes the best way of doing something</a:t>
            </a:r>
            <a:endParaRPr dirty="0">
              <a:latin typeface="Arial"/>
              <a:ea typeface="Arial"/>
              <a:cs typeface="Arial"/>
              <a:sym typeface="Arial"/>
            </a:endParaRPr>
          </a:p>
          <a:p>
            <a:pPr lvl="0" indent="-457200" algn="l" rtl="0">
              <a:spcBef>
                <a:spcPts val="560"/>
              </a:spcBef>
              <a:spcAft>
                <a:spcPts val="0"/>
              </a:spcAft>
              <a:buSzPts val="2100"/>
              <a:buFont typeface="Wingdings" pitchFamily="2" charset="2"/>
              <a:buChar char="Ø"/>
            </a:pPr>
            <a:r>
              <a:rPr lang="en-US" dirty="0">
                <a:latin typeface="Arial"/>
                <a:ea typeface="Arial"/>
                <a:cs typeface="Arial"/>
                <a:sym typeface="Arial"/>
              </a:rPr>
              <a:t>ISO 9241 Ergonomics of Human-System Interaction – key principles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 design is based upon an explicit understanding of users, tasks and environments</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Users are involved throughout design and development</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 design is driven and refined by user-centered evaluation</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 process is iterative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 design addresses the whole user experience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The design team includes multidisciplinary skills and perspectives</a:t>
            </a:r>
            <a:endParaRPr dirty="0">
              <a:latin typeface="Arial"/>
              <a:ea typeface="Arial"/>
              <a:cs typeface="Arial"/>
              <a:sym typeface="Arial"/>
            </a:endParaRPr>
          </a:p>
        </p:txBody>
      </p:sp>
      <p:sp>
        <p:nvSpPr>
          <p:cNvPr id="122" name="Google Shape;122;p8"/>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77"/>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Resource List</a:t>
            </a:r>
            <a:endParaRPr dirty="0"/>
          </a:p>
        </p:txBody>
      </p:sp>
      <p:sp>
        <p:nvSpPr>
          <p:cNvPr id="858" name="Google Shape;858;p77"/>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marL="457189" lvl="0" indent="-482589" algn="l" rtl="0">
              <a:spcBef>
                <a:spcPts val="0"/>
              </a:spcBef>
              <a:spcAft>
                <a:spcPts val="0"/>
              </a:spcAft>
              <a:buSzPts val="1900"/>
              <a:buFont typeface="Wingdings" pitchFamily="2" charset="2"/>
              <a:buChar char="Ø"/>
            </a:pPr>
            <a:r>
              <a:rPr lang="en-US" sz="1900" dirty="0">
                <a:latin typeface="Arial"/>
                <a:ea typeface="Arial"/>
                <a:cs typeface="Arial"/>
                <a:sym typeface="Arial"/>
              </a:rPr>
              <a:t>ISO standards: </a:t>
            </a:r>
            <a:r>
              <a:rPr lang="en-US" sz="1900" u="sng"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https://www.iso.org/standard/63500.html</a:t>
            </a:r>
            <a:endParaRPr sz="1900" dirty="0">
              <a:solidFill>
                <a:srgbClr val="0000FF"/>
              </a:solidFill>
              <a:latin typeface="Arial"/>
              <a:ea typeface="Arial"/>
              <a:cs typeface="Arial"/>
              <a:sym typeface="Arial"/>
            </a:endParaRPr>
          </a:p>
          <a:p>
            <a:pPr marL="457189" lvl="0" indent="-482589" algn="l" rtl="0">
              <a:spcBef>
                <a:spcPts val="400"/>
              </a:spcBef>
              <a:spcAft>
                <a:spcPts val="0"/>
              </a:spcAft>
              <a:buSzPts val="1900"/>
              <a:buFont typeface="Wingdings" pitchFamily="2" charset="2"/>
              <a:buChar char="Ø"/>
            </a:pPr>
            <a:r>
              <a:rPr lang="en-US" sz="1900" dirty="0">
                <a:latin typeface="Arial"/>
                <a:ea typeface="Arial"/>
                <a:cs typeface="Arial"/>
                <a:sym typeface="Arial"/>
              </a:rPr>
              <a:t>Usable vs delightful: </a:t>
            </a:r>
            <a:r>
              <a:rPr lang="en-US" sz="1900" u="sng" dirty="0">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https://www.nngroup.com/articles/theory-user-delight/</a:t>
            </a:r>
            <a:endParaRPr sz="1900" dirty="0">
              <a:solidFill>
                <a:srgbClr val="0000FF"/>
              </a:solidFill>
              <a:latin typeface="Arial"/>
              <a:ea typeface="Arial"/>
              <a:cs typeface="Arial"/>
              <a:sym typeface="Arial"/>
            </a:endParaRPr>
          </a:p>
          <a:p>
            <a:pPr marL="457189" lvl="0" indent="-482589" algn="l" rtl="0">
              <a:spcBef>
                <a:spcPts val="400"/>
              </a:spcBef>
              <a:spcAft>
                <a:spcPts val="0"/>
              </a:spcAft>
              <a:buSzPts val="1900"/>
              <a:buFont typeface="Wingdings" pitchFamily="2" charset="2"/>
              <a:buChar char="Ø"/>
            </a:pPr>
            <a:r>
              <a:rPr lang="en-US" sz="1900" dirty="0">
                <a:latin typeface="Arial"/>
                <a:ea typeface="Arial"/>
                <a:cs typeface="Arial"/>
                <a:sym typeface="Arial"/>
              </a:rPr>
              <a:t>UX trinity: </a:t>
            </a:r>
            <a:r>
              <a:rPr lang="en-US" sz="1900" u="sng" dirty="0">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https://www.trinityaudio.ai/what-is-user-experience-the-what-why-and-how</a:t>
            </a:r>
            <a:endParaRPr sz="1900" dirty="0">
              <a:solidFill>
                <a:srgbClr val="0000FF"/>
              </a:solidFill>
              <a:latin typeface="Arial"/>
              <a:ea typeface="Arial"/>
              <a:cs typeface="Arial"/>
              <a:sym typeface="Arial"/>
            </a:endParaRPr>
          </a:p>
          <a:p>
            <a:pPr marL="457189" lvl="0" indent="-482589" algn="l" rtl="0">
              <a:spcBef>
                <a:spcPts val="400"/>
              </a:spcBef>
              <a:spcAft>
                <a:spcPts val="0"/>
              </a:spcAft>
              <a:buSzPts val="1900"/>
              <a:buFont typeface="Wingdings" pitchFamily="2" charset="2"/>
              <a:buChar char="Ø"/>
            </a:pPr>
            <a:r>
              <a:rPr lang="en-US" sz="1900" dirty="0">
                <a:latin typeface="Arial"/>
                <a:ea typeface="Arial"/>
                <a:cs typeface="Arial"/>
                <a:sym typeface="Arial"/>
              </a:rPr>
              <a:t>Mr. Colt </a:t>
            </a:r>
            <a:r>
              <a:rPr lang="en-US" sz="1900" dirty="0" err="1">
                <a:latin typeface="Arial"/>
                <a:ea typeface="Arial"/>
                <a:cs typeface="Arial"/>
                <a:sym typeface="Arial"/>
              </a:rPr>
              <a:t>Whittall</a:t>
            </a:r>
            <a:r>
              <a:rPr lang="en-US" sz="1900" dirty="0">
                <a:latin typeface="Arial"/>
                <a:ea typeface="Arial"/>
                <a:cs typeface="Arial"/>
                <a:sym typeface="Arial"/>
              </a:rPr>
              <a:t>, CXO of the USAF: </a:t>
            </a:r>
            <a:r>
              <a:rPr lang="en-US" sz="1900" u="sng" dirty="0">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https://www.youtube.com/watch?v=gaX5drlGpyQ</a:t>
            </a:r>
            <a:endParaRPr sz="1900" dirty="0">
              <a:solidFill>
                <a:srgbClr val="0000FF"/>
              </a:solidFill>
              <a:latin typeface="Arial"/>
              <a:ea typeface="Arial"/>
              <a:cs typeface="Arial"/>
              <a:sym typeface="Arial"/>
            </a:endParaRPr>
          </a:p>
          <a:p>
            <a:pPr marL="457189" lvl="0" indent="-482589" algn="l" rtl="0">
              <a:spcBef>
                <a:spcPts val="400"/>
              </a:spcBef>
              <a:spcAft>
                <a:spcPts val="0"/>
              </a:spcAft>
              <a:buSzPts val="1900"/>
              <a:buFont typeface="Wingdings" pitchFamily="2" charset="2"/>
              <a:buChar char="Ø"/>
            </a:pPr>
            <a:r>
              <a:rPr lang="en-US" sz="1900" dirty="0">
                <a:latin typeface="Arial"/>
                <a:ea typeface="Arial"/>
                <a:cs typeface="Arial"/>
                <a:sym typeface="Arial"/>
              </a:rPr>
              <a:t>https://</a:t>
            </a:r>
            <a:r>
              <a:rPr lang="en-US" sz="1900" dirty="0" err="1">
                <a:latin typeface="Arial"/>
                <a:ea typeface="Arial"/>
                <a:cs typeface="Arial"/>
                <a:sym typeface="Arial"/>
              </a:rPr>
              <a:t>dschool.stanford.edu</a:t>
            </a:r>
            <a:r>
              <a:rPr lang="en-US" sz="1900" dirty="0">
                <a:latin typeface="Arial"/>
                <a:ea typeface="Arial"/>
                <a:cs typeface="Arial"/>
                <a:sym typeface="Arial"/>
              </a:rPr>
              <a:t>/resources/getting-started-with-design-thinking</a:t>
            </a:r>
            <a:endParaRPr sz="1900" dirty="0">
              <a:latin typeface="Arial"/>
              <a:ea typeface="Arial"/>
              <a:cs typeface="Arial"/>
              <a:sym typeface="Arial"/>
            </a:endParaRPr>
          </a:p>
          <a:p>
            <a:pPr marL="457189" lvl="0" indent="-482589" algn="l" rtl="0">
              <a:spcBef>
                <a:spcPts val="400"/>
              </a:spcBef>
              <a:spcAft>
                <a:spcPts val="0"/>
              </a:spcAft>
              <a:buClr>
                <a:srgbClr val="0000FF"/>
              </a:buClr>
              <a:buSzPts val="1900"/>
              <a:buFont typeface="Wingdings" pitchFamily="2" charset="2"/>
              <a:buChar char="Ø"/>
            </a:pPr>
            <a:r>
              <a:rPr lang="en-US" sz="1900" u="sng" dirty="0">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https://phyliciaflynn.medium.com/using-the-double-diamond-to-redesign-my-ux-portfolio-4905627fa1ff</a:t>
            </a:r>
            <a:endParaRPr sz="1900" dirty="0">
              <a:solidFill>
                <a:srgbClr val="0000FF"/>
              </a:solidFill>
              <a:latin typeface="Arial"/>
              <a:ea typeface="Arial"/>
              <a:cs typeface="Arial"/>
              <a:sym typeface="Arial"/>
            </a:endParaRPr>
          </a:p>
          <a:p>
            <a:pPr marL="457189" lvl="0" indent="-482589" algn="l" rtl="0">
              <a:spcBef>
                <a:spcPts val="400"/>
              </a:spcBef>
              <a:spcAft>
                <a:spcPts val="0"/>
              </a:spcAft>
              <a:buClr>
                <a:srgbClr val="0000FF"/>
              </a:buClr>
              <a:buSzPts val="1900"/>
              <a:buFont typeface="Wingdings" pitchFamily="2" charset="2"/>
              <a:buChar char="Ø"/>
            </a:pPr>
            <a:r>
              <a:rPr lang="en-US" sz="1900" u="sng" dirty="0">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https://www.nngroup.com/articles/design-thinking/</a:t>
            </a:r>
            <a:endParaRPr sz="1900" dirty="0">
              <a:solidFill>
                <a:srgbClr val="0000FF"/>
              </a:solidFill>
              <a:latin typeface="Arial"/>
              <a:ea typeface="Arial"/>
              <a:cs typeface="Arial"/>
              <a:sym typeface="Arial"/>
            </a:endParaRPr>
          </a:p>
          <a:p>
            <a:pPr marL="457189" lvl="0" indent="-482589" algn="l" rtl="0">
              <a:spcBef>
                <a:spcPts val="400"/>
              </a:spcBef>
              <a:spcAft>
                <a:spcPts val="0"/>
              </a:spcAft>
              <a:buClr>
                <a:srgbClr val="0000FF"/>
              </a:buClr>
              <a:buSzPts val="1900"/>
              <a:buFont typeface="Wingdings" pitchFamily="2" charset="2"/>
              <a:buChar char="Ø"/>
            </a:pPr>
            <a:r>
              <a:rPr lang="en-US" sz="1900" u="sng" dirty="0">
                <a:solidFill>
                  <a:srgbClr val="0000FF"/>
                </a:solidFill>
                <a:latin typeface="Arial"/>
                <a:ea typeface="Arial"/>
                <a:cs typeface="Arial"/>
                <a:sym typeface="Arial"/>
                <a:hlinkClick r:id="rId9">
                  <a:extLst>
                    <a:ext uri="{A12FA001-AC4F-418D-AE19-62706E023703}">
                      <ahyp:hlinkClr xmlns:ahyp="http://schemas.microsoft.com/office/drawing/2018/hyperlinkcolor" val="tx"/>
                    </a:ext>
                  </a:extLst>
                </a:hlinkClick>
              </a:rPr>
              <a:t>https://heartofthecustomer.com/wp-content/uploads/2016/05/HOC-Meridan-Health-Case-Study.pdf</a:t>
            </a:r>
            <a:endParaRPr sz="1900" dirty="0">
              <a:solidFill>
                <a:srgbClr val="0000FF"/>
              </a:solidFill>
              <a:latin typeface="Arial"/>
              <a:ea typeface="Arial"/>
              <a:cs typeface="Arial"/>
              <a:sym typeface="Arial"/>
            </a:endParaRPr>
          </a:p>
          <a:p>
            <a:pPr marL="457189" lvl="0" indent="-482589" algn="l" rtl="0">
              <a:spcBef>
                <a:spcPts val="400"/>
              </a:spcBef>
              <a:spcAft>
                <a:spcPts val="0"/>
              </a:spcAft>
              <a:buClr>
                <a:srgbClr val="0000FF"/>
              </a:buClr>
              <a:buSzPts val="1900"/>
              <a:buFont typeface="Wingdings" pitchFamily="2" charset="2"/>
              <a:buChar char="Ø"/>
            </a:pPr>
            <a:r>
              <a:rPr lang="en-US" sz="1900" u="sng" dirty="0">
                <a:solidFill>
                  <a:srgbClr val="0000FF"/>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https://www.usability.gov/what-and-why/benefits-of-ucd.html</a:t>
            </a:r>
            <a:endParaRPr sz="1900" dirty="0">
              <a:solidFill>
                <a:srgbClr val="0000FF"/>
              </a:solidFill>
              <a:latin typeface="Arial"/>
              <a:ea typeface="Arial"/>
              <a:cs typeface="Arial"/>
              <a:sym typeface="Arial"/>
            </a:endParaRPr>
          </a:p>
          <a:p>
            <a:pPr marL="457189" lvl="0" indent="-482589" algn="l" rtl="0">
              <a:spcBef>
                <a:spcPts val="400"/>
              </a:spcBef>
              <a:spcAft>
                <a:spcPts val="0"/>
              </a:spcAft>
              <a:buClr>
                <a:srgbClr val="0000FF"/>
              </a:buClr>
              <a:buSzPts val="1900"/>
              <a:buFont typeface="Wingdings" pitchFamily="2" charset="2"/>
              <a:buChar char="Ø"/>
            </a:pPr>
            <a:r>
              <a:rPr lang="en-US" sz="1900" u="sng" dirty="0">
                <a:solidFill>
                  <a:srgbClr val="0000FF"/>
                </a:solidFill>
                <a:latin typeface="Arial"/>
                <a:ea typeface="Arial"/>
                <a:cs typeface="Arial"/>
                <a:sym typeface="Arial"/>
                <a:hlinkClick r:id="rId11">
                  <a:extLst>
                    <a:ext uri="{A12FA001-AC4F-418D-AE19-62706E023703}">
                      <ahyp:hlinkClr xmlns:ahyp="http://schemas.microsoft.com/office/drawing/2018/hyperlinkcolor" val="tx"/>
                    </a:ext>
                  </a:extLst>
                </a:hlinkClick>
              </a:rPr>
              <a:t>https://www.ibm.com/downloads/cas/Z4WBDR8Q#:~:text=Forrester%20concluded%20that%20IBM's%20Design,and%20an%20ROI%20of%20301%25.&amp;text=IBM's%20Design%20Thinking%20practice%20cut%20costs%20by%20accelerating%20projects</a:t>
            </a:r>
            <a:endParaRPr sz="1900" dirty="0">
              <a:solidFill>
                <a:srgbClr val="0000FF"/>
              </a:solidFill>
              <a:latin typeface="Arial"/>
              <a:ea typeface="Arial"/>
              <a:cs typeface="Arial"/>
              <a:sym typeface="Arial"/>
            </a:endParaRPr>
          </a:p>
          <a:p>
            <a:pPr marL="457189" lvl="0" indent="-482589" algn="l" rtl="0">
              <a:spcBef>
                <a:spcPts val="400"/>
              </a:spcBef>
              <a:spcAft>
                <a:spcPts val="0"/>
              </a:spcAft>
              <a:buClr>
                <a:srgbClr val="0000FF"/>
              </a:buClr>
              <a:buSzPts val="1900"/>
              <a:buFont typeface="Wingdings" pitchFamily="2" charset="2"/>
              <a:buChar char="Ø"/>
            </a:pPr>
            <a:r>
              <a:rPr lang="en-US" sz="1900" u="sng" dirty="0">
                <a:solidFill>
                  <a:srgbClr val="0000FF"/>
                </a:solidFill>
                <a:latin typeface="Arial"/>
                <a:ea typeface="Arial"/>
                <a:cs typeface="Arial"/>
                <a:sym typeface="Arial"/>
                <a:hlinkClick r:id="rId12">
                  <a:extLst>
                    <a:ext uri="{A12FA001-AC4F-418D-AE19-62706E023703}">
                      <ahyp:hlinkClr xmlns:ahyp="http://schemas.microsoft.com/office/drawing/2018/hyperlinkcolor" val="tx"/>
                    </a:ext>
                  </a:extLst>
                </a:hlinkClick>
              </a:rPr>
              <a:t>https://medium.com/@drewmck/lean-ux-is-about-reducing-risk-1d7d505d2881</a:t>
            </a:r>
            <a:endParaRPr sz="1900" dirty="0">
              <a:solidFill>
                <a:srgbClr val="0000FF"/>
              </a:solidFill>
              <a:latin typeface="Arial"/>
              <a:ea typeface="Arial"/>
              <a:cs typeface="Arial"/>
              <a:sym typeface="Arial"/>
            </a:endParaRPr>
          </a:p>
          <a:p>
            <a:pPr marL="457188" lvl="0" indent="-482588" algn="l" rtl="0">
              <a:spcBef>
                <a:spcPts val="400"/>
              </a:spcBef>
              <a:spcAft>
                <a:spcPts val="0"/>
              </a:spcAft>
              <a:buClr>
                <a:srgbClr val="0000FF"/>
              </a:buClr>
              <a:buSzPts val="1900"/>
              <a:buFont typeface="Wingdings" pitchFamily="2" charset="2"/>
              <a:buChar char="Ø"/>
            </a:pPr>
            <a:r>
              <a:rPr lang="en-US" sz="1900" u="sng" dirty="0">
                <a:solidFill>
                  <a:srgbClr val="0000FF"/>
                </a:solidFill>
                <a:latin typeface="Arial"/>
                <a:ea typeface="Arial"/>
                <a:cs typeface="Arial"/>
                <a:sym typeface="Arial"/>
                <a:hlinkClick r:id="rId13">
                  <a:extLst>
                    <a:ext uri="{A12FA001-AC4F-418D-AE19-62706E023703}">
                      <ahyp:hlinkClr xmlns:ahyp="http://schemas.microsoft.com/office/drawing/2018/hyperlinkcolor" val="tx"/>
                    </a:ext>
                  </a:extLst>
                </a:hlinkClick>
              </a:rPr>
              <a:t>https://uxplanet.org/the-evolution-of-ux-process-methodology-47f52557178b</a:t>
            </a:r>
            <a:endParaRPr sz="1900" dirty="0">
              <a:solidFill>
                <a:srgbClr val="0000FF"/>
              </a:solidFill>
              <a:latin typeface="Arial"/>
              <a:ea typeface="Arial"/>
              <a:cs typeface="Arial"/>
              <a:sym typeface="Arial"/>
            </a:endParaRPr>
          </a:p>
        </p:txBody>
      </p:sp>
      <p:sp>
        <p:nvSpPr>
          <p:cNvPr id="859" name="Google Shape;859;p77"/>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78"/>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Resource List</a:t>
            </a:r>
            <a:endParaRPr dirty="0"/>
          </a:p>
        </p:txBody>
      </p:sp>
      <p:sp>
        <p:nvSpPr>
          <p:cNvPr id="866" name="Google Shape;866;p78"/>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marL="457189" lvl="0" indent="-361939" algn="l" rtl="0">
              <a:spcBef>
                <a:spcPts val="0"/>
              </a:spcBef>
              <a:spcAft>
                <a:spcPts val="0"/>
              </a:spcAft>
              <a:buSzPts val="1500"/>
              <a:buNone/>
            </a:pPr>
            <a:endParaRPr sz="2000"/>
          </a:p>
          <a:p>
            <a:pPr marL="457189" lvl="0" indent="-361939" algn="l" rtl="0">
              <a:spcBef>
                <a:spcPts val="400"/>
              </a:spcBef>
              <a:spcAft>
                <a:spcPts val="0"/>
              </a:spcAft>
              <a:buSzPts val="1500"/>
              <a:buNone/>
            </a:pPr>
            <a:endParaRPr sz="2000"/>
          </a:p>
          <a:p>
            <a:pPr marL="457189" lvl="0" indent="-361939" algn="l" rtl="0">
              <a:spcBef>
                <a:spcPts val="400"/>
              </a:spcBef>
              <a:spcAft>
                <a:spcPts val="0"/>
              </a:spcAft>
              <a:buSzPts val="1500"/>
              <a:buNone/>
            </a:pPr>
            <a:endParaRPr sz="2000"/>
          </a:p>
          <a:p>
            <a:pPr marL="457189" lvl="0" indent="-361939" algn="l" rtl="0">
              <a:spcBef>
                <a:spcPts val="400"/>
              </a:spcBef>
              <a:spcAft>
                <a:spcPts val="0"/>
              </a:spcAft>
              <a:buSzPts val="1500"/>
              <a:buNone/>
            </a:pPr>
            <a:endParaRPr sz="2000"/>
          </a:p>
          <a:p>
            <a:pPr marL="457189" lvl="0" indent="-361939" algn="l" rtl="0">
              <a:spcBef>
                <a:spcPts val="400"/>
              </a:spcBef>
              <a:spcAft>
                <a:spcPts val="0"/>
              </a:spcAft>
              <a:buSzPts val="1500"/>
              <a:buNone/>
            </a:pPr>
            <a:endParaRPr sz="2000"/>
          </a:p>
          <a:p>
            <a:pPr marL="457189" lvl="0" indent="-361939" algn="l" rtl="0">
              <a:spcBef>
                <a:spcPts val="400"/>
              </a:spcBef>
              <a:spcAft>
                <a:spcPts val="0"/>
              </a:spcAft>
              <a:buSzPts val="1500"/>
              <a:buNone/>
            </a:pPr>
            <a:endParaRPr sz="2000"/>
          </a:p>
          <a:p>
            <a:pPr marL="457189" lvl="0" indent="-361939" algn="l" rtl="0">
              <a:spcBef>
                <a:spcPts val="400"/>
              </a:spcBef>
              <a:spcAft>
                <a:spcPts val="0"/>
              </a:spcAft>
              <a:buSzPts val="1500"/>
              <a:buNone/>
            </a:pPr>
            <a:endParaRPr sz="2000"/>
          </a:p>
          <a:p>
            <a:pPr marL="457189" lvl="0" indent="-361939" algn="l" rtl="0">
              <a:spcBef>
                <a:spcPts val="400"/>
              </a:spcBef>
              <a:spcAft>
                <a:spcPts val="0"/>
              </a:spcAft>
              <a:buSzPts val="1500"/>
              <a:buNone/>
            </a:pPr>
            <a:endParaRPr sz="2000"/>
          </a:p>
          <a:p>
            <a:pPr marL="457189" lvl="0" indent="-361939" algn="l" rtl="0">
              <a:spcBef>
                <a:spcPts val="400"/>
              </a:spcBef>
              <a:spcAft>
                <a:spcPts val="0"/>
              </a:spcAft>
              <a:buSzPts val="1500"/>
              <a:buNone/>
            </a:pPr>
            <a:endParaRPr sz="2000"/>
          </a:p>
          <a:p>
            <a:pPr marL="0" lvl="0" indent="0" algn="l" rtl="0">
              <a:spcBef>
                <a:spcPts val="560"/>
              </a:spcBef>
              <a:spcAft>
                <a:spcPts val="0"/>
              </a:spcAft>
              <a:buSzPts val="2100"/>
              <a:buNone/>
            </a:pPr>
            <a:endParaRPr/>
          </a:p>
          <a:p>
            <a:pPr marL="0" lvl="0" indent="0" algn="l" rtl="0">
              <a:spcBef>
                <a:spcPts val="560"/>
              </a:spcBef>
              <a:spcAft>
                <a:spcPts val="0"/>
              </a:spcAft>
              <a:buSzPts val="2100"/>
              <a:buNone/>
            </a:pPr>
            <a:endParaRPr/>
          </a:p>
        </p:txBody>
      </p:sp>
      <p:sp>
        <p:nvSpPr>
          <p:cNvPr id="867" name="Google Shape;867;p78"/>
          <p:cNvSpPr txBox="1"/>
          <p:nvPr/>
        </p:nvSpPr>
        <p:spPr>
          <a:xfrm>
            <a:off x="632532" y="1199115"/>
            <a:ext cx="11250613" cy="5075237"/>
          </a:xfrm>
          <a:prstGeom prst="rect">
            <a:avLst/>
          </a:prstGeom>
          <a:noFill/>
          <a:ln>
            <a:noFill/>
          </a:ln>
        </p:spPr>
        <p:txBody>
          <a:bodyPr spcFirstLastPara="1" wrap="square" lIns="91425" tIns="45700" rIns="91425" bIns="45700" anchor="t" anchorCtr="0">
            <a:noAutofit/>
          </a:bodyPr>
          <a:lstStyle/>
          <a:p>
            <a:pPr marL="457189" marR="0" lvl="0" indent="-457189" algn="l" rtl="0">
              <a:spcBef>
                <a:spcPts val="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https://agilemanifesto.org/</a:t>
            </a:r>
            <a:endParaRPr sz="2000" dirty="0">
              <a:solidFill>
                <a:srgbClr val="0000FF"/>
              </a:solidFill>
              <a:latin typeface="Arial Narrow"/>
              <a:ea typeface="Arial Narrow"/>
              <a:cs typeface="Arial Narrow"/>
              <a:sym typeface="Arial Narrow"/>
            </a:endParaRPr>
          </a:p>
          <a:p>
            <a:pPr marL="457189" marR="0" lvl="0" indent="-457189" algn="l" rtl="0">
              <a:spcBef>
                <a:spcPts val="40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https://www.oreilly.com/library/view/designing-for-product/9781491971451/ch05.html</a:t>
            </a:r>
            <a:endParaRPr sz="2000" dirty="0">
              <a:solidFill>
                <a:srgbClr val="0000FF"/>
              </a:solidFill>
              <a:latin typeface="Arial Narrow"/>
              <a:ea typeface="Arial Narrow"/>
              <a:cs typeface="Arial Narrow"/>
              <a:sym typeface="Arial Narrow"/>
            </a:endParaRPr>
          </a:p>
          <a:p>
            <a:pPr marL="457189" marR="0" lvl="0" indent="-457189" algn="l" rtl="0">
              <a:spcBef>
                <a:spcPts val="40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https://www.gv.com/sprint/</a:t>
            </a:r>
            <a:endParaRPr sz="2000" dirty="0">
              <a:solidFill>
                <a:srgbClr val="0000FF"/>
              </a:solidFill>
              <a:latin typeface="Arial Narrow"/>
              <a:ea typeface="Arial Narrow"/>
              <a:cs typeface="Arial Narrow"/>
              <a:sym typeface="Arial Narrow"/>
            </a:endParaRPr>
          </a:p>
          <a:p>
            <a:pPr marL="457189" marR="0" lvl="0" indent="-457189" algn="l" rtl="0">
              <a:spcBef>
                <a:spcPts val="40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6">
                  <a:extLst>
                    <a:ext uri="{A12FA001-AC4F-418D-AE19-62706E023703}">
                      <ahyp:hlinkClr xmlns:ahyp="http://schemas.microsoft.com/office/drawing/2018/hyperlinkcolor" val="tx"/>
                    </a:ext>
                  </a:extLst>
                </a:hlinkClick>
              </a:rPr>
              <a:t>https://aktiasolutions.com/dual-track-agile/</a:t>
            </a:r>
            <a:endParaRPr sz="2000" dirty="0">
              <a:solidFill>
                <a:srgbClr val="0000FF"/>
              </a:solidFill>
              <a:latin typeface="Arial Narrow"/>
              <a:ea typeface="Arial Narrow"/>
              <a:cs typeface="Arial Narrow"/>
              <a:sym typeface="Arial Narrow"/>
            </a:endParaRPr>
          </a:p>
          <a:p>
            <a:pPr marL="457189" marR="0" lvl="0" indent="-457189" algn="l" rtl="0">
              <a:spcBef>
                <a:spcPts val="40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7">
                  <a:extLst>
                    <a:ext uri="{A12FA001-AC4F-418D-AE19-62706E023703}">
                      <ahyp:hlinkClr xmlns:ahyp="http://schemas.microsoft.com/office/drawing/2018/hyperlinkcolor" val="tx"/>
                    </a:ext>
                  </a:extLst>
                </a:hlinkClick>
              </a:rPr>
              <a:t>https://www.investopedia.com/terms/s/six-sigma.asp</a:t>
            </a:r>
            <a:endParaRPr sz="2000" dirty="0">
              <a:solidFill>
                <a:srgbClr val="0000FF"/>
              </a:solidFill>
              <a:latin typeface="Arial Narrow"/>
              <a:ea typeface="Arial Narrow"/>
              <a:cs typeface="Arial Narrow"/>
              <a:sym typeface="Arial Narrow"/>
            </a:endParaRPr>
          </a:p>
          <a:p>
            <a:pPr marL="457189" marR="0" lvl="0" indent="-457189" algn="l" rtl="0">
              <a:spcBef>
                <a:spcPts val="40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8">
                  <a:extLst>
                    <a:ext uri="{A12FA001-AC4F-418D-AE19-62706E023703}">
                      <ahyp:hlinkClr xmlns:ahyp="http://schemas.microsoft.com/office/drawing/2018/hyperlinkcolor" val="tx"/>
                    </a:ext>
                  </a:extLst>
                </a:hlinkClick>
              </a:rPr>
              <a:t>https://www.acqnotes.com/Attachments/DoD%20Total%20Quality%20Management%20Master%20Plan%20-%201998.pdf</a:t>
            </a:r>
            <a:endParaRPr sz="2000" dirty="0">
              <a:solidFill>
                <a:srgbClr val="0000FF"/>
              </a:solidFill>
              <a:latin typeface="Arial Narrow"/>
              <a:ea typeface="Arial Narrow"/>
              <a:cs typeface="Arial Narrow"/>
              <a:sym typeface="Arial Narrow"/>
            </a:endParaRPr>
          </a:p>
          <a:p>
            <a:pPr marL="457189" marR="0" lvl="0" indent="-457189" algn="l" rtl="0">
              <a:spcBef>
                <a:spcPts val="400"/>
              </a:spcBef>
              <a:spcAft>
                <a:spcPts val="0"/>
              </a:spcAft>
              <a:buClr>
                <a:srgbClr val="0000FF"/>
              </a:buClr>
              <a:buSzPts val="1500"/>
              <a:buFont typeface="Wingdings" pitchFamily="2" charset="2"/>
              <a:buChar char="Ø"/>
            </a:pPr>
            <a:r>
              <a:rPr lang="en-US" sz="2000" dirty="0">
                <a:solidFill>
                  <a:schemeClr val="dk1"/>
                </a:solidFill>
                <a:latin typeface="Arial Narrow"/>
                <a:ea typeface="Arial Narrow"/>
                <a:cs typeface="Arial Narrow"/>
                <a:sym typeface="Arial Narrow"/>
              </a:rPr>
              <a:t>Army GAO report on TQM: </a:t>
            </a:r>
            <a:r>
              <a:rPr lang="en-US" sz="2000" u="sng" dirty="0">
                <a:solidFill>
                  <a:srgbClr val="0000FF"/>
                </a:solidFill>
                <a:latin typeface="Arial Narrow"/>
                <a:ea typeface="Arial Narrow"/>
                <a:cs typeface="Arial Narrow"/>
                <a:sym typeface="Arial Narrow"/>
                <a:hlinkClick r:id="rId9">
                  <a:extLst>
                    <a:ext uri="{A12FA001-AC4F-418D-AE19-62706E023703}">
                      <ahyp:hlinkClr xmlns:ahyp="http://schemas.microsoft.com/office/drawing/2018/hyperlinkcolor" val="tx"/>
                    </a:ext>
                  </a:extLst>
                </a:hlinkClick>
              </a:rPr>
              <a:t>https://www.gao.gov/assets/ggd-93-17r.pdf</a:t>
            </a:r>
            <a:endParaRPr sz="2000" dirty="0">
              <a:solidFill>
                <a:srgbClr val="0000FF"/>
              </a:solidFill>
              <a:latin typeface="Arial Narrow"/>
              <a:ea typeface="Arial Narrow"/>
              <a:cs typeface="Arial Narrow"/>
              <a:sym typeface="Arial Narrow"/>
            </a:endParaRPr>
          </a:p>
          <a:p>
            <a:pPr marL="457189" marR="0" lvl="0" indent="-457189" algn="l" rtl="0">
              <a:spcBef>
                <a:spcPts val="40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10">
                  <a:extLst>
                    <a:ext uri="{A12FA001-AC4F-418D-AE19-62706E023703}">
                      <ahyp:hlinkClr xmlns:ahyp="http://schemas.microsoft.com/office/drawing/2018/hyperlinkcolor" val="tx"/>
                    </a:ext>
                  </a:extLst>
                </a:hlinkClick>
              </a:rPr>
              <a:t>https://www.whitehouse.gov/briefing-room/presidential-actions/2021/12/13/executive-order-on-transforming-federal-customer-experience-and-service-delivery-to-rebuild-trust-in-government/</a:t>
            </a:r>
            <a:endParaRPr sz="2000" dirty="0">
              <a:solidFill>
                <a:srgbClr val="0000FF"/>
              </a:solidFill>
              <a:latin typeface="Arial Narrow"/>
              <a:ea typeface="Arial Narrow"/>
              <a:cs typeface="Arial Narrow"/>
              <a:sym typeface="Arial Narrow"/>
            </a:endParaRPr>
          </a:p>
          <a:p>
            <a:pPr marL="457189" marR="0" lvl="0" indent="-457189" algn="l" rtl="0">
              <a:spcBef>
                <a:spcPts val="40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11">
                  <a:extLst>
                    <a:ext uri="{A12FA001-AC4F-418D-AE19-62706E023703}">
                      <ahyp:hlinkClr xmlns:ahyp="http://schemas.microsoft.com/office/drawing/2018/hyperlinkcolor" val="tx"/>
                    </a:ext>
                  </a:extLst>
                </a:hlinkClick>
              </a:rPr>
              <a:t>https://www.ntsb.gov/investigations/accidentreports/reports/mar1901.pdf</a:t>
            </a:r>
            <a:endParaRPr sz="2000" dirty="0">
              <a:solidFill>
                <a:srgbClr val="0000FF"/>
              </a:solidFill>
              <a:latin typeface="Arial Narrow"/>
              <a:ea typeface="Arial Narrow"/>
              <a:cs typeface="Arial Narrow"/>
              <a:sym typeface="Arial Narrow"/>
            </a:endParaRPr>
          </a:p>
          <a:p>
            <a:pPr marL="457189" marR="0" lvl="0" indent="-457189" algn="l" rtl="0">
              <a:spcBef>
                <a:spcPts val="40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12">
                  <a:extLst>
                    <a:ext uri="{A12FA001-AC4F-418D-AE19-62706E023703}">
                      <ahyp:hlinkClr xmlns:ahyp="http://schemas.microsoft.com/office/drawing/2018/hyperlinkcolor" val="tx"/>
                    </a:ext>
                  </a:extLst>
                </a:hlinkClick>
              </a:rPr>
              <a:t>https://www.nngroup.com/articles/ux-maturity-model/</a:t>
            </a:r>
            <a:endParaRPr sz="2000" dirty="0">
              <a:solidFill>
                <a:srgbClr val="0000FF"/>
              </a:solidFill>
              <a:latin typeface="Arial Narrow"/>
              <a:ea typeface="Arial Narrow"/>
              <a:cs typeface="Arial Narrow"/>
              <a:sym typeface="Arial Narrow"/>
            </a:endParaRPr>
          </a:p>
          <a:p>
            <a:pPr marL="457189" marR="0" lvl="0" indent="-457189" algn="l" rtl="0">
              <a:spcBef>
                <a:spcPts val="40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13">
                  <a:extLst>
                    <a:ext uri="{A12FA001-AC4F-418D-AE19-62706E023703}">
                      <ahyp:hlinkClr xmlns:ahyp="http://schemas.microsoft.com/office/drawing/2018/hyperlinkcolor" val="tx"/>
                    </a:ext>
                  </a:extLst>
                </a:hlinkClick>
              </a:rPr>
              <a:t>https://uxdesign.cc/understanding-ux-roles-23032b94710d</a:t>
            </a:r>
            <a:endParaRPr sz="2000" dirty="0">
              <a:solidFill>
                <a:srgbClr val="0000FF"/>
              </a:solidFill>
              <a:latin typeface="Arial Narrow"/>
              <a:ea typeface="Arial Narrow"/>
              <a:cs typeface="Arial Narrow"/>
              <a:sym typeface="Arial Narrow"/>
            </a:endParaRPr>
          </a:p>
          <a:p>
            <a:pPr marL="457188" marR="0" lvl="0" indent="-457188" algn="l" rtl="0">
              <a:spcBef>
                <a:spcPts val="400"/>
              </a:spcBef>
              <a:spcAft>
                <a:spcPts val="0"/>
              </a:spcAft>
              <a:buClr>
                <a:srgbClr val="0000FF"/>
              </a:buClr>
              <a:buSzPts val="1500"/>
              <a:buFont typeface="Wingdings" pitchFamily="2" charset="2"/>
              <a:buChar char="Ø"/>
            </a:pPr>
            <a:r>
              <a:rPr lang="en-US" sz="2000" u="sng" dirty="0">
                <a:solidFill>
                  <a:srgbClr val="0000FF"/>
                </a:solidFill>
                <a:latin typeface="Arial Narrow"/>
                <a:ea typeface="Arial Narrow"/>
                <a:cs typeface="Arial Narrow"/>
                <a:sym typeface="Arial Narrow"/>
                <a:hlinkClick r:id="rId14">
                  <a:extLst>
                    <a:ext uri="{A12FA001-AC4F-418D-AE19-62706E023703}">
                      <ahyp:hlinkClr xmlns:ahyp="http://schemas.microsoft.com/office/drawing/2018/hyperlinkcolor" val="tx"/>
                    </a:ext>
                  </a:extLst>
                </a:hlinkClick>
              </a:rPr>
              <a:t>https://cyberworx-state-of-ux.netlify.app/cyberworx_state_of_ux_report.nb</a:t>
            </a:r>
            <a:r>
              <a:rPr lang="en-US" sz="2000" dirty="0">
                <a:solidFill>
                  <a:srgbClr val="0000FF"/>
                </a:solidFill>
                <a:latin typeface="Arial Narrow"/>
                <a:ea typeface="Arial Narrow"/>
                <a:cs typeface="Arial Narrow"/>
                <a:sym typeface="Arial Narrow"/>
              </a:rPr>
              <a:t> </a:t>
            </a:r>
            <a:r>
              <a:rPr lang="en-US" sz="2000" dirty="0">
                <a:solidFill>
                  <a:schemeClr val="dk1"/>
                </a:solidFill>
                <a:latin typeface="Arial Narrow"/>
                <a:ea typeface="Arial Narrow"/>
                <a:cs typeface="Arial Narrow"/>
                <a:sym typeface="Arial Narrow"/>
              </a:rPr>
              <a:t>(password: DataSocietyCyberWorx2021!)</a:t>
            </a:r>
            <a:endParaRPr sz="2000" dirty="0">
              <a:solidFill>
                <a:schemeClr val="dk1"/>
              </a:solidFill>
              <a:latin typeface="Arial Narrow"/>
              <a:ea typeface="Arial Narrow"/>
              <a:cs typeface="Arial Narrow"/>
              <a:sym typeface="Arial Narrow"/>
            </a:endParaRPr>
          </a:p>
        </p:txBody>
      </p:sp>
      <p:sp>
        <p:nvSpPr>
          <p:cNvPr id="868" name="Google Shape;868;p78"/>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Definition of UX</a:t>
            </a:r>
            <a:endParaRPr/>
          </a:p>
        </p:txBody>
      </p:sp>
      <p:sp>
        <p:nvSpPr>
          <p:cNvPr id="129" name="Google Shape;129;p9"/>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100"/>
              <a:buFont typeface="Wingdings" pitchFamily="2" charset="2"/>
              <a:buChar char="Ø"/>
            </a:pPr>
            <a:r>
              <a:rPr lang="en-US" dirty="0">
                <a:latin typeface="Arial"/>
                <a:ea typeface="Arial"/>
                <a:cs typeface="Arial"/>
                <a:sym typeface="Arial"/>
              </a:rPr>
              <a:t>Hierarchy of User Needs </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Functional – provides a service that is desired</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Reliable – timely, consistent, as expected</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Usable – right information at the time and place</a:t>
            </a:r>
            <a:endParaRPr dirty="0">
              <a:latin typeface="Arial"/>
              <a:ea typeface="Arial"/>
              <a:cs typeface="Arial"/>
              <a:sym typeface="Arial"/>
            </a:endParaRPr>
          </a:p>
          <a:p>
            <a:pPr marL="990575" lvl="1" indent="-380990" algn="l" rtl="0">
              <a:spcBef>
                <a:spcPts val="480"/>
              </a:spcBef>
              <a:spcAft>
                <a:spcPts val="0"/>
              </a:spcAft>
              <a:buSzPts val="1800"/>
              <a:buFont typeface="Arial"/>
              <a:buChar char="■"/>
            </a:pPr>
            <a:r>
              <a:rPr lang="en-US" dirty="0">
                <a:latin typeface="Arial"/>
                <a:ea typeface="Arial"/>
                <a:cs typeface="Arial"/>
                <a:sym typeface="Arial"/>
              </a:rPr>
              <a:t>Pleasurable – emotional connection layered on top</a:t>
            </a:r>
            <a:endParaRPr dirty="0">
              <a:latin typeface="Arial"/>
              <a:ea typeface="Arial"/>
              <a:cs typeface="Arial"/>
              <a:sym typeface="Arial"/>
            </a:endParaRPr>
          </a:p>
        </p:txBody>
      </p:sp>
      <p:grpSp>
        <p:nvGrpSpPr>
          <p:cNvPr id="130" name="Google Shape;130;p9"/>
          <p:cNvGrpSpPr/>
          <p:nvPr/>
        </p:nvGrpSpPr>
        <p:grpSpPr>
          <a:xfrm>
            <a:off x="7581014" y="1831545"/>
            <a:ext cx="4423144" cy="3561907"/>
            <a:chOff x="1818167" y="2732567"/>
            <a:chExt cx="4423144" cy="3561907"/>
          </a:xfrm>
        </p:grpSpPr>
        <p:sp>
          <p:nvSpPr>
            <p:cNvPr id="131" name="Google Shape;131;p9"/>
            <p:cNvSpPr/>
            <p:nvPr/>
          </p:nvSpPr>
          <p:spPr>
            <a:xfrm>
              <a:off x="1818167" y="2732567"/>
              <a:ext cx="4423144" cy="3561907"/>
            </a:xfrm>
            <a:prstGeom prst="triangle">
              <a:avLst>
                <a:gd name="adj" fmla="val 50000"/>
              </a:avLst>
            </a:prstGeom>
            <a:solidFill>
              <a:srgbClr val="22458A"/>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ahoma"/>
                <a:buNone/>
              </a:pPr>
              <a:endParaRPr sz="2400" b="0" i="0" u="none" strike="noStrike" cap="none">
                <a:solidFill>
                  <a:schemeClr val="dk1"/>
                </a:solidFill>
                <a:latin typeface="Tahoma"/>
                <a:ea typeface="Tahoma"/>
                <a:cs typeface="Tahoma"/>
                <a:sym typeface="Tahoma"/>
              </a:endParaRPr>
            </a:p>
          </p:txBody>
        </p:sp>
        <p:sp>
          <p:nvSpPr>
            <p:cNvPr id="132" name="Google Shape;132;p9"/>
            <p:cNvSpPr txBox="1"/>
            <p:nvPr/>
          </p:nvSpPr>
          <p:spPr>
            <a:xfrm>
              <a:off x="2711300" y="5790019"/>
              <a:ext cx="26368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Functional</a:t>
              </a:r>
              <a:endParaRPr/>
            </a:p>
          </p:txBody>
        </p:sp>
        <p:sp>
          <p:nvSpPr>
            <p:cNvPr id="133" name="Google Shape;133;p9"/>
            <p:cNvSpPr txBox="1"/>
            <p:nvPr/>
          </p:nvSpPr>
          <p:spPr>
            <a:xfrm>
              <a:off x="2682322" y="5052077"/>
              <a:ext cx="26368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Reliable</a:t>
              </a:r>
              <a:endParaRPr/>
            </a:p>
          </p:txBody>
        </p:sp>
        <p:sp>
          <p:nvSpPr>
            <p:cNvPr id="134" name="Google Shape;134;p9"/>
            <p:cNvSpPr txBox="1"/>
            <p:nvPr/>
          </p:nvSpPr>
          <p:spPr>
            <a:xfrm>
              <a:off x="2690033" y="4348310"/>
              <a:ext cx="26368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Usable</a:t>
              </a:r>
              <a:endParaRPr/>
            </a:p>
          </p:txBody>
        </p:sp>
        <p:sp>
          <p:nvSpPr>
            <p:cNvPr id="135" name="Google Shape;135;p9"/>
            <p:cNvSpPr txBox="1"/>
            <p:nvPr/>
          </p:nvSpPr>
          <p:spPr>
            <a:xfrm>
              <a:off x="2721932" y="3734799"/>
              <a:ext cx="26368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Pleasurable</a:t>
              </a:r>
              <a:endParaRPr/>
            </a:p>
          </p:txBody>
        </p:sp>
        <p:cxnSp>
          <p:nvCxnSpPr>
            <p:cNvPr id="136" name="Google Shape;136;p9"/>
            <p:cNvCxnSpPr/>
            <p:nvPr/>
          </p:nvCxnSpPr>
          <p:spPr>
            <a:xfrm>
              <a:off x="2225121" y="5533851"/>
              <a:ext cx="3551275" cy="0"/>
            </a:xfrm>
            <a:prstGeom prst="straightConnector1">
              <a:avLst/>
            </a:prstGeom>
            <a:solidFill>
              <a:schemeClr val="accent1"/>
            </a:solidFill>
            <a:ln w="19050" cap="flat" cmpd="sng">
              <a:solidFill>
                <a:schemeClr val="lt1"/>
              </a:solidFill>
              <a:prstDash val="solid"/>
              <a:miter lim="800000"/>
              <a:headEnd type="none" w="sm" len="sm"/>
              <a:tailEnd type="none" w="sm" len="sm"/>
            </a:ln>
          </p:spPr>
        </p:cxnSp>
        <p:cxnSp>
          <p:nvCxnSpPr>
            <p:cNvPr id="137" name="Google Shape;137;p9"/>
            <p:cNvCxnSpPr/>
            <p:nvPr/>
          </p:nvCxnSpPr>
          <p:spPr>
            <a:xfrm>
              <a:off x="2232832" y="4856912"/>
              <a:ext cx="3551275" cy="0"/>
            </a:xfrm>
            <a:prstGeom prst="straightConnector1">
              <a:avLst/>
            </a:prstGeom>
            <a:solidFill>
              <a:schemeClr val="accent1"/>
            </a:solidFill>
            <a:ln w="19050" cap="flat" cmpd="sng">
              <a:solidFill>
                <a:schemeClr val="lt1"/>
              </a:solidFill>
              <a:prstDash val="solid"/>
              <a:miter lim="800000"/>
              <a:headEnd type="none" w="sm" len="sm"/>
              <a:tailEnd type="none" w="sm" len="sm"/>
            </a:ln>
          </p:spPr>
        </p:cxnSp>
        <p:cxnSp>
          <p:nvCxnSpPr>
            <p:cNvPr id="138" name="Google Shape;138;p9"/>
            <p:cNvCxnSpPr/>
            <p:nvPr/>
          </p:nvCxnSpPr>
          <p:spPr>
            <a:xfrm>
              <a:off x="3147237" y="4147146"/>
              <a:ext cx="1765005" cy="0"/>
            </a:xfrm>
            <a:prstGeom prst="straightConnector1">
              <a:avLst/>
            </a:prstGeom>
            <a:solidFill>
              <a:schemeClr val="accent1"/>
            </a:solidFill>
            <a:ln w="19050" cap="flat" cmpd="sng">
              <a:solidFill>
                <a:schemeClr val="lt1"/>
              </a:solidFill>
              <a:prstDash val="solid"/>
              <a:miter lim="800000"/>
              <a:headEnd type="none" w="sm" len="sm"/>
              <a:tailEnd type="none" w="sm" len="sm"/>
            </a:ln>
          </p:spPr>
        </p:cxnSp>
      </p:grpSp>
      <p:sp>
        <p:nvSpPr>
          <p:cNvPr id="139" name="Google Shape;139;p9"/>
          <p:cNvSpPr txBox="1"/>
          <p:nvPr/>
        </p:nvSpPr>
        <p:spPr>
          <a:xfrm>
            <a:off x="7931876" y="5432503"/>
            <a:ext cx="376392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Aarron Walter’s </a:t>
            </a:r>
            <a:endParaRPr/>
          </a:p>
          <a:p>
            <a:pPr marL="0" marR="0" lvl="0" indent="0" algn="ctr" rtl="0">
              <a:spcBef>
                <a:spcPts val="0"/>
              </a:spcBef>
              <a:spcAft>
                <a:spcPts val="0"/>
              </a:spcAft>
              <a:buNone/>
            </a:pPr>
            <a:r>
              <a:rPr lang="en-US" sz="2000">
                <a:solidFill>
                  <a:schemeClr val="dk1"/>
                </a:solidFill>
                <a:latin typeface="Arial"/>
                <a:ea typeface="Arial"/>
                <a:cs typeface="Arial"/>
                <a:sym typeface="Arial"/>
              </a:rPr>
              <a:t>Hierarchy of User Needs</a:t>
            </a:r>
            <a:endParaRPr/>
          </a:p>
        </p:txBody>
      </p:sp>
      <p:sp>
        <p:nvSpPr>
          <p:cNvPr id="140" name="Google Shape;140;p9"/>
          <p:cNvSpPr txBox="1">
            <a:spLocks noGrp="1"/>
          </p:cNvSpPr>
          <p:nvPr>
            <p:ph type="sldNum" idx="12"/>
          </p:nvPr>
        </p:nvSpPr>
        <p:spPr>
          <a:xfrm>
            <a:off x="10893288" y="6477001"/>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6239</Words>
  <Application>Microsoft Macintosh PowerPoint</Application>
  <PresentationFormat>Widescreen</PresentationFormat>
  <Paragraphs>860</Paragraphs>
  <Slides>81</Slides>
  <Notes>81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Wingdings</vt:lpstr>
      <vt:lpstr>Tahoma</vt:lpstr>
      <vt:lpstr>Arial Narrow</vt:lpstr>
      <vt:lpstr>Century Gothic</vt:lpstr>
      <vt:lpstr>Noto Sans Symbols</vt:lpstr>
      <vt:lpstr>Blends</vt:lpstr>
      <vt:lpstr>PowerPoint Presentation</vt:lpstr>
      <vt:lpstr>Learning Objectives</vt:lpstr>
      <vt:lpstr>Outline</vt:lpstr>
      <vt:lpstr>Outline</vt:lpstr>
      <vt:lpstr>B-17 Flying Fortress</vt:lpstr>
      <vt:lpstr>Outline</vt:lpstr>
      <vt:lpstr>Definition of User Experience</vt:lpstr>
      <vt:lpstr>Definition of User Experience</vt:lpstr>
      <vt:lpstr>Definition of UX</vt:lpstr>
      <vt:lpstr>Usable vs Delightful</vt:lpstr>
      <vt:lpstr>Definition of UX</vt:lpstr>
      <vt:lpstr>Definition of UX - USAF</vt:lpstr>
      <vt:lpstr>Outline</vt:lpstr>
      <vt:lpstr>UX Process – Key Attributes of Processes</vt:lpstr>
      <vt:lpstr>UX Process – Variety of Flavors</vt:lpstr>
      <vt:lpstr>UX Process – Variety of Flavors</vt:lpstr>
      <vt:lpstr>UX Process – Variety of Flavors</vt:lpstr>
      <vt:lpstr>UX Process – Variety of Flavors</vt:lpstr>
      <vt:lpstr>UX Process – Fundamental</vt:lpstr>
      <vt:lpstr>UX Process – Fundamental</vt:lpstr>
      <vt:lpstr>UX Process – Understand/Relate in context</vt:lpstr>
      <vt:lpstr>UX Process - Understand/Relate in context</vt:lpstr>
      <vt:lpstr>UX Process - Understand/Relate in Context</vt:lpstr>
      <vt:lpstr>UX Process - Understand/Relate in Context</vt:lpstr>
      <vt:lpstr>UX Process – Fundamental</vt:lpstr>
      <vt:lpstr>UX Process – Get Oriented</vt:lpstr>
      <vt:lpstr>UX Process – Get Oriented</vt:lpstr>
      <vt:lpstr>UX Process – Get Oriented</vt:lpstr>
      <vt:lpstr>UX Process – Get Oriented</vt:lpstr>
      <vt:lpstr>UX Process – Fundamental</vt:lpstr>
      <vt:lpstr>UX Process – Do Something</vt:lpstr>
      <vt:lpstr>UX Process – Do Something</vt:lpstr>
      <vt:lpstr>UX Process – Do Something</vt:lpstr>
      <vt:lpstr>UX Process – Do Something</vt:lpstr>
      <vt:lpstr>UX Process – Do Something</vt:lpstr>
      <vt:lpstr>UX Process – Do Something</vt:lpstr>
      <vt:lpstr>UX Process – Do Something</vt:lpstr>
      <vt:lpstr>UX Process – Fundamental</vt:lpstr>
      <vt:lpstr>PowerPoint Presentation</vt:lpstr>
      <vt:lpstr>UX Process – Observe to learn, iterate to improve</vt:lpstr>
      <vt:lpstr>UX Process – Observe to learn, iterate to improve</vt:lpstr>
      <vt:lpstr>Outline</vt:lpstr>
      <vt:lpstr>UX Benefits  - End User</vt:lpstr>
      <vt:lpstr>UX Benefits – Business Case</vt:lpstr>
      <vt:lpstr>UX Benefits – Business Case</vt:lpstr>
      <vt:lpstr>UX Benefits - Risk</vt:lpstr>
      <vt:lpstr>Outline</vt:lpstr>
      <vt:lpstr>Evolution of UX in Commercial Sector</vt:lpstr>
      <vt:lpstr>Evolution of UX in Commercial Sector</vt:lpstr>
      <vt:lpstr>Evolution of UX in Commercial Sector</vt:lpstr>
      <vt:lpstr>Evolution of UX in Commercial Sector </vt:lpstr>
      <vt:lpstr>Evolution of UX in Commercial Sector</vt:lpstr>
      <vt:lpstr>Competing Design Priorities in Government</vt:lpstr>
      <vt:lpstr>Competing Design Priorities in Government</vt:lpstr>
      <vt:lpstr>Competing Design Priorities in Government</vt:lpstr>
      <vt:lpstr>Competing Design Priorities in Government</vt:lpstr>
      <vt:lpstr>PowerPoint Presentation</vt:lpstr>
      <vt:lpstr>Competing Design Priorities in Government</vt:lpstr>
      <vt:lpstr>Outline</vt:lpstr>
      <vt:lpstr>UX Case Studies – USS McCain</vt:lpstr>
      <vt:lpstr>UX Case Studies – USS McCain</vt:lpstr>
      <vt:lpstr>UX Case Studies – USS McCain</vt:lpstr>
      <vt:lpstr>UX Case Studies – USS McCain</vt:lpstr>
      <vt:lpstr>UX Case Studies - SERE</vt:lpstr>
      <vt:lpstr>UX Case Studies - SERE</vt:lpstr>
      <vt:lpstr>UX Case Studies - SERE</vt:lpstr>
      <vt:lpstr>UX Case Studies - SERE</vt:lpstr>
      <vt:lpstr>Outline</vt:lpstr>
      <vt:lpstr>UX Maturity</vt:lpstr>
      <vt:lpstr>USAF UX Team Maturity Model</vt:lpstr>
      <vt:lpstr>Outline</vt:lpstr>
      <vt:lpstr>Practical Tips</vt:lpstr>
      <vt:lpstr>Practical Tips - UX Specialties</vt:lpstr>
      <vt:lpstr>Practical Tips - UX Specialties</vt:lpstr>
      <vt:lpstr>Outline</vt:lpstr>
      <vt:lpstr>Summary</vt:lpstr>
      <vt:lpstr>Conclusion</vt:lpstr>
      <vt:lpstr>Q&amp;A</vt:lpstr>
      <vt:lpstr>Recommended Resources</vt:lpstr>
      <vt:lpstr>Resource List</vt:lpstr>
      <vt:lpstr>Resource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Amanda Hawkins</cp:lastModifiedBy>
  <cp:revision>2</cp:revision>
  <dcterms:created xsi:type="dcterms:W3CDTF">2016-03-29T15:29:36Z</dcterms:created>
  <dcterms:modified xsi:type="dcterms:W3CDTF">2022-09-21T20:58:38Z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