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xml" ContentType="application/vnd.openxmlformats-officedocument.presentationml.tags+xml"/>
  <Override PartName="/ppt/notesSlides/notesSlide46.xml" ContentType="application/vnd.openxmlformats-officedocument.presentationml.notesSlide+xml"/>
  <Override PartName="/ppt/tags/tag5.xml" ContentType="application/vnd.openxmlformats-officedocument.presentationml.tags+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tags/tag7.xml" ContentType="application/vnd.openxmlformats-officedocument.presentationml.tags+xml"/>
  <Override PartName="/ppt/notesSlides/notesSlide49.xml" ContentType="application/vnd.openxmlformats-officedocument.presentationml.notesSlide+xml"/>
  <Override PartName="/ppt/tags/tag8.xml" ContentType="application/vnd.openxmlformats-officedocument.presentationml.tags+xml"/>
  <Override PartName="/ppt/notesSlides/notesSlide50.xml" ContentType="application/vnd.openxmlformats-officedocument.presentationml.notesSlide+xml"/>
  <Override PartName="/ppt/tags/tag9.xml" ContentType="application/vnd.openxmlformats-officedocument.presentationml.tags+xml"/>
  <Override PartName="/ppt/notesSlides/notesSlide51.xml" ContentType="application/vnd.openxmlformats-officedocument.presentationml.notesSlide+xml"/>
  <Override PartName="/ppt/tags/tag1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80" r:id="rId5"/>
  </p:sldMasterIdLst>
  <p:notesMasterIdLst>
    <p:notesMasterId r:id="rId85"/>
  </p:notesMasterIdLst>
  <p:handoutMasterIdLst>
    <p:handoutMasterId r:id="rId86"/>
  </p:handoutMasterIdLst>
  <p:sldIdLst>
    <p:sldId id="270" r:id="rId6"/>
    <p:sldId id="852" r:id="rId7"/>
    <p:sldId id="867" r:id="rId8"/>
    <p:sldId id="275" r:id="rId9"/>
    <p:sldId id="906" r:id="rId10"/>
    <p:sldId id="928" r:id="rId11"/>
    <p:sldId id="866" r:id="rId12"/>
    <p:sldId id="885" r:id="rId13"/>
    <p:sldId id="887" r:id="rId14"/>
    <p:sldId id="888" r:id="rId15"/>
    <p:sldId id="890" r:id="rId16"/>
    <p:sldId id="889" r:id="rId17"/>
    <p:sldId id="891" r:id="rId18"/>
    <p:sldId id="892" r:id="rId19"/>
    <p:sldId id="895" r:id="rId20"/>
    <p:sldId id="884" r:id="rId21"/>
    <p:sldId id="256" r:id="rId22"/>
    <p:sldId id="896" r:id="rId23"/>
    <p:sldId id="257" r:id="rId24"/>
    <p:sldId id="929" r:id="rId25"/>
    <p:sldId id="258" r:id="rId26"/>
    <p:sldId id="872" r:id="rId27"/>
    <p:sldId id="904" r:id="rId28"/>
    <p:sldId id="899" r:id="rId29"/>
    <p:sldId id="900" r:id="rId30"/>
    <p:sldId id="901" r:id="rId31"/>
    <p:sldId id="837" r:id="rId32"/>
    <p:sldId id="903" r:id="rId33"/>
    <p:sldId id="260" r:id="rId34"/>
    <p:sldId id="261" r:id="rId35"/>
    <p:sldId id="873" r:id="rId36"/>
    <p:sldId id="882" r:id="rId37"/>
    <p:sldId id="898" r:id="rId38"/>
    <p:sldId id="838" r:id="rId39"/>
    <p:sldId id="868" r:id="rId40"/>
    <p:sldId id="869" r:id="rId41"/>
    <p:sldId id="878" r:id="rId42"/>
    <p:sldId id="883" r:id="rId43"/>
    <p:sldId id="874" r:id="rId44"/>
    <p:sldId id="860" r:id="rId45"/>
    <p:sldId id="861" r:id="rId46"/>
    <p:sldId id="862" r:id="rId47"/>
    <p:sldId id="863" r:id="rId48"/>
    <p:sldId id="875" r:id="rId49"/>
    <p:sldId id="855" r:id="rId50"/>
    <p:sldId id="269" r:id="rId51"/>
    <p:sldId id="839" r:id="rId52"/>
    <p:sldId id="271" r:id="rId53"/>
    <p:sldId id="876" r:id="rId54"/>
    <p:sldId id="273" r:id="rId55"/>
    <p:sldId id="841" r:id="rId56"/>
    <p:sldId id="864" r:id="rId57"/>
    <p:sldId id="865" r:id="rId58"/>
    <p:sldId id="877" r:id="rId59"/>
    <p:sldId id="832" r:id="rId60"/>
    <p:sldId id="280" r:id="rId61"/>
    <p:sldId id="842" r:id="rId62"/>
    <p:sldId id="840" r:id="rId63"/>
    <p:sldId id="267" r:id="rId64"/>
    <p:sldId id="277" r:id="rId65"/>
    <p:sldId id="930" r:id="rId66"/>
    <p:sldId id="845" r:id="rId67"/>
    <p:sldId id="846" r:id="rId68"/>
    <p:sldId id="848" r:id="rId69"/>
    <p:sldId id="847" r:id="rId70"/>
    <p:sldId id="927" r:id="rId71"/>
    <p:sldId id="931" r:id="rId72"/>
    <p:sldId id="932" r:id="rId73"/>
    <p:sldId id="933" r:id="rId74"/>
    <p:sldId id="934" r:id="rId75"/>
    <p:sldId id="935" r:id="rId76"/>
    <p:sldId id="938" r:id="rId77"/>
    <p:sldId id="937" r:id="rId78"/>
    <p:sldId id="844" r:id="rId79"/>
    <p:sldId id="282" r:id="rId80"/>
    <p:sldId id="843" r:id="rId81"/>
    <p:sldId id="850" r:id="rId82"/>
    <p:sldId id="851" r:id="rId83"/>
    <p:sldId id="849" r:id="rId8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E420F56E-C7BE-482C-863A-CF0839825E0B}">
          <p14:sldIdLst>
            <p14:sldId id="270"/>
            <p14:sldId id="852"/>
            <p14:sldId id="867"/>
            <p14:sldId id="275"/>
            <p14:sldId id="906"/>
            <p14:sldId id="928"/>
          </p14:sldIdLst>
        </p14:section>
        <p14:section name="Illusion of Knowing" id="{0F3A670E-559E-462E-B62D-20A6A96BC90D}">
          <p14:sldIdLst>
            <p14:sldId id="866"/>
            <p14:sldId id="885"/>
            <p14:sldId id="887"/>
            <p14:sldId id="888"/>
            <p14:sldId id="890"/>
            <p14:sldId id="889"/>
            <p14:sldId id="891"/>
            <p14:sldId id="892"/>
            <p14:sldId id="895"/>
            <p14:sldId id="884"/>
            <p14:sldId id="256"/>
            <p14:sldId id="896"/>
            <p14:sldId id="257"/>
            <p14:sldId id="929"/>
            <p14:sldId id="258"/>
            <p14:sldId id="872"/>
            <p14:sldId id="904"/>
            <p14:sldId id="899"/>
            <p14:sldId id="900"/>
            <p14:sldId id="901"/>
            <p14:sldId id="837"/>
            <p14:sldId id="903"/>
            <p14:sldId id="260"/>
            <p14:sldId id="261"/>
          </p14:sldIdLst>
        </p14:section>
        <p14:section name="Learning Experience Design Intro" id="{11EF2AD7-E5DB-4619-A1B0-4E681583D9F8}">
          <p14:sldIdLst>
            <p14:sldId id="873"/>
            <p14:sldId id="882"/>
            <p14:sldId id="898"/>
            <p14:sldId id="838"/>
            <p14:sldId id="868"/>
            <p14:sldId id="869"/>
            <p14:sldId id="878"/>
            <p14:sldId id="883"/>
          </p14:sldIdLst>
        </p14:section>
        <p14:section name="Learning Myths and Misconceptions" id="{D64001CC-7BE0-45D3-8669-C92CAD8C8CC3}">
          <p14:sldIdLst>
            <p14:sldId id="874"/>
            <p14:sldId id="860"/>
            <p14:sldId id="861"/>
            <p14:sldId id="862"/>
            <p14:sldId id="863"/>
          </p14:sldIdLst>
        </p14:section>
        <p14:section name="Examine how we learn" id="{0187D2C6-5C25-4770-8A72-FD3F6DCB561D}">
          <p14:sldIdLst>
            <p14:sldId id="875"/>
            <p14:sldId id="855"/>
            <p14:sldId id="269"/>
            <p14:sldId id="839"/>
            <p14:sldId id="271"/>
            <p14:sldId id="876"/>
            <p14:sldId id="273"/>
            <p14:sldId id="841"/>
            <p14:sldId id="864"/>
            <p14:sldId id="865"/>
          </p14:sldIdLst>
        </p14:section>
        <p14:section name="Learning Experience Design (LXD) practices" id="{0CBCC5C1-1226-4C80-827B-97DF1C5BE4BC}">
          <p14:sldIdLst>
            <p14:sldId id="877"/>
            <p14:sldId id="832"/>
            <p14:sldId id="280"/>
            <p14:sldId id="842"/>
            <p14:sldId id="840"/>
            <p14:sldId id="267"/>
            <p14:sldId id="277"/>
            <p14:sldId id="930"/>
            <p14:sldId id="845"/>
            <p14:sldId id="846"/>
            <p14:sldId id="848"/>
            <p14:sldId id="847"/>
            <p14:sldId id="927"/>
            <p14:sldId id="931"/>
            <p14:sldId id="932"/>
            <p14:sldId id="933"/>
            <p14:sldId id="934"/>
            <p14:sldId id="935"/>
            <p14:sldId id="938"/>
            <p14:sldId id="937"/>
            <p14:sldId id="844"/>
            <p14:sldId id="282"/>
            <p14:sldId id="843"/>
            <p14:sldId id="850"/>
            <p14:sldId id="851"/>
            <p14:sldId id="84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36DC5-DFF3-7347-A36E-692F05A6A517}" name="Heather Seiser" initials="HS" userId="S::heatherseiser_gmail.com#ext#@ttdlearningsolutions.onmicrosoft.com::33c8d0e8-1d50-4776-a3f4-47b6e9cb533d" providerId="AD"/>
  <p188:author id="{87786EFA-C509-FA0F-9D7D-CDD6DF6B48D9}" name="Ramona Shires" initials="RS" userId="S::rshires@aptima.com::09bc58b5-2157-47c7-aa89-ea9fe7508c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05"/>
    <a:srgbClr val="002D5B"/>
    <a:srgbClr val="C00000"/>
    <a:srgbClr val="E6AB00"/>
    <a:srgbClr val="E2A700"/>
    <a:srgbClr val="133A78"/>
    <a:srgbClr val="2A628A"/>
    <a:srgbClr val="183F7A"/>
    <a:srgbClr val="7030A0"/>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4565" autoAdjust="0"/>
  </p:normalViewPr>
  <p:slideViewPr>
    <p:cSldViewPr snapToGrid="0">
      <p:cViewPr varScale="1">
        <p:scale>
          <a:sx n="60" d="100"/>
          <a:sy n="60" d="100"/>
        </p:scale>
        <p:origin x="1238"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F718E-7CE1-47BD-9C20-1D07EA83FB0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0063117B-02A2-4B04-B5FC-987AD2ADB00E}">
      <dgm:prSet phldrT="[Text]"/>
      <dgm:spPr>
        <a:solidFill>
          <a:srgbClr val="C00000"/>
        </a:solidFill>
      </dgm:spPr>
      <dgm:t>
        <a:bodyPr/>
        <a:lstStyle/>
        <a:p>
          <a:r>
            <a:rPr lang="en-US" dirty="0"/>
            <a:t>Mission Readiness</a:t>
          </a:r>
        </a:p>
      </dgm:t>
    </dgm:pt>
    <dgm:pt modelId="{EFF08C37-CB05-4786-B4B8-ACC5EB619BF5}" type="parTrans" cxnId="{459CEFDC-79DE-4B5B-BE67-56BF6F31BF2B}">
      <dgm:prSet/>
      <dgm:spPr/>
      <dgm:t>
        <a:bodyPr/>
        <a:lstStyle/>
        <a:p>
          <a:endParaRPr lang="en-US"/>
        </a:p>
      </dgm:t>
    </dgm:pt>
    <dgm:pt modelId="{E24E918D-C231-4CE1-BB31-F20C35ABF17B}" type="sibTrans" cxnId="{459CEFDC-79DE-4B5B-BE67-56BF6F31BF2B}">
      <dgm:prSet/>
      <dgm:spPr/>
      <dgm:t>
        <a:bodyPr/>
        <a:lstStyle/>
        <a:p>
          <a:endParaRPr lang="en-US"/>
        </a:p>
      </dgm:t>
    </dgm:pt>
    <dgm:pt modelId="{E9655EB3-BA7F-45D1-804D-D3B641A7FDD2}">
      <dgm:prSet phldrT="[Text]"/>
      <dgm:spPr>
        <a:solidFill>
          <a:schemeClr val="accent1">
            <a:lumMod val="75000"/>
          </a:schemeClr>
        </a:solidFill>
      </dgm:spPr>
      <dgm:t>
        <a:bodyPr/>
        <a:lstStyle/>
        <a:p>
          <a:r>
            <a:rPr lang="en-US" dirty="0"/>
            <a:t>Training Management</a:t>
          </a:r>
        </a:p>
      </dgm:t>
    </dgm:pt>
    <dgm:pt modelId="{14DF9492-6874-4F87-AC91-03C64306283B}" type="parTrans" cxnId="{9B439DD9-06A6-40EA-8347-0F69BB2C991E}">
      <dgm:prSet/>
      <dgm:spPr>
        <a:ln>
          <a:headEnd type="triangle" w="med" len="med"/>
          <a:tailEnd type="none" w="med" len="med"/>
        </a:ln>
      </dgm:spPr>
      <dgm:t>
        <a:bodyPr/>
        <a:lstStyle/>
        <a:p>
          <a:endParaRPr lang="en-US"/>
        </a:p>
      </dgm:t>
    </dgm:pt>
    <dgm:pt modelId="{4AF13E72-8178-4105-877D-1B30EC82E085}" type="sibTrans" cxnId="{9B439DD9-06A6-40EA-8347-0F69BB2C991E}">
      <dgm:prSet/>
      <dgm:spPr/>
      <dgm:t>
        <a:bodyPr/>
        <a:lstStyle/>
        <a:p>
          <a:endParaRPr lang="en-US"/>
        </a:p>
      </dgm:t>
    </dgm:pt>
    <dgm:pt modelId="{7712E99D-F00B-4CD4-A8ED-9493F1688E32}">
      <dgm:prSet phldrT="[Text]"/>
      <dgm:spPr>
        <a:solidFill>
          <a:schemeClr val="accent6">
            <a:lumMod val="50000"/>
          </a:schemeClr>
        </a:solidFill>
      </dgm:spPr>
      <dgm:t>
        <a:bodyPr/>
        <a:lstStyle/>
        <a:p>
          <a:r>
            <a:rPr lang="en-US" dirty="0"/>
            <a:t>Workforce Capabilities</a:t>
          </a:r>
        </a:p>
      </dgm:t>
    </dgm:pt>
    <dgm:pt modelId="{6A3A5A66-0CEC-45D5-AF14-C0E19B61756C}" type="parTrans" cxnId="{5B329AAF-C22D-4651-AF0D-2DBD18AB1BA2}">
      <dgm:prSet/>
      <dgm:spPr>
        <a:ln>
          <a:headEnd type="triangle" w="med" len="med"/>
          <a:tailEnd type="none" w="med" len="med"/>
        </a:ln>
      </dgm:spPr>
      <dgm:t>
        <a:bodyPr/>
        <a:lstStyle/>
        <a:p>
          <a:endParaRPr lang="en-US"/>
        </a:p>
      </dgm:t>
    </dgm:pt>
    <dgm:pt modelId="{66889E4B-E19F-4BD4-950C-3B7AD7836300}" type="sibTrans" cxnId="{5B329AAF-C22D-4651-AF0D-2DBD18AB1BA2}">
      <dgm:prSet/>
      <dgm:spPr/>
      <dgm:t>
        <a:bodyPr/>
        <a:lstStyle/>
        <a:p>
          <a:endParaRPr lang="en-US"/>
        </a:p>
      </dgm:t>
    </dgm:pt>
    <dgm:pt modelId="{0A8F4DB2-00BD-4A68-B7A4-838CA74367BB}">
      <dgm:prSet phldrT="[Text]"/>
      <dgm:spPr>
        <a:solidFill>
          <a:srgbClr val="7030A0"/>
        </a:solidFill>
      </dgm:spPr>
      <dgm:t>
        <a:bodyPr/>
        <a:lstStyle/>
        <a:p>
          <a:r>
            <a:rPr lang="en-US" dirty="0"/>
            <a:t>Learning Design Strategies</a:t>
          </a:r>
        </a:p>
      </dgm:t>
    </dgm:pt>
    <dgm:pt modelId="{14D48840-8D13-425A-B98F-6A6D95BC9D5F}" type="parTrans" cxnId="{05CDB261-FC6B-438D-9A65-A3E630D16AA0}">
      <dgm:prSet/>
      <dgm:spPr>
        <a:ln>
          <a:headEnd type="triangle" w="med" len="med"/>
          <a:tailEnd type="none" w="med" len="med"/>
        </a:ln>
      </dgm:spPr>
      <dgm:t>
        <a:bodyPr/>
        <a:lstStyle/>
        <a:p>
          <a:endParaRPr lang="en-US"/>
        </a:p>
      </dgm:t>
    </dgm:pt>
    <dgm:pt modelId="{0F7C5263-440E-4A23-BA05-E26C6A532ECC}" type="sibTrans" cxnId="{05CDB261-FC6B-438D-9A65-A3E630D16AA0}">
      <dgm:prSet/>
      <dgm:spPr/>
      <dgm:t>
        <a:bodyPr/>
        <a:lstStyle/>
        <a:p>
          <a:endParaRPr lang="en-US"/>
        </a:p>
      </dgm:t>
    </dgm:pt>
    <dgm:pt modelId="{D5C8DD52-8081-40DD-BA8E-F4B09C4B66D9}" type="pres">
      <dgm:prSet presAssocID="{7A8F718E-7CE1-47BD-9C20-1D07EA83FB00}" presName="hierChild1" presStyleCnt="0">
        <dgm:presLayoutVars>
          <dgm:orgChart val="1"/>
          <dgm:chPref val="1"/>
          <dgm:dir/>
          <dgm:animOne val="branch"/>
          <dgm:animLvl val="lvl"/>
          <dgm:resizeHandles/>
        </dgm:presLayoutVars>
      </dgm:prSet>
      <dgm:spPr/>
    </dgm:pt>
    <dgm:pt modelId="{FBBAE2D0-D9B5-47B5-9970-7D64E5B97F89}" type="pres">
      <dgm:prSet presAssocID="{0063117B-02A2-4B04-B5FC-987AD2ADB00E}" presName="hierRoot1" presStyleCnt="0">
        <dgm:presLayoutVars>
          <dgm:hierBranch val="init"/>
        </dgm:presLayoutVars>
      </dgm:prSet>
      <dgm:spPr/>
    </dgm:pt>
    <dgm:pt modelId="{02942465-6D35-4E06-AA65-5B5BCE88BD22}" type="pres">
      <dgm:prSet presAssocID="{0063117B-02A2-4B04-B5FC-987AD2ADB00E}" presName="rootComposite1" presStyleCnt="0"/>
      <dgm:spPr/>
    </dgm:pt>
    <dgm:pt modelId="{FDBE5715-2C48-4A93-96C2-6AE08E7FA7FD}" type="pres">
      <dgm:prSet presAssocID="{0063117B-02A2-4B04-B5FC-987AD2ADB00E}" presName="rootText1" presStyleLbl="node0" presStyleIdx="0" presStyleCnt="1">
        <dgm:presLayoutVars>
          <dgm:chPref val="3"/>
        </dgm:presLayoutVars>
      </dgm:prSet>
      <dgm:spPr/>
    </dgm:pt>
    <dgm:pt modelId="{5D5F860A-5B43-44D0-BAA7-D481E6CEF440}" type="pres">
      <dgm:prSet presAssocID="{0063117B-02A2-4B04-B5FC-987AD2ADB00E}" presName="rootConnector1" presStyleLbl="node1" presStyleIdx="0" presStyleCnt="0"/>
      <dgm:spPr/>
    </dgm:pt>
    <dgm:pt modelId="{49A404DC-F93D-4F9A-8FE5-5B7D49BCCDF3}" type="pres">
      <dgm:prSet presAssocID="{0063117B-02A2-4B04-B5FC-987AD2ADB00E}" presName="hierChild2" presStyleCnt="0"/>
      <dgm:spPr/>
    </dgm:pt>
    <dgm:pt modelId="{2B693966-ACE6-47D8-8AE4-A347B59FC0DE}" type="pres">
      <dgm:prSet presAssocID="{14DF9492-6874-4F87-AC91-03C64306283B}" presName="Name37" presStyleLbl="parChTrans1D2" presStyleIdx="0" presStyleCnt="3"/>
      <dgm:spPr/>
    </dgm:pt>
    <dgm:pt modelId="{46B6F269-C0AE-4928-9F99-BCD755E717D6}" type="pres">
      <dgm:prSet presAssocID="{E9655EB3-BA7F-45D1-804D-D3B641A7FDD2}" presName="hierRoot2" presStyleCnt="0">
        <dgm:presLayoutVars>
          <dgm:hierBranch val="init"/>
        </dgm:presLayoutVars>
      </dgm:prSet>
      <dgm:spPr/>
    </dgm:pt>
    <dgm:pt modelId="{48508022-C821-4E4F-833A-FE7D314C1F20}" type="pres">
      <dgm:prSet presAssocID="{E9655EB3-BA7F-45D1-804D-D3B641A7FDD2}" presName="rootComposite" presStyleCnt="0"/>
      <dgm:spPr/>
    </dgm:pt>
    <dgm:pt modelId="{96DA31D3-DA43-4356-914B-926FC3AA9B4E}" type="pres">
      <dgm:prSet presAssocID="{E9655EB3-BA7F-45D1-804D-D3B641A7FDD2}" presName="rootText" presStyleLbl="node2" presStyleIdx="0" presStyleCnt="3" custLinFactNeighborX="-1227">
        <dgm:presLayoutVars>
          <dgm:chPref val="3"/>
        </dgm:presLayoutVars>
      </dgm:prSet>
      <dgm:spPr/>
    </dgm:pt>
    <dgm:pt modelId="{04462B48-470E-42A3-BEBC-41D4CC9B9264}" type="pres">
      <dgm:prSet presAssocID="{E9655EB3-BA7F-45D1-804D-D3B641A7FDD2}" presName="rootConnector" presStyleLbl="node2" presStyleIdx="0" presStyleCnt="3"/>
      <dgm:spPr/>
    </dgm:pt>
    <dgm:pt modelId="{465D01C3-3A2E-432B-B375-F2F80905BD51}" type="pres">
      <dgm:prSet presAssocID="{E9655EB3-BA7F-45D1-804D-D3B641A7FDD2}" presName="hierChild4" presStyleCnt="0"/>
      <dgm:spPr/>
    </dgm:pt>
    <dgm:pt modelId="{A7D62430-2658-44C1-8EBE-8F1952E6D597}" type="pres">
      <dgm:prSet presAssocID="{E9655EB3-BA7F-45D1-804D-D3B641A7FDD2}" presName="hierChild5" presStyleCnt="0"/>
      <dgm:spPr/>
    </dgm:pt>
    <dgm:pt modelId="{27293A5F-8B6F-4B66-B5EB-7BA8E3FADF73}" type="pres">
      <dgm:prSet presAssocID="{6A3A5A66-0CEC-45D5-AF14-C0E19B61756C}" presName="Name37" presStyleLbl="parChTrans1D2" presStyleIdx="1" presStyleCnt="3"/>
      <dgm:spPr/>
    </dgm:pt>
    <dgm:pt modelId="{BE7A7500-CCFD-49FB-BEDC-ED02A037C1A1}" type="pres">
      <dgm:prSet presAssocID="{7712E99D-F00B-4CD4-A8ED-9493F1688E32}" presName="hierRoot2" presStyleCnt="0">
        <dgm:presLayoutVars>
          <dgm:hierBranch val="init"/>
        </dgm:presLayoutVars>
      </dgm:prSet>
      <dgm:spPr/>
    </dgm:pt>
    <dgm:pt modelId="{FAB067F1-5D93-461C-8434-B826C0CEFAB0}" type="pres">
      <dgm:prSet presAssocID="{7712E99D-F00B-4CD4-A8ED-9493F1688E32}" presName="rootComposite" presStyleCnt="0"/>
      <dgm:spPr/>
    </dgm:pt>
    <dgm:pt modelId="{43F9F170-A40F-42D6-9A0E-2388AAF6CFC2}" type="pres">
      <dgm:prSet presAssocID="{7712E99D-F00B-4CD4-A8ED-9493F1688E32}" presName="rootText" presStyleLbl="node2" presStyleIdx="1" presStyleCnt="3">
        <dgm:presLayoutVars>
          <dgm:chPref val="3"/>
        </dgm:presLayoutVars>
      </dgm:prSet>
      <dgm:spPr/>
    </dgm:pt>
    <dgm:pt modelId="{D434D570-346E-4F92-BCE7-C9DE4EA4FED1}" type="pres">
      <dgm:prSet presAssocID="{7712E99D-F00B-4CD4-A8ED-9493F1688E32}" presName="rootConnector" presStyleLbl="node2" presStyleIdx="1" presStyleCnt="3"/>
      <dgm:spPr/>
    </dgm:pt>
    <dgm:pt modelId="{99D5AD19-9E25-4506-A442-D2B905118F20}" type="pres">
      <dgm:prSet presAssocID="{7712E99D-F00B-4CD4-A8ED-9493F1688E32}" presName="hierChild4" presStyleCnt="0"/>
      <dgm:spPr/>
    </dgm:pt>
    <dgm:pt modelId="{CE470B7E-9C8E-41F1-9048-83AC223C53C7}" type="pres">
      <dgm:prSet presAssocID="{7712E99D-F00B-4CD4-A8ED-9493F1688E32}" presName="hierChild5" presStyleCnt="0"/>
      <dgm:spPr/>
    </dgm:pt>
    <dgm:pt modelId="{A3D69EDA-D3AD-4BC3-BF92-17B134106228}" type="pres">
      <dgm:prSet presAssocID="{14D48840-8D13-425A-B98F-6A6D95BC9D5F}" presName="Name37" presStyleLbl="parChTrans1D2" presStyleIdx="2" presStyleCnt="3"/>
      <dgm:spPr/>
    </dgm:pt>
    <dgm:pt modelId="{74CB60A2-7808-4077-819F-74A38B30DACA}" type="pres">
      <dgm:prSet presAssocID="{0A8F4DB2-00BD-4A68-B7A4-838CA74367BB}" presName="hierRoot2" presStyleCnt="0">
        <dgm:presLayoutVars>
          <dgm:hierBranch val="init"/>
        </dgm:presLayoutVars>
      </dgm:prSet>
      <dgm:spPr/>
    </dgm:pt>
    <dgm:pt modelId="{266BB8F7-9A27-48DB-A0F3-D620F672997C}" type="pres">
      <dgm:prSet presAssocID="{0A8F4DB2-00BD-4A68-B7A4-838CA74367BB}" presName="rootComposite" presStyleCnt="0"/>
      <dgm:spPr/>
    </dgm:pt>
    <dgm:pt modelId="{CA14FC53-F80C-48A3-BDF9-680EB9D24A07}" type="pres">
      <dgm:prSet presAssocID="{0A8F4DB2-00BD-4A68-B7A4-838CA74367BB}" presName="rootText" presStyleLbl="node2" presStyleIdx="2" presStyleCnt="3">
        <dgm:presLayoutVars>
          <dgm:chPref val="3"/>
        </dgm:presLayoutVars>
      </dgm:prSet>
      <dgm:spPr/>
    </dgm:pt>
    <dgm:pt modelId="{2553557F-0E8B-4B3C-BE4D-F2E5D15A57F2}" type="pres">
      <dgm:prSet presAssocID="{0A8F4DB2-00BD-4A68-B7A4-838CA74367BB}" presName="rootConnector" presStyleLbl="node2" presStyleIdx="2" presStyleCnt="3"/>
      <dgm:spPr/>
    </dgm:pt>
    <dgm:pt modelId="{C288D4C3-8D18-4E2B-B01A-B79AA2D93041}" type="pres">
      <dgm:prSet presAssocID="{0A8F4DB2-00BD-4A68-B7A4-838CA74367BB}" presName="hierChild4" presStyleCnt="0"/>
      <dgm:spPr/>
    </dgm:pt>
    <dgm:pt modelId="{96C9E94B-A7F7-4C36-924B-4B76EC4A5E19}" type="pres">
      <dgm:prSet presAssocID="{0A8F4DB2-00BD-4A68-B7A4-838CA74367BB}" presName="hierChild5" presStyleCnt="0"/>
      <dgm:spPr/>
    </dgm:pt>
    <dgm:pt modelId="{8338656E-D1BE-4A6D-9633-E2BB2C8D32F2}" type="pres">
      <dgm:prSet presAssocID="{0063117B-02A2-4B04-B5FC-987AD2ADB00E}" presName="hierChild3" presStyleCnt="0"/>
      <dgm:spPr/>
    </dgm:pt>
  </dgm:ptLst>
  <dgm:cxnLst>
    <dgm:cxn modelId="{C90D6C01-48D5-40A7-9F4A-2CA3DF11C23B}" type="presOf" srcId="{14DF9492-6874-4F87-AC91-03C64306283B}" destId="{2B693966-ACE6-47D8-8AE4-A347B59FC0DE}" srcOrd="0" destOrd="0" presId="urn:microsoft.com/office/officeart/2005/8/layout/orgChart1"/>
    <dgm:cxn modelId="{F7FF7524-4B1F-4F38-8C75-0F7CAB6F3576}" type="presOf" srcId="{E9655EB3-BA7F-45D1-804D-D3B641A7FDD2}" destId="{96DA31D3-DA43-4356-914B-926FC3AA9B4E}" srcOrd="0" destOrd="0" presId="urn:microsoft.com/office/officeart/2005/8/layout/orgChart1"/>
    <dgm:cxn modelId="{0A85AC60-1051-43C5-BCA9-951F791BDF04}" type="presOf" srcId="{0063117B-02A2-4B04-B5FC-987AD2ADB00E}" destId="{FDBE5715-2C48-4A93-96C2-6AE08E7FA7FD}" srcOrd="0" destOrd="0" presId="urn:microsoft.com/office/officeart/2005/8/layout/orgChart1"/>
    <dgm:cxn modelId="{05CDB261-FC6B-438D-9A65-A3E630D16AA0}" srcId="{0063117B-02A2-4B04-B5FC-987AD2ADB00E}" destId="{0A8F4DB2-00BD-4A68-B7A4-838CA74367BB}" srcOrd="2" destOrd="0" parTransId="{14D48840-8D13-425A-B98F-6A6D95BC9D5F}" sibTransId="{0F7C5263-440E-4A23-BA05-E26C6A532ECC}"/>
    <dgm:cxn modelId="{BA0B487E-D167-4436-AC75-DE921542C024}" type="presOf" srcId="{7712E99D-F00B-4CD4-A8ED-9493F1688E32}" destId="{43F9F170-A40F-42D6-9A0E-2388AAF6CFC2}" srcOrd="0" destOrd="0" presId="urn:microsoft.com/office/officeart/2005/8/layout/orgChart1"/>
    <dgm:cxn modelId="{18FF1A84-8A69-4C38-82BE-4719324705AA}" type="presOf" srcId="{0063117B-02A2-4B04-B5FC-987AD2ADB00E}" destId="{5D5F860A-5B43-44D0-BAA7-D481E6CEF440}" srcOrd="1" destOrd="0" presId="urn:microsoft.com/office/officeart/2005/8/layout/orgChart1"/>
    <dgm:cxn modelId="{202BD887-704B-4D99-9824-8C403DAD823C}" type="presOf" srcId="{7A8F718E-7CE1-47BD-9C20-1D07EA83FB00}" destId="{D5C8DD52-8081-40DD-BA8E-F4B09C4B66D9}" srcOrd="0" destOrd="0" presId="urn:microsoft.com/office/officeart/2005/8/layout/orgChart1"/>
    <dgm:cxn modelId="{8CAB519D-3ED9-4272-8883-C0FAA0A3916A}" type="presOf" srcId="{0A8F4DB2-00BD-4A68-B7A4-838CA74367BB}" destId="{2553557F-0E8B-4B3C-BE4D-F2E5D15A57F2}" srcOrd="1" destOrd="0" presId="urn:microsoft.com/office/officeart/2005/8/layout/orgChart1"/>
    <dgm:cxn modelId="{5B329AAF-C22D-4651-AF0D-2DBD18AB1BA2}" srcId="{0063117B-02A2-4B04-B5FC-987AD2ADB00E}" destId="{7712E99D-F00B-4CD4-A8ED-9493F1688E32}" srcOrd="1" destOrd="0" parTransId="{6A3A5A66-0CEC-45D5-AF14-C0E19B61756C}" sibTransId="{66889E4B-E19F-4BD4-950C-3B7AD7836300}"/>
    <dgm:cxn modelId="{996404C8-56D7-4EAD-B664-831890E373D2}" type="presOf" srcId="{14D48840-8D13-425A-B98F-6A6D95BC9D5F}" destId="{A3D69EDA-D3AD-4BC3-BF92-17B134106228}" srcOrd="0" destOrd="0" presId="urn:microsoft.com/office/officeart/2005/8/layout/orgChart1"/>
    <dgm:cxn modelId="{9B439DD9-06A6-40EA-8347-0F69BB2C991E}" srcId="{0063117B-02A2-4B04-B5FC-987AD2ADB00E}" destId="{E9655EB3-BA7F-45D1-804D-D3B641A7FDD2}" srcOrd="0" destOrd="0" parTransId="{14DF9492-6874-4F87-AC91-03C64306283B}" sibTransId="{4AF13E72-8178-4105-877D-1B30EC82E085}"/>
    <dgm:cxn modelId="{459CEFDC-79DE-4B5B-BE67-56BF6F31BF2B}" srcId="{7A8F718E-7CE1-47BD-9C20-1D07EA83FB00}" destId="{0063117B-02A2-4B04-B5FC-987AD2ADB00E}" srcOrd="0" destOrd="0" parTransId="{EFF08C37-CB05-4786-B4B8-ACC5EB619BF5}" sibTransId="{E24E918D-C231-4CE1-BB31-F20C35ABF17B}"/>
    <dgm:cxn modelId="{165F02E0-2D4F-4AD7-896B-B9AC9F3136B5}" type="presOf" srcId="{7712E99D-F00B-4CD4-A8ED-9493F1688E32}" destId="{D434D570-346E-4F92-BCE7-C9DE4EA4FED1}" srcOrd="1" destOrd="0" presId="urn:microsoft.com/office/officeart/2005/8/layout/orgChart1"/>
    <dgm:cxn modelId="{7CC75AE4-7F53-4329-AA8C-E9AF63EE1800}" type="presOf" srcId="{6A3A5A66-0CEC-45D5-AF14-C0E19B61756C}" destId="{27293A5F-8B6F-4B66-B5EB-7BA8E3FADF73}" srcOrd="0" destOrd="0" presId="urn:microsoft.com/office/officeart/2005/8/layout/orgChart1"/>
    <dgm:cxn modelId="{C5176EF1-63C9-40D1-B13A-267812A981CC}" type="presOf" srcId="{E9655EB3-BA7F-45D1-804D-D3B641A7FDD2}" destId="{04462B48-470E-42A3-BEBC-41D4CC9B9264}" srcOrd="1" destOrd="0" presId="urn:microsoft.com/office/officeart/2005/8/layout/orgChart1"/>
    <dgm:cxn modelId="{751AF2FA-0994-4232-A5AA-D824AA1FC05A}" type="presOf" srcId="{0A8F4DB2-00BD-4A68-B7A4-838CA74367BB}" destId="{CA14FC53-F80C-48A3-BDF9-680EB9D24A07}" srcOrd="0" destOrd="0" presId="urn:microsoft.com/office/officeart/2005/8/layout/orgChart1"/>
    <dgm:cxn modelId="{FD5133BE-2E84-4608-91DE-03B220F702DE}" type="presParOf" srcId="{D5C8DD52-8081-40DD-BA8E-F4B09C4B66D9}" destId="{FBBAE2D0-D9B5-47B5-9970-7D64E5B97F89}" srcOrd="0" destOrd="0" presId="urn:microsoft.com/office/officeart/2005/8/layout/orgChart1"/>
    <dgm:cxn modelId="{9ED01E83-0963-435D-91E4-34734A1B0B25}" type="presParOf" srcId="{FBBAE2D0-D9B5-47B5-9970-7D64E5B97F89}" destId="{02942465-6D35-4E06-AA65-5B5BCE88BD22}" srcOrd="0" destOrd="0" presId="urn:microsoft.com/office/officeart/2005/8/layout/orgChart1"/>
    <dgm:cxn modelId="{FE22C1E5-B62D-455B-9630-4C5B6CEDBE22}" type="presParOf" srcId="{02942465-6D35-4E06-AA65-5B5BCE88BD22}" destId="{FDBE5715-2C48-4A93-96C2-6AE08E7FA7FD}" srcOrd="0" destOrd="0" presId="urn:microsoft.com/office/officeart/2005/8/layout/orgChart1"/>
    <dgm:cxn modelId="{B52943D0-D2DE-465D-BD3C-4E2772F39198}" type="presParOf" srcId="{02942465-6D35-4E06-AA65-5B5BCE88BD22}" destId="{5D5F860A-5B43-44D0-BAA7-D481E6CEF440}" srcOrd="1" destOrd="0" presId="urn:microsoft.com/office/officeart/2005/8/layout/orgChart1"/>
    <dgm:cxn modelId="{3C1DDE2C-FCB0-421A-9D03-DAB3522E6ADA}" type="presParOf" srcId="{FBBAE2D0-D9B5-47B5-9970-7D64E5B97F89}" destId="{49A404DC-F93D-4F9A-8FE5-5B7D49BCCDF3}" srcOrd="1" destOrd="0" presId="urn:microsoft.com/office/officeart/2005/8/layout/orgChart1"/>
    <dgm:cxn modelId="{361B91CB-4C13-486A-84E8-0FE26F7DEFF7}" type="presParOf" srcId="{49A404DC-F93D-4F9A-8FE5-5B7D49BCCDF3}" destId="{2B693966-ACE6-47D8-8AE4-A347B59FC0DE}" srcOrd="0" destOrd="0" presId="urn:microsoft.com/office/officeart/2005/8/layout/orgChart1"/>
    <dgm:cxn modelId="{CA914CED-219A-4740-AA4E-CBAA3FE59BF5}" type="presParOf" srcId="{49A404DC-F93D-4F9A-8FE5-5B7D49BCCDF3}" destId="{46B6F269-C0AE-4928-9F99-BCD755E717D6}" srcOrd="1" destOrd="0" presId="urn:microsoft.com/office/officeart/2005/8/layout/orgChart1"/>
    <dgm:cxn modelId="{8BDECF2C-DC69-4383-AD49-0654B9B49BFB}" type="presParOf" srcId="{46B6F269-C0AE-4928-9F99-BCD755E717D6}" destId="{48508022-C821-4E4F-833A-FE7D314C1F20}" srcOrd="0" destOrd="0" presId="urn:microsoft.com/office/officeart/2005/8/layout/orgChart1"/>
    <dgm:cxn modelId="{3159A93B-59B1-4955-B98C-BDF795586AEA}" type="presParOf" srcId="{48508022-C821-4E4F-833A-FE7D314C1F20}" destId="{96DA31D3-DA43-4356-914B-926FC3AA9B4E}" srcOrd="0" destOrd="0" presId="urn:microsoft.com/office/officeart/2005/8/layout/orgChart1"/>
    <dgm:cxn modelId="{87FB2488-84AB-4C7D-9BED-2D0DD592CF17}" type="presParOf" srcId="{48508022-C821-4E4F-833A-FE7D314C1F20}" destId="{04462B48-470E-42A3-BEBC-41D4CC9B9264}" srcOrd="1" destOrd="0" presId="urn:microsoft.com/office/officeart/2005/8/layout/orgChart1"/>
    <dgm:cxn modelId="{35B3561E-B0E8-4181-9FF2-DB346ACD625A}" type="presParOf" srcId="{46B6F269-C0AE-4928-9F99-BCD755E717D6}" destId="{465D01C3-3A2E-432B-B375-F2F80905BD51}" srcOrd="1" destOrd="0" presId="urn:microsoft.com/office/officeart/2005/8/layout/orgChart1"/>
    <dgm:cxn modelId="{EC69E2E8-6BE4-48F9-AC82-4E20C360A17A}" type="presParOf" srcId="{46B6F269-C0AE-4928-9F99-BCD755E717D6}" destId="{A7D62430-2658-44C1-8EBE-8F1952E6D597}" srcOrd="2" destOrd="0" presId="urn:microsoft.com/office/officeart/2005/8/layout/orgChart1"/>
    <dgm:cxn modelId="{F82296E1-EDF0-4CC2-AF09-B0832F7BAEB9}" type="presParOf" srcId="{49A404DC-F93D-4F9A-8FE5-5B7D49BCCDF3}" destId="{27293A5F-8B6F-4B66-B5EB-7BA8E3FADF73}" srcOrd="2" destOrd="0" presId="urn:microsoft.com/office/officeart/2005/8/layout/orgChart1"/>
    <dgm:cxn modelId="{DD131FCF-FA9B-4387-AE69-2177422A38CE}" type="presParOf" srcId="{49A404DC-F93D-4F9A-8FE5-5B7D49BCCDF3}" destId="{BE7A7500-CCFD-49FB-BEDC-ED02A037C1A1}" srcOrd="3" destOrd="0" presId="urn:microsoft.com/office/officeart/2005/8/layout/orgChart1"/>
    <dgm:cxn modelId="{2035B80F-9C37-42D7-A146-9F55924F96DE}" type="presParOf" srcId="{BE7A7500-CCFD-49FB-BEDC-ED02A037C1A1}" destId="{FAB067F1-5D93-461C-8434-B826C0CEFAB0}" srcOrd="0" destOrd="0" presId="urn:microsoft.com/office/officeart/2005/8/layout/orgChart1"/>
    <dgm:cxn modelId="{321ABD4C-F69F-410C-81AD-C6BB802E2BA5}" type="presParOf" srcId="{FAB067F1-5D93-461C-8434-B826C0CEFAB0}" destId="{43F9F170-A40F-42D6-9A0E-2388AAF6CFC2}" srcOrd="0" destOrd="0" presId="urn:microsoft.com/office/officeart/2005/8/layout/orgChart1"/>
    <dgm:cxn modelId="{1B82F872-E7B0-49DB-AC40-E7077DBC7050}" type="presParOf" srcId="{FAB067F1-5D93-461C-8434-B826C0CEFAB0}" destId="{D434D570-346E-4F92-BCE7-C9DE4EA4FED1}" srcOrd="1" destOrd="0" presId="urn:microsoft.com/office/officeart/2005/8/layout/orgChart1"/>
    <dgm:cxn modelId="{0E6249AA-7993-4799-9B8B-6EC4CA3E5AB4}" type="presParOf" srcId="{BE7A7500-CCFD-49FB-BEDC-ED02A037C1A1}" destId="{99D5AD19-9E25-4506-A442-D2B905118F20}" srcOrd="1" destOrd="0" presId="urn:microsoft.com/office/officeart/2005/8/layout/orgChart1"/>
    <dgm:cxn modelId="{E01549AE-7347-4981-BFE3-28D2D110A601}" type="presParOf" srcId="{BE7A7500-CCFD-49FB-BEDC-ED02A037C1A1}" destId="{CE470B7E-9C8E-41F1-9048-83AC223C53C7}" srcOrd="2" destOrd="0" presId="urn:microsoft.com/office/officeart/2005/8/layout/orgChart1"/>
    <dgm:cxn modelId="{7419DF4C-BD55-4099-B981-01E7B4C5D29C}" type="presParOf" srcId="{49A404DC-F93D-4F9A-8FE5-5B7D49BCCDF3}" destId="{A3D69EDA-D3AD-4BC3-BF92-17B134106228}" srcOrd="4" destOrd="0" presId="urn:microsoft.com/office/officeart/2005/8/layout/orgChart1"/>
    <dgm:cxn modelId="{9B73DEDA-E479-4351-B387-E44874BF529C}" type="presParOf" srcId="{49A404DC-F93D-4F9A-8FE5-5B7D49BCCDF3}" destId="{74CB60A2-7808-4077-819F-74A38B30DACA}" srcOrd="5" destOrd="0" presId="urn:microsoft.com/office/officeart/2005/8/layout/orgChart1"/>
    <dgm:cxn modelId="{30840D0E-6698-45C9-816D-1B472C5A2293}" type="presParOf" srcId="{74CB60A2-7808-4077-819F-74A38B30DACA}" destId="{266BB8F7-9A27-48DB-A0F3-D620F672997C}" srcOrd="0" destOrd="0" presId="urn:microsoft.com/office/officeart/2005/8/layout/orgChart1"/>
    <dgm:cxn modelId="{940D31A2-9ED0-449E-9D24-617093DFF343}" type="presParOf" srcId="{266BB8F7-9A27-48DB-A0F3-D620F672997C}" destId="{CA14FC53-F80C-48A3-BDF9-680EB9D24A07}" srcOrd="0" destOrd="0" presId="urn:microsoft.com/office/officeart/2005/8/layout/orgChart1"/>
    <dgm:cxn modelId="{39CF15C1-F55F-4B52-9F63-4F387D3B54BA}" type="presParOf" srcId="{266BB8F7-9A27-48DB-A0F3-D620F672997C}" destId="{2553557F-0E8B-4B3C-BE4D-F2E5D15A57F2}" srcOrd="1" destOrd="0" presId="urn:microsoft.com/office/officeart/2005/8/layout/orgChart1"/>
    <dgm:cxn modelId="{B6734091-2125-4368-842B-B1C023E02D87}" type="presParOf" srcId="{74CB60A2-7808-4077-819F-74A38B30DACA}" destId="{C288D4C3-8D18-4E2B-B01A-B79AA2D93041}" srcOrd="1" destOrd="0" presId="urn:microsoft.com/office/officeart/2005/8/layout/orgChart1"/>
    <dgm:cxn modelId="{1CC1074E-C460-4E25-AC98-2A525DF56D81}" type="presParOf" srcId="{74CB60A2-7808-4077-819F-74A38B30DACA}" destId="{96C9E94B-A7F7-4C36-924B-4B76EC4A5E19}" srcOrd="2" destOrd="0" presId="urn:microsoft.com/office/officeart/2005/8/layout/orgChart1"/>
    <dgm:cxn modelId="{69465914-9B09-45F8-A20D-8B4AA44A7587}" type="presParOf" srcId="{FBBAE2D0-D9B5-47B5-9970-7D64E5B97F89}" destId="{8338656E-D1BE-4A6D-9633-E2BB2C8D32F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8F718E-7CE1-47BD-9C20-1D07EA83FB0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0063117B-02A2-4B04-B5FC-987AD2ADB00E}">
      <dgm:prSet phldrT="[Text]"/>
      <dgm:spPr>
        <a:solidFill>
          <a:srgbClr val="C00000">
            <a:alpha val="25000"/>
          </a:srgbClr>
        </a:solidFill>
      </dgm:spPr>
      <dgm:t>
        <a:bodyPr/>
        <a:lstStyle/>
        <a:p>
          <a:r>
            <a:rPr lang="en-US" dirty="0"/>
            <a:t>Mission Readiness</a:t>
          </a:r>
        </a:p>
      </dgm:t>
    </dgm:pt>
    <dgm:pt modelId="{EFF08C37-CB05-4786-B4B8-ACC5EB619BF5}" type="parTrans" cxnId="{459CEFDC-79DE-4B5B-BE67-56BF6F31BF2B}">
      <dgm:prSet/>
      <dgm:spPr/>
      <dgm:t>
        <a:bodyPr/>
        <a:lstStyle/>
        <a:p>
          <a:endParaRPr lang="en-US"/>
        </a:p>
      </dgm:t>
    </dgm:pt>
    <dgm:pt modelId="{E24E918D-C231-4CE1-BB31-F20C35ABF17B}" type="sibTrans" cxnId="{459CEFDC-79DE-4B5B-BE67-56BF6F31BF2B}">
      <dgm:prSet/>
      <dgm:spPr/>
      <dgm:t>
        <a:bodyPr/>
        <a:lstStyle/>
        <a:p>
          <a:endParaRPr lang="en-US"/>
        </a:p>
      </dgm:t>
    </dgm:pt>
    <dgm:pt modelId="{E9655EB3-BA7F-45D1-804D-D3B641A7FDD2}">
      <dgm:prSet phldrT="[Text]"/>
      <dgm:spPr>
        <a:solidFill>
          <a:srgbClr val="2F5597"/>
        </a:solidFill>
      </dgm:spPr>
      <dgm:t>
        <a:bodyPr/>
        <a:lstStyle/>
        <a:p>
          <a:r>
            <a:rPr lang="en-US" dirty="0"/>
            <a:t>Training Management</a:t>
          </a:r>
        </a:p>
      </dgm:t>
    </dgm:pt>
    <dgm:pt modelId="{14DF9492-6874-4F87-AC91-03C64306283B}" type="parTrans" cxnId="{9B439DD9-06A6-40EA-8347-0F69BB2C991E}">
      <dgm:prSet/>
      <dgm:spPr/>
      <dgm:t>
        <a:bodyPr/>
        <a:lstStyle/>
        <a:p>
          <a:endParaRPr lang="en-US"/>
        </a:p>
      </dgm:t>
    </dgm:pt>
    <dgm:pt modelId="{4AF13E72-8178-4105-877D-1B30EC82E085}" type="sibTrans" cxnId="{9B439DD9-06A6-40EA-8347-0F69BB2C991E}">
      <dgm:prSet/>
      <dgm:spPr/>
      <dgm:t>
        <a:bodyPr/>
        <a:lstStyle/>
        <a:p>
          <a:endParaRPr lang="en-US"/>
        </a:p>
      </dgm:t>
    </dgm:pt>
    <dgm:pt modelId="{7712E99D-F00B-4CD4-A8ED-9493F1688E32}">
      <dgm:prSet phldrT="[Text]"/>
      <dgm:spPr>
        <a:solidFill>
          <a:srgbClr val="385723">
            <a:alpha val="25000"/>
          </a:srgbClr>
        </a:solidFill>
      </dgm:spPr>
      <dgm:t>
        <a:bodyPr/>
        <a:lstStyle/>
        <a:p>
          <a:r>
            <a:rPr lang="en-US" dirty="0"/>
            <a:t>Workforce Capabilities</a:t>
          </a:r>
        </a:p>
      </dgm:t>
    </dgm:pt>
    <dgm:pt modelId="{6A3A5A66-0CEC-45D5-AF14-C0E19B61756C}" type="parTrans" cxnId="{5B329AAF-C22D-4651-AF0D-2DBD18AB1BA2}">
      <dgm:prSet/>
      <dgm:spPr/>
      <dgm:t>
        <a:bodyPr/>
        <a:lstStyle/>
        <a:p>
          <a:endParaRPr lang="en-US"/>
        </a:p>
      </dgm:t>
    </dgm:pt>
    <dgm:pt modelId="{66889E4B-E19F-4BD4-950C-3B7AD7836300}" type="sibTrans" cxnId="{5B329AAF-C22D-4651-AF0D-2DBD18AB1BA2}">
      <dgm:prSet/>
      <dgm:spPr/>
      <dgm:t>
        <a:bodyPr/>
        <a:lstStyle/>
        <a:p>
          <a:endParaRPr lang="en-US"/>
        </a:p>
      </dgm:t>
    </dgm:pt>
    <dgm:pt modelId="{0A8F4DB2-00BD-4A68-B7A4-838CA74367BB}">
      <dgm:prSet phldrT="[Text]"/>
      <dgm:spPr>
        <a:solidFill>
          <a:srgbClr val="7030A0">
            <a:alpha val="25000"/>
          </a:srgbClr>
        </a:solidFill>
      </dgm:spPr>
      <dgm:t>
        <a:bodyPr/>
        <a:lstStyle/>
        <a:p>
          <a:r>
            <a:rPr lang="en-US" dirty="0"/>
            <a:t>Learning Design Strategies</a:t>
          </a:r>
        </a:p>
      </dgm:t>
    </dgm:pt>
    <dgm:pt modelId="{14D48840-8D13-425A-B98F-6A6D95BC9D5F}" type="parTrans" cxnId="{05CDB261-FC6B-438D-9A65-A3E630D16AA0}">
      <dgm:prSet/>
      <dgm:spPr/>
      <dgm:t>
        <a:bodyPr/>
        <a:lstStyle/>
        <a:p>
          <a:endParaRPr lang="en-US"/>
        </a:p>
      </dgm:t>
    </dgm:pt>
    <dgm:pt modelId="{0F7C5263-440E-4A23-BA05-E26C6A532ECC}" type="sibTrans" cxnId="{05CDB261-FC6B-438D-9A65-A3E630D16AA0}">
      <dgm:prSet/>
      <dgm:spPr/>
      <dgm:t>
        <a:bodyPr/>
        <a:lstStyle/>
        <a:p>
          <a:endParaRPr lang="en-US"/>
        </a:p>
      </dgm:t>
    </dgm:pt>
    <dgm:pt modelId="{D5C8DD52-8081-40DD-BA8E-F4B09C4B66D9}" type="pres">
      <dgm:prSet presAssocID="{7A8F718E-7CE1-47BD-9C20-1D07EA83FB00}" presName="hierChild1" presStyleCnt="0">
        <dgm:presLayoutVars>
          <dgm:orgChart val="1"/>
          <dgm:chPref val="1"/>
          <dgm:dir/>
          <dgm:animOne val="branch"/>
          <dgm:animLvl val="lvl"/>
          <dgm:resizeHandles/>
        </dgm:presLayoutVars>
      </dgm:prSet>
      <dgm:spPr/>
    </dgm:pt>
    <dgm:pt modelId="{FBBAE2D0-D9B5-47B5-9970-7D64E5B97F89}" type="pres">
      <dgm:prSet presAssocID="{0063117B-02A2-4B04-B5FC-987AD2ADB00E}" presName="hierRoot1" presStyleCnt="0">
        <dgm:presLayoutVars>
          <dgm:hierBranch val="init"/>
        </dgm:presLayoutVars>
      </dgm:prSet>
      <dgm:spPr/>
    </dgm:pt>
    <dgm:pt modelId="{02942465-6D35-4E06-AA65-5B5BCE88BD22}" type="pres">
      <dgm:prSet presAssocID="{0063117B-02A2-4B04-B5FC-987AD2ADB00E}" presName="rootComposite1" presStyleCnt="0"/>
      <dgm:spPr/>
    </dgm:pt>
    <dgm:pt modelId="{FDBE5715-2C48-4A93-96C2-6AE08E7FA7FD}" type="pres">
      <dgm:prSet presAssocID="{0063117B-02A2-4B04-B5FC-987AD2ADB00E}" presName="rootText1" presStyleLbl="node0" presStyleIdx="0" presStyleCnt="1">
        <dgm:presLayoutVars>
          <dgm:chPref val="3"/>
        </dgm:presLayoutVars>
      </dgm:prSet>
      <dgm:spPr/>
    </dgm:pt>
    <dgm:pt modelId="{5D5F860A-5B43-44D0-BAA7-D481E6CEF440}" type="pres">
      <dgm:prSet presAssocID="{0063117B-02A2-4B04-B5FC-987AD2ADB00E}" presName="rootConnector1" presStyleLbl="node1" presStyleIdx="0" presStyleCnt="0"/>
      <dgm:spPr/>
    </dgm:pt>
    <dgm:pt modelId="{49A404DC-F93D-4F9A-8FE5-5B7D49BCCDF3}" type="pres">
      <dgm:prSet presAssocID="{0063117B-02A2-4B04-B5FC-987AD2ADB00E}" presName="hierChild2" presStyleCnt="0"/>
      <dgm:spPr/>
    </dgm:pt>
    <dgm:pt modelId="{2B693966-ACE6-47D8-8AE4-A347B59FC0DE}" type="pres">
      <dgm:prSet presAssocID="{14DF9492-6874-4F87-AC91-03C64306283B}" presName="Name37" presStyleLbl="parChTrans1D2" presStyleIdx="0" presStyleCnt="3"/>
      <dgm:spPr/>
    </dgm:pt>
    <dgm:pt modelId="{46B6F269-C0AE-4928-9F99-BCD755E717D6}" type="pres">
      <dgm:prSet presAssocID="{E9655EB3-BA7F-45D1-804D-D3B641A7FDD2}" presName="hierRoot2" presStyleCnt="0">
        <dgm:presLayoutVars>
          <dgm:hierBranch val="init"/>
        </dgm:presLayoutVars>
      </dgm:prSet>
      <dgm:spPr/>
    </dgm:pt>
    <dgm:pt modelId="{48508022-C821-4E4F-833A-FE7D314C1F20}" type="pres">
      <dgm:prSet presAssocID="{E9655EB3-BA7F-45D1-804D-D3B641A7FDD2}" presName="rootComposite" presStyleCnt="0"/>
      <dgm:spPr/>
    </dgm:pt>
    <dgm:pt modelId="{96DA31D3-DA43-4356-914B-926FC3AA9B4E}" type="pres">
      <dgm:prSet presAssocID="{E9655EB3-BA7F-45D1-804D-D3B641A7FDD2}" presName="rootText" presStyleLbl="node2" presStyleIdx="0" presStyleCnt="3" custLinFactNeighborX="-1227">
        <dgm:presLayoutVars>
          <dgm:chPref val="3"/>
        </dgm:presLayoutVars>
      </dgm:prSet>
      <dgm:spPr/>
    </dgm:pt>
    <dgm:pt modelId="{04462B48-470E-42A3-BEBC-41D4CC9B9264}" type="pres">
      <dgm:prSet presAssocID="{E9655EB3-BA7F-45D1-804D-D3B641A7FDD2}" presName="rootConnector" presStyleLbl="node2" presStyleIdx="0" presStyleCnt="3"/>
      <dgm:spPr/>
    </dgm:pt>
    <dgm:pt modelId="{465D01C3-3A2E-432B-B375-F2F80905BD51}" type="pres">
      <dgm:prSet presAssocID="{E9655EB3-BA7F-45D1-804D-D3B641A7FDD2}" presName="hierChild4" presStyleCnt="0"/>
      <dgm:spPr/>
    </dgm:pt>
    <dgm:pt modelId="{A7D62430-2658-44C1-8EBE-8F1952E6D597}" type="pres">
      <dgm:prSet presAssocID="{E9655EB3-BA7F-45D1-804D-D3B641A7FDD2}" presName="hierChild5" presStyleCnt="0"/>
      <dgm:spPr/>
    </dgm:pt>
    <dgm:pt modelId="{27293A5F-8B6F-4B66-B5EB-7BA8E3FADF73}" type="pres">
      <dgm:prSet presAssocID="{6A3A5A66-0CEC-45D5-AF14-C0E19B61756C}" presName="Name37" presStyleLbl="parChTrans1D2" presStyleIdx="1" presStyleCnt="3"/>
      <dgm:spPr/>
    </dgm:pt>
    <dgm:pt modelId="{BE7A7500-CCFD-49FB-BEDC-ED02A037C1A1}" type="pres">
      <dgm:prSet presAssocID="{7712E99D-F00B-4CD4-A8ED-9493F1688E32}" presName="hierRoot2" presStyleCnt="0">
        <dgm:presLayoutVars>
          <dgm:hierBranch val="init"/>
        </dgm:presLayoutVars>
      </dgm:prSet>
      <dgm:spPr/>
    </dgm:pt>
    <dgm:pt modelId="{FAB067F1-5D93-461C-8434-B826C0CEFAB0}" type="pres">
      <dgm:prSet presAssocID="{7712E99D-F00B-4CD4-A8ED-9493F1688E32}" presName="rootComposite" presStyleCnt="0"/>
      <dgm:spPr/>
    </dgm:pt>
    <dgm:pt modelId="{43F9F170-A40F-42D6-9A0E-2388AAF6CFC2}" type="pres">
      <dgm:prSet presAssocID="{7712E99D-F00B-4CD4-A8ED-9493F1688E32}" presName="rootText" presStyleLbl="node2" presStyleIdx="1" presStyleCnt="3">
        <dgm:presLayoutVars>
          <dgm:chPref val="3"/>
        </dgm:presLayoutVars>
      </dgm:prSet>
      <dgm:spPr/>
    </dgm:pt>
    <dgm:pt modelId="{D434D570-346E-4F92-BCE7-C9DE4EA4FED1}" type="pres">
      <dgm:prSet presAssocID="{7712E99D-F00B-4CD4-A8ED-9493F1688E32}" presName="rootConnector" presStyleLbl="node2" presStyleIdx="1" presStyleCnt="3"/>
      <dgm:spPr/>
    </dgm:pt>
    <dgm:pt modelId="{99D5AD19-9E25-4506-A442-D2B905118F20}" type="pres">
      <dgm:prSet presAssocID="{7712E99D-F00B-4CD4-A8ED-9493F1688E32}" presName="hierChild4" presStyleCnt="0"/>
      <dgm:spPr/>
    </dgm:pt>
    <dgm:pt modelId="{CE470B7E-9C8E-41F1-9048-83AC223C53C7}" type="pres">
      <dgm:prSet presAssocID="{7712E99D-F00B-4CD4-A8ED-9493F1688E32}" presName="hierChild5" presStyleCnt="0"/>
      <dgm:spPr/>
    </dgm:pt>
    <dgm:pt modelId="{A3D69EDA-D3AD-4BC3-BF92-17B134106228}" type="pres">
      <dgm:prSet presAssocID="{14D48840-8D13-425A-B98F-6A6D95BC9D5F}" presName="Name37" presStyleLbl="parChTrans1D2" presStyleIdx="2" presStyleCnt="3"/>
      <dgm:spPr/>
    </dgm:pt>
    <dgm:pt modelId="{74CB60A2-7808-4077-819F-74A38B30DACA}" type="pres">
      <dgm:prSet presAssocID="{0A8F4DB2-00BD-4A68-B7A4-838CA74367BB}" presName="hierRoot2" presStyleCnt="0">
        <dgm:presLayoutVars>
          <dgm:hierBranch val="init"/>
        </dgm:presLayoutVars>
      </dgm:prSet>
      <dgm:spPr/>
    </dgm:pt>
    <dgm:pt modelId="{266BB8F7-9A27-48DB-A0F3-D620F672997C}" type="pres">
      <dgm:prSet presAssocID="{0A8F4DB2-00BD-4A68-B7A4-838CA74367BB}" presName="rootComposite" presStyleCnt="0"/>
      <dgm:spPr/>
    </dgm:pt>
    <dgm:pt modelId="{CA14FC53-F80C-48A3-BDF9-680EB9D24A07}" type="pres">
      <dgm:prSet presAssocID="{0A8F4DB2-00BD-4A68-B7A4-838CA74367BB}" presName="rootText" presStyleLbl="node2" presStyleIdx="2" presStyleCnt="3">
        <dgm:presLayoutVars>
          <dgm:chPref val="3"/>
        </dgm:presLayoutVars>
      </dgm:prSet>
      <dgm:spPr/>
    </dgm:pt>
    <dgm:pt modelId="{2553557F-0E8B-4B3C-BE4D-F2E5D15A57F2}" type="pres">
      <dgm:prSet presAssocID="{0A8F4DB2-00BD-4A68-B7A4-838CA74367BB}" presName="rootConnector" presStyleLbl="node2" presStyleIdx="2" presStyleCnt="3"/>
      <dgm:spPr/>
    </dgm:pt>
    <dgm:pt modelId="{C288D4C3-8D18-4E2B-B01A-B79AA2D93041}" type="pres">
      <dgm:prSet presAssocID="{0A8F4DB2-00BD-4A68-B7A4-838CA74367BB}" presName="hierChild4" presStyleCnt="0"/>
      <dgm:spPr/>
    </dgm:pt>
    <dgm:pt modelId="{96C9E94B-A7F7-4C36-924B-4B76EC4A5E19}" type="pres">
      <dgm:prSet presAssocID="{0A8F4DB2-00BD-4A68-B7A4-838CA74367BB}" presName="hierChild5" presStyleCnt="0"/>
      <dgm:spPr/>
    </dgm:pt>
    <dgm:pt modelId="{8338656E-D1BE-4A6D-9633-E2BB2C8D32F2}" type="pres">
      <dgm:prSet presAssocID="{0063117B-02A2-4B04-B5FC-987AD2ADB00E}" presName="hierChild3" presStyleCnt="0"/>
      <dgm:spPr/>
    </dgm:pt>
  </dgm:ptLst>
  <dgm:cxnLst>
    <dgm:cxn modelId="{C90D6C01-48D5-40A7-9F4A-2CA3DF11C23B}" type="presOf" srcId="{14DF9492-6874-4F87-AC91-03C64306283B}" destId="{2B693966-ACE6-47D8-8AE4-A347B59FC0DE}" srcOrd="0" destOrd="0" presId="urn:microsoft.com/office/officeart/2005/8/layout/orgChart1"/>
    <dgm:cxn modelId="{F7FF7524-4B1F-4F38-8C75-0F7CAB6F3576}" type="presOf" srcId="{E9655EB3-BA7F-45D1-804D-D3B641A7FDD2}" destId="{96DA31D3-DA43-4356-914B-926FC3AA9B4E}" srcOrd="0" destOrd="0" presId="urn:microsoft.com/office/officeart/2005/8/layout/orgChart1"/>
    <dgm:cxn modelId="{0A85AC60-1051-43C5-BCA9-951F791BDF04}" type="presOf" srcId="{0063117B-02A2-4B04-B5FC-987AD2ADB00E}" destId="{FDBE5715-2C48-4A93-96C2-6AE08E7FA7FD}" srcOrd="0" destOrd="0" presId="urn:microsoft.com/office/officeart/2005/8/layout/orgChart1"/>
    <dgm:cxn modelId="{05CDB261-FC6B-438D-9A65-A3E630D16AA0}" srcId="{0063117B-02A2-4B04-B5FC-987AD2ADB00E}" destId="{0A8F4DB2-00BD-4A68-B7A4-838CA74367BB}" srcOrd="2" destOrd="0" parTransId="{14D48840-8D13-425A-B98F-6A6D95BC9D5F}" sibTransId="{0F7C5263-440E-4A23-BA05-E26C6A532ECC}"/>
    <dgm:cxn modelId="{BA0B487E-D167-4436-AC75-DE921542C024}" type="presOf" srcId="{7712E99D-F00B-4CD4-A8ED-9493F1688E32}" destId="{43F9F170-A40F-42D6-9A0E-2388AAF6CFC2}" srcOrd="0" destOrd="0" presId="urn:microsoft.com/office/officeart/2005/8/layout/orgChart1"/>
    <dgm:cxn modelId="{18FF1A84-8A69-4C38-82BE-4719324705AA}" type="presOf" srcId="{0063117B-02A2-4B04-B5FC-987AD2ADB00E}" destId="{5D5F860A-5B43-44D0-BAA7-D481E6CEF440}" srcOrd="1" destOrd="0" presId="urn:microsoft.com/office/officeart/2005/8/layout/orgChart1"/>
    <dgm:cxn modelId="{202BD887-704B-4D99-9824-8C403DAD823C}" type="presOf" srcId="{7A8F718E-7CE1-47BD-9C20-1D07EA83FB00}" destId="{D5C8DD52-8081-40DD-BA8E-F4B09C4B66D9}" srcOrd="0" destOrd="0" presId="urn:microsoft.com/office/officeart/2005/8/layout/orgChart1"/>
    <dgm:cxn modelId="{8CAB519D-3ED9-4272-8883-C0FAA0A3916A}" type="presOf" srcId="{0A8F4DB2-00BD-4A68-B7A4-838CA74367BB}" destId="{2553557F-0E8B-4B3C-BE4D-F2E5D15A57F2}" srcOrd="1" destOrd="0" presId="urn:microsoft.com/office/officeart/2005/8/layout/orgChart1"/>
    <dgm:cxn modelId="{5B329AAF-C22D-4651-AF0D-2DBD18AB1BA2}" srcId="{0063117B-02A2-4B04-B5FC-987AD2ADB00E}" destId="{7712E99D-F00B-4CD4-A8ED-9493F1688E32}" srcOrd="1" destOrd="0" parTransId="{6A3A5A66-0CEC-45D5-AF14-C0E19B61756C}" sibTransId="{66889E4B-E19F-4BD4-950C-3B7AD7836300}"/>
    <dgm:cxn modelId="{996404C8-56D7-4EAD-B664-831890E373D2}" type="presOf" srcId="{14D48840-8D13-425A-B98F-6A6D95BC9D5F}" destId="{A3D69EDA-D3AD-4BC3-BF92-17B134106228}" srcOrd="0" destOrd="0" presId="urn:microsoft.com/office/officeart/2005/8/layout/orgChart1"/>
    <dgm:cxn modelId="{9B439DD9-06A6-40EA-8347-0F69BB2C991E}" srcId="{0063117B-02A2-4B04-B5FC-987AD2ADB00E}" destId="{E9655EB3-BA7F-45D1-804D-D3B641A7FDD2}" srcOrd="0" destOrd="0" parTransId="{14DF9492-6874-4F87-AC91-03C64306283B}" sibTransId="{4AF13E72-8178-4105-877D-1B30EC82E085}"/>
    <dgm:cxn modelId="{459CEFDC-79DE-4B5B-BE67-56BF6F31BF2B}" srcId="{7A8F718E-7CE1-47BD-9C20-1D07EA83FB00}" destId="{0063117B-02A2-4B04-B5FC-987AD2ADB00E}" srcOrd="0" destOrd="0" parTransId="{EFF08C37-CB05-4786-B4B8-ACC5EB619BF5}" sibTransId="{E24E918D-C231-4CE1-BB31-F20C35ABF17B}"/>
    <dgm:cxn modelId="{165F02E0-2D4F-4AD7-896B-B9AC9F3136B5}" type="presOf" srcId="{7712E99D-F00B-4CD4-A8ED-9493F1688E32}" destId="{D434D570-346E-4F92-BCE7-C9DE4EA4FED1}" srcOrd="1" destOrd="0" presId="urn:microsoft.com/office/officeart/2005/8/layout/orgChart1"/>
    <dgm:cxn modelId="{7CC75AE4-7F53-4329-AA8C-E9AF63EE1800}" type="presOf" srcId="{6A3A5A66-0CEC-45D5-AF14-C0E19B61756C}" destId="{27293A5F-8B6F-4B66-B5EB-7BA8E3FADF73}" srcOrd="0" destOrd="0" presId="urn:microsoft.com/office/officeart/2005/8/layout/orgChart1"/>
    <dgm:cxn modelId="{C5176EF1-63C9-40D1-B13A-267812A981CC}" type="presOf" srcId="{E9655EB3-BA7F-45D1-804D-D3B641A7FDD2}" destId="{04462B48-470E-42A3-BEBC-41D4CC9B9264}" srcOrd="1" destOrd="0" presId="urn:microsoft.com/office/officeart/2005/8/layout/orgChart1"/>
    <dgm:cxn modelId="{751AF2FA-0994-4232-A5AA-D824AA1FC05A}" type="presOf" srcId="{0A8F4DB2-00BD-4A68-B7A4-838CA74367BB}" destId="{CA14FC53-F80C-48A3-BDF9-680EB9D24A07}" srcOrd="0" destOrd="0" presId="urn:microsoft.com/office/officeart/2005/8/layout/orgChart1"/>
    <dgm:cxn modelId="{FD5133BE-2E84-4608-91DE-03B220F702DE}" type="presParOf" srcId="{D5C8DD52-8081-40DD-BA8E-F4B09C4B66D9}" destId="{FBBAE2D0-D9B5-47B5-9970-7D64E5B97F89}" srcOrd="0" destOrd="0" presId="urn:microsoft.com/office/officeart/2005/8/layout/orgChart1"/>
    <dgm:cxn modelId="{9ED01E83-0963-435D-91E4-34734A1B0B25}" type="presParOf" srcId="{FBBAE2D0-D9B5-47B5-9970-7D64E5B97F89}" destId="{02942465-6D35-4E06-AA65-5B5BCE88BD22}" srcOrd="0" destOrd="0" presId="urn:microsoft.com/office/officeart/2005/8/layout/orgChart1"/>
    <dgm:cxn modelId="{FE22C1E5-B62D-455B-9630-4C5B6CEDBE22}" type="presParOf" srcId="{02942465-6D35-4E06-AA65-5B5BCE88BD22}" destId="{FDBE5715-2C48-4A93-96C2-6AE08E7FA7FD}" srcOrd="0" destOrd="0" presId="urn:microsoft.com/office/officeart/2005/8/layout/orgChart1"/>
    <dgm:cxn modelId="{B52943D0-D2DE-465D-BD3C-4E2772F39198}" type="presParOf" srcId="{02942465-6D35-4E06-AA65-5B5BCE88BD22}" destId="{5D5F860A-5B43-44D0-BAA7-D481E6CEF440}" srcOrd="1" destOrd="0" presId="urn:microsoft.com/office/officeart/2005/8/layout/orgChart1"/>
    <dgm:cxn modelId="{3C1DDE2C-FCB0-421A-9D03-DAB3522E6ADA}" type="presParOf" srcId="{FBBAE2D0-D9B5-47B5-9970-7D64E5B97F89}" destId="{49A404DC-F93D-4F9A-8FE5-5B7D49BCCDF3}" srcOrd="1" destOrd="0" presId="urn:microsoft.com/office/officeart/2005/8/layout/orgChart1"/>
    <dgm:cxn modelId="{361B91CB-4C13-486A-84E8-0FE26F7DEFF7}" type="presParOf" srcId="{49A404DC-F93D-4F9A-8FE5-5B7D49BCCDF3}" destId="{2B693966-ACE6-47D8-8AE4-A347B59FC0DE}" srcOrd="0" destOrd="0" presId="urn:microsoft.com/office/officeart/2005/8/layout/orgChart1"/>
    <dgm:cxn modelId="{CA914CED-219A-4740-AA4E-CBAA3FE59BF5}" type="presParOf" srcId="{49A404DC-F93D-4F9A-8FE5-5B7D49BCCDF3}" destId="{46B6F269-C0AE-4928-9F99-BCD755E717D6}" srcOrd="1" destOrd="0" presId="urn:microsoft.com/office/officeart/2005/8/layout/orgChart1"/>
    <dgm:cxn modelId="{8BDECF2C-DC69-4383-AD49-0654B9B49BFB}" type="presParOf" srcId="{46B6F269-C0AE-4928-9F99-BCD755E717D6}" destId="{48508022-C821-4E4F-833A-FE7D314C1F20}" srcOrd="0" destOrd="0" presId="urn:microsoft.com/office/officeart/2005/8/layout/orgChart1"/>
    <dgm:cxn modelId="{3159A93B-59B1-4955-B98C-BDF795586AEA}" type="presParOf" srcId="{48508022-C821-4E4F-833A-FE7D314C1F20}" destId="{96DA31D3-DA43-4356-914B-926FC3AA9B4E}" srcOrd="0" destOrd="0" presId="urn:microsoft.com/office/officeart/2005/8/layout/orgChart1"/>
    <dgm:cxn modelId="{87FB2488-84AB-4C7D-9BED-2D0DD592CF17}" type="presParOf" srcId="{48508022-C821-4E4F-833A-FE7D314C1F20}" destId="{04462B48-470E-42A3-BEBC-41D4CC9B9264}" srcOrd="1" destOrd="0" presId="urn:microsoft.com/office/officeart/2005/8/layout/orgChart1"/>
    <dgm:cxn modelId="{35B3561E-B0E8-4181-9FF2-DB346ACD625A}" type="presParOf" srcId="{46B6F269-C0AE-4928-9F99-BCD755E717D6}" destId="{465D01C3-3A2E-432B-B375-F2F80905BD51}" srcOrd="1" destOrd="0" presId="urn:microsoft.com/office/officeart/2005/8/layout/orgChart1"/>
    <dgm:cxn modelId="{EC69E2E8-6BE4-48F9-AC82-4E20C360A17A}" type="presParOf" srcId="{46B6F269-C0AE-4928-9F99-BCD755E717D6}" destId="{A7D62430-2658-44C1-8EBE-8F1952E6D597}" srcOrd="2" destOrd="0" presId="urn:microsoft.com/office/officeart/2005/8/layout/orgChart1"/>
    <dgm:cxn modelId="{F82296E1-EDF0-4CC2-AF09-B0832F7BAEB9}" type="presParOf" srcId="{49A404DC-F93D-4F9A-8FE5-5B7D49BCCDF3}" destId="{27293A5F-8B6F-4B66-B5EB-7BA8E3FADF73}" srcOrd="2" destOrd="0" presId="urn:microsoft.com/office/officeart/2005/8/layout/orgChart1"/>
    <dgm:cxn modelId="{DD131FCF-FA9B-4387-AE69-2177422A38CE}" type="presParOf" srcId="{49A404DC-F93D-4F9A-8FE5-5B7D49BCCDF3}" destId="{BE7A7500-CCFD-49FB-BEDC-ED02A037C1A1}" srcOrd="3" destOrd="0" presId="urn:microsoft.com/office/officeart/2005/8/layout/orgChart1"/>
    <dgm:cxn modelId="{2035B80F-9C37-42D7-A146-9F55924F96DE}" type="presParOf" srcId="{BE7A7500-CCFD-49FB-BEDC-ED02A037C1A1}" destId="{FAB067F1-5D93-461C-8434-B826C0CEFAB0}" srcOrd="0" destOrd="0" presId="urn:microsoft.com/office/officeart/2005/8/layout/orgChart1"/>
    <dgm:cxn modelId="{321ABD4C-F69F-410C-81AD-C6BB802E2BA5}" type="presParOf" srcId="{FAB067F1-5D93-461C-8434-B826C0CEFAB0}" destId="{43F9F170-A40F-42D6-9A0E-2388AAF6CFC2}" srcOrd="0" destOrd="0" presId="urn:microsoft.com/office/officeart/2005/8/layout/orgChart1"/>
    <dgm:cxn modelId="{1B82F872-E7B0-49DB-AC40-E7077DBC7050}" type="presParOf" srcId="{FAB067F1-5D93-461C-8434-B826C0CEFAB0}" destId="{D434D570-346E-4F92-BCE7-C9DE4EA4FED1}" srcOrd="1" destOrd="0" presId="urn:microsoft.com/office/officeart/2005/8/layout/orgChart1"/>
    <dgm:cxn modelId="{0E6249AA-7993-4799-9B8B-6EC4CA3E5AB4}" type="presParOf" srcId="{BE7A7500-CCFD-49FB-BEDC-ED02A037C1A1}" destId="{99D5AD19-9E25-4506-A442-D2B905118F20}" srcOrd="1" destOrd="0" presId="urn:microsoft.com/office/officeart/2005/8/layout/orgChart1"/>
    <dgm:cxn modelId="{E01549AE-7347-4981-BFE3-28D2D110A601}" type="presParOf" srcId="{BE7A7500-CCFD-49FB-BEDC-ED02A037C1A1}" destId="{CE470B7E-9C8E-41F1-9048-83AC223C53C7}" srcOrd="2" destOrd="0" presId="urn:microsoft.com/office/officeart/2005/8/layout/orgChart1"/>
    <dgm:cxn modelId="{7419DF4C-BD55-4099-B981-01E7B4C5D29C}" type="presParOf" srcId="{49A404DC-F93D-4F9A-8FE5-5B7D49BCCDF3}" destId="{A3D69EDA-D3AD-4BC3-BF92-17B134106228}" srcOrd="4" destOrd="0" presId="urn:microsoft.com/office/officeart/2005/8/layout/orgChart1"/>
    <dgm:cxn modelId="{9B73DEDA-E479-4351-B387-E44874BF529C}" type="presParOf" srcId="{49A404DC-F93D-4F9A-8FE5-5B7D49BCCDF3}" destId="{74CB60A2-7808-4077-819F-74A38B30DACA}" srcOrd="5" destOrd="0" presId="urn:microsoft.com/office/officeart/2005/8/layout/orgChart1"/>
    <dgm:cxn modelId="{30840D0E-6698-45C9-816D-1B472C5A2293}" type="presParOf" srcId="{74CB60A2-7808-4077-819F-74A38B30DACA}" destId="{266BB8F7-9A27-48DB-A0F3-D620F672997C}" srcOrd="0" destOrd="0" presId="urn:microsoft.com/office/officeart/2005/8/layout/orgChart1"/>
    <dgm:cxn modelId="{940D31A2-9ED0-449E-9D24-617093DFF343}" type="presParOf" srcId="{266BB8F7-9A27-48DB-A0F3-D620F672997C}" destId="{CA14FC53-F80C-48A3-BDF9-680EB9D24A07}" srcOrd="0" destOrd="0" presId="urn:microsoft.com/office/officeart/2005/8/layout/orgChart1"/>
    <dgm:cxn modelId="{39CF15C1-F55F-4B52-9F63-4F387D3B54BA}" type="presParOf" srcId="{266BB8F7-9A27-48DB-A0F3-D620F672997C}" destId="{2553557F-0E8B-4B3C-BE4D-F2E5D15A57F2}" srcOrd="1" destOrd="0" presId="urn:microsoft.com/office/officeart/2005/8/layout/orgChart1"/>
    <dgm:cxn modelId="{B6734091-2125-4368-842B-B1C023E02D87}" type="presParOf" srcId="{74CB60A2-7808-4077-819F-74A38B30DACA}" destId="{C288D4C3-8D18-4E2B-B01A-B79AA2D93041}" srcOrd="1" destOrd="0" presId="urn:microsoft.com/office/officeart/2005/8/layout/orgChart1"/>
    <dgm:cxn modelId="{1CC1074E-C460-4E25-AC98-2A525DF56D81}" type="presParOf" srcId="{74CB60A2-7808-4077-819F-74A38B30DACA}" destId="{96C9E94B-A7F7-4C36-924B-4B76EC4A5E19}" srcOrd="2" destOrd="0" presId="urn:microsoft.com/office/officeart/2005/8/layout/orgChart1"/>
    <dgm:cxn modelId="{69465914-9B09-45F8-A20D-8B4AA44A7587}" type="presParOf" srcId="{FBBAE2D0-D9B5-47B5-9970-7D64E5B97F89}" destId="{8338656E-D1BE-4A6D-9633-E2BB2C8D32F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8F718E-7CE1-47BD-9C20-1D07EA83FB0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0063117B-02A2-4B04-B5FC-987AD2ADB00E}">
      <dgm:prSet phldrT="[Text]"/>
      <dgm:spPr>
        <a:solidFill>
          <a:srgbClr val="C00000">
            <a:alpha val="25000"/>
          </a:srgbClr>
        </a:solidFill>
      </dgm:spPr>
      <dgm:t>
        <a:bodyPr/>
        <a:lstStyle/>
        <a:p>
          <a:r>
            <a:rPr lang="en-US" dirty="0"/>
            <a:t>Mission Readiness</a:t>
          </a:r>
        </a:p>
      </dgm:t>
    </dgm:pt>
    <dgm:pt modelId="{EFF08C37-CB05-4786-B4B8-ACC5EB619BF5}" type="parTrans" cxnId="{459CEFDC-79DE-4B5B-BE67-56BF6F31BF2B}">
      <dgm:prSet/>
      <dgm:spPr/>
      <dgm:t>
        <a:bodyPr/>
        <a:lstStyle/>
        <a:p>
          <a:endParaRPr lang="en-US"/>
        </a:p>
      </dgm:t>
    </dgm:pt>
    <dgm:pt modelId="{E24E918D-C231-4CE1-BB31-F20C35ABF17B}" type="sibTrans" cxnId="{459CEFDC-79DE-4B5B-BE67-56BF6F31BF2B}">
      <dgm:prSet/>
      <dgm:spPr/>
      <dgm:t>
        <a:bodyPr/>
        <a:lstStyle/>
        <a:p>
          <a:endParaRPr lang="en-US"/>
        </a:p>
      </dgm:t>
    </dgm:pt>
    <dgm:pt modelId="{E9655EB3-BA7F-45D1-804D-D3B641A7FDD2}">
      <dgm:prSet phldrT="[Text]"/>
      <dgm:spPr>
        <a:solidFill>
          <a:srgbClr val="2F5597">
            <a:alpha val="25000"/>
          </a:srgbClr>
        </a:solidFill>
      </dgm:spPr>
      <dgm:t>
        <a:bodyPr/>
        <a:lstStyle/>
        <a:p>
          <a:r>
            <a:rPr lang="en-US" dirty="0"/>
            <a:t>Training Management</a:t>
          </a:r>
        </a:p>
      </dgm:t>
    </dgm:pt>
    <dgm:pt modelId="{14DF9492-6874-4F87-AC91-03C64306283B}" type="parTrans" cxnId="{9B439DD9-06A6-40EA-8347-0F69BB2C991E}">
      <dgm:prSet/>
      <dgm:spPr/>
      <dgm:t>
        <a:bodyPr/>
        <a:lstStyle/>
        <a:p>
          <a:endParaRPr lang="en-US"/>
        </a:p>
      </dgm:t>
    </dgm:pt>
    <dgm:pt modelId="{4AF13E72-8178-4105-877D-1B30EC82E085}" type="sibTrans" cxnId="{9B439DD9-06A6-40EA-8347-0F69BB2C991E}">
      <dgm:prSet/>
      <dgm:spPr/>
      <dgm:t>
        <a:bodyPr/>
        <a:lstStyle/>
        <a:p>
          <a:endParaRPr lang="en-US"/>
        </a:p>
      </dgm:t>
    </dgm:pt>
    <dgm:pt modelId="{7712E99D-F00B-4CD4-A8ED-9493F1688E32}">
      <dgm:prSet phldrT="[Text]"/>
      <dgm:spPr>
        <a:solidFill>
          <a:srgbClr val="385723"/>
        </a:solidFill>
      </dgm:spPr>
      <dgm:t>
        <a:bodyPr/>
        <a:lstStyle/>
        <a:p>
          <a:r>
            <a:rPr lang="en-US" dirty="0"/>
            <a:t>Workforce Capabilities</a:t>
          </a:r>
        </a:p>
      </dgm:t>
    </dgm:pt>
    <dgm:pt modelId="{6A3A5A66-0CEC-45D5-AF14-C0E19B61756C}" type="parTrans" cxnId="{5B329AAF-C22D-4651-AF0D-2DBD18AB1BA2}">
      <dgm:prSet/>
      <dgm:spPr/>
      <dgm:t>
        <a:bodyPr/>
        <a:lstStyle/>
        <a:p>
          <a:endParaRPr lang="en-US"/>
        </a:p>
      </dgm:t>
    </dgm:pt>
    <dgm:pt modelId="{66889E4B-E19F-4BD4-950C-3B7AD7836300}" type="sibTrans" cxnId="{5B329AAF-C22D-4651-AF0D-2DBD18AB1BA2}">
      <dgm:prSet/>
      <dgm:spPr/>
      <dgm:t>
        <a:bodyPr/>
        <a:lstStyle/>
        <a:p>
          <a:endParaRPr lang="en-US"/>
        </a:p>
      </dgm:t>
    </dgm:pt>
    <dgm:pt modelId="{0A8F4DB2-00BD-4A68-B7A4-838CA74367BB}">
      <dgm:prSet phldrT="[Text]"/>
      <dgm:spPr>
        <a:solidFill>
          <a:srgbClr val="7030A0">
            <a:alpha val="25000"/>
          </a:srgbClr>
        </a:solidFill>
      </dgm:spPr>
      <dgm:t>
        <a:bodyPr/>
        <a:lstStyle/>
        <a:p>
          <a:r>
            <a:rPr lang="en-US" dirty="0"/>
            <a:t>Learning Design Strategies</a:t>
          </a:r>
        </a:p>
      </dgm:t>
    </dgm:pt>
    <dgm:pt modelId="{14D48840-8D13-425A-B98F-6A6D95BC9D5F}" type="parTrans" cxnId="{05CDB261-FC6B-438D-9A65-A3E630D16AA0}">
      <dgm:prSet/>
      <dgm:spPr/>
      <dgm:t>
        <a:bodyPr/>
        <a:lstStyle/>
        <a:p>
          <a:endParaRPr lang="en-US"/>
        </a:p>
      </dgm:t>
    </dgm:pt>
    <dgm:pt modelId="{0F7C5263-440E-4A23-BA05-E26C6A532ECC}" type="sibTrans" cxnId="{05CDB261-FC6B-438D-9A65-A3E630D16AA0}">
      <dgm:prSet/>
      <dgm:spPr/>
      <dgm:t>
        <a:bodyPr/>
        <a:lstStyle/>
        <a:p>
          <a:endParaRPr lang="en-US"/>
        </a:p>
      </dgm:t>
    </dgm:pt>
    <dgm:pt modelId="{D5C8DD52-8081-40DD-BA8E-F4B09C4B66D9}" type="pres">
      <dgm:prSet presAssocID="{7A8F718E-7CE1-47BD-9C20-1D07EA83FB00}" presName="hierChild1" presStyleCnt="0">
        <dgm:presLayoutVars>
          <dgm:orgChart val="1"/>
          <dgm:chPref val="1"/>
          <dgm:dir/>
          <dgm:animOne val="branch"/>
          <dgm:animLvl val="lvl"/>
          <dgm:resizeHandles/>
        </dgm:presLayoutVars>
      </dgm:prSet>
      <dgm:spPr/>
    </dgm:pt>
    <dgm:pt modelId="{FBBAE2D0-D9B5-47B5-9970-7D64E5B97F89}" type="pres">
      <dgm:prSet presAssocID="{0063117B-02A2-4B04-B5FC-987AD2ADB00E}" presName="hierRoot1" presStyleCnt="0">
        <dgm:presLayoutVars>
          <dgm:hierBranch val="init"/>
        </dgm:presLayoutVars>
      </dgm:prSet>
      <dgm:spPr/>
    </dgm:pt>
    <dgm:pt modelId="{02942465-6D35-4E06-AA65-5B5BCE88BD22}" type="pres">
      <dgm:prSet presAssocID="{0063117B-02A2-4B04-B5FC-987AD2ADB00E}" presName="rootComposite1" presStyleCnt="0"/>
      <dgm:spPr/>
    </dgm:pt>
    <dgm:pt modelId="{FDBE5715-2C48-4A93-96C2-6AE08E7FA7FD}" type="pres">
      <dgm:prSet presAssocID="{0063117B-02A2-4B04-B5FC-987AD2ADB00E}" presName="rootText1" presStyleLbl="node0" presStyleIdx="0" presStyleCnt="1">
        <dgm:presLayoutVars>
          <dgm:chPref val="3"/>
        </dgm:presLayoutVars>
      </dgm:prSet>
      <dgm:spPr/>
    </dgm:pt>
    <dgm:pt modelId="{5D5F860A-5B43-44D0-BAA7-D481E6CEF440}" type="pres">
      <dgm:prSet presAssocID="{0063117B-02A2-4B04-B5FC-987AD2ADB00E}" presName="rootConnector1" presStyleLbl="node1" presStyleIdx="0" presStyleCnt="0"/>
      <dgm:spPr/>
    </dgm:pt>
    <dgm:pt modelId="{49A404DC-F93D-4F9A-8FE5-5B7D49BCCDF3}" type="pres">
      <dgm:prSet presAssocID="{0063117B-02A2-4B04-B5FC-987AD2ADB00E}" presName="hierChild2" presStyleCnt="0"/>
      <dgm:spPr/>
    </dgm:pt>
    <dgm:pt modelId="{2B693966-ACE6-47D8-8AE4-A347B59FC0DE}" type="pres">
      <dgm:prSet presAssocID="{14DF9492-6874-4F87-AC91-03C64306283B}" presName="Name37" presStyleLbl="parChTrans1D2" presStyleIdx="0" presStyleCnt="3"/>
      <dgm:spPr/>
    </dgm:pt>
    <dgm:pt modelId="{46B6F269-C0AE-4928-9F99-BCD755E717D6}" type="pres">
      <dgm:prSet presAssocID="{E9655EB3-BA7F-45D1-804D-D3B641A7FDD2}" presName="hierRoot2" presStyleCnt="0">
        <dgm:presLayoutVars>
          <dgm:hierBranch val="init"/>
        </dgm:presLayoutVars>
      </dgm:prSet>
      <dgm:spPr/>
    </dgm:pt>
    <dgm:pt modelId="{48508022-C821-4E4F-833A-FE7D314C1F20}" type="pres">
      <dgm:prSet presAssocID="{E9655EB3-BA7F-45D1-804D-D3B641A7FDD2}" presName="rootComposite" presStyleCnt="0"/>
      <dgm:spPr/>
    </dgm:pt>
    <dgm:pt modelId="{96DA31D3-DA43-4356-914B-926FC3AA9B4E}" type="pres">
      <dgm:prSet presAssocID="{E9655EB3-BA7F-45D1-804D-D3B641A7FDD2}" presName="rootText" presStyleLbl="node2" presStyleIdx="0" presStyleCnt="3" custLinFactNeighborX="-1227">
        <dgm:presLayoutVars>
          <dgm:chPref val="3"/>
        </dgm:presLayoutVars>
      </dgm:prSet>
      <dgm:spPr/>
    </dgm:pt>
    <dgm:pt modelId="{04462B48-470E-42A3-BEBC-41D4CC9B9264}" type="pres">
      <dgm:prSet presAssocID="{E9655EB3-BA7F-45D1-804D-D3B641A7FDD2}" presName="rootConnector" presStyleLbl="node2" presStyleIdx="0" presStyleCnt="3"/>
      <dgm:spPr/>
    </dgm:pt>
    <dgm:pt modelId="{465D01C3-3A2E-432B-B375-F2F80905BD51}" type="pres">
      <dgm:prSet presAssocID="{E9655EB3-BA7F-45D1-804D-D3B641A7FDD2}" presName="hierChild4" presStyleCnt="0"/>
      <dgm:spPr/>
    </dgm:pt>
    <dgm:pt modelId="{A7D62430-2658-44C1-8EBE-8F1952E6D597}" type="pres">
      <dgm:prSet presAssocID="{E9655EB3-BA7F-45D1-804D-D3B641A7FDD2}" presName="hierChild5" presStyleCnt="0"/>
      <dgm:spPr/>
    </dgm:pt>
    <dgm:pt modelId="{27293A5F-8B6F-4B66-B5EB-7BA8E3FADF73}" type="pres">
      <dgm:prSet presAssocID="{6A3A5A66-0CEC-45D5-AF14-C0E19B61756C}" presName="Name37" presStyleLbl="parChTrans1D2" presStyleIdx="1" presStyleCnt="3"/>
      <dgm:spPr/>
    </dgm:pt>
    <dgm:pt modelId="{BE7A7500-CCFD-49FB-BEDC-ED02A037C1A1}" type="pres">
      <dgm:prSet presAssocID="{7712E99D-F00B-4CD4-A8ED-9493F1688E32}" presName="hierRoot2" presStyleCnt="0">
        <dgm:presLayoutVars>
          <dgm:hierBranch val="init"/>
        </dgm:presLayoutVars>
      </dgm:prSet>
      <dgm:spPr/>
    </dgm:pt>
    <dgm:pt modelId="{FAB067F1-5D93-461C-8434-B826C0CEFAB0}" type="pres">
      <dgm:prSet presAssocID="{7712E99D-F00B-4CD4-A8ED-9493F1688E32}" presName="rootComposite" presStyleCnt="0"/>
      <dgm:spPr/>
    </dgm:pt>
    <dgm:pt modelId="{43F9F170-A40F-42D6-9A0E-2388AAF6CFC2}" type="pres">
      <dgm:prSet presAssocID="{7712E99D-F00B-4CD4-A8ED-9493F1688E32}" presName="rootText" presStyleLbl="node2" presStyleIdx="1" presStyleCnt="3">
        <dgm:presLayoutVars>
          <dgm:chPref val="3"/>
        </dgm:presLayoutVars>
      </dgm:prSet>
      <dgm:spPr/>
    </dgm:pt>
    <dgm:pt modelId="{D434D570-346E-4F92-BCE7-C9DE4EA4FED1}" type="pres">
      <dgm:prSet presAssocID="{7712E99D-F00B-4CD4-A8ED-9493F1688E32}" presName="rootConnector" presStyleLbl="node2" presStyleIdx="1" presStyleCnt="3"/>
      <dgm:spPr/>
    </dgm:pt>
    <dgm:pt modelId="{99D5AD19-9E25-4506-A442-D2B905118F20}" type="pres">
      <dgm:prSet presAssocID="{7712E99D-F00B-4CD4-A8ED-9493F1688E32}" presName="hierChild4" presStyleCnt="0"/>
      <dgm:spPr/>
    </dgm:pt>
    <dgm:pt modelId="{CE470B7E-9C8E-41F1-9048-83AC223C53C7}" type="pres">
      <dgm:prSet presAssocID="{7712E99D-F00B-4CD4-A8ED-9493F1688E32}" presName="hierChild5" presStyleCnt="0"/>
      <dgm:spPr/>
    </dgm:pt>
    <dgm:pt modelId="{A3D69EDA-D3AD-4BC3-BF92-17B134106228}" type="pres">
      <dgm:prSet presAssocID="{14D48840-8D13-425A-B98F-6A6D95BC9D5F}" presName="Name37" presStyleLbl="parChTrans1D2" presStyleIdx="2" presStyleCnt="3"/>
      <dgm:spPr/>
    </dgm:pt>
    <dgm:pt modelId="{74CB60A2-7808-4077-819F-74A38B30DACA}" type="pres">
      <dgm:prSet presAssocID="{0A8F4DB2-00BD-4A68-B7A4-838CA74367BB}" presName="hierRoot2" presStyleCnt="0">
        <dgm:presLayoutVars>
          <dgm:hierBranch val="init"/>
        </dgm:presLayoutVars>
      </dgm:prSet>
      <dgm:spPr/>
    </dgm:pt>
    <dgm:pt modelId="{266BB8F7-9A27-48DB-A0F3-D620F672997C}" type="pres">
      <dgm:prSet presAssocID="{0A8F4DB2-00BD-4A68-B7A4-838CA74367BB}" presName="rootComposite" presStyleCnt="0"/>
      <dgm:spPr/>
    </dgm:pt>
    <dgm:pt modelId="{CA14FC53-F80C-48A3-BDF9-680EB9D24A07}" type="pres">
      <dgm:prSet presAssocID="{0A8F4DB2-00BD-4A68-B7A4-838CA74367BB}" presName="rootText" presStyleLbl="node2" presStyleIdx="2" presStyleCnt="3">
        <dgm:presLayoutVars>
          <dgm:chPref val="3"/>
        </dgm:presLayoutVars>
      </dgm:prSet>
      <dgm:spPr/>
    </dgm:pt>
    <dgm:pt modelId="{2553557F-0E8B-4B3C-BE4D-F2E5D15A57F2}" type="pres">
      <dgm:prSet presAssocID="{0A8F4DB2-00BD-4A68-B7A4-838CA74367BB}" presName="rootConnector" presStyleLbl="node2" presStyleIdx="2" presStyleCnt="3"/>
      <dgm:spPr/>
    </dgm:pt>
    <dgm:pt modelId="{C288D4C3-8D18-4E2B-B01A-B79AA2D93041}" type="pres">
      <dgm:prSet presAssocID="{0A8F4DB2-00BD-4A68-B7A4-838CA74367BB}" presName="hierChild4" presStyleCnt="0"/>
      <dgm:spPr/>
    </dgm:pt>
    <dgm:pt modelId="{96C9E94B-A7F7-4C36-924B-4B76EC4A5E19}" type="pres">
      <dgm:prSet presAssocID="{0A8F4DB2-00BD-4A68-B7A4-838CA74367BB}" presName="hierChild5" presStyleCnt="0"/>
      <dgm:spPr/>
    </dgm:pt>
    <dgm:pt modelId="{8338656E-D1BE-4A6D-9633-E2BB2C8D32F2}" type="pres">
      <dgm:prSet presAssocID="{0063117B-02A2-4B04-B5FC-987AD2ADB00E}" presName="hierChild3" presStyleCnt="0"/>
      <dgm:spPr/>
    </dgm:pt>
  </dgm:ptLst>
  <dgm:cxnLst>
    <dgm:cxn modelId="{C90D6C01-48D5-40A7-9F4A-2CA3DF11C23B}" type="presOf" srcId="{14DF9492-6874-4F87-AC91-03C64306283B}" destId="{2B693966-ACE6-47D8-8AE4-A347B59FC0DE}" srcOrd="0" destOrd="0" presId="urn:microsoft.com/office/officeart/2005/8/layout/orgChart1"/>
    <dgm:cxn modelId="{F7FF7524-4B1F-4F38-8C75-0F7CAB6F3576}" type="presOf" srcId="{E9655EB3-BA7F-45D1-804D-D3B641A7FDD2}" destId="{96DA31D3-DA43-4356-914B-926FC3AA9B4E}" srcOrd="0" destOrd="0" presId="urn:microsoft.com/office/officeart/2005/8/layout/orgChart1"/>
    <dgm:cxn modelId="{0A85AC60-1051-43C5-BCA9-951F791BDF04}" type="presOf" srcId="{0063117B-02A2-4B04-B5FC-987AD2ADB00E}" destId="{FDBE5715-2C48-4A93-96C2-6AE08E7FA7FD}" srcOrd="0" destOrd="0" presId="urn:microsoft.com/office/officeart/2005/8/layout/orgChart1"/>
    <dgm:cxn modelId="{05CDB261-FC6B-438D-9A65-A3E630D16AA0}" srcId="{0063117B-02A2-4B04-B5FC-987AD2ADB00E}" destId="{0A8F4DB2-00BD-4A68-B7A4-838CA74367BB}" srcOrd="2" destOrd="0" parTransId="{14D48840-8D13-425A-B98F-6A6D95BC9D5F}" sibTransId="{0F7C5263-440E-4A23-BA05-E26C6A532ECC}"/>
    <dgm:cxn modelId="{BA0B487E-D167-4436-AC75-DE921542C024}" type="presOf" srcId="{7712E99D-F00B-4CD4-A8ED-9493F1688E32}" destId="{43F9F170-A40F-42D6-9A0E-2388AAF6CFC2}" srcOrd="0" destOrd="0" presId="urn:microsoft.com/office/officeart/2005/8/layout/orgChart1"/>
    <dgm:cxn modelId="{18FF1A84-8A69-4C38-82BE-4719324705AA}" type="presOf" srcId="{0063117B-02A2-4B04-B5FC-987AD2ADB00E}" destId="{5D5F860A-5B43-44D0-BAA7-D481E6CEF440}" srcOrd="1" destOrd="0" presId="urn:microsoft.com/office/officeart/2005/8/layout/orgChart1"/>
    <dgm:cxn modelId="{202BD887-704B-4D99-9824-8C403DAD823C}" type="presOf" srcId="{7A8F718E-7CE1-47BD-9C20-1D07EA83FB00}" destId="{D5C8DD52-8081-40DD-BA8E-F4B09C4B66D9}" srcOrd="0" destOrd="0" presId="urn:microsoft.com/office/officeart/2005/8/layout/orgChart1"/>
    <dgm:cxn modelId="{8CAB519D-3ED9-4272-8883-C0FAA0A3916A}" type="presOf" srcId="{0A8F4DB2-00BD-4A68-B7A4-838CA74367BB}" destId="{2553557F-0E8B-4B3C-BE4D-F2E5D15A57F2}" srcOrd="1" destOrd="0" presId="urn:microsoft.com/office/officeart/2005/8/layout/orgChart1"/>
    <dgm:cxn modelId="{5B329AAF-C22D-4651-AF0D-2DBD18AB1BA2}" srcId="{0063117B-02A2-4B04-B5FC-987AD2ADB00E}" destId="{7712E99D-F00B-4CD4-A8ED-9493F1688E32}" srcOrd="1" destOrd="0" parTransId="{6A3A5A66-0CEC-45D5-AF14-C0E19B61756C}" sibTransId="{66889E4B-E19F-4BD4-950C-3B7AD7836300}"/>
    <dgm:cxn modelId="{996404C8-56D7-4EAD-B664-831890E373D2}" type="presOf" srcId="{14D48840-8D13-425A-B98F-6A6D95BC9D5F}" destId="{A3D69EDA-D3AD-4BC3-BF92-17B134106228}" srcOrd="0" destOrd="0" presId="urn:microsoft.com/office/officeart/2005/8/layout/orgChart1"/>
    <dgm:cxn modelId="{9B439DD9-06A6-40EA-8347-0F69BB2C991E}" srcId="{0063117B-02A2-4B04-B5FC-987AD2ADB00E}" destId="{E9655EB3-BA7F-45D1-804D-D3B641A7FDD2}" srcOrd="0" destOrd="0" parTransId="{14DF9492-6874-4F87-AC91-03C64306283B}" sibTransId="{4AF13E72-8178-4105-877D-1B30EC82E085}"/>
    <dgm:cxn modelId="{459CEFDC-79DE-4B5B-BE67-56BF6F31BF2B}" srcId="{7A8F718E-7CE1-47BD-9C20-1D07EA83FB00}" destId="{0063117B-02A2-4B04-B5FC-987AD2ADB00E}" srcOrd="0" destOrd="0" parTransId="{EFF08C37-CB05-4786-B4B8-ACC5EB619BF5}" sibTransId="{E24E918D-C231-4CE1-BB31-F20C35ABF17B}"/>
    <dgm:cxn modelId="{165F02E0-2D4F-4AD7-896B-B9AC9F3136B5}" type="presOf" srcId="{7712E99D-F00B-4CD4-A8ED-9493F1688E32}" destId="{D434D570-346E-4F92-BCE7-C9DE4EA4FED1}" srcOrd="1" destOrd="0" presId="urn:microsoft.com/office/officeart/2005/8/layout/orgChart1"/>
    <dgm:cxn modelId="{7CC75AE4-7F53-4329-AA8C-E9AF63EE1800}" type="presOf" srcId="{6A3A5A66-0CEC-45D5-AF14-C0E19B61756C}" destId="{27293A5F-8B6F-4B66-B5EB-7BA8E3FADF73}" srcOrd="0" destOrd="0" presId="urn:microsoft.com/office/officeart/2005/8/layout/orgChart1"/>
    <dgm:cxn modelId="{C5176EF1-63C9-40D1-B13A-267812A981CC}" type="presOf" srcId="{E9655EB3-BA7F-45D1-804D-D3B641A7FDD2}" destId="{04462B48-470E-42A3-BEBC-41D4CC9B9264}" srcOrd="1" destOrd="0" presId="urn:microsoft.com/office/officeart/2005/8/layout/orgChart1"/>
    <dgm:cxn modelId="{751AF2FA-0994-4232-A5AA-D824AA1FC05A}" type="presOf" srcId="{0A8F4DB2-00BD-4A68-B7A4-838CA74367BB}" destId="{CA14FC53-F80C-48A3-BDF9-680EB9D24A07}" srcOrd="0" destOrd="0" presId="urn:microsoft.com/office/officeart/2005/8/layout/orgChart1"/>
    <dgm:cxn modelId="{FD5133BE-2E84-4608-91DE-03B220F702DE}" type="presParOf" srcId="{D5C8DD52-8081-40DD-BA8E-F4B09C4B66D9}" destId="{FBBAE2D0-D9B5-47B5-9970-7D64E5B97F89}" srcOrd="0" destOrd="0" presId="urn:microsoft.com/office/officeart/2005/8/layout/orgChart1"/>
    <dgm:cxn modelId="{9ED01E83-0963-435D-91E4-34734A1B0B25}" type="presParOf" srcId="{FBBAE2D0-D9B5-47B5-9970-7D64E5B97F89}" destId="{02942465-6D35-4E06-AA65-5B5BCE88BD22}" srcOrd="0" destOrd="0" presId="urn:microsoft.com/office/officeart/2005/8/layout/orgChart1"/>
    <dgm:cxn modelId="{FE22C1E5-B62D-455B-9630-4C5B6CEDBE22}" type="presParOf" srcId="{02942465-6D35-4E06-AA65-5B5BCE88BD22}" destId="{FDBE5715-2C48-4A93-96C2-6AE08E7FA7FD}" srcOrd="0" destOrd="0" presId="urn:microsoft.com/office/officeart/2005/8/layout/orgChart1"/>
    <dgm:cxn modelId="{B52943D0-D2DE-465D-BD3C-4E2772F39198}" type="presParOf" srcId="{02942465-6D35-4E06-AA65-5B5BCE88BD22}" destId="{5D5F860A-5B43-44D0-BAA7-D481E6CEF440}" srcOrd="1" destOrd="0" presId="urn:microsoft.com/office/officeart/2005/8/layout/orgChart1"/>
    <dgm:cxn modelId="{3C1DDE2C-FCB0-421A-9D03-DAB3522E6ADA}" type="presParOf" srcId="{FBBAE2D0-D9B5-47B5-9970-7D64E5B97F89}" destId="{49A404DC-F93D-4F9A-8FE5-5B7D49BCCDF3}" srcOrd="1" destOrd="0" presId="urn:microsoft.com/office/officeart/2005/8/layout/orgChart1"/>
    <dgm:cxn modelId="{361B91CB-4C13-486A-84E8-0FE26F7DEFF7}" type="presParOf" srcId="{49A404DC-F93D-4F9A-8FE5-5B7D49BCCDF3}" destId="{2B693966-ACE6-47D8-8AE4-A347B59FC0DE}" srcOrd="0" destOrd="0" presId="urn:microsoft.com/office/officeart/2005/8/layout/orgChart1"/>
    <dgm:cxn modelId="{CA914CED-219A-4740-AA4E-CBAA3FE59BF5}" type="presParOf" srcId="{49A404DC-F93D-4F9A-8FE5-5B7D49BCCDF3}" destId="{46B6F269-C0AE-4928-9F99-BCD755E717D6}" srcOrd="1" destOrd="0" presId="urn:microsoft.com/office/officeart/2005/8/layout/orgChart1"/>
    <dgm:cxn modelId="{8BDECF2C-DC69-4383-AD49-0654B9B49BFB}" type="presParOf" srcId="{46B6F269-C0AE-4928-9F99-BCD755E717D6}" destId="{48508022-C821-4E4F-833A-FE7D314C1F20}" srcOrd="0" destOrd="0" presId="urn:microsoft.com/office/officeart/2005/8/layout/orgChart1"/>
    <dgm:cxn modelId="{3159A93B-59B1-4955-B98C-BDF795586AEA}" type="presParOf" srcId="{48508022-C821-4E4F-833A-FE7D314C1F20}" destId="{96DA31D3-DA43-4356-914B-926FC3AA9B4E}" srcOrd="0" destOrd="0" presId="urn:microsoft.com/office/officeart/2005/8/layout/orgChart1"/>
    <dgm:cxn modelId="{87FB2488-84AB-4C7D-9BED-2D0DD592CF17}" type="presParOf" srcId="{48508022-C821-4E4F-833A-FE7D314C1F20}" destId="{04462B48-470E-42A3-BEBC-41D4CC9B9264}" srcOrd="1" destOrd="0" presId="urn:microsoft.com/office/officeart/2005/8/layout/orgChart1"/>
    <dgm:cxn modelId="{35B3561E-B0E8-4181-9FF2-DB346ACD625A}" type="presParOf" srcId="{46B6F269-C0AE-4928-9F99-BCD755E717D6}" destId="{465D01C3-3A2E-432B-B375-F2F80905BD51}" srcOrd="1" destOrd="0" presId="urn:microsoft.com/office/officeart/2005/8/layout/orgChart1"/>
    <dgm:cxn modelId="{EC69E2E8-6BE4-48F9-AC82-4E20C360A17A}" type="presParOf" srcId="{46B6F269-C0AE-4928-9F99-BCD755E717D6}" destId="{A7D62430-2658-44C1-8EBE-8F1952E6D597}" srcOrd="2" destOrd="0" presId="urn:microsoft.com/office/officeart/2005/8/layout/orgChart1"/>
    <dgm:cxn modelId="{F82296E1-EDF0-4CC2-AF09-B0832F7BAEB9}" type="presParOf" srcId="{49A404DC-F93D-4F9A-8FE5-5B7D49BCCDF3}" destId="{27293A5F-8B6F-4B66-B5EB-7BA8E3FADF73}" srcOrd="2" destOrd="0" presId="urn:microsoft.com/office/officeart/2005/8/layout/orgChart1"/>
    <dgm:cxn modelId="{DD131FCF-FA9B-4387-AE69-2177422A38CE}" type="presParOf" srcId="{49A404DC-F93D-4F9A-8FE5-5B7D49BCCDF3}" destId="{BE7A7500-CCFD-49FB-BEDC-ED02A037C1A1}" srcOrd="3" destOrd="0" presId="urn:microsoft.com/office/officeart/2005/8/layout/orgChart1"/>
    <dgm:cxn modelId="{2035B80F-9C37-42D7-A146-9F55924F96DE}" type="presParOf" srcId="{BE7A7500-CCFD-49FB-BEDC-ED02A037C1A1}" destId="{FAB067F1-5D93-461C-8434-B826C0CEFAB0}" srcOrd="0" destOrd="0" presId="urn:microsoft.com/office/officeart/2005/8/layout/orgChart1"/>
    <dgm:cxn modelId="{321ABD4C-F69F-410C-81AD-C6BB802E2BA5}" type="presParOf" srcId="{FAB067F1-5D93-461C-8434-B826C0CEFAB0}" destId="{43F9F170-A40F-42D6-9A0E-2388AAF6CFC2}" srcOrd="0" destOrd="0" presId="urn:microsoft.com/office/officeart/2005/8/layout/orgChart1"/>
    <dgm:cxn modelId="{1B82F872-E7B0-49DB-AC40-E7077DBC7050}" type="presParOf" srcId="{FAB067F1-5D93-461C-8434-B826C0CEFAB0}" destId="{D434D570-346E-4F92-BCE7-C9DE4EA4FED1}" srcOrd="1" destOrd="0" presId="urn:microsoft.com/office/officeart/2005/8/layout/orgChart1"/>
    <dgm:cxn modelId="{0E6249AA-7993-4799-9B8B-6EC4CA3E5AB4}" type="presParOf" srcId="{BE7A7500-CCFD-49FB-BEDC-ED02A037C1A1}" destId="{99D5AD19-9E25-4506-A442-D2B905118F20}" srcOrd="1" destOrd="0" presId="urn:microsoft.com/office/officeart/2005/8/layout/orgChart1"/>
    <dgm:cxn modelId="{E01549AE-7347-4981-BFE3-28D2D110A601}" type="presParOf" srcId="{BE7A7500-CCFD-49FB-BEDC-ED02A037C1A1}" destId="{CE470B7E-9C8E-41F1-9048-83AC223C53C7}" srcOrd="2" destOrd="0" presId="urn:microsoft.com/office/officeart/2005/8/layout/orgChart1"/>
    <dgm:cxn modelId="{7419DF4C-BD55-4099-B981-01E7B4C5D29C}" type="presParOf" srcId="{49A404DC-F93D-4F9A-8FE5-5B7D49BCCDF3}" destId="{A3D69EDA-D3AD-4BC3-BF92-17B134106228}" srcOrd="4" destOrd="0" presId="urn:microsoft.com/office/officeart/2005/8/layout/orgChart1"/>
    <dgm:cxn modelId="{9B73DEDA-E479-4351-B387-E44874BF529C}" type="presParOf" srcId="{49A404DC-F93D-4F9A-8FE5-5B7D49BCCDF3}" destId="{74CB60A2-7808-4077-819F-74A38B30DACA}" srcOrd="5" destOrd="0" presId="urn:microsoft.com/office/officeart/2005/8/layout/orgChart1"/>
    <dgm:cxn modelId="{30840D0E-6698-45C9-816D-1B472C5A2293}" type="presParOf" srcId="{74CB60A2-7808-4077-819F-74A38B30DACA}" destId="{266BB8F7-9A27-48DB-A0F3-D620F672997C}" srcOrd="0" destOrd="0" presId="urn:microsoft.com/office/officeart/2005/8/layout/orgChart1"/>
    <dgm:cxn modelId="{940D31A2-9ED0-449E-9D24-617093DFF343}" type="presParOf" srcId="{266BB8F7-9A27-48DB-A0F3-D620F672997C}" destId="{CA14FC53-F80C-48A3-BDF9-680EB9D24A07}" srcOrd="0" destOrd="0" presId="urn:microsoft.com/office/officeart/2005/8/layout/orgChart1"/>
    <dgm:cxn modelId="{39CF15C1-F55F-4B52-9F63-4F387D3B54BA}" type="presParOf" srcId="{266BB8F7-9A27-48DB-A0F3-D620F672997C}" destId="{2553557F-0E8B-4B3C-BE4D-F2E5D15A57F2}" srcOrd="1" destOrd="0" presId="urn:microsoft.com/office/officeart/2005/8/layout/orgChart1"/>
    <dgm:cxn modelId="{B6734091-2125-4368-842B-B1C023E02D87}" type="presParOf" srcId="{74CB60A2-7808-4077-819F-74A38B30DACA}" destId="{C288D4C3-8D18-4E2B-B01A-B79AA2D93041}" srcOrd="1" destOrd="0" presId="urn:microsoft.com/office/officeart/2005/8/layout/orgChart1"/>
    <dgm:cxn modelId="{1CC1074E-C460-4E25-AC98-2A525DF56D81}" type="presParOf" srcId="{74CB60A2-7808-4077-819F-74A38B30DACA}" destId="{96C9E94B-A7F7-4C36-924B-4B76EC4A5E19}" srcOrd="2" destOrd="0" presId="urn:microsoft.com/office/officeart/2005/8/layout/orgChart1"/>
    <dgm:cxn modelId="{69465914-9B09-45F8-A20D-8B4AA44A7587}" type="presParOf" srcId="{FBBAE2D0-D9B5-47B5-9970-7D64E5B97F89}" destId="{8338656E-D1BE-4A6D-9633-E2BB2C8D32F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8F718E-7CE1-47BD-9C20-1D07EA83FB0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0063117B-02A2-4B04-B5FC-987AD2ADB00E}">
      <dgm:prSet phldrT="[Text]"/>
      <dgm:spPr>
        <a:solidFill>
          <a:srgbClr val="C00000">
            <a:alpha val="25000"/>
          </a:srgbClr>
        </a:solidFill>
      </dgm:spPr>
      <dgm:t>
        <a:bodyPr/>
        <a:lstStyle/>
        <a:p>
          <a:r>
            <a:rPr lang="en-US" dirty="0"/>
            <a:t>Mission Readiness</a:t>
          </a:r>
        </a:p>
      </dgm:t>
    </dgm:pt>
    <dgm:pt modelId="{EFF08C37-CB05-4786-B4B8-ACC5EB619BF5}" type="parTrans" cxnId="{459CEFDC-79DE-4B5B-BE67-56BF6F31BF2B}">
      <dgm:prSet/>
      <dgm:spPr/>
      <dgm:t>
        <a:bodyPr/>
        <a:lstStyle/>
        <a:p>
          <a:endParaRPr lang="en-US"/>
        </a:p>
      </dgm:t>
    </dgm:pt>
    <dgm:pt modelId="{E24E918D-C231-4CE1-BB31-F20C35ABF17B}" type="sibTrans" cxnId="{459CEFDC-79DE-4B5B-BE67-56BF6F31BF2B}">
      <dgm:prSet/>
      <dgm:spPr/>
      <dgm:t>
        <a:bodyPr/>
        <a:lstStyle/>
        <a:p>
          <a:endParaRPr lang="en-US"/>
        </a:p>
      </dgm:t>
    </dgm:pt>
    <dgm:pt modelId="{E9655EB3-BA7F-45D1-804D-D3B641A7FDD2}">
      <dgm:prSet phldrT="[Text]"/>
      <dgm:spPr>
        <a:solidFill>
          <a:srgbClr val="2F5597">
            <a:alpha val="25000"/>
          </a:srgbClr>
        </a:solidFill>
      </dgm:spPr>
      <dgm:t>
        <a:bodyPr/>
        <a:lstStyle/>
        <a:p>
          <a:r>
            <a:rPr lang="en-US" dirty="0"/>
            <a:t>Training Management</a:t>
          </a:r>
        </a:p>
      </dgm:t>
    </dgm:pt>
    <dgm:pt modelId="{14DF9492-6874-4F87-AC91-03C64306283B}" type="parTrans" cxnId="{9B439DD9-06A6-40EA-8347-0F69BB2C991E}">
      <dgm:prSet/>
      <dgm:spPr/>
      <dgm:t>
        <a:bodyPr/>
        <a:lstStyle/>
        <a:p>
          <a:endParaRPr lang="en-US"/>
        </a:p>
      </dgm:t>
    </dgm:pt>
    <dgm:pt modelId="{4AF13E72-8178-4105-877D-1B30EC82E085}" type="sibTrans" cxnId="{9B439DD9-06A6-40EA-8347-0F69BB2C991E}">
      <dgm:prSet/>
      <dgm:spPr/>
      <dgm:t>
        <a:bodyPr/>
        <a:lstStyle/>
        <a:p>
          <a:endParaRPr lang="en-US"/>
        </a:p>
      </dgm:t>
    </dgm:pt>
    <dgm:pt modelId="{7712E99D-F00B-4CD4-A8ED-9493F1688E32}">
      <dgm:prSet phldrT="[Text]"/>
      <dgm:spPr>
        <a:solidFill>
          <a:srgbClr val="385723">
            <a:alpha val="25000"/>
          </a:srgbClr>
        </a:solidFill>
      </dgm:spPr>
      <dgm:t>
        <a:bodyPr/>
        <a:lstStyle/>
        <a:p>
          <a:r>
            <a:rPr lang="en-US" dirty="0"/>
            <a:t>Workforce Capabilities</a:t>
          </a:r>
        </a:p>
      </dgm:t>
    </dgm:pt>
    <dgm:pt modelId="{6A3A5A66-0CEC-45D5-AF14-C0E19B61756C}" type="parTrans" cxnId="{5B329AAF-C22D-4651-AF0D-2DBD18AB1BA2}">
      <dgm:prSet/>
      <dgm:spPr/>
      <dgm:t>
        <a:bodyPr/>
        <a:lstStyle/>
        <a:p>
          <a:endParaRPr lang="en-US"/>
        </a:p>
      </dgm:t>
    </dgm:pt>
    <dgm:pt modelId="{66889E4B-E19F-4BD4-950C-3B7AD7836300}" type="sibTrans" cxnId="{5B329AAF-C22D-4651-AF0D-2DBD18AB1BA2}">
      <dgm:prSet/>
      <dgm:spPr/>
      <dgm:t>
        <a:bodyPr/>
        <a:lstStyle/>
        <a:p>
          <a:endParaRPr lang="en-US"/>
        </a:p>
      </dgm:t>
    </dgm:pt>
    <dgm:pt modelId="{0A8F4DB2-00BD-4A68-B7A4-838CA74367BB}">
      <dgm:prSet phldrT="[Text]"/>
      <dgm:spPr>
        <a:solidFill>
          <a:srgbClr val="7030A0"/>
        </a:solidFill>
      </dgm:spPr>
      <dgm:t>
        <a:bodyPr/>
        <a:lstStyle/>
        <a:p>
          <a:r>
            <a:rPr lang="en-US" dirty="0"/>
            <a:t>Learning Design Strategies</a:t>
          </a:r>
        </a:p>
      </dgm:t>
    </dgm:pt>
    <dgm:pt modelId="{14D48840-8D13-425A-B98F-6A6D95BC9D5F}" type="parTrans" cxnId="{05CDB261-FC6B-438D-9A65-A3E630D16AA0}">
      <dgm:prSet/>
      <dgm:spPr/>
      <dgm:t>
        <a:bodyPr/>
        <a:lstStyle/>
        <a:p>
          <a:endParaRPr lang="en-US"/>
        </a:p>
      </dgm:t>
    </dgm:pt>
    <dgm:pt modelId="{0F7C5263-440E-4A23-BA05-E26C6A532ECC}" type="sibTrans" cxnId="{05CDB261-FC6B-438D-9A65-A3E630D16AA0}">
      <dgm:prSet/>
      <dgm:spPr/>
      <dgm:t>
        <a:bodyPr/>
        <a:lstStyle/>
        <a:p>
          <a:endParaRPr lang="en-US"/>
        </a:p>
      </dgm:t>
    </dgm:pt>
    <dgm:pt modelId="{D5C8DD52-8081-40DD-BA8E-F4B09C4B66D9}" type="pres">
      <dgm:prSet presAssocID="{7A8F718E-7CE1-47BD-9C20-1D07EA83FB00}" presName="hierChild1" presStyleCnt="0">
        <dgm:presLayoutVars>
          <dgm:orgChart val="1"/>
          <dgm:chPref val="1"/>
          <dgm:dir/>
          <dgm:animOne val="branch"/>
          <dgm:animLvl val="lvl"/>
          <dgm:resizeHandles/>
        </dgm:presLayoutVars>
      </dgm:prSet>
      <dgm:spPr/>
    </dgm:pt>
    <dgm:pt modelId="{FBBAE2D0-D9B5-47B5-9970-7D64E5B97F89}" type="pres">
      <dgm:prSet presAssocID="{0063117B-02A2-4B04-B5FC-987AD2ADB00E}" presName="hierRoot1" presStyleCnt="0">
        <dgm:presLayoutVars>
          <dgm:hierBranch val="init"/>
        </dgm:presLayoutVars>
      </dgm:prSet>
      <dgm:spPr/>
    </dgm:pt>
    <dgm:pt modelId="{02942465-6D35-4E06-AA65-5B5BCE88BD22}" type="pres">
      <dgm:prSet presAssocID="{0063117B-02A2-4B04-B5FC-987AD2ADB00E}" presName="rootComposite1" presStyleCnt="0"/>
      <dgm:spPr/>
    </dgm:pt>
    <dgm:pt modelId="{FDBE5715-2C48-4A93-96C2-6AE08E7FA7FD}" type="pres">
      <dgm:prSet presAssocID="{0063117B-02A2-4B04-B5FC-987AD2ADB00E}" presName="rootText1" presStyleLbl="node0" presStyleIdx="0" presStyleCnt="1">
        <dgm:presLayoutVars>
          <dgm:chPref val="3"/>
        </dgm:presLayoutVars>
      </dgm:prSet>
      <dgm:spPr/>
    </dgm:pt>
    <dgm:pt modelId="{5D5F860A-5B43-44D0-BAA7-D481E6CEF440}" type="pres">
      <dgm:prSet presAssocID="{0063117B-02A2-4B04-B5FC-987AD2ADB00E}" presName="rootConnector1" presStyleLbl="node1" presStyleIdx="0" presStyleCnt="0"/>
      <dgm:spPr/>
    </dgm:pt>
    <dgm:pt modelId="{49A404DC-F93D-4F9A-8FE5-5B7D49BCCDF3}" type="pres">
      <dgm:prSet presAssocID="{0063117B-02A2-4B04-B5FC-987AD2ADB00E}" presName="hierChild2" presStyleCnt="0"/>
      <dgm:spPr/>
    </dgm:pt>
    <dgm:pt modelId="{2B693966-ACE6-47D8-8AE4-A347B59FC0DE}" type="pres">
      <dgm:prSet presAssocID="{14DF9492-6874-4F87-AC91-03C64306283B}" presName="Name37" presStyleLbl="parChTrans1D2" presStyleIdx="0" presStyleCnt="3"/>
      <dgm:spPr/>
    </dgm:pt>
    <dgm:pt modelId="{46B6F269-C0AE-4928-9F99-BCD755E717D6}" type="pres">
      <dgm:prSet presAssocID="{E9655EB3-BA7F-45D1-804D-D3B641A7FDD2}" presName="hierRoot2" presStyleCnt="0">
        <dgm:presLayoutVars>
          <dgm:hierBranch val="init"/>
        </dgm:presLayoutVars>
      </dgm:prSet>
      <dgm:spPr/>
    </dgm:pt>
    <dgm:pt modelId="{48508022-C821-4E4F-833A-FE7D314C1F20}" type="pres">
      <dgm:prSet presAssocID="{E9655EB3-BA7F-45D1-804D-D3B641A7FDD2}" presName="rootComposite" presStyleCnt="0"/>
      <dgm:spPr/>
    </dgm:pt>
    <dgm:pt modelId="{96DA31D3-DA43-4356-914B-926FC3AA9B4E}" type="pres">
      <dgm:prSet presAssocID="{E9655EB3-BA7F-45D1-804D-D3B641A7FDD2}" presName="rootText" presStyleLbl="node2" presStyleIdx="0" presStyleCnt="3" custLinFactNeighborX="-1227">
        <dgm:presLayoutVars>
          <dgm:chPref val="3"/>
        </dgm:presLayoutVars>
      </dgm:prSet>
      <dgm:spPr/>
    </dgm:pt>
    <dgm:pt modelId="{04462B48-470E-42A3-BEBC-41D4CC9B9264}" type="pres">
      <dgm:prSet presAssocID="{E9655EB3-BA7F-45D1-804D-D3B641A7FDD2}" presName="rootConnector" presStyleLbl="node2" presStyleIdx="0" presStyleCnt="3"/>
      <dgm:spPr/>
    </dgm:pt>
    <dgm:pt modelId="{465D01C3-3A2E-432B-B375-F2F80905BD51}" type="pres">
      <dgm:prSet presAssocID="{E9655EB3-BA7F-45D1-804D-D3B641A7FDD2}" presName="hierChild4" presStyleCnt="0"/>
      <dgm:spPr/>
    </dgm:pt>
    <dgm:pt modelId="{A7D62430-2658-44C1-8EBE-8F1952E6D597}" type="pres">
      <dgm:prSet presAssocID="{E9655EB3-BA7F-45D1-804D-D3B641A7FDD2}" presName="hierChild5" presStyleCnt="0"/>
      <dgm:spPr/>
    </dgm:pt>
    <dgm:pt modelId="{27293A5F-8B6F-4B66-B5EB-7BA8E3FADF73}" type="pres">
      <dgm:prSet presAssocID="{6A3A5A66-0CEC-45D5-AF14-C0E19B61756C}" presName="Name37" presStyleLbl="parChTrans1D2" presStyleIdx="1" presStyleCnt="3"/>
      <dgm:spPr/>
    </dgm:pt>
    <dgm:pt modelId="{BE7A7500-CCFD-49FB-BEDC-ED02A037C1A1}" type="pres">
      <dgm:prSet presAssocID="{7712E99D-F00B-4CD4-A8ED-9493F1688E32}" presName="hierRoot2" presStyleCnt="0">
        <dgm:presLayoutVars>
          <dgm:hierBranch val="init"/>
        </dgm:presLayoutVars>
      </dgm:prSet>
      <dgm:spPr/>
    </dgm:pt>
    <dgm:pt modelId="{FAB067F1-5D93-461C-8434-B826C0CEFAB0}" type="pres">
      <dgm:prSet presAssocID="{7712E99D-F00B-4CD4-A8ED-9493F1688E32}" presName="rootComposite" presStyleCnt="0"/>
      <dgm:spPr/>
    </dgm:pt>
    <dgm:pt modelId="{43F9F170-A40F-42D6-9A0E-2388AAF6CFC2}" type="pres">
      <dgm:prSet presAssocID="{7712E99D-F00B-4CD4-A8ED-9493F1688E32}" presName="rootText" presStyleLbl="node2" presStyleIdx="1" presStyleCnt="3">
        <dgm:presLayoutVars>
          <dgm:chPref val="3"/>
        </dgm:presLayoutVars>
      </dgm:prSet>
      <dgm:spPr/>
    </dgm:pt>
    <dgm:pt modelId="{D434D570-346E-4F92-BCE7-C9DE4EA4FED1}" type="pres">
      <dgm:prSet presAssocID="{7712E99D-F00B-4CD4-A8ED-9493F1688E32}" presName="rootConnector" presStyleLbl="node2" presStyleIdx="1" presStyleCnt="3"/>
      <dgm:spPr/>
    </dgm:pt>
    <dgm:pt modelId="{99D5AD19-9E25-4506-A442-D2B905118F20}" type="pres">
      <dgm:prSet presAssocID="{7712E99D-F00B-4CD4-A8ED-9493F1688E32}" presName="hierChild4" presStyleCnt="0"/>
      <dgm:spPr/>
    </dgm:pt>
    <dgm:pt modelId="{CE470B7E-9C8E-41F1-9048-83AC223C53C7}" type="pres">
      <dgm:prSet presAssocID="{7712E99D-F00B-4CD4-A8ED-9493F1688E32}" presName="hierChild5" presStyleCnt="0"/>
      <dgm:spPr/>
    </dgm:pt>
    <dgm:pt modelId="{A3D69EDA-D3AD-4BC3-BF92-17B134106228}" type="pres">
      <dgm:prSet presAssocID="{14D48840-8D13-425A-B98F-6A6D95BC9D5F}" presName="Name37" presStyleLbl="parChTrans1D2" presStyleIdx="2" presStyleCnt="3"/>
      <dgm:spPr/>
    </dgm:pt>
    <dgm:pt modelId="{74CB60A2-7808-4077-819F-74A38B30DACA}" type="pres">
      <dgm:prSet presAssocID="{0A8F4DB2-00BD-4A68-B7A4-838CA74367BB}" presName="hierRoot2" presStyleCnt="0">
        <dgm:presLayoutVars>
          <dgm:hierBranch val="init"/>
        </dgm:presLayoutVars>
      </dgm:prSet>
      <dgm:spPr/>
    </dgm:pt>
    <dgm:pt modelId="{266BB8F7-9A27-48DB-A0F3-D620F672997C}" type="pres">
      <dgm:prSet presAssocID="{0A8F4DB2-00BD-4A68-B7A4-838CA74367BB}" presName="rootComposite" presStyleCnt="0"/>
      <dgm:spPr/>
    </dgm:pt>
    <dgm:pt modelId="{CA14FC53-F80C-48A3-BDF9-680EB9D24A07}" type="pres">
      <dgm:prSet presAssocID="{0A8F4DB2-00BD-4A68-B7A4-838CA74367BB}" presName="rootText" presStyleLbl="node2" presStyleIdx="2" presStyleCnt="3">
        <dgm:presLayoutVars>
          <dgm:chPref val="3"/>
        </dgm:presLayoutVars>
      </dgm:prSet>
      <dgm:spPr/>
    </dgm:pt>
    <dgm:pt modelId="{2553557F-0E8B-4B3C-BE4D-F2E5D15A57F2}" type="pres">
      <dgm:prSet presAssocID="{0A8F4DB2-00BD-4A68-B7A4-838CA74367BB}" presName="rootConnector" presStyleLbl="node2" presStyleIdx="2" presStyleCnt="3"/>
      <dgm:spPr/>
    </dgm:pt>
    <dgm:pt modelId="{C288D4C3-8D18-4E2B-B01A-B79AA2D93041}" type="pres">
      <dgm:prSet presAssocID="{0A8F4DB2-00BD-4A68-B7A4-838CA74367BB}" presName="hierChild4" presStyleCnt="0"/>
      <dgm:spPr/>
    </dgm:pt>
    <dgm:pt modelId="{96C9E94B-A7F7-4C36-924B-4B76EC4A5E19}" type="pres">
      <dgm:prSet presAssocID="{0A8F4DB2-00BD-4A68-B7A4-838CA74367BB}" presName="hierChild5" presStyleCnt="0"/>
      <dgm:spPr/>
    </dgm:pt>
    <dgm:pt modelId="{8338656E-D1BE-4A6D-9633-E2BB2C8D32F2}" type="pres">
      <dgm:prSet presAssocID="{0063117B-02A2-4B04-B5FC-987AD2ADB00E}" presName="hierChild3" presStyleCnt="0"/>
      <dgm:spPr/>
    </dgm:pt>
  </dgm:ptLst>
  <dgm:cxnLst>
    <dgm:cxn modelId="{C90D6C01-48D5-40A7-9F4A-2CA3DF11C23B}" type="presOf" srcId="{14DF9492-6874-4F87-AC91-03C64306283B}" destId="{2B693966-ACE6-47D8-8AE4-A347B59FC0DE}" srcOrd="0" destOrd="0" presId="urn:microsoft.com/office/officeart/2005/8/layout/orgChart1"/>
    <dgm:cxn modelId="{F7FF7524-4B1F-4F38-8C75-0F7CAB6F3576}" type="presOf" srcId="{E9655EB3-BA7F-45D1-804D-D3B641A7FDD2}" destId="{96DA31D3-DA43-4356-914B-926FC3AA9B4E}" srcOrd="0" destOrd="0" presId="urn:microsoft.com/office/officeart/2005/8/layout/orgChart1"/>
    <dgm:cxn modelId="{0A85AC60-1051-43C5-BCA9-951F791BDF04}" type="presOf" srcId="{0063117B-02A2-4B04-B5FC-987AD2ADB00E}" destId="{FDBE5715-2C48-4A93-96C2-6AE08E7FA7FD}" srcOrd="0" destOrd="0" presId="urn:microsoft.com/office/officeart/2005/8/layout/orgChart1"/>
    <dgm:cxn modelId="{05CDB261-FC6B-438D-9A65-A3E630D16AA0}" srcId="{0063117B-02A2-4B04-B5FC-987AD2ADB00E}" destId="{0A8F4DB2-00BD-4A68-B7A4-838CA74367BB}" srcOrd="2" destOrd="0" parTransId="{14D48840-8D13-425A-B98F-6A6D95BC9D5F}" sibTransId="{0F7C5263-440E-4A23-BA05-E26C6A532ECC}"/>
    <dgm:cxn modelId="{BA0B487E-D167-4436-AC75-DE921542C024}" type="presOf" srcId="{7712E99D-F00B-4CD4-A8ED-9493F1688E32}" destId="{43F9F170-A40F-42D6-9A0E-2388AAF6CFC2}" srcOrd="0" destOrd="0" presId="urn:microsoft.com/office/officeart/2005/8/layout/orgChart1"/>
    <dgm:cxn modelId="{18FF1A84-8A69-4C38-82BE-4719324705AA}" type="presOf" srcId="{0063117B-02A2-4B04-B5FC-987AD2ADB00E}" destId="{5D5F860A-5B43-44D0-BAA7-D481E6CEF440}" srcOrd="1" destOrd="0" presId="urn:microsoft.com/office/officeart/2005/8/layout/orgChart1"/>
    <dgm:cxn modelId="{202BD887-704B-4D99-9824-8C403DAD823C}" type="presOf" srcId="{7A8F718E-7CE1-47BD-9C20-1D07EA83FB00}" destId="{D5C8DD52-8081-40DD-BA8E-F4B09C4B66D9}" srcOrd="0" destOrd="0" presId="urn:microsoft.com/office/officeart/2005/8/layout/orgChart1"/>
    <dgm:cxn modelId="{8CAB519D-3ED9-4272-8883-C0FAA0A3916A}" type="presOf" srcId="{0A8F4DB2-00BD-4A68-B7A4-838CA74367BB}" destId="{2553557F-0E8B-4B3C-BE4D-F2E5D15A57F2}" srcOrd="1" destOrd="0" presId="urn:microsoft.com/office/officeart/2005/8/layout/orgChart1"/>
    <dgm:cxn modelId="{5B329AAF-C22D-4651-AF0D-2DBD18AB1BA2}" srcId="{0063117B-02A2-4B04-B5FC-987AD2ADB00E}" destId="{7712E99D-F00B-4CD4-A8ED-9493F1688E32}" srcOrd="1" destOrd="0" parTransId="{6A3A5A66-0CEC-45D5-AF14-C0E19B61756C}" sibTransId="{66889E4B-E19F-4BD4-950C-3B7AD7836300}"/>
    <dgm:cxn modelId="{996404C8-56D7-4EAD-B664-831890E373D2}" type="presOf" srcId="{14D48840-8D13-425A-B98F-6A6D95BC9D5F}" destId="{A3D69EDA-D3AD-4BC3-BF92-17B134106228}" srcOrd="0" destOrd="0" presId="urn:microsoft.com/office/officeart/2005/8/layout/orgChart1"/>
    <dgm:cxn modelId="{9B439DD9-06A6-40EA-8347-0F69BB2C991E}" srcId="{0063117B-02A2-4B04-B5FC-987AD2ADB00E}" destId="{E9655EB3-BA7F-45D1-804D-D3B641A7FDD2}" srcOrd="0" destOrd="0" parTransId="{14DF9492-6874-4F87-AC91-03C64306283B}" sibTransId="{4AF13E72-8178-4105-877D-1B30EC82E085}"/>
    <dgm:cxn modelId="{459CEFDC-79DE-4B5B-BE67-56BF6F31BF2B}" srcId="{7A8F718E-7CE1-47BD-9C20-1D07EA83FB00}" destId="{0063117B-02A2-4B04-B5FC-987AD2ADB00E}" srcOrd="0" destOrd="0" parTransId="{EFF08C37-CB05-4786-B4B8-ACC5EB619BF5}" sibTransId="{E24E918D-C231-4CE1-BB31-F20C35ABF17B}"/>
    <dgm:cxn modelId="{165F02E0-2D4F-4AD7-896B-B9AC9F3136B5}" type="presOf" srcId="{7712E99D-F00B-4CD4-A8ED-9493F1688E32}" destId="{D434D570-346E-4F92-BCE7-C9DE4EA4FED1}" srcOrd="1" destOrd="0" presId="urn:microsoft.com/office/officeart/2005/8/layout/orgChart1"/>
    <dgm:cxn modelId="{7CC75AE4-7F53-4329-AA8C-E9AF63EE1800}" type="presOf" srcId="{6A3A5A66-0CEC-45D5-AF14-C0E19B61756C}" destId="{27293A5F-8B6F-4B66-B5EB-7BA8E3FADF73}" srcOrd="0" destOrd="0" presId="urn:microsoft.com/office/officeart/2005/8/layout/orgChart1"/>
    <dgm:cxn modelId="{C5176EF1-63C9-40D1-B13A-267812A981CC}" type="presOf" srcId="{E9655EB3-BA7F-45D1-804D-D3B641A7FDD2}" destId="{04462B48-470E-42A3-BEBC-41D4CC9B9264}" srcOrd="1" destOrd="0" presId="urn:microsoft.com/office/officeart/2005/8/layout/orgChart1"/>
    <dgm:cxn modelId="{751AF2FA-0994-4232-A5AA-D824AA1FC05A}" type="presOf" srcId="{0A8F4DB2-00BD-4A68-B7A4-838CA74367BB}" destId="{CA14FC53-F80C-48A3-BDF9-680EB9D24A07}" srcOrd="0" destOrd="0" presId="urn:microsoft.com/office/officeart/2005/8/layout/orgChart1"/>
    <dgm:cxn modelId="{FD5133BE-2E84-4608-91DE-03B220F702DE}" type="presParOf" srcId="{D5C8DD52-8081-40DD-BA8E-F4B09C4B66D9}" destId="{FBBAE2D0-D9B5-47B5-9970-7D64E5B97F89}" srcOrd="0" destOrd="0" presId="urn:microsoft.com/office/officeart/2005/8/layout/orgChart1"/>
    <dgm:cxn modelId="{9ED01E83-0963-435D-91E4-34734A1B0B25}" type="presParOf" srcId="{FBBAE2D0-D9B5-47B5-9970-7D64E5B97F89}" destId="{02942465-6D35-4E06-AA65-5B5BCE88BD22}" srcOrd="0" destOrd="0" presId="urn:microsoft.com/office/officeart/2005/8/layout/orgChart1"/>
    <dgm:cxn modelId="{FE22C1E5-B62D-455B-9630-4C5B6CEDBE22}" type="presParOf" srcId="{02942465-6D35-4E06-AA65-5B5BCE88BD22}" destId="{FDBE5715-2C48-4A93-96C2-6AE08E7FA7FD}" srcOrd="0" destOrd="0" presId="urn:microsoft.com/office/officeart/2005/8/layout/orgChart1"/>
    <dgm:cxn modelId="{B52943D0-D2DE-465D-BD3C-4E2772F39198}" type="presParOf" srcId="{02942465-6D35-4E06-AA65-5B5BCE88BD22}" destId="{5D5F860A-5B43-44D0-BAA7-D481E6CEF440}" srcOrd="1" destOrd="0" presId="urn:microsoft.com/office/officeart/2005/8/layout/orgChart1"/>
    <dgm:cxn modelId="{3C1DDE2C-FCB0-421A-9D03-DAB3522E6ADA}" type="presParOf" srcId="{FBBAE2D0-D9B5-47B5-9970-7D64E5B97F89}" destId="{49A404DC-F93D-4F9A-8FE5-5B7D49BCCDF3}" srcOrd="1" destOrd="0" presId="urn:microsoft.com/office/officeart/2005/8/layout/orgChart1"/>
    <dgm:cxn modelId="{361B91CB-4C13-486A-84E8-0FE26F7DEFF7}" type="presParOf" srcId="{49A404DC-F93D-4F9A-8FE5-5B7D49BCCDF3}" destId="{2B693966-ACE6-47D8-8AE4-A347B59FC0DE}" srcOrd="0" destOrd="0" presId="urn:microsoft.com/office/officeart/2005/8/layout/orgChart1"/>
    <dgm:cxn modelId="{CA914CED-219A-4740-AA4E-CBAA3FE59BF5}" type="presParOf" srcId="{49A404DC-F93D-4F9A-8FE5-5B7D49BCCDF3}" destId="{46B6F269-C0AE-4928-9F99-BCD755E717D6}" srcOrd="1" destOrd="0" presId="urn:microsoft.com/office/officeart/2005/8/layout/orgChart1"/>
    <dgm:cxn modelId="{8BDECF2C-DC69-4383-AD49-0654B9B49BFB}" type="presParOf" srcId="{46B6F269-C0AE-4928-9F99-BCD755E717D6}" destId="{48508022-C821-4E4F-833A-FE7D314C1F20}" srcOrd="0" destOrd="0" presId="urn:microsoft.com/office/officeart/2005/8/layout/orgChart1"/>
    <dgm:cxn modelId="{3159A93B-59B1-4955-B98C-BDF795586AEA}" type="presParOf" srcId="{48508022-C821-4E4F-833A-FE7D314C1F20}" destId="{96DA31D3-DA43-4356-914B-926FC3AA9B4E}" srcOrd="0" destOrd="0" presId="urn:microsoft.com/office/officeart/2005/8/layout/orgChart1"/>
    <dgm:cxn modelId="{87FB2488-84AB-4C7D-9BED-2D0DD592CF17}" type="presParOf" srcId="{48508022-C821-4E4F-833A-FE7D314C1F20}" destId="{04462B48-470E-42A3-BEBC-41D4CC9B9264}" srcOrd="1" destOrd="0" presId="urn:microsoft.com/office/officeart/2005/8/layout/orgChart1"/>
    <dgm:cxn modelId="{35B3561E-B0E8-4181-9FF2-DB346ACD625A}" type="presParOf" srcId="{46B6F269-C0AE-4928-9F99-BCD755E717D6}" destId="{465D01C3-3A2E-432B-B375-F2F80905BD51}" srcOrd="1" destOrd="0" presId="urn:microsoft.com/office/officeart/2005/8/layout/orgChart1"/>
    <dgm:cxn modelId="{EC69E2E8-6BE4-48F9-AC82-4E20C360A17A}" type="presParOf" srcId="{46B6F269-C0AE-4928-9F99-BCD755E717D6}" destId="{A7D62430-2658-44C1-8EBE-8F1952E6D597}" srcOrd="2" destOrd="0" presId="urn:microsoft.com/office/officeart/2005/8/layout/orgChart1"/>
    <dgm:cxn modelId="{F82296E1-EDF0-4CC2-AF09-B0832F7BAEB9}" type="presParOf" srcId="{49A404DC-F93D-4F9A-8FE5-5B7D49BCCDF3}" destId="{27293A5F-8B6F-4B66-B5EB-7BA8E3FADF73}" srcOrd="2" destOrd="0" presId="urn:microsoft.com/office/officeart/2005/8/layout/orgChart1"/>
    <dgm:cxn modelId="{DD131FCF-FA9B-4387-AE69-2177422A38CE}" type="presParOf" srcId="{49A404DC-F93D-4F9A-8FE5-5B7D49BCCDF3}" destId="{BE7A7500-CCFD-49FB-BEDC-ED02A037C1A1}" srcOrd="3" destOrd="0" presId="urn:microsoft.com/office/officeart/2005/8/layout/orgChart1"/>
    <dgm:cxn modelId="{2035B80F-9C37-42D7-A146-9F55924F96DE}" type="presParOf" srcId="{BE7A7500-CCFD-49FB-BEDC-ED02A037C1A1}" destId="{FAB067F1-5D93-461C-8434-B826C0CEFAB0}" srcOrd="0" destOrd="0" presId="urn:microsoft.com/office/officeart/2005/8/layout/orgChart1"/>
    <dgm:cxn modelId="{321ABD4C-F69F-410C-81AD-C6BB802E2BA5}" type="presParOf" srcId="{FAB067F1-5D93-461C-8434-B826C0CEFAB0}" destId="{43F9F170-A40F-42D6-9A0E-2388AAF6CFC2}" srcOrd="0" destOrd="0" presId="urn:microsoft.com/office/officeart/2005/8/layout/orgChart1"/>
    <dgm:cxn modelId="{1B82F872-E7B0-49DB-AC40-E7077DBC7050}" type="presParOf" srcId="{FAB067F1-5D93-461C-8434-B826C0CEFAB0}" destId="{D434D570-346E-4F92-BCE7-C9DE4EA4FED1}" srcOrd="1" destOrd="0" presId="urn:microsoft.com/office/officeart/2005/8/layout/orgChart1"/>
    <dgm:cxn modelId="{0E6249AA-7993-4799-9B8B-6EC4CA3E5AB4}" type="presParOf" srcId="{BE7A7500-CCFD-49FB-BEDC-ED02A037C1A1}" destId="{99D5AD19-9E25-4506-A442-D2B905118F20}" srcOrd="1" destOrd="0" presId="urn:microsoft.com/office/officeart/2005/8/layout/orgChart1"/>
    <dgm:cxn modelId="{E01549AE-7347-4981-BFE3-28D2D110A601}" type="presParOf" srcId="{BE7A7500-CCFD-49FB-BEDC-ED02A037C1A1}" destId="{CE470B7E-9C8E-41F1-9048-83AC223C53C7}" srcOrd="2" destOrd="0" presId="urn:microsoft.com/office/officeart/2005/8/layout/orgChart1"/>
    <dgm:cxn modelId="{7419DF4C-BD55-4099-B981-01E7B4C5D29C}" type="presParOf" srcId="{49A404DC-F93D-4F9A-8FE5-5B7D49BCCDF3}" destId="{A3D69EDA-D3AD-4BC3-BF92-17B134106228}" srcOrd="4" destOrd="0" presId="urn:microsoft.com/office/officeart/2005/8/layout/orgChart1"/>
    <dgm:cxn modelId="{9B73DEDA-E479-4351-B387-E44874BF529C}" type="presParOf" srcId="{49A404DC-F93D-4F9A-8FE5-5B7D49BCCDF3}" destId="{74CB60A2-7808-4077-819F-74A38B30DACA}" srcOrd="5" destOrd="0" presId="urn:microsoft.com/office/officeart/2005/8/layout/orgChart1"/>
    <dgm:cxn modelId="{30840D0E-6698-45C9-816D-1B472C5A2293}" type="presParOf" srcId="{74CB60A2-7808-4077-819F-74A38B30DACA}" destId="{266BB8F7-9A27-48DB-A0F3-D620F672997C}" srcOrd="0" destOrd="0" presId="urn:microsoft.com/office/officeart/2005/8/layout/orgChart1"/>
    <dgm:cxn modelId="{940D31A2-9ED0-449E-9D24-617093DFF343}" type="presParOf" srcId="{266BB8F7-9A27-48DB-A0F3-D620F672997C}" destId="{CA14FC53-F80C-48A3-BDF9-680EB9D24A07}" srcOrd="0" destOrd="0" presId="urn:microsoft.com/office/officeart/2005/8/layout/orgChart1"/>
    <dgm:cxn modelId="{39CF15C1-F55F-4B52-9F63-4F387D3B54BA}" type="presParOf" srcId="{266BB8F7-9A27-48DB-A0F3-D620F672997C}" destId="{2553557F-0E8B-4B3C-BE4D-F2E5D15A57F2}" srcOrd="1" destOrd="0" presId="urn:microsoft.com/office/officeart/2005/8/layout/orgChart1"/>
    <dgm:cxn modelId="{B6734091-2125-4368-842B-B1C023E02D87}" type="presParOf" srcId="{74CB60A2-7808-4077-819F-74A38B30DACA}" destId="{C288D4C3-8D18-4E2B-B01A-B79AA2D93041}" srcOrd="1" destOrd="0" presId="urn:microsoft.com/office/officeart/2005/8/layout/orgChart1"/>
    <dgm:cxn modelId="{1CC1074E-C460-4E25-AC98-2A525DF56D81}" type="presParOf" srcId="{74CB60A2-7808-4077-819F-74A38B30DACA}" destId="{96C9E94B-A7F7-4C36-924B-4B76EC4A5E19}" srcOrd="2" destOrd="0" presId="urn:microsoft.com/office/officeart/2005/8/layout/orgChart1"/>
    <dgm:cxn modelId="{69465914-9B09-45F8-A20D-8B4AA44A7587}" type="presParOf" srcId="{FBBAE2D0-D9B5-47B5-9970-7D64E5B97F89}" destId="{8338656E-D1BE-4A6D-9633-E2BB2C8D32F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69EDA-D3AD-4BC3-BF92-17B134106228}">
      <dsp:nvSpPr>
        <dsp:cNvPr id="0" name=""/>
        <dsp:cNvSpPr/>
      </dsp:nvSpPr>
      <dsp:spPr>
        <a:xfrm>
          <a:off x="5464175" y="2109275"/>
          <a:ext cx="3865943" cy="670948"/>
        </a:xfrm>
        <a:custGeom>
          <a:avLst/>
          <a:gdLst/>
          <a:ahLst/>
          <a:cxnLst/>
          <a:rect l="0" t="0" r="0" b="0"/>
          <a:pathLst>
            <a:path>
              <a:moveTo>
                <a:pt x="0" y="0"/>
              </a:moveTo>
              <a:lnTo>
                <a:pt x="0" y="335474"/>
              </a:lnTo>
              <a:lnTo>
                <a:pt x="3865943" y="335474"/>
              </a:lnTo>
              <a:lnTo>
                <a:pt x="3865943" y="670948"/>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27293A5F-8B6F-4B66-B5EB-7BA8E3FADF73}">
      <dsp:nvSpPr>
        <dsp:cNvPr id="0" name=""/>
        <dsp:cNvSpPr/>
      </dsp:nvSpPr>
      <dsp:spPr>
        <a:xfrm>
          <a:off x="5418455" y="2109275"/>
          <a:ext cx="91440" cy="670948"/>
        </a:xfrm>
        <a:custGeom>
          <a:avLst/>
          <a:gdLst/>
          <a:ahLst/>
          <a:cxnLst/>
          <a:rect l="0" t="0" r="0" b="0"/>
          <a:pathLst>
            <a:path>
              <a:moveTo>
                <a:pt x="45720" y="0"/>
              </a:moveTo>
              <a:lnTo>
                <a:pt x="45720" y="670948"/>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2B693966-ACE6-47D8-8AE4-A347B59FC0DE}">
      <dsp:nvSpPr>
        <dsp:cNvPr id="0" name=""/>
        <dsp:cNvSpPr/>
      </dsp:nvSpPr>
      <dsp:spPr>
        <a:xfrm>
          <a:off x="1597497" y="2109275"/>
          <a:ext cx="3866677" cy="670948"/>
        </a:xfrm>
        <a:custGeom>
          <a:avLst/>
          <a:gdLst/>
          <a:ahLst/>
          <a:cxnLst/>
          <a:rect l="0" t="0" r="0" b="0"/>
          <a:pathLst>
            <a:path>
              <a:moveTo>
                <a:pt x="3866677" y="0"/>
              </a:moveTo>
              <a:lnTo>
                <a:pt x="3866677" y="335474"/>
              </a:lnTo>
              <a:lnTo>
                <a:pt x="0" y="335474"/>
              </a:lnTo>
              <a:lnTo>
                <a:pt x="0" y="670948"/>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FDBE5715-2C48-4A93-96C2-6AE08E7FA7FD}">
      <dsp:nvSpPr>
        <dsp:cNvPr id="0" name=""/>
        <dsp:cNvSpPr/>
      </dsp:nvSpPr>
      <dsp:spPr>
        <a:xfrm>
          <a:off x="3866677" y="511778"/>
          <a:ext cx="3194994" cy="1597497"/>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Mission Readiness</a:t>
          </a:r>
        </a:p>
      </dsp:txBody>
      <dsp:txXfrm>
        <a:off x="3866677" y="511778"/>
        <a:ext cx="3194994" cy="1597497"/>
      </dsp:txXfrm>
    </dsp:sp>
    <dsp:sp modelId="{96DA31D3-DA43-4356-914B-926FC3AA9B4E}">
      <dsp:nvSpPr>
        <dsp:cNvPr id="0" name=""/>
        <dsp:cNvSpPr/>
      </dsp:nvSpPr>
      <dsp:spPr>
        <a:xfrm>
          <a:off x="0" y="2780224"/>
          <a:ext cx="3194994" cy="159749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Training Management</a:t>
          </a:r>
        </a:p>
      </dsp:txBody>
      <dsp:txXfrm>
        <a:off x="0" y="2780224"/>
        <a:ext cx="3194994" cy="1597497"/>
      </dsp:txXfrm>
    </dsp:sp>
    <dsp:sp modelId="{43F9F170-A40F-42D6-9A0E-2388AAF6CFC2}">
      <dsp:nvSpPr>
        <dsp:cNvPr id="0" name=""/>
        <dsp:cNvSpPr/>
      </dsp:nvSpPr>
      <dsp:spPr>
        <a:xfrm>
          <a:off x="3866677" y="2780224"/>
          <a:ext cx="3194994" cy="1597497"/>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Workforce Capabilities</a:t>
          </a:r>
        </a:p>
      </dsp:txBody>
      <dsp:txXfrm>
        <a:off x="3866677" y="2780224"/>
        <a:ext cx="3194994" cy="1597497"/>
      </dsp:txXfrm>
    </dsp:sp>
    <dsp:sp modelId="{CA14FC53-F80C-48A3-BDF9-680EB9D24A07}">
      <dsp:nvSpPr>
        <dsp:cNvPr id="0" name=""/>
        <dsp:cNvSpPr/>
      </dsp:nvSpPr>
      <dsp:spPr>
        <a:xfrm>
          <a:off x="7732621" y="2780224"/>
          <a:ext cx="3194994" cy="1597497"/>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Learning Design Strategies</a:t>
          </a:r>
        </a:p>
      </dsp:txBody>
      <dsp:txXfrm>
        <a:off x="7732621" y="2780224"/>
        <a:ext cx="3194994" cy="159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69EDA-D3AD-4BC3-BF92-17B134106228}">
      <dsp:nvSpPr>
        <dsp:cNvPr id="0" name=""/>
        <dsp:cNvSpPr/>
      </dsp:nvSpPr>
      <dsp:spPr>
        <a:xfrm>
          <a:off x="4754297" y="1835249"/>
          <a:ext cx="3363699" cy="583782"/>
        </a:xfrm>
        <a:custGeom>
          <a:avLst/>
          <a:gdLst/>
          <a:ahLst/>
          <a:cxnLst/>
          <a:rect l="0" t="0" r="0" b="0"/>
          <a:pathLst>
            <a:path>
              <a:moveTo>
                <a:pt x="0" y="0"/>
              </a:moveTo>
              <a:lnTo>
                <a:pt x="0" y="291891"/>
              </a:lnTo>
              <a:lnTo>
                <a:pt x="3363699" y="291891"/>
              </a:lnTo>
              <a:lnTo>
                <a:pt x="3363699"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293A5F-8B6F-4B66-B5EB-7BA8E3FADF73}">
      <dsp:nvSpPr>
        <dsp:cNvPr id="0" name=""/>
        <dsp:cNvSpPr/>
      </dsp:nvSpPr>
      <dsp:spPr>
        <a:xfrm>
          <a:off x="4708576" y="1835249"/>
          <a:ext cx="91440" cy="583782"/>
        </a:xfrm>
        <a:custGeom>
          <a:avLst/>
          <a:gdLst/>
          <a:ahLst/>
          <a:cxnLst/>
          <a:rect l="0" t="0" r="0" b="0"/>
          <a:pathLst>
            <a:path>
              <a:moveTo>
                <a:pt x="45720" y="0"/>
              </a:moveTo>
              <a:lnTo>
                <a:pt x="45720"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3966-ACE6-47D8-8AE4-A347B59FC0DE}">
      <dsp:nvSpPr>
        <dsp:cNvPr id="0" name=""/>
        <dsp:cNvSpPr/>
      </dsp:nvSpPr>
      <dsp:spPr>
        <a:xfrm>
          <a:off x="1389958" y="1835249"/>
          <a:ext cx="3364338" cy="583782"/>
        </a:xfrm>
        <a:custGeom>
          <a:avLst/>
          <a:gdLst/>
          <a:ahLst/>
          <a:cxnLst/>
          <a:rect l="0" t="0" r="0" b="0"/>
          <a:pathLst>
            <a:path>
              <a:moveTo>
                <a:pt x="3364338" y="0"/>
              </a:moveTo>
              <a:lnTo>
                <a:pt x="3364338" y="291891"/>
              </a:lnTo>
              <a:lnTo>
                <a:pt x="0" y="291891"/>
              </a:lnTo>
              <a:lnTo>
                <a:pt x="0"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E5715-2C48-4A93-96C2-6AE08E7FA7FD}">
      <dsp:nvSpPr>
        <dsp:cNvPr id="0" name=""/>
        <dsp:cNvSpPr/>
      </dsp:nvSpPr>
      <dsp:spPr>
        <a:xfrm>
          <a:off x="3364338" y="445290"/>
          <a:ext cx="2779917" cy="1389958"/>
        </a:xfrm>
        <a:prstGeom prst="rect">
          <a:avLst/>
        </a:prstGeom>
        <a:solidFill>
          <a:srgbClr val="C0000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Mission Readiness</a:t>
          </a:r>
        </a:p>
      </dsp:txBody>
      <dsp:txXfrm>
        <a:off x="3364338" y="445290"/>
        <a:ext cx="2779917" cy="1389958"/>
      </dsp:txXfrm>
    </dsp:sp>
    <dsp:sp modelId="{96DA31D3-DA43-4356-914B-926FC3AA9B4E}">
      <dsp:nvSpPr>
        <dsp:cNvPr id="0" name=""/>
        <dsp:cNvSpPr/>
      </dsp:nvSpPr>
      <dsp:spPr>
        <a:xfrm>
          <a:off x="0" y="2419031"/>
          <a:ext cx="2779917" cy="1389958"/>
        </a:xfrm>
        <a:prstGeom prst="rect">
          <a:avLst/>
        </a:prstGeom>
        <a:solidFill>
          <a:srgbClr val="2F55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Training Management</a:t>
          </a:r>
        </a:p>
      </dsp:txBody>
      <dsp:txXfrm>
        <a:off x="0" y="2419031"/>
        <a:ext cx="2779917" cy="1389958"/>
      </dsp:txXfrm>
    </dsp:sp>
    <dsp:sp modelId="{43F9F170-A40F-42D6-9A0E-2388AAF6CFC2}">
      <dsp:nvSpPr>
        <dsp:cNvPr id="0" name=""/>
        <dsp:cNvSpPr/>
      </dsp:nvSpPr>
      <dsp:spPr>
        <a:xfrm>
          <a:off x="3364338" y="2419031"/>
          <a:ext cx="2779917" cy="1389958"/>
        </a:xfrm>
        <a:prstGeom prst="rect">
          <a:avLst/>
        </a:prstGeom>
        <a:solidFill>
          <a:srgbClr val="385723">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Workforce Capabilities</a:t>
          </a:r>
        </a:p>
      </dsp:txBody>
      <dsp:txXfrm>
        <a:off x="3364338" y="2419031"/>
        <a:ext cx="2779917" cy="1389958"/>
      </dsp:txXfrm>
    </dsp:sp>
    <dsp:sp modelId="{CA14FC53-F80C-48A3-BDF9-680EB9D24A07}">
      <dsp:nvSpPr>
        <dsp:cNvPr id="0" name=""/>
        <dsp:cNvSpPr/>
      </dsp:nvSpPr>
      <dsp:spPr>
        <a:xfrm>
          <a:off x="6728038" y="2419031"/>
          <a:ext cx="2779917" cy="1389958"/>
        </a:xfrm>
        <a:prstGeom prst="rect">
          <a:avLst/>
        </a:prstGeom>
        <a:solidFill>
          <a:srgbClr val="7030A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Learning Design Strategies</a:t>
          </a:r>
        </a:p>
      </dsp:txBody>
      <dsp:txXfrm>
        <a:off x="6728038" y="2419031"/>
        <a:ext cx="2779917" cy="1389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69EDA-D3AD-4BC3-BF92-17B134106228}">
      <dsp:nvSpPr>
        <dsp:cNvPr id="0" name=""/>
        <dsp:cNvSpPr/>
      </dsp:nvSpPr>
      <dsp:spPr>
        <a:xfrm>
          <a:off x="4754297" y="1835249"/>
          <a:ext cx="3363699" cy="583782"/>
        </a:xfrm>
        <a:custGeom>
          <a:avLst/>
          <a:gdLst/>
          <a:ahLst/>
          <a:cxnLst/>
          <a:rect l="0" t="0" r="0" b="0"/>
          <a:pathLst>
            <a:path>
              <a:moveTo>
                <a:pt x="0" y="0"/>
              </a:moveTo>
              <a:lnTo>
                <a:pt x="0" y="291891"/>
              </a:lnTo>
              <a:lnTo>
                <a:pt x="3363699" y="291891"/>
              </a:lnTo>
              <a:lnTo>
                <a:pt x="3363699"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293A5F-8B6F-4B66-B5EB-7BA8E3FADF73}">
      <dsp:nvSpPr>
        <dsp:cNvPr id="0" name=""/>
        <dsp:cNvSpPr/>
      </dsp:nvSpPr>
      <dsp:spPr>
        <a:xfrm>
          <a:off x="4708576" y="1835249"/>
          <a:ext cx="91440" cy="583782"/>
        </a:xfrm>
        <a:custGeom>
          <a:avLst/>
          <a:gdLst/>
          <a:ahLst/>
          <a:cxnLst/>
          <a:rect l="0" t="0" r="0" b="0"/>
          <a:pathLst>
            <a:path>
              <a:moveTo>
                <a:pt x="45720" y="0"/>
              </a:moveTo>
              <a:lnTo>
                <a:pt x="45720"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3966-ACE6-47D8-8AE4-A347B59FC0DE}">
      <dsp:nvSpPr>
        <dsp:cNvPr id="0" name=""/>
        <dsp:cNvSpPr/>
      </dsp:nvSpPr>
      <dsp:spPr>
        <a:xfrm>
          <a:off x="1389958" y="1835249"/>
          <a:ext cx="3364338" cy="583782"/>
        </a:xfrm>
        <a:custGeom>
          <a:avLst/>
          <a:gdLst/>
          <a:ahLst/>
          <a:cxnLst/>
          <a:rect l="0" t="0" r="0" b="0"/>
          <a:pathLst>
            <a:path>
              <a:moveTo>
                <a:pt x="3364338" y="0"/>
              </a:moveTo>
              <a:lnTo>
                <a:pt x="3364338" y="291891"/>
              </a:lnTo>
              <a:lnTo>
                <a:pt x="0" y="291891"/>
              </a:lnTo>
              <a:lnTo>
                <a:pt x="0"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E5715-2C48-4A93-96C2-6AE08E7FA7FD}">
      <dsp:nvSpPr>
        <dsp:cNvPr id="0" name=""/>
        <dsp:cNvSpPr/>
      </dsp:nvSpPr>
      <dsp:spPr>
        <a:xfrm>
          <a:off x="3364338" y="445290"/>
          <a:ext cx="2779917" cy="1389958"/>
        </a:xfrm>
        <a:prstGeom prst="rect">
          <a:avLst/>
        </a:prstGeom>
        <a:solidFill>
          <a:srgbClr val="C0000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Mission Readiness</a:t>
          </a:r>
        </a:p>
      </dsp:txBody>
      <dsp:txXfrm>
        <a:off x="3364338" y="445290"/>
        <a:ext cx="2779917" cy="1389958"/>
      </dsp:txXfrm>
    </dsp:sp>
    <dsp:sp modelId="{96DA31D3-DA43-4356-914B-926FC3AA9B4E}">
      <dsp:nvSpPr>
        <dsp:cNvPr id="0" name=""/>
        <dsp:cNvSpPr/>
      </dsp:nvSpPr>
      <dsp:spPr>
        <a:xfrm>
          <a:off x="0" y="2419031"/>
          <a:ext cx="2779917" cy="1389958"/>
        </a:xfrm>
        <a:prstGeom prst="rect">
          <a:avLst/>
        </a:prstGeom>
        <a:solidFill>
          <a:srgbClr val="2F5597">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Training Management</a:t>
          </a:r>
        </a:p>
      </dsp:txBody>
      <dsp:txXfrm>
        <a:off x="0" y="2419031"/>
        <a:ext cx="2779917" cy="1389958"/>
      </dsp:txXfrm>
    </dsp:sp>
    <dsp:sp modelId="{43F9F170-A40F-42D6-9A0E-2388AAF6CFC2}">
      <dsp:nvSpPr>
        <dsp:cNvPr id="0" name=""/>
        <dsp:cNvSpPr/>
      </dsp:nvSpPr>
      <dsp:spPr>
        <a:xfrm>
          <a:off x="3364338" y="2419031"/>
          <a:ext cx="2779917" cy="1389958"/>
        </a:xfrm>
        <a:prstGeom prst="rect">
          <a:avLst/>
        </a:prstGeom>
        <a:solidFill>
          <a:srgbClr val="3857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Workforce Capabilities</a:t>
          </a:r>
        </a:p>
      </dsp:txBody>
      <dsp:txXfrm>
        <a:off x="3364338" y="2419031"/>
        <a:ext cx="2779917" cy="1389958"/>
      </dsp:txXfrm>
    </dsp:sp>
    <dsp:sp modelId="{CA14FC53-F80C-48A3-BDF9-680EB9D24A07}">
      <dsp:nvSpPr>
        <dsp:cNvPr id="0" name=""/>
        <dsp:cNvSpPr/>
      </dsp:nvSpPr>
      <dsp:spPr>
        <a:xfrm>
          <a:off x="6728038" y="2419031"/>
          <a:ext cx="2779917" cy="1389958"/>
        </a:xfrm>
        <a:prstGeom prst="rect">
          <a:avLst/>
        </a:prstGeom>
        <a:solidFill>
          <a:srgbClr val="7030A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Learning Design Strategies</a:t>
          </a:r>
        </a:p>
      </dsp:txBody>
      <dsp:txXfrm>
        <a:off x="6728038" y="2419031"/>
        <a:ext cx="2779917" cy="1389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69EDA-D3AD-4BC3-BF92-17B134106228}">
      <dsp:nvSpPr>
        <dsp:cNvPr id="0" name=""/>
        <dsp:cNvSpPr/>
      </dsp:nvSpPr>
      <dsp:spPr>
        <a:xfrm>
          <a:off x="4754297" y="1835249"/>
          <a:ext cx="3363699" cy="583782"/>
        </a:xfrm>
        <a:custGeom>
          <a:avLst/>
          <a:gdLst/>
          <a:ahLst/>
          <a:cxnLst/>
          <a:rect l="0" t="0" r="0" b="0"/>
          <a:pathLst>
            <a:path>
              <a:moveTo>
                <a:pt x="0" y="0"/>
              </a:moveTo>
              <a:lnTo>
                <a:pt x="0" y="291891"/>
              </a:lnTo>
              <a:lnTo>
                <a:pt x="3363699" y="291891"/>
              </a:lnTo>
              <a:lnTo>
                <a:pt x="3363699"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293A5F-8B6F-4B66-B5EB-7BA8E3FADF73}">
      <dsp:nvSpPr>
        <dsp:cNvPr id="0" name=""/>
        <dsp:cNvSpPr/>
      </dsp:nvSpPr>
      <dsp:spPr>
        <a:xfrm>
          <a:off x="4708576" y="1835249"/>
          <a:ext cx="91440" cy="583782"/>
        </a:xfrm>
        <a:custGeom>
          <a:avLst/>
          <a:gdLst/>
          <a:ahLst/>
          <a:cxnLst/>
          <a:rect l="0" t="0" r="0" b="0"/>
          <a:pathLst>
            <a:path>
              <a:moveTo>
                <a:pt x="45720" y="0"/>
              </a:moveTo>
              <a:lnTo>
                <a:pt x="45720"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93966-ACE6-47D8-8AE4-A347B59FC0DE}">
      <dsp:nvSpPr>
        <dsp:cNvPr id="0" name=""/>
        <dsp:cNvSpPr/>
      </dsp:nvSpPr>
      <dsp:spPr>
        <a:xfrm>
          <a:off x="1389958" y="1835249"/>
          <a:ext cx="3364338" cy="583782"/>
        </a:xfrm>
        <a:custGeom>
          <a:avLst/>
          <a:gdLst/>
          <a:ahLst/>
          <a:cxnLst/>
          <a:rect l="0" t="0" r="0" b="0"/>
          <a:pathLst>
            <a:path>
              <a:moveTo>
                <a:pt x="3364338" y="0"/>
              </a:moveTo>
              <a:lnTo>
                <a:pt x="3364338" y="291891"/>
              </a:lnTo>
              <a:lnTo>
                <a:pt x="0" y="291891"/>
              </a:lnTo>
              <a:lnTo>
                <a:pt x="0" y="5837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E5715-2C48-4A93-96C2-6AE08E7FA7FD}">
      <dsp:nvSpPr>
        <dsp:cNvPr id="0" name=""/>
        <dsp:cNvSpPr/>
      </dsp:nvSpPr>
      <dsp:spPr>
        <a:xfrm>
          <a:off x="3364338" y="445290"/>
          <a:ext cx="2779917" cy="1389958"/>
        </a:xfrm>
        <a:prstGeom prst="rect">
          <a:avLst/>
        </a:prstGeom>
        <a:solidFill>
          <a:srgbClr val="C0000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Mission Readiness</a:t>
          </a:r>
        </a:p>
      </dsp:txBody>
      <dsp:txXfrm>
        <a:off x="3364338" y="445290"/>
        <a:ext cx="2779917" cy="1389958"/>
      </dsp:txXfrm>
    </dsp:sp>
    <dsp:sp modelId="{96DA31D3-DA43-4356-914B-926FC3AA9B4E}">
      <dsp:nvSpPr>
        <dsp:cNvPr id="0" name=""/>
        <dsp:cNvSpPr/>
      </dsp:nvSpPr>
      <dsp:spPr>
        <a:xfrm>
          <a:off x="0" y="2419031"/>
          <a:ext cx="2779917" cy="1389958"/>
        </a:xfrm>
        <a:prstGeom prst="rect">
          <a:avLst/>
        </a:prstGeom>
        <a:solidFill>
          <a:srgbClr val="2F5597">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Training Management</a:t>
          </a:r>
        </a:p>
      </dsp:txBody>
      <dsp:txXfrm>
        <a:off x="0" y="2419031"/>
        <a:ext cx="2779917" cy="1389958"/>
      </dsp:txXfrm>
    </dsp:sp>
    <dsp:sp modelId="{43F9F170-A40F-42D6-9A0E-2388AAF6CFC2}">
      <dsp:nvSpPr>
        <dsp:cNvPr id="0" name=""/>
        <dsp:cNvSpPr/>
      </dsp:nvSpPr>
      <dsp:spPr>
        <a:xfrm>
          <a:off x="3364338" y="2419031"/>
          <a:ext cx="2779917" cy="1389958"/>
        </a:xfrm>
        <a:prstGeom prst="rect">
          <a:avLst/>
        </a:prstGeom>
        <a:solidFill>
          <a:srgbClr val="385723">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Workforce Capabilities</a:t>
          </a:r>
        </a:p>
      </dsp:txBody>
      <dsp:txXfrm>
        <a:off x="3364338" y="2419031"/>
        <a:ext cx="2779917" cy="1389958"/>
      </dsp:txXfrm>
    </dsp:sp>
    <dsp:sp modelId="{CA14FC53-F80C-48A3-BDF9-680EB9D24A07}">
      <dsp:nvSpPr>
        <dsp:cNvPr id="0" name=""/>
        <dsp:cNvSpPr/>
      </dsp:nvSpPr>
      <dsp:spPr>
        <a:xfrm>
          <a:off x="6728038" y="2419031"/>
          <a:ext cx="2779917" cy="1389958"/>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Learning Design Strategies</a:t>
          </a:r>
        </a:p>
      </dsp:txBody>
      <dsp:txXfrm>
        <a:off x="6728038" y="2419031"/>
        <a:ext cx="2779917" cy="138995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Handout will be on their seats.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110322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Design Strategies, Training Management, Workforce Capabilities</a:t>
            </a:r>
          </a:p>
          <a:p>
            <a:r>
              <a:rPr lang="en-US" dirty="0"/>
              <a:t>How do we see the illusion of knowing showing up?</a:t>
            </a:r>
          </a:p>
          <a:p>
            <a:r>
              <a:rPr lang="en-US" dirty="0"/>
              <a:t>THE problem is you need to understand your own illusion of knowing on developing training, how to do it, the decisions you make about it.</a:t>
            </a:r>
          </a:p>
          <a:p>
            <a:r>
              <a:rPr lang="en-US" dirty="0"/>
              <a:t>Must be the bridge of illusion of knowing to the </a:t>
            </a:r>
            <a:r>
              <a:rPr lang="en-US" dirty="0" err="1"/>
              <a:t>ISD</a:t>
            </a:r>
            <a:r>
              <a:rPr lang="en-US" dirty="0"/>
              <a:t> can’t do it, because they don’t know, management thinks they know how to do it</a:t>
            </a:r>
          </a:p>
        </p:txBody>
      </p:sp>
      <p:sp>
        <p:nvSpPr>
          <p:cNvPr id="4" name="Slide Number Placeholder 3"/>
          <p:cNvSpPr>
            <a:spLocks noGrp="1"/>
          </p:cNvSpPr>
          <p:nvPr>
            <p:ph type="sldNum" sz="quarter" idx="5"/>
          </p:nvPr>
        </p:nvSpPr>
        <p:spPr/>
        <p:txBody>
          <a:bodyPr/>
          <a:lstStyle/>
          <a:p>
            <a:fld id="{92075102-4C4C-440D-957C-79FB2500C857}" type="slidenum">
              <a:rPr lang="en-US" smtClean="0"/>
              <a:pPr/>
              <a:t>24</a:t>
            </a:fld>
            <a:endParaRPr lang="en-US"/>
          </a:p>
        </p:txBody>
      </p:sp>
    </p:spTree>
    <p:extLst>
      <p:ext uri="{BB962C8B-B14F-4D97-AF65-F5344CB8AC3E}">
        <p14:creationId xmlns:p14="http://schemas.microsoft.com/office/powerpoint/2010/main" val="311129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Design Strategies, Training Management, Workforce Capabilities</a:t>
            </a:r>
          </a:p>
          <a:p>
            <a:r>
              <a:rPr lang="en-US" dirty="0"/>
              <a:t>How do we see the illusion of knowing showing up?</a:t>
            </a:r>
          </a:p>
          <a:p>
            <a:r>
              <a:rPr lang="en-US" dirty="0"/>
              <a:t>THE problem is you need to understand your own illusion of knowing on developing training, how to do it, the decisions you make about it.</a:t>
            </a:r>
          </a:p>
          <a:p>
            <a:r>
              <a:rPr lang="en-US" dirty="0"/>
              <a:t>Must be the bridge of illusion of knowing to the </a:t>
            </a:r>
            <a:r>
              <a:rPr lang="en-US" dirty="0" err="1"/>
              <a:t>ISD</a:t>
            </a:r>
            <a:r>
              <a:rPr lang="en-US" dirty="0"/>
              <a:t> can’t do it, because they don’t know, management thinks they know how to do it</a:t>
            </a:r>
          </a:p>
        </p:txBody>
      </p:sp>
      <p:sp>
        <p:nvSpPr>
          <p:cNvPr id="4" name="Slide Number Placeholder 3"/>
          <p:cNvSpPr>
            <a:spLocks noGrp="1"/>
          </p:cNvSpPr>
          <p:nvPr>
            <p:ph type="sldNum" sz="quarter" idx="5"/>
          </p:nvPr>
        </p:nvSpPr>
        <p:spPr/>
        <p:txBody>
          <a:bodyPr/>
          <a:lstStyle/>
          <a:p>
            <a:fld id="{92075102-4C4C-440D-957C-79FB2500C857}" type="slidenum">
              <a:rPr lang="en-US" smtClean="0"/>
              <a:pPr/>
              <a:t>25</a:t>
            </a:fld>
            <a:endParaRPr lang="en-US"/>
          </a:p>
        </p:txBody>
      </p:sp>
    </p:spTree>
    <p:extLst>
      <p:ext uri="{BB962C8B-B14F-4D97-AF65-F5344CB8AC3E}">
        <p14:creationId xmlns:p14="http://schemas.microsoft.com/office/powerpoint/2010/main" val="2808830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Design Strategies, Training Management, Workforce Capabilities</a:t>
            </a:r>
          </a:p>
          <a:p>
            <a:r>
              <a:rPr lang="en-US" dirty="0"/>
              <a:t>How do we see the illusion of knowing showing up?</a:t>
            </a:r>
          </a:p>
          <a:p>
            <a:r>
              <a:rPr lang="en-US" dirty="0"/>
              <a:t>THE problem is you need to understand your own illusion of knowing on developing training, how to do it, the decisions you make about it.</a:t>
            </a:r>
          </a:p>
          <a:p>
            <a:r>
              <a:rPr lang="en-US" dirty="0"/>
              <a:t>Must be the bridge of illusion of knowing to the </a:t>
            </a:r>
            <a:r>
              <a:rPr lang="en-US" dirty="0" err="1"/>
              <a:t>ISD</a:t>
            </a:r>
            <a:r>
              <a:rPr lang="en-US" dirty="0"/>
              <a:t> can’t do it, because they don’t know, management thinks they know how to do it</a:t>
            </a:r>
          </a:p>
        </p:txBody>
      </p:sp>
      <p:sp>
        <p:nvSpPr>
          <p:cNvPr id="4" name="Slide Number Placeholder 3"/>
          <p:cNvSpPr>
            <a:spLocks noGrp="1"/>
          </p:cNvSpPr>
          <p:nvPr>
            <p:ph type="sldNum" sz="quarter" idx="5"/>
          </p:nvPr>
        </p:nvSpPr>
        <p:spPr/>
        <p:txBody>
          <a:bodyPr/>
          <a:lstStyle/>
          <a:p>
            <a:fld id="{92075102-4C4C-440D-957C-79FB2500C857}" type="slidenum">
              <a:rPr lang="en-US" smtClean="0"/>
              <a:pPr/>
              <a:t>26</a:t>
            </a:fld>
            <a:endParaRPr lang="en-US"/>
          </a:p>
        </p:txBody>
      </p:sp>
    </p:spTree>
    <p:extLst>
      <p:ext uri="{BB962C8B-B14F-4D97-AF65-F5344CB8AC3E}">
        <p14:creationId xmlns:p14="http://schemas.microsoft.com/office/powerpoint/2010/main" val="384387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Dr. Christina Parkers Dissertation and IITSEC paper. Marine Corp Study. 20 Years of DoD Service</a:t>
            </a:r>
          </a:p>
          <a:p>
            <a:r>
              <a:rPr lang="en-US" dirty="0">
                <a:latin typeface="Arial"/>
                <a:cs typeface="Arial"/>
              </a:rPr>
              <a:t>"Many leaders and professionals in a TRADOC organization have little to no previous exposure of the ISS and the world</a:t>
            </a:r>
          </a:p>
          <a:p>
            <a:r>
              <a:rPr lang="en-US" dirty="0">
                <a:latin typeface="Arial"/>
                <a:cs typeface="Arial"/>
              </a:rPr>
              <a:t>of professional instructional design. If leaders receive training based upon on their own job-related specialties and</a:t>
            </a:r>
          </a:p>
          <a:p>
            <a:r>
              <a:rPr lang="en-US" dirty="0">
                <a:latin typeface="Arial"/>
                <a:cs typeface="Arial"/>
              </a:rPr>
              <a:t>courses during pre-command, then they should also receive training related specifically to leading an organization</a:t>
            </a:r>
          </a:p>
          <a:p>
            <a:r>
              <a:rPr lang="en-US" dirty="0">
                <a:latin typeface="Arial"/>
                <a:cs typeface="Arial"/>
              </a:rPr>
              <a:t>focused on the education and training of others."</a:t>
            </a:r>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2652579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Dr. Christina Parkers Dissertation and IITSEC paper. Marine Corp Study. 20 Years of DoD Service</a:t>
            </a:r>
          </a:p>
          <a:p>
            <a:r>
              <a:rPr lang="en-US" dirty="0">
                <a:latin typeface="Arial"/>
                <a:cs typeface="Arial"/>
              </a:rPr>
              <a:t>"Many leaders and professionals in a TRADOC organization have little to no previous exposure of the ISS and the world</a:t>
            </a:r>
          </a:p>
          <a:p>
            <a:r>
              <a:rPr lang="en-US" dirty="0">
                <a:latin typeface="Arial"/>
                <a:cs typeface="Arial"/>
              </a:rPr>
              <a:t>of professional instructional design. If leaders receive training based upon on their own job-related specialties and</a:t>
            </a:r>
          </a:p>
          <a:p>
            <a:r>
              <a:rPr lang="en-US" dirty="0">
                <a:latin typeface="Arial"/>
                <a:cs typeface="Arial"/>
              </a:rPr>
              <a:t>courses during pre-command, then they should also receive training related specifically to leading an organization</a:t>
            </a:r>
          </a:p>
          <a:p>
            <a:r>
              <a:rPr lang="en-US" dirty="0">
                <a:latin typeface="Arial"/>
                <a:cs typeface="Arial"/>
              </a:rPr>
              <a:t>focused on the education and training of others."</a:t>
            </a:r>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388615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you don’t have the blueprint, on click put the life boat</a:t>
            </a:r>
          </a:p>
          <a:p>
            <a:endParaRPr lang="en-US" dirty="0"/>
          </a:p>
          <a:p>
            <a:pPr marL="0" indent="0">
              <a:buNone/>
            </a:pPr>
            <a:r>
              <a:rPr lang="en-US" sz="1600" spc="20" dirty="0">
                <a:latin typeface="+mj-lt"/>
                <a:ea typeface="Tahoma"/>
                <a:cs typeface="Arial"/>
              </a:rPr>
              <a:t>We get the boat in the water, but where's it going?</a:t>
            </a:r>
          </a:p>
          <a:p>
            <a:pPr marL="0" indent="0">
              <a:buNone/>
            </a:pPr>
            <a:endParaRPr lang="en-US" sz="1600" spc="20" dirty="0">
              <a:latin typeface="+mj-lt"/>
              <a:ea typeface="Tahoma"/>
              <a:cs typeface="Arial"/>
            </a:endParaRPr>
          </a:p>
          <a:p>
            <a:pPr marL="0" indent="0">
              <a:buNone/>
            </a:pPr>
            <a:r>
              <a:rPr lang="en-US" sz="1600" spc="20" dirty="0">
                <a:latin typeface="+mj-lt"/>
                <a:ea typeface="Tahoma"/>
                <a:cs typeface="Arial"/>
              </a:rPr>
              <a:t>How do we fix it?</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307917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29612 series, Military services in their policies and regulations. Doesn’t address the why, how, and what Design needs to look like and how it needs to be implemented.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105870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Sciences here as an introduction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2216295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426271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39054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409660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ATD</a:t>
            </a:r>
            <a:r>
              <a:rPr lang="en-US" dirty="0"/>
              <a:t> Competency Model</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875619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User experience (UX) Design is common nomenclature in the tech and customer service industries. It’s scientifically stripped-down, repeatable, and probably involves stuff you already do to ensure training is useful, usable, and desirable. Its goal is to ensure learners attain the desired outcomes with as little struggle and as much enjoyment as possible.  </a:t>
            </a:r>
            <a:endParaRPr lang="en-US"/>
          </a:p>
          <a:p>
            <a:r>
              <a:rPr lang="en-US" dirty="0">
                <a:latin typeface="Arial"/>
                <a:cs typeface="Arial"/>
              </a:rPr>
              <a:t>  </a:t>
            </a:r>
            <a:endParaRPr lang="en-US" dirty="0">
              <a:cs typeface="Arial"/>
            </a:endParaRPr>
          </a:p>
          <a:p>
            <a:r>
              <a:rPr lang="en-US" dirty="0">
                <a:latin typeface="Arial"/>
                <a:cs typeface="Arial"/>
              </a:rPr>
              <a:t>In the late 1990’s Don Norman, a cognitive scientist and co-founder of the Nielsen Norman Group Design Consultancy, and author of was credited with inventing the term with the statement:  </a:t>
            </a:r>
            <a:endParaRPr lang="en-US" dirty="0">
              <a:cs typeface="Arial"/>
            </a:endParaRPr>
          </a:p>
          <a:p>
            <a:r>
              <a:rPr lang="en-US" dirty="0">
                <a:latin typeface="Arial"/>
                <a:cs typeface="Arial"/>
              </a:rPr>
              <a:t>  </a:t>
            </a:r>
            <a:endParaRPr lang="en-US" dirty="0">
              <a:cs typeface="Arial"/>
            </a:endParaRPr>
          </a:p>
          <a:p>
            <a:r>
              <a:rPr lang="en-US" dirty="0">
                <a:latin typeface="Arial"/>
                <a:cs typeface="Arial"/>
              </a:rPr>
              <a:t>An LX designer with UX design skills will have the ability to:  </a:t>
            </a:r>
            <a:endParaRPr lang="en-US" dirty="0">
              <a:cs typeface="Arial"/>
            </a:endParaRPr>
          </a:p>
          <a:p>
            <a:pPr marL="285750" indent="-285750">
              <a:buFont typeface="Arial"/>
              <a:buChar char="•"/>
            </a:pPr>
            <a:r>
              <a:rPr lang="en-US" dirty="0">
                <a:latin typeface="Arial"/>
                <a:cs typeface="Arial"/>
              </a:rPr>
              <a:t>identify key UX design principles that form the foundation of an effective learning experience </a:t>
            </a:r>
          </a:p>
          <a:p>
            <a:pPr marL="285750" indent="-285750">
              <a:buFont typeface="Arial"/>
              <a:buChar char="•"/>
            </a:pPr>
            <a:r>
              <a:rPr lang="en-US" dirty="0">
                <a:latin typeface="Arial"/>
                <a:cs typeface="Arial"/>
              </a:rPr>
              <a:t>design experiences for all learners by drawing from cognitive processes </a:t>
            </a:r>
          </a:p>
          <a:p>
            <a:pPr marL="285750" indent="-285750">
              <a:buFont typeface="Arial"/>
              <a:buChar char="•"/>
            </a:pPr>
            <a:r>
              <a:rPr lang="en-US" dirty="0">
                <a:latin typeface="Arial"/>
                <a:cs typeface="Arial"/>
              </a:rPr>
              <a:t>create and evaluate prototypes </a:t>
            </a:r>
          </a:p>
          <a:p>
            <a:pPr marL="285750" indent="-285750">
              <a:buFont typeface="Arial"/>
              <a:buChar char="•"/>
            </a:pPr>
            <a:r>
              <a:rPr lang="en-US" dirty="0">
                <a:latin typeface="Arial"/>
                <a:cs typeface="Arial"/>
              </a:rPr>
              <a:t>analyze learner input and feedback using numbers and statistics </a:t>
            </a:r>
          </a:p>
          <a:p>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4001587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2243397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Learning Book</a:t>
            </a:r>
          </a:p>
          <a:p>
            <a:r>
              <a:rPr lang="en-US" dirty="0">
                <a:latin typeface="Arial"/>
                <a:cs typeface="Arial"/>
              </a:rPr>
              <a:t>Learning Experience (LX) Design is the process of creating learning experiences that enable the learner to achieve the desired learning outcome in a human-centered and goal-oriented way. With LXD, we move away from the “sage on the stage” towards a holistic learning experience or, “guide on the side” structure. </a:t>
            </a:r>
          </a:p>
          <a:p>
            <a:r>
              <a:rPr lang="en-US" dirty="0">
                <a:latin typeface="Arial"/>
                <a:cs typeface="Arial"/>
              </a:rPr>
              <a:t>As its name suggests, LXD focuses on the experience we want the learner to have. These experiences should be: </a:t>
            </a:r>
          </a:p>
          <a:p>
            <a:pPr marL="285750" indent="-285750">
              <a:buFont typeface="Arial,Sans-Serif"/>
              <a:buChar char="•"/>
            </a:pPr>
            <a:r>
              <a:rPr lang="en-US" dirty="0">
                <a:latin typeface="Arial"/>
                <a:cs typeface="Arial"/>
              </a:rPr>
              <a:t>Meaningful</a:t>
            </a:r>
          </a:p>
          <a:p>
            <a:pPr marL="285750" indent="-285750">
              <a:buFont typeface="Arial,Sans-Serif"/>
              <a:buChar char="•"/>
            </a:pPr>
            <a:r>
              <a:rPr lang="en-US" dirty="0">
                <a:latin typeface="Arial"/>
                <a:cs typeface="Arial"/>
              </a:rPr>
              <a:t>Pleasurable</a:t>
            </a:r>
          </a:p>
          <a:p>
            <a:pPr marL="285750" indent="-285750">
              <a:buFont typeface="Arial,Sans-Serif"/>
              <a:buChar char="•"/>
            </a:pPr>
            <a:r>
              <a:rPr lang="en-US" dirty="0">
                <a:latin typeface="Arial"/>
                <a:cs typeface="Arial"/>
              </a:rPr>
              <a:t>Convenient</a:t>
            </a:r>
          </a:p>
          <a:p>
            <a:endParaRPr lang="en-US" dirty="0"/>
          </a:p>
          <a:p>
            <a:endParaRPr lang="en-US" dirty="0">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110473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Because learning is much more intricate than following the pattern of presenting information/knowledge, testing knowledge by selecting a response, then moving on to next section. During the design phase, it’s critical to carefully consider the assessment strategy for all the learning objectives.  Architecting multiple opportunities to practice in order to make solid connections between prior knowledge and new knowledge spaced overtime. </a:t>
            </a:r>
          </a:p>
          <a:p>
            <a:endParaRPr lang="en-US" sz="1800" b="0" i="0" u="none" strike="noStrike"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dirty="0">
                <a:solidFill>
                  <a:srgbClr val="000000"/>
                </a:solidFill>
                <a:effectLst/>
                <a:latin typeface="Arial" panose="020B0604020202020204" pitchFamily="34" charset="0"/>
              </a:rPr>
              <a:t>Example Strategy: Develop scenario based multiple choice questions. This strategy allows students to think through scenarios they may find themselves experience on the job. </a:t>
            </a:r>
            <a:endParaRPr lang="en-US" b="0" dirty="0">
              <a:effectLst/>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526085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Learners do have preferences on how they like to learn new material and knowing your target audience is key to designing any type of training program. Incorporating a variety of instructional strategies supports the learner down their learning path to meet the learning objectives.</a:t>
            </a:r>
          </a:p>
          <a:p>
            <a:endParaRPr lang="en-US" sz="1800" b="0" i="0" u="none" strike="noStrike" dirty="0">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u="none" strike="noStrike" dirty="0">
                <a:solidFill>
                  <a:srgbClr val="000000"/>
                </a:solidFill>
                <a:effectLst/>
                <a:latin typeface="Arial" panose="020B0604020202020204" pitchFamily="34" charset="0"/>
              </a:rPr>
              <a:t>An example strategy: Use scaffolding. Varying the instructional strategies and create lots of practice. Fading the support as the learner starts to grasp the concepts and tasks. </a:t>
            </a:r>
            <a:endParaRPr lang="en-US" b="0" dirty="0">
              <a:effectLst/>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418263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Strategy: </a:t>
            </a:r>
            <a:r>
              <a:rPr lang="en-US" sz="1800" b="0" i="0" u="none" strike="noStrike" dirty="0">
                <a:solidFill>
                  <a:srgbClr val="000000"/>
                </a:solidFill>
                <a:effectLst/>
                <a:latin typeface="Arial" panose="020B0604020202020204" pitchFamily="34" charset="0"/>
              </a:rPr>
              <a:t>Create practice situations first as they would happen in the work environment and then add the knowledge and skills in a way that builds the learners knowledge base. Limit bulleted content either in a handout or in a PowerPoint with no context or how to apply on the job without practice.</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371828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 example strategy: </a:t>
            </a:r>
            <a:r>
              <a:rPr lang="en-US" sz="1800" b="0" i="0" u="none" strike="noStrike" dirty="0">
                <a:solidFill>
                  <a:srgbClr val="000000"/>
                </a:solidFill>
                <a:effectLst/>
                <a:latin typeface="Arial" panose="020B0604020202020204" pitchFamily="34" charset="0"/>
              </a:rPr>
              <a:t>Review demonstrated behaviors and competencies while considering the brain development stages.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1231572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spc="160" dirty="0">
                <a:solidFill>
                  <a:schemeClr val="tx2"/>
                </a:solidFill>
                <a:latin typeface="Tahoma"/>
                <a:ea typeface="Tahoma"/>
                <a:cs typeface="Arial"/>
              </a:rPr>
              <a:t>MEMORY AS THE FOUNDATION OF LEARNING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163791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When we encode information, we create a schema or mental models (Piaget, 1964). Basically, these are the filing cabinets in your brain filled with drawers, files, and papers of everything you’ve been exposed to that you encoded into long-term memory (Brown, et al., 2014). There are several strategies that support encoding and retrieval, as well as schema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psychological process of learning starts with sensory memory, moves to working memory, then finishes in long-term memory. It seems so easy, but there are several cognitive activities happening. In order for information in working memory to move into long-term memory it must be encoded (Gagne, 1970). We must encode before we can retrieve. Retrieval is often triggered by cues, either externally or internally, a search occurs, then recognition, then a piece of information you encoded is moved back into working memory, also known as short-term memory (Gagne, 1970).  This happens to perform some type of task, or it happens to prepare for new encodings or information. When we construct learning experiences, we must find ways to support learners in the process of encoding and retrieving both old and new information. </a:t>
            </a:r>
          </a:p>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50</a:t>
            </a:fld>
            <a:endParaRPr lang="en-US"/>
          </a:p>
        </p:txBody>
      </p:sp>
    </p:spTree>
    <p:extLst>
      <p:ext uri="{BB962C8B-B14F-4D97-AF65-F5344CB8AC3E}">
        <p14:creationId xmlns:p14="http://schemas.microsoft.com/office/powerpoint/2010/main" val="316403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challenge is how we delude ourselves and how our judgements can lead us astray.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Dave Dunning the social psychologist states: “we convince ourselves of congenial conclusions while denying the truth of inconvenient ones.”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lgn="l" rtl="0" fontAlgn="base"/>
            <a:r>
              <a:rPr lang="en-US" sz="1800" b="0" i="0" dirty="0">
                <a:solidFill>
                  <a:srgbClr val="000000"/>
                </a:solidFill>
                <a:effectLst/>
                <a:latin typeface="Calibri" panose="020F0502020204030204" pitchFamily="34" charset="0"/>
              </a:rPr>
              <a:t>Falling prey to a narrative of illusions can cost lives and cause pilot spatial disorientation.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System 1 illusion can quickly hijack training and professionalism. We need to cultivate a conscious analysis and reasoning system (keep an eye on the instruments). </a:t>
            </a:r>
            <a:endParaRPr lang="en-US" b="0" i="0" dirty="0">
              <a:solidFill>
                <a:srgbClr val="000000"/>
              </a:solidFill>
              <a:effectLst/>
              <a:latin typeface="Segoe UI" panose="020B050204020402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3524886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1" i="0" u="none" strike="noStrike" dirty="0">
                <a:solidFill>
                  <a:srgbClr val="000000"/>
                </a:solidFill>
                <a:effectLst/>
                <a:latin typeface="Arial" panose="020B0604020202020204" pitchFamily="34" charset="0"/>
              </a:rPr>
              <a:t>NOTE: Need to decide what text we want to keep</a:t>
            </a:r>
          </a:p>
          <a:p>
            <a:pPr rtl="0">
              <a:spcBef>
                <a:spcPts val="0"/>
              </a:spcBef>
              <a:spcAft>
                <a:spcPts val="800"/>
              </a:spcAft>
            </a:pPr>
            <a:r>
              <a:rPr lang="en-US" sz="1800" b="1" i="0" u="none" strike="noStrike" dirty="0">
                <a:solidFill>
                  <a:srgbClr val="000000"/>
                </a:solidFill>
                <a:effectLst/>
                <a:latin typeface="Arial" panose="020B0604020202020204" pitchFamily="34" charset="0"/>
              </a:rPr>
              <a:t>Encode–</a:t>
            </a:r>
            <a:r>
              <a:rPr lang="en-US" sz="1800" b="0" i="0" u="none" strike="noStrike" dirty="0">
                <a:solidFill>
                  <a:srgbClr val="000000"/>
                </a:solidFill>
                <a:effectLst/>
                <a:latin typeface="Arial" panose="020B0604020202020204" pitchFamily="34" charset="0"/>
              </a:rPr>
              <a:t>IN order to move information from working memory to long term memory we need to encode it. Encoding is storing information in LTM in specific formats (codes). We do this in three main ways:</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Visually, as images</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Auditorily, as sounds</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Semantically, as meaning</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Because most encoding happens semantically meaning we store information along with context (situation, emotions, location,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 We will talk more about context and its importance as a strategy to use, for now, it’s important that we design learning using the same context as a learner will use on the job.</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The environment in which you encode will become part of the retrieval. That’s why it is key to practice new skills as close to the real-world environment as possible.</a:t>
            </a:r>
            <a:endParaRPr lang="en-US" b="0" dirty="0">
              <a:effectLst/>
            </a:endParaRPr>
          </a:p>
          <a:p>
            <a:pPr rtl="0">
              <a:spcBef>
                <a:spcPts val="0"/>
              </a:spcBef>
              <a:spcAft>
                <a:spcPts val="800"/>
              </a:spcAft>
            </a:pPr>
            <a:r>
              <a:rPr lang="en-US" sz="1800" b="1" i="0" u="none" strike="noStrike" dirty="0">
                <a:solidFill>
                  <a:srgbClr val="000000"/>
                </a:solidFill>
                <a:effectLst/>
                <a:latin typeface="Arial" panose="020B0604020202020204" pitchFamily="34" charset="0"/>
              </a:rPr>
              <a:t>Retrieval–</a:t>
            </a:r>
            <a:r>
              <a:rPr lang="en-US" sz="1800" b="0" i="0" u="none" strike="noStrike" dirty="0">
                <a:solidFill>
                  <a:srgbClr val="000000"/>
                </a:solidFill>
                <a:effectLst/>
                <a:latin typeface="Arial" panose="020B0604020202020204" pitchFamily="34" charset="0"/>
              </a:rPr>
              <a:t>remembering is retrieving information from long-term memory. When we encode to long-term memory by meaning, we retrieve by meaning. It’s important to design learning events that are personally meaningful and relevant to the work environment. </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When we do not design for how memory works, far less learning occurs and the likelihood of transfer to the on the job application is slim. As Patti shank says in her learnable series of books, anyone drinking from a firehose we die of thirst, you can’t drink from a firehose”.</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By taking time to build the learning architecture, we can identify opportunities for working with our memory constraints and not against. We can also visually see the need to remove any unnecessary content or distractions that will not add value to the experience. We have to set the stage for demand of learning on the learners with intentionally focused content and flow.</a:t>
            </a:r>
            <a:endParaRPr lang="en-US" b="0" dirty="0">
              <a:effectLst/>
            </a:endParaRPr>
          </a:p>
          <a:p>
            <a:pPr rtl="0">
              <a:spcBef>
                <a:spcPts val="0"/>
              </a:spcBef>
              <a:spcAft>
                <a:spcPts val="800"/>
              </a:spcAft>
            </a:pPr>
            <a:r>
              <a:rPr lang="en-US" sz="1800" b="0" i="0" u="none" strike="noStrike" dirty="0">
                <a:solidFill>
                  <a:srgbClr val="000000"/>
                </a:solidFill>
                <a:effectLst/>
                <a:latin typeface="Arial" panose="020B0604020202020204" pitchFamily="34" charset="0"/>
              </a:rPr>
              <a:t>Encoding and Retrieval are critical processes and they help learners apply what they learn.</a:t>
            </a:r>
            <a:endParaRPr lang="en-US" b="0" dirty="0">
              <a:effectLst/>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psychological process of learning starts with sensory memory, moves to working memory, then finishes in long-term memory. It seems so easy, but there are several cognitive activities happening. In order for information in working memory to move into long-term memory it must be encoded (Gagne, 1970). We must encode before we can retrieve. Retrieval is often triggered by cues, either externally or internally, a search occurs, then recognition, then a piece of information you encoded is moved back into working memory, also known as short-term memory (Gagne, 1970).  This happens to perform some type of task, or it happens to prepare for new encodings or information. When we construct learning experiences, we must find ways to support learners in the process of encoding and retrieving both old and new information. </a:t>
            </a:r>
          </a:p>
          <a:p>
            <a:br>
              <a:rPr lang="en-US" dirty="0"/>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3513353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600" b="1" i="1" dirty="0">
                <a:effectLst/>
                <a:latin typeface="Times New Roman" panose="02020603050405020304" pitchFamily="18" charset="0"/>
                <a:ea typeface="Times New Roman" panose="02020603050405020304" pitchFamily="18" charset="0"/>
              </a:rPr>
              <a:t>Generation and Elaboration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600" dirty="0">
                <a:effectLst/>
                <a:latin typeface="Times New Roman" panose="02020603050405020304" pitchFamily="18" charset="0"/>
                <a:ea typeface="Times New Roman" panose="02020603050405020304" pitchFamily="18" charset="0"/>
              </a:rPr>
              <a:t>Generation is the act of trying to answer a question or solve something without being given the information or solution. In other words, the answer is being generated by the learner and not recalled (Brown et al., 2014). Elaboration is the process of finding additional meaning in new material (Brown et al., 2014). It’s the process of adding onto the existing knowledge or schema. Generating an analogy helps to map the new information to existing information and improve that mental model or attach to a new mental model. Both of these cognitive activities help to improve existing schema and to create new schema. Recalling information takes effort. Reflection is an important learning strategy that does not get enough attention and must be intentionally designed into any learning experience. This is the opportunity to help learners fix misconceptions by asking them to summarize what they are learning into their own words either through elaboration or generation.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2489771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a chance to go wrong, may influence the memory distortion of illusion of knowing.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During this process there’s a reconsolidation or reconstructing of the components of the skill or knowledge, this helps to strengthen the learning path or memory trace, the cues associated with the information/skill, and reinforce the meaning (Brown, et al., 2014). Designing spaced learning requires short sessions of chunked knowledge or skills and then revisiting them often, just before the learner may forget. This strategy forces them to retrieve and reconsolidate each time.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360520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We can use what we know about how memory works and cognitive activities we engage in to inform our design strategies. Let's discuss these design strategies and how you can apply them in your training development efforts.</a:t>
            </a:r>
          </a:p>
        </p:txBody>
      </p:sp>
      <p:sp>
        <p:nvSpPr>
          <p:cNvPr id="4" name="Slide Number Placeholder 3"/>
          <p:cNvSpPr>
            <a:spLocks noGrp="1"/>
          </p:cNvSpPr>
          <p:nvPr>
            <p:ph type="sldNum" sz="quarter" idx="5"/>
          </p:nvPr>
        </p:nvSpPr>
        <p:spPr/>
        <p:txBody>
          <a:bodyPr/>
          <a:lstStyle/>
          <a:p>
            <a:fld id="{85D9B890-3B6E-417C-BD92-47816D5AB620}" type="slidenum">
              <a:rPr lang="en-US"/>
              <a:pPr/>
              <a:t>54</a:t>
            </a:fld>
            <a:endParaRPr lang="en-US" dirty="0"/>
          </a:p>
        </p:txBody>
      </p:sp>
    </p:spTree>
    <p:extLst>
      <p:ext uri="{BB962C8B-B14F-4D97-AF65-F5344CB8AC3E}">
        <p14:creationId xmlns:p14="http://schemas.microsoft.com/office/powerpoint/2010/main" val="41573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55</a:t>
            </a:fld>
            <a:endParaRPr lang="en-US"/>
          </a:p>
        </p:txBody>
      </p:sp>
    </p:spTree>
    <p:extLst>
      <p:ext uri="{BB962C8B-B14F-4D97-AF65-F5344CB8AC3E}">
        <p14:creationId xmlns:p14="http://schemas.microsoft.com/office/powerpoint/2010/main" val="2129157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Calibri"/>
                <a:cs typeface="Calibri"/>
              </a:rPr>
              <a:t>According to positive psychologist Mihály </a:t>
            </a:r>
            <a:r>
              <a:rPr lang="en-US" dirty="0" err="1">
                <a:latin typeface="Calibri"/>
                <a:cs typeface="Calibri"/>
              </a:rPr>
              <a:t>Csíkszentmihályi</a:t>
            </a:r>
            <a:r>
              <a:rPr lang="en-US" dirty="0">
                <a:latin typeface="Calibri"/>
                <a:cs typeface="Calibri"/>
              </a:rPr>
              <a:t>, "flow" is a state of "being completely involved in an activity for its own sake. The ego falls away. Time flies. Every action, movement, and thought follows inevitably from the previous one, like playing jazz. Your whole being is involved, and you're using your skills to the utmost."</a:t>
            </a:r>
          </a:p>
          <a:p>
            <a:pPr>
              <a:spcBef>
                <a:spcPts val="0"/>
              </a:spcBef>
              <a:spcAft>
                <a:spcPts val="0"/>
              </a:spcAft>
            </a:pPr>
            <a:r>
              <a:rPr lang="en-US" dirty="0">
                <a:latin typeface="Calibri"/>
                <a:cs typeface="Calibri"/>
              </a:rPr>
              <a:t>Excessive difficulty leads to frustration and quitting in voluntary environments, however, in non-voluntary the result is disengagement. A just beyond a capability. Research on working “just” beyond your level of capability. The research sits with social communities as a way to learn. Testing beyond capability is demotivating and frustrating. Just beyond is a technique that challenges thinking to get after more critical thought.</a:t>
            </a:r>
          </a:p>
          <a:p>
            <a:pPr>
              <a:spcBef>
                <a:spcPts val="0"/>
              </a:spcBef>
              <a:spcAft>
                <a:spcPts val="0"/>
              </a:spcAft>
            </a:pPr>
            <a:endParaRPr lang="en-US" dirty="0">
              <a:latin typeface="Calibri"/>
              <a:cs typeface="Calibri"/>
            </a:endParaRPr>
          </a:p>
          <a:p>
            <a:pPr>
              <a:spcBef>
                <a:spcPts val="0"/>
              </a:spcBef>
              <a:spcAft>
                <a:spcPts val="0"/>
              </a:spcAft>
            </a:pPr>
            <a:r>
              <a:rPr lang="en-US" dirty="0">
                <a:latin typeface="Calibri"/>
                <a:cs typeface="Calibri"/>
              </a:rPr>
              <a:t>Some key strategies here include:</a:t>
            </a:r>
          </a:p>
          <a:p>
            <a:pPr>
              <a:spcBef>
                <a:spcPts val="0"/>
              </a:spcBef>
              <a:spcAft>
                <a:spcPts val="0"/>
              </a:spcAft>
            </a:pPr>
            <a:r>
              <a:rPr lang="en-US" dirty="0">
                <a:latin typeface="Calibri"/>
                <a:cs typeface="Calibri"/>
              </a:rPr>
              <a:t>Summarizing in your own words how tasks, concepts, or procedures relate to each other. </a:t>
            </a:r>
          </a:p>
          <a:p>
            <a:pPr>
              <a:spcBef>
                <a:spcPts val="0"/>
              </a:spcBef>
              <a:spcAft>
                <a:spcPts val="0"/>
              </a:spcAft>
            </a:pPr>
            <a:r>
              <a:rPr lang="en-US" dirty="0">
                <a:latin typeface="Calibri"/>
                <a:cs typeface="Calibri"/>
              </a:rPr>
              <a:t>Challenges focused on problem solving</a:t>
            </a:r>
          </a:p>
          <a:p>
            <a:pPr>
              <a:spcBef>
                <a:spcPts val="0"/>
              </a:spcBef>
              <a:spcAft>
                <a:spcPts val="0"/>
              </a:spcAft>
            </a:pPr>
            <a:r>
              <a:rPr lang="en-US" dirty="0">
                <a:latin typeface="Calibri"/>
                <a:cs typeface="Calibri"/>
              </a:rPr>
              <a:t>Reflective thought on scenarios and responses</a:t>
            </a:r>
          </a:p>
          <a:p>
            <a:pPr>
              <a:spcBef>
                <a:spcPts val="0"/>
              </a:spcBef>
              <a:spcAft>
                <a:spcPts val="0"/>
              </a:spcAft>
            </a:pPr>
            <a:r>
              <a:rPr lang="en-US" dirty="0">
                <a:latin typeface="Calibri"/>
                <a:cs typeface="Calibri"/>
              </a:rPr>
              <a:t>We cannot engage the mind by passively reading text over and over again or passively watching PowerPoint slides</a:t>
            </a:r>
            <a:r>
              <a:rPr lang="en-US" dirty="0">
                <a:latin typeface="Arial"/>
                <a:cs typeface="Arial"/>
              </a:rPr>
              <a:t>.</a:t>
            </a:r>
          </a:p>
          <a:p>
            <a:br>
              <a:rPr lang="en-US" dirty="0"/>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a:pPr/>
              <a:t>56</a:t>
            </a:fld>
            <a:endParaRPr lang="en-US" dirty="0"/>
          </a:p>
        </p:txBody>
      </p:sp>
    </p:spTree>
    <p:extLst>
      <p:ext uri="{BB962C8B-B14F-4D97-AF65-F5344CB8AC3E}">
        <p14:creationId xmlns:p14="http://schemas.microsoft.com/office/powerpoint/2010/main" val="1827112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latin typeface="Calibri"/>
                <a:cs typeface="Calibri"/>
              </a:rPr>
              <a:t>Scaffolding is another design strategy used to support the learning process (Brown, et al, 2014). If you think of a scaffold around a building that supports the construction process; the key to this strategy is eventually removing the scaffold. We support learners when learning new knowledge and skills by providing some desired difficulties that are intentionally presented at specific times within the learning experience. Lee Vygotsky referred to this as the Zone of Proximal Development (ZPD) (</a:t>
            </a:r>
            <a:r>
              <a:rPr lang="en-US" dirty="0" err="1">
                <a:latin typeface="Calibri"/>
                <a:cs typeface="Calibri"/>
              </a:rPr>
              <a:t>Doroudi</a:t>
            </a:r>
            <a:r>
              <a:rPr lang="en-US" dirty="0">
                <a:latin typeface="Calibri"/>
                <a:cs typeface="Calibri"/>
              </a:rPr>
              <a:t>, 2021). Desired difficulties help the encoding and retrieval by slowing down the learning and eliciting more effort (Brown, et al, 2014). These scaffolds need to be intentionally designed to occur at the right time and to support the learner in mastery of a skill. They cannot be added haphazardly. </a:t>
            </a:r>
          </a:p>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57</a:t>
            </a:fld>
            <a:endParaRPr lang="en-US"/>
          </a:p>
        </p:txBody>
      </p:sp>
    </p:spTree>
    <p:extLst>
      <p:ext uri="{BB962C8B-B14F-4D97-AF65-F5344CB8AC3E}">
        <p14:creationId xmlns:p14="http://schemas.microsoft.com/office/powerpoint/2010/main" val="2766220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Cognitive load is the mental effort we need to process new information (</a:t>
            </a:r>
            <a:r>
              <a:rPr lang="en-US" dirty="0" err="1">
                <a:latin typeface="Calibri"/>
                <a:cs typeface="Calibri"/>
              </a:rPr>
              <a:t>Sweller</a:t>
            </a:r>
            <a:r>
              <a:rPr lang="en-US" dirty="0">
                <a:latin typeface="Calibri"/>
                <a:cs typeface="Calibri"/>
              </a:rPr>
              <a:t>, 2010). If working memory is overloaded with too much information or contains too much distraction and noise, the ability to learn is severely impaired (Shank, 2017). We need to activate our long-term memory and have it work with working memory to make sense of information. To support the cognitive load, we use practices such as chunking and ensuring content and experiences are put into context or made meaningful to what we are learning. </a:t>
            </a:r>
          </a:p>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58</a:t>
            </a:fld>
            <a:endParaRPr lang="en-US"/>
          </a:p>
        </p:txBody>
      </p:sp>
    </p:spTree>
    <p:extLst>
      <p:ext uri="{BB962C8B-B14F-4D97-AF65-F5344CB8AC3E}">
        <p14:creationId xmlns:p14="http://schemas.microsoft.com/office/powerpoint/2010/main" val="3910691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Chunking is a memory device for grouping information into chunks. </a:t>
            </a:r>
          </a:p>
          <a:p>
            <a:r>
              <a:rPr lang="en-US" dirty="0">
                <a:latin typeface="Arial"/>
                <a:cs typeface="Arial"/>
              </a:rPr>
              <a:t>One way to support our students is by using the concept of chunking. Chunking is a design strategy to help manage short-term or working memory.  George A. Miller formulated the chunk concept in 1956, when he presented research evidence that working memory is limited in capacity.  We can think of a chunk as a letter, number, word, concept, a face, or other meaningful unit of information.</a:t>
            </a:r>
          </a:p>
          <a:p>
            <a:endParaRPr lang="en-US" b="1" dirty="0">
              <a:latin typeface="Arial"/>
              <a:cs typeface="Arial"/>
            </a:endParaRPr>
          </a:p>
          <a:p>
            <a:r>
              <a:rPr lang="en-US" dirty="0">
                <a:latin typeface="Arial"/>
                <a:cs typeface="Arial"/>
              </a:rPr>
              <a:t>Miller helped to establish the discipline of cognitive psychology with his “magical number seven plus or minus two” information processing theory.  Some people may only be able to remember four or five bits of information whereas others might be able to remember nine or more.  Cognitive researchers now know that the capacity of working memory depends on the type or complexity of information, the features of the information, and the abilities of the individual.  The key takeaway is that working memory is finite and, as a training developer (TNGDEV), this is a very important concept to keep in mind.  </a:t>
            </a:r>
          </a:p>
          <a:p>
            <a:br>
              <a:rPr lang="en-US" dirty="0"/>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a:pPr/>
              <a:t>59</a:t>
            </a:fld>
            <a:endParaRPr lang="en-US" dirty="0"/>
          </a:p>
        </p:txBody>
      </p:sp>
    </p:spTree>
    <p:extLst>
      <p:ext uri="{BB962C8B-B14F-4D97-AF65-F5344CB8AC3E}">
        <p14:creationId xmlns:p14="http://schemas.microsoft.com/office/powerpoint/2010/main" val="7300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Context creates the aha moment. And these aha moments aggregated overtime move students from beginner to novice, to journeymen, to experts. They start to create better mental models, more of them, relate them, file cabinet gets bigger and there's more opportunity to transfer in multiple context becoming better workers, problem solvers, and critical thinkers. At the 10 level we need to support this on a larger scale in order for them to grow and develop personally and professionally.</a:t>
            </a:r>
          </a:p>
        </p:txBody>
      </p:sp>
      <p:sp>
        <p:nvSpPr>
          <p:cNvPr id="4" name="Slide Number Placeholder 3"/>
          <p:cNvSpPr>
            <a:spLocks noGrp="1"/>
          </p:cNvSpPr>
          <p:nvPr>
            <p:ph type="sldNum" sz="quarter" idx="5"/>
          </p:nvPr>
        </p:nvSpPr>
        <p:spPr/>
        <p:txBody>
          <a:bodyPr/>
          <a:lstStyle/>
          <a:p>
            <a:fld id="{85D9B890-3B6E-417C-BD92-47816D5AB620}" type="slidenum">
              <a:rPr lang="en-US"/>
              <a:pPr/>
              <a:t>60</a:t>
            </a:fld>
            <a:endParaRPr lang="en-US" dirty="0"/>
          </a:p>
        </p:txBody>
      </p:sp>
    </p:spTree>
    <p:extLst>
      <p:ext uri="{BB962C8B-B14F-4D97-AF65-F5344CB8AC3E}">
        <p14:creationId xmlns:p14="http://schemas.microsoft.com/office/powerpoint/2010/main" val="35181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3489558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61</a:t>
            </a:fld>
            <a:endParaRPr lang="en-US"/>
          </a:p>
        </p:txBody>
      </p:sp>
    </p:spTree>
    <p:extLst>
      <p:ext uri="{BB962C8B-B14F-4D97-AF65-F5344CB8AC3E}">
        <p14:creationId xmlns:p14="http://schemas.microsoft.com/office/powerpoint/2010/main" val="1925394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Practice is extremely important in any learning experience; we must ensure the decisions learners make and the tasks they practice as close as possible to those they need to perform on the job. Interleaving practice; which is the mixing of two or more related concepts and skills together in one study session, rather than studying one concept or skill at a time (Brown, et al, 2014). When we design this strategy throughout a course, it activates the retrieval process, so that each time a person practices, they strengthen the memory trace of those actions. Feedback on practice or assessments must be specific to be effective, especially if we are looking for some type of change in behavior. There are several different types of feedback that can be provided to a learner, the most effective is epistemic feedback (Neelan, et al., 2020). Showing where the mistakes were made and fixing any misconceptions a learner has is imperative to achieving mastery.</a:t>
            </a:r>
          </a:p>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62</a:t>
            </a:fld>
            <a:endParaRPr lang="en-US"/>
          </a:p>
        </p:txBody>
      </p:sp>
    </p:spTree>
    <p:extLst>
      <p:ext uri="{BB962C8B-B14F-4D97-AF65-F5344CB8AC3E}">
        <p14:creationId xmlns:p14="http://schemas.microsoft.com/office/powerpoint/2010/main" val="1293358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latin typeface="Arial"/>
                <a:cs typeface="Arial"/>
              </a:rPr>
              <a:t>In 1885, Hermann Ebbinghaus theorized that humans start losing the memory of learned knowledge over time, in a matter of days or weeks, unless the learned knowledge is consciously reviewed time and again. A related concept to the forgetting curve is strength of memory, which states that the time period up to which a person can recall any memory is based on the strength of the particular memory. Memory retention is 100% at the time of learning any particular piece of information. However, it drops rapidly to 40% within the first dew days. After which, the declination of memory retention slows down again.</a:t>
            </a:r>
          </a:p>
          <a:p>
            <a:pPr eaLnBrk="1" fontAlgn="auto" hangingPunct="1">
              <a:spcBef>
                <a:spcPts val="0"/>
              </a:spcBef>
              <a:spcAft>
                <a:spcPts val="0"/>
              </a:spcAft>
              <a:defRPr/>
            </a:pPr>
            <a:endParaRPr lang="en-US" dirty="0">
              <a:latin typeface="Arial"/>
              <a:cs typeface="Arial"/>
            </a:endParaRPr>
          </a:p>
          <a:p>
            <a:r>
              <a:rPr lang="en-US" dirty="0">
                <a:latin typeface="Arial"/>
                <a:cs typeface="Arial"/>
              </a:rPr>
              <a:t>In simple words, forgetting curve is exponential because memory loss is rapid and huge within the first few days of learning. But, the rate of memory loss decreases and the rate of much forgetting are much slower from then on. </a:t>
            </a:r>
            <a:r>
              <a:rPr lang="en-US" b="1" dirty="0">
                <a:latin typeface="Arial"/>
                <a:cs typeface="Arial"/>
              </a:rPr>
              <a:t>Rate of Forgetting</a:t>
            </a:r>
            <a:endParaRPr lang="en-US" dirty="0">
              <a:latin typeface="Arial"/>
              <a:cs typeface="Arial"/>
            </a:endParaRPr>
          </a:p>
          <a:p>
            <a:r>
              <a:rPr lang="en-US" dirty="0">
                <a:latin typeface="Arial"/>
                <a:cs typeface="Arial"/>
              </a:rPr>
              <a:t>There are various factors that can affect the rate of forgetting. Some of which are</a:t>
            </a:r>
          </a:p>
          <a:p>
            <a:r>
              <a:rPr lang="en-US" dirty="0">
                <a:latin typeface="Arial"/>
                <a:cs typeface="Arial"/>
              </a:rPr>
              <a:t>Meaningfulness of the information</a:t>
            </a:r>
          </a:p>
          <a:p>
            <a:r>
              <a:rPr lang="en-US" dirty="0">
                <a:latin typeface="Arial"/>
                <a:cs typeface="Arial"/>
              </a:rPr>
              <a:t>The way it is represented</a:t>
            </a:r>
          </a:p>
          <a:p>
            <a:r>
              <a:rPr lang="en-US" dirty="0">
                <a:latin typeface="Arial"/>
                <a:cs typeface="Arial"/>
              </a:rPr>
              <a:t>Physiological actors (stress, sleep, </a:t>
            </a:r>
            <a:r>
              <a:rPr lang="en-US" dirty="0" err="1">
                <a:latin typeface="Arial"/>
                <a:cs typeface="Arial"/>
              </a:rPr>
              <a:t>etc</a:t>
            </a:r>
            <a:r>
              <a:rPr lang="en-US" dirty="0">
                <a:latin typeface="Arial"/>
                <a:cs typeface="Arial"/>
              </a:rPr>
              <a:t>)</a:t>
            </a:r>
          </a:p>
          <a:p>
            <a:r>
              <a:rPr lang="en-US" dirty="0">
                <a:latin typeface="Arial"/>
                <a:cs typeface="Arial"/>
              </a:rPr>
              <a:t>Army refers to this as Learning Decay</a:t>
            </a:r>
          </a:p>
          <a:p>
            <a:endParaRPr lang="en-US" dirty="0">
              <a:latin typeface="Arial"/>
              <a:cs typeface="Arial"/>
            </a:endParaRPr>
          </a:p>
          <a:p>
            <a:r>
              <a:rPr lang="en-US" dirty="0">
                <a:latin typeface="Arial"/>
                <a:cs typeface="Arial"/>
              </a:rPr>
              <a:t>Designing spaced learning requires short sessions of chunked knowledge or skills and then revisiting them often, just before the learner may forget. This strategy forces them to retrieve and reconsolidate each time. </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92075102-4C4C-440D-957C-79FB2500C857}" type="slidenum">
              <a:rPr lang="en-US" smtClean="0"/>
              <a:pPr/>
              <a:t>63</a:t>
            </a:fld>
            <a:endParaRPr lang="en-US"/>
          </a:p>
        </p:txBody>
      </p:sp>
    </p:spTree>
    <p:extLst>
      <p:ext uri="{BB962C8B-B14F-4D97-AF65-F5344CB8AC3E}">
        <p14:creationId xmlns:p14="http://schemas.microsoft.com/office/powerpoint/2010/main" val="2704814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latin typeface="Arial"/>
                <a:cs typeface="Arial"/>
              </a:rPr>
              <a:t>We need to help learners improve their metacognitive skills, as these skills translate not only to the training environment, but also to other areas of their lives. In the training environment for example, the learner will need to plan how they will participate in a learning experience, monitoring how they are doing, and evaluating how well they’ve met the learning goals.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92075102-4C4C-440D-957C-79FB2500C857}" type="slidenum">
              <a:rPr lang="en-US" smtClean="0"/>
              <a:pPr/>
              <a:t>64</a:t>
            </a:fld>
            <a:endParaRPr lang="en-US"/>
          </a:p>
        </p:txBody>
      </p:sp>
    </p:spTree>
    <p:extLst>
      <p:ext uri="{BB962C8B-B14F-4D97-AF65-F5344CB8AC3E}">
        <p14:creationId xmlns:p14="http://schemas.microsoft.com/office/powerpoint/2010/main" val="2762556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65</a:t>
            </a:fld>
            <a:endParaRPr lang="en-US"/>
          </a:p>
        </p:txBody>
      </p:sp>
    </p:spTree>
    <p:extLst>
      <p:ext uri="{BB962C8B-B14F-4D97-AF65-F5344CB8AC3E}">
        <p14:creationId xmlns:p14="http://schemas.microsoft.com/office/powerpoint/2010/main" val="3890829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We can use what we know about how memory works and cognitive activities we engage in to inform our design strategies. Let's discuss these design strategies and how you can apply them in your training development efforts.</a:t>
            </a:r>
          </a:p>
        </p:txBody>
      </p:sp>
      <p:sp>
        <p:nvSpPr>
          <p:cNvPr id="4" name="Slide Number Placeholder 3"/>
          <p:cNvSpPr>
            <a:spLocks noGrp="1"/>
          </p:cNvSpPr>
          <p:nvPr>
            <p:ph type="sldNum" sz="quarter" idx="5"/>
          </p:nvPr>
        </p:nvSpPr>
        <p:spPr/>
        <p:txBody>
          <a:bodyPr/>
          <a:lstStyle/>
          <a:p>
            <a:fld id="{85D9B890-3B6E-417C-BD92-47816D5AB620}" type="slidenum">
              <a:rPr lang="en-US"/>
              <a:pPr/>
              <a:t>66</a:t>
            </a:fld>
            <a:endParaRPr lang="en-US" dirty="0"/>
          </a:p>
        </p:txBody>
      </p:sp>
    </p:spTree>
    <p:extLst>
      <p:ext uri="{BB962C8B-B14F-4D97-AF65-F5344CB8AC3E}">
        <p14:creationId xmlns:p14="http://schemas.microsoft.com/office/powerpoint/2010/main" val="3739330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encoding and retrieval</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995882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Schema development</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030450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p>
          <a:p>
            <a:r>
              <a:rPr lang="en-US" dirty="0"/>
              <a:t>Sometimes interleaved practice can feel cumbersome and a waste of time, however, research shows when a final test is taken, those that had mixed practice versus massed practice (repetition over and over of the same skill) did far better. </a:t>
            </a:r>
          </a:p>
          <a:p>
            <a:r>
              <a:rPr lang="en-US" dirty="0"/>
              <a:t>Education </a:t>
            </a:r>
            <a:r>
              <a:rPr lang="en-US" dirty="0" err="1"/>
              <a:t>PME</a:t>
            </a:r>
            <a:r>
              <a:rPr lang="en-US" dirty="0"/>
              <a:t> example training young leaders on counseling, and including followership, servant leadership, conflict management, </a:t>
            </a:r>
          </a:p>
          <a:p>
            <a:r>
              <a:rPr lang="en-US" dirty="0"/>
              <a:t>Feedback types, corrective, directive and epistemic</a:t>
            </a:r>
          </a:p>
          <a:p>
            <a:r>
              <a:rPr lang="en-US" dirty="0"/>
              <a:t>Supports schema development and encoding and retrieving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292811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encoding and retrieval and reconsolidating memory</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19023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see the illusion of knowing showing up?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Mental mistakes are cognitive biases that affect our thinking</a:t>
            </a:r>
          </a:p>
          <a:p>
            <a:endParaRPr lang="en-US" dirty="0"/>
          </a:p>
          <a:p>
            <a:r>
              <a:rPr lang="en-US" b="0" i="0" dirty="0">
                <a:solidFill>
                  <a:srgbClr val="000000"/>
                </a:solidFill>
                <a:effectLst/>
                <a:latin typeface="Noto Serif" panose="020B0604020202020204" pitchFamily="18" charset="0"/>
              </a:rPr>
              <a:t>Cognitive biases have been studied for decades by academics in the fields of cognitive science, social psychology, and behavioral economics, but they are especially relevant in today’s information-packed world. </a:t>
            </a:r>
            <a:endParaRPr lang="en-US" dirty="0"/>
          </a:p>
        </p:txBody>
      </p:sp>
      <p:sp>
        <p:nvSpPr>
          <p:cNvPr id="4" name="Slide Number Placeholder 3"/>
          <p:cNvSpPr>
            <a:spLocks noGrp="1"/>
          </p:cNvSpPr>
          <p:nvPr>
            <p:ph type="sldNum" sz="quarter" idx="5"/>
          </p:nvPr>
        </p:nvSpPr>
        <p:spPr/>
        <p:txBody>
          <a:bodyPr/>
          <a:lstStyle/>
          <a:p>
            <a:fld id="{92075102-4C4C-440D-957C-79FB2500C857}" type="slidenum">
              <a:rPr lang="en-US" smtClean="0"/>
              <a:pPr/>
              <a:t>18</a:t>
            </a:fld>
            <a:endParaRPr lang="en-US"/>
          </a:p>
        </p:txBody>
      </p:sp>
    </p:spTree>
    <p:extLst>
      <p:ext uri="{BB962C8B-B14F-4D97-AF65-F5344CB8AC3E}">
        <p14:creationId xmlns:p14="http://schemas.microsoft.com/office/powerpoint/2010/main" val="3642193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380523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74309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see the illusion of knowing showing up?</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92075102-4C4C-440D-957C-79FB2500C857}"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65468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1854854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565" indent="-456565"/>
            <a:r>
              <a:rPr lang="en-US" dirty="0">
                <a:latin typeface="Tahoma"/>
                <a:ea typeface="Tahoma"/>
                <a:cs typeface="Tahoma"/>
              </a:rPr>
              <a:t>Memory Distortions: </a:t>
            </a:r>
            <a:endParaRPr lang="en-US" dirty="0"/>
          </a:p>
          <a:p>
            <a:pPr marL="989965" lvl="1" indent="-380365"/>
            <a:r>
              <a:rPr lang="en-US" dirty="0">
                <a:latin typeface="Tahoma"/>
                <a:ea typeface="Tahoma"/>
                <a:cs typeface="Tahoma"/>
              </a:rPr>
              <a:t>Imagination Inflation</a:t>
            </a:r>
            <a:endParaRPr lang="en-US" dirty="0"/>
          </a:p>
          <a:p>
            <a:pPr marL="989965" lvl="1" indent="-380365"/>
            <a:r>
              <a:rPr lang="en-US" dirty="0">
                <a:latin typeface="Tahoma"/>
                <a:ea typeface="Tahoma"/>
                <a:cs typeface="Tahoma"/>
              </a:rPr>
              <a:t>Suggestion</a:t>
            </a:r>
            <a:endParaRPr lang="en-US" dirty="0"/>
          </a:p>
          <a:p>
            <a:pPr marL="989965" lvl="1" indent="-380365"/>
            <a:r>
              <a:rPr lang="en-US" dirty="0">
                <a:latin typeface="Tahoma"/>
                <a:ea typeface="Tahoma"/>
                <a:cs typeface="Tahoma"/>
              </a:rPr>
              <a:t>Interference</a:t>
            </a:r>
            <a:endParaRPr lang="en-US" dirty="0"/>
          </a:p>
          <a:p>
            <a:pPr marL="989965" lvl="1" indent="-380365"/>
            <a:r>
              <a:rPr lang="en-US" dirty="0">
                <a:latin typeface="Tahoma"/>
                <a:ea typeface="Tahoma"/>
                <a:cs typeface="Tahoma"/>
              </a:rPr>
              <a:t>Curse of Knowledge</a:t>
            </a:r>
            <a:endParaRPr lang="en-US" dirty="0"/>
          </a:p>
          <a:p>
            <a:pPr marL="989965" lvl="1" indent="-380365"/>
            <a:r>
              <a:rPr lang="en-US" dirty="0">
                <a:latin typeface="Tahoma"/>
                <a:ea typeface="Tahoma"/>
                <a:cs typeface="Tahoma"/>
              </a:rPr>
              <a:t>Hindsight bias</a:t>
            </a:r>
            <a:endParaRPr lang="en-US" dirty="0"/>
          </a:p>
          <a:p>
            <a:pPr marL="989965" lvl="1" indent="-380365"/>
            <a:r>
              <a:rPr lang="en-US" dirty="0">
                <a:latin typeface="Tahoma"/>
                <a:ea typeface="Tahoma"/>
                <a:cs typeface="Tahoma"/>
              </a:rPr>
              <a:t>Knew it all along feeling</a:t>
            </a:r>
            <a:endParaRPr lang="en-US" dirty="0"/>
          </a:p>
          <a:p>
            <a:pPr marL="989965" lvl="1" indent="-380365"/>
            <a:r>
              <a:rPr lang="en-US" dirty="0">
                <a:latin typeface="Tahoma"/>
                <a:ea typeface="Tahoma"/>
                <a:cs typeface="Tahoma"/>
              </a:rPr>
              <a:t>False consensus effort </a:t>
            </a:r>
            <a:endParaRPr lang="en-US" dirty="0"/>
          </a:p>
          <a:p>
            <a:pPr algn="l" rtl="0" fontAlgn="base"/>
            <a:endParaRPr lang="en-US" sz="1800" b="0" i="0" dirty="0">
              <a:solidFill>
                <a:srgbClr val="000000"/>
              </a:solidFill>
              <a:effectLst/>
              <a:latin typeface="Calibri" panose="020F0502020204030204" pitchFamily="34" charset="0"/>
            </a:endParaRP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We crave a narrative because of discomfort with ambiguity and arbitrary events.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We construct narratives out of experiences and gravitate to the narratives that explain our emotions. The more meaning we give to those narratives the more we remember them; therefore, that narrative of our memory becomes central to our intuitions regarding judgments we make and actions we take.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It’s impossible to avoid basing judgment on subjective experiences.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The changeable nature of memory can skew our perceptions but it’s necessary for learning.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To make connections and memory traces more in grain and stronger to connect to more pieces of knowledge; therefore, more mental clues to retrieve. But it also gives us distortion.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Memory is reconstructed with significant emotional elements then filled with narratives we create even if wrong.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People remember things that were implied but not specifically stated.</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2075102-4C4C-440D-957C-79FB2500C857}" type="slidenum">
              <a:rPr lang="en-US" smtClean="0"/>
              <a:pPr/>
              <a:t>22</a:t>
            </a:fld>
            <a:endParaRPr lang="en-US"/>
          </a:p>
        </p:txBody>
      </p:sp>
    </p:spTree>
    <p:extLst>
      <p:ext uri="{BB962C8B-B14F-4D97-AF65-F5344CB8AC3E}">
        <p14:creationId xmlns:p14="http://schemas.microsoft.com/office/powerpoint/2010/main" val="302224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Design Strategies, Training Management, Workforce Capabilities</a:t>
            </a:r>
          </a:p>
          <a:p>
            <a:r>
              <a:rPr lang="en-US" dirty="0"/>
              <a:t>How do we see the illusion of knowing showing up?</a:t>
            </a:r>
          </a:p>
          <a:p>
            <a:r>
              <a:rPr lang="en-US" dirty="0"/>
              <a:t>THE problem is you need to understand your own illusion of knowing on developing training, how to do it, the decisions you make about it.</a:t>
            </a:r>
          </a:p>
          <a:p>
            <a:r>
              <a:rPr lang="en-US" dirty="0"/>
              <a:t>Must be the bridge of illusion of knowing to the </a:t>
            </a:r>
            <a:r>
              <a:rPr lang="en-US" dirty="0" err="1"/>
              <a:t>ISD</a:t>
            </a:r>
            <a:r>
              <a:rPr lang="en-US" dirty="0"/>
              <a:t> can’t do it, because they don’t know, management thinks they know how to do it</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92075102-4C4C-440D-957C-79FB2500C857}"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300512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9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27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76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05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3422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267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986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149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983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23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vl1pPr>
          </a:lstStyle>
          <a:p>
            <a:r>
              <a:rPr lang="en-US" dirty="0"/>
              <a:t>Presentation 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 Information</a:t>
            </a:r>
          </a:p>
        </p:txBody>
      </p:sp>
      <p:sp>
        <p:nvSpPr>
          <p:cNvPr id="4" name="Slide Number Placeholder 4">
            <a:extLst>
              <a:ext uri="{FF2B5EF4-FFF2-40B4-BE49-F238E27FC236}">
                <a16:creationId xmlns:a16="http://schemas.microsoft.com/office/drawing/2014/main" id="{5481F7EA-298D-4391-9638-2706E953A1CC}"/>
              </a:ext>
            </a:extLst>
          </p:cNvPr>
          <p:cNvSpPr>
            <a:spLocks noGrp="1"/>
          </p:cNvSpPr>
          <p:nvPr>
            <p:ph type="sldNum" sz="quarter" idx="4"/>
          </p:nvPr>
        </p:nvSpPr>
        <p:spPr>
          <a:xfrm>
            <a:off x="10591800" y="6330228"/>
            <a:ext cx="990600" cy="365125"/>
          </a:xfrm>
          <a:prstGeom prst="rect">
            <a:avLst/>
          </a:prstGeom>
        </p:spPr>
        <p:txBody>
          <a:bodyPr/>
          <a:lstStyle>
            <a:lvl1pPr>
              <a:defRPr>
                <a:solidFill>
                  <a:srgbClr val="002855"/>
                </a:solidFill>
                <a:latin typeface="Arial" panose="020B0604020202020204" pitchFamily="34" charset="0"/>
                <a:cs typeface="Arial" panose="020B0604020202020204" pitchFamily="34" charset="0"/>
              </a:defRPr>
            </a:lvl1pPr>
          </a:lstStyle>
          <a:p>
            <a:pPr algn="r"/>
            <a:fld id="{20E6FD9B-DC66-4F2B-B92A-19C65C99AF3B}" type="slidenum">
              <a:rPr lang="en-US" smtClean="0"/>
              <a:pPr algn="r"/>
              <a:t>‹#›</a:t>
            </a:fld>
            <a:endParaRPr lang="en-US" dirty="0"/>
          </a:p>
        </p:txBody>
      </p:sp>
    </p:spTree>
    <p:extLst>
      <p:ext uri="{BB962C8B-B14F-4D97-AF65-F5344CB8AC3E}">
        <p14:creationId xmlns:p14="http://schemas.microsoft.com/office/powerpoint/2010/main" val="21077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4">
            <a:extLst>
              <a:ext uri="{FF2B5EF4-FFF2-40B4-BE49-F238E27FC236}">
                <a16:creationId xmlns:a16="http://schemas.microsoft.com/office/drawing/2014/main" id="{6C7D450F-18C2-43D3-B9C1-DC43CE83030B}"/>
              </a:ext>
            </a:extLst>
          </p:cNvPr>
          <p:cNvSpPr>
            <a:spLocks noGrp="1"/>
          </p:cNvSpPr>
          <p:nvPr>
            <p:ph type="sldNum" sz="quarter" idx="4"/>
          </p:nvPr>
        </p:nvSpPr>
        <p:spPr>
          <a:xfrm>
            <a:off x="10591800" y="6330228"/>
            <a:ext cx="990600" cy="365125"/>
          </a:xfrm>
          <a:prstGeom prst="rect">
            <a:avLst/>
          </a:prstGeom>
        </p:spPr>
        <p:txBody>
          <a:bodyPr/>
          <a:lstStyle>
            <a:lvl1pPr>
              <a:defRPr>
                <a:solidFill>
                  <a:srgbClr val="002855"/>
                </a:solidFill>
                <a:latin typeface="Arial" panose="020B0604020202020204" pitchFamily="34" charset="0"/>
                <a:cs typeface="Arial" panose="020B0604020202020204" pitchFamily="34" charset="0"/>
              </a:defRPr>
            </a:lvl1pPr>
          </a:lstStyle>
          <a:p>
            <a:pPr algn="r"/>
            <a:fld id="{20E6FD9B-DC66-4F2B-B92A-19C65C99AF3B}" type="slidenum">
              <a:rPr lang="en-US" smtClean="0"/>
              <a:pPr algn="r"/>
              <a:t>‹#›</a:t>
            </a:fld>
            <a:endParaRPr lang="en-US" dirty="0"/>
          </a:p>
        </p:txBody>
      </p:sp>
    </p:spTree>
    <p:extLst>
      <p:ext uri="{BB962C8B-B14F-4D97-AF65-F5344CB8AC3E}">
        <p14:creationId xmlns:p14="http://schemas.microsoft.com/office/powerpoint/2010/main" val="767523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50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576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 id="2147483679" r:id="rId7"/>
    <p:sldLayoutId id="2147483692" r:id="rId8"/>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37361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6.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34.xml"/><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7.sv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81.sv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2.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1.sv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notesSlide" Target="../notesSlides/notesSlide40.xml"/><Relationship Id="rId7"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75.sv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8.sv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95.sv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98.sv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7.sv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1.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0.png"/><Relationship Id="rId5" Type="http://schemas.openxmlformats.org/officeDocument/2006/relationships/image" Target="../media/image77.sv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48.xml"/><Relationship Id="rId7" Type="http://schemas.openxmlformats.org/officeDocument/2006/relationships/image" Target="../media/image77.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6.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91.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9.xml"/><Relationship Id="rId7" Type="http://schemas.openxmlformats.org/officeDocument/2006/relationships/image" Target="../media/image91.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0.png"/><Relationship Id="rId11" Type="http://schemas.openxmlformats.org/officeDocument/2006/relationships/image" Target="../media/image68.svg"/><Relationship Id="rId5" Type="http://schemas.openxmlformats.org/officeDocument/2006/relationships/image" Target="../media/image81.svg"/><Relationship Id="rId10" Type="http://schemas.openxmlformats.org/officeDocument/2006/relationships/image" Target="../media/image67.png"/><Relationship Id="rId4" Type="http://schemas.openxmlformats.org/officeDocument/2006/relationships/image" Target="../media/image80.png"/><Relationship Id="rId9" Type="http://schemas.openxmlformats.org/officeDocument/2006/relationships/image" Target="../media/image77.svg"/></Relationships>
</file>

<file path=ppt/slides/_rels/slide7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95.svg"/><Relationship Id="rId3" Type="http://schemas.openxmlformats.org/officeDocument/2006/relationships/notesSlide" Target="../notesSlides/notesSlide50.xml"/><Relationship Id="rId7" Type="http://schemas.openxmlformats.org/officeDocument/2006/relationships/image" Target="../media/image91.svg"/><Relationship Id="rId12"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0.png"/><Relationship Id="rId11" Type="http://schemas.openxmlformats.org/officeDocument/2006/relationships/image" Target="../media/image7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76.png"/><Relationship Id="rId4" Type="http://schemas.openxmlformats.org/officeDocument/2006/relationships/image" Target="../media/image80.png"/><Relationship Id="rId9" Type="http://schemas.openxmlformats.org/officeDocument/2006/relationships/image" Target="../media/image68.svg"/><Relationship Id="rId14" Type="http://schemas.openxmlformats.org/officeDocument/2006/relationships/image" Target="../media/image73.png"/></Relationships>
</file>

<file path=ppt/slides/_rels/slide7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95.svg"/><Relationship Id="rId3" Type="http://schemas.openxmlformats.org/officeDocument/2006/relationships/notesSlide" Target="../notesSlides/notesSlide51.xml"/><Relationship Id="rId7" Type="http://schemas.openxmlformats.org/officeDocument/2006/relationships/image" Target="../media/image91.svg"/><Relationship Id="rId12" Type="http://schemas.openxmlformats.org/officeDocument/2006/relationships/image" Target="../media/image94.png"/><Relationship Id="rId17" Type="http://schemas.openxmlformats.org/officeDocument/2006/relationships/image" Target="../media/image98.svg"/><Relationship Id="rId2" Type="http://schemas.openxmlformats.org/officeDocument/2006/relationships/slideLayout" Target="../slideLayouts/slideLayout7.xml"/><Relationship Id="rId16" Type="http://schemas.openxmlformats.org/officeDocument/2006/relationships/image" Target="../media/image97.png"/><Relationship Id="rId1" Type="http://schemas.openxmlformats.org/officeDocument/2006/relationships/tags" Target="../tags/tag9.xml"/><Relationship Id="rId6" Type="http://schemas.openxmlformats.org/officeDocument/2006/relationships/image" Target="../media/image90.png"/><Relationship Id="rId11" Type="http://schemas.openxmlformats.org/officeDocument/2006/relationships/image" Target="../media/image77.svg"/><Relationship Id="rId5" Type="http://schemas.openxmlformats.org/officeDocument/2006/relationships/image" Target="../media/image81.svg"/><Relationship Id="rId15" Type="http://schemas.microsoft.com/office/2007/relationships/hdphoto" Target="../media/hdphoto1.wdp"/><Relationship Id="rId10" Type="http://schemas.openxmlformats.org/officeDocument/2006/relationships/image" Target="../media/image76.png"/><Relationship Id="rId4" Type="http://schemas.openxmlformats.org/officeDocument/2006/relationships/image" Target="../media/image80.png"/><Relationship Id="rId9" Type="http://schemas.openxmlformats.org/officeDocument/2006/relationships/image" Target="../media/image68.svg"/><Relationship Id="rId14" Type="http://schemas.openxmlformats.org/officeDocument/2006/relationships/image" Target="../media/image73.png"/></Relationships>
</file>

<file path=ppt/slides/_rels/slide7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7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ttdlearningsolutions@gmail.com" TargetMode="External"/><Relationship Id="rId2" Type="http://schemas.openxmlformats.org/officeDocument/2006/relationships/image" Target="../media/image102.jpg"/><Relationship Id="rId1" Type="http://schemas.openxmlformats.org/officeDocument/2006/relationships/slideLayout" Target="../slideLayouts/slideLayout5.xml"/><Relationship Id="rId4" Type="http://schemas.openxmlformats.org/officeDocument/2006/relationships/hyperlink" Target="mailto:ttdlearningsolutions@gmail.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p:txBody>
          <a:bodyPr>
            <a:normAutofit/>
          </a:bodyPr>
          <a:lstStyle/>
          <a:p>
            <a:r>
              <a:rPr lang="en-US" dirty="0">
                <a:solidFill>
                  <a:schemeClr val="tx1"/>
                </a:solidFill>
                <a:cs typeface="Arial" panose="020B0604020202020204" pitchFamily="34" charset="0"/>
              </a:rPr>
              <a:t>Avoid the Illusion of Knowing: </a:t>
            </a:r>
          </a:p>
          <a:p>
            <a:r>
              <a:rPr lang="en-US" dirty="0">
                <a:solidFill>
                  <a:schemeClr val="tx1"/>
                </a:solidFill>
                <a:cs typeface="Arial" panose="020B0604020202020204" pitchFamily="34" charset="0"/>
              </a:rPr>
              <a:t>Reshaping Design in ADDIE (Reference ID </a:t>
            </a:r>
            <a:r>
              <a:rPr lang="en-US" dirty="0" err="1">
                <a:solidFill>
                  <a:schemeClr val="tx1"/>
                </a:solidFill>
                <a:cs typeface="Arial" panose="020B0604020202020204" pitchFamily="34" charset="0"/>
              </a:rPr>
              <a:t>22T39</a:t>
            </a:r>
            <a:r>
              <a:rPr lang="en-US" dirty="0">
                <a:solidFill>
                  <a:schemeClr val="tx1"/>
                </a:solidFill>
                <a:cs typeface="Arial" panose="020B0604020202020204" pitchFamily="34" charset="0"/>
              </a:rPr>
              <a:t>)</a:t>
            </a:r>
          </a:p>
        </p:txBody>
      </p:sp>
      <p:sp>
        <p:nvSpPr>
          <p:cNvPr id="4" name="Text Placeholder 3">
            <a:extLst>
              <a:ext uri="{FF2B5EF4-FFF2-40B4-BE49-F238E27FC236}">
                <a16:creationId xmlns:a16="http://schemas.microsoft.com/office/drawing/2014/main" id="{F8A19754-FBD9-16DA-8595-42FD2A655419}"/>
              </a:ext>
            </a:extLst>
          </p:cNvPr>
          <p:cNvSpPr>
            <a:spLocks noGrp="1"/>
          </p:cNvSpPr>
          <p:nvPr>
            <p:ph type="body" sz="quarter" idx="11"/>
          </p:nvPr>
        </p:nvSpPr>
        <p:spPr/>
        <p:txBody>
          <a:bodyPr/>
          <a:lstStyle/>
          <a:p>
            <a:r>
              <a:rPr lang="en-US" dirty="0"/>
              <a:t>Mrs. Trish Mulligan-Renaud, TTD Learning Solutions</a:t>
            </a:r>
          </a:p>
          <a:p>
            <a:r>
              <a:rPr lang="en-US" dirty="0"/>
              <a:t>Dr.  Heather </a:t>
            </a:r>
            <a:r>
              <a:rPr lang="en-US" dirty="0" err="1"/>
              <a:t>Seiser</a:t>
            </a:r>
            <a:r>
              <a:rPr lang="en-US" dirty="0"/>
              <a:t>, TTD Learning Solutions</a:t>
            </a:r>
          </a:p>
          <a:p>
            <a:endParaRPr lang="en-US" dirty="0"/>
          </a:p>
        </p:txBody>
      </p:sp>
      <p:pic>
        <p:nvPicPr>
          <p:cNvPr id="5" name="Picture 4">
            <a:extLst>
              <a:ext uri="{FF2B5EF4-FFF2-40B4-BE49-F238E27FC236}">
                <a16:creationId xmlns:a16="http://schemas.microsoft.com/office/drawing/2014/main" id="{203CBED1-952A-E562-0777-45EEFB75F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238" y="4821927"/>
            <a:ext cx="1851335" cy="1851335"/>
          </a:xfrm>
          <a:prstGeom prst="rect">
            <a:avLst/>
          </a:prstGeom>
        </p:spPr>
      </p:pic>
    </p:spTree>
    <p:extLst>
      <p:ext uri="{BB962C8B-B14F-4D97-AF65-F5344CB8AC3E}">
        <p14:creationId xmlns:p14="http://schemas.microsoft.com/office/powerpoint/2010/main" val="3427961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3DF46552-334B-BD42-9ECA-11AADC9DC6F7}"/>
              </a:ext>
            </a:extLst>
          </p:cNvPr>
          <p:cNvSpPr/>
          <p:nvPr/>
        </p:nvSpPr>
        <p:spPr bwMode="auto">
          <a:xfrm>
            <a:off x="2053652" y="1409075"/>
            <a:ext cx="2338466" cy="1514007"/>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10014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3DF46552-334B-BD42-9ECA-11AADC9DC6F7}"/>
              </a:ext>
            </a:extLst>
          </p:cNvPr>
          <p:cNvSpPr/>
          <p:nvPr/>
        </p:nvSpPr>
        <p:spPr bwMode="auto">
          <a:xfrm>
            <a:off x="2053652" y="1409075"/>
            <a:ext cx="2338466" cy="1514007"/>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8" name="Straight Connector 7">
            <a:extLst>
              <a:ext uri="{FF2B5EF4-FFF2-40B4-BE49-F238E27FC236}">
                <a16:creationId xmlns:a16="http://schemas.microsoft.com/office/drawing/2014/main" id="{15A5CF25-E4A2-E875-9AEB-CBF5414673D6}"/>
              </a:ext>
            </a:extLst>
          </p:cNvPr>
          <p:cNvCxnSpPr>
            <a:cxnSpLocks/>
          </p:cNvCxnSpPr>
          <p:nvPr/>
        </p:nvCxnSpPr>
        <p:spPr bwMode="auto">
          <a:xfrm>
            <a:off x="4392118" y="1873770"/>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A33F9928-1ED8-CADE-5965-6F4E2D119779}"/>
              </a:ext>
            </a:extLst>
          </p:cNvPr>
          <p:cNvCxnSpPr>
            <a:cxnSpLocks/>
          </p:cNvCxnSpPr>
          <p:nvPr/>
        </p:nvCxnSpPr>
        <p:spPr bwMode="auto">
          <a:xfrm>
            <a:off x="4392118" y="2370944"/>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09D37763-A81D-B31D-1F7F-F970C41A45E8}"/>
              </a:ext>
            </a:extLst>
          </p:cNvPr>
          <p:cNvCxnSpPr>
            <a:cxnSpLocks/>
          </p:cNvCxnSpPr>
          <p:nvPr/>
        </p:nvCxnSpPr>
        <p:spPr bwMode="auto">
          <a:xfrm>
            <a:off x="2053652" y="292558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2836D62A-6605-006A-2554-E0DBAAD220BB}"/>
              </a:ext>
            </a:extLst>
          </p:cNvPr>
          <p:cNvCxnSpPr>
            <a:cxnSpLocks/>
          </p:cNvCxnSpPr>
          <p:nvPr/>
        </p:nvCxnSpPr>
        <p:spPr bwMode="auto">
          <a:xfrm>
            <a:off x="2053652" y="342900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14498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3DF46552-334B-BD42-9ECA-11AADC9DC6F7}"/>
              </a:ext>
            </a:extLst>
          </p:cNvPr>
          <p:cNvSpPr/>
          <p:nvPr/>
        </p:nvSpPr>
        <p:spPr bwMode="auto">
          <a:xfrm>
            <a:off x="2053652" y="1409075"/>
            <a:ext cx="2338466" cy="1514007"/>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8" name="Straight Connector 7">
            <a:extLst>
              <a:ext uri="{FF2B5EF4-FFF2-40B4-BE49-F238E27FC236}">
                <a16:creationId xmlns:a16="http://schemas.microsoft.com/office/drawing/2014/main" id="{15A5CF25-E4A2-E875-9AEB-CBF5414673D6}"/>
              </a:ext>
            </a:extLst>
          </p:cNvPr>
          <p:cNvCxnSpPr>
            <a:cxnSpLocks/>
          </p:cNvCxnSpPr>
          <p:nvPr/>
        </p:nvCxnSpPr>
        <p:spPr bwMode="auto">
          <a:xfrm>
            <a:off x="4392118" y="1873770"/>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A33F9928-1ED8-CADE-5965-6F4E2D119779}"/>
              </a:ext>
            </a:extLst>
          </p:cNvPr>
          <p:cNvCxnSpPr>
            <a:cxnSpLocks/>
          </p:cNvCxnSpPr>
          <p:nvPr/>
        </p:nvCxnSpPr>
        <p:spPr bwMode="auto">
          <a:xfrm>
            <a:off x="4392118" y="2370944"/>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09D37763-A81D-B31D-1F7F-F970C41A45E8}"/>
              </a:ext>
            </a:extLst>
          </p:cNvPr>
          <p:cNvCxnSpPr>
            <a:cxnSpLocks/>
          </p:cNvCxnSpPr>
          <p:nvPr/>
        </p:nvCxnSpPr>
        <p:spPr bwMode="auto">
          <a:xfrm>
            <a:off x="2053652" y="292558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2836D62A-6605-006A-2554-E0DBAAD220BB}"/>
              </a:ext>
            </a:extLst>
          </p:cNvPr>
          <p:cNvCxnSpPr>
            <a:cxnSpLocks/>
          </p:cNvCxnSpPr>
          <p:nvPr/>
        </p:nvCxnSpPr>
        <p:spPr bwMode="auto">
          <a:xfrm>
            <a:off x="2053652" y="342900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id="{B217665A-A992-5938-38D3-34881C62983A}"/>
              </a:ext>
            </a:extLst>
          </p:cNvPr>
          <p:cNvCxnSpPr>
            <a:cxnSpLocks/>
          </p:cNvCxnSpPr>
          <p:nvPr/>
        </p:nvCxnSpPr>
        <p:spPr bwMode="auto">
          <a:xfrm>
            <a:off x="2053652" y="3956154"/>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D48E314-A436-F9EF-D1CD-BAD6F2A5D176}"/>
              </a:ext>
            </a:extLst>
          </p:cNvPr>
          <p:cNvCxnSpPr>
            <a:cxnSpLocks/>
          </p:cNvCxnSpPr>
          <p:nvPr/>
        </p:nvCxnSpPr>
        <p:spPr bwMode="auto">
          <a:xfrm>
            <a:off x="2053652" y="4543269"/>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0DDC9E9D-585E-0AE2-6A4A-8CD2310C8969}"/>
              </a:ext>
            </a:extLst>
          </p:cNvPr>
          <p:cNvCxnSpPr>
            <a:cxnSpLocks/>
          </p:cNvCxnSpPr>
          <p:nvPr/>
        </p:nvCxnSpPr>
        <p:spPr bwMode="auto">
          <a:xfrm>
            <a:off x="2053652" y="5085413"/>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extLst>
      <p:ext uri="{BB962C8B-B14F-4D97-AF65-F5344CB8AC3E}">
        <p14:creationId xmlns:p14="http://schemas.microsoft.com/office/powerpoint/2010/main" val="994389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3DF46552-334B-BD42-9ECA-11AADC9DC6F7}"/>
              </a:ext>
            </a:extLst>
          </p:cNvPr>
          <p:cNvSpPr/>
          <p:nvPr/>
        </p:nvSpPr>
        <p:spPr bwMode="auto">
          <a:xfrm>
            <a:off x="2053652" y="1409075"/>
            <a:ext cx="2338466" cy="1514007"/>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8" name="Straight Connector 7">
            <a:extLst>
              <a:ext uri="{FF2B5EF4-FFF2-40B4-BE49-F238E27FC236}">
                <a16:creationId xmlns:a16="http://schemas.microsoft.com/office/drawing/2014/main" id="{15A5CF25-E4A2-E875-9AEB-CBF5414673D6}"/>
              </a:ext>
            </a:extLst>
          </p:cNvPr>
          <p:cNvCxnSpPr>
            <a:cxnSpLocks/>
          </p:cNvCxnSpPr>
          <p:nvPr/>
        </p:nvCxnSpPr>
        <p:spPr bwMode="auto">
          <a:xfrm>
            <a:off x="4392118" y="1873770"/>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A33F9928-1ED8-CADE-5965-6F4E2D119779}"/>
              </a:ext>
            </a:extLst>
          </p:cNvPr>
          <p:cNvCxnSpPr>
            <a:cxnSpLocks/>
          </p:cNvCxnSpPr>
          <p:nvPr/>
        </p:nvCxnSpPr>
        <p:spPr bwMode="auto">
          <a:xfrm>
            <a:off x="4392118" y="2370944"/>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09D37763-A81D-B31D-1F7F-F970C41A45E8}"/>
              </a:ext>
            </a:extLst>
          </p:cNvPr>
          <p:cNvCxnSpPr>
            <a:cxnSpLocks/>
          </p:cNvCxnSpPr>
          <p:nvPr/>
        </p:nvCxnSpPr>
        <p:spPr bwMode="auto">
          <a:xfrm>
            <a:off x="2053652" y="292558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2836D62A-6605-006A-2554-E0DBAAD220BB}"/>
              </a:ext>
            </a:extLst>
          </p:cNvPr>
          <p:cNvCxnSpPr>
            <a:cxnSpLocks/>
          </p:cNvCxnSpPr>
          <p:nvPr/>
        </p:nvCxnSpPr>
        <p:spPr bwMode="auto">
          <a:xfrm>
            <a:off x="2053652" y="342900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id="{B217665A-A992-5938-38D3-34881C62983A}"/>
              </a:ext>
            </a:extLst>
          </p:cNvPr>
          <p:cNvCxnSpPr>
            <a:cxnSpLocks/>
          </p:cNvCxnSpPr>
          <p:nvPr/>
        </p:nvCxnSpPr>
        <p:spPr bwMode="auto">
          <a:xfrm>
            <a:off x="2053652" y="3956154"/>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D48E314-A436-F9EF-D1CD-BAD6F2A5D176}"/>
              </a:ext>
            </a:extLst>
          </p:cNvPr>
          <p:cNvCxnSpPr>
            <a:cxnSpLocks/>
          </p:cNvCxnSpPr>
          <p:nvPr/>
        </p:nvCxnSpPr>
        <p:spPr bwMode="auto">
          <a:xfrm>
            <a:off x="2053652" y="4543269"/>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0DDC9E9D-585E-0AE2-6A4A-8CD2310C8969}"/>
              </a:ext>
            </a:extLst>
          </p:cNvPr>
          <p:cNvCxnSpPr>
            <a:cxnSpLocks/>
          </p:cNvCxnSpPr>
          <p:nvPr/>
        </p:nvCxnSpPr>
        <p:spPr bwMode="auto">
          <a:xfrm>
            <a:off x="2053652" y="5085413"/>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2" name="Star: 5 Points 1">
            <a:extLst>
              <a:ext uri="{FF2B5EF4-FFF2-40B4-BE49-F238E27FC236}">
                <a16:creationId xmlns:a16="http://schemas.microsoft.com/office/drawing/2014/main" id="{B30263DA-D264-52D6-1D7D-3A02C7667773}"/>
              </a:ext>
            </a:extLst>
          </p:cNvPr>
          <p:cNvSpPr/>
          <p:nvPr/>
        </p:nvSpPr>
        <p:spPr bwMode="auto">
          <a:xfrm>
            <a:off x="2218544" y="1573967"/>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Star: 5 Points 12">
            <a:extLst>
              <a:ext uri="{FF2B5EF4-FFF2-40B4-BE49-F238E27FC236}">
                <a16:creationId xmlns:a16="http://schemas.microsoft.com/office/drawing/2014/main" id="{D1B5262D-A801-2A78-E333-3075C94FA469}"/>
              </a:ext>
            </a:extLst>
          </p:cNvPr>
          <p:cNvSpPr/>
          <p:nvPr/>
        </p:nvSpPr>
        <p:spPr bwMode="auto">
          <a:xfrm>
            <a:off x="2998035" y="2016176"/>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Star: 5 Points 13">
            <a:extLst>
              <a:ext uri="{FF2B5EF4-FFF2-40B4-BE49-F238E27FC236}">
                <a16:creationId xmlns:a16="http://schemas.microsoft.com/office/drawing/2014/main" id="{554165A1-34E4-217E-DB5B-86D8BC404FD4}"/>
              </a:ext>
            </a:extLst>
          </p:cNvPr>
          <p:cNvSpPr/>
          <p:nvPr/>
        </p:nvSpPr>
        <p:spPr bwMode="auto">
          <a:xfrm>
            <a:off x="2363450" y="2422159"/>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Star: 5 Points 14">
            <a:extLst>
              <a:ext uri="{FF2B5EF4-FFF2-40B4-BE49-F238E27FC236}">
                <a16:creationId xmlns:a16="http://schemas.microsoft.com/office/drawing/2014/main" id="{7D1FF709-C414-BDE6-02D1-4ED7ABB80E8E}"/>
              </a:ext>
            </a:extLst>
          </p:cNvPr>
          <p:cNvSpPr/>
          <p:nvPr/>
        </p:nvSpPr>
        <p:spPr bwMode="auto">
          <a:xfrm>
            <a:off x="3757536" y="2376565"/>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tar: 5 Points 18">
            <a:extLst>
              <a:ext uri="{FF2B5EF4-FFF2-40B4-BE49-F238E27FC236}">
                <a16:creationId xmlns:a16="http://schemas.microsoft.com/office/drawing/2014/main" id="{5CB11714-6FA0-AE57-4299-71C096BFE011}"/>
              </a:ext>
            </a:extLst>
          </p:cNvPr>
          <p:cNvSpPr/>
          <p:nvPr/>
        </p:nvSpPr>
        <p:spPr bwMode="auto">
          <a:xfrm>
            <a:off x="3757536" y="1519628"/>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06188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3DF46552-334B-BD42-9ECA-11AADC9DC6F7}"/>
              </a:ext>
            </a:extLst>
          </p:cNvPr>
          <p:cNvSpPr/>
          <p:nvPr/>
        </p:nvSpPr>
        <p:spPr bwMode="auto">
          <a:xfrm>
            <a:off x="2053652" y="1409075"/>
            <a:ext cx="2338466" cy="1514007"/>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8" name="Straight Connector 7">
            <a:extLst>
              <a:ext uri="{FF2B5EF4-FFF2-40B4-BE49-F238E27FC236}">
                <a16:creationId xmlns:a16="http://schemas.microsoft.com/office/drawing/2014/main" id="{15A5CF25-E4A2-E875-9AEB-CBF5414673D6}"/>
              </a:ext>
            </a:extLst>
          </p:cNvPr>
          <p:cNvCxnSpPr>
            <a:cxnSpLocks/>
          </p:cNvCxnSpPr>
          <p:nvPr/>
        </p:nvCxnSpPr>
        <p:spPr bwMode="auto">
          <a:xfrm>
            <a:off x="4392118" y="1873770"/>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A33F9928-1ED8-CADE-5965-6F4E2D119779}"/>
              </a:ext>
            </a:extLst>
          </p:cNvPr>
          <p:cNvCxnSpPr>
            <a:cxnSpLocks/>
          </p:cNvCxnSpPr>
          <p:nvPr/>
        </p:nvCxnSpPr>
        <p:spPr bwMode="auto">
          <a:xfrm>
            <a:off x="4392118" y="2370944"/>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09D37763-A81D-B31D-1F7F-F970C41A45E8}"/>
              </a:ext>
            </a:extLst>
          </p:cNvPr>
          <p:cNvCxnSpPr>
            <a:cxnSpLocks/>
          </p:cNvCxnSpPr>
          <p:nvPr/>
        </p:nvCxnSpPr>
        <p:spPr bwMode="auto">
          <a:xfrm>
            <a:off x="2053652" y="292558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2836D62A-6605-006A-2554-E0DBAAD220BB}"/>
              </a:ext>
            </a:extLst>
          </p:cNvPr>
          <p:cNvCxnSpPr>
            <a:cxnSpLocks/>
          </p:cNvCxnSpPr>
          <p:nvPr/>
        </p:nvCxnSpPr>
        <p:spPr bwMode="auto">
          <a:xfrm>
            <a:off x="2053652" y="342900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id="{B217665A-A992-5938-38D3-34881C62983A}"/>
              </a:ext>
            </a:extLst>
          </p:cNvPr>
          <p:cNvCxnSpPr>
            <a:cxnSpLocks/>
          </p:cNvCxnSpPr>
          <p:nvPr/>
        </p:nvCxnSpPr>
        <p:spPr bwMode="auto">
          <a:xfrm>
            <a:off x="2053652" y="3956154"/>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D48E314-A436-F9EF-D1CD-BAD6F2A5D176}"/>
              </a:ext>
            </a:extLst>
          </p:cNvPr>
          <p:cNvCxnSpPr>
            <a:cxnSpLocks/>
          </p:cNvCxnSpPr>
          <p:nvPr/>
        </p:nvCxnSpPr>
        <p:spPr bwMode="auto">
          <a:xfrm>
            <a:off x="2053652" y="4543269"/>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0DDC9E9D-585E-0AE2-6A4A-8CD2310C8969}"/>
              </a:ext>
            </a:extLst>
          </p:cNvPr>
          <p:cNvCxnSpPr>
            <a:cxnSpLocks/>
          </p:cNvCxnSpPr>
          <p:nvPr/>
        </p:nvCxnSpPr>
        <p:spPr bwMode="auto">
          <a:xfrm>
            <a:off x="2053652" y="5085413"/>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2" name="Star: 5 Points 1">
            <a:extLst>
              <a:ext uri="{FF2B5EF4-FFF2-40B4-BE49-F238E27FC236}">
                <a16:creationId xmlns:a16="http://schemas.microsoft.com/office/drawing/2014/main" id="{B30263DA-D264-52D6-1D7D-3A02C7667773}"/>
              </a:ext>
            </a:extLst>
          </p:cNvPr>
          <p:cNvSpPr/>
          <p:nvPr/>
        </p:nvSpPr>
        <p:spPr bwMode="auto">
          <a:xfrm>
            <a:off x="2218544" y="1573967"/>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Star: 5 Points 12">
            <a:extLst>
              <a:ext uri="{FF2B5EF4-FFF2-40B4-BE49-F238E27FC236}">
                <a16:creationId xmlns:a16="http://schemas.microsoft.com/office/drawing/2014/main" id="{D1B5262D-A801-2A78-E333-3075C94FA469}"/>
              </a:ext>
            </a:extLst>
          </p:cNvPr>
          <p:cNvSpPr/>
          <p:nvPr/>
        </p:nvSpPr>
        <p:spPr bwMode="auto">
          <a:xfrm>
            <a:off x="2998035" y="2016176"/>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Star: 5 Points 13">
            <a:extLst>
              <a:ext uri="{FF2B5EF4-FFF2-40B4-BE49-F238E27FC236}">
                <a16:creationId xmlns:a16="http://schemas.microsoft.com/office/drawing/2014/main" id="{554165A1-34E4-217E-DB5B-86D8BC404FD4}"/>
              </a:ext>
            </a:extLst>
          </p:cNvPr>
          <p:cNvSpPr/>
          <p:nvPr/>
        </p:nvSpPr>
        <p:spPr bwMode="auto">
          <a:xfrm>
            <a:off x="2363450" y="2422159"/>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Star: 5 Points 14">
            <a:extLst>
              <a:ext uri="{FF2B5EF4-FFF2-40B4-BE49-F238E27FC236}">
                <a16:creationId xmlns:a16="http://schemas.microsoft.com/office/drawing/2014/main" id="{7D1FF709-C414-BDE6-02D1-4ED7ABB80E8E}"/>
              </a:ext>
            </a:extLst>
          </p:cNvPr>
          <p:cNvSpPr/>
          <p:nvPr/>
        </p:nvSpPr>
        <p:spPr bwMode="auto">
          <a:xfrm>
            <a:off x="3757536" y="2376565"/>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tar: 5 Points 18">
            <a:extLst>
              <a:ext uri="{FF2B5EF4-FFF2-40B4-BE49-F238E27FC236}">
                <a16:creationId xmlns:a16="http://schemas.microsoft.com/office/drawing/2014/main" id="{5CB11714-6FA0-AE57-4299-71C096BFE011}"/>
              </a:ext>
            </a:extLst>
          </p:cNvPr>
          <p:cNvSpPr/>
          <p:nvPr/>
        </p:nvSpPr>
        <p:spPr bwMode="auto">
          <a:xfrm>
            <a:off x="3757536" y="1519628"/>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Star: 5 Points 23">
            <a:extLst>
              <a:ext uri="{FF2B5EF4-FFF2-40B4-BE49-F238E27FC236}">
                <a16:creationId xmlns:a16="http://schemas.microsoft.com/office/drawing/2014/main" id="{3AA6F8EE-AB68-C09C-6601-7DE77B934715}"/>
              </a:ext>
            </a:extLst>
          </p:cNvPr>
          <p:cNvSpPr/>
          <p:nvPr/>
        </p:nvSpPr>
        <p:spPr bwMode="auto">
          <a:xfrm>
            <a:off x="2356018" y="413279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Star: 5 Points 24">
            <a:extLst>
              <a:ext uri="{FF2B5EF4-FFF2-40B4-BE49-F238E27FC236}">
                <a16:creationId xmlns:a16="http://schemas.microsoft.com/office/drawing/2014/main" id="{95615A1B-FB59-C885-9F4D-4E72DD9AD643}"/>
              </a:ext>
            </a:extLst>
          </p:cNvPr>
          <p:cNvSpPr/>
          <p:nvPr/>
        </p:nvSpPr>
        <p:spPr bwMode="auto">
          <a:xfrm>
            <a:off x="2705268" y="41175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Star: 5 Points 27">
            <a:extLst>
              <a:ext uri="{FF2B5EF4-FFF2-40B4-BE49-F238E27FC236}">
                <a16:creationId xmlns:a16="http://schemas.microsoft.com/office/drawing/2014/main" id="{224A0B22-D16B-D409-3884-C06C3D491BCA}"/>
              </a:ext>
            </a:extLst>
          </p:cNvPr>
          <p:cNvSpPr/>
          <p:nvPr/>
        </p:nvSpPr>
        <p:spPr bwMode="auto">
          <a:xfrm>
            <a:off x="3511718" y="41175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Star: 5 Points 28">
            <a:extLst>
              <a:ext uri="{FF2B5EF4-FFF2-40B4-BE49-F238E27FC236}">
                <a16:creationId xmlns:a16="http://schemas.microsoft.com/office/drawing/2014/main" id="{DC6BFF3A-026F-2461-C0ED-2E8E687D095B}"/>
              </a:ext>
            </a:extLst>
          </p:cNvPr>
          <p:cNvSpPr/>
          <p:nvPr/>
        </p:nvSpPr>
        <p:spPr bwMode="auto">
          <a:xfrm>
            <a:off x="3118018" y="41175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Star: 5 Points 29">
            <a:extLst>
              <a:ext uri="{FF2B5EF4-FFF2-40B4-BE49-F238E27FC236}">
                <a16:creationId xmlns:a16="http://schemas.microsoft.com/office/drawing/2014/main" id="{B40282CE-D00F-1C5D-2F3E-3159C36522EA}"/>
              </a:ext>
            </a:extLst>
          </p:cNvPr>
          <p:cNvSpPr/>
          <p:nvPr/>
        </p:nvSpPr>
        <p:spPr bwMode="auto">
          <a:xfrm>
            <a:off x="39308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Star: 5 Points 30">
            <a:extLst>
              <a:ext uri="{FF2B5EF4-FFF2-40B4-BE49-F238E27FC236}">
                <a16:creationId xmlns:a16="http://schemas.microsoft.com/office/drawing/2014/main" id="{2F9B9DB4-0DAB-76CA-97C5-19D97EFF7A79}"/>
              </a:ext>
            </a:extLst>
          </p:cNvPr>
          <p:cNvSpPr/>
          <p:nvPr/>
        </p:nvSpPr>
        <p:spPr bwMode="auto">
          <a:xfrm>
            <a:off x="43372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Star: 5 Points 31">
            <a:extLst>
              <a:ext uri="{FF2B5EF4-FFF2-40B4-BE49-F238E27FC236}">
                <a16:creationId xmlns:a16="http://schemas.microsoft.com/office/drawing/2014/main" id="{673F3C4E-CD0A-F540-02C5-50A30F4263A0}"/>
              </a:ext>
            </a:extLst>
          </p:cNvPr>
          <p:cNvSpPr/>
          <p:nvPr/>
        </p:nvSpPr>
        <p:spPr bwMode="auto">
          <a:xfrm>
            <a:off x="50865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Star: 5 Points 32">
            <a:extLst>
              <a:ext uri="{FF2B5EF4-FFF2-40B4-BE49-F238E27FC236}">
                <a16:creationId xmlns:a16="http://schemas.microsoft.com/office/drawing/2014/main" id="{FAEBB02D-859A-536D-A9D8-F967AF3AF46F}"/>
              </a:ext>
            </a:extLst>
          </p:cNvPr>
          <p:cNvSpPr/>
          <p:nvPr/>
        </p:nvSpPr>
        <p:spPr bwMode="auto">
          <a:xfrm>
            <a:off x="46928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Star: 5 Points 33">
            <a:extLst>
              <a:ext uri="{FF2B5EF4-FFF2-40B4-BE49-F238E27FC236}">
                <a16:creationId xmlns:a16="http://schemas.microsoft.com/office/drawing/2014/main" id="{DC1C0D47-1261-C41C-CD25-DB0D4F7477B3}"/>
              </a:ext>
            </a:extLst>
          </p:cNvPr>
          <p:cNvSpPr/>
          <p:nvPr/>
        </p:nvSpPr>
        <p:spPr bwMode="auto">
          <a:xfrm>
            <a:off x="5480218" y="414422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Star: 5 Points 34">
            <a:extLst>
              <a:ext uri="{FF2B5EF4-FFF2-40B4-BE49-F238E27FC236}">
                <a16:creationId xmlns:a16="http://schemas.microsoft.com/office/drawing/2014/main" id="{D7D913BF-6ADD-D429-4183-4EE283A80FF4}"/>
              </a:ext>
            </a:extLst>
          </p:cNvPr>
          <p:cNvSpPr/>
          <p:nvPr/>
        </p:nvSpPr>
        <p:spPr bwMode="auto">
          <a:xfrm>
            <a:off x="5886618" y="41366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Star: 5 Points 35">
            <a:extLst>
              <a:ext uri="{FF2B5EF4-FFF2-40B4-BE49-F238E27FC236}">
                <a16:creationId xmlns:a16="http://schemas.microsoft.com/office/drawing/2014/main" id="{00496D6B-F7EC-74D9-C1FE-7E0E76588043}"/>
              </a:ext>
            </a:extLst>
          </p:cNvPr>
          <p:cNvSpPr/>
          <p:nvPr/>
        </p:nvSpPr>
        <p:spPr bwMode="auto">
          <a:xfrm>
            <a:off x="6635918" y="41366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Star: 5 Points 36">
            <a:extLst>
              <a:ext uri="{FF2B5EF4-FFF2-40B4-BE49-F238E27FC236}">
                <a16:creationId xmlns:a16="http://schemas.microsoft.com/office/drawing/2014/main" id="{575EE9F0-AB9D-6DC9-BF4A-BBAE86F5ED27}"/>
              </a:ext>
            </a:extLst>
          </p:cNvPr>
          <p:cNvSpPr/>
          <p:nvPr/>
        </p:nvSpPr>
        <p:spPr bwMode="auto">
          <a:xfrm>
            <a:off x="6242218" y="41366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Star: 5 Points 37">
            <a:extLst>
              <a:ext uri="{FF2B5EF4-FFF2-40B4-BE49-F238E27FC236}">
                <a16:creationId xmlns:a16="http://schemas.microsoft.com/office/drawing/2014/main" id="{62CF5758-2177-C1BF-F711-DA3CDEC2CA59}"/>
              </a:ext>
            </a:extLst>
          </p:cNvPr>
          <p:cNvSpPr/>
          <p:nvPr/>
        </p:nvSpPr>
        <p:spPr bwMode="auto">
          <a:xfrm>
            <a:off x="70169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Star: 5 Points 38">
            <a:extLst>
              <a:ext uri="{FF2B5EF4-FFF2-40B4-BE49-F238E27FC236}">
                <a16:creationId xmlns:a16="http://schemas.microsoft.com/office/drawing/2014/main" id="{0C9BBE6A-51B8-7CF8-1F89-7CFD9F797883}"/>
              </a:ext>
            </a:extLst>
          </p:cNvPr>
          <p:cNvSpPr/>
          <p:nvPr/>
        </p:nvSpPr>
        <p:spPr bwMode="auto">
          <a:xfrm>
            <a:off x="74233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Star: 5 Points 39">
            <a:extLst>
              <a:ext uri="{FF2B5EF4-FFF2-40B4-BE49-F238E27FC236}">
                <a16:creationId xmlns:a16="http://schemas.microsoft.com/office/drawing/2014/main" id="{4D5F0918-9DF7-4D1B-EDDF-6EBA12338645}"/>
              </a:ext>
            </a:extLst>
          </p:cNvPr>
          <p:cNvSpPr/>
          <p:nvPr/>
        </p:nvSpPr>
        <p:spPr bwMode="auto">
          <a:xfrm>
            <a:off x="81726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Star: 5 Points 40">
            <a:extLst>
              <a:ext uri="{FF2B5EF4-FFF2-40B4-BE49-F238E27FC236}">
                <a16:creationId xmlns:a16="http://schemas.microsoft.com/office/drawing/2014/main" id="{ACAD9180-8139-7724-2606-5FADAC09358C}"/>
              </a:ext>
            </a:extLst>
          </p:cNvPr>
          <p:cNvSpPr/>
          <p:nvPr/>
        </p:nvSpPr>
        <p:spPr bwMode="auto">
          <a:xfrm>
            <a:off x="77789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Star: 5 Points 41">
            <a:extLst>
              <a:ext uri="{FF2B5EF4-FFF2-40B4-BE49-F238E27FC236}">
                <a16:creationId xmlns:a16="http://schemas.microsoft.com/office/drawing/2014/main" id="{7A64420F-7335-EFFA-093C-C010B5B5457A}"/>
              </a:ext>
            </a:extLst>
          </p:cNvPr>
          <p:cNvSpPr/>
          <p:nvPr/>
        </p:nvSpPr>
        <p:spPr bwMode="auto">
          <a:xfrm>
            <a:off x="8528218" y="415184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Star: 5 Points 42">
            <a:extLst>
              <a:ext uri="{FF2B5EF4-FFF2-40B4-BE49-F238E27FC236}">
                <a16:creationId xmlns:a16="http://schemas.microsoft.com/office/drawing/2014/main" id="{044C2D98-86C8-C8EE-88A4-7EC3EB706939}"/>
              </a:ext>
            </a:extLst>
          </p:cNvPr>
          <p:cNvSpPr/>
          <p:nvPr/>
        </p:nvSpPr>
        <p:spPr bwMode="auto">
          <a:xfrm>
            <a:off x="8923188" y="415184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Star: 5 Points 43">
            <a:extLst>
              <a:ext uri="{FF2B5EF4-FFF2-40B4-BE49-F238E27FC236}">
                <a16:creationId xmlns:a16="http://schemas.microsoft.com/office/drawing/2014/main" id="{761996F7-CA04-078D-B311-B18F77CED2C8}"/>
              </a:ext>
            </a:extLst>
          </p:cNvPr>
          <p:cNvSpPr/>
          <p:nvPr/>
        </p:nvSpPr>
        <p:spPr bwMode="auto">
          <a:xfrm>
            <a:off x="9672488" y="416327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Star: 5 Points 44">
            <a:extLst>
              <a:ext uri="{FF2B5EF4-FFF2-40B4-BE49-F238E27FC236}">
                <a16:creationId xmlns:a16="http://schemas.microsoft.com/office/drawing/2014/main" id="{72175886-82C7-FB95-73DA-12CE35291F6F}"/>
              </a:ext>
            </a:extLst>
          </p:cNvPr>
          <p:cNvSpPr/>
          <p:nvPr/>
        </p:nvSpPr>
        <p:spPr bwMode="auto">
          <a:xfrm>
            <a:off x="9290218" y="416327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800054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3DF46552-334B-BD42-9ECA-11AADC9DC6F7}"/>
              </a:ext>
            </a:extLst>
          </p:cNvPr>
          <p:cNvSpPr/>
          <p:nvPr/>
        </p:nvSpPr>
        <p:spPr bwMode="auto">
          <a:xfrm>
            <a:off x="2053652" y="1409075"/>
            <a:ext cx="2338466" cy="1514007"/>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8" name="Straight Connector 7">
            <a:extLst>
              <a:ext uri="{FF2B5EF4-FFF2-40B4-BE49-F238E27FC236}">
                <a16:creationId xmlns:a16="http://schemas.microsoft.com/office/drawing/2014/main" id="{15A5CF25-E4A2-E875-9AEB-CBF5414673D6}"/>
              </a:ext>
            </a:extLst>
          </p:cNvPr>
          <p:cNvCxnSpPr>
            <a:cxnSpLocks/>
          </p:cNvCxnSpPr>
          <p:nvPr/>
        </p:nvCxnSpPr>
        <p:spPr bwMode="auto">
          <a:xfrm>
            <a:off x="4392118" y="1873770"/>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A33F9928-1ED8-CADE-5965-6F4E2D119779}"/>
              </a:ext>
            </a:extLst>
          </p:cNvPr>
          <p:cNvCxnSpPr>
            <a:cxnSpLocks/>
          </p:cNvCxnSpPr>
          <p:nvPr/>
        </p:nvCxnSpPr>
        <p:spPr bwMode="auto">
          <a:xfrm>
            <a:off x="4392118" y="2370944"/>
            <a:ext cx="5561351"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a:extLst>
              <a:ext uri="{FF2B5EF4-FFF2-40B4-BE49-F238E27FC236}">
                <a16:creationId xmlns:a16="http://schemas.microsoft.com/office/drawing/2014/main" id="{09D37763-A81D-B31D-1F7F-F970C41A45E8}"/>
              </a:ext>
            </a:extLst>
          </p:cNvPr>
          <p:cNvCxnSpPr>
            <a:cxnSpLocks/>
          </p:cNvCxnSpPr>
          <p:nvPr/>
        </p:nvCxnSpPr>
        <p:spPr bwMode="auto">
          <a:xfrm>
            <a:off x="2053652" y="292558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2836D62A-6605-006A-2554-E0DBAAD220BB}"/>
              </a:ext>
            </a:extLst>
          </p:cNvPr>
          <p:cNvCxnSpPr>
            <a:cxnSpLocks/>
          </p:cNvCxnSpPr>
          <p:nvPr/>
        </p:nvCxnSpPr>
        <p:spPr bwMode="auto">
          <a:xfrm>
            <a:off x="2053652" y="3429000"/>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id="{B217665A-A992-5938-38D3-34881C62983A}"/>
              </a:ext>
            </a:extLst>
          </p:cNvPr>
          <p:cNvCxnSpPr>
            <a:cxnSpLocks/>
          </p:cNvCxnSpPr>
          <p:nvPr/>
        </p:nvCxnSpPr>
        <p:spPr bwMode="auto">
          <a:xfrm>
            <a:off x="2053652" y="3956154"/>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D48E314-A436-F9EF-D1CD-BAD6F2A5D176}"/>
              </a:ext>
            </a:extLst>
          </p:cNvPr>
          <p:cNvCxnSpPr>
            <a:cxnSpLocks/>
          </p:cNvCxnSpPr>
          <p:nvPr/>
        </p:nvCxnSpPr>
        <p:spPr bwMode="auto">
          <a:xfrm>
            <a:off x="2053652" y="4543269"/>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0DDC9E9D-585E-0AE2-6A4A-8CD2310C8969}"/>
              </a:ext>
            </a:extLst>
          </p:cNvPr>
          <p:cNvCxnSpPr>
            <a:cxnSpLocks/>
          </p:cNvCxnSpPr>
          <p:nvPr/>
        </p:nvCxnSpPr>
        <p:spPr bwMode="auto">
          <a:xfrm>
            <a:off x="2053652" y="5085413"/>
            <a:ext cx="7899817"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2" name="Star: 5 Points 1">
            <a:extLst>
              <a:ext uri="{FF2B5EF4-FFF2-40B4-BE49-F238E27FC236}">
                <a16:creationId xmlns:a16="http://schemas.microsoft.com/office/drawing/2014/main" id="{B30263DA-D264-52D6-1D7D-3A02C7667773}"/>
              </a:ext>
            </a:extLst>
          </p:cNvPr>
          <p:cNvSpPr/>
          <p:nvPr/>
        </p:nvSpPr>
        <p:spPr bwMode="auto">
          <a:xfrm>
            <a:off x="2218544" y="1573967"/>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Star: 5 Points 12">
            <a:extLst>
              <a:ext uri="{FF2B5EF4-FFF2-40B4-BE49-F238E27FC236}">
                <a16:creationId xmlns:a16="http://schemas.microsoft.com/office/drawing/2014/main" id="{D1B5262D-A801-2A78-E333-3075C94FA469}"/>
              </a:ext>
            </a:extLst>
          </p:cNvPr>
          <p:cNvSpPr/>
          <p:nvPr/>
        </p:nvSpPr>
        <p:spPr bwMode="auto">
          <a:xfrm>
            <a:off x="2998035" y="2016176"/>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Star: 5 Points 13">
            <a:extLst>
              <a:ext uri="{FF2B5EF4-FFF2-40B4-BE49-F238E27FC236}">
                <a16:creationId xmlns:a16="http://schemas.microsoft.com/office/drawing/2014/main" id="{554165A1-34E4-217E-DB5B-86D8BC404FD4}"/>
              </a:ext>
            </a:extLst>
          </p:cNvPr>
          <p:cNvSpPr/>
          <p:nvPr/>
        </p:nvSpPr>
        <p:spPr bwMode="auto">
          <a:xfrm>
            <a:off x="2363450" y="2422159"/>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Star: 5 Points 14">
            <a:extLst>
              <a:ext uri="{FF2B5EF4-FFF2-40B4-BE49-F238E27FC236}">
                <a16:creationId xmlns:a16="http://schemas.microsoft.com/office/drawing/2014/main" id="{7D1FF709-C414-BDE6-02D1-4ED7ABB80E8E}"/>
              </a:ext>
            </a:extLst>
          </p:cNvPr>
          <p:cNvSpPr/>
          <p:nvPr/>
        </p:nvSpPr>
        <p:spPr bwMode="auto">
          <a:xfrm>
            <a:off x="3757536" y="2376565"/>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tar: 5 Points 18">
            <a:extLst>
              <a:ext uri="{FF2B5EF4-FFF2-40B4-BE49-F238E27FC236}">
                <a16:creationId xmlns:a16="http://schemas.microsoft.com/office/drawing/2014/main" id="{5CB11714-6FA0-AE57-4299-71C096BFE011}"/>
              </a:ext>
            </a:extLst>
          </p:cNvPr>
          <p:cNvSpPr/>
          <p:nvPr/>
        </p:nvSpPr>
        <p:spPr bwMode="auto">
          <a:xfrm>
            <a:off x="3757536" y="1519628"/>
            <a:ext cx="329784" cy="299803"/>
          </a:xfrm>
          <a:prstGeom prst="star5">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3FD7CCCD-72D2-36C0-CAFB-B59FF3572318}"/>
              </a:ext>
            </a:extLst>
          </p:cNvPr>
          <p:cNvSpPr txBox="1"/>
          <p:nvPr/>
        </p:nvSpPr>
        <p:spPr>
          <a:xfrm>
            <a:off x="142407" y="1108235"/>
            <a:ext cx="1813808" cy="1815882"/>
          </a:xfrm>
          <a:prstGeom prst="rect">
            <a:avLst/>
          </a:prstGeom>
          <a:noFill/>
        </p:spPr>
        <p:txBody>
          <a:bodyPr wrap="square" rtlCol="0">
            <a:spAutoFit/>
          </a:bodyPr>
          <a:lstStyle/>
          <a:p>
            <a:r>
              <a:rPr lang="en-US" sz="2800" dirty="0"/>
              <a:t>Fenced off tomato plants</a:t>
            </a:r>
          </a:p>
        </p:txBody>
      </p:sp>
      <p:cxnSp>
        <p:nvCxnSpPr>
          <p:cNvPr id="11" name="Straight Arrow Connector 10">
            <a:extLst>
              <a:ext uri="{FF2B5EF4-FFF2-40B4-BE49-F238E27FC236}">
                <a16:creationId xmlns:a16="http://schemas.microsoft.com/office/drawing/2014/main" id="{CC58289C-AFE1-3482-BD7E-378EFC7224C9}"/>
              </a:ext>
            </a:extLst>
          </p:cNvPr>
          <p:cNvCxnSpPr/>
          <p:nvPr/>
        </p:nvCxnSpPr>
        <p:spPr bwMode="auto">
          <a:xfrm>
            <a:off x="1299148" y="2016176"/>
            <a:ext cx="1016833" cy="0"/>
          </a:xfrm>
          <a:prstGeom prst="straightConnector1">
            <a:avLst/>
          </a:prstGeom>
          <a:solidFill>
            <a:schemeClr val="accent1"/>
          </a:solidFill>
          <a:ln w="57150" cap="flat" cmpd="sng" algn="ctr">
            <a:solidFill>
              <a:srgbClr val="C00000"/>
            </a:solidFill>
            <a:prstDash val="solid"/>
            <a:miter lim="800000"/>
            <a:headEnd type="none" w="med" len="med"/>
            <a:tailEnd type="triangle"/>
          </a:ln>
          <a:effectLst/>
        </p:spPr>
      </p:cxnSp>
      <p:sp>
        <p:nvSpPr>
          <p:cNvPr id="20" name="TextBox 19">
            <a:extLst>
              <a:ext uri="{FF2B5EF4-FFF2-40B4-BE49-F238E27FC236}">
                <a16:creationId xmlns:a16="http://schemas.microsoft.com/office/drawing/2014/main" id="{8404399F-C913-88F0-B50C-0947586F55B6}"/>
              </a:ext>
            </a:extLst>
          </p:cNvPr>
          <p:cNvSpPr txBox="1"/>
          <p:nvPr/>
        </p:nvSpPr>
        <p:spPr>
          <a:xfrm>
            <a:off x="134911" y="3531218"/>
            <a:ext cx="1813808" cy="954107"/>
          </a:xfrm>
          <a:prstGeom prst="rect">
            <a:avLst/>
          </a:prstGeom>
          <a:noFill/>
        </p:spPr>
        <p:txBody>
          <a:bodyPr wrap="square" rtlCol="0">
            <a:spAutoFit/>
          </a:bodyPr>
          <a:lstStyle/>
          <a:p>
            <a:r>
              <a:rPr lang="en-US" sz="2800" dirty="0"/>
              <a:t>Rows of Corn</a:t>
            </a:r>
          </a:p>
        </p:txBody>
      </p:sp>
      <p:cxnSp>
        <p:nvCxnSpPr>
          <p:cNvPr id="21" name="Straight Arrow Connector 20">
            <a:extLst>
              <a:ext uri="{FF2B5EF4-FFF2-40B4-BE49-F238E27FC236}">
                <a16:creationId xmlns:a16="http://schemas.microsoft.com/office/drawing/2014/main" id="{54DCD3C5-F70D-0B47-1C73-C5D2BA7B6D92}"/>
              </a:ext>
            </a:extLst>
          </p:cNvPr>
          <p:cNvCxnSpPr/>
          <p:nvPr/>
        </p:nvCxnSpPr>
        <p:spPr bwMode="auto">
          <a:xfrm>
            <a:off x="1280222" y="4359149"/>
            <a:ext cx="1016833" cy="0"/>
          </a:xfrm>
          <a:prstGeom prst="straightConnector1">
            <a:avLst/>
          </a:prstGeom>
          <a:solidFill>
            <a:schemeClr val="accent1"/>
          </a:solidFill>
          <a:ln w="57150" cap="flat" cmpd="sng" algn="ctr">
            <a:solidFill>
              <a:srgbClr val="C00000"/>
            </a:solidFill>
            <a:prstDash val="solid"/>
            <a:miter lim="800000"/>
            <a:headEnd type="none" w="med" len="med"/>
            <a:tailEnd type="triangle"/>
          </a:ln>
          <a:effectLst/>
        </p:spPr>
      </p:cxnSp>
      <p:sp>
        <p:nvSpPr>
          <p:cNvPr id="22" name="TextBox 21">
            <a:extLst>
              <a:ext uri="{FF2B5EF4-FFF2-40B4-BE49-F238E27FC236}">
                <a16:creationId xmlns:a16="http://schemas.microsoft.com/office/drawing/2014/main" id="{46E17A3A-E02C-871B-82C6-FCC146EA48FA}"/>
              </a:ext>
            </a:extLst>
          </p:cNvPr>
          <p:cNvSpPr txBox="1"/>
          <p:nvPr/>
        </p:nvSpPr>
        <p:spPr>
          <a:xfrm>
            <a:off x="10243281" y="3048932"/>
            <a:ext cx="1813808" cy="523220"/>
          </a:xfrm>
          <a:prstGeom prst="rect">
            <a:avLst/>
          </a:prstGeom>
          <a:noFill/>
        </p:spPr>
        <p:txBody>
          <a:bodyPr wrap="square" rtlCol="0">
            <a:spAutoFit/>
          </a:bodyPr>
          <a:lstStyle/>
          <a:p>
            <a:r>
              <a:rPr lang="en-US" sz="2800" dirty="0"/>
              <a:t>Fence</a:t>
            </a:r>
          </a:p>
        </p:txBody>
      </p:sp>
      <p:cxnSp>
        <p:nvCxnSpPr>
          <p:cNvPr id="23" name="Straight Arrow Connector 22">
            <a:extLst>
              <a:ext uri="{FF2B5EF4-FFF2-40B4-BE49-F238E27FC236}">
                <a16:creationId xmlns:a16="http://schemas.microsoft.com/office/drawing/2014/main" id="{59E7F863-4859-2A83-FAC0-DC3E8E6ECA38}"/>
              </a:ext>
            </a:extLst>
          </p:cNvPr>
          <p:cNvCxnSpPr>
            <a:cxnSpLocks/>
          </p:cNvCxnSpPr>
          <p:nvPr/>
        </p:nvCxnSpPr>
        <p:spPr bwMode="auto">
          <a:xfrm flipH="1">
            <a:off x="10058400" y="3547458"/>
            <a:ext cx="1476533" cy="0"/>
          </a:xfrm>
          <a:prstGeom prst="straightConnector1">
            <a:avLst/>
          </a:prstGeom>
          <a:solidFill>
            <a:schemeClr val="accent1"/>
          </a:solidFill>
          <a:ln w="57150" cap="flat" cmpd="sng" algn="ctr">
            <a:solidFill>
              <a:srgbClr val="C00000"/>
            </a:solidFill>
            <a:prstDash val="solid"/>
            <a:miter lim="800000"/>
            <a:headEnd type="none" w="med" len="med"/>
            <a:tailEnd type="triangle"/>
          </a:ln>
          <a:effectLst/>
        </p:spPr>
      </p:cxnSp>
      <p:sp>
        <p:nvSpPr>
          <p:cNvPr id="24" name="Star: 5 Points 23">
            <a:extLst>
              <a:ext uri="{FF2B5EF4-FFF2-40B4-BE49-F238E27FC236}">
                <a16:creationId xmlns:a16="http://schemas.microsoft.com/office/drawing/2014/main" id="{3AA6F8EE-AB68-C09C-6601-7DE77B934715}"/>
              </a:ext>
            </a:extLst>
          </p:cNvPr>
          <p:cNvSpPr/>
          <p:nvPr/>
        </p:nvSpPr>
        <p:spPr bwMode="auto">
          <a:xfrm>
            <a:off x="2356018" y="413279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Star: 5 Points 24">
            <a:extLst>
              <a:ext uri="{FF2B5EF4-FFF2-40B4-BE49-F238E27FC236}">
                <a16:creationId xmlns:a16="http://schemas.microsoft.com/office/drawing/2014/main" id="{95615A1B-FB59-C885-9F4D-4E72DD9AD643}"/>
              </a:ext>
            </a:extLst>
          </p:cNvPr>
          <p:cNvSpPr/>
          <p:nvPr/>
        </p:nvSpPr>
        <p:spPr bwMode="auto">
          <a:xfrm>
            <a:off x="2705268" y="41175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Star: 5 Points 27">
            <a:extLst>
              <a:ext uri="{FF2B5EF4-FFF2-40B4-BE49-F238E27FC236}">
                <a16:creationId xmlns:a16="http://schemas.microsoft.com/office/drawing/2014/main" id="{224A0B22-D16B-D409-3884-C06C3D491BCA}"/>
              </a:ext>
            </a:extLst>
          </p:cNvPr>
          <p:cNvSpPr/>
          <p:nvPr/>
        </p:nvSpPr>
        <p:spPr bwMode="auto">
          <a:xfrm>
            <a:off x="3511718" y="41175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Star: 5 Points 28">
            <a:extLst>
              <a:ext uri="{FF2B5EF4-FFF2-40B4-BE49-F238E27FC236}">
                <a16:creationId xmlns:a16="http://schemas.microsoft.com/office/drawing/2014/main" id="{DC6BFF3A-026F-2461-C0ED-2E8E687D095B}"/>
              </a:ext>
            </a:extLst>
          </p:cNvPr>
          <p:cNvSpPr/>
          <p:nvPr/>
        </p:nvSpPr>
        <p:spPr bwMode="auto">
          <a:xfrm>
            <a:off x="3118018" y="41175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Star: 5 Points 29">
            <a:extLst>
              <a:ext uri="{FF2B5EF4-FFF2-40B4-BE49-F238E27FC236}">
                <a16:creationId xmlns:a16="http://schemas.microsoft.com/office/drawing/2014/main" id="{B40282CE-D00F-1C5D-2F3E-3159C36522EA}"/>
              </a:ext>
            </a:extLst>
          </p:cNvPr>
          <p:cNvSpPr/>
          <p:nvPr/>
        </p:nvSpPr>
        <p:spPr bwMode="auto">
          <a:xfrm>
            <a:off x="39308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Star: 5 Points 30">
            <a:extLst>
              <a:ext uri="{FF2B5EF4-FFF2-40B4-BE49-F238E27FC236}">
                <a16:creationId xmlns:a16="http://schemas.microsoft.com/office/drawing/2014/main" id="{2F9B9DB4-0DAB-76CA-97C5-19D97EFF7A79}"/>
              </a:ext>
            </a:extLst>
          </p:cNvPr>
          <p:cNvSpPr/>
          <p:nvPr/>
        </p:nvSpPr>
        <p:spPr bwMode="auto">
          <a:xfrm>
            <a:off x="43372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Star: 5 Points 31">
            <a:extLst>
              <a:ext uri="{FF2B5EF4-FFF2-40B4-BE49-F238E27FC236}">
                <a16:creationId xmlns:a16="http://schemas.microsoft.com/office/drawing/2014/main" id="{673F3C4E-CD0A-F540-02C5-50A30F4263A0}"/>
              </a:ext>
            </a:extLst>
          </p:cNvPr>
          <p:cNvSpPr/>
          <p:nvPr/>
        </p:nvSpPr>
        <p:spPr bwMode="auto">
          <a:xfrm>
            <a:off x="50865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Star: 5 Points 32">
            <a:extLst>
              <a:ext uri="{FF2B5EF4-FFF2-40B4-BE49-F238E27FC236}">
                <a16:creationId xmlns:a16="http://schemas.microsoft.com/office/drawing/2014/main" id="{FAEBB02D-859A-536D-A9D8-F967AF3AF46F}"/>
              </a:ext>
            </a:extLst>
          </p:cNvPr>
          <p:cNvSpPr/>
          <p:nvPr/>
        </p:nvSpPr>
        <p:spPr bwMode="auto">
          <a:xfrm>
            <a:off x="4692818" y="414295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Star: 5 Points 33">
            <a:extLst>
              <a:ext uri="{FF2B5EF4-FFF2-40B4-BE49-F238E27FC236}">
                <a16:creationId xmlns:a16="http://schemas.microsoft.com/office/drawing/2014/main" id="{DC1C0D47-1261-C41C-CD25-DB0D4F7477B3}"/>
              </a:ext>
            </a:extLst>
          </p:cNvPr>
          <p:cNvSpPr/>
          <p:nvPr/>
        </p:nvSpPr>
        <p:spPr bwMode="auto">
          <a:xfrm>
            <a:off x="5480218" y="414422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Star: 5 Points 34">
            <a:extLst>
              <a:ext uri="{FF2B5EF4-FFF2-40B4-BE49-F238E27FC236}">
                <a16:creationId xmlns:a16="http://schemas.microsoft.com/office/drawing/2014/main" id="{D7D913BF-6ADD-D429-4183-4EE283A80FF4}"/>
              </a:ext>
            </a:extLst>
          </p:cNvPr>
          <p:cNvSpPr/>
          <p:nvPr/>
        </p:nvSpPr>
        <p:spPr bwMode="auto">
          <a:xfrm>
            <a:off x="5886618" y="41366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Star: 5 Points 35">
            <a:extLst>
              <a:ext uri="{FF2B5EF4-FFF2-40B4-BE49-F238E27FC236}">
                <a16:creationId xmlns:a16="http://schemas.microsoft.com/office/drawing/2014/main" id="{00496D6B-F7EC-74D9-C1FE-7E0E76588043}"/>
              </a:ext>
            </a:extLst>
          </p:cNvPr>
          <p:cNvSpPr/>
          <p:nvPr/>
        </p:nvSpPr>
        <p:spPr bwMode="auto">
          <a:xfrm>
            <a:off x="6635918" y="41366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Star: 5 Points 36">
            <a:extLst>
              <a:ext uri="{FF2B5EF4-FFF2-40B4-BE49-F238E27FC236}">
                <a16:creationId xmlns:a16="http://schemas.microsoft.com/office/drawing/2014/main" id="{575EE9F0-AB9D-6DC9-BF4A-BBAE86F5ED27}"/>
              </a:ext>
            </a:extLst>
          </p:cNvPr>
          <p:cNvSpPr/>
          <p:nvPr/>
        </p:nvSpPr>
        <p:spPr bwMode="auto">
          <a:xfrm>
            <a:off x="6242218" y="41366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Star: 5 Points 37">
            <a:extLst>
              <a:ext uri="{FF2B5EF4-FFF2-40B4-BE49-F238E27FC236}">
                <a16:creationId xmlns:a16="http://schemas.microsoft.com/office/drawing/2014/main" id="{62CF5758-2177-C1BF-F711-DA3CDEC2CA59}"/>
              </a:ext>
            </a:extLst>
          </p:cNvPr>
          <p:cNvSpPr/>
          <p:nvPr/>
        </p:nvSpPr>
        <p:spPr bwMode="auto">
          <a:xfrm>
            <a:off x="70169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Star: 5 Points 38">
            <a:extLst>
              <a:ext uri="{FF2B5EF4-FFF2-40B4-BE49-F238E27FC236}">
                <a16:creationId xmlns:a16="http://schemas.microsoft.com/office/drawing/2014/main" id="{0C9BBE6A-51B8-7CF8-1F89-7CFD9F797883}"/>
              </a:ext>
            </a:extLst>
          </p:cNvPr>
          <p:cNvSpPr/>
          <p:nvPr/>
        </p:nvSpPr>
        <p:spPr bwMode="auto">
          <a:xfrm>
            <a:off x="74233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Star: 5 Points 39">
            <a:extLst>
              <a:ext uri="{FF2B5EF4-FFF2-40B4-BE49-F238E27FC236}">
                <a16:creationId xmlns:a16="http://schemas.microsoft.com/office/drawing/2014/main" id="{4D5F0918-9DF7-4D1B-EDDF-6EBA12338645}"/>
              </a:ext>
            </a:extLst>
          </p:cNvPr>
          <p:cNvSpPr/>
          <p:nvPr/>
        </p:nvSpPr>
        <p:spPr bwMode="auto">
          <a:xfrm>
            <a:off x="81726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Star: 5 Points 40">
            <a:extLst>
              <a:ext uri="{FF2B5EF4-FFF2-40B4-BE49-F238E27FC236}">
                <a16:creationId xmlns:a16="http://schemas.microsoft.com/office/drawing/2014/main" id="{ACAD9180-8139-7724-2606-5FADAC09358C}"/>
              </a:ext>
            </a:extLst>
          </p:cNvPr>
          <p:cNvSpPr/>
          <p:nvPr/>
        </p:nvSpPr>
        <p:spPr bwMode="auto">
          <a:xfrm>
            <a:off x="7778918" y="414930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Star: 5 Points 41">
            <a:extLst>
              <a:ext uri="{FF2B5EF4-FFF2-40B4-BE49-F238E27FC236}">
                <a16:creationId xmlns:a16="http://schemas.microsoft.com/office/drawing/2014/main" id="{7A64420F-7335-EFFA-093C-C010B5B5457A}"/>
              </a:ext>
            </a:extLst>
          </p:cNvPr>
          <p:cNvSpPr/>
          <p:nvPr/>
        </p:nvSpPr>
        <p:spPr bwMode="auto">
          <a:xfrm>
            <a:off x="8528218" y="415184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Star: 5 Points 42">
            <a:extLst>
              <a:ext uri="{FF2B5EF4-FFF2-40B4-BE49-F238E27FC236}">
                <a16:creationId xmlns:a16="http://schemas.microsoft.com/office/drawing/2014/main" id="{044C2D98-86C8-C8EE-88A4-7EC3EB706939}"/>
              </a:ext>
            </a:extLst>
          </p:cNvPr>
          <p:cNvSpPr/>
          <p:nvPr/>
        </p:nvSpPr>
        <p:spPr bwMode="auto">
          <a:xfrm>
            <a:off x="8923188" y="415184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Star: 5 Points 43">
            <a:extLst>
              <a:ext uri="{FF2B5EF4-FFF2-40B4-BE49-F238E27FC236}">
                <a16:creationId xmlns:a16="http://schemas.microsoft.com/office/drawing/2014/main" id="{761996F7-CA04-078D-B311-B18F77CED2C8}"/>
              </a:ext>
            </a:extLst>
          </p:cNvPr>
          <p:cNvSpPr/>
          <p:nvPr/>
        </p:nvSpPr>
        <p:spPr bwMode="auto">
          <a:xfrm>
            <a:off x="9672488" y="416327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Star: 5 Points 44">
            <a:extLst>
              <a:ext uri="{FF2B5EF4-FFF2-40B4-BE49-F238E27FC236}">
                <a16:creationId xmlns:a16="http://schemas.microsoft.com/office/drawing/2014/main" id="{72175886-82C7-FB95-73DA-12CE35291F6F}"/>
              </a:ext>
            </a:extLst>
          </p:cNvPr>
          <p:cNvSpPr/>
          <p:nvPr/>
        </p:nvSpPr>
        <p:spPr bwMode="auto">
          <a:xfrm>
            <a:off x="9290218" y="4163279"/>
            <a:ext cx="192310" cy="174827"/>
          </a:xfrm>
          <a:prstGeom prst="star5">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706164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9ABC1-69B8-C5CF-7A49-2431B0BDC228}"/>
              </a:ext>
            </a:extLst>
          </p:cNvPr>
          <p:cNvSpPr>
            <a:spLocks noGrp="1"/>
          </p:cNvSpPr>
          <p:nvPr>
            <p:ph type="title"/>
          </p:nvPr>
        </p:nvSpPr>
        <p:spPr/>
        <p:txBody>
          <a:bodyPr/>
          <a:lstStyle/>
          <a:p>
            <a:r>
              <a:rPr lang="en-US" dirty="0"/>
              <a:t>Illusion of Knowing – What Leads Us Astray</a:t>
            </a:r>
          </a:p>
        </p:txBody>
      </p:sp>
      <p:sp>
        <p:nvSpPr>
          <p:cNvPr id="5" name="Content Placeholder 4">
            <a:extLst>
              <a:ext uri="{FF2B5EF4-FFF2-40B4-BE49-F238E27FC236}">
                <a16:creationId xmlns:a16="http://schemas.microsoft.com/office/drawing/2014/main" id="{6ABA66E7-9EA2-E7B9-5E80-B3B2FA383529}"/>
              </a:ext>
            </a:extLst>
          </p:cNvPr>
          <p:cNvSpPr>
            <a:spLocks noGrp="1"/>
          </p:cNvSpPr>
          <p:nvPr>
            <p:ph idx="1"/>
          </p:nvPr>
        </p:nvSpPr>
        <p:spPr/>
        <p:txBody>
          <a:bodyPr/>
          <a:lstStyle/>
          <a:p>
            <a:pPr marL="456565" indent="-456565"/>
            <a:r>
              <a:rPr lang="en-US" sz="3200" dirty="0">
                <a:latin typeface="+mj-lt"/>
              </a:rPr>
              <a:t>The following elements often mislead people and their judgment: </a:t>
            </a:r>
            <a:endParaRPr lang="en-US" dirty="0"/>
          </a:p>
          <a:p>
            <a:pPr marL="989965" lvl="1" indent="-380365"/>
            <a:r>
              <a:rPr lang="en-US" sz="2800" dirty="0">
                <a:latin typeface="Tahoma"/>
              </a:rPr>
              <a:t>Cognitive Bias</a:t>
            </a:r>
            <a:r>
              <a:rPr lang="en-US" sz="2800" dirty="0">
                <a:latin typeface="+mj-lt"/>
              </a:rPr>
              <a:t> </a:t>
            </a:r>
          </a:p>
          <a:p>
            <a:pPr marL="989965" lvl="1" indent="-380365"/>
            <a:r>
              <a:rPr lang="en-US" sz="2800" dirty="0">
                <a:latin typeface="+mj-lt"/>
              </a:rPr>
              <a:t>Perceptual Illusions</a:t>
            </a:r>
          </a:p>
          <a:p>
            <a:pPr marL="989965" lvl="1" indent="-380365"/>
            <a:r>
              <a:rPr lang="en-US" sz="2800" dirty="0">
                <a:latin typeface="+mj-lt"/>
              </a:rPr>
              <a:t>Memory Distortion</a:t>
            </a:r>
          </a:p>
          <a:p>
            <a:pPr marL="608965" lvl="1" indent="0">
              <a:buNone/>
            </a:pPr>
            <a:endParaRPr lang="en-US" sz="2800" dirty="0">
              <a:latin typeface="+mj-lt"/>
            </a:endParaRPr>
          </a:p>
          <a:p>
            <a:pPr marL="456565" indent="-456565"/>
            <a:r>
              <a:rPr lang="en-US" sz="3200" dirty="0">
                <a:latin typeface="+mj-lt"/>
              </a:rPr>
              <a:t>We are all hard wired to make errors in judgment</a:t>
            </a:r>
          </a:p>
          <a:p>
            <a:pPr marL="456565" indent="-456565"/>
            <a:r>
              <a:rPr lang="en-US" sz="3200" dirty="0">
                <a:latin typeface="+mj-lt"/>
              </a:rPr>
              <a:t>Good judgment is a skill</a:t>
            </a:r>
          </a:p>
          <a:p>
            <a:pPr marL="456565" indent="-456565"/>
            <a:r>
              <a:rPr lang="en-US" sz="3200" dirty="0">
                <a:latin typeface="+mj-lt"/>
              </a:rPr>
              <a:t>We overestimate our competence and stay stagnant</a:t>
            </a:r>
          </a:p>
        </p:txBody>
      </p:sp>
    </p:spTree>
    <p:extLst>
      <p:ext uri="{BB962C8B-B14F-4D97-AF65-F5344CB8AC3E}">
        <p14:creationId xmlns:p14="http://schemas.microsoft.com/office/powerpoint/2010/main" val="58424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284D"/>
        </a:solidFill>
        <a:effectLst/>
      </p:bgPr>
    </p:bg>
    <p:spTree>
      <p:nvGrpSpPr>
        <p:cNvPr id="1" name=""/>
        <p:cNvGrpSpPr/>
        <p:nvPr/>
      </p:nvGrpSpPr>
      <p:grpSpPr>
        <a:xfrm>
          <a:off x="0" y="0"/>
          <a:ext cx="0" cy="0"/>
          <a:chOff x="0" y="0"/>
          <a:chExt cx="0" cy="0"/>
        </a:xfrm>
      </p:grpSpPr>
      <p:sp>
        <p:nvSpPr>
          <p:cNvPr id="18" name="TextBox 18"/>
          <p:cNvSpPr txBox="1"/>
          <p:nvPr/>
        </p:nvSpPr>
        <p:spPr>
          <a:xfrm rot="21599845">
            <a:off x="622770" y="465241"/>
            <a:ext cx="2099430" cy="1619033"/>
          </a:xfrm>
          <a:prstGeom prst="rect">
            <a:avLst/>
          </a:prstGeom>
        </p:spPr>
        <p:txBody>
          <a:bodyPr wrap="square" lIns="0" tIns="0" rIns="0" bIns="0" rtlCol="0" anchor="t">
            <a:spAutoFit/>
          </a:bodyPr>
          <a:lstStyle/>
          <a:p>
            <a:pPr defTabSz="609630" fontAlgn="auto">
              <a:lnSpc>
                <a:spcPts val="1763"/>
              </a:lnSpc>
              <a:spcBef>
                <a:spcPts val="0"/>
              </a:spcBef>
              <a:spcAft>
                <a:spcPts val="0"/>
              </a:spcAft>
            </a:pPr>
            <a:r>
              <a:rPr lang="en-US" sz="1800" dirty="0">
                <a:solidFill>
                  <a:srgbClr val="11284D"/>
                </a:solidFill>
                <a:latin typeface="Now"/>
              </a:rPr>
              <a:t>Hey boss, I reviewed the last 6 surveys for this course and found some repeated comments.</a:t>
            </a:r>
          </a:p>
          <a:p>
            <a:pPr defTabSz="609630" fontAlgn="auto">
              <a:lnSpc>
                <a:spcPts val="1763"/>
              </a:lnSpc>
              <a:spcBef>
                <a:spcPts val="0"/>
              </a:spcBef>
              <a:spcAft>
                <a:spcPts val="0"/>
              </a:spcAft>
            </a:pPr>
            <a:endParaRPr lang="en-US" sz="1800" dirty="0">
              <a:solidFill>
                <a:srgbClr val="11284D"/>
              </a:solidFill>
              <a:latin typeface="Now"/>
            </a:endParaRPr>
          </a:p>
          <a:p>
            <a:pPr defTabSz="609630" fontAlgn="auto">
              <a:lnSpc>
                <a:spcPts val="1763"/>
              </a:lnSpc>
              <a:spcBef>
                <a:spcPts val="0"/>
              </a:spcBef>
              <a:spcAft>
                <a:spcPts val="0"/>
              </a:spcAft>
            </a:pPr>
            <a:endParaRPr lang="en-US" sz="1800" dirty="0">
              <a:solidFill>
                <a:srgbClr val="11284D"/>
              </a:solidFill>
              <a:latin typeface="Now"/>
            </a:endParaRPr>
          </a:p>
        </p:txBody>
      </p:sp>
      <p:sp>
        <p:nvSpPr>
          <p:cNvPr id="27" name="TextBox 27"/>
          <p:cNvSpPr txBox="1"/>
          <p:nvPr/>
        </p:nvSpPr>
        <p:spPr>
          <a:xfrm rot="21599845">
            <a:off x="4018045" y="871668"/>
            <a:ext cx="2366885" cy="1849865"/>
          </a:xfrm>
          <a:prstGeom prst="rect">
            <a:avLst/>
          </a:prstGeom>
        </p:spPr>
        <p:txBody>
          <a:bodyPr wrap="square" lIns="0" tIns="0" rIns="0" bIns="0" rtlCol="0" anchor="t">
            <a:spAutoFit/>
          </a:bodyPr>
          <a:lstStyle/>
          <a:p>
            <a:pPr defTabSz="609630" fontAlgn="auto">
              <a:lnSpc>
                <a:spcPts val="1763"/>
              </a:lnSpc>
              <a:spcBef>
                <a:spcPts val="0"/>
              </a:spcBef>
              <a:spcAft>
                <a:spcPts val="0"/>
              </a:spcAft>
            </a:pPr>
            <a:endParaRPr sz="1800" dirty="0">
              <a:solidFill>
                <a:prstClr val="black"/>
              </a:solidFill>
              <a:latin typeface="Calibri"/>
            </a:endParaRPr>
          </a:p>
          <a:p>
            <a:pPr marL="271780" lvl="1" indent="-135890" defTabSz="609630" fontAlgn="auto">
              <a:lnSpc>
                <a:spcPts val="1763"/>
              </a:lnSpc>
              <a:spcBef>
                <a:spcPts val="0"/>
              </a:spcBef>
              <a:spcAft>
                <a:spcPts val="0"/>
              </a:spcAft>
              <a:buFont typeface="Arial"/>
              <a:buChar char="•"/>
            </a:pPr>
            <a:r>
              <a:rPr lang="en-US" sz="1800" dirty="0">
                <a:solidFill>
                  <a:srgbClr val="11284D"/>
                </a:solidFill>
                <a:latin typeface="Now"/>
              </a:rPr>
              <a:t>Course didn’t </a:t>
            </a:r>
            <a:br>
              <a:rPr lang="en-US" sz="1800" dirty="0">
                <a:latin typeface="Now"/>
              </a:rPr>
            </a:br>
            <a:r>
              <a:rPr lang="en-US" sz="1800" dirty="0">
                <a:solidFill>
                  <a:srgbClr val="11284D"/>
                </a:solidFill>
                <a:latin typeface="Now"/>
              </a:rPr>
              <a:t>teach anything new </a:t>
            </a:r>
          </a:p>
          <a:p>
            <a:pPr marL="271780" lvl="1" indent="-135890" defTabSz="609630" fontAlgn="auto">
              <a:lnSpc>
                <a:spcPts val="1763"/>
              </a:lnSpc>
              <a:spcBef>
                <a:spcPts val="0"/>
              </a:spcBef>
              <a:spcAft>
                <a:spcPts val="0"/>
              </a:spcAft>
              <a:buFont typeface="Arial"/>
              <a:buChar char="•"/>
            </a:pPr>
            <a:r>
              <a:rPr lang="en-US" sz="1800" dirty="0">
                <a:solidFill>
                  <a:srgbClr val="11284D"/>
                </a:solidFill>
                <a:latin typeface="Now"/>
              </a:rPr>
              <a:t>Only valuable part was the opportunity to network</a:t>
            </a:r>
          </a:p>
          <a:p>
            <a:pPr marL="271780" lvl="1" indent="-135890" defTabSz="609630" fontAlgn="auto">
              <a:lnSpc>
                <a:spcPts val="1763"/>
              </a:lnSpc>
              <a:spcBef>
                <a:spcPts val="0"/>
              </a:spcBef>
              <a:spcAft>
                <a:spcPts val="0"/>
              </a:spcAft>
              <a:buFont typeface="Arial"/>
              <a:buChar char="•"/>
            </a:pPr>
            <a:r>
              <a:rPr lang="en-US" sz="1800" dirty="0">
                <a:solidFill>
                  <a:srgbClr val="11284D"/>
                </a:solidFill>
                <a:latin typeface="Now"/>
              </a:rPr>
              <a:t>80% said it was a waste of time</a:t>
            </a:r>
          </a:p>
        </p:txBody>
      </p:sp>
      <p:pic>
        <p:nvPicPr>
          <p:cNvPr id="62" name="Picture 61">
            <a:extLst>
              <a:ext uri="{FF2B5EF4-FFF2-40B4-BE49-F238E27FC236}">
                <a16:creationId xmlns:a16="http://schemas.microsoft.com/office/drawing/2014/main" id="{183DDFAA-13D8-D49B-5C5E-2D333CE9D07F}"/>
              </a:ext>
            </a:extLst>
          </p:cNvPr>
          <p:cNvPicPr>
            <a:picLocks noChangeAspect="1"/>
          </p:cNvPicPr>
          <p:nvPr/>
        </p:nvPicPr>
        <p:blipFill>
          <a:blip r:embed="rId3"/>
          <a:stretch>
            <a:fillRect/>
          </a:stretch>
        </p:blipFill>
        <p:spPr>
          <a:xfrm>
            <a:off x="-177655" y="0"/>
            <a:ext cx="12192000" cy="67692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iagram, sunburst chart&#10;&#10;Description automatically generated">
            <a:extLst>
              <a:ext uri="{FF2B5EF4-FFF2-40B4-BE49-F238E27FC236}">
                <a16:creationId xmlns:a16="http://schemas.microsoft.com/office/drawing/2014/main" id="{12BE906B-5CCA-DB9B-24EB-8332D83DF607}"/>
              </a:ext>
            </a:extLst>
          </p:cNvPr>
          <p:cNvPicPr>
            <a:picLocks noChangeAspect="1"/>
          </p:cNvPicPr>
          <p:nvPr/>
        </p:nvPicPr>
        <p:blipFill>
          <a:blip r:embed="rId3"/>
          <a:stretch>
            <a:fillRect/>
          </a:stretch>
        </p:blipFill>
        <p:spPr>
          <a:xfrm>
            <a:off x="5349923" y="982176"/>
            <a:ext cx="6652860" cy="4985692"/>
          </a:xfrm>
          <a:prstGeom prst="rect">
            <a:avLst/>
          </a:prstGeom>
        </p:spPr>
      </p:pic>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10"/>
          </p:nvPr>
        </p:nvSpPr>
        <p:spPr/>
        <p:txBody>
          <a:bodyPr/>
          <a:lstStyle/>
          <a:p>
            <a:pPr algn="r"/>
            <a:fld id="{20E6FD9B-DC66-4F2B-B92A-19C65C99AF3B}" type="slidenum">
              <a:rPr lang="en-US" smtClean="0"/>
              <a:pPr algn="r"/>
              <a:t>18</a:t>
            </a:fld>
            <a:endParaRPr lang="en-US" dirty="0"/>
          </a:p>
        </p:txBody>
      </p:sp>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a:xfrm>
            <a:off x="1311964" y="0"/>
            <a:ext cx="9581323" cy="795130"/>
          </a:xfrm>
        </p:spPr>
        <p:txBody>
          <a:bodyPr>
            <a:normAutofit/>
          </a:bodyPr>
          <a:lstStyle/>
          <a:p>
            <a:r>
              <a:rPr lang="en-US" sz="2400" dirty="0"/>
              <a:t>Cognitive Bias</a:t>
            </a:r>
            <a:endParaRPr lang="en-US" sz="2400" dirty="0">
              <a:ea typeface="Tahoma"/>
              <a:cs typeface="Tahoma"/>
            </a:endParaRPr>
          </a:p>
        </p:txBody>
      </p:sp>
      <p:sp>
        <p:nvSpPr>
          <p:cNvPr id="8" name="TextBox 7">
            <a:extLst>
              <a:ext uri="{FF2B5EF4-FFF2-40B4-BE49-F238E27FC236}">
                <a16:creationId xmlns:a16="http://schemas.microsoft.com/office/drawing/2014/main" id="{5E003FB9-E277-C0DC-F3D2-532B0D72E9EF}"/>
              </a:ext>
            </a:extLst>
          </p:cNvPr>
          <p:cNvSpPr txBox="1"/>
          <p:nvPr/>
        </p:nvSpPr>
        <p:spPr>
          <a:xfrm>
            <a:off x="189217" y="982176"/>
            <a:ext cx="495241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Ø"/>
            </a:pPr>
            <a:r>
              <a:rPr lang="en-US" sz="2400" dirty="0">
                <a:latin typeface="Tahoma"/>
                <a:ea typeface="Tahoma"/>
                <a:cs typeface="Tahoma"/>
              </a:rPr>
              <a:t>This wheel includes the 188 cognitive biases that have been identified through research.</a:t>
            </a:r>
            <a:br>
              <a:rPr lang="en-US" sz="2400" dirty="0">
                <a:latin typeface="Tahoma"/>
                <a:ea typeface="Tahoma"/>
                <a:cs typeface="Tahoma"/>
              </a:rPr>
            </a:br>
            <a:endParaRPr lang="en-US" sz="2400" dirty="0">
              <a:latin typeface="Tahoma"/>
              <a:ea typeface="Tahoma"/>
              <a:cs typeface="Tahoma"/>
            </a:endParaRPr>
          </a:p>
          <a:p>
            <a:pPr marL="457200" indent="-457200">
              <a:buFont typeface="Wingdings" panose="05000000000000000000" pitchFamily="2" charset="2"/>
              <a:buChar char="Ø"/>
            </a:pPr>
            <a:r>
              <a:rPr lang="en-US" sz="2400" dirty="0">
                <a:latin typeface="Tahoma"/>
                <a:ea typeface="Tahoma"/>
                <a:cs typeface="Tahoma"/>
              </a:rPr>
              <a:t>These biases have profound effects on our training development decisions.</a:t>
            </a:r>
          </a:p>
          <a:p>
            <a:pPr marL="1066165" lvl="1" indent="-457200">
              <a:buFont typeface="Wingdings" panose="05000000000000000000" pitchFamily="2" charset="2"/>
              <a:buChar char="§"/>
            </a:pPr>
            <a:r>
              <a:rPr lang="en-US" sz="2400" dirty="0">
                <a:latin typeface="Tahoma"/>
                <a:ea typeface="Tahoma"/>
                <a:cs typeface="Tahoma"/>
              </a:rPr>
              <a:t>We make poor judgments on what we actually know and do.</a:t>
            </a:r>
          </a:p>
          <a:p>
            <a:pPr marL="1066165" lvl="1" indent="-457200">
              <a:buFont typeface="Wingdings" panose="05000000000000000000" pitchFamily="2" charset="2"/>
              <a:buChar char="§"/>
            </a:pPr>
            <a:r>
              <a:rPr lang="en-US" sz="2400" dirty="0">
                <a:latin typeface="Tahoma"/>
                <a:ea typeface="Tahoma"/>
                <a:cs typeface="Tahoma"/>
              </a:rPr>
              <a:t>We skip the design process because we don’t think it’s important and doesn’t have value.</a:t>
            </a:r>
            <a:endParaRPr lang="en-US" sz="2400" dirty="0">
              <a:ea typeface="Tahoma" charset="0"/>
              <a:cs typeface="Tahoma" charset="0"/>
            </a:endParaRPr>
          </a:p>
        </p:txBody>
      </p:sp>
    </p:spTree>
    <p:extLst>
      <p:ext uri="{BB962C8B-B14F-4D97-AF65-F5344CB8AC3E}">
        <p14:creationId xmlns:p14="http://schemas.microsoft.com/office/powerpoint/2010/main" val="291507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284D"/>
        </a:solid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33A53460-EB68-09BA-91F2-1C8DF9963C04}"/>
              </a:ext>
            </a:extLst>
          </p:cNvPr>
          <p:cNvPicPr>
            <a:picLocks noChangeAspect="1"/>
          </p:cNvPicPr>
          <p:nvPr/>
        </p:nvPicPr>
        <p:blipFill>
          <a:blip r:embed="rId2"/>
          <a:stretch>
            <a:fillRect/>
          </a:stretch>
        </p:blipFill>
        <p:spPr>
          <a:xfrm>
            <a:off x="0" y="135340"/>
            <a:ext cx="12192000" cy="65873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E11F-893A-390A-E532-1C55165F42EC}"/>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5BC14E01-F197-170D-0BC8-4F2113A7698C}"/>
              </a:ext>
            </a:extLst>
          </p:cNvPr>
          <p:cNvSpPr>
            <a:spLocks noGrp="1"/>
          </p:cNvSpPr>
          <p:nvPr>
            <p:ph idx="1"/>
          </p:nvPr>
        </p:nvSpPr>
        <p:spPr/>
        <p:txBody>
          <a:bodyPr/>
          <a:lstStyle/>
          <a:p>
            <a:pPr marL="456565" indent="-456565"/>
            <a:r>
              <a:rPr lang="en-US" dirty="0">
                <a:latin typeface="+mj-lt"/>
              </a:rPr>
              <a:t>Refreshing the Analysis, Design, Development, Implementation, and Evaluation (ADDIE) Model</a:t>
            </a:r>
          </a:p>
          <a:p>
            <a:pPr marL="456565" indent="-456565"/>
            <a:r>
              <a:rPr lang="en-US" dirty="0">
                <a:latin typeface="+mj-lt"/>
              </a:rPr>
              <a:t>Case Studies: Illusion of Knowing</a:t>
            </a:r>
          </a:p>
          <a:p>
            <a:pPr marL="456565" indent="-456565"/>
            <a:r>
              <a:rPr lang="en-US" dirty="0">
                <a:latin typeface="+mj-lt"/>
              </a:rPr>
              <a:t>Current training development and management practices</a:t>
            </a:r>
          </a:p>
          <a:p>
            <a:pPr marL="456565" indent="-456565"/>
            <a:r>
              <a:rPr lang="en-US" dirty="0">
                <a:latin typeface="+mj-lt"/>
              </a:rPr>
              <a:t>Importance of design</a:t>
            </a:r>
          </a:p>
          <a:p>
            <a:pPr marL="456565" indent="-456565"/>
            <a:r>
              <a:rPr lang="en-US" dirty="0">
                <a:latin typeface="+mj-lt"/>
              </a:rPr>
              <a:t>Incorporating Learning Experience Design (LXD) </a:t>
            </a:r>
          </a:p>
          <a:p>
            <a:pPr marL="456565" indent="-456565"/>
            <a:r>
              <a:rPr lang="en-US" dirty="0">
                <a:latin typeface="+mj-lt"/>
              </a:rPr>
              <a:t>Learning myths and misconceptions</a:t>
            </a:r>
          </a:p>
          <a:p>
            <a:pPr marL="456565" indent="-456565"/>
            <a:r>
              <a:rPr lang="en-US" dirty="0">
                <a:latin typeface="+mj-lt"/>
              </a:rPr>
              <a:t>How we learn and cognitive activities</a:t>
            </a:r>
          </a:p>
          <a:p>
            <a:pPr marL="456565" indent="-456565"/>
            <a:r>
              <a:rPr lang="en-US" dirty="0">
                <a:latin typeface="+mj-lt"/>
              </a:rPr>
              <a:t>Learning Experience Design (LXD) strategies </a:t>
            </a:r>
          </a:p>
        </p:txBody>
      </p:sp>
    </p:spTree>
    <p:extLst>
      <p:ext uri="{BB962C8B-B14F-4D97-AF65-F5344CB8AC3E}">
        <p14:creationId xmlns:p14="http://schemas.microsoft.com/office/powerpoint/2010/main" val="3977825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p:txBody>
          <a:bodyPr>
            <a:normAutofit/>
          </a:bodyPr>
          <a:lstStyle/>
          <a:p>
            <a:r>
              <a:rPr lang="en-US" dirty="0"/>
              <a:t>Perceptual Illusions</a:t>
            </a:r>
            <a:endParaRPr lang="en-US" dirty="0">
              <a:ea typeface="Tahoma"/>
              <a:cs typeface="Tahoma"/>
            </a:endParaRPr>
          </a:p>
        </p:txBody>
      </p:sp>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E6FD9B-DC66-4F2B-B92A-19C65C99AF3B}" type="slidenum">
              <a:rPr kumimoji="0" lang="en-US" sz="2133"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2133" b="0" i="0" u="none" strike="noStrike" kern="1200" cap="none" spc="0" normalizeH="0" baseline="0" noProof="0" dirty="0">
              <a:ln>
                <a:noFill/>
              </a:ln>
              <a:solidFill>
                <a:prstClr val="black"/>
              </a:solidFill>
              <a:effectLst/>
              <a:uLnTx/>
              <a:uFillTx/>
              <a:latin typeface="Tahoma" charset="0"/>
              <a:ea typeface="+mn-ea"/>
              <a:cs typeface="+mn-cs"/>
            </a:endParaRPr>
          </a:p>
        </p:txBody>
      </p:sp>
      <p:sp>
        <p:nvSpPr>
          <p:cNvPr id="4" name="Content Placeholder 3">
            <a:extLst>
              <a:ext uri="{FF2B5EF4-FFF2-40B4-BE49-F238E27FC236}">
                <a16:creationId xmlns:a16="http://schemas.microsoft.com/office/drawing/2014/main" id="{7DCB46E6-004D-029A-5BC5-1059284E98BC}"/>
              </a:ext>
            </a:extLst>
          </p:cNvPr>
          <p:cNvSpPr>
            <a:spLocks noGrp="1"/>
          </p:cNvSpPr>
          <p:nvPr>
            <p:ph type="body" sz="quarter" idx="12"/>
          </p:nvPr>
        </p:nvSpPr>
        <p:spPr/>
        <p:txBody>
          <a:bodyPr/>
          <a:lstStyle/>
          <a:p>
            <a:pPr marL="0" indent="0">
              <a:buNone/>
            </a:pPr>
            <a:r>
              <a:rPr lang="en-US" sz="3200" dirty="0">
                <a:latin typeface="+mj-lt"/>
              </a:rPr>
              <a:t>Training Developers and Managers think Design: </a:t>
            </a:r>
          </a:p>
          <a:p>
            <a:pPr marL="456565" indent="-456565"/>
            <a:r>
              <a:rPr lang="en-US" sz="3200" dirty="0">
                <a:latin typeface="+mj-lt"/>
              </a:rPr>
              <a:t>takes too long, and they don’t have time to go through the process.</a:t>
            </a:r>
          </a:p>
          <a:p>
            <a:pPr marL="456565" indent="-456565">
              <a:buClr>
                <a:srgbClr val="000000"/>
              </a:buClr>
            </a:pPr>
            <a:r>
              <a:rPr lang="en-US" sz="3200" dirty="0">
                <a:latin typeface="+mj-lt"/>
              </a:rPr>
              <a:t>is writing learning objectives and then moving to development. </a:t>
            </a:r>
          </a:p>
          <a:p>
            <a:pPr marL="456565" indent="-456565"/>
            <a:endParaRPr lang="en-US" sz="1800" dirty="0"/>
          </a:p>
        </p:txBody>
      </p:sp>
      <p:grpSp>
        <p:nvGrpSpPr>
          <p:cNvPr id="33" name="Group 2">
            <a:extLst>
              <a:ext uri="{FF2B5EF4-FFF2-40B4-BE49-F238E27FC236}">
                <a16:creationId xmlns:a16="http://schemas.microsoft.com/office/drawing/2014/main" id="{7288DC1C-B1F5-A255-D3DF-07242B95A4DE}"/>
              </a:ext>
            </a:extLst>
          </p:cNvPr>
          <p:cNvGrpSpPr>
            <a:grpSpLocks noChangeAspect="1"/>
          </p:cNvGrpSpPr>
          <p:nvPr/>
        </p:nvGrpSpPr>
        <p:grpSpPr>
          <a:xfrm rot="19645159">
            <a:off x="6877448" y="1560918"/>
            <a:ext cx="4090518" cy="4090518"/>
            <a:chOff x="0" y="0"/>
            <a:chExt cx="6355080" cy="6355080"/>
          </a:xfrm>
        </p:grpSpPr>
        <p:sp>
          <p:nvSpPr>
            <p:cNvPr id="51" name="Freeform 3">
              <a:extLst>
                <a:ext uri="{FF2B5EF4-FFF2-40B4-BE49-F238E27FC236}">
                  <a16:creationId xmlns:a16="http://schemas.microsoft.com/office/drawing/2014/main" id="{C251A598-56AE-73A2-A3C0-30FF27A76E01}"/>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9D9D9"/>
            </a:solidFill>
          </p:spPr>
        </p:sp>
      </p:grpSp>
      <p:pic>
        <p:nvPicPr>
          <p:cNvPr id="34" name="Picture 4">
            <a:extLst>
              <a:ext uri="{FF2B5EF4-FFF2-40B4-BE49-F238E27FC236}">
                <a16:creationId xmlns:a16="http://schemas.microsoft.com/office/drawing/2014/main" id="{546C33DA-913B-25FA-E0F3-A4A349F396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645159">
            <a:off x="7655025" y="2343104"/>
            <a:ext cx="2535364" cy="2526144"/>
          </a:xfrm>
          <a:prstGeom prst="rect">
            <a:avLst/>
          </a:prstGeom>
        </p:spPr>
      </p:pic>
      <p:grpSp>
        <p:nvGrpSpPr>
          <p:cNvPr id="35" name="Group 5">
            <a:extLst>
              <a:ext uri="{FF2B5EF4-FFF2-40B4-BE49-F238E27FC236}">
                <a16:creationId xmlns:a16="http://schemas.microsoft.com/office/drawing/2014/main" id="{79AE6CD2-C76F-1CD6-C17E-5D15DE2FEC13}"/>
              </a:ext>
            </a:extLst>
          </p:cNvPr>
          <p:cNvGrpSpPr/>
          <p:nvPr/>
        </p:nvGrpSpPr>
        <p:grpSpPr>
          <a:xfrm>
            <a:off x="8519373" y="1206563"/>
            <a:ext cx="806669" cy="806669"/>
            <a:chOff x="0" y="0"/>
            <a:chExt cx="6350000" cy="6350000"/>
          </a:xfrm>
        </p:grpSpPr>
        <p:sp>
          <p:nvSpPr>
            <p:cNvPr id="50" name="Freeform 6">
              <a:extLst>
                <a:ext uri="{FF2B5EF4-FFF2-40B4-BE49-F238E27FC236}">
                  <a16:creationId xmlns:a16="http://schemas.microsoft.com/office/drawing/2014/main" id="{75D20D74-5C42-9C23-21D9-A0B9353367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alpha val="40000"/>
              </a:srgbClr>
            </a:solidFill>
          </p:spPr>
        </p:sp>
      </p:grpSp>
      <p:grpSp>
        <p:nvGrpSpPr>
          <p:cNvPr id="36" name="Group 7">
            <a:extLst>
              <a:ext uri="{FF2B5EF4-FFF2-40B4-BE49-F238E27FC236}">
                <a16:creationId xmlns:a16="http://schemas.microsoft.com/office/drawing/2014/main" id="{D5239532-C249-DE17-BF16-1B39422DAAD2}"/>
              </a:ext>
            </a:extLst>
          </p:cNvPr>
          <p:cNvGrpSpPr/>
          <p:nvPr/>
        </p:nvGrpSpPr>
        <p:grpSpPr>
          <a:xfrm>
            <a:off x="9614862" y="1813164"/>
            <a:ext cx="1459520" cy="1342517"/>
            <a:chOff x="0" y="0"/>
            <a:chExt cx="6350000" cy="6350000"/>
          </a:xfrm>
          <a:solidFill>
            <a:schemeClr val="accent6">
              <a:lumMod val="75000"/>
            </a:schemeClr>
          </a:solidFill>
        </p:grpSpPr>
        <p:sp>
          <p:nvSpPr>
            <p:cNvPr id="49" name="Freeform 8">
              <a:extLst>
                <a:ext uri="{FF2B5EF4-FFF2-40B4-BE49-F238E27FC236}">
                  <a16:creationId xmlns:a16="http://schemas.microsoft.com/office/drawing/2014/main" id="{3B236F5F-DECC-5D6B-189D-0600F589FF8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7" name="Group 9">
            <a:extLst>
              <a:ext uri="{FF2B5EF4-FFF2-40B4-BE49-F238E27FC236}">
                <a16:creationId xmlns:a16="http://schemas.microsoft.com/office/drawing/2014/main" id="{330B31C9-E787-3F62-4EC3-D98470303D89}"/>
              </a:ext>
            </a:extLst>
          </p:cNvPr>
          <p:cNvGrpSpPr/>
          <p:nvPr/>
        </p:nvGrpSpPr>
        <p:grpSpPr>
          <a:xfrm>
            <a:off x="10111868" y="4246343"/>
            <a:ext cx="806669" cy="806669"/>
            <a:chOff x="0" y="0"/>
            <a:chExt cx="6350000" cy="6350000"/>
          </a:xfrm>
          <a:solidFill>
            <a:srgbClr val="7030A0"/>
          </a:solidFill>
        </p:grpSpPr>
        <p:sp>
          <p:nvSpPr>
            <p:cNvPr id="48" name="Freeform 10">
              <a:extLst>
                <a:ext uri="{FF2B5EF4-FFF2-40B4-BE49-F238E27FC236}">
                  <a16:creationId xmlns:a16="http://schemas.microsoft.com/office/drawing/2014/main" id="{A0B24520-7FD9-E122-DB53-B5DCCE9806D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030A0">
                <a:alpha val="40000"/>
              </a:srgbClr>
            </a:solidFill>
          </p:spPr>
        </p:sp>
      </p:grpSp>
      <p:pic>
        <p:nvPicPr>
          <p:cNvPr id="38" name="Picture 11">
            <a:extLst>
              <a:ext uri="{FF2B5EF4-FFF2-40B4-BE49-F238E27FC236}">
                <a16:creationId xmlns:a16="http://schemas.microsoft.com/office/drawing/2014/main" id="{A6A13073-DBA1-2495-ADF3-13A289414B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67191" y="1341816"/>
            <a:ext cx="553009" cy="548861"/>
          </a:xfrm>
          <a:prstGeom prst="rect">
            <a:avLst/>
          </a:prstGeom>
        </p:spPr>
      </p:pic>
      <p:grpSp>
        <p:nvGrpSpPr>
          <p:cNvPr id="39" name="Group 12">
            <a:extLst>
              <a:ext uri="{FF2B5EF4-FFF2-40B4-BE49-F238E27FC236}">
                <a16:creationId xmlns:a16="http://schemas.microsoft.com/office/drawing/2014/main" id="{7FF0A0CD-7619-1A7E-5239-BE34030BF952}"/>
              </a:ext>
            </a:extLst>
          </p:cNvPr>
          <p:cNvGrpSpPr/>
          <p:nvPr/>
        </p:nvGrpSpPr>
        <p:grpSpPr>
          <a:xfrm>
            <a:off x="6891000" y="4328647"/>
            <a:ext cx="806669" cy="806669"/>
            <a:chOff x="0" y="0"/>
            <a:chExt cx="6350000" cy="6350000"/>
          </a:xfrm>
        </p:grpSpPr>
        <p:sp>
          <p:nvSpPr>
            <p:cNvPr id="47" name="Freeform 13">
              <a:extLst>
                <a:ext uri="{FF2B5EF4-FFF2-40B4-BE49-F238E27FC236}">
                  <a16:creationId xmlns:a16="http://schemas.microsoft.com/office/drawing/2014/main" id="{96E6861E-75F6-166D-1025-4F429DC9CB7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D2626">
                <a:alpha val="40000"/>
              </a:srgbClr>
            </a:solidFill>
          </p:spPr>
        </p:sp>
      </p:grpSp>
      <p:grpSp>
        <p:nvGrpSpPr>
          <p:cNvPr id="40" name="Group 14">
            <a:extLst>
              <a:ext uri="{FF2B5EF4-FFF2-40B4-BE49-F238E27FC236}">
                <a16:creationId xmlns:a16="http://schemas.microsoft.com/office/drawing/2014/main" id="{55935168-4E88-D97C-F39C-D30753CCB7AF}"/>
              </a:ext>
            </a:extLst>
          </p:cNvPr>
          <p:cNvGrpSpPr/>
          <p:nvPr/>
        </p:nvGrpSpPr>
        <p:grpSpPr>
          <a:xfrm>
            <a:off x="6771034" y="2349011"/>
            <a:ext cx="806669" cy="806669"/>
            <a:chOff x="0" y="0"/>
            <a:chExt cx="6350000" cy="6350000"/>
          </a:xfrm>
        </p:grpSpPr>
        <p:sp>
          <p:nvSpPr>
            <p:cNvPr id="46" name="Freeform 15">
              <a:extLst>
                <a:ext uri="{FF2B5EF4-FFF2-40B4-BE49-F238E27FC236}">
                  <a16:creationId xmlns:a16="http://schemas.microsoft.com/office/drawing/2014/main" id="{03190E8D-9DD6-191D-70EC-169EC855B78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alpha val="40000"/>
              </a:srgbClr>
            </a:solidFill>
          </p:spPr>
        </p:sp>
      </p:grpSp>
      <p:pic>
        <p:nvPicPr>
          <p:cNvPr id="41" name="Picture 16">
            <a:extLst>
              <a:ext uri="{FF2B5EF4-FFF2-40B4-BE49-F238E27FC236}">
                <a16:creationId xmlns:a16="http://schemas.microsoft.com/office/drawing/2014/main" id="{1A8FCAA9-7937-703B-F4C5-338835E737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0983" y="1885792"/>
            <a:ext cx="1140354" cy="1130375"/>
          </a:xfrm>
          <a:prstGeom prst="rect">
            <a:avLst/>
          </a:prstGeom>
        </p:spPr>
      </p:pic>
      <p:pic>
        <p:nvPicPr>
          <p:cNvPr id="42" name="Picture 17">
            <a:extLst>
              <a:ext uri="{FF2B5EF4-FFF2-40B4-BE49-F238E27FC236}">
                <a16:creationId xmlns:a16="http://schemas.microsoft.com/office/drawing/2014/main" id="{FE0DF65E-A144-0C66-4940-3D4F969A9C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06105" y="4328647"/>
            <a:ext cx="630894" cy="630894"/>
          </a:xfrm>
          <a:prstGeom prst="rect">
            <a:avLst/>
          </a:prstGeom>
        </p:spPr>
      </p:pic>
      <p:pic>
        <p:nvPicPr>
          <p:cNvPr id="43" name="Picture 18">
            <a:extLst>
              <a:ext uri="{FF2B5EF4-FFF2-40B4-BE49-F238E27FC236}">
                <a16:creationId xmlns:a16="http://schemas.microsoft.com/office/drawing/2014/main" id="{7DB47AC6-BC78-9BD6-E193-7249611DD7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57333" y="4465168"/>
            <a:ext cx="616621" cy="513477"/>
          </a:xfrm>
          <a:prstGeom prst="rect">
            <a:avLst/>
          </a:prstGeom>
        </p:spPr>
      </p:pic>
      <p:pic>
        <p:nvPicPr>
          <p:cNvPr id="44" name="Picture 19">
            <a:extLst>
              <a:ext uri="{FF2B5EF4-FFF2-40B4-BE49-F238E27FC236}">
                <a16:creationId xmlns:a16="http://schemas.microsoft.com/office/drawing/2014/main" id="{3E071825-7387-5203-9DEC-F9D1D351EB4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57333" y="2391931"/>
            <a:ext cx="403334" cy="637453"/>
          </a:xfrm>
          <a:prstGeom prst="rect">
            <a:avLst/>
          </a:prstGeom>
        </p:spPr>
      </p:pic>
      <p:sp>
        <p:nvSpPr>
          <p:cNvPr id="45" name="TextBox 26">
            <a:extLst>
              <a:ext uri="{FF2B5EF4-FFF2-40B4-BE49-F238E27FC236}">
                <a16:creationId xmlns:a16="http://schemas.microsoft.com/office/drawing/2014/main" id="{CC2883BE-43F5-BDA4-3D92-60F330FE671E}"/>
              </a:ext>
            </a:extLst>
          </p:cNvPr>
          <p:cNvSpPr txBox="1"/>
          <p:nvPr/>
        </p:nvSpPr>
        <p:spPr>
          <a:xfrm>
            <a:off x="7887991" y="3425403"/>
            <a:ext cx="2069433" cy="397545"/>
          </a:xfrm>
          <a:prstGeom prst="rect">
            <a:avLst/>
          </a:prstGeom>
        </p:spPr>
        <p:txBody>
          <a:bodyPr lIns="0" tIns="0" rIns="0" bIns="0" rtlCol="0" anchor="t">
            <a:spAutoFit/>
          </a:bodyPr>
          <a:lstStyle/>
          <a:p>
            <a:pPr marL="0" marR="0" lvl="0" indent="0" algn="ctr" defTabSz="914400" rtl="0" eaLnBrk="1" fontAlgn="base" latinLnBrk="0" hangingPunct="1">
              <a:lnSpc>
                <a:spcPts val="3149"/>
              </a:lnSpc>
              <a:spcBef>
                <a:spcPct val="0"/>
              </a:spcBef>
              <a:spcAft>
                <a:spcPct val="0"/>
              </a:spcAft>
              <a:buClrTx/>
              <a:buSzTx/>
              <a:buFontTx/>
              <a:buNone/>
              <a:tabLst/>
              <a:defRPr/>
            </a:pPr>
            <a:r>
              <a:rPr kumimoji="0" lang="en-US" sz="3149" b="1" i="0" u="none" strike="noStrike" kern="1200" cap="none" spc="0" normalizeH="0" baseline="0" noProof="0" dirty="0">
                <a:ln>
                  <a:noFill/>
                </a:ln>
                <a:solidFill>
                  <a:srgbClr val="FF9B00"/>
                </a:solidFill>
                <a:effectLst/>
                <a:uLnTx/>
                <a:uFillTx/>
                <a:latin typeface="Inter Bold"/>
                <a:ea typeface="+mn-ea"/>
                <a:cs typeface="+mn-cs"/>
              </a:rPr>
              <a:t>ADDIE</a:t>
            </a:r>
          </a:p>
        </p:txBody>
      </p:sp>
      <p:sp>
        <p:nvSpPr>
          <p:cNvPr id="52" name="TextBox 20">
            <a:extLst>
              <a:ext uri="{FF2B5EF4-FFF2-40B4-BE49-F238E27FC236}">
                <a16:creationId xmlns:a16="http://schemas.microsoft.com/office/drawing/2014/main" id="{52D52C6E-7DC9-E079-C621-3E4EF7DDCDF6}"/>
              </a:ext>
            </a:extLst>
          </p:cNvPr>
          <p:cNvSpPr txBox="1"/>
          <p:nvPr/>
        </p:nvSpPr>
        <p:spPr>
          <a:xfrm>
            <a:off x="8473566" y="713142"/>
            <a:ext cx="898282" cy="481286"/>
          </a:xfrm>
          <a:prstGeom prst="rect">
            <a:avLst/>
          </a:prstGeom>
        </p:spPr>
        <p:txBody>
          <a:bodyPr wrap="square"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4AAD">
                    <a:alpha val="40000"/>
                  </a:srgbClr>
                </a:solidFill>
                <a:effectLst/>
                <a:uLnTx/>
                <a:uFillTx/>
                <a:latin typeface="Inter Bold"/>
                <a:ea typeface="+mn-ea"/>
                <a:cs typeface="+mn-cs"/>
              </a:rPr>
              <a:t>Analysis</a:t>
            </a:r>
          </a:p>
        </p:txBody>
      </p:sp>
      <p:sp>
        <p:nvSpPr>
          <p:cNvPr id="53" name="TextBox 22">
            <a:extLst>
              <a:ext uri="{FF2B5EF4-FFF2-40B4-BE49-F238E27FC236}">
                <a16:creationId xmlns:a16="http://schemas.microsoft.com/office/drawing/2014/main" id="{9B51D7FC-261D-5F04-4985-9AD03389B3AC}"/>
              </a:ext>
            </a:extLst>
          </p:cNvPr>
          <p:cNvSpPr txBox="1"/>
          <p:nvPr/>
        </p:nvSpPr>
        <p:spPr>
          <a:xfrm>
            <a:off x="10206105" y="3778211"/>
            <a:ext cx="1805434" cy="481286"/>
          </a:xfrm>
          <a:prstGeom prst="rect">
            <a:avLst/>
          </a:prstGeom>
        </p:spPr>
        <p:txBody>
          <a:bodyPr wrap="square"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030A0">
                    <a:alpha val="40000"/>
                  </a:srgbClr>
                </a:solidFill>
                <a:effectLst/>
                <a:uLnTx/>
                <a:uFillTx/>
                <a:latin typeface="Inter Bold"/>
                <a:ea typeface="+mn-ea"/>
                <a:cs typeface="+mn-cs"/>
              </a:rPr>
              <a:t>Development</a:t>
            </a:r>
          </a:p>
        </p:txBody>
      </p:sp>
      <p:sp>
        <p:nvSpPr>
          <p:cNvPr id="54" name="TextBox 24">
            <a:extLst>
              <a:ext uri="{FF2B5EF4-FFF2-40B4-BE49-F238E27FC236}">
                <a16:creationId xmlns:a16="http://schemas.microsoft.com/office/drawing/2014/main" id="{ED14E76D-A71E-7891-69DB-A2F6FCC41E37}"/>
              </a:ext>
            </a:extLst>
          </p:cNvPr>
          <p:cNvSpPr txBox="1"/>
          <p:nvPr/>
        </p:nvSpPr>
        <p:spPr>
          <a:xfrm>
            <a:off x="10521552" y="1295273"/>
            <a:ext cx="1204773" cy="494815"/>
          </a:xfrm>
          <a:prstGeom prst="rect">
            <a:avLst/>
          </a:prstGeom>
        </p:spPr>
        <p:txBody>
          <a:bodyPr wrap="square"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Inter Bold"/>
                <a:ea typeface="+mn-ea"/>
                <a:cs typeface="+mn-cs"/>
              </a:rPr>
              <a:t>Design</a:t>
            </a:r>
          </a:p>
        </p:txBody>
      </p:sp>
      <p:sp>
        <p:nvSpPr>
          <p:cNvPr id="55" name="TextBox 27">
            <a:extLst>
              <a:ext uri="{FF2B5EF4-FFF2-40B4-BE49-F238E27FC236}">
                <a16:creationId xmlns:a16="http://schemas.microsoft.com/office/drawing/2014/main" id="{CC313E60-C46D-255A-990A-4B47F9ED2DB7}"/>
              </a:ext>
            </a:extLst>
          </p:cNvPr>
          <p:cNvSpPr txBox="1"/>
          <p:nvPr/>
        </p:nvSpPr>
        <p:spPr>
          <a:xfrm>
            <a:off x="5626436" y="3808354"/>
            <a:ext cx="2069433" cy="471989"/>
          </a:xfrm>
          <a:prstGeom prst="rect">
            <a:avLst/>
          </a:prstGeom>
        </p:spPr>
        <p:txBody>
          <a:bodyPr wrap="square"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AD2626">
                    <a:alpha val="40000"/>
                  </a:srgbClr>
                </a:solidFill>
                <a:effectLst/>
                <a:uLnTx/>
                <a:uFillTx/>
                <a:latin typeface="Inter Bold"/>
                <a:ea typeface="+mn-ea"/>
                <a:cs typeface="+mn-cs"/>
              </a:rPr>
              <a:t>Implementation</a:t>
            </a:r>
          </a:p>
        </p:txBody>
      </p:sp>
      <p:sp>
        <p:nvSpPr>
          <p:cNvPr id="56" name="TextBox 29">
            <a:extLst>
              <a:ext uri="{FF2B5EF4-FFF2-40B4-BE49-F238E27FC236}">
                <a16:creationId xmlns:a16="http://schemas.microsoft.com/office/drawing/2014/main" id="{1A28614E-6788-DCAB-D200-0B7393BF764D}"/>
              </a:ext>
            </a:extLst>
          </p:cNvPr>
          <p:cNvSpPr txBox="1"/>
          <p:nvPr/>
        </p:nvSpPr>
        <p:spPr>
          <a:xfrm>
            <a:off x="6138475" y="1834967"/>
            <a:ext cx="1437513" cy="471989"/>
          </a:xfrm>
          <a:prstGeom prst="rect">
            <a:avLst/>
          </a:prstGeom>
        </p:spPr>
        <p:txBody>
          <a:bodyPr wrap="square"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alpha val="40000"/>
                  </a:srgbClr>
                </a:solidFill>
                <a:effectLst/>
                <a:uLnTx/>
                <a:uFillTx/>
                <a:latin typeface="Inter Bold"/>
                <a:ea typeface="+mn-ea"/>
                <a:cs typeface="+mn-cs"/>
              </a:rPr>
              <a:t>Evaluation</a:t>
            </a:r>
          </a:p>
        </p:txBody>
      </p:sp>
    </p:spTree>
    <p:custDataLst>
      <p:tags r:id="rId1"/>
    </p:custDataLst>
    <p:extLst>
      <p:ext uri="{BB962C8B-B14F-4D97-AF65-F5344CB8AC3E}">
        <p14:creationId xmlns:p14="http://schemas.microsoft.com/office/powerpoint/2010/main" val="95983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1284D"/>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14FAC247-4D48-2B19-2AD1-088B56C2AC61}"/>
              </a:ext>
            </a:extLst>
          </p:cNvPr>
          <p:cNvPicPr>
            <a:picLocks noChangeAspect="1"/>
          </p:cNvPicPr>
          <p:nvPr/>
        </p:nvPicPr>
        <p:blipFill>
          <a:blip r:embed="rId3"/>
          <a:stretch>
            <a:fillRect/>
          </a:stretch>
        </p:blipFill>
        <p:spPr>
          <a:xfrm>
            <a:off x="11664" y="78957"/>
            <a:ext cx="12168671" cy="67000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p:txBody>
          <a:bodyPr>
            <a:normAutofit/>
          </a:bodyPr>
          <a:lstStyle/>
          <a:p>
            <a:r>
              <a:rPr lang="en-US" dirty="0"/>
              <a:t>Memory Distortion</a:t>
            </a:r>
            <a:endParaRPr lang="en-US" dirty="0">
              <a:ea typeface="Tahoma"/>
              <a:cs typeface="Tahoma"/>
            </a:endParaRPr>
          </a:p>
        </p:txBody>
      </p:sp>
      <p:sp>
        <p:nvSpPr>
          <p:cNvPr id="2" name="Content Placeholder 1">
            <a:extLst>
              <a:ext uri="{FF2B5EF4-FFF2-40B4-BE49-F238E27FC236}">
                <a16:creationId xmlns:a16="http://schemas.microsoft.com/office/drawing/2014/main" id="{803D0205-2B99-FF65-D4E1-A178612C2F4B}"/>
              </a:ext>
            </a:extLst>
          </p:cNvPr>
          <p:cNvSpPr>
            <a:spLocks noGrp="1"/>
          </p:cNvSpPr>
          <p:nvPr>
            <p:ph sz="half" idx="1"/>
          </p:nvPr>
        </p:nvSpPr>
        <p:spPr>
          <a:xfrm>
            <a:off x="404391" y="1291193"/>
            <a:ext cx="5244401" cy="4114800"/>
          </a:xfrm>
        </p:spPr>
        <p:txBody>
          <a:bodyPr/>
          <a:lstStyle/>
          <a:p>
            <a:pPr marL="456565" indent="-456565"/>
            <a:r>
              <a:rPr lang="en-US" sz="2800" dirty="0">
                <a:latin typeface="+mj-lt"/>
              </a:rPr>
              <a:t>Difficult to remember what it’s like to be a novice </a:t>
            </a:r>
            <a:r>
              <a:rPr lang="en-US" sz="2800" dirty="0">
                <a:latin typeface="+mj-lt"/>
                <a:sym typeface="Wingdings" panose="05000000000000000000" pitchFamily="2" charset="2"/>
              </a:rPr>
              <a:t></a:t>
            </a:r>
            <a:r>
              <a:rPr lang="en-US" sz="2800" dirty="0">
                <a:latin typeface="+mj-lt"/>
              </a:rPr>
              <a:t> skip critical steps</a:t>
            </a:r>
            <a:endParaRPr lang="en-US" sz="2800" dirty="0"/>
          </a:p>
          <a:p>
            <a:pPr marL="456565" indent="-456565"/>
            <a:r>
              <a:rPr lang="en-US" sz="2800" dirty="0">
                <a:latin typeface="+mj-lt"/>
              </a:rPr>
              <a:t>Too much time away from operational experience </a:t>
            </a:r>
            <a:r>
              <a:rPr lang="en-US" sz="2800" dirty="0">
                <a:latin typeface="+mj-lt"/>
                <a:sym typeface="Wingdings" panose="05000000000000000000" pitchFamily="2" charset="2"/>
              </a:rPr>
              <a:t></a:t>
            </a:r>
            <a:r>
              <a:rPr lang="en-US" sz="2800" dirty="0">
                <a:latin typeface="+mj-lt"/>
              </a:rPr>
              <a:t> </a:t>
            </a:r>
            <a:br>
              <a:rPr lang="en-US" sz="2800" dirty="0">
                <a:latin typeface="+mj-lt"/>
              </a:rPr>
            </a:br>
            <a:r>
              <a:rPr lang="en-US" sz="2800" dirty="0">
                <a:latin typeface="+mj-lt"/>
              </a:rPr>
              <a:t>not up to date on policies and procedures</a:t>
            </a:r>
          </a:p>
          <a:p>
            <a:pPr marL="456565" indent="-456565"/>
            <a:endParaRPr lang="en-US" sz="2800" dirty="0">
              <a:latin typeface="+mj-lt"/>
            </a:endParaRPr>
          </a:p>
        </p:txBody>
      </p:sp>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4"/>
          </p:nvPr>
        </p:nvSpPr>
        <p:spPr/>
        <p:txBody>
          <a:bodyPr/>
          <a:lstStyle/>
          <a:p>
            <a:pPr algn="r"/>
            <a:fld id="{20E6FD9B-DC66-4F2B-B92A-19C65C99AF3B}" type="slidenum">
              <a:rPr lang="en-US" smtClean="0"/>
              <a:pPr algn="r"/>
              <a:t>22</a:t>
            </a:fld>
            <a:endParaRPr lang="en-US" dirty="0"/>
          </a:p>
        </p:txBody>
      </p:sp>
      <p:grpSp>
        <p:nvGrpSpPr>
          <p:cNvPr id="29" name="Group 28">
            <a:extLst>
              <a:ext uri="{FF2B5EF4-FFF2-40B4-BE49-F238E27FC236}">
                <a16:creationId xmlns:a16="http://schemas.microsoft.com/office/drawing/2014/main" id="{A915B190-07AC-5E14-A2CA-153902E91A98}"/>
              </a:ext>
            </a:extLst>
          </p:cNvPr>
          <p:cNvGrpSpPr/>
          <p:nvPr/>
        </p:nvGrpSpPr>
        <p:grpSpPr>
          <a:xfrm>
            <a:off x="6317521" y="753300"/>
            <a:ext cx="7045377" cy="6104699"/>
            <a:chOff x="4512040" y="704539"/>
            <a:chExt cx="7045377" cy="6104699"/>
          </a:xfrm>
        </p:grpSpPr>
        <p:grpSp>
          <p:nvGrpSpPr>
            <p:cNvPr id="28" name="Group 27">
              <a:extLst>
                <a:ext uri="{FF2B5EF4-FFF2-40B4-BE49-F238E27FC236}">
                  <a16:creationId xmlns:a16="http://schemas.microsoft.com/office/drawing/2014/main" id="{234CFB84-E1FD-30E6-D077-0628BD08D920}"/>
                </a:ext>
              </a:extLst>
            </p:cNvPr>
            <p:cNvGrpSpPr/>
            <p:nvPr/>
          </p:nvGrpSpPr>
          <p:grpSpPr>
            <a:xfrm>
              <a:off x="4512040" y="704539"/>
              <a:ext cx="7045377" cy="6016937"/>
              <a:chOff x="4512040" y="704539"/>
              <a:chExt cx="7045377" cy="6016937"/>
            </a:xfrm>
          </p:grpSpPr>
          <p:sp>
            <p:nvSpPr>
              <p:cNvPr id="10" name="Freeform: Shape 9">
                <a:extLst>
                  <a:ext uri="{FF2B5EF4-FFF2-40B4-BE49-F238E27FC236}">
                    <a16:creationId xmlns:a16="http://schemas.microsoft.com/office/drawing/2014/main" id="{62BF2962-E555-8970-DB6D-162839C4E30E}"/>
                  </a:ext>
                </a:extLst>
              </p:cNvPr>
              <p:cNvSpPr/>
              <p:nvPr/>
            </p:nvSpPr>
            <p:spPr>
              <a:xfrm>
                <a:off x="7619051" y="704539"/>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03243" tIns="335462" rIns="303244" bIns="335461" numCol="1" spcCol="1270" anchor="ctr" anchorCtr="0">
                <a:noAutofit/>
              </a:bodyPr>
              <a:lstStyle/>
              <a:p>
                <a:pPr marL="0" lvl="0" indent="0" algn="ctr" defTabSz="1022350">
                  <a:lnSpc>
                    <a:spcPct val="90000"/>
                  </a:lnSpc>
                  <a:spcBef>
                    <a:spcPct val="0"/>
                  </a:spcBef>
                  <a:spcAft>
                    <a:spcPct val="35000"/>
                  </a:spcAft>
                  <a:buNone/>
                </a:pPr>
                <a:endParaRPr lang="en-US" sz="2300" kern="1200" dirty="0"/>
              </a:p>
            </p:txBody>
          </p:sp>
          <p:sp>
            <p:nvSpPr>
              <p:cNvPr id="11" name="Freeform: Shape 10">
                <a:extLst>
                  <a:ext uri="{FF2B5EF4-FFF2-40B4-BE49-F238E27FC236}">
                    <a16:creationId xmlns:a16="http://schemas.microsoft.com/office/drawing/2014/main" id="{0C40CDC8-07AE-7CB7-BAA5-4DB9B2585774}"/>
                  </a:ext>
                </a:extLst>
              </p:cNvPr>
              <p:cNvSpPr/>
              <p:nvPr/>
            </p:nvSpPr>
            <p:spPr>
              <a:xfrm>
                <a:off x="9373351" y="1043866"/>
                <a:ext cx="2184066" cy="1017979"/>
              </a:xfrm>
              <a:custGeom>
                <a:avLst/>
                <a:gdLst>
                  <a:gd name="connsiteX0" fmla="*/ 0 w 1774844"/>
                  <a:gd name="connsiteY0" fmla="*/ 0 h 954217"/>
                  <a:gd name="connsiteX1" fmla="*/ 1774844 w 1774844"/>
                  <a:gd name="connsiteY1" fmla="*/ 0 h 954217"/>
                  <a:gd name="connsiteX2" fmla="*/ 1774844 w 1774844"/>
                  <a:gd name="connsiteY2" fmla="*/ 954217 h 954217"/>
                  <a:gd name="connsiteX3" fmla="*/ 0 w 1774844"/>
                  <a:gd name="connsiteY3" fmla="*/ 954217 h 954217"/>
                  <a:gd name="connsiteX4" fmla="*/ 0 w 1774844"/>
                  <a:gd name="connsiteY4" fmla="*/ 0 h 95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844" h="954217">
                    <a:moveTo>
                      <a:pt x="0" y="0"/>
                    </a:moveTo>
                    <a:lnTo>
                      <a:pt x="1774844" y="0"/>
                    </a:lnTo>
                    <a:lnTo>
                      <a:pt x="1774844" y="954217"/>
                    </a:lnTo>
                    <a:lnTo>
                      <a:pt x="0" y="954217"/>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p:txBody>
          </p:sp>
          <p:sp>
            <p:nvSpPr>
              <p:cNvPr id="12" name="Freeform: Shape 11">
                <a:extLst>
                  <a:ext uri="{FF2B5EF4-FFF2-40B4-BE49-F238E27FC236}">
                    <a16:creationId xmlns:a16="http://schemas.microsoft.com/office/drawing/2014/main" id="{524304FC-37BD-3F36-F748-7CD0C80B4778}"/>
                  </a:ext>
                </a:extLst>
              </p:cNvPr>
              <p:cNvSpPr/>
              <p:nvPr/>
            </p:nvSpPr>
            <p:spPr>
              <a:xfrm>
                <a:off x="5780207" y="704539"/>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15613" tIns="247832" rIns="215614" bIns="24783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3" name="Freeform: Shape 12">
                <a:extLst>
                  <a:ext uri="{FF2B5EF4-FFF2-40B4-BE49-F238E27FC236}">
                    <a16:creationId xmlns:a16="http://schemas.microsoft.com/office/drawing/2014/main" id="{F6BD2A38-3BD8-76D5-662C-080255D010B2}"/>
                  </a:ext>
                </a:extLst>
              </p:cNvPr>
              <p:cNvSpPr/>
              <p:nvPr/>
            </p:nvSpPr>
            <p:spPr>
              <a:xfrm>
                <a:off x="6696106" y="2144641"/>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03243" tIns="335462" rIns="303244" bIns="335461"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4" name="Freeform: Shape 13">
                <a:extLst>
                  <a:ext uri="{FF2B5EF4-FFF2-40B4-BE49-F238E27FC236}">
                    <a16:creationId xmlns:a16="http://schemas.microsoft.com/office/drawing/2014/main" id="{2714D57B-2383-7746-81E6-172F57F4246B}"/>
                  </a:ext>
                </a:extLst>
              </p:cNvPr>
              <p:cNvSpPr/>
              <p:nvPr/>
            </p:nvSpPr>
            <p:spPr>
              <a:xfrm>
                <a:off x="4512040" y="2483967"/>
                <a:ext cx="2113612" cy="1017979"/>
              </a:xfrm>
              <a:custGeom>
                <a:avLst/>
                <a:gdLst>
                  <a:gd name="connsiteX0" fmla="*/ 0 w 1717591"/>
                  <a:gd name="connsiteY0" fmla="*/ 0 h 954217"/>
                  <a:gd name="connsiteX1" fmla="*/ 1717591 w 1717591"/>
                  <a:gd name="connsiteY1" fmla="*/ 0 h 954217"/>
                  <a:gd name="connsiteX2" fmla="*/ 1717591 w 1717591"/>
                  <a:gd name="connsiteY2" fmla="*/ 954217 h 954217"/>
                  <a:gd name="connsiteX3" fmla="*/ 0 w 1717591"/>
                  <a:gd name="connsiteY3" fmla="*/ 954217 h 954217"/>
                  <a:gd name="connsiteX4" fmla="*/ 0 w 1717591"/>
                  <a:gd name="connsiteY4" fmla="*/ 0 h 95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591" h="954217">
                    <a:moveTo>
                      <a:pt x="0" y="0"/>
                    </a:moveTo>
                    <a:lnTo>
                      <a:pt x="1717591" y="0"/>
                    </a:lnTo>
                    <a:lnTo>
                      <a:pt x="1717591" y="954217"/>
                    </a:lnTo>
                    <a:lnTo>
                      <a:pt x="0" y="954217"/>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US" sz="3600" kern="1200" dirty="0"/>
              </a:p>
            </p:txBody>
          </p:sp>
          <p:sp>
            <p:nvSpPr>
              <p:cNvPr id="15" name="Freeform: Shape 14">
                <a:extLst>
                  <a:ext uri="{FF2B5EF4-FFF2-40B4-BE49-F238E27FC236}">
                    <a16:creationId xmlns:a16="http://schemas.microsoft.com/office/drawing/2014/main" id="{B62B7572-8A20-BBB7-1853-95703196749F}"/>
                  </a:ext>
                </a:extLst>
              </p:cNvPr>
              <p:cNvSpPr/>
              <p:nvPr/>
            </p:nvSpPr>
            <p:spPr>
              <a:xfrm>
                <a:off x="8534950" y="2144641"/>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15613" tIns="247832" rIns="215614" bIns="24783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6" name="Freeform: Shape 15">
                <a:extLst>
                  <a:ext uri="{FF2B5EF4-FFF2-40B4-BE49-F238E27FC236}">
                    <a16:creationId xmlns:a16="http://schemas.microsoft.com/office/drawing/2014/main" id="{6F905412-B2CC-2758-FE54-887D067F24E3}"/>
                  </a:ext>
                </a:extLst>
              </p:cNvPr>
              <p:cNvSpPr/>
              <p:nvPr/>
            </p:nvSpPr>
            <p:spPr>
              <a:xfrm>
                <a:off x="7619051" y="3584742"/>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03243" tIns="335462" rIns="303244" bIns="335461"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7" name="Freeform: Shape 16">
                <a:extLst>
                  <a:ext uri="{FF2B5EF4-FFF2-40B4-BE49-F238E27FC236}">
                    <a16:creationId xmlns:a16="http://schemas.microsoft.com/office/drawing/2014/main" id="{7F09568F-1EBD-F996-AD4D-9613F35D4BFD}"/>
                  </a:ext>
                </a:extLst>
              </p:cNvPr>
              <p:cNvSpPr/>
              <p:nvPr/>
            </p:nvSpPr>
            <p:spPr>
              <a:xfrm>
                <a:off x="9373351" y="3924069"/>
                <a:ext cx="2184066" cy="1017979"/>
              </a:xfrm>
              <a:custGeom>
                <a:avLst/>
                <a:gdLst>
                  <a:gd name="connsiteX0" fmla="*/ 0 w 1774844"/>
                  <a:gd name="connsiteY0" fmla="*/ 0 h 954217"/>
                  <a:gd name="connsiteX1" fmla="*/ 1774844 w 1774844"/>
                  <a:gd name="connsiteY1" fmla="*/ 0 h 954217"/>
                  <a:gd name="connsiteX2" fmla="*/ 1774844 w 1774844"/>
                  <a:gd name="connsiteY2" fmla="*/ 954217 h 954217"/>
                  <a:gd name="connsiteX3" fmla="*/ 0 w 1774844"/>
                  <a:gd name="connsiteY3" fmla="*/ 954217 h 954217"/>
                  <a:gd name="connsiteX4" fmla="*/ 0 w 1774844"/>
                  <a:gd name="connsiteY4" fmla="*/ 0 h 954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844" h="954217">
                    <a:moveTo>
                      <a:pt x="0" y="0"/>
                    </a:moveTo>
                    <a:lnTo>
                      <a:pt x="1774844" y="0"/>
                    </a:lnTo>
                    <a:lnTo>
                      <a:pt x="1774844" y="954217"/>
                    </a:lnTo>
                    <a:lnTo>
                      <a:pt x="0" y="954217"/>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p:txBody>
          </p:sp>
          <p:sp>
            <p:nvSpPr>
              <p:cNvPr id="18" name="Freeform: Shape 17">
                <a:extLst>
                  <a:ext uri="{FF2B5EF4-FFF2-40B4-BE49-F238E27FC236}">
                    <a16:creationId xmlns:a16="http://schemas.microsoft.com/office/drawing/2014/main" id="{17576E8A-78E1-7DA5-29A0-71B07A886721}"/>
                  </a:ext>
                </a:extLst>
              </p:cNvPr>
              <p:cNvSpPr/>
              <p:nvPr/>
            </p:nvSpPr>
            <p:spPr>
              <a:xfrm>
                <a:off x="5780207" y="3584742"/>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15613" tIns="247832" rIns="215614" bIns="24783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9" name="Freeform: Shape 18">
                <a:extLst>
                  <a:ext uri="{FF2B5EF4-FFF2-40B4-BE49-F238E27FC236}">
                    <a16:creationId xmlns:a16="http://schemas.microsoft.com/office/drawing/2014/main" id="{382B1165-DA9E-BDA4-4730-7D524FBBE735}"/>
                  </a:ext>
                </a:extLst>
              </p:cNvPr>
              <p:cNvSpPr/>
              <p:nvPr/>
            </p:nvSpPr>
            <p:spPr>
              <a:xfrm>
                <a:off x="6696106" y="5024844"/>
                <a:ext cx="1702634" cy="1696632"/>
              </a:xfrm>
              <a:custGeom>
                <a:avLst/>
                <a:gdLst>
                  <a:gd name="connsiteX0" fmla="*/ 0 w 1590362"/>
                  <a:gd name="connsiteY0" fmla="*/ 691808 h 1383615"/>
                  <a:gd name="connsiteX1" fmla="*/ 345904 w 1590362"/>
                  <a:gd name="connsiteY1" fmla="*/ 0 h 1383615"/>
                  <a:gd name="connsiteX2" fmla="*/ 1244458 w 1590362"/>
                  <a:gd name="connsiteY2" fmla="*/ 0 h 1383615"/>
                  <a:gd name="connsiteX3" fmla="*/ 1590362 w 1590362"/>
                  <a:gd name="connsiteY3" fmla="*/ 691808 h 1383615"/>
                  <a:gd name="connsiteX4" fmla="*/ 1244458 w 1590362"/>
                  <a:gd name="connsiteY4" fmla="*/ 1383615 h 1383615"/>
                  <a:gd name="connsiteX5" fmla="*/ 345904 w 1590362"/>
                  <a:gd name="connsiteY5" fmla="*/ 1383615 h 1383615"/>
                  <a:gd name="connsiteX6" fmla="*/ 0 w 1590362"/>
                  <a:gd name="connsiteY6" fmla="*/ 691808 h 13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362" h="1383615">
                    <a:moveTo>
                      <a:pt x="795180" y="0"/>
                    </a:moveTo>
                    <a:lnTo>
                      <a:pt x="1590361" y="300937"/>
                    </a:lnTo>
                    <a:lnTo>
                      <a:pt x="1590361" y="1082678"/>
                    </a:lnTo>
                    <a:lnTo>
                      <a:pt x="795180" y="1383615"/>
                    </a:lnTo>
                    <a:lnTo>
                      <a:pt x="1" y="1082678"/>
                    </a:lnTo>
                    <a:lnTo>
                      <a:pt x="1" y="300937"/>
                    </a:lnTo>
                    <a:lnTo>
                      <a:pt x="79518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09923" tIns="442142" rIns="409924" bIns="442141" numCol="1" spcCol="1270" anchor="ctr" anchorCtr="0">
                <a:noAutofit/>
              </a:bodyPr>
              <a:lstStyle/>
              <a:p>
                <a:pPr marL="0" lvl="0" indent="0" algn="ctr" defTabSz="2266950">
                  <a:lnSpc>
                    <a:spcPct val="90000"/>
                  </a:lnSpc>
                  <a:spcBef>
                    <a:spcPct val="0"/>
                  </a:spcBef>
                  <a:spcAft>
                    <a:spcPct val="35000"/>
                  </a:spcAft>
                  <a:buNone/>
                </a:pPr>
                <a:endParaRPr lang="en-US" sz="5100" kern="1200"/>
              </a:p>
            </p:txBody>
          </p:sp>
          <p:sp>
            <p:nvSpPr>
              <p:cNvPr id="20" name="Rectangle 19">
                <a:extLst>
                  <a:ext uri="{FF2B5EF4-FFF2-40B4-BE49-F238E27FC236}">
                    <a16:creationId xmlns:a16="http://schemas.microsoft.com/office/drawing/2014/main" id="{308A6B2F-0A6A-BB08-4E36-D6787FCC52CC}"/>
                  </a:ext>
                </a:extLst>
              </p:cNvPr>
              <p:cNvSpPr/>
              <p:nvPr/>
            </p:nvSpPr>
            <p:spPr>
              <a:xfrm>
                <a:off x="4512040" y="5364170"/>
                <a:ext cx="2113612" cy="1017979"/>
              </a:xfrm>
              <a:prstGeom prst="rect">
                <a:avLst/>
              </a:pr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7" name="TextBox 6">
              <a:extLst>
                <a:ext uri="{FF2B5EF4-FFF2-40B4-BE49-F238E27FC236}">
                  <a16:creationId xmlns:a16="http://schemas.microsoft.com/office/drawing/2014/main" id="{24FC9C6D-43BD-9D75-5B65-6C3D21FE9F07}"/>
                </a:ext>
              </a:extLst>
            </p:cNvPr>
            <p:cNvSpPr txBox="1"/>
            <p:nvPr/>
          </p:nvSpPr>
          <p:spPr>
            <a:xfrm>
              <a:off x="5314094" y="1161127"/>
              <a:ext cx="2642884" cy="830997"/>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Imagination Inflation</a:t>
              </a:r>
            </a:p>
          </p:txBody>
        </p:sp>
        <p:sp>
          <p:nvSpPr>
            <p:cNvPr id="8" name="TextBox 7">
              <a:extLst>
                <a:ext uri="{FF2B5EF4-FFF2-40B4-BE49-F238E27FC236}">
                  <a16:creationId xmlns:a16="http://schemas.microsoft.com/office/drawing/2014/main" id="{3A0DCE29-CB36-B5E9-0BFF-D6A9BFB02C62}"/>
                </a:ext>
              </a:extLst>
            </p:cNvPr>
            <p:cNvSpPr txBox="1"/>
            <p:nvPr/>
          </p:nvSpPr>
          <p:spPr>
            <a:xfrm>
              <a:off x="7163271" y="1341025"/>
              <a:ext cx="2642884" cy="46166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Suggestion</a:t>
              </a:r>
            </a:p>
          </p:txBody>
        </p:sp>
        <p:sp>
          <p:nvSpPr>
            <p:cNvPr id="22" name="TextBox 21">
              <a:extLst>
                <a:ext uri="{FF2B5EF4-FFF2-40B4-BE49-F238E27FC236}">
                  <a16:creationId xmlns:a16="http://schemas.microsoft.com/office/drawing/2014/main" id="{12FECB73-30A2-1369-D3B3-0D020BC11EF0}"/>
                </a:ext>
              </a:extLst>
            </p:cNvPr>
            <p:cNvSpPr txBox="1"/>
            <p:nvPr/>
          </p:nvSpPr>
          <p:spPr>
            <a:xfrm>
              <a:off x="6221359" y="2816809"/>
              <a:ext cx="2642884" cy="46166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Interference</a:t>
              </a:r>
            </a:p>
          </p:txBody>
        </p:sp>
        <p:sp>
          <p:nvSpPr>
            <p:cNvPr id="23" name="TextBox 22">
              <a:extLst>
                <a:ext uri="{FF2B5EF4-FFF2-40B4-BE49-F238E27FC236}">
                  <a16:creationId xmlns:a16="http://schemas.microsoft.com/office/drawing/2014/main" id="{67D38BAF-A990-4213-6F39-271B7073F1F8}"/>
                </a:ext>
              </a:extLst>
            </p:cNvPr>
            <p:cNvSpPr txBox="1"/>
            <p:nvPr/>
          </p:nvSpPr>
          <p:spPr>
            <a:xfrm>
              <a:off x="8064825" y="2632142"/>
              <a:ext cx="2642884" cy="830997"/>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Curse of Knowledge</a:t>
              </a:r>
            </a:p>
          </p:txBody>
        </p:sp>
        <p:sp>
          <p:nvSpPr>
            <p:cNvPr id="24" name="TextBox 23">
              <a:extLst>
                <a:ext uri="{FF2B5EF4-FFF2-40B4-BE49-F238E27FC236}">
                  <a16:creationId xmlns:a16="http://schemas.microsoft.com/office/drawing/2014/main" id="{82B34937-227E-9243-5286-30ED1F4007AC}"/>
                </a:ext>
              </a:extLst>
            </p:cNvPr>
            <p:cNvSpPr txBox="1"/>
            <p:nvPr/>
          </p:nvSpPr>
          <p:spPr>
            <a:xfrm>
              <a:off x="5304210" y="4017559"/>
              <a:ext cx="2642884" cy="830997"/>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Hindsight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Bias</a:t>
              </a:r>
            </a:p>
          </p:txBody>
        </p:sp>
        <p:sp>
          <p:nvSpPr>
            <p:cNvPr id="25" name="TextBox 24">
              <a:extLst>
                <a:ext uri="{FF2B5EF4-FFF2-40B4-BE49-F238E27FC236}">
                  <a16:creationId xmlns:a16="http://schemas.microsoft.com/office/drawing/2014/main" id="{5A065E09-D86B-BE3C-95B7-324BC129F0BD}"/>
                </a:ext>
              </a:extLst>
            </p:cNvPr>
            <p:cNvSpPr txBox="1"/>
            <p:nvPr/>
          </p:nvSpPr>
          <p:spPr>
            <a:xfrm>
              <a:off x="7481948" y="3848992"/>
              <a:ext cx="1901704" cy="1200329"/>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Knew it all along feeling</a:t>
              </a:r>
            </a:p>
          </p:txBody>
        </p:sp>
        <p:sp>
          <p:nvSpPr>
            <p:cNvPr id="27" name="TextBox 26">
              <a:extLst>
                <a:ext uri="{FF2B5EF4-FFF2-40B4-BE49-F238E27FC236}">
                  <a16:creationId xmlns:a16="http://schemas.microsoft.com/office/drawing/2014/main" id="{D25DF348-610C-0486-2CBC-0D6F856D72F3}"/>
                </a:ext>
              </a:extLst>
            </p:cNvPr>
            <p:cNvSpPr txBox="1"/>
            <p:nvPr/>
          </p:nvSpPr>
          <p:spPr>
            <a:xfrm>
              <a:off x="6160506" y="5239578"/>
              <a:ext cx="2642884" cy="156966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False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consensus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123974"/>
                  </a:solidFill>
                  <a:effectLst/>
                  <a:latin typeface="Tahoma" charset="0"/>
                </a:rPr>
                <a:t>effort </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123974"/>
                </a:solidFill>
                <a:effectLst/>
                <a:latin typeface="Tahoma" charset="0"/>
              </a:endParaRPr>
            </a:p>
          </p:txBody>
        </p:sp>
      </p:grpSp>
      <p:sp>
        <p:nvSpPr>
          <p:cNvPr id="30" name="TextBox 29">
            <a:extLst>
              <a:ext uri="{FF2B5EF4-FFF2-40B4-BE49-F238E27FC236}">
                <a16:creationId xmlns:a16="http://schemas.microsoft.com/office/drawing/2014/main" id="{FFD4F8B3-0D37-FFA0-BB24-587FDC0E30F6}"/>
              </a:ext>
            </a:extLst>
          </p:cNvPr>
          <p:cNvSpPr txBox="1"/>
          <p:nvPr/>
        </p:nvSpPr>
        <p:spPr>
          <a:xfrm>
            <a:off x="6240284" y="2330868"/>
            <a:ext cx="1979973" cy="138499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C00000"/>
                </a:solidFill>
                <a:effectLst/>
                <a:latin typeface="Tahoma" charset="0"/>
              </a:rPr>
              <a:t>Types of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C00000"/>
                </a:solidFill>
                <a:effectLst/>
                <a:latin typeface="Tahoma" charset="0"/>
              </a:rPr>
              <a:t>Memory Distortions</a:t>
            </a:r>
          </a:p>
        </p:txBody>
      </p:sp>
    </p:spTree>
    <p:extLst>
      <p:ext uri="{BB962C8B-B14F-4D97-AF65-F5344CB8AC3E}">
        <p14:creationId xmlns:p14="http://schemas.microsoft.com/office/powerpoint/2010/main" val="111417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p:txBody>
          <a:bodyPr>
            <a:normAutofit/>
          </a:bodyPr>
          <a:lstStyle/>
          <a:p>
            <a:r>
              <a:rPr lang="en-US" dirty="0">
                <a:ea typeface="Tahoma"/>
                <a:cs typeface="Tahoma"/>
              </a:rPr>
              <a:t>Illusion of Knowing Impacts</a:t>
            </a:r>
          </a:p>
        </p:txBody>
      </p:sp>
      <p:graphicFrame>
        <p:nvGraphicFramePr>
          <p:cNvPr id="3" name="Content Placeholder 2">
            <a:extLst>
              <a:ext uri="{FF2B5EF4-FFF2-40B4-BE49-F238E27FC236}">
                <a16:creationId xmlns:a16="http://schemas.microsoft.com/office/drawing/2014/main" id="{68ABC6C2-C05C-0347-753D-7D8DF5CEF4A2}"/>
              </a:ext>
            </a:extLst>
          </p:cNvPr>
          <p:cNvGraphicFramePr>
            <a:graphicFrameLocks noGrp="1"/>
          </p:cNvGraphicFramePr>
          <p:nvPr>
            <p:ph idx="1"/>
          </p:nvPr>
        </p:nvGraphicFramePr>
        <p:xfrm>
          <a:off x="593725" y="1054100"/>
          <a:ext cx="10928350" cy="488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E6FD9B-DC66-4F2B-B92A-19C65C99AF3B}" type="slidenum">
              <a:rPr kumimoji="0" lang="en-US" sz="1600" b="0" i="0" u="none" strike="noStrike" kern="1200" cap="none" spc="0" normalizeH="0" baseline="0" noProof="0" smtClean="0">
                <a:ln>
                  <a:noFill/>
                </a:ln>
                <a:solidFill>
                  <a:prstClr val="black"/>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600" b="0" i="0" u="none" strike="noStrike" kern="1200" cap="none" spc="0" normalizeH="0" baseline="0" noProof="0" dirty="0">
              <a:ln>
                <a:noFill/>
              </a:ln>
              <a:solidFill>
                <a:prstClr val="black"/>
              </a:solidFill>
              <a:effectLst/>
              <a:uLnTx/>
              <a:uFillTx/>
              <a:latin typeface="Tahoma" charset="0"/>
              <a:ea typeface="+mn-ea"/>
              <a:cs typeface="+mn-cs"/>
            </a:endParaRPr>
          </a:p>
        </p:txBody>
      </p:sp>
    </p:spTree>
    <p:extLst>
      <p:ext uri="{BB962C8B-B14F-4D97-AF65-F5344CB8AC3E}">
        <p14:creationId xmlns:p14="http://schemas.microsoft.com/office/powerpoint/2010/main" val="96875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p:txBody>
          <a:bodyPr>
            <a:normAutofit/>
          </a:bodyPr>
          <a:lstStyle/>
          <a:p>
            <a:r>
              <a:rPr lang="en-US" dirty="0">
                <a:ea typeface="Tahoma"/>
                <a:cs typeface="Tahoma"/>
              </a:rPr>
              <a:t>Illusion of Knowing Impacts</a:t>
            </a:r>
          </a:p>
        </p:txBody>
      </p:sp>
      <p:graphicFrame>
        <p:nvGraphicFramePr>
          <p:cNvPr id="3" name="Content Placeholder 2">
            <a:extLst>
              <a:ext uri="{FF2B5EF4-FFF2-40B4-BE49-F238E27FC236}">
                <a16:creationId xmlns:a16="http://schemas.microsoft.com/office/drawing/2014/main" id="{68ABC6C2-C05C-0347-753D-7D8DF5CEF4A2}"/>
              </a:ext>
            </a:extLst>
          </p:cNvPr>
          <p:cNvGraphicFramePr>
            <a:graphicFrameLocks noGrp="1"/>
          </p:cNvGraphicFramePr>
          <p:nvPr>
            <p:ph idx="1"/>
            <p:extLst>
              <p:ext uri="{D42A27DB-BD31-4B8C-83A1-F6EECF244321}">
                <p14:modId xmlns:p14="http://schemas.microsoft.com/office/powerpoint/2010/main" val="2326804107"/>
              </p:ext>
            </p:extLst>
          </p:nvPr>
        </p:nvGraphicFramePr>
        <p:xfrm>
          <a:off x="1379539" y="339726"/>
          <a:ext cx="9508594" cy="425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4"/>
          </p:nvPr>
        </p:nvSpPr>
        <p:spPr/>
        <p:txBody>
          <a:bodyPr/>
          <a:lstStyle/>
          <a:p>
            <a:pPr algn="r"/>
            <a:fld id="{20E6FD9B-DC66-4F2B-B92A-19C65C99AF3B}" type="slidenum">
              <a:rPr lang="en-US" smtClean="0"/>
              <a:pPr algn="r"/>
              <a:t>24</a:t>
            </a:fld>
            <a:endParaRPr lang="en-US" dirty="0"/>
          </a:p>
        </p:txBody>
      </p:sp>
      <p:sp>
        <p:nvSpPr>
          <p:cNvPr id="7" name="TextBox 6">
            <a:extLst>
              <a:ext uri="{FF2B5EF4-FFF2-40B4-BE49-F238E27FC236}">
                <a16:creationId xmlns:a16="http://schemas.microsoft.com/office/drawing/2014/main" id="{29F642EB-8D3E-D4BD-1BB6-9CC7B5BB8A5F}"/>
              </a:ext>
            </a:extLst>
          </p:cNvPr>
          <p:cNvSpPr txBox="1"/>
          <p:nvPr/>
        </p:nvSpPr>
        <p:spPr>
          <a:xfrm>
            <a:off x="485378" y="4289208"/>
            <a:ext cx="5017956" cy="1815882"/>
          </a:xfrm>
          <a:prstGeom prst="rect">
            <a:avLst/>
          </a:prstGeom>
          <a:noFill/>
        </p:spPr>
        <p:txBody>
          <a:bodyPr wrap="square">
            <a:spAutoFit/>
          </a:bodyPr>
          <a:lstStyle/>
          <a:p>
            <a:r>
              <a:rPr lang="en-US" sz="2800" dirty="0">
                <a:latin typeface="+mn-lt"/>
              </a:rPr>
              <a:t>Managers are not always versed in the ADDIE process due to biases or lack of experience.</a:t>
            </a:r>
          </a:p>
        </p:txBody>
      </p:sp>
    </p:spTree>
    <p:extLst>
      <p:ext uri="{BB962C8B-B14F-4D97-AF65-F5344CB8AC3E}">
        <p14:creationId xmlns:p14="http://schemas.microsoft.com/office/powerpoint/2010/main" val="380238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p:txBody>
          <a:bodyPr>
            <a:normAutofit/>
          </a:bodyPr>
          <a:lstStyle/>
          <a:p>
            <a:r>
              <a:rPr lang="en-US" dirty="0">
                <a:ea typeface="Tahoma"/>
                <a:cs typeface="Tahoma"/>
              </a:rPr>
              <a:t>Illusion of Knowing Impacts</a:t>
            </a:r>
          </a:p>
        </p:txBody>
      </p:sp>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4"/>
          </p:nvPr>
        </p:nvSpPr>
        <p:spPr/>
        <p:txBody>
          <a:bodyPr/>
          <a:lstStyle/>
          <a:p>
            <a:pPr algn="r"/>
            <a:fld id="{20E6FD9B-DC66-4F2B-B92A-19C65C99AF3B}" type="slidenum">
              <a:rPr lang="en-US" smtClean="0"/>
              <a:pPr algn="r"/>
              <a:t>25</a:t>
            </a:fld>
            <a:endParaRPr lang="en-US" dirty="0"/>
          </a:p>
        </p:txBody>
      </p:sp>
      <p:sp>
        <p:nvSpPr>
          <p:cNvPr id="7" name="TextBox 6">
            <a:extLst>
              <a:ext uri="{FF2B5EF4-FFF2-40B4-BE49-F238E27FC236}">
                <a16:creationId xmlns:a16="http://schemas.microsoft.com/office/drawing/2014/main" id="{29F642EB-8D3E-D4BD-1BB6-9CC7B5BB8A5F}"/>
              </a:ext>
            </a:extLst>
          </p:cNvPr>
          <p:cNvSpPr txBox="1"/>
          <p:nvPr/>
        </p:nvSpPr>
        <p:spPr>
          <a:xfrm>
            <a:off x="4067960" y="4230232"/>
            <a:ext cx="5542888" cy="2246769"/>
          </a:xfrm>
          <a:prstGeom prst="rect">
            <a:avLst/>
          </a:prstGeom>
          <a:noFill/>
        </p:spPr>
        <p:txBody>
          <a:bodyPr wrap="square">
            <a:spAutoFit/>
          </a:bodyPr>
          <a:lstStyle/>
          <a:p>
            <a:r>
              <a:rPr lang="en-US" sz="2800" dirty="0">
                <a:latin typeface="+mn-lt"/>
              </a:rPr>
              <a:t>Incoming personnel lack adequate learning development knowledge and skills and the process for developing them is not standardized.</a:t>
            </a:r>
          </a:p>
        </p:txBody>
      </p:sp>
      <p:graphicFrame>
        <p:nvGraphicFramePr>
          <p:cNvPr id="8" name="Content Placeholder 2">
            <a:extLst>
              <a:ext uri="{FF2B5EF4-FFF2-40B4-BE49-F238E27FC236}">
                <a16:creationId xmlns:a16="http://schemas.microsoft.com/office/drawing/2014/main" id="{B9FC7C14-9355-5636-61A2-DD9EC0EB4C78}"/>
              </a:ext>
            </a:extLst>
          </p:cNvPr>
          <p:cNvGraphicFramePr>
            <a:graphicFrameLocks/>
          </p:cNvGraphicFramePr>
          <p:nvPr>
            <p:extLst>
              <p:ext uri="{D42A27DB-BD31-4B8C-83A1-F6EECF244321}">
                <p14:modId xmlns:p14="http://schemas.microsoft.com/office/powerpoint/2010/main" val="1828271674"/>
              </p:ext>
            </p:extLst>
          </p:nvPr>
        </p:nvGraphicFramePr>
        <p:xfrm>
          <a:off x="1379539" y="339726"/>
          <a:ext cx="9508594" cy="425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6692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CD9C17-ED9C-D128-FB53-6FBF76D9BD6A}"/>
              </a:ext>
            </a:extLst>
          </p:cNvPr>
          <p:cNvSpPr>
            <a:spLocks noGrp="1"/>
          </p:cNvSpPr>
          <p:nvPr>
            <p:ph type="title"/>
          </p:nvPr>
        </p:nvSpPr>
        <p:spPr/>
        <p:txBody>
          <a:bodyPr>
            <a:normAutofit/>
          </a:bodyPr>
          <a:lstStyle/>
          <a:p>
            <a:r>
              <a:rPr lang="en-US" dirty="0">
                <a:ea typeface="Tahoma"/>
                <a:cs typeface="Tahoma"/>
              </a:rPr>
              <a:t>Illusion of Knowing Impacts</a:t>
            </a:r>
          </a:p>
        </p:txBody>
      </p:sp>
      <p:sp>
        <p:nvSpPr>
          <p:cNvPr id="5" name="Slide Number Placeholder 4">
            <a:extLst>
              <a:ext uri="{FF2B5EF4-FFF2-40B4-BE49-F238E27FC236}">
                <a16:creationId xmlns:a16="http://schemas.microsoft.com/office/drawing/2014/main" id="{5E70D09F-4B3A-3053-26B7-8B3FDAAB235F}"/>
              </a:ext>
            </a:extLst>
          </p:cNvPr>
          <p:cNvSpPr>
            <a:spLocks noGrp="1"/>
          </p:cNvSpPr>
          <p:nvPr>
            <p:ph type="sldNum" sz="quarter" idx="4"/>
          </p:nvPr>
        </p:nvSpPr>
        <p:spPr/>
        <p:txBody>
          <a:bodyPr/>
          <a:lstStyle/>
          <a:p>
            <a:pPr algn="r"/>
            <a:fld id="{20E6FD9B-DC66-4F2B-B92A-19C65C99AF3B}" type="slidenum">
              <a:rPr lang="en-US" smtClean="0"/>
              <a:pPr algn="r"/>
              <a:t>26</a:t>
            </a:fld>
            <a:endParaRPr lang="en-US" dirty="0"/>
          </a:p>
        </p:txBody>
      </p:sp>
      <p:sp>
        <p:nvSpPr>
          <p:cNvPr id="7" name="TextBox 6">
            <a:extLst>
              <a:ext uri="{FF2B5EF4-FFF2-40B4-BE49-F238E27FC236}">
                <a16:creationId xmlns:a16="http://schemas.microsoft.com/office/drawing/2014/main" id="{29F642EB-8D3E-D4BD-1BB6-9CC7B5BB8A5F}"/>
              </a:ext>
            </a:extLst>
          </p:cNvPr>
          <p:cNvSpPr txBox="1"/>
          <p:nvPr/>
        </p:nvSpPr>
        <p:spPr>
          <a:xfrm>
            <a:off x="7343379" y="4348620"/>
            <a:ext cx="4459154" cy="1815882"/>
          </a:xfrm>
          <a:prstGeom prst="rect">
            <a:avLst/>
          </a:prstGeom>
          <a:noFill/>
        </p:spPr>
        <p:txBody>
          <a:bodyPr wrap="square">
            <a:spAutoFit/>
          </a:bodyPr>
          <a:lstStyle/>
          <a:p>
            <a:r>
              <a:rPr lang="en-US" sz="2800" dirty="0">
                <a:latin typeface="+mn-lt"/>
              </a:rPr>
              <a:t>Current approaches to creating effective, efficient, and engaging courses are not implemented correctly.</a:t>
            </a:r>
          </a:p>
        </p:txBody>
      </p:sp>
      <p:graphicFrame>
        <p:nvGraphicFramePr>
          <p:cNvPr id="8" name="Content Placeholder 2">
            <a:extLst>
              <a:ext uri="{FF2B5EF4-FFF2-40B4-BE49-F238E27FC236}">
                <a16:creationId xmlns:a16="http://schemas.microsoft.com/office/drawing/2014/main" id="{172A4A63-6AA9-7DD0-B77D-853CF253FBB8}"/>
              </a:ext>
            </a:extLst>
          </p:cNvPr>
          <p:cNvGraphicFramePr>
            <a:graphicFrameLocks/>
          </p:cNvGraphicFramePr>
          <p:nvPr>
            <p:extLst>
              <p:ext uri="{D42A27DB-BD31-4B8C-83A1-F6EECF244321}">
                <p14:modId xmlns:p14="http://schemas.microsoft.com/office/powerpoint/2010/main" val="423952420"/>
              </p:ext>
            </p:extLst>
          </p:nvPr>
        </p:nvGraphicFramePr>
        <p:xfrm>
          <a:off x="1379539" y="339726"/>
          <a:ext cx="9508594" cy="425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2485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8655BB-D235-9DA3-92A4-43AC1436964B}"/>
              </a:ext>
            </a:extLst>
          </p:cNvPr>
          <p:cNvSpPr>
            <a:spLocks noGrp="1"/>
          </p:cNvSpPr>
          <p:nvPr>
            <p:ph type="title"/>
          </p:nvPr>
        </p:nvSpPr>
        <p:spPr/>
        <p:txBody>
          <a:bodyPr/>
          <a:lstStyle/>
          <a:p>
            <a:r>
              <a:rPr lang="en-US" dirty="0"/>
              <a:t>Current Operations (</a:t>
            </a:r>
            <a:r>
              <a:rPr lang="en-US" dirty="0" err="1"/>
              <a:t>CUOPS</a:t>
            </a:r>
            <a:r>
              <a:rPr lang="en-US" dirty="0"/>
              <a:t>)</a:t>
            </a:r>
          </a:p>
        </p:txBody>
      </p:sp>
      <p:sp>
        <p:nvSpPr>
          <p:cNvPr id="7" name="Slide Number Placeholder 6">
            <a:extLst>
              <a:ext uri="{FF2B5EF4-FFF2-40B4-BE49-F238E27FC236}">
                <a16:creationId xmlns:a16="http://schemas.microsoft.com/office/drawing/2014/main" id="{56F699DD-4C4D-10B6-634E-C5C47D5545C9}"/>
              </a:ext>
            </a:extLst>
          </p:cNvPr>
          <p:cNvSpPr>
            <a:spLocks noGrp="1"/>
          </p:cNvSpPr>
          <p:nvPr>
            <p:ph type="sldNum" sz="quarter" idx="4"/>
          </p:nvPr>
        </p:nvSpPr>
        <p:spPr/>
        <p:txBody>
          <a:bodyPr/>
          <a:lstStyle/>
          <a:p>
            <a:fld id="{20E6FD9B-DC66-4F2B-B92A-19C65C99AF3B}" type="slidenum">
              <a:rPr lang="en-US" smtClean="0"/>
              <a:pPr/>
              <a:t>27</a:t>
            </a:fld>
            <a:endParaRPr lang="en-US" dirty="0"/>
          </a:p>
        </p:txBody>
      </p:sp>
      <p:sp>
        <p:nvSpPr>
          <p:cNvPr id="24" name="Freeform: Shape 23">
            <a:extLst>
              <a:ext uri="{FF2B5EF4-FFF2-40B4-BE49-F238E27FC236}">
                <a16:creationId xmlns:a16="http://schemas.microsoft.com/office/drawing/2014/main" id="{16148497-1061-E413-DAA0-EA598F1B176F}"/>
              </a:ext>
            </a:extLst>
          </p:cNvPr>
          <p:cNvSpPr/>
          <p:nvPr/>
        </p:nvSpPr>
        <p:spPr>
          <a:xfrm>
            <a:off x="237067" y="1182572"/>
            <a:ext cx="3386439" cy="1134848"/>
          </a:xfrm>
          <a:custGeom>
            <a:avLst/>
            <a:gdLst>
              <a:gd name="connsiteX0" fmla="*/ 0 w 2269696"/>
              <a:gd name="connsiteY0" fmla="*/ 0 h 1134848"/>
              <a:gd name="connsiteX1" fmla="*/ 2269696 w 2269696"/>
              <a:gd name="connsiteY1" fmla="*/ 0 h 1134848"/>
              <a:gd name="connsiteX2" fmla="*/ 2269696 w 2269696"/>
              <a:gd name="connsiteY2" fmla="*/ 1134848 h 1134848"/>
              <a:gd name="connsiteX3" fmla="*/ 0 w 2269696"/>
              <a:gd name="connsiteY3" fmla="*/ 1134848 h 1134848"/>
              <a:gd name="connsiteX4" fmla="*/ 0 w 2269696"/>
              <a:gd name="connsiteY4" fmla="*/ 0 h 113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696" h="1134848">
                <a:moveTo>
                  <a:pt x="0" y="0"/>
                </a:moveTo>
                <a:lnTo>
                  <a:pt x="2269696" y="0"/>
                </a:lnTo>
                <a:lnTo>
                  <a:pt x="2269696" y="1134848"/>
                </a:lnTo>
                <a:lnTo>
                  <a:pt x="0" y="1134848"/>
                </a:lnTo>
                <a:lnTo>
                  <a:pt x="0" y="0"/>
                </a:lnTo>
                <a:close/>
              </a:path>
            </a:pathLst>
          </a:custGeom>
          <a:solidFill>
            <a:srgbClr val="2F5597"/>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Training Management</a:t>
            </a:r>
          </a:p>
        </p:txBody>
      </p:sp>
      <p:sp>
        <p:nvSpPr>
          <p:cNvPr id="25" name="Freeform: Shape 24">
            <a:extLst>
              <a:ext uri="{FF2B5EF4-FFF2-40B4-BE49-F238E27FC236}">
                <a16:creationId xmlns:a16="http://schemas.microsoft.com/office/drawing/2014/main" id="{4F95E1F5-EC7E-5118-962E-F313A9DF762D}"/>
              </a:ext>
            </a:extLst>
          </p:cNvPr>
          <p:cNvSpPr/>
          <p:nvPr/>
        </p:nvSpPr>
        <p:spPr>
          <a:xfrm>
            <a:off x="4335435" y="1182572"/>
            <a:ext cx="3386439" cy="1134848"/>
          </a:xfrm>
          <a:custGeom>
            <a:avLst/>
            <a:gdLst>
              <a:gd name="connsiteX0" fmla="*/ 0 w 2269696"/>
              <a:gd name="connsiteY0" fmla="*/ 0 h 1134848"/>
              <a:gd name="connsiteX1" fmla="*/ 2269696 w 2269696"/>
              <a:gd name="connsiteY1" fmla="*/ 0 h 1134848"/>
              <a:gd name="connsiteX2" fmla="*/ 2269696 w 2269696"/>
              <a:gd name="connsiteY2" fmla="*/ 1134848 h 1134848"/>
              <a:gd name="connsiteX3" fmla="*/ 0 w 2269696"/>
              <a:gd name="connsiteY3" fmla="*/ 1134848 h 1134848"/>
              <a:gd name="connsiteX4" fmla="*/ 0 w 2269696"/>
              <a:gd name="connsiteY4" fmla="*/ 0 h 113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696" h="1134848">
                <a:moveTo>
                  <a:pt x="0" y="0"/>
                </a:moveTo>
                <a:lnTo>
                  <a:pt x="2269696" y="0"/>
                </a:lnTo>
                <a:lnTo>
                  <a:pt x="2269696" y="1134848"/>
                </a:lnTo>
                <a:lnTo>
                  <a:pt x="0" y="1134848"/>
                </a:lnTo>
                <a:lnTo>
                  <a:pt x="0" y="0"/>
                </a:lnTo>
                <a:close/>
              </a:path>
            </a:pathLst>
          </a:custGeom>
          <a:solidFill>
            <a:srgbClr val="38572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Workforce Capabilities</a:t>
            </a:r>
          </a:p>
        </p:txBody>
      </p:sp>
      <p:sp>
        <p:nvSpPr>
          <p:cNvPr id="26" name="Freeform: Shape 25">
            <a:extLst>
              <a:ext uri="{FF2B5EF4-FFF2-40B4-BE49-F238E27FC236}">
                <a16:creationId xmlns:a16="http://schemas.microsoft.com/office/drawing/2014/main" id="{C66AD104-9A59-44AD-439C-74BD5BB5A527}"/>
              </a:ext>
            </a:extLst>
          </p:cNvPr>
          <p:cNvSpPr/>
          <p:nvPr/>
        </p:nvSpPr>
        <p:spPr>
          <a:xfrm>
            <a:off x="8433028" y="1182572"/>
            <a:ext cx="3386439" cy="1134848"/>
          </a:xfrm>
          <a:custGeom>
            <a:avLst/>
            <a:gdLst>
              <a:gd name="connsiteX0" fmla="*/ 0 w 2269696"/>
              <a:gd name="connsiteY0" fmla="*/ 0 h 1134848"/>
              <a:gd name="connsiteX1" fmla="*/ 2269696 w 2269696"/>
              <a:gd name="connsiteY1" fmla="*/ 0 h 1134848"/>
              <a:gd name="connsiteX2" fmla="*/ 2269696 w 2269696"/>
              <a:gd name="connsiteY2" fmla="*/ 1134848 h 1134848"/>
              <a:gd name="connsiteX3" fmla="*/ 0 w 2269696"/>
              <a:gd name="connsiteY3" fmla="*/ 1134848 h 1134848"/>
              <a:gd name="connsiteX4" fmla="*/ 0 w 2269696"/>
              <a:gd name="connsiteY4" fmla="*/ 0 h 113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696" h="1134848">
                <a:moveTo>
                  <a:pt x="0" y="0"/>
                </a:moveTo>
                <a:lnTo>
                  <a:pt x="2269696" y="0"/>
                </a:lnTo>
                <a:lnTo>
                  <a:pt x="2269696" y="1134848"/>
                </a:lnTo>
                <a:lnTo>
                  <a:pt x="0" y="1134848"/>
                </a:lnTo>
                <a:lnTo>
                  <a:pt x="0" y="0"/>
                </a:lnTo>
                <a:close/>
              </a:path>
            </a:pathLst>
          </a:custGeom>
          <a:solidFill>
            <a:srgbClr val="7030A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Learning Design Strategies</a:t>
            </a:r>
          </a:p>
        </p:txBody>
      </p:sp>
      <p:sp>
        <p:nvSpPr>
          <p:cNvPr id="13" name="TextBox 12">
            <a:extLst>
              <a:ext uri="{FF2B5EF4-FFF2-40B4-BE49-F238E27FC236}">
                <a16:creationId xmlns:a16="http://schemas.microsoft.com/office/drawing/2014/main" id="{0E15B2C6-4643-382E-8375-164DED4CA318}"/>
              </a:ext>
            </a:extLst>
          </p:cNvPr>
          <p:cNvSpPr txBox="1"/>
          <p:nvPr/>
        </p:nvSpPr>
        <p:spPr>
          <a:xfrm>
            <a:off x="237067" y="2390141"/>
            <a:ext cx="3587250" cy="3785652"/>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mn-lt"/>
              </a:rPr>
              <a:t>Managers lack the qualifications</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Limited professional development opportunities </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Lack qualified and experienced mentors</a:t>
            </a:r>
          </a:p>
          <a:p>
            <a:endParaRPr lang="en-US" sz="2400" dirty="0">
              <a:latin typeface="+mn-lt"/>
            </a:endParaRPr>
          </a:p>
        </p:txBody>
      </p:sp>
      <p:sp>
        <p:nvSpPr>
          <p:cNvPr id="14" name="TextBox 13">
            <a:extLst>
              <a:ext uri="{FF2B5EF4-FFF2-40B4-BE49-F238E27FC236}">
                <a16:creationId xmlns:a16="http://schemas.microsoft.com/office/drawing/2014/main" id="{E6E151D3-1FD9-9E69-D954-3F7ED7B678FE}"/>
              </a:ext>
            </a:extLst>
          </p:cNvPr>
          <p:cNvSpPr txBox="1"/>
          <p:nvPr/>
        </p:nvSpPr>
        <p:spPr>
          <a:xfrm>
            <a:off x="4203520" y="2384070"/>
            <a:ext cx="3784959" cy="3785652"/>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mn-lt"/>
              </a:rPr>
              <a:t>Not keeping pace with professional community</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Not using evidence informed learning strategies</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Inconsistent training development backgrounds</a:t>
            </a:r>
          </a:p>
        </p:txBody>
      </p:sp>
      <p:sp>
        <p:nvSpPr>
          <p:cNvPr id="16" name="TextBox 15">
            <a:extLst>
              <a:ext uri="{FF2B5EF4-FFF2-40B4-BE49-F238E27FC236}">
                <a16:creationId xmlns:a16="http://schemas.microsoft.com/office/drawing/2014/main" id="{8F3E6D99-5489-921D-4679-2D1FF3392467}"/>
              </a:ext>
            </a:extLst>
          </p:cNvPr>
          <p:cNvSpPr txBox="1"/>
          <p:nvPr/>
        </p:nvSpPr>
        <p:spPr>
          <a:xfrm>
            <a:off x="8297334" y="2384070"/>
            <a:ext cx="3755081" cy="2677656"/>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mn-lt"/>
              </a:rPr>
              <a:t>Lack training development practitioner experience </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Not verse in grounded understanding of learning science</a:t>
            </a:r>
          </a:p>
        </p:txBody>
      </p:sp>
      <p:cxnSp>
        <p:nvCxnSpPr>
          <p:cNvPr id="27" name="Straight Connector 26">
            <a:extLst>
              <a:ext uri="{FF2B5EF4-FFF2-40B4-BE49-F238E27FC236}">
                <a16:creationId xmlns:a16="http://schemas.microsoft.com/office/drawing/2014/main" id="{6509F3B4-F2F2-4E40-3D8B-00F17FAD5F43}"/>
              </a:ext>
            </a:extLst>
          </p:cNvPr>
          <p:cNvCxnSpPr>
            <a:cxnSpLocks/>
          </p:cNvCxnSpPr>
          <p:nvPr/>
        </p:nvCxnSpPr>
        <p:spPr bwMode="auto">
          <a:xfrm>
            <a:off x="3957099" y="1182572"/>
            <a:ext cx="0" cy="5288372"/>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cxnSp>
        <p:nvCxnSpPr>
          <p:cNvPr id="28" name="Straight Connector 27">
            <a:extLst>
              <a:ext uri="{FF2B5EF4-FFF2-40B4-BE49-F238E27FC236}">
                <a16:creationId xmlns:a16="http://schemas.microsoft.com/office/drawing/2014/main" id="{0112CB41-4273-3711-05DB-EFB7C0080B82}"/>
              </a:ext>
            </a:extLst>
          </p:cNvPr>
          <p:cNvCxnSpPr>
            <a:cxnSpLocks/>
          </p:cNvCxnSpPr>
          <p:nvPr/>
        </p:nvCxnSpPr>
        <p:spPr bwMode="auto">
          <a:xfrm>
            <a:off x="8021038" y="1182572"/>
            <a:ext cx="0" cy="5288372"/>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spTree>
    <p:extLst>
      <p:ext uri="{BB962C8B-B14F-4D97-AF65-F5344CB8AC3E}">
        <p14:creationId xmlns:p14="http://schemas.microsoft.com/office/powerpoint/2010/main" val="417553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13"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8655BB-D235-9DA3-92A4-43AC1436964B}"/>
              </a:ext>
            </a:extLst>
          </p:cNvPr>
          <p:cNvSpPr>
            <a:spLocks noGrp="1"/>
          </p:cNvSpPr>
          <p:nvPr>
            <p:ph type="title"/>
          </p:nvPr>
        </p:nvSpPr>
        <p:spPr/>
        <p:txBody>
          <a:bodyPr/>
          <a:lstStyle/>
          <a:p>
            <a:r>
              <a:rPr lang="en-US" dirty="0"/>
              <a:t>Future Operations (</a:t>
            </a:r>
            <a:r>
              <a:rPr lang="en-US" dirty="0" err="1"/>
              <a:t>FUOPS</a:t>
            </a:r>
            <a:r>
              <a:rPr lang="en-US" dirty="0"/>
              <a:t>)</a:t>
            </a:r>
          </a:p>
        </p:txBody>
      </p:sp>
      <p:sp>
        <p:nvSpPr>
          <p:cNvPr id="7" name="Slide Number Placeholder 6">
            <a:extLst>
              <a:ext uri="{FF2B5EF4-FFF2-40B4-BE49-F238E27FC236}">
                <a16:creationId xmlns:a16="http://schemas.microsoft.com/office/drawing/2014/main" id="{56F699DD-4C4D-10B6-634E-C5C47D5545C9}"/>
              </a:ext>
            </a:extLst>
          </p:cNvPr>
          <p:cNvSpPr>
            <a:spLocks noGrp="1"/>
          </p:cNvSpPr>
          <p:nvPr>
            <p:ph type="sldNum" sz="quarter" idx="4"/>
          </p:nvPr>
        </p:nvSpPr>
        <p:spPr/>
        <p:txBody>
          <a:bodyPr/>
          <a:lstStyle/>
          <a:p>
            <a:fld id="{20E6FD9B-DC66-4F2B-B92A-19C65C99AF3B}" type="slidenum">
              <a:rPr lang="en-US" smtClean="0"/>
              <a:pPr/>
              <a:t>28</a:t>
            </a:fld>
            <a:endParaRPr lang="en-US" dirty="0"/>
          </a:p>
        </p:txBody>
      </p:sp>
      <p:sp>
        <p:nvSpPr>
          <p:cNvPr id="24" name="Freeform: Shape 23">
            <a:extLst>
              <a:ext uri="{FF2B5EF4-FFF2-40B4-BE49-F238E27FC236}">
                <a16:creationId xmlns:a16="http://schemas.microsoft.com/office/drawing/2014/main" id="{16148497-1061-E413-DAA0-EA598F1B176F}"/>
              </a:ext>
            </a:extLst>
          </p:cNvPr>
          <p:cNvSpPr/>
          <p:nvPr/>
        </p:nvSpPr>
        <p:spPr>
          <a:xfrm>
            <a:off x="237067" y="1182572"/>
            <a:ext cx="3386439" cy="1134848"/>
          </a:xfrm>
          <a:custGeom>
            <a:avLst/>
            <a:gdLst>
              <a:gd name="connsiteX0" fmla="*/ 0 w 2269696"/>
              <a:gd name="connsiteY0" fmla="*/ 0 h 1134848"/>
              <a:gd name="connsiteX1" fmla="*/ 2269696 w 2269696"/>
              <a:gd name="connsiteY1" fmla="*/ 0 h 1134848"/>
              <a:gd name="connsiteX2" fmla="*/ 2269696 w 2269696"/>
              <a:gd name="connsiteY2" fmla="*/ 1134848 h 1134848"/>
              <a:gd name="connsiteX3" fmla="*/ 0 w 2269696"/>
              <a:gd name="connsiteY3" fmla="*/ 1134848 h 1134848"/>
              <a:gd name="connsiteX4" fmla="*/ 0 w 2269696"/>
              <a:gd name="connsiteY4" fmla="*/ 0 h 113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696" h="1134848">
                <a:moveTo>
                  <a:pt x="0" y="0"/>
                </a:moveTo>
                <a:lnTo>
                  <a:pt x="2269696" y="0"/>
                </a:lnTo>
                <a:lnTo>
                  <a:pt x="2269696" y="1134848"/>
                </a:lnTo>
                <a:lnTo>
                  <a:pt x="0" y="1134848"/>
                </a:lnTo>
                <a:lnTo>
                  <a:pt x="0" y="0"/>
                </a:lnTo>
                <a:close/>
              </a:path>
            </a:pathLst>
          </a:custGeom>
          <a:solidFill>
            <a:srgbClr val="2F5597"/>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Training Management</a:t>
            </a:r>
          </a:p>
        </p:txBody>
      </p:sp>
      <p:sp>
        <p:nvSpPr>
          <p:cNvPr id="25" name="Freeform: Shape 24">
            <a:extLst>
              <a:ext uri="{FF2B5EF4-FFF2-40B4-BE49-F238E27FC236}">
                <a16:creationId xmlns:a16="http://schemas.microsoft.com/office/drawing/2014/main" id="{4F95E1F5-EC7E-5118-962E-F313A9DF762D}"/>
              </a:ext>
            </a:extLst>
          </p:cNvPr>
          <p:cNvSpPr/>
          <p:nvPr/>
        </p:nvSpPr>
        <p:spPr>
          <a:xfrm>
            <a:off x="4335435" y="1182572"/>
            <a:ext cx="3386439" cy="1134848"/>
          </a:xfrm>
          <a:custGeom>
            <a:avLst/>
            <a:gdLst>
              <a:gd name="connsiteX0" fmla="*/ 0 w 2269696"/>
              <a:gd name="connsiteY0" fmla="*/ 0 h 1134848"/>
              <a:gd name="connsiteX1" fmla="*/ 2269696 w 2269696"/>
              <a:gd name="connsiteY1" fmla="*/ 0 h 1134848"/>
              <a:gd name="connsiteX2" fmla="*/ 2269696 w 2269696"/>
              <a:gd name="connsiteY2" fmla="*/ 1134848 h 1134848"/>
              <a:gd name="connsiteX3" fmla="*/ 0 w 2269696"/>
              <a:gd name="connsiteY3" fmla="*/ 1134848 h 1134848"/>
              <a:gd name="connsiteX4" fmla="*/ 0 w 2269696"/>
              <a:gd name="connsiteY4" fmla="*/ 0 h 113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696" h="1134848">
                <a:moveTo>
                  <a:pt x="0" y="0"/>
                </a:moveTo>
                <a:lnTo>
                  <a:pt x="2269696" y="0"/>
                </a:lnTo>
                <a:lnTo>
                  <a:pt x="2269696" y="1134848"/>
                </a:lnTo>
                <a:lnTo>
                  <a:pt x="0" y="1134848"/>
                </a:lnTo>
                <a:lnTo>
                  <a:pt x="0" y="0"/>
                </a:lnTo>
                <a:close/>
              </a:path>
            </a:pathLst>
          </a:custGeom>
          <a:solidFill>
            <a:srgbClr val="38572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Workforce Capabilities</a:t>
            </a:r>
          </a:p>
        </p:txBody>
      </p:sp>
      <p:sp>
        <p:nvSpPr>
          <p:cNvPr id="26" name="Freeform: Shape 25">
            <a:extLst>
              <a:ext uri="{FF2B5EF4-FFF2-40B4-BE49-F238E27FC236}">
                <a16:creationId xmlns:a16="http://schemas.microsoft.com/office/drawing/2014/main" id="{C66AD104-9A59-44AD-439C-74BD5BB5A527}"/>
              </a:ext>
            </a:extLst>
          </p:cNvPr>
          <p:cNvSpPr/>
          <p:nvPr/>
        </p:nvSpPr>
        <p:spPr>
          <a:xfrm>
            <a:off x="8433028" y="1182572"/>
            <a:ext cx="3386439" cy="1134848"/>
          </a:xfrm>
          <a:custGeom>
            <a:avLst/>
            <a:gdLst>
              <a:gd name="connsiteX0" fmla="*/ 0 w 2269696"/>
              <a:gd name="connsiteY0" fmla="*/ 0 h 1134848"/>
              <a:gd name="connsiteX1" fmla="*/ 2269696 w 2269696"/>
              <a:gd name="connsiteY1" fmla="*/ 0 h 1134848"/>
              <a:gd name="connsiteX2" fmla="*/ 2269696 w 2269696"/>
              <a:gd name="connsiteY2" fmla="*/ 1134848 h 1134848"/>
              <a:gd name="connsiteX3" fmla="*/ 0 w 2269696"/>
              <a:gd name="connsiteY3" fmla="*/ 1134848 h 1134848"/>
              <a:gd name="connsiteX4" fmla="*/ 0 w 2269696"/>
              <a:gd name="connsiteY4" fmla="*/ 0 h 1134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696" h="1134848">
                <a:moveTo>
                  <a:pt x="0" y="0"/>
                </a:moveTo>
                <a:lnTo>
                  <a:pt x="2269696" y="0"/>
                </a:lnTo>
                <a:lnTo>
                  <a:pt x="2269696" y="1134848"/>
                </a:lnTo>
                <a:lnTo>
                  <a:pt x="0" y="1134848"/>
                </a:lnTo>
                <a:lnTo>
                  <a:pt x="0" y="0"/>
                </a:lnTo>
                <a:close/>
              </a:path>
            </a:pathLst>
          </a:custGeom>
          <a:solidFill>
            <a:srgbClr val="7030A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Learning Design Strategies</a:t>
            </a:r>
          </a:p>
        </p:txBody>
      </p:sp>
      <p:sp>
        <p:nvSpPr>
          <p:cNvPr id="13" name="TextBox 12">
            <a:extLst>
              <a:ext uri="{FF2B5EF4-FFF2-40B4-BE49-F238E27FC236}">
                <a16:creationId xmlns:a16="http://schemas.microsoft.com/office/drawing/2014/main" id="{0E15B2C6-4643-382E-8375-164DED4CA318}"/>
              </a:ext>
            </a:extLst>
          </p:cNvPr>
          <p:cNvSpPr txBox="1"/>
          <p:nvPr/>
        </p:nvSpPr>
        <p:spPr>
          <a:xfrm>
            <a:off x="1" y="2315960"/>
            <a:ext cx="3824090" cy="3785652"/>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mn-lt"/>
              </a:rPr>
              <a:t>Provide managers with the grounded understanding of the learning process </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Guide personnel through the training development process by teaching them how we learn and apply learning</a:t>
            </a:r>
          </a:p>
        </p:txBody>
      </p:sp>
      <p:sp>
        <p:nvSpPr>
          <p:cNvPr id="14" name="TextBox 13">
            <a:extLst>
              <a:ext uri="{FF2B5EF4-FFF2-40B4-BE49-F238E27FC236}">
                <a16:creationId xmlns:a16="http://schemas.microsoft.com/office/drawing/2014/main" id="{E6E151D3-1FD9-9E69-D954-3F7ED7B678FE}"/>
              </a:ext>
            </a:extLst>
          </p:cNvPr>
          <p:cNvSpPr txBox="1"/>
          <p:nvPr/>
        </p:nvSpPr>
        <p:spPr>
          <a:xfrm>
            <a:off x="4235852" y="2320296"/>
            <a:ext cx="3652175" cy="3416320"/>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mn-lt"/>
              </a:rPr>
              <a:t>Create learning experiences that meet learning outcomes and mission readiness</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Focus on implementing Design in ADDIE</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endParaRPr lang="en-US" sz="2400" dirty="0">
              <a:latin typeface="+mn-lt"/>
            </a:endParaRPr>
          </a:p>
        </p:txBody>
      </p:sp>
      <p:sp>
        <p:nvSpPr>
          <p:cNvPr id="16" name="TextBox 15">
            <a:extLst>
              <a:ext uri="{FF2B5EF4-FFF2-40B4-BE49-F238E27FC236}">
                <a16:creationId xmlns:a16="http://schemas.microsoft.com/office/drawing/2014/main" id="{8F3E6D99-5489-921D-4679-2D1FF3392467}"/>
              </a:ext>
            </a:extLst>
          </p:cNvPr>
          <p:cNvSpPr txBox="1"/>
          <p:nvPr/>
        </p:nvSpPr>
        <p:spPr>
          <a:xfrm>
            <a:off x="8371839" y="2323173"/>
            <a:ext cx="3386439" cy="3416320"/>
          </a:xfrm>
          <a:prstGeom prst="rect">
            <a:avLst/>
          </a:prstGeom>
          <a:noFill/>
        </p:spPr>
        <p:txBody>
          <a:bodyPr wrap="square">
            <a:spAutoFit/>
          </a:bodyPr>
          <a:lstStyle/>
          <a:p>
            <a:pPr marL="342900" indent="-342900">
              <a:buFont typeface="Wingdings" panose="05000000000000000000" pitchFamily="2" charset="2"/>
              <a:buChar char="Ø"/>
            </a:pPr>
            <a:r>
              <a:rPr lang="en-US" sz="2400" dirty="0">
                <a:latin typeface="+mn-lt"/>
              </a:rPr>
              <a:t>Use evidence informed design models and strategies</a:t>
            </a:r>
          </a:p>
          <a:p>
            <a:pPr marL="342900" indent="-342900">
              <a:buFont typeface="Wingdings" panose="05000000000000000000" pitchFamily="2" charset="2"/>
              <a:buChar char="Ø"/>
            </a:pPr>
            <a:endParaRPr lang="en-US" sz="2400" dirty="0">
              <a:latin typeface="+mn-lt"/>
            </a:endParaRPr>
          </a:p>
          <a:p>
            <a:pPr marL="342900" indent="-342900">
              <a:buFont typeface="Wingdings" panose="05000000000000000000" pitchFamily="2" charset="2"/>
              <a:buChar char="Ø"/>
            </a:pPr>
            <a:r>
              <a:rPr lang="en-US" sz="2400" dirty="0">
                <a:latin typeface="+mn-lt"/>
              </a:rPr>
              <a:t>Create experiences that are relevant and rigorous</a:t>
            </a:r>
          </a:p>
          <a:p>
            <a:pPr marL="342900" indent="-342900">
              <a:buFont typeface="Wingdings" panose="05000000000000000000" pitchFamily="2" charset="2"/>
              <a:buChar char="Ø"/>
            </a:pPr>
            <a:endParaRPr lang="en-US" sz="2400" dirty="0">
              <a:latin typeface="+mn-lt"/>
            </a:endParaRPr>
          </a:p>
        </p:txBody>
      </p:sp>
      <p:cxnSp>
        <p:nvCxnSpPr>
          <p:cNvPr id="27" name="Straight Connector 26">
            <a:extLst>
              <a:ext uri="{FF2B5EF4-FFF2-40B4-BE49-F238E27FC236}">
                <a16:creationId xmlns:a16="http://schemas.microsoft.com/office/drawing/2014/main" id="{6509F3B4-F2F2-4E40-3D8B-00F17FAD5F43}"/>
              </a:ext>
            </a:extLst>
          </p:cNvPr>
          <p:cNvCxnSpPr>
            <a:cxnSpLocks/>
          </p:cNvCxnSpPr>
          <p:nvPr/>
        </p:nvCxnSpPr>
        <p:spPr bwMode="auto">
          <a:xfrm>
            <a:off x="3957099" y="1182572"/>
            <a:ext cx="0" cy="5288372"/>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cxnSp>
        <p:nvCxnSpPr>
          <p:cNvPr id="28" name="Straight Connector 27">
            <a:extLst>
              <a:ext uri="{FF2B5EF4-FFF2-40B4-BE49-F238E27FC236}">
                <a16:creationId xmlns:a16="http://schemas.microsoft.com/office/drawing/2014/main" id="{0112CB41-4273-3711-05DB-EFB7C0080B82}"/>
              </a:ext>
            </a:extLst>
          </p:cNvPr>
          <p:cNvCxnSpPr>
            <a:cxnSpLocks/>
          </p:cNvCxnSpPr>
          <p:nvPr/>
        </p:nvCxnSpPr>
        <p:spPr bwMode="auto">
          <a:xfrm>
            <a:off x="8021038" y="1182572"/>
            <a:ext cx="0" cy="5288372"/>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spTree>
    <p:extLst>
      <p:ext uri="{BB962C8B-B14F-4D97-AF65-F5344CB8AC3E}">
        <p14:creationId xmlns:p14="http://schemas.microsoft.com/office/powerpoint/2010/main" val="105590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13"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228600" y="1054643"/>
            <a:ext cx="4781387" cy="5195137"/>
            <a:chOff x="0" y="0"/>
            <a:chExt cx="5844275" cy="6350000"/>
          </a:xfrm>
        </p:grpSpPr>
        <p:sp>
          <p:nvSpPr>
            <p:cNvPr id="8" name="Freeform 8"/>
            <p:cNvSpPr/>
            <p:nvPr/>
          </p:nvSpPr>
          <p:spPr>
            <a:xfrm>
              <a:off x="0" y="0"/>
              <a:ext cx="5844275" cy="6350000"/>
            </a:xfrm>
            <a:custGeom>
              <a:avLst/>
              <a:gdLst/>
              <a:ahLst/>
              <a:cxnLst/>
              <a:rect l="l" t="t" r="r" b="b"/>
              <a:pathLst>
                <a:path w="5844275" h="6350000">
                  <a:moveTo>
                    <a:pt x="5397235" y="6350000"/>
                  </a:moveTo>
                  <a:lnTo>
                    <a:pt x="5844275" y="5902960"/>
                  </a:lnTo>
                  <a:lnTo>
                    <a:pt x="5397235" y="5902960"/>
                  </a:lnTo>
                  <a:lnTo>
                    <a:pt x="5397235" y="6350000"/>
                  </a:lnTo>
                  <a:close/>
                  <a:moveTo>
                    <a:pt x="0" y="5902960"/>
                  </a:moveTo>
                  <a:lnTo>
                    <a:pt x="447040" y="6350000"/>
                  </a:lnTo>
                  <a:lnTo>
                    <a:pt x="447040" y="5902960"/>
                  </a:lnTo>
                  <a:lnTo>
                    <a:pt x="0" y="5902960"/>
                  </a:lnTo>
                  <a:close/>
                  <a:moveTo>
                    <a:pt x="447040" y="5902960"/>
                  </a:moveTo>
                  <a:lnTo>
                    <a:pt x="5398505" y="5902960"/>
                  </a:lnTo>
                  <a:lnTo>
                    <a:pt x="5398505" y="6350000"/>
                  </a:lnTo>
                  <a:lnTo>
                    <a:pt x="447040" y="6350000"/>
                  </a:lnTo>
                  <a:lnTo>
                    <a:pt x="447040" y="5902960"/>
                  </a:lnTo>
                  <a:close/>
                  <a:moveTo>
                    <a:pt x="5397235" y="447040"/>
                  </a:moveTo>
                  <a:lnTo>
                    <a:pt x="5844275" y="447040"/>
                  </a:lnTo>
                  <a:lnTo>
                    <a:pt x="5844275" y="5904230"/>
                  </a:lnTo>
                  <a:lnTo>
                    <a:pt x="5397235" y="5904230"/>
                  </a:lnTo>
                  <a:lnTo>
                    <a:pt x="5397235" y="447040"/>
                  </a:lnTo>
                  <a:close/>
                  <a:moveTo>
                    <a:pt x="447040" y="0"/>
                  </a:moveTo>
                  <a:lnTo>
                    <a:pt x="5398505" y="0"/>
                  </a:lnTo>
                  <a:lnTo>
                    <a:pt x="5398505" y="447040"/>
                  </a:lnTo>
                  <a:lnTo>
                    <a:pt x="447040" y="447040"/>
                  </a:lnTo>
                  <a:lnTo>
                    <a:pt x="447040" y="0"/>
                  </a:lnTo>
                  <a:close/>
                  <a:moveTo>
                    <a:pt x="0" y="447040"/>
                  </a:moveTo>
                  <a:lnTo>
                    <a:pt x="447040" y="447040"/>
                  </a:lnTo>
                  <a:lnTo>
                    <a:pt x="447040" y="5904230"/>
                  </a:lnTo>
                  <a:lnTo>
                    <a:pt x="0" y="5904230"/>
                  </a:lnTo>
                  <a:lnTo>
                    <a:pt x="0" y="447040"/>
                  </a:lnTo>
                  <a:close/>
                  <a:moveTo>
                    <a:pt x="447040" y="447040"/>
                  </a:moveTo>
                  <a:lnTo>
                    <a:pt x="5398505" y="447040"/>
                  </a:lnTo>
                  <a:lnTo>
                    <a:pt x="5398505" y="5904230"/>
                  </a:lnTo>
                  <a:lnTo>
                    <a:pt x="447040" y="5904230"/>
                  </a:lnTo>
                  <a:lnTo>
                    <a:pt x="447040" y="447040"/>
                  </a:lnTo>
                  <a:close/>
                  <a:moveTo>
                    <a:pt x="447040" y="0"/>
                  </a:moveTo>
                  <a:lnTo>
                    <a:pt x="0" y="447040"/>
                  </a:lnTo>
                  <a:lnTo>
                    <a:pt x="447040" y="447040"/>
                  </a:lnTo>
                  <a:lnTo>
                    <a:pt x="447040" y="0"/>
                  </a:lnTo>
                  <a:close/>
                  <a:moveTo>
                    <a:pt x="5844275" y="447040"/>
                  </a:moveTo>
                  <a:lnTo>
                    <a:pt x="5397235" y="0"/>
                  </a:lnTo>
                  <a:lnTo>
                    <a:pt x="5397235" y="447040"/>
                  </a:lnTo>
                  <a:lnTo>
                    <a:pt x="5844275" y="447040"/>
                  </a:lnTo>
                  <a:close/>
                </a:path>
              </a:pathLst>
            </a:custGeom>
            <a:solidFill>
              <a:srgbClr val="EFF0F2"/>
            </a:solidFill>
          </p:spPr>
        </p:sp>
      </p:grpSp>
      <p:sp>
        <p:nvSpPr>
          <p:cNvPr id="12" name="Title 11">
            <a:extLst>
              <a:ext uri="{FF2B5EF4-FFF2-40B4-BE49-F238E27FC236}">
                <a16:creationId xmlns:a16="http://schemas.microsoft.com/office/drawing/2014/main" id="{E1F886D9-62EF-4D23-B8DA-5888C4DD627A}"/>
              </a:ext>
            </a:extLst>
          </p:cNvPr>
          <p:cNvSpPr>
            <a:spLocks noGrp="1"/>
          </p:cNvSpPr>
          <p:nvPr>
            <p:ph type="title"/>
          </p:nvPr>
        </p:nvSpPr>
        <p:spPr/>
        <p:txBody>
          <a:bodyPr/>
          <a:lstStyle/>
          <a:p>
            <a:r>
              <a:rPr lang="en-US" dirty="0"/>
              <a:t>Design is the Blueprint</a:t>
            </a:r>
          </a:p>
        </p:txBody>
      </p:sp>
      <p:sp>
        <p:nvSpPr>
          <p:cNvPr id="10" name="TextBox 9">
            <a:extLst>
              <a:ext uri="{FF2B5EF4-FFF2-40B4-BE49-F238E27FC236}">
                <a16:creationId xmlns:a16="http://schemas.microsoft.com/office/drawing/2014/main" id="{6F29879A-85DA-BEC1-998F-3C9DDE73CBCB}"/>
              </a:ext>
            </a:extLst>
          </p:cNvPr>
          <p:cNvSpPr txBox="1"/>
          <p:nvPr/>
        </p:nvSpPr>
        <p:spPr>
          <a:xfrm>
            <a:off x="5783580" y="1565910"/>
            <a:ext cx="6046470" cy="4031873"/>
          </a:xfrm>
          <a:prstGeom prst="rect">
            <a:avLst/>
          </a:prstGeom>
          <a:noFill/>
        </p:spPr>
        <p:txBody>
          <a:bodyPr wrap="square" lIns="91440" tIns="45720" rIns="91440" bIns="45720" rtlCol="0" anchor="t">
            <a:spAutoFit/>
          </a:bodyPr>
          <a:lstStyle/>
          <a:p>
            <a:r>
              <a:rPr lang="en-US" dirty="0">
                <a:latin typeface="Tahoma"/>
                <a:ea typeface="Tahoma"/>
                <a:cs typeface="Tahoma"/>
              </a:rPr>
              <a:t>Design is the blueprint or the path the learner will take to meet the learning outcomes. If you were planning a boat trip, you’d have to make sure you have waypoints, the right equipment, tools, and a map to where you are headed.</a:t>
            </a:r>
          </a:p>
        </p:txBody>
      </p:sp>
      <p:pic>
        <p:nvPicPr>
          <p:cNvPr id="3" name="Picture 2">
            <a:extLst>
              <a:ext uri="{FF2B5EF4-FFF2-40B4-BE49-F238E27FC236}">
                <a16:creationId xmlns:a16="http://schemas.microsoft.com/office/drawing/2014/main" id="{797E189C-4753-A4F8-844D-9A2181454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98" t="19023" r="9189" b="39245"/>
          <a:stretch/>
        </p:blipFill>
        <p:spPr>
          <a:xfrm rot="5400000">
            <a:off x="-8726" y="1789643"/>
            <a:ext cx="3693648" cy="2475221"/>
          </a:xfrm>
          <a:prstGeom prst="rect">
            <a:avLst/>
          </a:prstGeom>
        </p:spPr>
      </p:pic>
      <p:pic>
        <p:nvPicPr>
          <p:cNvPr id="5" name="Picture 4">
            <a:extLst>
              <a:ext uri="{FF2B5EF4-FFF2-40B4-BE49-F238E27FC236}">
                <a16:creationId xmlns:a16="http://schemas.microsoft.com/office/drawing/2014/main" id="{84FD336C-BF1B-1EC2-5336-022D38C2D4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88" t="6753" r="13089" b="7013"/>
          <a:stretch/>
        </p:blipFill>
        <p:spPr>
          <a:xfrm>
            <a:off x="2055587" y="2372863"/>
            <a:ext cx="2475221" cy="3758111"/>
          </a:xfrm>
          <a:prstGeom prst="rect">
            <a:avLst/>
          </a:prstGeom>
        </p:spPr>
      </p:pic>
      <p:grpSp>
        <p:nvGrpSpPr>
          <p:cNvPr id="9" name="Group 7">
            <a:extLst>
              <a:ext uri="{FF2B5EF4-FFF2-40B4-BE49-F238E27FC236}">
                <a16:creationId xmlns:a16="http://schemas.microsoft.com/office/drawing/2014/main" id="{77719808-DF70-E42E-2707-E055BCE36716}"/>
              </a:ext>
            </a:extLst>
          </p:cNvPr>
          <p:cNvGrpSpPr/>
          <p:nvPr/>
        </p:nvGrpSpPr>
        <p:grpSpPr>
          <a:xfrm>
            <a:off x="361950" y="1087055"/>
            <a:ext cx="4502151" cy="5043919"/>
            <a:chOff x="0" y="0"/>
            <a:chExt cx="5844275" cy="6350000"/>
          </a:xfrm>
        </p:grpSpPr>
        <p:sp>
          <p:nvSpPr>
            <p:cNvPr id="11" name="Freeform 8">
              <a:extLst>
                <a:ext uri="{FF2B5EF4-FFF2-40B4-BE49-F238E27FC236}">
                  <a16:creationId xmlns:a16="http://schemas.microsoft.com/office/drawing/2014/main" id="{6C66279A-99B3-D8EA-A835-C5E06A44757C}"/>
                </a:ext>
              </a:extLst>
            </p:cNvPr>
            <p:cNvSpPr/>
            <p:nvPr/>
          </p:nvSpPr>
          <p:spPr>
            <a:xfrm>
              <a:off x="0" y="0"/>
              <a:ext cx="5844275" cy="6350000"/>
            </a:xfrm>
            <a:custGeom>
              <a:avLst/>
              <a:gdLst/>
              <a:ahLst/>
              <a:cxnLst/>
              <a:rect l="l" t="t" r="r" b="b"/>
              <a:pathLst>
                <a:path w="5844275" h="6350000">
                  <a:moveTo>
                    <a:pt x="5397235" y="6350000"/>
                  </a:moveTo>
                  <a:lnTo>
                    <a:pt x="5844275" y="5902960"/>
                  </a:lnTo>
                  <a:lnTo>
                    <a:pt x="5397235" y="5902960"/>
                  </a:lnTo>
                  <a:lnTo>
                    <a:pt x="5397235" y="6350000"/>
                  </a:lnTo>
                  <a:close/>
                  <a:moveTo>
                    <a:pt x="0" y="5902960"/>
                  </a:moveTo>
                  <a:lnTo>
                    <a:pt x="447040" y="6350000"/>
                  </a:lnTo>
                  <a:lnTo>
                    <a:pt x="447040" y="5902960"/>
                  </a:lnTo>
                  <a:lnTo>
                    <a:pt x="0" y="5902960"/>
                  </a:lnTo>
                  <a:close/>
                  <a:moveTo>
                    <a:pt x="447040" y="5902960"/>
                  </a:moveTo>
                  <a:lnTo>
                    <a:pt x="5398505" y="5902960"/>
                  </a:lnTo>
                  <a:lnTo>
                    <a:pt x="5398505" y="6350000"/>
                  </a:lnTo>
                  <a:lnTo>
                    <a:pt x="447040" y="6350000"/>
                  </a:lnTo>
                  <a:lnTo>
                    <a:pt x="447040" y="5902960"/>
                  </a:lnTo>
                  <a:close/>
                  <a:moveTo>
                    <a:pt x="5397235" y="447040"/>
                  </a:moveTo>
                  <a:lnTo>
                    <a:pt x="5844275" y="447040"/>
                  </a:lnTo>
                  <a:lnTo>
                    <a:pt x="5844275" y="5904230"/>
                  </a:lnTo>
                  <a:lnTo>
                    <a:pt x="5397235" y="5904230"/>
                  </a:lnTo>
                  <a:lnTo>
                    <a:pt x="5397235" y="447040"/>
                  </a:lnTo>
                  <a:close/>
                  <a:moveTo>
                    <a:pt x="447040" y="0"/>
                  </a:moveTo>
                  <a:lnTo>
                    <a:pt x="5398505" y="0"/>
                  </a:lnTo>
                  <a:lnTo>
                    <a:pt x="5398505" y="447040"/>
                  </a:lnTo>
                  <a:lnTo>
                    <a:pt x="447040" y="447040"/>
                  </a:lnTo>
                  <a:lnTo>
                    <a:pt x="447040" y="0"/>
                  </a:lnTo>
                  <a:close/>
                  <a:moveTo>
                    <a:pt x="0" y="447040"/>
                  </a:moveTo>
                  <a:lnTo>
                    <a:pt x="447040" y="447040"/>
                  </a:lnTo>
                  <a:lnTo>
                    <a:pt x="447040" y="5904230"/>
                  </a:lnTo>
                  <a:lnTo>
                    <a:pt x="0" y="5904230"/>
                  </a:lnTo>
                  <a:lnTo>
                    <a:pt x="0" y="447040"/>
                  </a:lnTo>
                  <a:close/>
                  <a:moveTo>
                    <a:pt x="447040" y="447040"/>
                  </a:moveTo>
                  <a:lnTo>
                    <a:pt x="5398505" y="447040"/>
                  </a:lnTo>
                  <a:lnTo>
                    <a:pt x="5398505" y="5904230"/>
                  </a:lnTo>
                  <a:lnTo>
                    <a:pt x="447040" y="5904230"/>
                  </a:lnTo>
                  <a:lnTo>
                    <a:pt x="447040" y="447040"/>
                  </a:lnTo>
                  <a:close/>
                  <a:moveTo>
                    <a:pt x="447040" y="0"/>
                  </a:moveTo>
                  <a:lnTo>
                    <a:pt x="0" y="447040"/>
                  </a:lnTo>
                  <a:lnTo>
                    <a:pt x="447040" y="447040"/>
                  </a:lnTo>
                  <a:lnTo>
                    <a:pt x="447040" y="0"/>
                  </a:lnTo>
                  <a:close/>
                  <a:moveTo>
                    <a:pt x="5844275" y="447040"/>
                  </a:moveTo>
                  <a:lnTo>
                    <a:pt x="5397235" y="0"/>
                  </a:lnTo>
                  <a:lnTo>
                    <a:pt x="5397235" y="447040"/>
                  </a:lnTo>
                  <a:lnTo>
                    <a:pt x="5844275" y="447040"/>
                  </a:lnTo>
                  <a:close/>
                </a:path>
              </a:pathLst>
            </a:custGeom>
            <a:solidFill>
              <a:srgbClr val="EFF0F2"/>
            </a:solidFill>
          </p:spPr>
        </p:sp>
      </p:grpSp>
      <p:pic>
        <p:nvPicPr>
          <p:cNvPr id="13" name="Picture 9">
            <a:extLst>
              <a:ext uri="{FF2B5EF4-FFF2-40B4-BE49-F238E27FC236}">
                <a16:creationId xmlns:a16="http://schemas.microsoft.com/office/drawing/2014/main" id="{4BE4EA1F-3F9F-EBDF-0A14-C60B3EDE2692}"/>
              </a:ext>
            </a:extLst>
          </p:cNvPr>
          <p:cNvPicPr>
            <a:picLocks noChangeAspect="1"/>
          </p:cNvPicPr>
          <p:nvPr/>
        </p:nvPicPr>
        <p:blipFill>
          <a:blip r:embed="rId5"/>
          <a:srcRect l="21941" r="19479"/>
          <a:stretch>
            <a:fillRect/>
          </a:stretch>
        </p:blipFill>
        <p:spPr>
          <a:xfrm>
            <a:off x="737862" y="1452684"/>
            <a:ext cx="3889007" cy="4414862"/>
          </a:xfrm>
          <a:prstGeom prst="rect">
            <a:avLst/>
          </a:prstGeom>
        </p:spPr>
      </p:pic>
    </p:spTree>
    <p:extLst>
      <p:ext uri="{BB962C8B-B14F-4D97-AF65-F5344CB8AC3E}">
        <p14:creationId xmlns:p14="http://schemas.microsoft.com/office/powerpoint/2010/main" val="417784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E11F-893A-390A-E532-1C55165F42E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5BC14E01-F197-170D-0BC8-4F2113A7698C}"/>
              </a:ext>
            </a:extLst>
          </p:cNvPr>
          <p:cNvSpPr>
            <a:spLocks noGrp="1"/>
          </p:cNvSpPr>
          <p:nvPr>
            <p:ph idx="1"/>
          </p:nvPr>
        </p:nvSpPr>
        <p:spPr/>
        <p:txBody>
          <a:bodyPr/>
          <a:lstStyle/>
          <a:p>
            <a:pPr marL="0" indent="0">
              <a:buNone/>
            </a:pPr>
            <a:r>
              <a:rPr lang="en-US" dirty="0">
                <a:latin typeface="Tahoma"/>
              </a:rPr>
              <a:t>The learner will be able to:</a:t>
            </a:r>
            <a:endParaRPr lang="en-US" dirty="0"/>
          </a:p>
          <a:p>
            <a:pPr marL="456565" lvl="1" indent="-456565">
              <a:buFont typeface="Wingdings" charset="2"/>
              <a:buChar char="Ø"/>
            </a:pPr>
            <a:r>
              <a:rPr lang="en-US" dirty="0">
                <a:latin typeface="Tahoma"/>
              </a:rPr>
              <a:t>Discuss the effects of the illusion of knowing in training development practices. </a:t>
            </a:r>
          </a:p>
          <a:p>
            <a:pPr marL="456565" lvl="1" indent="-456565">
              <a:buFont typeface="Wingdings" charset="2"/>
              <a:buChar char="Ø"/>
            </a:pPr>
            <a:r>
              <a:rPr lang="en-US" dirty="0">
                <a:latin typeface="Tahoma"/>
              </a:rPr>
              <a:t>Identify three key elements to consider in learning design practices. </a:t>
            </a:r>
          </a:p>
          <a:p>
            <a:pPr marL="456565" lvl="1" indent="-456565">
              <a:buFont typeface="Wingdings" charset="2"/>
              <a:buChar char="Ø"/>
            </a:pPr>
            <a:r>
              <a:rPr lang="en-US" dirty="0">
                <a:latin typeface="Tahoma"/>
              </a:rPr>
              <a:t>Describe six key learning experience design strategies.</a:t>
            </a:r>
          </a:p>
          <a:p>
            <a:pPr marL="456565" lvl="0" indent="-456565"/>
            <a:endParaRPr lang="en-US" dirty="0"/>
          </a:p>
        </p:txBody>
      </p:sp>
    </p:spTree>
    <p:extLst>
      <p:ext uri="{BB962C8B-B14F-4D97-AF65-F5344CB8AC3E}">
        <p14:creationId xmlns:p14="http://schemas.microsoft.com/office/powerpoint/2010/main" val="1651015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190463" y="1304515"/>
            <a:ext cx="2882527" cy="4930639"/>
            <a:chOff x="0" y="0"/>
            <a:chExt cx="5331715" cy="9120042"/>
          </a:xfrm>
        </p:grpSpPr>
        <p:sp>
          <p:nvSpPr>
            <p:cNvPr id="4" name="Freeform 4"/>
            <p:cNvSpPr/>
            <p:nvPr/>
          </p:nvSpPr>
          <p:spPr>
            <a:xfrm>
              <a:off x="0" y="0"/>
              <a:ext cx="5331715" cy="9120042"/>
            </a:xfrm>
            <a:custGeom>
              <a:avLst/>
              <a:gdLst/>
              <a:ahLst/>
              <a:cxnLst/>
              <a:rect l="l" t="t" r="r" b="b"/>
              <a:pathLst>
                <a:path w="5331715" h="9120042">
                  <a:moveTo>
                    <a:pt x="0" y="0"/>
                  </a:moveTo>
                  <a:lnTo>
                    <a:pt x="0" y="9120042"/>
                  </a:lnTo>
                  <a:lnTo>
                    <a:pt x="5331715" y="9120042"/>
                  </a:lnTo>
                  <a:lnTo>
                    <a:pt x="5331715" y="0"/>
                  </a:lnTo>
                  <a:lnTo>
                    <a:pt x="0" y="0"/>
                  </a:lnTo>
                  <a:close/>
                  <a:moveTo>
                    <a:pt x="5270755" y="9059082"/>
                  </a:moveTo>
                  <a:lnTo>
                    <a:pt x="59690" y="9059082"/>
                  </a:lnTo>
                  <a:lnTo>
                    <a:pt x="59690" y="59690"/>
                  </a:lnTo>
                  <a:lnTo>
                    <a:pt x="5270755" y="59690"/>
                  </a:lnTo>
                  <a:lnTo>
                    <a:pt x="5270755" y="9059082"/>
                  </a:lnTo>
                  <a:close/>
                </a:path>
              </a:pathLst>
            </a:custGeom>
            <a:solidFill>
              <a:srgbClr val="FFFFFF">
                <a:alpha val="19608"/>
              </a:srgbClr>
            </a:solidFill>
          </p:spPr>
        </p:sp>
      </p:grpSp>
      <p:grpSp>
        <p:nvGrpSpPr>
          <p:cNvPr id="5" name="Group 5"/>
          <p:cNvGrpSpPr/>
          <p:nvPr/>
        </p:nvGrpSpPr>
        <p:grpSpPr>
          <a:xfrm>
            <a:off x="6361828" y="1358026"/>
            <a:ext cx="2539797" cy="3099069"/>
            <a:chOff x="0" y="-85725"/>
            <a:chExt cx="5079595" cy="6198138"/>
          </a:xfrm>
        </p:grpSpPr>
        <p:sp>
          <p:nvSpPr>
            <p:cNvPr id="6" name="TextBox 6"/>
            <p:cNvSpPr txBox="1"/>
            <p:nvPr/>
          </p:nvSpPr>
          <p:spPr>
            <a:xfrm>
              <a:off x="0" y="-85725"/>
              <a:ext cx="5079595" cy="741870"/>
            </a:xfrm>
            <a:prstGeom prst="rect">
              <a:avLst/>
            </a:prstGeom>
          </p:spPr>
          <p:txBody>
            <a:bodyPr lIns="0" tIns="0" rIns="0" bIns="0" rtlCol="0" anchor="t">
              <a:spAutoFit/>
            </a:bodyPr>
            <a:lstStyle/>
            <a:p>
              <a:pPr algn="ctr">
                <a:lnSpc>
                  <a:spcPts val="3173"/>
                </a:lnSpc>
              </a:pPr>
              <a:r>
                <a:rPr lang="en-US" sz="2400" spc="204" dirty="0">
                  <a:latin typeface="+mj-lt"/>
                  <a:ea typeface="Tahoma"/>
                  <a:cs typeface="Arial"/>
                </a:rPr>
                <a:t>SPEED</a:t>
              </a:r>
            </a:p>
          </p:txBody>
        </p:sp>
        <p:sp>
          <p:nvSpPr>
            <p:cNvPr id="7" name="TextBox 7"/>
            <p:cNvSpPr txBox="1"/>
            <p:nvPr/>
          </p:nvSpPr>
          <p:spPr>
            <a:xfrm>
              <a:off x="0" y="1037817"/>
              <a:ext cx="5079595" cy="5074596"/>
            </a:xfrm>
            <a:prstGeom prst="rect">
              <a:avLst/>
            </a:prstGeom>
          </p:spPr>
          <p:txBody>
            <a:bodyPr lIns="0" tIns="0" rIns="0" bIns="0" rtlCol="0" anchor="t">
              <a:spAutoFit/>
            </a:bodyPr>
            <a:lstStyle/>
            <a:p>
              <a:pPr algn="ctr">
                <a:lnSpc>
                  <a:spcPts val="2500"/>
                </a:lnSpc>
              </a:pPr>
              <a:endParaRPr lang="en-US" sz="2000" spc="17" dirty="0">
                <a:latin typeface="+mj-lt"/>
                <a:ea typeface="Tahoma"/>
                <a:cs typeface="Arial"/>
              </a:endParaRPr>
            </a:p>
            <a:p>
              <a:pPr algn="ctr">
                <a:lnSpc>
                  <a:spcPts val="2500"/>
                </a:lnSpc>
              </a:pPr>
              <a:r>
                <a:rPr lang="en-US" sz="2000" spc="17" dirty="0">
                  <a:latin typeface="+mj-lt"/>
                  <a:ea typeface="Tahoma"/>
                  <a:cs typeface="Arial"/>
                </a:rPr>
                <a:t>Focusing and solving implementation challenges early speeds up development and reduces time and cost.</a:t>
              </a:r>
            </a:p>
          </p:txBody>
        </p:sp>
      </p:grpSp>
      <p:grpSp>
        <p:nvGrpSpPr>
          <p:cNvPr id="8" name="Group 8"/>
          <p:cNvGrpSpPr/>
          <p:nvPr/>
        </p:nvGrpSpPr>
        <p:grpSpPr>
          <a:xfrm>
            <a:off x="9261916" y="1304515"/>
            <a:ext cx="3033669" cy="4817283"/>
            <a:chOff x="0" y="0"/>
            <a:chExt cx="5611277" cy="8910370"/>
          </a:xfrm>
        </p:grpSpPr>
        <p:sp>
          <p:nvSpPr>
            <p:cNvPr id="9" name="Freeform 9"/>
            <p:cNvSpPr/>
            <p:nvPr/>
          </p:nvSpPr>
          <p:spPr>
            <a:xfrm>
              <a:off x="0" y="0"/>
              <a:ext cx="5611277" cy="8910370"/>
            </a:xfrm>
            <a:custGeom>
              <a:avLst/>
              <a:gdLst/>
              <a:ahLst/>
              <a:cxnLst/>
              <a:rect l="l" t="t" r="r" b="b"/>
              <a:pathLst>
                <a:path w="5611277" h="8910370">
                  <a:moveTo>
                    <a:pt x="0" y="0"/>
                  </a:moveTo>
                  <a:lnTo>
                    <a:pt x="0" y="8910370"/>
                  </a:lnTo>
                  <a:lnTo>
                    <a:pt x="5611277" y="8910370"/>
                  </a:lnTo>
                  <a:lnTo>
                    <a:pt x="5611277" y="0"/>
                  </a:lnTo>
                  <a:lnTo>
                    <a:pt x="0" y="0"/>
                  </a:lnTo>
                  <a:close/>
                  <a:moveTo>
                    <a:pt x="5550317" y="8849410"/>
                  </a:moveTo>
                  <a:lnTo>
                    <a:pt x="59690" y="8849410"/>
                  </a:lnTo>
                  <a:lnTo>
                    <a:pt x="59690" y="59690"/>
                  </a:lnTo>
                  <a:lnTo>
                    <a:pt x="5550317" y="59690"/>
                  </a:lnTo>
                  <a:lnTo>
                    <a:pt x="5550317" y="8849410"/>
                  </a:lnTo>
                  <a:close/>
                </a:path>
              </a:pathLst>
            </a:custGeom>
            <a:solidFill>
              <a:srgbClr val="FFFFFF">
                <a:alpha val="19608"/>
              </a:srgbClr>
            </a:solidFill>
          </p:spPr>
        </p:sp>
      </p:grpSp>
      <p:grpSp>
        <p:nvGrpSpPr>
          <p:cNvPr id="10" name="Group 10"/>
          <p:cNvGrpSpPr/>
          <p:nvPr/>
        </p:nvGrpSpPr>
        <p:grpSpPr>
          <a:xfrm>
            <a:off x="9270609" y="1358026"/>
            <a:ext cx="2836281" cy="3099069"/>
            <a:chOff x="-360000" y="-85725"/>
            <a:chExt cx="5672563" cy="6198138"/>
          </a:xfrm>
        </p:grpSpPr>
        <p:sp>
          <p:nvSpPr>
            <p:cNvPr id="11" name="TextBox 11"/>
            <p:cNvSpPr txBox="1"/>
            <p:nvPr/>
          </p:nvSpPr>
          <p:spPr>
            <a:xfrm>
              <a:off x="-360000" y="-85725"/>
              <a:ext cx="5672563" cy="755592"/>
            </a:xfrm>
            <a:prstGeom prst="rect">
              <a:avLst/>
            </a:prstGeom>
          </p:spPr>
          <p:txBody>
            <a:bodyPr wrap="square" lIns="0" tIns="0" rIns="0" bIns="0" rtlCol="0" anchor="t">
              <a:spAutoFit/>
            </a:bodyPr>
            <a:lstStyle/>
            <a:p>
              <a:pPr algn="ctr">
                <a:lnSpc>
                  <a:spcPts val="3173"/>
                </a:lnSpc>
              </a:pPr>
              <a:r>
                <a:rPr lang="en-US" sz="2400" spc="204" dirty="0">
                  <a:latin typeface="+mj-lt"/>
                  <a:cs typeface="Arial"/>
                </a:rPr>
                <a:t>ACCREDITATION</a:t>
              </a:r>
            </a:p>
          </p:txBody>
        </p:sp>
        <p:sp>
          <p:nvSpPr>
            <p:cNvPr id="12" name="TextBox 12"/>
            <p:cNvSpPr txBox="1"/>
            <p:nvPr/>
          </p:nvSpPr>
          <p:spPr>
            <a:xfrm>
              <a:off x="0" y="1037817"/>
              <a:ext cx="5312563" cy="5074596"/>
            </a:xfrm>
            <a:prstGeom prst="rect">
              <a:avLst/>
            </a:prstGeom>
          </p:spPr>
          <p:txBody>
            <a:bodyPr lIns="0" tIns="0" rIns="0" bIns="0" rtlCol="0" anchor="t">
              <a:spAutoFit/>
            </a:bodyPr>
            <a:lstStyle/>
            <a:p>
              <a:pPr algn="ctr">
                <a:lnSpc>
                  <a:spcPts val="2500"/>
                </a:lnSpc>
              </a:pPr>
              <a:endParaRPr lang="en-US" sz="2000" spc="17" dirty="0">
                <a:latin typeface="+mj-lt"/>
                <a:ea typeface="Tahoma"/>
                <a:cs typeface="Arial"/>
              </a:endParaRPr>
            </a:p>
            <a:p>
              <a:pPr algn="ctr">
                <a:lnSpc>
                  <a:spcPts val="2500"/>
                </a:lnSpc>
              </a:pPr>
              <a:r>
                <a:rPr lang="en-US" sz="2000" spc="17" dirty="0">
                  <a:latin typeface="+mj-lt"/>
                  <a:ea typeface="Tahoma"/>
                  <a:cs typeface="Arial"/>
                </a:rPr>
                <a:t>Allows for proactive alignment to college and Military accreditation standards to maximize credentials and training quality.</a:t>
              </a:r>
            </a:p>
          </p:txBody>
        </p:sp>
      </p:grpSp>
      <p:grpSp>
        <p:nvGrpSpPr>
          <p:cNvPr id="13" name="Group 13"/>
          <p:cNvGrpSpPr/>
          <p:nvPr/>
        </p:nvGrpSpPr>
        <p:grpSpPr>
          <a:xfrm>
            <a:off x="-122476" y="1304515"/>
            <a:ext cx="3052561" cy="4836175"/>
            <a:chOff x="0" y="0"/>
            <a:chExt cx="5646222" cy="8945316"/>
          </a:xfrm>
        </p:grpSpPr>
        <p:sp>
          <p:nvSpPr>
            <p:cNvPr id="14" name="Freeform 14"/>
            <p:cNvSpPr/>
            <p:nvPr/>
          </p:nvSpPr>
          <p:spPr>
            <a:xfrm>
              <a:off x="0" y="0"/>
              <a:ext cx="5646222" cy="8945315"/>
            </a:xfrm>
            <a:custGeom>
              <a:avLst/>
              <a:gdLst/>
              <a:ahLst/>
              <a:cxnLst/>
              <a:rect l="l" t="t" r="r" b="b"/>
              <a:pathLst>
                <a:path w="5646222" h="8945315">
                  <a:moveTo>
                    <a:pt x="0" y="0"/>
                  </a:moveTo>
                  <a:lnTo>
                    <a:pt x="0" y="8945315"/>
                  </a:lnTo>
                  <a:lnTo>
                    <a:pt x="5646222" y="8945315"/>
                  </a:lnTo>
                  <a:lnTo>
                    <a:pt x="5646222" y="0"/>
                  </a:lnTo>
                  <a:lnTo>
                    <a:pt x="0" y="0"/>
                  </a:lnTo>
                  <a:close/>
                  <a:moveTo>
                    <a:pt x="5585262" y="8884355"/>
                  </a:moveTo>
                  <a:lnTo>
                    <a:pt x="59690" y="8884355"/>
                  </a:lnTo>
                  <a:lnTo>
                    <a:pt x="59690" y="59690"/>
                  </a:lnTo>
                  <a:lnTo>
                    <a:pt x="5585262" y="59690"/>
                  </a:lnTo>
                  <a:lnTo>
                    <a:pt x="5585262" y="8884355"/>
                  </a:lnTo>
                  <a:close/>
                </a:path>
              </a:pathLst>
            </a:custGeom>
            <a:solidFill>
              <a:srgbClr val="FFFFFF">
                <a:alpha val="19608"/>
              </a:srgbClr>
            </a:solidFill>
          </p:spPr>
        </p:sp>
      </p:grpSp>
      <p:grpSp>
        <p:nvGrpSpPr>
          <p:cNvPr id="15" name="Group 15"/>
          <p:cNvGrpSpPr/>
          <p:nvPr/>
        </p:nvGrpSpPr>
        <p:grpSpPr>
          <a:xfrm>
            <a:off x="160681" y="1358026"/>
            <a:ext cx="2656281" cy="3099069"/>
            <a:chOff x="0" y="-85725"/>
            <a:chExt cx="5312563" cy="6198138"/>
          </a:xfrm>
        </p:grpSpPr>
        <p:sp>
          <p:nvSpPr>
            <p:cNvPr id="16" name="TextBox 16"/>
            <p:cNvSpPr txBox="1"/>
            <p:nvPr/>
          </p:nvSpPr>
          <p:spPr>
            <a:xfrm>
              <a:off x="0" y="-85725"/>
              <a:ext cx="5312563" cy="748026"/>
            </a:xfrm>
            <a:prstGeom prst="rect">
              <a:avLst/>
            </a:prstGeom>
          </p:spPr>
          <p:txBody>
            <a:bodyPr lIns="0" tIns="0" rIns="0" bIns="0" rtlCol="0" anchor="t">
              <a:spAutoFit/>
            </a:bodyPr>
            <a:lstStyle/>
            <a:p>
              <a:pPr algn="ctr">
                <a:lnSpc>
                  <a:spcPts val="3173"/>
                </a:lnSpc>
              </a:pPr>
              <a:r>
                <a:rPr lang="en-US" sz="2400" spc="204" dirty="0">
                  <a:latin typeface="+mj-lt"/>
                  <a:ea typeface="Tahoma"/>
                  <a:cs typeface="Arial"/>
                </a:rPr>
                <a:t>DIRECTION</a:t>
              </a:r>
            </a:p>
          </p:txBody>
        </p:sp>
        <p:sp>
          <p:nvSpPr>
            <p:cNvPr id="17" name="TextBox 17"/>
            <p:cNvSpPr txBox="1"/>
            <p:nvPr/>
          </p:nvSpPr>
          <p:spPr>
            <a:xfrm>
              <a:off x="0" y="1037817"/>
              <a:ext cx="5312563" cy="5074596"/>
            </a:xfrm>
            <a:prstGeom prst="rect">
              <a:avLst/>
            </a:prstGeom>
          </p:spPr>
          <p:txBody>
            <a:bodyPr lIns="0" tIns="0" rIns="0" bIns="0" rtlCol="0" anchor="t">
              <a:spAutoFit/>
            </a:bodyPr>
            <a:lstStyle/>
            <a:p>
              <a:pPr algn="ctr">
                <a:lnSpc>
                  <a:spcPts val="2500"/>
                </a:lnSpc>
              </a:pPr>
              <a:endParaRPr lang="en-US" sz="2000" spc="17" dirty="0">
                <a:latin typeface="+mj-lt"/>
                <a:ea typeface="Tahoma"/>
                <a:cs typeface="Arial"/>
              </a:endParaRPr>
            </a:p>
            <a:p>
              <a:pPr algn="ctr">
                <a:lnSpc>
                  <a:spcPts val="2500"/>
                </a:lnSpc>
              </a:pPr>
              <a:r>
                <a:rPr lang="en-US" sz="2000" spc="17" dirty="0">
                  <a:latin typeface="+mj-lt"/>
                  <a:ea typeface="Tahoma"/>
                  <a:cs typeface="Arial"/>
                </a:rPr>
                <a:t>Provides the learning path for optimal performance through deliberate practice and feedback in operational environment context.</a:t>
              </a:r>
            </a:p>
          </p:txBody>
        </p:sp>
      </p:grpSp>
      <p:grpSp>
        <p:nvGrpSpPr>
          <p:cNvPr id="18" name="Group 18"/>
          <p:cNvGrpSpPr/>
          <p:nvPr/>
        </p:nvGrpSpPr>
        <p:grpSpPr>
          <a:xfrm>
            <a:off x="3119011" y="1304515"/>
            <a:ext cx="2882527" cy="4836175"/>
            <a:chOff x="0" y="0"/>
            <a:chExt cx="5331715" cy="8945316"/>
          </a:xfrm>
        </p:grpSpPr>
        <p:sp>
          <p:nvSpPr>
            <p:cNvPr id="19" name="Freeform 19"/>
            <p:cNvSpPr/>
            <p:nvPr/>
          </p:nvSpPr>
          <p:spPr>
            <a:xfrm>
              <a:off x="0" y="0"/>
              <a:ext cx="5331715" cy="8945315"/>
            </a:xfrm>
            <a:custGeom>
              <a:avLst/>
              <a:gdLst/>
              <a:ahLst/>
              <a:cxnLst/>
              <a:rect l="l" t="t" r="r" b="b"/>
              <a:pathLst>
                <a:path w="5331715" h="8945315">
                  <a:moveTo>
                    <a:pt x="0" y="0"/>
                  </a:moveTo>
                  <a:lnTo>
                    <a:pt x="0" y="8945315"/>
                  </a:lnTo>
                  <a:lnTo>
                    <a:pt x="5331715" y="8945315"/>
                  </a:lnTo>
                  <a:lnTo>
                    <a:pt x="5331715" y="0"/>
                  </a:lnTo>
                  <a:lnTo>
                    <a:pt x="0" y="0"/>
                  </a:lnTo>
                  <a:close/>
                  <a:moveTo>
                    <a:pt x="5270755" y="8884355"/>
                  </a:moveTo>
                  <a:lnTo>
                    <a:pt x="59690" y="8884355"/>
                  </a:lnTo>
                  <a:lnTo>
                    <a:pt x="59690" y="59690"/>
                  </a:lnTo>
                  <a:lnTo>
                    <a:pt x="5270755" y="59690"/>
                  </a:lnTo>
                  <a:lnTo>
                    <a:pt x="5270755" y="8884355"/>
                  </a:lnTo>
                  <a:close/>
                </a:path>
              </a:pathLst>
            </a:custGeom>
            <a:solidFill>
              <a:srgbClr val="FFFFFF">
                <a:alpha val="19608"/>
              </a:srgbClr>
            </a:solidFill>
          </p:spPr>
        </p:sp>
      </p:grpSp>
      <p:grpSp>
        <p:nvGrpSpPr>
          <p:cNvPr id="20" name="Group 20"/>
          <p:cNvGrpSpPr/>
          <p:nvPr/>
        </p:nvGrpSpPr>
        <p:grpSpPr>
          <a:xfrm>
            <a:off x="3290376" y="1272513"/>
            <a:ext cx="2539797" cy="3502083"/>
            <a:chOff x="0" y="-85725"/>
            <a:chExt cx="5079595" cy="7004161"/>
          </a:xfrm>
        </p:grpSpPr>
        <p:sp>
          <p:nvSpPr>
            <p:cNvPr id="21" name="TextBox 21"/>
            <p:cNvSpPr txBox="1"/>
            <p:nvPr/>
          </p:nvSpPr>
          <p:spPr>
            <a:xfrm>
              <a:off x="0" y="-85725"/>
              <a:ext cx="5079595" cy="1568763"/>
            </a:xfrm>
            <a:prstGeom prst="rect">
              <a:avLst/>
            </a:prstGeom>
          </p:spPr>
          <p:txBody>
            <a:bodyPr lIns="0" tIns="0" rIns="0" bIns="0" rtlCol="0" anchor="t">
              <a:spAutoFit/>
            </a:bodyPr>
            <a:lstStyle/>
            <a:p>
              <a:pPr algn="ctr">
                <a:lnSpc>
                  <a:spcPts val="3173"/>
                </a:lnSpc>
              </a:pPr>
              <a:r>
                <a:rPr lang="en-US" sz="2250" spc="204" dirty="0">
                  <a:latin typeface="+mj-lt"/>
                  <a:ea typeface="Tahoma"/>
                  <a:cs typeface="Arial"/>
                </a:rPr>
                <a:t>RIGOR &amp; RELEVANCE</a:t>
              </a:r>
            </a:p>
          </p:txBody>
        </p:sp>
        <p:sp>
          <p:nvSpPr>
            <p:cNvPr id="22" name="TextBox 22"/>
            <p:cNvSpPr txBox="1"/>
            <p:nvPr/>
          </p:nvSpPr>
          <p:spPr>
            <a:xfrm>
              <a:off x="0" y="1843842"/>
              <a:ext cx="5079595" cy="5074594"/>
            </a:xfrm>
            <a:prstGeom prst="rect">
              <a:avLst/>
            </a:prstGeom>
          </p:spPr>
          <p:txBody>
            <a:bodyPr lIns="0" tIns="0" rIns="0" bIns="0" rtlCol="0" anchor="t">
              <a:spAutoFit/>
            </a:bodyPr>
            <a:lstStyle/>
            <a:p>
              <a:pPr algn="ctr">
                <a:lnSpc>
                  <a:spcPts val="2500"/>
                </a:lnSpc>
              </a:pPr>
              <a:r>
                <a:rPr lang="en-US" sz="2000" spc="17" dirty="0">
                  <a:latin typeface="+mj-lt"/>
                  <a:ea typeface="Tahoma"/>
                  <a:cs typeface="Arial"/>
                </a:rPr>
                <a:t>Incorporates scaffolding to provide intellectually challenging and relevant material to support critical thinking and problem solving.</a:t>
              </a:r>
            </a:p>
          </p:txBody>
        </p:sp>
      </p:gr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675" y="4176809"/>
            <a:ext cx="2392291" cy="2392291"/>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4014" y="4620809"/>
            <a:ext cx="1826449" cy="1826449"/>
          </a:xfrm>
          <a:prstGeom prst="rect">
            <a:avLst/>
          </a:prstGeom>
        </p:spPr>
      </p:pic>
      <p:pic>
        <p:nvPicPr>
          <p:cNvPr id="25" name="Picture 2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60124" y="4588142"/>
            <a:ext cx="1569623" cy="1569623"/>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33745" y="4302368"/>
            <a:ext cx="2090007" cy="1954156"/>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08245" y="4695690"/>
            <a:ext cx="1605609" cy="1605609"/>
          </a:xfrm>
          <a:prstGeom prst="rect">
            <a:avLst/>
          </a:prstGeom>
        </p:spPr>
      </p:pic>
      <p:sp>
        <p:nvSpPr>
          <p:cNvPr id="28" name="Title 27">
            <a:extLst>
              <a:ext uri="{FF2B5EF4-FFF2-40B4-BE49-F238E27FC236}">
                <a16:creationId xmlns:a16="http://schemas.microsoft.com/office/drawing/2014/main" id="{81255E81-9BA7-DE56-598D-209091C095CC}"/>
              </a:ext>
            </a:extLst>
          </p:cNvPr>
          <p:cNvSpPr>
            <a:spLocks noGrp="1"/>
          </p:cNvSpPr>
          <p:nvPr>
            <p:ph type="title"/>
          </p:nvPr>
        </p:nvSpPr>
        <p:spPr/>
        <p:txBody>
          <a:bodyPr/>
          <a:lstStyle/>
          <a:p>
            <a:r>
              <a:rPr lang="en-US" dirty="0"/>
              <a:t>Why Design is Important</a:t>
            </a:r>
          </a:p>
        </p:txBody>
      </p:sp>
      <p:cxnSp>
        <p:nvCxnSpPr>
          <p:cNvPr id="29" name="Straight Connector 28">
            <a:extLst>
              <a:ext uri="{FF2B5EF4-FFF2-40B4-BE49-F238E27FC236}">
                <a16:creationId xmlns:a16="http://schemas.microsoft.com/office/drawing/2014/main" id="{59B3040D-2BFF-1C18-4EC9-0F1E2947B6B6}"/>
              </a:ext>
            </a:extLst>
          </p:cNvPr>
          <p:cNvCxnSpPr/>
          <p:nvPr/>
        </p:nvCxnSpPr>
        <p:spPr bwMode="auto">
          <a:xfrm>
            <a:off x="3079183" y="1310807"/>
            <a:ext cx="0" cy="4962641"/>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cxnSp>
        <p:nvCxnSpPr>
          <p:cNvPr id="30" name="Straight Connector 29">
            <a:extLst>
              <a:ext uri="{FF2B5EF4-FFF2-40B4-BE49-F238E27FC236}">
                <a16:creationId xmlns:a16="http://schemas.microsoft.com/office/drawing/2014/main" id="{DDAA6F9B-825E-E13C-6217-EEAA2BA2354B}"/>
              </a:ext>
            </a:extLst>
          </p:cNvPr>
          <p:cNvCxnSpPr/>
          <p:nvPr/>
        </p:nvCxnSpPr>
        <p:spPr bwMode="auto">
          <a:xfrm>
            <a:off x="6190463" y="1279440"/>
            <a:ext cx="0" cy="4962641"/>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cxnSp>
        <p:nvCxnSpPr>
          <p:cNvPr id="31" name="Straight Connector 30">
            <a:extLst>
              <a:ext uri="{FF2B5EF4-FFF2-40B4-BE49-F238E27FC236}">
                <a16:creationId xmlns:a16="http://schemas.microsoft.com/office/drawing/2014/main" id="{53224060-040B-22BA-42D4-8B24D090B2FC}"/>
              </a:ext>
            </a:extLst>
          </p:cNvPr>
          <p:cNvCxnSpPr/>
          <p:nvPr/>
        </p:nvCxnSpPr>
        <p:spPr bwMode="auto">
          <a:xfrm>
            <a:off x="9072990" y="1310807"/>
            <a:ext cx="0" cy="4962641"/>
          </a:xfrm>
          <a:prstGeom prst="line">
            <a:avLst/>
          </a:prstGeom>
          <a:solidFill>
            <a:schemeClr val="accent1"/>
          </a:solidFill>
          <a:ln w="57150" cap="flat" cmpd="sng" algn="ctr">
            <a:solidFill>
              <a:srgbClr val="163D78"/>
            </a:solidFill>
            <a:prstDash val="solid"/>
            <a:miter lim="800000"/>
            <a:headEnd type="none" w="med" len="med"/>
            <a:tailEnd type="none" w="med" len="med"/>
          </a:ln>
          <a:effectLst/>
        </p:spPr>
      </p:cxnSp>
    </p:spTree>
    <p:extLst>
      <p:ext uri="{BB962C8B-B14F-4D97-AF65-F5344CB8AC3E}">
        <p14:creationId xmlns:p14="http://schemas.microsoft.com/office/powerpoint/2010/main" val="2452341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a:xfrm>
            <a:off x="914400" y="2130426"/>
            <a:ext cx="10363200" cy="2861122"/>
          </a:xfrm>
        </p:spPr>
        <p:txBody>
          <a:bodyPr/>
          <a:lstStyle/>
          <a:p>
            <a:r>
              <a:rPr lang="en-US" sz="4800" dirty="0">
                <a:solidFill>
                  <a:schemeClr val="tx1"/>
                </a:solidFill>
              </a:rPr>
              <a:t>Learning Experience Design (</a:t>
            </a:r>
            <a:r>
              <a:rPr lang="en-US" sz="4800" dirty="0" err="1">
                <a:solidFill>
                  <a:schemeClr val="tx1"/>
                </a:solidFill>
              </a:rPr>
              <a:t>LXD</a:t>
            </a:r>
            <a:r>
              <a:rPr lang="en-US" sz="4800" dirty="0">
                <a:solidFill>
                  <a:schemeClr val="tx1"/>
                </a:solidFill>
              </a:rPr>
              <a:t>)</a:t>
            </a:r>
          </a:p>
        </p:txBody>
      </p:sp>
    </p:spTree>
    <p:extLst>
      <p:ext uri="{BB962C8B-B14F-4D97-AF65-F5344CB8AC3E}">
        <p14:creationId xmlns:p14="http://schemas.microsoft.com/office/powerpoint/2010/main" val="346134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95667-1243-67A8-46D2-5DDB2FA90062}"/>
              </a:ext>
            </a:extLst>
          </p:cNvPr>
          <p:cNvSpPr>
            <a:spLocks noGrp="1"/>
          </p:cNvSpPr>
          <p:nvPr>
            <p:ph type="title"/>
          </p:nvPr>
        </p:nvSpPr>
        <p:spPr/>
        <p:txBody>
          <a:bodyPr/>
          <a:lstStyle/>
          <a:p>
            <a:r>
              <a:rPr lang="en-US" sz="2400" dirty="0"/>
              <a:t>Moving to Learning Experience Design</a:t>
            </a:r>
          </a:p>
        </p:txBody>
      </p:sp>
      <p:sp>
        <p:nvSpPr>
          <p:cNvPr id="7" name="Slide Number Placeholder 6">
            <a:extLst>
              <a:ext uri="{FF2B5EF4-FFF2-40B4-BE49-F238E27FC236}">
                <a16:creationId xmlns:a16="http://schemas.microsoft.com/office/drawing/2014/main" id="{EAC6D10A-9093-51ED-41B6-2E10065234A7}"/>
              </a:ext>
            </a:extLst>
          </p:cNvPr>
          <p:cNvSpPr>
            <a:spLocks noGrp="1"/>
          </p:cNvSpPr>
          <p:nvPr>
            <p:ph type="sldNum" sz="quarter" idx="4"/>
          </p:nvPr>
        </p:nvSpPr>
        <p:spPr/>
        <p:txBody>
          <a:bodyPr/>
          <a:lstStyle/>
          <a:p>
            <a:pPr algn="r"/>
            <a:fld id="{20E6FD9B-DC66-4F2B-B92A-19C65C99AF3B}" type="slidenum">
              <a:rPr lang="en-US" smtClean="0"/>
              <a:pPr algn="r"/>
              <a:t>32</a:t>
            </a:fld>
            <a:endParaRPr lang="en-US" dirty="0"/>
          </a:p>
        </p:txBody>
      </p:sp>
      <p:grpSp>
        <p:nvGrpSpPr>
          <p:cNvPr id="10" name="Group 9">
            <a:extLst>
              <a:ext uri="{FF2B5EF4-FFF2-40B4-BE49-F238E27FC236}">
                <a16:creationId xmlns:a16="http://schemas.microsoft.com/office/drawing/2014/main" id="{6095A3A3-9F85-CE6B-7A31-89B0C2CC1987}"/>
              </a:ext>
            </a:extLst>
          </p:cNvPr>
          <p:cNvGrpSpPr/>
          <p:nvPr/>
        </p:nvGrpSpPr>
        <p:grpSpPr>
          <a:xfrm>
            <a:off x="2265680" y="805020"/>
            <a:ext cx="8128000" cy="5677838"/>
            <a:chOff x="2032000" y="892419"/>
            <a:chExt cx="8128000" cy="5677838"/>
          </a:xfrm>
        </p:grpSpPr>
        <p:grpSp>
          <p:nvGrpSpPr>
            <p:cNvPr id="8" name="Group 7">
              <a:extLst>
                <a:ext uri="{FF2B5EF4-FFF2-40B4-BE49-F238E27FC236}">
                  <a16:creationId xmlns:a16="http://schemas.microsoft.com/office/drawing/2014/main" id="{DE152D2D-C824-E3EF-542A-211D5C1502E3}"/>
                </a:ext>
              </a:extLst>
            </p:cNvPr>
            <p:cNvGrpSpPr/>
            <p:nvPr/>
          </p:nvGrpSpPr>
          <p:grpSpPr>
            <a:xfrm>
              <a:off x="2032000" y="892419"/>
              <a:ext cx="8128000" cy="5677838"/>
              <a:chOff x="2032000" y="892419"/>
              <a:chExt cx="8128000" cy="5677838"/>
            </a:xfrm>
          </p:grpSpPr>
          <p:sp>
            <p:nvSpPr>
              <p:cNvPr id="5" name="Rectangle 4">
                <a:extLst>
                  <a:ext uri="{FF2B5EF4-FFF2-40B4-BE49-F238E27FC236}">
                    <a16:creationId xmlns:a16="http://schemas.microsoft.com/office/drawing/2014/main" id="{B192A48A-EC6D-B6F8-DB46-E8421AE5562E}"/>
                  </a:ext>
                </a:extLst>
              </p:cNvPr>
              <p:cNvSpPr/>
              <p:nvPr/>
            </p:nvSpPr>
            <p:spPr>
              <a:xfrm>
                <a:off x="2032000" y="892419"/>
                <a:ext cx="8128000" cy="5418667"/>
              </a:xfrm>
              <a:prstGeom prst="rect">
                <a:avLst/>
              </a:prstGeom>
              <a:noFill/>
            </p:spPr>
          </p:sp>
          <p:sp>
            <p:nvSpPr>
              <p:cNvPr id="11" name="Freeform: Shape 10">
                <a:extLst>
                  <a:ext uri="{FF2B5EF4-FFF2-40B4-BE49-F238E27FC236}">
                    <a16:creationId xmlns:a16="http://schemas.microsoft.com/office/drawing/2014/main" id="{74D16C8D-4729-0843-80FE-602710218F44}"/>
                  </a:ext>
                </a:extLst>
              </p:cNvPr>
              <p:cNvSpPr/>
              <p:nvPr/>
            </p:nvSpPr>
            <p:spPr>
              <a:xfrm>
                <a:off x="4201922" y="3319599"/>
                <a:ext cx="3250704" cy="3250658"/>
              </a:xfrm>
              <a:custGeom>
                <a:avLst/>
                <a:gdLst>
                  <a:gd name="connsiteX0" fmla="*/ 0 w 3250704"/>
                  <a:gd name="connsiteY0" fmla="*/ 1625329 h 3250658"/>
                  <a:gd name="connsiteX1" fmla="*/ 1625352 w 3250704"/>
                  <a:gd name="connsiteY1" fmla="*/ 0 h 3250658"/>
                  <a:gd name="connsiteX2" fmla="*/ 3250704 w 3250704"/>
                  <a:gd name="connsiteY2" fmla="*/ 1625329 h 3250658"/>
                  <a:gd name="connsiteX3" fmla="*/ 1625352 w 3250704"/>
                  <a:gd name="connsiteY3" fmla="*/ 3250658 h 3250658"/>
                  <a:gd name="connsiteX4" fmla="*/ 0 w 3250704"/>
                  <a:gd name="connsiteY4" fmla="*/ 1625329 h 325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704" h="3250658">
                    <a:moveTo>
                      <a:pt x="0" y="1625329"/>
                    </a:moveTo>
                    <a:cubicBezTo>
                      <a:pt x="0" y="727685"/>
                      <a:pt x="727695" y="0"/>
                      <a:pt x="1625352" y="0"/>
                    </a:cubicBezTo>
                    <a:cubicBezTo>
                      <a:pt x="2523009" y="0"/>
                      <a:pt x="3250704" y="727685"/>
                      <a:pt x="3250704" y="1625329"/>
                    </a:cubicBezTo>
                    <a:cubicBezTo>
                      <a:pt x="3250704" y="2522973"/>
                      <a:pt x="2523009" y="3250658"/>
                      <a:pt x="1625352" y="3250658"/>
                    </a:cubicBezTo>
                    <a:cubicBezTo>
                      <a:pt x="727695" y="3250658"/>
                      <a:pt x="0" y="2522973"/>
                      <a:pt x="0" y="1625329"/>
                    </a:cubicBez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632265" tIns="632258" rIns="632265" bIns="632258"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Design Thinking</a:t>
                </a:r>
              </a:p>
            </p:txBody>
          </p:sp>
          <p:sp>
            <p:nvSpPr>
              <p:cNvPr id="13" name="Freeform: Shape 12">
                <a:extLst>
                  <a:ext uri="{FF2B5EF4-FFF2-40B4-BE49-F238E27FC236}">
                    <a16:creationId xmlns:a16="http://schemas.microsoft.com/office/drawing/2014/main" id="{1FEB1FAD-698A-A9CF-A437-9F78166A2F7B}"/>
                  </a:ext>
                </a:extLst>
              </p:cNvPr>
              <p:cNvSpPr/>
              <p:nvPr/>
            </p:nvSpPr>
            <p:spPr>
              <a:xfrm>
                <a:off x="5639169" y="943295"/>
                <a:ext cx="3250704" cy="3250658"/>
              </a:xfrm>
              <a:custGeom>
                <a:avLst/>
                <a:gdLst>
                  <a:gd name="connsiteX0" fmla="*/ 0 w 3250704"/>
                  <a:gd name="connsiteY0" fmla="*/ 1625329 h 3250658"/>
                  <a:gd name="connsiteX1" fmla="*/ 1625352 w 3250704"/>
                  <a:gd name="connsiteY1" fmla="*/ 0 h 3250658"/>
                  <a:gd name="connsiteX2" fmla="*/ 3250704 w 3250704"/>
                  <a:gd name="connsiteY2" fmla="*/ 1625329 h 3250658"/>
                  <a:gd name="connsiteX3" fmla="*/ 1625352 w 3250704"/>
                  <a:gd name="connsiteY3" fmla="*/ 3250658 h 3250658"/>
                  <a:gd name="connsiteX4" fmla="*/ 0 w 3250704"/>
                  <a:gd name="connsiteY4" fmla="*/ 1625329 h 325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704" h="3250658">
                    <a:moveTo>
                      <a:pt x="0" y="1625329"/>
                    </a:moveTo>
                    <a:cubicBezTo>
                      <a:pt x="0" y="727685"/>
                      <a:pt x="727695" y="0"/>
                      <a:pt x="1625352" y="0"/>
                    </a:cubicBezTo>
                    <a:cubicBezTo>
                      <a:pt x="2523009" y="0"/>
                      <a:pt x="3250704" y="727685"/>
                      <a:pt x="3250704" y="1625329"/>
                    </a:cubicBezTo>
                    <a:cubicBezTo>
                      <a:pt x="3250704" y="2522973"/>
                      <a:pt x="2523009" y="3250658"/>
                      <a:pt x="1625352" y="3250658"/>
                    </a:cubicBezTo>
                    <a:cubicBezTo>
                      <a:pt x="727695" y="3250658"/>
                      <a:pt x="0" y="2522973"/>
                      <a:pt x="0" y="1625329"/>
                    </a:cubicBez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632265" tIns="632258" rIns="632265" bIns="632258" numCol="1" spcCol="1270" anchor="ctr" anchorCtr="0">
                <a:noAutofit/>
              </a:bodyPr>
              <a:lstStyle/>
              <a:p>
                <a:pPr marL="0" lvl="0" indent="0" algn="ctr" defTabSz="1822450">
                  <a:lnSpc>
                    <a:spcPct val="90000"/>
                  </a:lnSpc>
                  <a:spcBef>
                    <a:spcPct val="0"/>
                  </a:spcBef>
                  <a:spcAft>
                    <a:spcPct val="35000"/>
                  </a:spcAft>
                  <a:buNone/>
                </a:pPr>
                <a:r>
                  <a:rPr lang="en-US" sz="4100" kern="1200" dirty="0" err="1">
                    <a:solidFill>
                      <a:schemeClr val="bg1"/>
                    </a:solidFill>
                  </a:rPr>
                  <a:t>UX</a:t>
                </a:r>
                <a:endParaRPr lang="en-US" sz="4100" kern="1200" dirty="0">
                  <a:solidFill>
                    <a:schemeClr val="bg1"/>
                  </a:solidFill>
                </a:endParaRPr>
              </a:p>
            </p:txBody>
          </p:sp>
          <p:sp>
            <p:nvSpPr>
              <p:cNvPr id="6" name="Freeform: Shape 5">
                <a:extLst>
                  <a:ext uri="{FF2B5EF4-FFF2-40B4-BE49-F238E27FC236}">
                    <a16:creationId xmlns:a16="http://schemas.microsoft.com/office/drawing/2014/main" id="{0949B249-A631-0C12-7DCD-74419464B90F}"/>
                  </a:ext>
                </a:extLst>
              </p:cNvPr>
              <p:cNvSpPr/>
              <p:nvPr/>
            </p:nvSpPr>
            <p:spPr>
              <a:xfrm>
                <a:off x="2764674" y="943295"/>
                <a:ext cx="3250704" cy="3250658"/>
              </a:xfrm>
              <a:custGeom>
                <a:avLst/>
                <a:gdLst>
                  <a:gd name="connsiteX0" fmla="*/ 0 w 3250704"/>
                  <a:gd name="connsiteY0" fmla="*/ 1625329 h 3250658"/>
                  <a:gd name="connsiteX1" fmla="*/ 1625352 w 3250704"/>
                  <a:gd name="connsiteY1" fmla="*/ 0 h 3250658"/>
                  <a:gd name="connsiteX2" fmla="*/ 3250704 w 3250704"/>
                  <a:gd name="connsiteY2" fmla="*/ 1625329 h 3250658"/>
                  <a:gd name="connsiteX3" fmla="*/ 1625352 w 3250704"/>
                  <a:gd name="connsiteY3" fmla="*/ 3250658 h 3250658"/>
                  <a:gd name="connsiteX4" fmla="*/ 0 w 3250704"/>
                  <a:gd name="connsiteY4" fmla="*/ 1625329 h 325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704" h="3250658">
                    <a:moveTo>
                      <a:pt x="0" y="1625329"/>
                    </a:moveTo>
                    <a:cubicBezTo>
                      <a:pt x="0" y="727685"/>
                      <a:pt x="727695" y="0"/>
                      <a:pt x="1625352" y="0"/>
                    </a:cubicBezTo>
                    <a:cubicBezTo>
                      <a:pt x="2523009" y="0"/>
                      <a:pt x="3250704" y="727685"/>
                      <a:pt x="3250704" y="1625329"/>
                    </a:cubicBezTo>
                    <a:cubicBezTo>
                      <a:pt x="3250704" y="2522973"/>
                      <a:pt x="2523009" y="3250658"/>
                      <a:pt x="1625352" y="3250658"/>
                    </a:cubicBezTo>
                    <a:cubicBezTo>
                      <a:pt x="727695" y="3250658"/>
                      <a:pt x="0" y="2522973"/>
                      <a:pt x="0" y="1625329"/>
                    </a:cubicBezTo>
                    <a:close/>
                  </a:path>
                </a:pathLst>
              </a:custGeom>
              <a:solidFill>
                <a:srgbClr val="2F69D0"/>
              </a:solidFill>
            </p:spPr>
            <p:style>
              <a:lnRef idx="1">
                <a:schemeClr val="accent1"/>
              </a:lnRef>
              <a:fillRef idx="3">
                <a:schemeClr val="accent1"/>
              </a:fillRef>
              <a:effectRef idx="2">
                <a:schemeClr val="accent1"/>
              </a:effectRef>
              <a:fontRef idx="minor">
                <a:schemeClr val="lt1"/>
              </a:fontRef>
            </p:style>
            <p:txBody>
              <a:bodyPr spcFirstLastPara="0" vert="horz" wrap="square" lIns="632265" tIns="632258" rIns="632265" bIns="632258" numCol="1" spcCol="1270" anchor="ctr" anchorCtr="0">
                <a:noAutofit/>
              </a:bodyPr>
              <a:lstStyle/>
              <a:p>
                <a:pPr marL="0" lvl="0" indent="0" algn="ctr" defTabSz="1822450">
                  <a:lnSpc>
                    <a:spcPct val="90000"/>
                  </a:lnSpc>
                  <a:spcBef>
                    <a:spcPct val="0"/>
                  </a:spcBef>
                  <a:spcAft>
                    <a:spcPct val="35000"/>
                  </a:spcAft>
                  <a:buNone/>
                </a:pPr>
                <a:r>
                  <a:rPr lang="en-US" sz="4100" kern="1200" dirty="0" err="1">
                    <a:solidFill>
                      <a:schemeClr val="bg1"/>
                    </a:solidFill>
                  </a:rPr>
                  <a:t>ISD</a:t>
                </a:r>
                <a:endParaRPr lang="en-US" sz="4100" kern="1200" dirty="0">
                  <a:solidFill>
                    <a:schemeClr val="bg1"/>
                  </a:solidFill>
                </a:endParaRPr>
              </a:p>
            </p:txBody>
          </p:sp>
        </p:grpSp>
        <p:grpSp>
          <p:nvGrpSpPr>
            <p:cNvPr id="9" name="Group 8">
              <a:extLst>
                <a:ext uri="{FF2B5EF4-FFF2-40B4-BE49-F238E27FC236}">
                  <a16:creationId xmlns:a16="http://schemas.microsoft.com/office/drawing/2014/main" id="{0247D896-A31C-09B6-0471-9EF149DD273C}"/>
                </a:ext>
              </a:extLst>
            </p:cNvPr>
            <p:cNvGrpSpPr/>
            <p:nvPr/>
          </p:nvGrpSpPr>
          <p:grpSpPr>
            <a:xfrm>
              <a:off x="5067664" y="3016193"/>
              <a:ext cx="1559859" cy="1353934"/>
              <a:chOff x="5108686" y="3104179"/>
              <a:chExt cx="1559859" cy="1353934"/>
            </a:xfrm>
          </p:grpSpPr>
          <p:sp>
            <p:nvSpPr>
              <p:cNvPr id="2" name="Oval 1">
                <a:extLst>
                  <a:ext uri="{FF2B5EF4-FFF2-40B4-BE49-F238E27FC236}">
                    <a16:creationId xmlns:a16="http://schemas.microsoft.com/office/drawing/2014/main" id="{C11F64C2-D496-29EE-6482-8AEF17F77895}"/>
                  </a:ext>
                </a:extLst>
              </p:cNvPr>
              <p:cNvSpPr/>
              <p:nvPr/>
            </p:nvSpPr>
            <p:spPr bwMode="auto">
              <a:xfrm>
                <a:off x="5108686" y="3104179"/>
                <a:ext cx="1559859" cy="1353934"/>
              </a:xfrm>
              <a:prstGeom prst="ellipse">
                <a:avLst/>
              </a:prstGeom>
              <a:solidFill>
                <a:srgbClr val="70BF3C"/>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TextBox 11">
                <a:extLst>
                  <a:ext uri="{FF2B5EF4-FFF2-40B4-BE49-F238E27FC236}">
                    <a16:creationId xmlns:a16="http://schemas.microsoft.com/office/drawing/2014/main" id="{52EFC08E-618F-FA8E-C8B3-113B5E8906F3}"/>
                  </a:ext>
                </a:extLst>
              </p:cNvPr>
              <p:cNvSpPr txBox="1"/>
              <p:nvPr/>
            </p:nvSpPr>
            <p:spPr>
              <a:xfrm>
                <a:off x="5279015" y="3427203"/>
                <a:ext cx="1219200" cy="707886"/>
              </a:xfrm>
              <a:prstGeom prst="rect">
                <a:avLst/>
              </a:prstGeom>
              <a:noFill/>
            </p:spPr>
            <p:txBody>
              <a:bodyPr wrap="square" rtlCol="0">
                <a:spAutoFit/>
              </a:bodyPr>
              <a:lstStyle/>
              <a:p>
                <a:pPr algn="ctr"/>
                <a:r>
                  <a:rPr lang="en-US" sz="4000" dirty="0" err="1">
                    <a:solidFill>
                      <a:schemeClr val="bg1"/>
                    </a:solidFill>
                  </a:rPr>
                  <a:t>LXD</a:t>
                </a:r>
                <a:endParaRPr lang="en-US" sz="4000" dirty="0">
                  <a:solidFill>
                    <a:schemeClr val="bg1"/>
                  </a:solidFill>
                </a:endParaRPr>
              </a:p>
            </p:txBody>
          </p:sp>
        </p:grpSp>
      </p:grpSp>
      <p:sp>
        <p:nvSpPr>
          <p:cNvPr id="15" name="TextBox 14">
            <a:extLst>
              <a:ext uri="{FF2B5EF4-FFF2-40B4-BE49-F238E27FC236}">
                <a16:creationId xmlns:a16="http://schemas.microsoft.com/office/drawing/2014/main" id="{9B7429FA-B722-589D-D6A9-7132ACD828C0}"/>
              </a:ext>
            </a:extLst>
          </p:cNvPr>
          <p:cNvSpPr txBox="1"/>
          <p:nvPr/>
        </p:nvSpPr>
        <p:spPr>
          <a:xfrm>
            <a:off x="223520" y="1173324"/>
            <a:ext cx="2604504"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dirty="0"/>
              <a:t>Instructional Systems Design (ISD) involves a systematic process for the assessment and development of training solutions, designed specifically for the purpose of formal training delivery.</a:t>
            </a:r>
          </a:p>
        </p:txBody>
      </p:sp>
      <p:sp>
        <p:nvSpPr>
          <p:cNvPr id="17" name="TextBox 16">
            <a:extLst>
              <a:ext uri="{FF2B5EF4-FFF2-40B4-BE49-F238E27FC236}">
                <a16:creationId xmlns:a16="http://schemas.microsoft.com/office/drawing/2014/main" id="{FC1FF6E2-EDD8-59FA-22CC-3238482A256F}"/>
              </a:ext>
            </a:extLst>
          </p:cNvPr>
          <p:cNvSpPr txBox="1"/>
          <p:nvPr/>
        </p:nvSpPr>
        <p:spPr>
          <a:xfrm>
            <a:off x="9368402" y="957731"/>
            <a:ext cx="2550432" cy="3046988"/>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nchor="t">
            <a:spAutoFit/>
          </a:bodyPr>
          <a:lstStyle>
            <a:defPPr>
              <a:defRPr lang="en-US"/>
            </a:defPPr>
            <a:lvl1pPr>
              <a:defRPr sz="1800">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600" dirty="0"/>
              <a:t>Don Norman, the man who coined the term “User Experience (UX)”, explains that user experience covers “all aspects of the person's experience with the system including industrial design graphics, the interface, the physical interaction and the </a:t>
            </a:r>
            <a:r>
              <a:rPr lang="en-US" sz="1600"/>
              <a:t>manual.</a:t>
            </a:r>
            <a:r>
              <a:rPr lang="en-US" sz="1600">
                <a:ea typeface="+mn-lt"/>
                <a:cs typeface="+mn-lt"/>
              </a:rPr>
              <a:t>”</a:t>
            </a:r>
            <a:endParaRPr lang="en-US" sz="1600" dirty="0"/>
          </a:p>
        </p:txBody>
      </p:sp>
      <p:sp>
        <p:nvSpPr>
          <p:cNvPr id="19" name="TextBox 18">
            <a:extLst>
              <a:ext uri="{FF2B5EF4-FFF2-40B4-BE49-F238E27FC236}">
                <a16:creationId xmlns:a16="http://schemas.microsoft.com/office/drawing/2014/main" id="{AC56963A-9C09-549B-4431-B563C3F7E4A9}"/>
              </a:ext>
            </a:extLst>
          </p:cNvPr>
          <p:cNvSpPr txBox="1"/>
          <p:nvPr/>
        </p:nvSpPr>
        <p:spPr>
          <a:xfrm>
            <a:off x="1474068" y="4729541"/>
            <a:ext cx="2707911"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solidFill>
                  <a:schemeClr val="tx1"/>
                </a:solidFill>
              </a:rPr>
              <a:t>Design thinking is a collaborative methodology to gain deep insight of human’s needs, motivations, and behavior.</a:t>
            </a:r>
          </a:p>
        </p:txBody>
      </p:sp>
    </p:spTree>
    <p:extLst>
      <p:ext uri="{BB962C8B-B14F-4D97-AF65-F5344CB8AC3E}">
        <p14:creationId xmlns:p14="http://schemas.microsoft.com/office/powerpoint/2010/main" val="2416551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95667-1243-67A8-46D2-5DDB2FA90062}"/>
              </a:ext>
            </a:extLst>
          </p:cNvPr>
          <p:cNvSpPr>
            <a:spLocks noGrp="1"/>
          </p:cNvSpPr>
          <p:nvPr>
            <p:ph type="title"/>
          </p:nvPr>
        </p:nvSpPr>
        <p:spPr/>
        <p:txBody>
          <a:bodyPr/>
          <a:lstStyle/>
          <a:p>
            <a:r>
              <a:rPr lang="en-US" sz="2400" dirty="0"/>
              <a:t>Moving to Learning Experience Design</a:t>
            </a:r>
          </a:p>
        </p:txBody>
      </p:sp>
      <p:sp>
        <p:nvSpPr>
          <p:cNvPr id="7" name="Slide Number Placeholder 6">
            <a:extLst>
              <a:ext uri="{FF2B5EF4-FFF2-40B4-BE49-F238E27FC236}">
                <a16:creationId xmlns:a16="http://schemas.microsoft.com/office/drawing/2014/main" id="{EAC6D10A-9093-51ED-41B6-2E10065234A7}"/>
              </a:ext>
            </a:extLst>
          </p:cNvPr>
          <p:cNvSpPr>
            <a:spLocks noGrp="1"/>
          </p:cNvSpPr>
          <p:nvPr>
            <p:ph type="sldNum" sz="quarter" idx="4"/>
          </p:nvPr>
        </p:nvSpPr>
        <p:spPr/>
        <p:txBody>
          <a:bodyPr/>
          <a:lstStyle/>
          <a:p>
            <a:pPr algn="r"/>
            <a:fld id="{20E6FD9B-DC66-4F2B-B92A-19C65C99AF3B}" type="slidenum">
              <a:rPr lang="en-US" smtClean="0"/>
              <a:pPr algn="r"/>
              <a:t>33</a:t>
            </a:fld>
            <a:endParaRPr lang="en-US" dirty="0"/>
          </a:p>
        </p:txBody>
      </p:sp>
      <p:grpSp>
        <p:nvGrpSpPr>
          <p:cNvPr id="10" name="Group 9">
            <a:extLst>
              <a:ext uri="{FF2B5EF4-FFF2-40B4-BE49-F238E27FC236}">
                <a16:creationId xmlns:a16="http://schemas.microsoft.com/office/drawing/2014/main" id="{6095A3A3-9F85-CE6B-7A31-89B0C2CC1987}"/>
              </a:ext>
            </a:extLst>
          </p:cNvPr>
          <p:cNvGrpSpPr/>
          <p:nvPr/>
        </p:nvGrpSpPr>
        <p:grpSpPr>
          <a:xfrm>
            <a:off x="2265680" y="805020"/>
            <a:ext cx="8128000" cy="5677838"/>
            <a:chOff x="2032000" y="892419"/>
            <a:chExt cx="8128000" cy="5677838"/>
          </a:xfrm>
        </p:grpSpPr>
        <p:grpSp>
          <p:nvGrpSpPr>
            <p:cNvPr id="8" name="Group 7">
              <a:extLst>
                <a:ext uri="{FF2B5EF4-FFF2-40B4-BE49-F238E27FC236}">
                  <a16:creationId xmlns:a16="http://schemas.microsoft.com/office/drawing/2014/main" id="{DE152D2D-C824-E3EF-542A-211D5C1502E3}"/>
                </a:ext>
              </a:extLst>
            </p:cNvPr>
            <p:cNvGrpSpPr/>
            <p:nvPr/>
          </p:nvGrpSpPr>
          <p:grpSpPr>
            <a:xfrm>
              <a:off x="2032000" y="892419"/>
              <a:ext cx="8128000" cy="5677838"/>
              <a:chOff x="2032000" y="892419"/>
              <a:chExt cx="8128000" cy="5677838"/>
            </a:xfrm>
          </p:grpSpPr>
          <p:sp>
            <p:nvSpPr>
              <p:cNvPr id="5" name="Rectangle 4">
                <a:extLst>
                  <a:ext uri="{FF2B5EF4-FFF2-40B4-BE49-F238E27FC236}">
                    <a16:creationId xmlns:a16="http://schemas.microsoft.com/office/drawing/2014/main" id="{B192A48A-EC6D-B6F8-DB46-E8421AE5562E}"/>
                  </a:ext>
                </a:extLst>
              </p:cNvPr>
              <p:cNvSpPr/>
              <p:nvPr/>
            </p:nvSpPr>
            <p:spPr>
              <a:xfrm>
                <a:off x="2032000" y="892419"/>
                <a:ext cx="8128000" cy="5418667"/>
              </a:xfrm>
              <a:prstGeom prst="rect">
                <a:avLst/>
              </a:prstGeom>
              <a:noFill/>
            </p:spPr>
          </p:sp>
          <p:sp>
            <p:nvSpPr>
              <p:cNvPr id="11" name="Freeform: Shape 10">
                <a:extLst>
                  <a:ext uri="{FF2B5EF4-FFF2-40B4-BE49-F238E27FC236}">
                    <a16:creationId xmlns:a16="http://schemas.microsoft.com/office/drawing/2014/main" id="{74D16C8D-4729-0843-80FE-602710218F44}"/>
                  </a:ext>
                </a:extLst>
              </p:cNvPr>
              <p:cNvSpPr/>
              <p:nvPr/>
            </p:nvSpPr>
            <p:spPr>
              <a:xfrm>
                <a:off x="4201922" y="3319599"/>
                <a:ext cx="3250704" cy="3250658"/>
              </a:xfrm>
              <a:custGeom>
                <a:avLst/>
                <a:gdLst>
                  <a:gd name="connsiteX0" fmla="*/ 0 w 3250704"/>
                  <a:gd name="connsiteY0" fmla="*/ 1625329 h 3250658"/>
                  <a:gd name="connsiteX1" fmla="*/ 1625352 w 3250704"/>
                  <a:gd name="connsiteY1" fmla="*/ 0 h 3250658"/>
                  <a:gd name="connsiteX2" fmla="*/ 3250704 w 3250704"/>
                  <a:gd name="connsiteY2" fmla="*/ 1625329 h 3250658"/>
                  <a:gd name="connsiteX3" fmla="*/ 1625352 w 3250704"/>
                  <a:gd name="connsiteY3" fmla="*/ 3250658 h 3250658"/>
                  <a:gd name="connsiteX4" fmla="*/ 0 w 3250704"/>
                  <a:gd name="connsiteY4" fmla="*/ 1625329 h 325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704" h="3250658">
                    <a:moveTo>
                      <a:pt x="0" y="1625329"/>
                    </a:moveTo>
                    <a:cubicBezTo>
                      <a:pt x="0" y="727685"/>
                      <a:pt x="727695" y="0"/>
                      <a:pt x="1625352" y="0"/>
                    </a:cubicBezTo>
                    <a:cubicBezTo>
                      <a:pt x="2523009" y="0"/>
                      <a:pt x="3250704" y="727685"/>
                      <a:pt x="3250704" y="1625329"/>
                    </a:cubicBezTo>
                    <a:cubicBezTo>
                      <a:pt x="3250704" y="2522973"/>
                      <a:pt x="2523009" y="3250658"/>
                      <a:pt x="1625352" y="3250658"/>
                    </a:cubicBezTo>
                    <a:cubicBezTo>
                      <a:pt x="727695" y="3250658"/>
                      <a:pt x="0" y="2522973"/>
                      <a:pt x="0" y="1625329"/>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0" vert="horz" wrap="square" lIns="632265" tIns="632258" rIns="632265" bIns="632258"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rPr>
                  <a:t>Design Thinking</a:t>
                </a:r>
              </a:p>
            </p:txBody>
          </p:sp>
          <p:sp>
            <p:nvSpPr>
              <p:cNvPr id="13" name="Freeform: Shape 12">
                <a:extLst>
                  <a:ext uri="{FF2B5EF4-FFF2-40B4-BE49-F238E27FC236}">
                    <a16:creationId xmlns:a16="http://schemas.microsoft.com/office/drawing/2014/main" id="{1FEB1FAD-698A-A9CF-A437-9F78166A2F7B}"/>
                  </a:ext>
                </a:extLst>
              </p:cNvPr>
              <p:cNvSpPr/>
              <p:nvPr/>
            </p:nvSpPr>
            <p:spPr>
              <a:xfrm>
                <a:off x="5639169" y="943295"/>
                <a:ext cx="3250704" cy="3250658"/>
              </a:xfrm>
              <a:custGeom>
                <a:avLst/>
                <a:gdLst>
                  <a:gd name="connsiteX0" fmla="*/ 0 w 3250704"/>
                  <a:gd name="connsiteY0" fmla="*/ 1625329 h 3250658"/>
                  <a:gd name="connsiteX1" fmla="*/ 1625352 w 3250704"/>
                  <a:gd name="connsiteY1" fmla="*/ 0 h 3250658"/>
                  <a:gd name="connsiteX2" fmla="*/ 3250704 w 3250704"/>
                  <a:gd name="connsiteY2" fmla="*/ 1625329 h 3250658"/>
                  <a:gd name="connsiteX3" fmla="*/ 1625352 w 3250704"/>
                  <a:gd name="connsiteY3" fmla="*/ 3250658 h 3250658"/>
                  <a:gd name="connsiteX4" fmla="*/ 0 w 3250704"/>
                  <a:gd name="connsiteY4" fmla="*/ 1625329 h 325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704" h="3250658">
                    <a:moveTo>
                      <a:pt x="0" y="1625329"/>
                    </a:moveTo>
                    <a:cubicBezTo>
                      <a:pt x="0" y="727685"/>
                      <a:pt x="727695" y="0"/>
                      <a:pt x="1625352" y="0"/>
                    </a:cubicBezTo>
                    <a:cubicBezTo>
                      <a:pt x="2523009" y="0"/>
                      <a:pt x="3250704" y="727685"/>
                      <a:pt x="3250704" y="1625329"/>
                    </a:cubicBezTo>
                    <a:cubicBezTo>
                      <a:pt x="3250704" y="2522973"/>
                      <a:pt x="2523009" y="3250658"/>
                      <a:pt x="1625352" y="3250658"/>
                    </a:cubicBezTo>
                    <a:cubicBezTo>
                      <a:pt x="727695" y="3250658"/>
                      <a:pt x="0" y="2522973"/>
                      <a:pt x="0" y="1625329"/>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0" vert="horz" wrap="square" lIns="632265" tIns="632258" rIns="632265" bIns="632258" numCol="1" spcCol="1270" anchor="ctr" anchorCtr="0">
                <a:noAutofit/>
              </a:bodyPr>
              <a:lstStyle/>
              <a:p>
                <a:pPr marL="0" lvl="0" indent="0" algn="ctr" defTabSz="1822450">
                  <a:lnSpc>
                    <a:spcPct val="90000"/>
                  </a:lnSpc>
                  <a:spcBef>
                    <a:spcPct val="0"/>
                  </a:spcBef>
                  <a:spcAft>
                    <a:spcPct val="35000"/>
                  </a:spcAft>
                  <a:buNone/>
                </a:pPr>
                <a:r>
                  <a:rPr lang="en-US" sz="4100" kern="1200" dirty="0" err="1">
                    <a:solidFill>
                      <a:schemeClr val="bg1"/>
                    </a:solidFill>
                  </a:rPr>
                  <a:t>UX</a:t>
                </a:r>
                <a:endParaRPr lang="en-US" sz="4100" kern="1200" dirty="0">
                  <a:solidFill>
                    <a:schemeClr val="bg1"/>
                  </a:solidFill>
                </a:endParaRPr>
              </a:p>
            </p:txBody>
          </p:sp>
          <p:sp>
            <p:nvSpPr>
              <p:cNvPr id="6" name="Freeform: Shape 5">
                <a:extLst>
                  <a:ext uri="{FF2B5EF4-FFF2-40B4-BE49-F238E27FC236}">
                    <a16:creationId xmlns:a16="http://schemas.microsoft.com/office/drawing/2014/main" id="{0949B249-A631-0C12-7DCD-74419464B90F}"/>
                  </a:ext>
                </a:extLst>
              </p:cNvPr>
              <p:cNvSpPr/>
              <p:nvPr/>
            </p:nvSpPr>
            <p:spPr>
              <a:xfrm>
                <a:off x="2764674" y="943295"/>
                <a:ext cx="3250704" cy="3250658"/>
              </a:xfrm>
              <a:custGeom>
                <a:avLst/>
                <a:gdLst>
                  <a:gd name="connsiteX0" fmla="*/ 0 w 3250704"/>
                  <a:gd name="connsiteY0" fmla="*/ 1625329 h 3250658"/>
                  <a:gd name="connsiteX1" fmla="*/ 1625352 w 3250704"/>
                  <a:gd name="connsiteY1" fmla="*/ 0 h 3250658"/>
                  <a:gd name="connsiteX2" fmla="*/ 3250704 w 3250704"/>
                  <a:gd name="connsiteY2" fmla="*/ 1625329 h 3250658"/>
                  <a:gd name="connsiteX3" fmla="*/ 1625352 w 3250704"/>
                  <a:gd name="connsiteY3" fmla="*/ 3250658 h 3250658"/>
                  <a:gd name="connsiteX4" fmla="*/ 0 w 3250704"/>
                  <a:gd name="connsiteY4" fmla="*/ 1625329 h 325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0704" h="3250658">
                    <a:moveTo>
                      <a:pt x="0" y="1625329"/>
                    </a:moveTo>
                    <a:cubicBezTo>
                      <a:pt x="0" y="727685"/>
                      <a:pt x="727695" y="0"/>
                      <a:pt x="1625352" y="0"/>
                    </a:cubicBezTo>
                    <a:cubicBezTo>
                      <a:pt x="2523009" y="0"/>
                      <a:pt x="3250704" y="727685"/>
                      <a:pt x="3250704" y="1625329"/>
                    </a:cubicBezTo>
                    <a:cubicBezTo>
                      <a:pt x="3250704" y="2522973"/>
                      <a:pt x="2523009" y="3250658"/>
                      <a:pt x="1625352" y="3250658"/>
                    </a:cubicBezTo>
                    <a:cubicBezTo>
                      <a:pt x="727695" y="3250658"/>
                      <a:pt x="0" y="2522973"/>
                      <a:pt x="0" y="1625329"/>
                    </a:cubicBezTo>
                    <a:close/>
                  </a:path>
                </a:pathLst>
              </a:custGeom>
              <a:ln/>
            </p:spPr>
            <p:style>
              <a:lnRef idx="1">
                <a:schemeClr val="accent1"/>
              </a:lnRef>
              <a:fillRef idx="3">
                <a:schemeClr val="accent1"/>
              </a:fillRef>
              <a:effectRef idx="2">
                <a:schemeClr val="accent1"/>
              </a:effectRef>
              <a:fontRef idx="minor">
                <a:schemeClr val="lt1"/>
              </a:fontRef>
            </p:style>
            <p:txBody>
              <a:bodyPr spcFirstLastPara="0" vert="horz" wrap="square" lIns="632265" tIns="632258" rIns="632265" bIns="632258" numCol="1" spcCol="1270" anchor="ctr" anchorCtr="0">
                <a:noAutofit/>
              </a:bodyPr>
              <a:lstStyle/>
              <a:p>
                <a:pPr marL="0" lvl="0" indent="0" algn="ctr" defTabSz="1822450">
                  <a:lnSpc>
                    <a:spcPct val="90000"/>
                  </a:lnSpc>
                  <a:spcBef>
                    <a:spcPct val="0"/>
                  </a:spcBef>
                  <a:spcAft>
                    <a:spcPct val="35000"/>
                  </a:spcAft>
                  <a:buNone/>
                </a:pPr>
                <a:r>
                  <a:rPr lang="en-US" sz="4100" kern="1200" dirty="0" err="1">
                    <a:solidFill>
                      <a:schemeClr val="bg1"/>
                    </a:solidFill>
                  </a:rPr>
                  <a:t>ISD</a:t>
                </a:r>
                <a:endParaRPr lang="en-US" sz="4100" kern="1200" dirty="0">
                  <a:solidFill>
                    <a:schemeClr val="bg1"/>
                  </a:solidFill>
                </a:endParaRPr>
              </a:p>
            </p:txBody>
          </p:sp>
        </p:grpSp>
        <p:grpSp>
          <p:nvGrpSpPr>
            <p:cNvPr id="9" name="Group 8">
              <a:extLst>
                <a:ext uri="{FF2B5EF4-FFF2-40B4-BE49-F238E27FC236}">
                  <a16:creationId xmlns:a16="http://schemas.microsoft.com/office/drawing/2014/main" id="{0247D896-A31C-09B6-0471-9EF149DD273C}"/>
                </a:ext>
              </a:extLst>
            </p:cNvPr>
            <p:cNvGrpSpPr/>
            <p:nvPr/>
          </p:nvGrpSpPr>
          <p:grpSpPr>
            <a:xfrm>
              <a:off x="5067664" y="3016193"/>
              <a:ext cx="1559859" cy="1353934"/>
              <a:chOff x="5108686" y="3104179"/>
              <a:chExt cx="1559859" cy="1353934"/>
            </a:xfrm>
          </p:grpSpPr>
          <p:sp>
            <p:nvSpPr>
              <p:cNvPr id="2" name="Oval 1">
                <a:extLst>
                  <a:ext uri="{FF2B5EF4-FFF2-40B4-BE49-F238E27FC236}">
                    <a16:creationId xmlns:a16="http://schemas.microsoft.com/office/drawing/2014/main" id="{C11F64C2-D496-29EE-6482-8AEF17F77895}"/>
                  </a:ext>
                </a:extLst>
              </p:cNvPr>
              <p:cNvSpPr/>
              <p:nvPr/>
            </p:nvSpPr>
            <p:spPr bwMode="auto">
              <a:xfrm>
                <a:off x="5108686" y="3104179"/>
                <a:ext cx="1559859" cy="1353934"/>
              </a:xfrm>
              <a:prstGeom prst="ellipse">
                <a:avLst/>
              </a:prstGeom>
              <a:ln w="76200">
                <a:solidFill>
                  <a:schemeClr val="tx1"/>
                </a:solid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TextBox 11">
                <a:extLst>
                  <a:ext uri="{FF2B5EF4-FFF2-40B4-BE49-F238E27FC236}">
                    <a16:creationId xmlns:a16="http://schemas.microsoft.com/office/drawing/2014/main" id="{52EFC08E-618F-FA8E-C8B3-113B5E8906F3}"/>
                  </a:ext>
                </a:extLst>
              </p:cNvPr>
              <p:cNvSpPr txBox="1"/>
              <p:nvPr/>
            </p:nvSpPr>
            <p:spPr>
              <a:xfrm>
                <a:off x="5279015" y="3427203"/>
                <a:ext cx="1219200" cy="707886"/>
              </a:xfrm>
              <a:prstGeom prst="rect">
                <a:avLst/>
              </a:prstGeom>
              <a:noFill/>
            </p:spPr>
            <p:txBody>
              <a:bodyPr wrap="square" rtlCol="0">
                <a:spAutoFit/>
              </a:bodyPr>
              <a:lstStyle/>
              <a:p>
                <a:pPr algn="ctr"/>
                <a:r>
                  <a:rPr lang="en-US" sz="4000" dirty="0" err="1">
                    <a:solidFill>
                      <a:schemeClr val="bg1"/>
                    </a:solidFill>
                  </a:rPr>
                  <a:t>LXD</a:t>
                </a:r>
                <a:endParaRPr lang="en-US" sz="4000" dirty="0">
                  <a:solidFill>
                    <a:schemeClr val="bg1"/>
                  </a:solidFill>
                </a:endParaRPr>
              </a:p>
            </p:txBody>
          </p:sp>
        </p:grpSp>
      </p:grpSp>
      <p:sp>
        <p:nvSpPr>
          <p:cNvPr id="15" name="TextBox 14">
            <a:extLst>
              <a:ext uri="{FF2B5EF4-FFF2-40B4-BE49-F238E27FC236}">
                <a16:creationId xmlns:a16="http://schemas.microsoft.com/office/drawing/2014/main" id="{9B7429FA-B722-589D-D6A9-7132ACD828C0}"/>
              </a:ext>
            </a:extLst>
          </p:cNvPr>
          <p:cNvSpPr txBox="1"/>
          <p:nvPr/>
        </p:nvSpPr>
        <p:spPr>
          <a:xfrm>
            <a:off x="223520" y="1173324"/>
            <a:ext cx="2604504"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600" dirty="0"/>
              <a:t>Instructional Systems Design (ISD) involves a systematic process for the assessment and development of training solutions, designed specifically for the purpose of formal training delivery.</a:t>
            </a:r>
          </a:p>
        </p:txBody>
      </p:sp>
      <p:sp>
        <p:nvSpPr>
          <p:cNvPr id="17" name="TextBox 16">
            <a:extLst>
              <a:ext uri="{FF2B5EF4-FFF2-40B4-BE49-F238E27FC236}">
                <a16:creationId xmlns:a16="http://schemas.microsoft.com/office/drawing/2014/main" id="{FC1FF6E2-EDD8-59FA-22CC-3238482A256F}"/>
              </a:ext>
            </a:extLst>
          </p:cNvPr>
          <p:cNvSpPr txBox="1"/>
          <p:nvPr/>
        </p:nvSpPr>
        <p:spPr>
          <a:xfrm>
            <a:off x="9368402" y="957731"/>
            <a:ext cx="2550432" cy="304698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defPPr>
              <a:defRPr lang="en-US"/>
            </a:defPPr>
            <a:lvl1pPr>
              <a:defRPr sz="1800">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1600" dirty="0"/>
              <a:t>Don Norman, the man who coined the term “User Experience (UX)”, explains that user experience covers “all aspects of the person's experience with the system including industrial design graphics, the interface, the physical interaction and the manual.”</a:t>
            </a:r>
          </a:p>
        </p:txBody>
      </p:sp>
      <p:sp>
        <p:nvSpPr>
          <p:cNvPr id="19" name="TextBox 18">
            <a:extLst>
              <a:ext uri="{FF2B5EF4-FFF2-40B4-BE49-F238E27FC236}">
                <a16:creationId xmlns:a16="http://schemas.microsoft.com/office/drawing/2014/main" id="{AC56963A-9C09-549B-4431-B563C3F7E4A9}"/>
              </a:ext>
            </a:extLst>
          </p:cNvPr>
          <p:cNvSpPr txBox="1"/>
          <p:nvPr/>
        </p:nvSpPr>
        <p:spPr>
          <a:xfrm>
            <a:off x="1474068" y="4729541"/>
            <a:ext cx="2707911"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solidFill>
                  <a:schemeClr val="tx1"/>
                </a:solidFill>
              </a:rPr>
              <a:t>Design thinking is a collaborative methodology to gain deep insight of human’s needs, motivations, and behavior.</a:t>
            </a:r>
          </a:p>
        </p:txBody>
      </p:sp>
    </p:spTree>
    <p:extLst>
      <p:ext uri="{BB962C8B-B14F-4D97-AF65-F5344CB8AC3E}">
        <p14:creationId xmlns:p14="http://schemas.microsoft.com/office/powerpoint/2010/main" val="290010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95667-1243-67A8-46D2-5DDB2FA90062}"/>
              </a:ext>
            </a:extLst>
          </p:cNvPr>
          <p:cNvSpPr>
            <a:spLocks noGrp="1"/>
          </p:cNvSpPr>
          <p:nvPr>
            <p:ph type="title"/>
          </p:nvPr>
        </p:nvSpPr>
        <p:spPr/>
        <p:txBody>
          <a:bodyPr/>
          <a:lstStyle/>
          <a:p>
            <a:r>
              <a:rPr lang="en-US" sz="2400" dirty="0"/>
              <a:t>Instructional Systems Design </a:t>
            </a:r>
          </a:p>
        </p:txBody>
      </p:sp>
      <p:sp>
        <p:nvSpPr>
          <p:cNvPr id="7" name="Slide Number Placeholder 6">
            <a:extLst>
              <a:ext uri="{FF2B5EF4-FFF2-40B4-BE49-F238E27FC236}">
                <a16:creationId xmlns:a16="http://schemas.microsoft.com/office/drawing/2014/main" id="{EAC6D10A-9093-51ED-41B6-2E10065234A7}"/>
              </a:ext>
            </a:extLst>
          </p:cNvPr>
          <p:cNvSpPr>
            <a:spLocks noGrp="1"/>
          </p:cNvSpPr>
          <p:nvPr>
            <p:ph type="sldNum" sz="quarter" idx="4"/>
          </p:nvPr>
        </p:nvSpPr>
        <p:spPr/>
        <p:txBody>
          <a:bodyPr/>
          <a:lstStyle/>
          <a:p>
            <a:pPr algn="r"/>
            <a:fld id="{20E6FD9B-DC66-4F2B-B92A-19C65C99AF3B}" type="slidenum">
              <a:rPr lang="en-US" smtClean="0"/>
              <a:pPr algn="r"/>
              <a:t>34</a:t>
            </a:fld>
            <a:endParaRPr lang="en-US" dirty="0"/>
          </a:p>
        </p:txBody>
      </p:sp>
      <p:sp>
        <p:nvSpPr>
          <p:cNvPr id="2" name="TextBox 1">
            <a:extLst>
              <a:ext uri="{FF2B5EF4-FFF2-40B4-BE49-F238E27FC236}">
                <a16:creationId xmlns:a16="http://schemas.microsoft.com/office/drawing/2014/main" id="{26C6A333-ADFB-EF6C-9DF2-DAB3D6E8B8CD}"/>
              </a:ext>
            </a:extLst>
          </p:cNvPr>
          <p:cNvSpPr txBox="1"/>
          <p:nvPr/>
        </p:nvSpPr>
        <p:spPr>
          <a:xfrm>
            <a:off x="364172" y="1443840"/>
            <a:ext cx="6221428" cy="3970318"/>
          </a:xfrm>
          <a:prstGeom prst="rect">
            <a:avLst/>
          </a:prstGeom>
          <a:noFill/>
        </p:spPr>
        <p:txBody>
          <a:bodyPr wrap="square" rtlCol="0">
            <a:spAutoFit/>
          </a:bodyPr>
          <a:lstStyle/>
          <a:p>
            <a:pPr marL="342900" indent="-342900">
              <a:buFont typeface="Wingdings" panose="05000000000000000000" pitchFamily="2" charset="2"/>
              <a:buChar char="Ø"/>
            </a:pPr>
            <a:r>
              <a:rPr lang="en-US" sz="2800" dirty="0"/>
              <a:t>Provides a system to follow using a model (e.g., ADDIE)</a:t>
            </a:r>
          </a:p>
          <a:p>
            <a:pPr marL="342900" indent="-342900">
              <a:buFont typeface="Wingdings" panose="05000000000000000000" pitchFamily="2" charset="2"/>
              <a:buChar char="Ø"/>
            </a:pPr>
            <a:r>
              <a:rPr lang="en-US" sz="2800" dirty="0"/>
              <a:t>Incorporates multiple design models for structuring learning content</a:t>
            </a:r>
          </a:p>
          <a:p>
            <a:pPr marL="342900" indent="-342900">
              <a:buFont typeface="Wingdings" panose="05000000000000000000" pitchFamily="2" charset="2"/>
              <a:buChar char="Ø"/>
            </a:pPr>
            <a:r>
              <a:rPr lang="en-US" sz="2800" dirty="0"/>
              <a:t>Uses learning theory, instructional strategies, and methods of instruction</a:t>
            </a:r>
          </a:p>
          <a:p>
            <a:pPr marL="342900" indent="-342900">
              <a:buFont typeface="Wingdings" panose="05000000000000000000" pitchFamily="2" charset="2"/>
              <a:buChar char="Ø"/>
            </a:pPr>
            <a:r>
              <a:rPr lang="en-US" sz="2800" dirty="0"/>
              <a:t>Assesses the training process and the learners</a:t>
            </a:r>
          </a:p>
        </p:txBody>
      </p:sp>
      <p:pic>
        <p:nvPicPr>
          <p:cNvPr id="9" name="Picture 8">
            <a:extLst>
              <a:ext uri="{FF2B5EF4-FFF2-40B4-BE49-F238E27FC236}">
                <a16:creationId xmlns:a16="http://schemas.microsoft.com/office/drawing/2014/main" id="{AE9675D3-C823-71A2-F56E-62DDDB2B13C5}"/>
              </a:ext>
            </a:extLst>
          </p:cNvPr>
          <p:cNvPicPr>
            <a:picLocks noChangeAspect="1"/>
          </p:cNvPicPr>
          <p:nvPr/>
        </p:nvPicPr>
        <p:blipFill>
          <a:blip r:embed="rId3"/>
          <a:stretch>
            <a:fillRect/>
          </a:stretch>
        </p:blipFill>
        <p:spPr>
          <a:xfrm>
            <a:off x="6462424" y="1229637"/>
            <a:ext cx="6217920" cy="4398724"/>
          </a:xfrm>
          <a:prstGeom prst="rect">
            <a:avLst/>
          </a:prstGeom>
        </p:spPr>
      </p:pic>
    </p:spTree>
    <p:extLst>
      <p:ext uri="{BB962C8B-B14F-4D97-AF65-F5344CB8AC3E}">
        <p14:creationId xmlns:p14="http://schemas.microsoft.com/office/powerpoint/2010/main" val="3184468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95667-1243-67A8-46D2-5DDB2FA90062}"/>
              </a:ext>
            </a:extLst>
          </p:cNvPr>
          <p:cNvSpPr>
            <a:spLocks noGrp="1"/>
          </p:cNvSpPr>
          <p:nvPr>
            <p:ph type="title"/>
          </p:nvPr>
        </p:nvSpPr>
        <p:spPr/>
        <p:txBody>
          <a:bodyPr/>
          <a:lstStyle/>
          <a:p>
            <a:r>
              <a:rPr lang="en-US" sz="2400" dirty="0"/>
              <a:t>User Experience Design</a:t>
            </a:r>
          </a:p>
        </p:txBody>
      </p:sp>
      <p:sp>
        <p:nvSpPr>
          <p:cNvPr id="7" name="Slide Number Placeholder 6">
            <a:extLst>
              <a:ext uri="{FF2B5EF4-FFF2-40B4-BE49-F238E27FC236}">
                <a16:creationId xmlns:a16="http://schemas.microsoft.com/office/drawing/2014/main" id="{EAC6D10A-9093-51ED-41B6-2E10065234A7}"/>
              </a:ext>
            </a:extLst>
          </p:cNvPr>
          <p:cNvSpPr>
            <a:spLocks noGrp="1"/>
          </p:cNvSpPr>
          <p:nvPr>
            <p:ph type="sldNum" sz="quarter" idx="4"/>
          </p:nvPr>
        </p:nvSpPr>
        <p:spPr/>
        <p:txBody>
          <a:bodyPr/>
          <a:lstStyle/>
          <a:p>
            <a:pPr algn="r"/>
            <a:fld id="{20E6FD9B-DC66-4F2B-B92A-19C65C99AF3B}" type="slidenum">
              <a:rPr lang="en-US" smtClean="0"/>
              <a:pPr algn="r"/>
              <a:t>35</a:t>
            </a:fld>
            <a:endParaRPr lang="en-US" dirty="0"/>
          </a:p>
        </p:txBody>
      </p:sp>
      <p:sp>
        <p:nvSpPr>
          <p:cNvPr id="2" name="TextBox 1">
            <a:extLst>
              <a:ext uri="{FF2B5EF4-FFF2-40B4-BE49-F238E27FC236}">
                <a16:creationId xmlns:a16="http://schemas.microsoft.com/office/drawing/2014/main" id="{26C6A333-ADFB-EF6C-9DF2-DAB3D6E8B8CD}"/>
              </a:ext>
            </a:extLst>
          </p:cNvPr>
          <p:cNvSpPr txBox="1"/>
          <p:nvPr/>
        </p:nvSpPr>
        <p:spPr>
          <a:xfrm>
            <a:off x="299803" y="951380"/>
            <a:ext cx="6446437" cy="4745915"/>
          </a:xfrm>
          <a:prstGeom prst="rect">
            <a:avLst/>
          </a:prstGeom>
          <a:noFill/>
        </p:spPr>
        <p:txBody>
          <a:bodyPr wrap="square" lIns="91440" tIns="45720" rIns="91440" bIns="45720" rtlCol="0" anchor="t">
            <a:spAutoFit/>
          </a:bodyPr>
          <a:lstStyle/>
          <a:p>
            <a:r>
              <a:rPr lang="en-US" sz="2800" dirty="0">
                <a:latin typeface="Tahoma"/>
                <a:ea typeface="Tahoma"/>
                <a:cs typeface="Tahoma"/>
              </a:rPr>
              <a:t>In learning development, UX principles help:</a:t>
            </a:r>
            <a:endParaRPr lang="en-US" sz="2800" dirty="0">
              <a:ea typeface="Tahoma"/>
              <a:cs typeface="Tahoma"/>
            </a:endParaRPr>
          </a:p>
          <a:p>
            <a:pPr marL="456565" indent="-456565">
              <a:spcBef>
                <a:spcPct val="20000"/>
              </a:spcBef>
              <a:buClr>
                <a:schemeClr val="tx1"/>
              </a:buClr>
              <a:buSzPct val="75000"/>
              <a:buFont typeface="Wingdings" charset="2"/>
              <a:buChar char="Ø"/>
            </a:pPr>
            <a:r>
              <a:rPr lang="en-US" sz="2800" dirty="0">
                <a:solidFill>
                  <a:srgbClr val="000000"/>
                </a:solidFill>
                <a:latin typeface="+mj-lt"/>
                <a:cs typeface="Arial"/>
              </a:rPr>
              <a:t>Design experiences for all learners by drawing from cognitive processes</a:t>
            </a:r>
          </a:p>
          <a:p>
            <a:pPr marL="456565" indent="-456565">
              <a:spcBef>
                <a:spcPct val="20000"/>
              </a:spcBef>
              <a:buClr>
                <a:schemeClr val="tx1"/>
              </a:buClr>
              <a:buSzPct val="75000"/>
              <a:buFont typeface="Wingdings" charset="2"/>
              <a:buChar char="Ø"/>
            </a:pPr>
            <a:r>
              <a:rPr lang="en-US" sz="2800" dirty="0">
                <a:solidFill>
                  <a:srgbClr val="000000"/>
                </a:solidFill>
                <a:latin typeface="+mj-lt"/>
                <a:cs typeface="Arial"/>
              </a:rPr>
              <a:t>Create and evaluate prototypes </a:t>
            </a:r>
          </a:p>
          <a:p>
            <a:pPr marL="456565" indent="-456565">
              <a:spcBef>
                <a:spcPct val="20000"/>
              </a:spcBef>
              <a:buClr>
                <a:schemeClr val="tx1"/>
              </a:buClr>
              <a:buSzPct val="75000"/>
              <a:buFont typeface="Wingdings" charset="2"/>
              <a:buChar char="Ø"/>
            </a:pPr>
            <a:r>
              <a:rPr lang="en-US" sz="2800" dirty="0">
                <a:solidFill>
                  <a:srgbClr val="000000"/>
                </a:solidFill>
                <a:latin typeface="+mj-lt"/>
                <a:cs typeface="Arial"/>
              </a:rPr>
              <a:t>Analyze learner input and feedback using numbers and statistics</a:t>
            </a:r>
          </a:p>
          <a:p>
            <a:pPr marL="456565" indent="-456565">
              <a:spcBef>
                <a:spcPct val="20000"/>
              </a:spcBef>
              <a:buClr>
                <a:schemeClr val="tx1"/>
              </a:buClr>
              <a:buSzPct val="75000"/>
              <a:buFont typeface="Wingdings" charset="2"/>
              <a:buChar char="Ø"/>
            </a:pPr>
            <a:r>
              <a:rPr lang="en-US" sz="2800" dirty="0">
                <a:solidFill>
                  <a:srgbClr val="000000"/>
                </a:solidFill>
                <a:latin typeface="+mj-lt"/>
                <a:cs typeface="Arial"/>
              </a:rPr>
              <a:t>Think through media choices, design, and usability of handouts/resources</a:t>
            </a:r>
          </a:p>
        </p:txBody>
      </p:sp>
      <p:pic>
        <p:nvPicPr>
          <p:cNvPr id="3" name="Picture 2">
            <a:extLst>
              <a:ext uri="{FF2B5EF4-FFF2-40B4-BE49-F238E27FC236}">
                <a16:creationId xmlns:a16="http://schemas.microsoft.com/office/drawing/2014/main" id="{81882860-42F0-4F7F-1104-D207D338A675}"/>
              </a:ext>
            </a:extLst>
          </p:cNvPr>
          <p:cNvPicPr>
            <a:picLocks noChangeAspect="1"/>
          </p:cNvPicPr>
          <p:nvPr/>
        </p:nvPicPr>
        <p:blipFill>
          <a:blip r:embed="rId3"/>
          <a:stretch>
            <a:fillRect/>
          </a:stretch>
        </p:blipFill>
        <p:spPr>
          <a:xfrm>
            <a:off x="6464808" y="1234440"/>
            <a:ext cx="6217920" cy="4403389"/>
          </a:xfrm>
          <a:prstGeom prst="rect">
            <a:avLst/>
          </a:prstGeom>
        </p:spPr>
      </p:pic>
    </p:spTree>
    <p:extLst>
      <p:ext uri="{BB962C8B-B14F-4D97-AF65-F5344CB8AC3E}">
        <p14:creationId xmlns:p14="http://schemas.microsoft.com/office/powerpoint/2010/main" val="485224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95667-1243-67A8-46D2-5DDB2FA90062}"/>
              </a:ext>
            </a:extLst>
          </p:cNvPr>
          <p:cNvSpPr>
            <a:spLocks noGrp="1"/>
          </p:cNvSpPr>
          <p:nvPr>
            <p:ph type="title"/>
          </p:nvPr>
        </p:nvSpPr>
        <p:spPr/>
        <p:txBody>
          <a:bodyPr/>
          <a:lstStyle/>
          <a:p>
            <a:r>
              <a:rPr lang="en-US" sz="2400" dirty="0"/>
              <a:t>Design Thinking</a:t>
            </a:r>
          </a:p>
        </p:txBody>
      </p:sp>
      <p:sp>
        <p:nvSpPr>
          <p:cNvPr id="7" name="Slide Number Placeholder 6">
            <a:extLst>
              <a:ext uri="{FF2B5EF4-FFF2-40B4-BE49-F238E27FC236}">
                <a16:creationId xmlns:a16="http://schemas.microsoft.com/office/drawing/2014/main" id="{EAC6D10A-9093-51ED-41B6-2E10065234A7}"/>
              </a:ext>
            </a:extLst>
          </p:cNvPr>
          <p:cNvSpPr>
            <a:spLocks noGrp="1"/>
          </p:cNvSpPr>
          <p:nvPr>
            <p:ph type="sldNum" sz="quarter" idx="4"/>
          </p:nvPr>
        </p:nvSpPr>
        <p:spPr/>
        <p:txBody>
          <a:bodyPr/>
          <a:lstStyle/>
          <a:p>
            <a:pPr algn="r"/>
            <a:fld id="{20E6FD9B-DC66-4F2B-B92A-19C65C99AF3B}" type="slidenum">
              <a:rPr lang="en-US" smtClean="0"/>
              <a:pPr algn="r"/>
              <a:t>36</a:t>
            </a:fld>
            <a:endParaRPr lang="en-US" dirty="0"/>
          </a:p>
        </p:txBody>
      </p:sp>
      <p:sp>
        <p:nvSpPr>
          <p:cNvPr id="8" name="TextBox 7">
            <a:extLst>
              <a:ext uri="{FF2B5EF4-FFF2-40B4-BE49-F238E27FC236}">
                <a16:creationId xmlns:a16="http://schemas.microsoft.com/office/drawing/2014/main" id="{A1DC414F-B3AA-2237-4AF6-6DE83CB0A549}"/>
              </a:ext>
            </a:extLst>
          </p:cNvPr>
          <p:cNvSpPr txBox="1"/>
          <p:nvPr/>
        </p:nvSpPr>
        <p:spPr>
          <a:xfrm>
            <a:off x="100011" y="1036614"/>
            <a:ext cx="6321784" cy="4893647"/>
          </a:xfrm>
          <a:prstGeom prst="rect">
            <a:avLst/>
          </a:prstGeom>
          <a:noFill/>
        </p:spPr>
        <p:txBody>
          <a:bodyPr wrap="square" lIns="91440" tIns="45720" rIns="91440" bIns="45720" rtlCol="0" anchor="t">
            <a:spAutoFit/>
          </a:bodyPr>
          <a:lstStyle/>
          <a:p>
            <a:r>
              <a:rPr lang="en-US" sz="2600" dirty="0">
                <a:latin typeface="Tahoma"/>
                <a:ea typeface="Tahoma"/>
                <a:cs typeface="Tahoma"/>
              </a:rPr>
              <a:t>The most popular model is a five-stage design thinking model proposed by the Hasso Plattner Institute of Design at Stanford.</a:t>
            </a:r>
          </a:p>
          <a:p>
            <a:pPr marL="1066165" lvl="1" indent="-457200">
              <a:buFont typeface="+mj-lt"/>
              <a:buAutoNum type="arabicPeriod"/>
            </a:pPr>
            <a:r>
              <a:rPr lang="en-US" sz="2600" dirty="0"/>
              <a:t>Empathize: research your users' needs</a:t>
            </a:r>
            <a:endParaRPr lang="en-US" sz="2600" dirty="0">
              <a:ea typeface="Tahoma" charset="0"/>
              <a:cs typeface="Tahoma" charset="0"/>
            </a:endParaRPr>
          </a:p>
          <a:p>
            <a:pPr marL="1066165" lvl="1" indent="-457200">
              <a:buFont typeface="+mj-lt"/>
              <a:buAutoNum type="arabicPeriod"/>
            </a:pPr>
            <a:r>
              <a:rPr lang="en-US" sz="2600" dirty="0"/>
              <a:t>Define: state your users' needs and problems</a:t>
            </a:r>
            <a:endParaRPr lang="en-US" sz="2600" dirty="0">
              <a:ea typeface="Tahoma" charset="0"/>
              <a:cs typeface="Tahoma" charset="0"/>
            </a:endParaRPr>
          </a:p>
          <a:p>
            <a:pPr marL="1066165" lvl="1" indent="-457200">
              <a:buFont typeface="+mj-lt"/>
              <a:buAutoNum type="arabicPeriod"/>
            </a:pPr>
            <a:r>
              <a:rPr lang="en-US" sz="2600" dirty="0"/>
              <a:t>Ideate: challenge assumptions and create ideas</a:t>
            </a:r>
            <a:endParaRPr lang="en-US" sz="2600" dirty="0">
              <a:ea typeface="Tahoma" charset="0"/>
              <a:cs typeface="Tahoma" charset="0"/>
            </a:endParaRPr>
          </a:p>
          <a:p>
            <a:pPr marL="1066165" lvl="1" indent="-457200">
              <a:buFont typeface="+mj-lt"/>
              <a:buAutoNum type="arabicPeriod"/>
            </a:pPr>
            <a:r>
              <a:rPr lang="en-US" sz="2600" dirty="0"/>
              <a:t>Prototype: start to create solutions</a:t>
            </a:r>
            <a:endParaRPr lang="en-US" sz="2600" dirty="0">
              <a:ea typeface="Tahoma" charset="0"/>
              <a:cs typeface="Tahoma" charset="0"/>
            </a:endParaRPr>
          </a:p>
          <a:p>
            <a:pPr marL="1066165" lvl="1" indent="-457200">
              <a:buFont typeface="+mj-lt"/>
              <a:buAutoNum type="arabicPeriod"/>
            </a:pPr>
            <a:r>
              <a:rPr lang="en-US" sz="2600" dirty="0"/>
              <a:t>Test: try your solutions out </a:t>
            </a:r>
            <a:endParaRPr lang="en-US" sz="2600" dirty="0">
              <a:ea typeface="Tahoma" charset="0"/>
              <a:cs typeface="Tahoma" charset="0"/>
            </a:endParaRPr>
          </a:p>
        </p:txBody>
      </p:sp>
      <p:pic>
        <p:nvPicPr>
          <p:cNvPr id="2" name="Picture 1">
            <a:extLst>
              <a:ext uri="{FF2B5EF4-FFF2-40B4-BE49-F238E27FC236}">
                <a16:creationId xmlns:a16="http://schemas.microsoft.com/office/drawing/2014/main" id="{10057154-B724-9B64-4E54-254E77CFBDE2}"/>
              </a:ext>
            </a:extLst>
          </p:cNvPr>
          <p:cNvPicPr>
            <a:picLocks noChangeAspect="1"/>
          </p:cNvPicPr>
          <p:nvPr/>
        </p:nvPicPr>
        <p:blipFill>
          <a:blip r:embed="rId3"/>
          <a:stretch>
            <a:fillRect/>
          </a:stretch>
        </p:blipFill>
        <p:spPr>
          <a:xfrm>
            <a:off x="6464808" y="1234440"/>
            <a:ext cx="6263640" cy="4459260"/>
          </a:xfrm>
          <a:prstGeom prst="rect">
            <a:avLst/>
          </a:prstGeom>
        </p:spPr>
      </p:pic>
    </p:spTree>
    <p:extLst>
      <p:ext uri="{BB962C8B-B14F-4D97-AF65-F5344CB8AC3E}">
        <p14:creationId xmlns:p14="http://schemas.microsoft.com/office/powerpoint/2010/main" val="2173259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95667-1243-67A8-46D2-5DDB2FA90062}"/>
              </a:ext>
            </a:extLst>
          </p:cNvPr>
          <p:cNvSpPr>
            <a:spLocks noGrp="1"/>
          </p:cNvSpPr>
          <p:nvPr>
            <p:ph type="title"/>
          </p:nvPr>
        </p:nvSpPr>
        <p:spPr/>
        <p:txBody>
          <a:bodyPr/>
          <a:lstStyle/>
          <a:p>
            <a:r>
              <a:rPr lang="en-US" sz="2400" dirty="0"/>
              <a:t>Learning Experience Design</a:t>
            </a:r>
          </a:p>
        </p:txBody>
      </p:sp>
      <p:sp>
        <p:nvSpPr>
          <p:cNvPr id="7" name="Slide Number Placeholder 6">
            <a:extLst>
              <a:ext uri="{FF2B5EF4-FFF2-40B4-BE49-F238E27FC236}">
                <a16:creationId xmlns:a16="http://schemas.microsoft.com/office/drawing/2014/main" id="{EAC6D10A-9093-51ED-41B6-2E10065234A7}"/>
              </a:ext>
            </a:extLst>
          </p:cNvPr>
          <p:cNvSpPr>
            <a:spLocks noGrp="1"/>
          </p:cNvSpPr>
          <p:nvPr>
            <p:ph type="sldNum" sz="quarter" idx="4"/>
          </p:nvPr>
        </p:nvSpPr>
        <p:spPr/>
        <p:txBody>
          <a:bodyPr/>
          <a:lstStyle/>
          <a:p>
            <a:pPr algn="r"/>
            <a:fld id="{20E6FD9B-DC66-4F2B-B92A-19C65C99AF3B}" type="slidenum">
              <a:rPr lang="en-US" smtClean="0"/>
              <a:pPr algn="r"/>
              <a:t>37</a:t>
            </a:fld>
            <a:endParaRPr lang="en-US" dirty="0"/>
          </a:p>
        </p:txBody>
      </p:sp>
      <p:sp>
        <p:nvSpPr>
          <p:cNvPr id="14" name="TextBox 13">
            <a:extLst>
              <a:ext uri="{FF2B5EF4-FFF2-40B4-BE49-F238E27FC236}">
                <a16:creationId xmlns:a16="http://schemas.microsoft.com/office/drawing/2014/main" id="{671B87FC-8205-20A5-A61C-49F4FA9F9B98}"/>
              </a:ext>
            </a:extLst>
          </p:cNvPr>
          <p:cNvSpPr txBox="1"/>
          <p:nvPr/>
        </p:nvSpPr>
        <p:spPr>
          <a:xfrm>
            <a:off x="355519" y="795130"/>
            <a:ext cx="6431362" cy="5576911"/>
          </a:xfrm>
          <a:prstGeom prst="rect">
            <a:avLst/>
          </a:prstGeom>
          <a:noFill/>
        </p:spPr>
        <p:txBody>
          <a:bodyPr wrap="square" lIns="91440" tIns="45720" rIns="91440" bIns="45720" rtlCol="0" anchor="t">
            <a:spAutoFit/>
          </a:bodyPr>
          <a:lstStyle/>
          <a:p>
            <a:r>
              <a:rPr lang="en-US" sz="2200" dirty="0">
                <a:latin typeface="+mj-lt"/>
                <a:ea typeface="Tahoma"/>
                <a:cs typeface="Tahoma"/>
              </a:rPr>
              <a:t>Niels Floor, the person who claims to have coined the term “Learning Experience Design” in 2007 defines it as t</a:t>
            </a:r>
            <a:r>
              <a:rPr lang="en-US" sz="2200" dirty="0">
                <a:solidFill>
                  <a:srgbClr val="000000"/>
                </a:solidFill>
                <a:latin typeface="+mj-lt"/>
              </a:rPr>
              <a:t>he process of creating learning experiences that enable the learner to achieve the desired learning outcome in a human-centered and goal-oriented way. </a:t>
            </a:r>
            <a:endParaRPr lang="en-US" sz="2200" dirty="0">
              <a:solidFill>
                <a:srgbClr val="000000"/>
              </a:solidFill>
              <a:latin typeface="+mj-lt"/>
              <a:ea typeface="Tahoma"/>
              <a:cs typeface="Tahoma"/>
            </a:endParaRPr>
          </a:p>
          <a:p>
            <a:pPr marL="456565" indent="-456565">
              <a:spcBef>
                <a:spcPct val="20000"/>
              </a:spcBef>
              <a:buClr>
                <a:schemeClr val="tx1"/>
              </a:buClr>
              <a:buSzPct val="75000"/>
              <a:buFont typeface="Wingdings" charset="2"/>
              <a:buChar char="Ø"/>
            </a:pPr>
            <a:r>
              <a:rPr lang="en-US" sz="2200" dirty="0">
                <a:solidFill>
                  <a:srgbClr val="000000"/>
                </a:solidFill>
                <a:latin typeface="+mj-lt"/>
              </a:rPr>
              <a:t>Moves from the “sage on the stage” towards a holistic learning experience or, “guide on the side” structure </a:t>
            </a:r>
          </a:p>
          <a:p>
            <a:pPr marL="456565" indent="-456565">
              <a:spcBef>
                <a:spcPct val="20000"/>
              </a:spcBef>
              <a:buClr>
                <a:schemeClr val="tx1"/>
              </a:buClr>
              <a:buSzPct val="75000"/>
              <a:buFont typeface="Wingdings" charset="2"/>
              <a:buChar char="Ø"/>
            </a:pPr>
            <a:r>
              <a:rPr lang="en-US" sz="2200" dirty="0">
                <a:solidFill>
                  <a:srgbClr val="000000"/>
                </a:solidFill>
                <a:latin typeface="+mj-lt"/>
              </a:rPr>
              <a:t>Focuses on ensuring the learner's experience is:</a:t>
            </a:r>
            <a:r>
              <a:rPr lang="en-US" sz="2200" dirty="0">
                <a:latin typeface="+mj-lt"/>
                <a:ea typeface="Tahoma"/>
                <a:cs typeface="Tahoma"/>
              </a:rPr>
              <a:t> </a:t>
            </a:r>
          </a:p>
          <a:p>
            <a:pPr marL="989965" lvl="1" indent="-380365">
              <a:spcBef>
                <a:spcPct val="20000"/>
              </a:spcBef>
              <a:buClr>
                <a:schemeClr val="tx1"/>
              </a:buClr>
              <a:buSzPct val="75000"/>
              <a:buFont typeface="Wingdings" pitchFamily="2" charset="2"/>
              <a:buChar char="n"/>
            </a:pPr>
            <a:r>
              <a:rPr lang="en-US" sz="2200" dirty="0">
                <a:solidFill>
                  <a:srgbClr val="000000"/>
                </a:solidFill>
                <a:latin typeface="+mj-lt"/>
              </a:rPr>
              <a:t>Meaningful</a:t>
            </a:r>
            <a:endParaRPr lang="en-US" sz="2200" dirty="0">
              <a:solidFill>
                <a:srgbClr val="000000"/>
              </a:solidFill>
              <a:latin typeface="+mj-lt"/>
              <a:ea typeface="Tahoma"/>
              <a:cs typeface="Tahoma"/>
            </a:endParaRPr>
          </a:p>
          <a:p>
            <a:pPr marL="989965" lvl="1" indent="-380365">
              <a:spcBef>
                <a:spcPct val="20000"/>
              </a:spcBef>
              <a:buClr>
                <a:schemeClr val="tx1"/>
              </a:buClr>
              <a:buSzPct val="75000"/>
              <a:buFont typeface="Wingdings" pitchFamily="2" charset="2"/>
              <a:buChar char="n"/>
            </a:pPr>
            <a:r>
              <a:rPr lang="en-US" sz="2200" dirty="0">
                <a:solidFill>
                  <a:srgbClr val="000000"/>
                </a:solidFill>
                <a:latin typeface="+mj-lt"/>
              </a:rPr>
              <a:t>Pleasurable</a:t>
            </a:r>
            <a:endParaRPr lang="en-US" sz="2200" dirty="0">
              <a:solidFill>
                <a:srgbClr val="000000"/>
              </a:solidFill>
              <a:latin typeface="+mj-lt"/>
              <a:ea typeface="Tahoma"/>
              <a:cs typeface="Tahoma"/>
            </a:endParaRPr>
          </a:p>
          <a:p>
            <a:pPr marL="989965" lvl="1" indent="-380365">
              <a:spcBef>
                <a:spcPct val="20000"/>
              </a:spcBef>
              <a:buClr>
                <a:schemeClr val="tx1"/>
              </a:buClr>
              <a:buSzPct val="75000"/>
              <a:buFont typeface="Wingdings" pitchFamily="2" charset="2"/>
              <a:buChar char="n"/>
            </a:pPr>
            <a:r>
              <a:rPr lang="en-US" sz="2200" dirty="0">
                <a:solidFill>
                  <a:srgbClr val="000000"/>
                </a:solidFill>
                <a:latin typeface="+mj-lt"/>
              </a:rPr>
              <a:t>Convenient</a:t>
            </a:r>
          </a:p>
          <a:p>
            <a:pPr marL="989965" lvl="1" indent="-380365">
              <a:spcBef>
                <a:spcPct val="20000"/>
              </a:spcBef>
              <a:buClr>
                <a:schemeClr val="tx1"/>
              </a:buClr>
              <a:buSzPct val="75000"/>
              <a:buFont typeface="Wingdings" pitchFamily="2" charset="2"/>
              <a:buChar char="n"/>
            </a:pPr>
            <a:r>
              <a:rPr lang="en-US" sz="2200" dirty="0">
                <a:solidFill>
                  <a:srgbClr val="000000"/>
                </a:solidFill>
                <a:latin typeface="+mj-lt"/>
                <a:ea typeface="Tahoma"/>
                <a:cs typeface="Tahoma"/>
              </a:rPr>
              <a:t>Relevant</a:t>
            </a:r>
            <a:endParaRPr lang="en-US" sz="1800" dirty="0">
              <a:latin typeface="+mj-lt"/>
              <a:ea typeface="Tahoma"/>
              <a:cs typeface="Tahoma"/>
            </a:endParaRPr>
          </a:p>
        </p:txBody>
      </p:sp>
      <p:pic>
        <p:nvPicPr>
          <p:cNvPr id="8" name="Picture 7">
            <a:extLst>
              <a:ext uri="{FF2B5EF4-FFF2-40B4-BE49-F238E27FC236}">
                <a16:creationId xmlns:a16="http://schemas.microsoft.com/office/drawing/2014/main" id="{802883D9-4682-133E-FD17-B98EEFE042A1}"/>
              </a:ext>
            </a:extLst>
          </p:cNvPr>
          <p:cNvPicPr>
            <a:picLocks noChangeAspect="1"/>
          </p:cNvPicPr>
          <p:nvPr/>
        </p:nvPicPr>
        <p:blipFill>
          <a:blip r:embed="rId3"/>
          <a:stretch>
            <a:fillRect/>
          </a:stretch>
        </p:blipFill>
        <p:spPr>
          <a:xfrm>
            <a:off x="6464808" y="1234440"/>
            <a:ext cx="6263640" cy="4431067"/>
          </a:xfrm>
          <a:prstGeom prst="rect">
            <a:avLst/>
          </a:prstGeom>
        </p:spPr>
      </p:pic>
    </p:spTree>
    <p:extLst>
      <p:ext uri="{BB962C8B-B14F-4D97-AF65-F5344CB8AC3E}">
        <p14:creationId xmlns:p14="http://schemas.microsoft.com/office/powerpoint/2010/main" val="800582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7606-2A40-8778-BACF-025ADDA3743E}"/>
              </a:ext>
            </a:extLst>
          </p:cNvPr>
          <p:cNvSpPr>
            <a:spLocks noGrp="1"/>
          </p:cNvSpPr>
          <p:nvPr>
            <p:ph type="title"/>
          </p:nvPr>
        </p:nvSpPr>
        <p:spPr/>
        <p:txBody>
          <a:bodyPr/>
          <a:lstStyle/>
          <a:p>
            <a:r>
              <a:rPr lang="en-US" dirty="0"/>
              <a:t>Learning Experience Design Foundations</a:t>
            </a:r>
          </a:p>
        </p:txBody>
      </p:sp>
      <p:sp>
        <p:nvSpPr>
          <p:cNvPr id="3" name="Content Placeholder 2">
            <a:extLst>
              <a:ext uri="{FF2B5EF4-FFF2-40B4-BE49-F238E27FC236}">
                <a16:creationId xmlns:a16="http://schemas.microsoft.com/office/drawing/2014/main" id="{3B5602C0-C549-2C48-AD2A-C7CDEAA03996}"/>
              </a:ext>
            </a:extLst>
          </p:cNvPr>
          <p:cNvSpPr>
            <a:spLocks noGrp="1"/>
          </p:cNvSpPr>
          <p:nvPr>
            <p:ph idx="1"/>
          </p:nvPr>
        </p:nvSpPr>
        <p:spPr/>
        <p:txBody>
          <a:bodyPr/>
          <a:lstStyle/>
          <a:p>
            <a:pPr marL="456565" indent="-456565"/>
            <a:r>
              <a:rPr lang="en-US" sz="3600" dirty="0">
                <a:latin typeface="+mn-lt"/>
              </a:rPr>
              <a:t>Avoiding learning myths and misconceptions</a:t>
            </a:r>
            <a:endParaRPr lang="en-US"/>
          </a:p>
          <a:p>
            <a:pPr marL="456565" indent="-456565"/>
            <a:r>
              <a:rPr lang="en-US" sz="3600" dirty="0">
                <a:latin typeface="+mn-lt"/>
              </a:rPr>
              <a:t>Understanding the role of memory in learning</a:t>
            </a:r>
          </a:p>
          <a:p>
            <a:pPr marL="456565" indent="-456565"/>
            <a:r>
              <a:rPr lang="en-US" sz="3600" dirty="0">
                <a:latin typeface="+mn-lt"/>
              </a:rPr>
              <a:t>Being aware of the cognitive activities that support the learning process</a:t>
            </a:r>
          </a:p>
          <a:p>
            <a:pPr marL="456565" indent="-456565"/>
            <a:r>
              <a:rPr lang="en-US" sz="3600" dirty="0">
                <a:latin typeface="+mn-lt"/>
              </a:rPr>
              <a:t>Applying evidence-informed learning experience design strategies</a:t>
            </a:r>
          </a:p>
          <a:p>
            <a:pPr marL="456565" indent="-456565"/>
            <a:endParaRPr lang="en-US" sz="3600" dirty="0">
              <a:latin typeface="+mn-lt"/>
            </a:endParaRPr>
          </a:p>
          <a:p>
            <a:pPr marL="456565" indent="-456565"/>
            <a:endParaRPr lang="en-US" sz="3600" dirty="0">
              <a:latin typeface="+mn-lt"/>
            </a:endParaRPr>
          </a:p>
        </p:txBody>
      </p:sp>
    </p:spTree>
    <p:extLst>
      <p:ext uri="{BB962C8B-B14F-4D97-AF65-F5344CB8AC3E}">
        <p14:creationId xmlns:p14="http://schemas.microsoft.com/office/powerpoint/2010/main" val="377368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a:xfrm>
            <a:off x="914400" y="2130426"/>
            <a:ext cx="10363200" cy="2543174"/>
          </a:xfrm>
        </p:spPr>
        <p:txBody>
          <a:bodyPr/>
          <a:lstStyle/>
          <a:p>
            <a:r>
              <a:rPr lang="en-US" sz="4800" dirty="0">
                <a:solidFill>
                  <a:schemeClr val="tx1"/>
                </a:solidFill>
              </a:rPr>
              <a:t>Learning Myths and Misconceptions</a:t>
            </a:r>
          </a:p>
        </p:txBody>
      </p:sp>
    </p:spTree>
    <p:extLst>
      <p:ext uri="{BB962C8B-B14F-4D97-AF65-F5344CB8AC3E}">
        <p14:creationId xmlns:p14="http://schemas.microsoft.com/office/powerpoint/2010/main" val="210328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AEB6-EF89-69FA-A2CF-5D09170768AB}"/>
              </a:ext>
            </a:extLst>
          </p:cNvPr>
          <p:cNvSpPr>
            <a:spLocks noGrp="1"/>
          </p:cNvSpPr>
          <p:nvPr>
            <p:ph type="title"/>
          </p:nvPr>
        </p:nvSpPr>
        <p:spPr>
          <a:xfrm>
            <a:off x="1372819" y="10627"/>
            <a:ext cx="9904781" cy="833933"/>
          </a:xfrm>
        </p:spPr>
        <p:txBody>
          <a:bodyPr>
            <a:normAutofit/>
          </a:bodyPr>
          <a:lstStyle/>
          <a:p>
            <a:r>
              <a:rPr lang="en-US" dirty="0">
                <a:ea typeface="Tahoma"/>
                <a:cs typeface="Tahoma"/>
              </a:rPr>
              <a:t>Learning Aid</a:t>
            </a:r>
          </a:p>
        </p:txBody>
      </p:sp>
      <p:sp>
        <p:nvSpPr>
          <p:cNvPr id="3" name="Content Placeholder 2">
            <a:extLst>
              <a:ext uri="{FF2B5EF4-FFF2-40B4-BE49-F238E27FC236}">
                <a16:creationId xmlns:a16="http://schemas.microsoft.com/office/drawing/2014/main" id="{6A66BD6E-A6FF-BAE1-A535-C2F715586843}"/>
              </a:ext>
            </a:extLst>
          </p:cNvPr>
          <p:cNvSpPr>
            <a:spLocks noGrp="1"/>
          </p:cNvSpPr>
          <p:nvPr>
            <p:ph sz="half" idx="1"/>
          </p:nvPr>
        </p:nvSpPr>
        <p:spPr>
          <a:xfrm>
            <a:off x="597548" y="1245890"/>
            <a:ext cx="4498761" cy="4114800"/>
          </a:xfrm>
        </p:spPr>
        <p:txBody>
          <a:bodyPr/>
          <a:lstStyle/>
          <a:p>
            <a:r>
              <a:rPr lang="en-US" sz="2800" dirty="0">
                <a:latin typeface="+mj-lt"/>
              </a:rPr>
              <a:t>Use the handout to take notes throughout the tutorial.</a:t>
            </a:r>
          </a:p>
          <a:p>
            <a:r>
              <a:rPr lang="en-US" sz="2800" dirty="0">
                <a:latin typeface="+mj-lt"/>
              </a:rPr>
              <a:t>Back at the job, when you download the slides, you can refer back to the notes.</a:t>
            </a:r>
          </a:p>
          <a:p>
            <a:r>
              <a:rPr lang="en-US" sz="2800" dirty="0">
                <a:latin typeface="+mj-lt"/>
              </a:rPr>
              <a:t>Resources are located on the back with some key takeaways.</a:t>
            </a:r>
          </a:p>
          <a:p>
            <a:endParaRPr lang="en-US" sz="2800" dirty="0">
              <a:latin typeface="+mj-lt"/>
            </a:endParaRPr>
          </a:p>
          <a:p>
            <a:pPr marL="456565" indent="-456565"/>
            <a:endParaRPr lang="en-US" sz="2800" dirty="0">
              <a:latin typeface="+mj-lt"/>
            </a:endParaRPr>
          </a:p>
          <a:p>
            <a:pPr marL="456565" indent="-456565"/>
            <a:endParaRPr lang="en-US" sz="2800" dirty="0">
              <a:latin typeface="+mj-lt"/>
            </a:endParaRPr>
          </a:p>
        </p:txBody>
      </p:sp>
      <p:sp>
        <p:nvSpPr>
          <p:cNvPr id="4" name="Slide Number Placeholder 3">
            <a:extLst>
              <a:ext uri="{FF2B5EF4-FFF2-40B4-BE49-F238E27FC236}">
                <a16:creationId xmlns:a16="http://schemas.microsoft.com/office/drawing/2014/main" id="{30D40640-5D5C-A7B1-691B-AE2376BA6C07}"/>
              </a:ext>
            </a:extLst>
          </p:cNvPr>
          <p:cNvSpPr>
            <a:spLocks noGrp="1"/>
          </p:cNvSpPr>
          <p:nvPr>
            <p:ph type="sldNum" sz="quarter" idx="4"/>
          </p:nvPr>
        </p:nvSpPr>
        <p:spPr/>
        <p:txBody>
          <a:bodyPr/>
          <a:lstStyle/>
          <a:p>
            <a:pPr algn="r"/>
            <a:fld id="{20E6FD9B-DC66-4F2B-B92A-19C65C99AF3B}" type="slidenum">
              <a:rPr lang="en-US" smtClean="0"/>
              <a:pPr algn="r"/>
              <a:t>4</a:t>
            </a:fld>
            <a:endParaRPr lang="en-US" dirty="0"/>
          </a:p>
        </p:txBody>
      </p:sp>
      <p:pic>
        <p:nvPicPr>
          <p:cNvPr id="16" name="Content Placeholder 15">
            <a:extLst>
              <a:ext uri="{FF2B5EF4-FFF2-40B4-BE49-F238E27FC236}">
                <a16:creationId xmlns:a16="http://schemas.microsoft.com/office/drawing/2014/main" id="{7263BEAE-B526-E3CC-F42E-081BB36E6E6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384435">
            <a:off x="7360346" y="1195756"/>
            <a:ext cx="3670902" cy="4751977"/>
          </a:xfrm>
        </p:spPr>
      </p:pic>
      <p:pic>
        <p:nvPicPr>
          <p:cNvPr id="20" name="Picture 19">
            <a:extLst>
              <a:ext uri="{FF2B5EF4-FFF2-40B4-BE49-F238E27FC236}">
                <a16:creationId xmlns:a16="http://schemas.microsoft.com/office/drawing/2014/main" id="{154926E3-1AA1-E76A-3A29-011E24F9F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4888">
            <a:off x="5535606" y="1317630"/>
            <a:ext cx="3620167" cy="4686300"/>
          </a:xfrm>
          <a:prstGeom prst="rect">
            <a:avLst/>
          </a:prstGeom>
        </p:spPr>
      </p:pic>
    </p:spTree>
    <p:extLst>
      <p:ext uri="{BB962C8B-B14F-4D97-AF65-F5344CB8AC3E}">
        <p14:creationId xmlns:p14="http://schemas.microsoft.com/office/powerpoint/2010/main" val="3846555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54FC9-30E5-2786-79C3-7918DA419996}"/>
              </a:ext>
            </a:extLst>
          </p:cNvPr>
          <p:cNvSpPr>
            <a:spLocks noGrp="1"/>
          </p:cNvSpPr>
          <p:nvPr>
            <p:ph type="title"/>
          </p:nvPr>
        </p:nvSpPr>
        <p:spPr/>
        <p:txBody>
          <a:bodyPr/>
          <a:lstStyle/>
          <a:p>
            <a:r>
              <a:rPr lang="en-US" dirty="0"/>
              <a:t>Knowledge Test = Learning Outcome</a:t>
            </a:r>
          </a:p>
        </p:txBody>
      </p:sp>
      <p:sp>
        <p:nvSpPr>
          <p:cNvPr id="5" name="Content Placeholder 4">
            <a:extLst>
              <a:ext uri="{FF2B5EF4-FFF2-40B4-BE49-F238E27FC236}">
                <a16:creationId xmlns:a16="http://schemas.microsoft.com/office/drawing/2014/main" id="{ECC995D1-0186-CB6F-B754-5D35CA0214E6}"/>
              </a:ext>
            </a:extLst>
          </p:cNvPr>
          <p:cNvSpPr>
            <a:spLocks noGrp="1"/>
          </p:cNvSpPr>
          <p:nvPr>
            <p:ph sz="half" idx="1"/>
          </p:nvPr>
        </p:nvSpPr>
        <p:spPr>
          <a:xfrm>
            <a:off x="365760" y="1088136"/>
            <a:ext cx="6837181" cy="5179582"/>
          </a:xfrm>
        </p:spPr>
        <p:txBody>
          <a:bodyPr/>
          <a:lstStyle/>
          <a:p>
            <a:pPr marL="456565" indent="-456565"/>
            <a:r>
              <a:rPr lang="en-US" b="1" dirty="0">
                <a:latin typeface="Tahoma"/>
              </a:rPr>
              <a:t>Misconception: </a:t>
            </a:r>
            <a:br>
              <a:rPr lang="en-US" b="1" dirty="0">
                <a:latin typeface="Tahoma"/>
              </a:rPr>
            </a:br>
            <a:r>
              <a:rPr lang="en-US" dirty="0">
                <a:latin typeface="Tahoma"/>
              </a:rPr>
              <a:t>If a learner can recite knowledge and pass a test or course section, they have learned how to perform those tasks.</a:t>
            </a:r>
          </a:p>
          <a:p>
            <a:pPr marL="456565" indent="-456565"/>
            <a:r>
              <a:rPr lang="en-US" b="1" dirty="0">
                <a:latin typeface="Tahoma"/>
              </a:rPr>
              <a:t>What the research says: </a:t>
            </a:r>
            <a:br>
              <a:rPr lang="en-US" b="1" dirty="0">
                <a:latin typeface="Tahoma"/>
              </a:rPr>
            </a:br>
            <a:r>
              <a:rPr lang="en-US" dirty="0">
                <a:latin typeface="Tahoma"/>
              </a:rPr>
              <a:t>There is a lack of connection in the brain on how to use the knowledge in multiple contexts to solve problems or perform tasks.</a:t>
            </a:r>
          </a:p>
          <a:p>
            <a:pPr marL="456565" indent="-456565"/>
            <a:r>
              <a:rPr lang="en-US" b="1" dirty="0">
                <a:latin typeface="Tahoma"/>
              </a:rPr>
              <a:t>Design Strategies:</a:t>
            </a:r>
            <a:r>
              <a:rPr lang="en-US" sz="2800" b="1" dirty="0">
                <a:latin typeface="Tahoma"/>
              </a:rPr>
              <a:t> </a:t>
            </a:r>
          </a:p>
          <a:p>
            <a:pPr marL="989965" lvl="1" indent="-380365"/>
            <a:r>
              <a:rPr lang="en-US" sz="2400" dirty="0">
                <a:latin typeface="Tahoma"/>
              </a:rPr>
              <a:t>Carefully consider the assessment strategy for each learning objective</a:t>
            </a:r>
          </a:p>
          <a:p>
            <a:pPr marL="989965" lvl="1" indent="-380365"/>
            <a:r>
              <a:rPr lang="en-US" sz="2400" dirty="0">
                <a:latin typeface="Tahoma"/>
              </a:rPr>
              <a:t>Provide multiple opportunities to practice</a:t>
            </a:r>
          </a:p>
          <a:p>
            <a:pPr marL="456565" indent="-456565"/>
            <a:endParaRPr lang="en-US" sz="2800" dirty="0"/>
          </a:p>
        </p:txBody>
      </p:sp>
      <p:pic>
        <p:nvPicPr>
          <p:cNvPr id="10" name="Picture 9">
            <a:extLst>
              <a:ext uri="{FF2B5EF4-FFF2-40B4-BE49-F238E27FC236}">
                <a16:creationId xmlns:a16="http://schemas.microsoft.com/office/drawing/2014/main" id="{425313E7-27EA-BDFC-A10B-E837030FB0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069" y="977378"/>
            <a:ext cx="4077705" cy="5278582"/>
          </a:xfrm>
          <a:prstGeom prst="rect">
            <a:avLst/>
          </a:prstGeom>
        </p:spPr>
      </p:pic>
    </p:spTree>
    <p:extLst>
      <p:ext uri="{BB962C8B-B14F-4D97-AF65-F5344CB8AC3E}">
        <p14:creationId xmlns:p14="http://schemas.microsoft.com/office/powerpoint/2010/main" val="2484640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167F0-85D9-C564-0F0C-5580B63B69ED}"/>
              </a:ext>
            </a:extLst>
          </p:cNvPr>
          <p:cNvSpPr>
            <a:spLocks noGrp="1"/>
          </p:cNvSpPr>
          <p:nvPr>
            <p:ph type="title"/>
          </p:nvPr>
        </p:nvSpPr>
        <p:spPr/>
        <p:txBody>
          <a:bodyPr/>
          <a:lstStyle/>
          <a:p>
            <a:r>
              <a:rPr lang="en-US" dirty="0"/>
              <a:t>People Have Different Learning Styles</a:t>
            </a:r>
          </a:p>
        </p:txBody>
      </p:sp>
      <p:sp>
        <p:nvSpPr>
          <p:cNvPr id="5" name="Content Placeholder 4">
            <a:extLst>
              <a:ext uri="{FF2B5EF4-FFF2-40B4-BE49-F238E27FC236}">
                <a16:creationId xmlns:a16="http://schemas.microsoft.com/office/drawing/2014/main" id="{03B906B4-62B3-39FC-DA58-4CA9C7B9F8C0}"/>
              </a:ext>
            </a:extLst>
          </p:cNvPr>
          <p:cNvSpPr>
            <a:spLocks noGrp="1"/>
          </p:cNvSpPr>
          <p:nvPr>
            <p:ph sz="half" idx="1"/>
          </p:nvPr>
        </p:nvSpPr>
        <p:spPr>
          <a:xfrm>
            <a:off x="365760" y="1088136"/>
            <a:ext cx="6770025" cy="4798830"/>
          </a:xfrm>
        </p:spPr>
        <p:txBody>
          <a:bodyPr/>
          <a:lstStyle/>
          <a:p>
            <a:pPr marL="456565" indent="-456565"/>
            <a:r>
              <a:rPr lang="en-US" b="1" dirty="0">
                <a:latin typeface="Tahoma"/>
              </a:rPr>
              <a:t>Misconception: </a:t>
            </a:r>
            <a:br>
              <a:rPr lang="en-US" b="1" dirty="0">
                <a:latin typeface="Tahoma"/>
              </a:rPr>
            </a:br>
            <a:r>
              <a:rPr lang="en-US" dirty="0">
                <a:latin typeface="Tahoma"/>
              </a:rPr>
              <a:t>We need to adapt training to an individual’s learning style.</a:t>
            </a:r>
          </a:p>
          <a:p>
            <a:pPr marL="456565" indent="-456565"/>
            <a:r>
              <a:rPr lang="en-US" b="1" dirty="0">
                <a:latin typeface="Tahoma"/>
              </a:rPr>
              <a:t>What the research says: </a:t>
            </a:r>
            <a:br>
              <a:rPr lang="en-US" b="1" dirty="0">
                <a:latin typeface="Tahoma"/>
              </a:rPr>
            </a:br>
            <a:r>
              <a:rPr lang="en-US" dirty="0">
                <a:latin typeface="Tahoma"/>
              </a:rPr>
              <a:t>Lack of empirical evidence that we have a specific learning style and should adapt our training to incorporate that specific style.</a:t>
            </a:r>
          </a:p>
          <a:p>
            <a:pPr marL="456565" indent="-456565"/>
            <a:r>
              <a:rPr lang="en-US" b="1" dirty="0">
                <a:latin typeface="Tahoma"/>
              </a:rPr>
              <a:t>Design Strategy: </a:t>
            </a:r>
            <a:br>
              <a:rPr lang="en-US" b="1" dirty="0">
                <a:latin typeface="Tahoma"/>
              </a:rPr>
            </a:br>
            <a:r>
              <a:rPr lang="en-US" dirty="0">
                <a:latin typeface="Tahoma"/>
              </a:rPr>
              <a:t>Incorporate a variety of instructional strategies to support the learner in meeting learning objectives.</a:t>
            </a:r>
          </a:p>
          <a:p>
            <a:pPr marL="989965" lvl="1" indent="-380365"/>
            <a:endParaRPr lang="en-US" dirty="0"/>
          </a:p>
        </p:txBody>
      </p:sp>
      <p:pic>
        <p:nvPicPr>
          <p:cNvPr id="7" name="Picture 6">
            <a:extLst>
              <a:ext uri="{FF2B5EF4-FFF2-40B4-BE49-F238E27FC236}">
                <a16:creationId xmlns:a16="http://schemas.microsoft.com/office/drawing/2014/main" id="{C4817830-3189-9020-AD19-607776FBE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779" y="797674"/>
            <a:ext cx="4832003" cy="6255020"/>
          </a:xfrm>
          <a:prstGeom prst="rect">
            <a:avLst/>
          </a:prstGeom>
        </p:spPr>
      </p:pic>
      <p:cxnSp>
        <p:nvCxnSpPr>
          <p:cNvPr id="9" name="Straight Connector 8">
            <a:extLst>
              <a:ext uri="{FF2B5EF4-FFF2-40B4-BE49-F238E27FC236}">
                <a16:creationId xmlns:a16="http://schemas.microsoft.com/office/drawing/2014/main" id="{1CA50014-2C10-AA31-A5B6-8FC73907D995}"/>
              </a:ext>
            </a:extLst>
          </p:cNvPr>
          <p:cNvCxnSpPr>
            <a:cxnSpLocks/>
          </p:cNvCxnSpPr>
          <p:nvPr/>
        </p:nvCxnSpPr>
        <p:spPr bwMode="auto">
          <a:xfrm>
            <a:off x="7734925" y="992370"/>
            <a:ext cx="4039016" cy="5067956"/>
          </a:xfrm>
          <a:prstGeom prst="line">
            <a:avLst/>
          </a:prstGeom>
          <a:solidFill>
            <a:schemeClr val="accent1"/>
          </a:solidFill>
          <a:ln w="76200" cap="flat" cmpd="sng" algn="ctr">
            <a:solidFill>
              <a:srgbClr val="C00000"/>
            </a:solidFill>
            <a:prstDash val="solid"/>
            <a:miter lim="800000"/>
            <a:headEnd type="none" w="med" len="med"/>
            <a:tailEnd type="none" w="med" len="med"/>
          </a:ln>
          <a:effectLst/>
        </p:spPr>
      </p:cxnSp>
    </p:spTree>
    <p:extLst>
      <p:ext uri="{BB962C8B-B14F-4D97-AF65-F5344CB8AC3E}">
        <p14:creationId xmlns:p14="http://schemas.microsoft.com/office/powerpoint/2010/main" val="3588140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D064-B359-7C8D-4C1E-E51531922D88}"/>
              </a:ext>
            </a:extLst>
          </p:cNvPr>
          <p:cNvSpPr>
            <a:spLocks noGrp="1"/>
          </p:cNvSpPr>
          <p:nvPr>
            <p:ph type="title"/>
          </p:nvPr>
        </p:nvSpPr>
        <p:spPr/>
        <p:txBody>
          <a:bodyPr/>
          <a:lstStyle/>
          <a:p>
            <a:r>
              <a:rPr lang="en-US" dirty="0"/>
              <a:t>Presentation Equals Acquisition</a:t>
            </a:r>
          </a:p>
        </p:txBody>
      </p:sp>
      <p:sp>
        <p:nvSpPr>
          <p:cNvPr id="3" name="Content Placeholder 2">
            <a:extLst>
              <a:ext uri="{FF2B5EF4-FFF2-40B4-BE49-F238E27FC236}">
                <a16:creationId xmlns:a16="http://schemas.microsoft.com/office/drawing/2014/main" id="{8657BA54-7572-FE59-020C-E54A70664EBC}"/>
              </a:ext>
            </a:extLst>
          </p:cNvPr>
          <p:cNvSpPr>
            <a:spLocks noGrp="1"/>
          </p:cNvSpPr>
          <p:nvPr>
            <p:ph sz="half" idx="1"/>
          </p:nvPr>
        </p:nvSpPr>
        <p:spPr>
          <a:xfrm>
            <a:off x="365760" y="1085328"/>
            <a:ext cx="6808109" cy="5203712"/>
          </a:xfrm>
        </p:spPr>
        <p:txBody>
          <a:bodyPr/>
          <a:lstStyle/>
          <a:p>
            <a:pPr marL="456565" indent="-456565"/>
            <a:r>
              <a:rPr lang="en-US" b="1" dirty="0">
                <a:latin typeface="Tahoma"/>
              </a:rPr>
              <a:t>Misconception: </a:t>
            </a:r>
            <a:br>
              <a:rPr lang="en-US" b="1" dirty="0">
                <a:latin typeface="Tahoma"/>
              </a:rPr>
            </a:br>
            <a:r>
              <a:rPr lang="en-US" dirty="0">
                <a:latin typeface="Tahoma"/>
              </a:rPr>
              <a:t>By providing information, the learner will infer how to apply it.</a:t>
            </a:r>
          </a:p>
          <a:p>
            <a:pPr marL="456565" indent="-456565"/>
            <a:r>
              <a:rPr lang="en-US" b="1" dirty="0">
                <a:latin typeface="Tahoma"/>
              </a:rPr>
              <a:t>What the research says: </a:t>
            </a:r>
            <a:br>
              <a:rPr lang="en-US" b="1" dirty="0">
                <a:latin typeface="Tahoma"/>
              </a:rPr>
            </a:br>
            <a:r>
              <a:rPr lang="en-US" dirty="0">
                <a:latin typeface="Tahoma"/>
              </a:rPr>
              <a:t>Retrieval practice is required to apply knowledge/skill on job.</a:t>
            </a:r>
          </a:p>
          <a:p>
            <a:pPr marL="456565" indent="-456565"/>
            <a:r>
              <a:rPr lang="en-US" b="1" dirty="0">
                <a:latin typeface="Tahoma"/>
              </a:rPr>
              <a:t>Design Strategies: </a:t>
            </a:r>
          </a:p>
          <a:p>
            <a:pPr marL="989965" lvl="1" indent="-380365"/>
            <a:r>
              <a:rPr lang="en-US" sz="2400" dirty="0">
                <a:latin typeface="Tahoma"/>
              </a:rPr>
              <a:t>Provide multiple opportunities for learners to practice applying skills as they would on the job.</a:t>
            </a:r>
          </a:p>
          <a:p>
            <a:pPr marL="989965" lvl="1" indent="-380365"/>
            <a:r>
              <a:rPr lang="en-US" sz="2400" dirty="0">
                <a:latin typeface="Tahoma"/>
              </a:rPr>
              <a:t>Space out the practice and retrieval of tasks.</a:t>
            </a:r>
          </a:p>
          <a:p>
            <a:pPr marL="456565" indent="-456565"/>
            <a:endParaRPr lang="en-US" dirty="0"/>
          </a:p>
        </p:txBody>
      </p:sp>
      <p:pic>
        <p:nvPicPr>
          <p:cNvPr id="6" name="Content Placeholder 5">
            <a:extLst>
              <a:ext uri="{FF2B5EF4-FFF2-40B4-BE49-F238E27FC236}">
                <a16:creationId xmlns:a16="http://schemas.microsoft.com/office/drawing/2014/main" id="{57E5C46E-81FA-8F21-BA13-D861FBD0AD3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43933" y="-375033"/>
            <a:ext cx="5434940" cy="7035521"/>
          </a:xfrm>
        </p:spPr>
      </p:pic>
    </p:spTree>
    <p:extLst>
      <p:ext uri="{BB962C8B-B14F-4D97-AF65-F5344CB8AC3E}">
        <p14:creationId xmlns:p14="http://schemas.microsoft.com/office/powerpoint/2010/main" val="1025347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4A69-1819-8857-2EE7-8ED7B1BAB3CF}"/>
              </a:ext>
            </a:extLst>
          </p:cNvPr>
          <p:cNvSpPr>
            <a:spLocks noGrp="1"/>
          </p:cNvSpPr>
          <p:nvPr>
            <p:ph type="title"/>
          </p:nvPr>
        </p:nvSpPr>
        <p:spPr/>
        <p:txBody>
          <a:bodyPr/>
          <a:lstStyle/>
          <a:p>
            <a:r>
              <a:rPr lang="en-US" dirty="0"/>
              <a:t>Generations Differ in How They Learn</a:t>
            </a:r>
          </a:p>
        </p:txBody>
      </p:sp>
      <p:sp>
        <p:nvSpPr>
          <p:cNvPr id="3" name="Content Placeholder 2">
            <a:extLst>
              <a:ext uri="{FF2B5EF4-FFF2-40B4-BE49-F238E27FC236}">
                <a16:creationId xmlns:a16="http://schemas.microsoft.com/office/drawing/2014/main" id="{92962281-0883-86F6-E153-CAB17C04B1A6}"/>
              </a:ext>
            </a:extLst>
          </p:cNvPr>
          <p:cNvSpPr>
            <a:spLocks noGrp="1"/>
          </p:cNvSpPr>
          <p:nvPr>
            <p:ph sz="half" idx="1"/>
          </p:nvPr>
        </p:nvSpPr>
        <p:spPr>
          <a:xfrm>
            <a:off x="365761" y="1088136"/>
            <a:ext cx="5963788" cy="4845304"/>
          </a:xfrm>
        </p:spPr>
        <p:txBody>
          <a:bodyPr/>
          <a:lstStyle/>
          <a:p>
            <a:pPr marL="456565" indent="-456565"/>
            <a:r>
              <a:rPr lang="en-US" b="1" dirty="0">
                <a:latin typeface="Tahoma"/>
              </a:rPr>
              <a:t>Misconception: </a:t>
            </a:r>
            <a:br>
              <a:rPr lang="en-US" b="1" dirty="0">
                <a:latin typeface="Tahoma"/>
              </a:rPr>
            </a:br>
            <a:r>
              <a:rPr lang="en-US" dirty="0">
                <a:latin typeface="Tahoma"/>
              </a:rPr>
              <a:t>Generations differ in how they learn, work, and live their lives.</a:t>
            </a:r>
          </a:p>
          <a:p>
            <a:pPr marL="456565" indent="-456565"/>
            <a:r>
              <a:rPr lang="en-US" b="1" dirty="0">
                <a:latin typeface="Tahoma"/>
              </a:rPr>
              <a:t>What the research says: </a:t>
            </a:r>
            <a:br>
              <a:rPr lang="en-US" b="1" dirty="0">
                <a:latin typeface="Tahoma"/>
              </a:rPr>
            </a:br>
            <a:r>
              <a:rPr lang="en-US" dirty="0">
                <a:latin typeface="Tahoma"/>
              </a:rPr>
              <a:t>No significant differences in how we learn based on the era in which we grew up. The brain’s development stage is a better indicator.</a:t>
            </a:r>
          </a:p>
          <a:p>
            <a:pPr marL="456565" indent="-456565"/>
            <a:r>
              <a:rPr lang="en-US" b="1" dirty="0">
                <a:latin typeface="Tahoma"/>
              </a:rPr>
              <a:t>Design Strategy: </a:t>
            </a:r>
            <a:br>
              <a:rPr lang="en-US" b="1" dirty="0">
                <a:latin typeface="Tahoma"/>
              </a:rPr>
            </a:br>
            <a:r>
              <a:rPr lang="en-US" dirty="0">
                <a:latin typeface="Tahoma"/>
              </a:rPr>
              <a:t>Use sound learning practices to design training.</a:t>
            </a:r>
          </a:p>
          <a:p>
            <a:pPr marL="456565" indent="-456565"/>
            <a:endParaRPr lang="en-US" dirty="0"/>
          </a:p>
        </p:txBody>
      </p:sp>
      <p:pic>
        <p:nvPicPr>
          <p:cNvPr id="1026" name="Picture 2" descr="The Ultimate Guide to Managing a Multigenerational Workforce">
            <a:extLst>
              <a:ext uri="{FF2B5EF4-FFF2-40B4-BE49-F238E27FC236}">
                <a16:creationId xmlns:a16="http://schemas.microsoft.com/office/drawing/2014/main" id="{2DA7CE70-5389-65D9-A305-569DD117D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318" y="1564575"/>
            <a:ext cx="5157167" cy="285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36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a:xfrm>
            <a:off x="914400" y="2130426"/>
            <a:ext cx="10363200" cy="2390774"/>
          </a:xfrm>
        </p:spPr>
        <p:txBody>
          <a:bodyPr/>
          <a:lstStyle/>
          <a:p>
            <a:r>
              <a:rPr lang="en-US" sz="4800" dirty="0">
                <a:solidFill>
                  <a:schemeClr val="tx1"/>
                </a:solidFill>
              </a:rPr>
              <a:t>The Role of Memory in Learning</a:t>
            </a:r>
          </a:p>
        </p:txBody>
      </p:sp>
    </p:spTree>
    <p:extLst>
      <p:ext uri="{BB962C8B-B14F-4D97-AF65-F5344CB8AC3E}">
        <p14:creationId xmlns:p14="http://schemas.microsoft.com/office/powerpoint/2010/main" val="2030474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2E0A5-BDC6-4BAE-5A14-705CF0E02A39}"/>
              </a:ext>
            </a:extLst>
          </p:cNvPr>
          <p:cNvSpPr>
            <a:spLocks noGrp="1"/>
          </p:cNvSpPr>
          <p:nvPr>
            <p:ph type="title"/>
          </p:nvPr>
        </p:nvSpPr>
        <p:spPr/>
        <p:txBody>
          <a:bodyPr/>
          <a:lstStyle/>
          <a:p>
            <a:r>
              <a:rPr lang="en-US" sz="2400" dirty="0"/>
              <a:t>How We Learn</a:t>
            </a:r>
          </a:p>
        </p:txBody>
      </p:sp>
      <p:sp>
        <p:nvSpPr>
          <p:cNvPr id="4" name="Content Placeholder 3">
            <a:extLst>
              <a:ext uri="{FF2B5EF4-FFF2-40B4-BE49-F238E27FC236}">
                <a16:creationId xmlns:a16="http://schemas.microsoft.com/office/drawing/2014/main" id="{28315DDB-D36E-C0D0-8531-20BC38A3143F}"/>
              </a:ext>
            </a:extLst>
          </p:cNvPr>
          <p:cNvSpPr>
            <a:spLocks noGrp="1"/>
          </p:cNvSpPr>
          <p:nvPr>
            <p:ph sz="quarter" idx="11"/>
          </p:nvPr>
        </p:nvSpPr>
        <p:spPr/>
        <p:txBody>
          <a:bodyPr/>
          <a:lstStyle/>
          <a:p>
            <a:pPr marL="456565" indent="-456565"/>
            <a:r>
              <a:rPr lang="en-US" b="1" dirty="0">
                <a:latin typeface="Tahoma"/>
              </a:rPr>
              <a:t>Three Types of Memory</a:t>
            </a:r>
            <a:r>
              <a:rPr lang="en-US" dirty="0">
                <a:latin typeface="Tahoma"/>
              </a:rPr>
              <a:t>:</a:t>
            </a:r>
          </a:p>
          <a:p>
            <a:pPr marL="989965" lvl="1" indent="-380365"/>
            <a:r>
              <a:rPr lang="en-US" sz="2800" dirty="0">
                <a:latin typeface="Tahoma"/>
              </a:rPr>
              <a:t>Sensory</a:t>
            </a:r>
          </a:p>
          <a:p>
            <a:pPr marL="989965" lvl="1" indent="-380365"/>
            <a:r>
              <a:rPr lang="en-US" sz="2800" dirty="0">
                <a:latin typeface="Tahoma"/>
              </a:rPr>
              <a:t>Working or Short Term</a:t>
            </a:r>
          </a:p>
          <a:p>
            <a:pPr marL="989965" lvl="1" indent="-380365"/>
            <a:r>
              <a:rPr lang="en-US" sz="2800" dirty="0">
                <a:latin typeface="Tahoma"/>
              </a:rPr>
              <a:t>Long Term</a:t>
            </a:r>
          </a:p>
          <a:p>
            <a:pPr marL="456565" indent="-456565"/>
            <a:r>
              <a:rPr lang="en-US" b="1" dirty="0">
                <a:latin typeface="Tahoma"/>
              </a:rPr>
              <a:t>Cognitive Activities</a:t>
            </a:r>
            <a:r>
              <a:rPr lang="en-US" dirty="0">
                <a:latin typeface="Tahoma"/>
              </a:rPr>
              <a:t>:</a:t>
            </a:r>
          </a:p>
          <a:p>
            <a:pPr marL="989965" lvl="1" indent="-380365"/>
            <a:r>
              <a:rPr lang="en-US" sz="2800" dirty="0">
                <a:latin typeface="Tahoma"/>
              </a:rPr>
              <a:t>Encoding and Retrieval</a:t>
            </a:r>
          </a:p>
          <a:p>
            <a:pPr marL="989965" lvl="1" indent="-380365"/>
            <a:r>
              <a:rPr lang="en-US" sz="2800" dirty="0">
                <a:latin typeface="Tahoma"/>
              </a:rPr>
              <a:t>Schema development</a:t>
            </a:r>
          </a:p>
          <a:p>
            <a:pPr marL="989965" lvl="1" indent="-380365"/>
            <a:r>
              <a:rPr lang="en-US" sz="2800" dirty="0">
                <a:latin typeface="Tahoma"/>
              </a:rPr>
              <a:t>Generation and Elaboration</a:t>
            </a:r>
          </a:p>
          <a:p>
            <a:pPr marL="989965" lvl="1" indent="-380365"/>
            <a:r>
              <a:rPr lang="en-US" sz="2800" dirty="0">
                <a:latin typeface="Tahoma"/>
              </a:rPr>
              <a:t>Reconsolidating Memory</a:t>
            </a:r>
          </a:p>
          <a:p>
            <a:pPr marL="456565" indent="-456565"/>
            <a:endParaRPr lang="en-US" sz="4000" dirty="0"/>
          </a:p>
        </p:txBody>
      </p:sp>
      <p:pic>
        <p:nvPicPr>
          <p:cNvPr id="5" name="Picture 7">
            <a:extLst>
              <a:ext uri="{FF2B5EF4-FFF2-40B4-BE49-F238E27FC236}">
                <a16:creationId xmlns:a16="http://schemas.microsoft.com/office/drawing/2014/main" id="{1E91F06E-D51E-F709-3863-513A89DC2952}"/>
              </a:ext>
            </a:extLst>
          </p:cNvPr>
          <p:cNvPicPr>
            <a:picLocks noChangeAspect="1"/>
          </p:cNvPicPr>
          <p:nvPr/>
        </p:nvPicPr>
        <p:blipFill>
          <a:blip r:embed="rId3"/>
          <a:srcRect l="21963" r="27174"/>
          <a:stretch>
            <a:fillRect/>
          </a:stretch>
        </p:blipFill>
        <p:spPr>
          <a:xfrm>
            <a:off x="6800006" y="939391"/>
            <a:ext cx="4045982" cy="5289884"/>
          </a:xfrm>
          <a:prstGeom prst="rect">
            <a:avLst/>
          </a:prstGeom>
        </p:spPr>
      </p:pic>
    </p:spTree>
    <p:extLst>
      <p:ext uri="{BB962C8B-B14F-4D97-AF65-F5344CB8AC3E}">
        <p14:creationId xmlns:p14="http://schemas.microsoft.com/office/powerpoint/2010/main" val="1014996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53A307-308C-AD39-B622-BB146E066DD7}"/>
              </a:ext>
            </a:extLst>
          </p:cNvPr>
          <p:cNvGrpSpPr/>
          <p:nvPr/>
        </p:nvGrpSpPr>
        <p:grpSpPr>
          <a:xfrm>
            <a:off x="365760" y="822960"/>
            <a:ext cx="2997200" cy="4263658"/>
            <a:chOff x="264161" y="804411"/>
            <a:chExt cx="2997200" cy="4263658"/>
          </a:xfrm>
        </p:grpSpPr>
        <p:sp>
          <p:nvSpPr>
            <p:cNvPr id="6" name="TextBox 6"/>
            <p:cNvSpPr txBox="1"/>
            <p:nvPr/>
          </p:nvSpPr>
          <p:spPr>
            <a:xfrm>
              <a:off x="448074" y="3529186"/>
              <a:ext cx="2629374" cy="1538883"/>
            </a:xfrm>
            <a:prstGeom prst="rect">
              <a:avLst/>
            </a:prstGeom>
            <a:noFill/>
          </p:spPr>
          <p:txBody>
            <a:bodyPr wrap="square" lIns="0" tIns="0" rIns="0" bIns="0" rtlCol="0" anchor="t">
              <a:spAutoFit/>
            </a:bodyPr>
            <a:lstStyle/>
            <a:p>
              <a:pPr algn="ctr">
                <a:lnSpc>
                  <a:spcPts val="6000"/>
                </a:lnSpc>
              </a:pPr>
              <a:r>
                <a:rPr lang="en-US" sz="5000" spc="150">
                  <a:latin typeface="Raleway Bold"/>
                </a:rPr>
                <a:t>Sensory Memory</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4161" y="804411"/>
              <a:ext cx="2997200" cy="2997200"/>
            </a:xfrm>
            <a:prstGeom prst="rect">
              <a:avLst/>
            </a:prstGeom>
          </p:spPr>
        </p:pic>
      </p:grpSp>
      <p:sp>
        <p:nvSpPr>
          <p:cNvPr id="10" name="TextBox 10"/>
          <p:cNvSpPr txBox="1"/>
          <p:nvPr/>
        </p:nvSpPr>
        <p:spPr>
          <a:xfrm>
            <a:off x="4005072" y="1024128"/>
            <a:ext cx="8259042" cy="4039824"/>
          </a:xfrm>
          <a:prstGeom prst="rect">
            <a:avLst/>
          </a:prstGeom>
        </p:spPr>
        <p:txBody>
          <a:bodyPr wrap="square" lIns="0" tIns="0" rIns="0" bIns="0" rtlCol="0" anchor="t">
            <a:spAutoFit/>
          </a:bodyPr>
          <a:lstStyle/>
          <a:p>
            <a:pPr>
              <a:lnSpc>
                <a:spcPts val="3600"/>
              </a:lnSpc>
            </a:pPr>
            <a:r>
              <a:rPr lang="en-US" sz="2200" b="1" spc="24" dirty="0">
                <a:latin typeface="Tahoma"/>
                <a:ea typeface="Tahoma"/>
                <a:cs typeface="Arial"/>
              </a:rPr>
              <a:t>Why we care:</a:t>
            </a:r>
          </a:p>
          <a:p>
            <a:pPr marL="330200" lvl="1" indent="-165100">
              <a:lnSpc>
                <a:spcPts val="3000"/>
              </a:lnSpc>
              <a:buFont typeface="Arial"/>
              <a:buChar char="•"/>
            </a:pPr>
            <a:r>
              <a:rPr lang="en-US" sz="2200" spc="20" dirty="0">
                <a:latin typeface="Tahoma"/>
                <a:ea typeface="Tahoma"/>
                <a:cs typeface="Arial"/>
              </a:rPr>
              <a:t>Unusual sensations will catch attention and turn on the brain’s hippocampus (i.e., hippo-cam). This is our alert to pay attention, run, hide, and/or fight.</a:t>
            </a:r>
          </a:p>
          <a:p>
            <a:pPr>
              <a:lnSpc>
                <a:spcPts val="3600"/>
              </a:lnSpc>
            </a:pPr>
            <a:r>
              <a:rPr lang="en-US" sz="2200" b="1" spc="24" dirty="0">
                <a:latin typeface="Tahoma"/>
                <a:ea typeface="Tahoma"/>
                <a:cs typeface="Arial"/>
              </a:rPr>
              <a:t>How do we use this in our design:</a:t>
            </a:r>
          </a:p>
          <a:p>
            <a:pPr marL="330200" lvl="1" indent="-165100">
              <a:lnSpc>
                <a:spcPts val="3000"/>
              </a:lnSpc>
              <a:buFont typeface="Arial"/>
              <a:buChar char="•"/>
            </a:pPr>
            <a:r>
              <a:rPr lang="en-US" sz="2200" spc="20" dirty="0">
                <a:latin typeface="Tahoma"/>
                <a:ea typeface="Tahoma"/>
                <a:cs typeface="Arial"/>
              </a:rPr>
              <a:t>Use a story, provide a problem—this sets up short term memory.</a:t>
            </a:r>
            <a:endParaRPr lang="en-US" sz="2200" b="1" spc="24" dirty="0">
              <a:latin typeface="Tahoma"/>
              <a:ea typeface="Tahoma"/>
              <a:cs typeface="Arial"/>
            </a:endParaRPr>
          </a:p>
          <a:p>
            <a:pPr>
              <a:lnSpc>
                <a:spcPts val="3600"/>
              </a:lnSpc>
            </a:pPr>
            <a:r>
              <a:rPr lang="en-US" sz="2200" b="1" spc="24" dirty="0">
                <a:latin typeface="Tahoma"/>
                <a:ea typeface="Tahoma"/>
                <a:cs typeface="Arial"/>
              </a:rPr>
              <a:t>What benefits does it provide:</a:t>
            </a:r>
          </a:p>
          <a:p>
            <a:pPr marL="330200" lvl="1" indent="-165100">
              <a:lnSpc>
                <a:spcPts val="3000"/>
              </a:lnSpc>
              <a:buFont typeface="Arial"/>
              <a:buChar char="•"/>
            </a:pPr>
            <a:r>
              <a:rPr lang="en-US" sz="2200" spc="20" dirty="0">
                <a:latin typeface="Tahoma"/>
                <a:ea typeface="Tahoma"/>
                <a:cs typeface="Arial"/>
              </a:rPr>
              <a:t>Keeps the learner focused on what is coming next. It must be activated to keep moving through the memory cycle. </a:t>
            </a:r>
          </a:p>
        </p:txBody>
      </p:sp>
      <p:sp>
        <p:nvSpPr>
          <p:cNvPr id="2" name="Title 1">
            <a:extLst>
              <a:ext uri="{FF2B5EF4-FFF2-40B4-BE49-F238E27FC236}">
                <a16:creationId xmlns:a16="http://schemas.microsoft.com/office/drawing/2014/main" id="{72C53957-622A-5943-48C8-5B7E16F1E524}"/>
              </a:ext>
            </a:extLst>
          </p:cNvPr>
          <p:cNvSpPr>
            <a:spLocks noGrp="1"/>
          </p:cNvSpPr>
          <p:nvPr>
            <p:ph type="title"/>
          </p:nvPr>
        </p:nvSpPr>
        <p:spPr/>
        <p:txBody>
          <a:bodyPr/>
          <a:lstStyle/>
          <a:p>
            <a:r>
              <a:rPr lang="en-US" dirty="0"/>
              <a:t>Sensory Memory</a:t>
            </a:r>
          </a:p>
        </p:txBody>
      </p:sp>
      <p:sp>
        <p:nvSpPr>
          <p:cNvPr id="12" name="TextBox 11">
            <a:extLst>
              <a:ext uri="{FF2B5EF4-FFF2-40B4-BE49-F238E27FC236}">
                <a16:creationId xmlns:a16="http://schemas.microsoft.com/office/drawing/2014/main" id="{2CCEE216-6655-DE54-4902-A3B03C5F27C8}"/>
              </a:ext>
            </a:extLst>
          </p:cNvPr>
          <p:cNvSpPr txBox="1"/>
          <p:nvPr/>
        </p:nvSpPr>
        <p:spPr>
          <a:xfrm>
            <a:off x="0" y="5591924"/>
            <a:ext cx="121920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n-US" sz="2400" b="1" spc="20" dirty="0">
                <a:solidFill>
                  <a:schemeClr val="tx1"/>
                </a:solidFill>
                <a:latin typeface="Tahoma"/>
                <a:ea typeface="Tahoma"/>
                <a:cs typeface="Arial"/>
              </a:rPr>
              <a:t>Takes in Environmental Information</a:t>
            </a:r>
            <a:endParaRPr lang="en-US" sz="2400" b="1"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4000086" y="1023309"/>
            <a:ext cx="8019193" cy="4039824"/>
          </a:xfrm>
          <a:prstGeom prst="rect">
            <a:avLst/>
          </a:prstGeom>
        </p:spPr>
        <p:txBody>
          <a:bodyPr wrap="square" lIns="0" tIns="0" rIns="0" bIns="0" rtlCol="0" anchor="t">
            <a:spAutoFit/>
          </a:bodyPr>
          <a:lstStyle/>
          <a:p>
            <a:pPr>
              <a:lnSpc>
                <a:spcPts val="3600"/>
              </a:lnSpc>
            </a:pPr>
            <a:r>
              <a:rPr lang="en-US" sz="2200" b="1" spc="24" dirty="0">
                <a:latin typeface="Tahoma"/>
                <a:ea typeface="Tahoma"/>
                <a:cs typeface="Arial"/>
              </a:rPr>
              <a:t>Why we care:</a:t>
            </a:r>
          </a:p>
          <a:p>
            <a:pPr marL="330200" lvl="1" indent="-165100">
              <a:lnSpc>
                <a:spcPts val="3000"/>
              </a:lnSpc>
              <a:buFont typeface="Arial"/>
              <a:buChar char="•"/>
            </a:pPr>
            <a:r>
              <a:rPr lang="en-US" sz="2200" spc="20" dirty="0">
                <a:latin typeface="Tahoma"/>
                <a:ea typeface="Tahoma"/>
                <a:cs typeface="Arial"/>
              </a:rPr>
              <a:t>Has limited capacity on the amount of information it can process and the time it can hold</a:t>
            </a:r>
          </a:p>
          <a:p>
            <a:pPr>
              <a:lnSpc>
                <a:spcPts val="3600"/>
              </a:lnSpc>
            </a:pPr>
            <a:r>
              <a:rPr lang="en-US" sz="2200" b="1" spc="24" dirty="0">
                <a:latin typeface="Tahoma"/>
                <a:ea typeface="Tahoma"/>
                <a:cs typeface="Arial"/>
              </a:rPr>
              <a:t>How do we use this in our design:</a:t>
            </a:r>
          </a:p>
          <a:p>
            <a:pPr marL="330200" lvl="1" indent="-165100">
              <a:lnSpc>
                <a:spcPts val="3000"/>
              </a:lnSpc>
              <a:buFont typeface="Arial"/>
              <a:buChar char="•"/>
            </a:pPr>
            <a:r>
              <a:rPr lang="en-US" sz="2200" spc="20" dirty="0">
                <a:latin typeface="Tahoma"/>
                <a:ea typeface="Tahoma"/>
                <a:cs typeface="Arial"/>
              </a:rPr>
              <a:t>Structure Learning Steps Activity information to no more than 15-20 minutes</a:t>
            </a:r>
          </a:p>
          <a:p>
            <a:pPr>
              <a:lnSpc>
                <a:spcPts val="3600"/>
              </a:lnSpc>
            </a:pPr>
            <a:r>
              <a:rPr lang="en-US" sz="2200" b="1" spc="24" dirty="0">
                <a:latin typeface="Tahoma"/>
                <a:ea typeface="Tahoma"/>
                <a:cs typeface="Arial"/>
              </a:rPr>
              <a:t>What benefits does it provide:</a:t>
            </a:r>
          </a:p>
          <a:p>
            <a:pPr marL="330200" lvl="1" indent="-165100">
              <a:lnSpc>
                <a:spcPts val="3000"/>
              </a:lnSpc>
              <a:buFont typeface="Arial"/>
              <a:buChar char="•"/>
            </a:pPr>
            <a:r>
              <a:rPr lang="en-US" sz="2200" spc="20" dirty="0">
                <a:latin typeface="Tahoma"/>
                <a:ea typeface="Tahoma"/>
                <a:cs typeface="Arial"/>
              </a:rPr>
              <a:t>Smaller chunks of content can attach to prior knowledge and move into Long Term Memory, where we can retrieve it when we need it</a:t>
            </a:r>
          </a:p>
        </p:txBody>
      </p:sp>
      <p:sp>
        <p:nvSpPr>
          <p:cNvPr id="2" name="Title 1">
            <a:extLst>
              <a:ext uri="{FF2B5EF4-FFF2-40B4-BE49-F238E27FC236}">
                <a16:creationId xmlns:a16="http://schemas.microsoft.com/office/drawing/2014/main" id="{2B72307A-FCE1-6D6D-A2BF-191D65BFA52E}"/>
              </a:ext>
            </a:extLst>
          </p:cNvPr>
          <p:cNvSpPr>
            <a:spLocks noGrp="1"/>
          </p:cNvSpPr>
          <p:nvPr>
            <p:ph type="title"/>
          </p:nvPr>
        </p:nvSpPr>
        <p:spPr/>
        <p:txBody>
          <a:bodyPr/>
          <a:lstStyle/>
          <a:p>
            <a:r>
              <a:rPr lang="en-US" sz="2400" dirty="0"/>
              <a:t>Working Memory</a:t>
            </a:r>
          </a:p>
        </p:txBody>
      </p:sp>
      <p:sp>
        <p:nvSpPr>
          <p:cNvPr id="14" name="TextBox 13">
            <a:extLst>
              <a:ext uri="{FF2B5EF4-FFF2-40B4-BE49-F238E27FC236}">
                <a16:creationId xmlns:a16="http://schemas.microsoft.com/office/drawing/2014/main" id="{A4C0BBEE-0FFD-30E9-6A99-1CA04304D0FB}"/>
              </a:ext>
            </a:extLst>
          </p:cNvPr>
          <p:cNvSpPr txBox="1"/>
          <p:nvPr/>
        </p:nvSpPr>
        <p:spPr>
          <a:xfrm>
            <a:off x="0" y="5596128"/>
            <a:ext cx="121920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defPPr>
              <a:defRPr lang="en-US"/>
            </a:defPPr>
            <a:lvl1pPr algn="ctr">
              <a:defRPr sz="2400" b="1" spc="20">
                <a:latin typeface="Tahoma"/>
                <a:ea typeface="Tahoma"/>
                <a:cs typeface="Arial"/>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lvl="1" algn="ctr"/>
            <a:r>
              <a:rPr lang="en-US" sz="2400" dirty="0">
                <a:solidFill>
                  <a:schemeClr val="tx1"/>
                </a:solidFill>
              </a:rPr>
              <a:t>Compares new information to prior knowledge and filters out irrelevant information</a:t>
            </a:r>
          </a:p>
        </p:txBody>
      </p:sp>
      <p:grpSp>
        <p:nvGrpSpPr>
          <p:cNvPr id="15" name="Group 14">
            <a:extLst>
              <a:ext uri="{FF2B5EF4-FFF2-40B4-BE49-F238E27FC236}">
                <a16:creationId xmlns:a16="http://schemas.microsoft.com/office/drawing/2014/main" id="{7E6E271D-29F1-8BE8-D483-498922985FF8}"/>
              </a:ext>
            </a:extLst>
          </p:cNvPr>
          <p:cNvGrpSpPr/>
          <p:nvPr/>
        </p:nvGrpSpPr>
        <p:grpSpPr>
          <a:xfrm>
            <a:off x="365760" y="822960"/>
            <a:ext cx="2997200" cy="4263658"/>
            <a:chOff x="264161" y="804411"/>
            <a:chExt cx="2997200" cy="4263658"/>
          </a:xfrm>
        </p:grpSpPr>
        <p:sp>
          <p:nvSpPr>
            <p:cNvPr id="16" name="TextBox 6">
              <a:extLst>
                <a:ext uri="{FF2B5EF4-FFF2-40B4-BE49-F238E27FC236}">
                  <a16:creationId xmlns:a16="http://schemas.microsoft.com/office/drawing/2014/main" id="{062F6832-8EB3-E2AD-5294-C34F461FD777}"/>
                </a:ext>
              </a:extLst>
            </p:cNvPr>
            <p:cNvSpPr txBox="1"/>
            <p:nvPr/>
          </p:nvSpPr>
          <p:spPr>
            <a:xfrm>
              <a:off x="448074" y="3529186"/>
              <a:ext cx="2634202" cy="1538883"/>
            </a:xfrm>
            <a:prstGeom prst="rect">
              <a:avLst/>
            </a:prstGeom>
            <a:noFill/>
          </p:spPr>
          <p:txBody>
            <a:bodyPr wrap="square" lIns="0" tIns="0" rIns="0" bIns="0" rtlCol="0" anchor="t">
              <a:spAutoFit/>
            </a:bodyPr>
            <a:lstStyle/>
            <a:p>
              <a:pPr algn="ctr">
                <a:lnSpc>
                  <a:spcPts val="6000"/>
                </a:lnSpc>
              </a:pPr>
              <a:r>
                <a:rPr lang="en-US" sz="5000" spc="150">
                  <a:latin typeface="Raleway Bold"/>
                </a:rPr>
                <a:t>Working Memory</a:t>
              </a:r>
            </a:p>
          </p:txBody>
        </p:sp>
        <p:pic>
          <p:nvPicPr>
            <p:cNvPr id="17" name="Picture 7">
              <a:extLst>
                <a:ext uri="{FF2B5EF4-FFF2-40B4-BE49-F238E27FC236}">
                  <a16:creationId xmlns:a16="http://schemas.microsoft.com/office/drawing/2014/main" id="{81F48355-4449-1372-B0C8-0EF0CF6C78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4161" y="804411"/>
              <a:ext cx="2997200" cy="2997200"/>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89838" y="4307673"/>
            <a:ext cx="4391282" cy="1538883"/>
          </a:xfrm>
          <a:prstGeom prst="rect">
            <a:avLst/>
          </a:prstGeom>
        </p:spPr>
        <p:txBody>
          <a:bodyPr wrap="square" lIns="0" tIns="0" rIns="0" bIns="0" rtlCol="0" anchor="t">
            <a:spAutoFit/>
          </a:bodyPr>
          <a:lstStyle/>
          <a:p>
            <a:pPr>
              <a:lnSpc>
                <a:spcPts val="6000"/>
              </a:lnSpc>
            </a:pPr>
            <a:r>
              <a:rPr lang="en-US" sz="5000" spc="150">
                <a:solidFill>
                  <a:srgbClr val="FFFFFF"/>
                </a:solidFill>
                <a:latin typeface="Raleway Bold"/>
              </a:rPr>
              <a:t>Long Term Memory</a:t>
            </a:r>
          </a:p>
        </p:txBody>
      </p:sp>
      <p:sp>
        <p:nvSpPr>
          <p:cNvPr id="8" name="TextBox 8"/>
          <p:cNvSpPr txBox="1"/>
          <p:nvPr/>
        </p:nvSpPr>
        <p:spPr>
          <a:xfrm>
            <a:off x="4005072" y="1024128"/>
            <a:ext cx="7699248" cy="3347327"/>
          </a:xfrm>
          <a:prstGeom prst="rect">
            <a:avLst/>
          </a:prstGeom>
        </p:spPr>
        <p:txBody>
          <a:bodyPr wrap="square" lIns="0" tIns="0" rIns="0" bIns="0" rtlCol="0" anchor="t">
            <a:spAutoFit/>
          </a:bodyPr>
          <a:lstStyle/>
          <a:p>
            <a:pPr>
              <a:lnSpc>
                <a:spcPts val="3633"/>
              </a:lnSpc>
            </a:pPr>
            <a:r>
              <a:rPr lang="en-US" sz="2200" b="1" spc="24" dirty="0">
                <a:latin typeface="Tahoma"/>
                <a:ea typeface="Tahoma"/>
                <a:cs typeface="Arial"/>
              </a:rPr>
              <a:t>Why we care:</a:t>
            </a:r>
          </a:p>
          <a:p>
            <a:pPr marL="399415" lvl="1" indent="-199390">
              <a:lnSpc>
                <a:spcPts val="3633"/>
              </a:lnSpc>
              <a:buFont typeface="Arial"/>
              <a:buChar char="•"/>
            </a:pPr>
            <a:r>
              <a:rPr lang="en-US" sz="2200" spc="20" dirty="0">
                <a:latin typeface="Tahoma"/>
                <a:ea typeface="Tahoma"/>
                <a:cs typeface="Arial"/>
              </a:rPr>
              <a:t>This is where prior knowledge is stored</a:t>
            </a:r>
            <a:r>
              <a:rPr lang="en-US" sz="2200" spc="24" dirty="0">
                <a:solidFill>
                  <a:schemeClr val="tx2"/>
                </a:solidFill>
                <a:latin typeface="Tahoma"/>
                <a:ea typeface="Tahoma"/>
                <a:cs typeface="Arial"/>
              </a:rPr>
              <a:t> </a:t>
            </a:r>
          </a:p>
          <a:p>
            <a:pPr>
              <a:lnSpc>
                <a:spcPts val="3633"/>
              </a:lnSpc>
            </a:pPr>
            <a:r>
              <a:rPr lang="en-US" sz="2200" b="1" spc="24" dirty="0">
                <a:latin typeface="Tahoma"/>
                <a:ea typeface="Tahoma"/>
                <a:cs typeface="Arial"/>
              </a:rPr>
              <a:t>How do we use this in our design:</a:t>
            </a:r>
          </a:p>
          <a:p>
            <a:pPr marL="399415" lvl="1" indent="-199390">
              <a:lnSpc>
                <a:spcPts val="3000"/>
              </a:lnSpc>
              <a:buFont typeface="Arial"/>
              <a:buChar char="•"/>
            </a:pPr>
            <a:r>
              <a:rPr lang="en-US" sz="2200" spc="20" dirty="0">
                <a:latin typeface="Tahoma"/>
                <a:ea typeface="Tahoma"/>
                <a:cs typeface="Arial"/>
              </a:rPr>
              <a:t>We attach new information to prior knowledge to build connections and alter the prior knowledge to grow. </a:t>
            </a:r>
          </a:p>
          <a:p>
            <a:pPr>
              <a:lnSpc>
                <a:spcPts val="3633"/>
              </a:lnSpc>
            </a:pPr>
            <a:r>
              <a:rPr lang="en-US" sz="2200" b="1" spc="24" dirty="0">
                <a:latin typeface="Tahoma"/>
                <a:ea typeface="Tahoma"/>
                <a:cs typeface="Arial"/>
              </a:rPr>
              <a:t>What benefits does it provide:</a:t>
            </a:r>
          </a:p>
          <a:p>
            <a:pPr marL="399415" lvl="1" indent="-199390">
              <a:lnSpc>
                <a:spcPts val="3000"/>
              </a:lnSpc>
              <a:buFont typeface="Arial"/>
              <a:buChar char="•"/>
            </a:pPr>
            <a:r>
              <a:rPr lang="en-US" sz="2200" spc="20" dirty="0">
                <a:latin typeface="Tahoma"/>
                <a:ea typeface="Tahoma"/>
                <a:cs typeface="Arial"/>
              </a:rPr>
              <a:t>Improves the ability to retrieve knowledge and skills at the point of need</a:t>
            </a:r>
          </a:p>
        </p:txBody>
      </p:sp>
      <p:sp>
        <p:nvSpPr>
          <p:cNvPr id="2" name="Title 1">
            <a:extLst>
              <a:ext uri="{FF2B5EF4-FFF2-40B4-BE49-F238E27FC236}">
                <a16:creationId xmlns:a16="http://schemas.microsoft.com/office/drawing/2014/main" id="{D7033726-52DF-312B-C478-ED9584AF7149}"/>
              </a:ext>
            </a:extLst>
          </p:cNvPr>
          <p:cNvSpPr>
            <a:spLocks noGrp="1"/>
          </p:cNvSpPr>
          <p:nvPr>
            <p:ph type="title"/>
          </p:nvPr>
        </p:nvSpPr>
        <p:spPr/>
        <p:txBody>
          <a:bodyPr/>
          <a:lstStyle/>
          <a:p>
            <a:r>
              <a:rPr lang="en-US" sz="2400" dirty="0"/>
              <a:t>Long-Term Memory</a:t>
            </a:r>
          </a:p>
        </p:txBody>
      </p:sp>
      <p:sp>
        <p:nvSpPr>
          <p:cNvPr id="14" name="TextBox 13">
            <a:extLst>
              <a:ext uri="{FF2B5EF4-FFF2-40B4-BE49-F238E27FC236}">
                <a16:creationId xmlns:a16="http://schemas.microsoft.com/office/drawing/2014/main" id="{ABD61F09-99D4-1C4A-8849-6316069D40B2}"/>
              </a:ext>
            </a:extLst>
          </p:cNvPr>
          <p:cNvSpPr txBox="1"/>
          <p:nvPr/>
        </p:nvSpPr>
        <p:spPr>
          <a:xfrm>
            <a:off x="0" y="5596128"/>
            <a:ext cx="12192000" cy="46166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defPPr>
              <a:defRPr lang="en-US"/>
            </a:defPPr>
            <a:lvl1pPr algn="ctr">
              <a:defRPr sz="2400" b="1" spc="20">
                <a:solidFill>
                  <a:schemeClr val="lt1"/>
                </a:solidFill>
                <a:latin typeface="Tahoma"/>
                <a:ea typeface="Tahoma"/>
                <a:cs typeface="Arial"/>
              </a:defRPr>
            </a:lvl1pPr>
            <a:lvl2pPr lvl="1" algn="ctr">
              <a:defRPr sz="2400">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lvl="1"/>
            <a:r>
              <a:rPr lang="en-US" dirty="0">
                <a:solidFill>
                  <a:schemeClr val="tx1"/>
                </a:solidFill>
              </a:rPr>
              <a:t>Where we store and retrieve information</a:t>
            </a:r>
          </a:p>
        </p:txBody>
      </p:sp>
      <p:grpSp>
        <p:nvGrpSpPr>
          <p:cNvPr id="15" name="Group 14">
            <a:extLst>
              <a:ext uri="{FF2B5EF4-FFF2-40B4-BE49-F238E27FC236}">
                <a16:creationId xmlns:a16="http://schemas.microsoft.com/office/drawing/2014/main" id="{E12F5F2F-E961-BA2A-6A91-CB652CAB5C94}"/>
              </a:ext>
            </a:extLst>
          </p:cNvPr>
          <p:cNvGrpSpPr/>
          <p:nvPr/>
        </p:nvGrpSpPr>
        <p:grpSpPr>
          <a:xfrm>
            <a:off x="227358" y="822960"/>
            <a:ext cx="3643998" cy="4263658"/>
            <a:chOff x="125759" y="804411"/>
            <a:chExt cx="3643998" cy="4263658"/>
          </a:xfrm>
        </p:grpSpPr>
        <p:sp>
          <p:nvSpPr>
            <p:cNvPr id="16" name="TextBox 6">
              <a:extLst>
                <a:ext uri="{FF2B5EF4-FFF2-40B4-BE49-F238E27FC236}">
                  <a16:creationId xmlns:a16="http://schemas.microsoft.com/office/drawing/2014/main" id="{E31A31D5-30D5-900A-DD3C-DBF49BD932A7}"/>
                </a:ext>
              </a:extLst>
            </p:cNvPr>
            <p:cNvSpPr txBox="1"/>
            <p:nvPr/>
          </p:nvSpPr>
          <p:spPr>
            <a:xfrm>
              <a:off x="125759" y="3529186"/>
              <a:ext cx="3643998" cy="1538883"/>
            </a:xfrm>
            <a:prstGeom prst="rect">
              <a:avLst/>
            </a:prstGeom>
            <a:noFill/>
          </p:spPr>
          <p:txBody>
            <a:bodyPr wrap="square" lIns="0" tIns="0" rIns="0" bIns="0" rtlCol="0" anchor="t">
              <a:spAutoFit/>
            </a:bodyPr>
            <a:lstStyle/>
            <a:p>
              <a:pPr algn="ctr">
                <a:lnSpc>
                  <a:spcPts val="6000"/>
                </a:lnSpc>
              </a:pPr>
              <a:r>
                <a:rPr lang="en-US" sz="5000" spc="150" dirty="0">
                  <a:latin typeface="Raleway Bold"/>
                </a:rPr>
                <a:t>Long-Term Memory</a:t>
              </a:r>
            </a:p>
          </p:txBody>
        </p:sp>
        <p:pic>
          <p:nvPicPr>
            <p:cNvPr id="17" name="Picture 7">
              <a:extLst>
                <a:ext uri="{FF2B5EF4-FFF2-40B4-BE49-F238E27FC236}">
                  <a16:creationId xmlns:a16="http://schemas.microsoft.com/office/drawing/2014/main" id="{A233B27C-E175-B880-1304-C92723E4C4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4161" y="804411"/>
              <a:ext cx="2997200" cy="2997200"/>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a:xfrm>
            <a:off x="914400" y="2130426"/>
            <a:ext cx="10363200" cy="2319654"/>
          </a:xfrm>
        </p:spPr>
        <p:txBody>
          <a:bodyPr/>
          <a:lstStyle/>
          <a:p>
            <a:r>
              <a:rPr lang="en-US" sz="4800" dirty="0">
                <a:solidFill>
                  <a:schemeClr val="tx1"/>
                </a:solidFill>
              </a:rPr>
              <a:t>Cognitive Activities</a:t>
            </a:r>
          </a:p>
        </p:txBody>
      </p:sp>
    </p:spTree>
    <p:extLst>
      <p:ext uri="{BB962C8B-B14F-4D97-AF65-F5344CB8AC3E}">
        <p14:creationId xmlns:p14="http://schemas.microsoft.com/office/powerpoint/2010/main" val="2499408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p:txBody>
          <a:bodyPr/>
          <a:lstStyle/>
          <a:p>
            <a:r>
              <a:rPr lang="en-US" sz="4800" dirty="0">
                <a:solidFill>
                  <a:schemeClr val="tx1"/>
                </a:solidFill>
              </a:rPr>
              <a:t>Let’s refresh ADDIE!</a:t>
            </a:r>
            <a:endParaRPr lang="en-US" sz="4800" dirty="0">
              <a:solidFill>
                <a:schemeClr val="tx1"/>
              </a:solidFill>
              <a:ea typeface="Tahoma"/>
              <a:cs typeface="Tahoma"/>
            </a:endParaRPr>
          </a:p>
        </p:txBody>
      </p:sp>
      <p:sp>
        <p:nvSpPr>
          <p:cNvPr id="5" name="Subtitle 4">
            <a:extLst>
              <a:ext uri="{FF2B5EF4-FFF2-40B4-BE49-F238E27FC236}">
                <a16:creationId xmlns:a16="http://schemas.microsoft.com/office/drawing/2014/main" id="{52AE50B3-BD4E-6DC8-6391-12891E5C190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87193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236156" y="1371600"/>
            <a:ext cx="5020337" cy="4333945"/>
          </a:xfrm>
          <a:prstGeom prst="rect">
            <a:avLst/>
          </a:prstGeom>
          <a:solidFill>
            <a:srgbClr val="002855"/>
          </a:solidFill>
        </p:spPr>
      </p:sp>
      <p:sp>
        <p:nvSpPr>
          <p:cNvPr id="7" name="TextBox 7"/>
          <p:cNvSpPr txBox="1"/>
          <p:nvPr/>
        </p:nvSpPr>
        <p:spPr>
          <a:xfrm>
            <a:off x="5729817" y="2007415"/>
            <a:ext cx="5949804" cy="731675"/>
          </a:xfrm>
          <a:prstGeom prst="rect">
            <a:avLst/>
          </a:prstGeom>
        </p:spPr>
        <p:txBody>
          <a:bodyPr wrap="square" lIns="0" tIns="0" rIns="0" bIns="0" rtlCol="0" anchor="t">
            <a:spAutoFit/>
          </a:bodyPr>
          <a:lstStyle/>
          <a:p>
            <a:pPr>
              <a:lnSpc>
                <a:spcPts val="3000"/>
              </a:lnSpc>
            </a:pPr>
            <a:r>
              <a:rPr lang="en-US" sz="2000" spc="20" dirty="0">
                <a:latin typeface="Tahoma"/>
                <a:ea typeface="Tahoma"/>
                <a:cs typeface="Arial"/>
              </a:rPr>
              <a:t>Our brains build </a:t>
            </a:r>
            <a:r>
              <a:rPr lang="en-US" sz="2000" b="1" spc="20" dirty="0">
                <a:latin typeface="Tahoma"/>
                <a:ea typeface="Tahoma"/>
                <a:cs typeface="Arial"/>
              </a:rPr>
              <a:t>schemas</a:t>
            </a:r>
            <a:r>
              <a:rPr lang="en-US" sz="2000" spc="20" dirty="0">
                <a:latin typeface="Tahoma"/>
                <a:ea typeface="Tahoma"/>
                <a:cs typeface="Arial"/>
              </a:rPr>
              <a:t>, in essence a file cabinet with lots and lots of drawers and files.</a:t>
            </a:r>
          </a:p>
        </p:txBody>
      </p:sp>
      <p:pic>
        <p:nvPicPr>
          <p:cNvPr id="8" name="Picture 8"/>
          <p:cNvPicPr>
            <a:picLocks noChangeAspect="1"/>
          </p:cNvPicPr>
          <p:nvPr/>
        </p:nvPicPr>
        <p:blipFill>
          <a:blip r:embed="rId3"/>
          <a:srcRect t="6026" b="6026"/>
          <a:stretch>
            <a:fillRect/>
          </a:stretch>
        </p:blipFill>
        <p:spPr>
          <a:xfrm>
            <a:off x="512379" y="1631929"/>
            <a:ext cx="4417111" cy="3884744"/>
          </a:xfrm>
          <a:prstGeom prst="rect">
            <a:avLst/>
          </a:prstGeom>
        </p:spPr>
      </p:pic>
      <p:sp>
        <p:nvSpPr>
          <p:cNvPr id="9" name="TextBox 9"/>
          <p:cNvSpPr txBox="1"/>
          <p:nvPr/>
        </p:nvSpPr>
        <p:spPr>
          <a:xfrm rot="572834">
            <a:off x="6317578" y="3154861"/>
            <a:ext cx="2031934" cy="758606"/>
          </a:xfrm>
          <a:prstGeom prst="rect">
            <a:avLst/>
          </a:prstGeom>
        </p:spPr>
        <p:txBody>
          <a:bodyPr lIns="0" tIns="0" rIns="0" bIns="0" rtlCol="0" anchor="t">
            <a:spAutoFit/>
          </a:bodyPr>
          <a:lstStyle/>
          <a:p>
            <a:pPr algn="ctr">
              <a:lnSpc>
                <a:spcPts val="6646"/>
              </a:lnSpc>
              <a:spcBef>
                <a:spcPct val="0"/>
              </a:spcBef>
            </a:pPr>
            <a:r>
              <a:rPr lang="en-US" sz="4700" dirty="0">
                <a:latin typeface="Tahoma"/>
                <a:ea typeface="Tahoma"/>
                <a:cs typeface="Tahoma"/>
              </a:rPr>
              <a:t>Encode</a:t>
            </a:r>
          </a:p>
        </p:txBody>
      </p:sp>
      <p:sp>
        <p:nvSpPr>
          <p:cNvPr id="10" name="TextBox 10"/>
          <p:cNvSpPr txBox="1"/>
          <p:nvPr/>
        </p:nvSpPr>
        <p:spPr>
          <a:xfrm rot="20067143">
            <a:off x="9093312" y="2926284"/>
            <a:ext cx="2630233" cy="769506"/>
          </a:xfrm>
          <a:prstGeom prst="rect">
            <a:avLst/>
          </a:prstGeom>
        </p:spPr>
        <p:txBody>
          <a:bodyPr lIns="0" tIns="0" rIns="0" bIns="0" rtlCol="0" anchor="t">
            <a:spAutoFit/>
          </a:bodyPr>
          <a:lstStyle/>
          <a:p>
            <a:pPr algn="ctr">
              <a:lnSpc>
                <a:spcPts val="6650"/>
              </a:lnSpc>
              <a:spcBef>
                <a:spcPct val="0"/>
              </a:spcBef>
            </a:pPr>
            <a:r>
              <a:rPr lang="en-US" sz="4750" dirty="0">
                <a:latin typeface="Tahoma"/>
                <a:ea typeface="Tahoma"/>
                <a:cs typeface="Tahoma"/>
              </a:rPr>
              <a:t>Retain</a:t>
            </a:r>
          </a:p>
        </p:txBody>
      </p:sp>
      <p:sp>
        <p:nvSpPr>
          <p:cNvPr id="11" name="TextBox 11"/>
          <p:cNvSpPr txBox="1"/>
          <p:nvPr/>
        </p:nvSpPr>
        <p:spPr>
          <a:xfrm rot="750919">
            <a:off x="8592683" y="5062924"/>
            <a:ext cx="3386765" cy="769506"/>
          </a:xfrm>
          <a:prstGeom prst="rect">
            <a:avLst/>
          </a:prstGeom>
        </p:spPr>
        <p:txBody>
          <a:bodyPr lIns="0" tIns="0" rIns="0" bIns="0" rtlCol="0" anchor="t">
            <a:spAutoFit/>
          </a:bodyPr>
          <a:lstStyle/>
          <a:p>
            <a:pPr algn="ctr">
              <a:lnSpc>
                <a:spcPts val="6650"/>
              </a:lnSpc>
              <a:spcBef>
                <a:spcPct val="0"/>
              </a:spcBef>
            </a:pPr>
            <a:r>
              <a:rPr lang="en-US" sz="4750" dirty="0">
                <a:latin typeface="Tahoma"/>
                <a:ea typeface="Tahoma"/>
                <a:cs typeface="Tahoma"/>
              </a:rPr>
              <a:t>Retrieve</a:t>
            </a:r>
          </a:p>
        </p:txBody>
      </p:sp>
      <p:sp>
        <p:nvSpPr>
          <p:cNvPr id="12" name="TextBox 12"/>
          <p:cNvSpPr txBox="1"/>
          <p:nvPr/>
        </p:nvSpPr>
        <p:spPr>
          <a:xfrm rot="20744289">
            <a:off x="5395237" y="5088790"/>
            <a:ext cx="3529559" cy="769506"/>
          </a:xfrm>
          <a:prstGeom prst="rect">
            <a:avLst/>
          </a:prstGeom>
        </p:spPr>
        <p:txBody>
          <a:bodyPr lIns="0" tIns="0" rIns="0" bIns="0" rtlCol="0" anchor="t">
            <a:spAutoFit/>
          </a:bodyPr>
          <a:lstStyle/>
          <a:p>
            <a:pPr algn="ctr">
              <a:lnSpc>
                <a:spcPts val="6650"/>
              </a:lnSpc>
              <a:spcBef>
                <a:spcPct val="0"/>
              </a:spcBef>
            </a:pPr>
            <a:r>
              <a:rPr lang="en-US" sz="4750" dirty="0">
                <a:latin typeface="Tahoma"/>
                <a:ea typeface="Tahoma"/>
                <a:cs typeface="Tahoma"/>
              </a:rPr>
              <a:t>Transfer</a:t>
            </a: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8840" y="3351323"/>
            <a:ext cx="2165350" cy="2165350"/>
          </a:xfrm>
          <a:prstGeom prst="rect">
            <a:avLst/>
          </a:prstGeom>
        </p:spPr>
      </p:pic>
      <p:sp>
        <p:nvSpPr>
          <p:cNvPr id="2" name="Title 1">
            <a:extLst>
              <a:ext uri="{FF2B5EF4-FFF2-40B4-BE49-F238E27FC236}">
                <a16:creationId xmlns:a16="http://schemas.microsoft.com/office/drawing/2014/main" id="{5436231B-FE46-066B-2A91-3CACED61040A}"/>
              </a:ext>
            </a:extLst>
          </p:cNvPr>
          <p:cNvSpPr>
            <a:spLocks noGrp="1"/>
          </p:cNvSpPr>
          <p:nvPr>
            <p:ph type="title"/>
          </p:nvPr>
        </p:nvSpPr>
        <p:spPr/>
        <p:txBody>
          <a:bodyPr/>
          <a:lstStyle/>
          <a:p>
            <a:r>
              <a:rPr lang="en-US" dirty="0"/>
              <a:t>Schema Development</a:t>
            </a:r>
          </a:p>
        </p:txBody>
      </p:sp>
      <p:sp>
        <p:nvSpPr>
          <p:cNvPr id="14" name="TextBox 13">
            <a:extLst>
              <a:ext uri="{FF2B5EF4-FFF2-40B4-BE49-F238E27FC236}">
                <a16:creationId xmlns:a16="http://schemas.microsoft.com/office/drawing/2014/main" id="{9802C1DB-FAD9-B02A-1954-FF19995D72B6}"/>
              </a:ext>
            </a:extLst>
          </p:cNvPr>
          <p:cNvSpPr txBox="1"/>
          <p:nvPr/>
        </p:nvSpPr>
        <p:spPr>
          <a:xfrm>
            <a:off x="5492741" y="1032873"/>
            <a:ext cx="6867440" cy="861774"/>
          </a:xfrm>
          <a:prstGeom prst="rect">
            <a:avLst/>
          </a:prstGeom>
          <a:noFill/>
        </p:spPr>
        <p:txBody>
          <a:bodyPr wrap="square" lIns="91440" tIns="45720" rIns="91440" bIns="45720" anchor="t">
            <a:spAutoFit/>
          </a:bodyPr>
          <a:lstStyle/>
          <a:p>
            <a:pPr marL="165100" lvl="1">
              <a:lnSpc>
                <a:spcPts val="3000"/>
              </a:lnSpc>
            </a:pPr>
            <a:r>
              <a:rPr lang="en-US" sz="2800" spc="20" dirty="0">
                <a:latin typeface="Tahoma"/>
                <a:ea typeface="Tahoma"/>
                <a:cs typeface="Arial"/>
              </a:rPr>
              <a:t>The brain is an information storage system.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1030606"/>
            <a:ext cx="12192000" cy="655953"/>
          </a:xfrm>
          <a:prstGeom prst="rect">
            <a:avLst/>
          </a:prstGeom>
          <a:ln>
            <a:solidFill>
              <a:schemeClr val="accent1"/>
            </a:solidFill>
          </a:ln>
        </p:spPr>
        <p:style>
          <a:lnRef idx="1">
            <a:schemeClr val="accent5"/>
          </a:lnRef>
          <a:fillRef idx="3">
            <a:schemeClr val="accent5"/>
          </a:fillRef>
          <a:effectRef idx="2">
            <a:schemeClr val="accent5"/>
          </a:effectRef>
          <a:fontRef idx="minor">
            <a:schemeClr val="lt1"/>
          </a:fontRef>
        </p:style>
        <p:txBody>
          <a:bodyPr wrap="square" lIns="0" tIns="0" rIns="0" bIns="0" rtlCol="0" anchor="ctr" anchorCtr="0">
            <a:noAutofit/>
          </a:bodyPr>
          <a:lstStyle/>
          <a:p>
            <a:pPr algn="ctr"/>
            <a:r>
              <a:rPr lang="en-US" sz="2600" spc="160" dirty="0">
                <a:latin typeface="Tahoma"/>
                <a:ea typeface="Tahoma"/>
                <a:cs typeface="Arial"/>
              </a:rPr>
              <a:t>WHAT TYPE OF FILE CABINETS AND ABILITIES DO STUDENTS HAVE?</a:t>
            </a:r>
          </a:p>
        </p:txBody>
      </p:sp>
      <p:grpSp>
        <p:nvGrpSpPr>
          <p:cNvPr id="18" name="Group 17">
            <a:extLst>
              <a:ext uri="{FF2B5EF4-FFF2-40B4-BE49-F238E27FC236}">
                <a16:creationId xmlns:a16="http://schemas.microsoft.com/office/drawing/2014/main" id="{B650E830-7966-7F4B-76A2-D422864BE609}"/>
              </a:ext>
            </a:extLst>
          </p:cNvPr>
          <p:cNvGrpSpPr/>
          <p:nvPr/>
        </p:nvGrpSpPr>
        <p:grpSpPr>
          <a:xfrm>
            <a:off x="8547362" y="1966410"/>
            <a:ext cx="3015248" cy="3528880"/>
            <a:chOff x="8547362" y="1966410"/>
            <a:chExt cx="3015248" cy="3528880"/>
          </a:xfrm>
        </p:grpSpPr>
        <p:grpSp>
          <p:nvGrpSpPr>
            <p:cNvPr id="10" name="Group 10"/>
            <p:cNvGrpSpPr/>
            <p:nvPr/>
          </p:nvGrpSpPr>
          <p:grpSpPr>
            <a:xfrm>
              <a:off x="8548929" y="3537768"/>
              <a:ext cx="3012115" cy="1957522"/>
              <a:chOff x="0" y="-85725"/>
              <a:chExt cx="6024231" cy="3915044"/>
            </a:xfrm>
          </p:grpSpPr>
          <p:sp>
            <p:nvSpPr>
              <p:cNvPr id="11" name="TextBox 11"/>
              <p:cNvSpPr txBox="1"/>
              <p:nvPr/>
            </p:nvSpPr>
            <p:spPr>
              <a:xfrm>
                <a:off x="0" y="-85725"/>
                <a:ext cx="6024231" cy="1575432"/>
              </a:xfrm>
              <a:prstGeom prst="rect">
                <a:avLst/>
              </a:prstGeom>
            </p:spPr>
            <p:txBody>
              <a:bodyPr lIns="0" tIns="0" rIns="0" bIns="0" rtlCol="0" anchor="t">
                <a:spAutoFit/>
              </a:bodyPr>
              <a:lstStyle/>
              <a:p>
                <a:pPr algn="ctr">
                  <a:lnSpc>
                    <a:spcPts val="3173"/>
                  </a:lnSpc>
                </a:pPr>
                <a:r>
                  <a:rPr lang="en-US" sz="2400" spc="204" dirty="0">
                    <a:latin typeface="Tahoma"/>
                    <a:ea typeface="Tahoma"/>
                    <a:cs typeface="Arial"/>
                  </a:rPr>
                  <a:t>FILE EXCHANGE ABILITY</a:t>
                </a:r>
              </a:p>
            </p:txBody>
          </p:sp>
          <p:sp>
            <p:nvSpPr>
              <p:cNvPr id="12" name="TextBox 12"/>
              <p:cNvSpPr txBox="1"/>
              <p:nvPr/>
            </p:nvSpPr>
            <p:spPr>
              <a:xfrm>
                <a:off x="0" y="1963807"/>
                <a:ext cx="6024231" cy="1865512"/>
              </a:xfrm>
              <a:prstGeom prst="rect">
                <a:avLst/>
              </a:prstGeom>
            </p:spPr>
            <p:txBody>
              <a:bodyPr lIns="0" tIns="0" rIns="0" bIns="0" rtlCol="0" anchor="t">
                <a:spAutoFit/>
              </a:bodyPr>
              <a:lstStyle/>
              <a:p>
                <a:pPr algn="ctr">
                  <a:lnSpc>
                    <a:spcPts val="2500"/>
                  </a:lnSpc>
                </a:pPr>
                <a:r>
                  <a:rPr lang="en-US" sz="1800" spc="17" dirty="0">
                    <a:latin typeface="Tahoma"/>
                    <a:ea typeface="Tahoma"/>
                    <a:cs typeface="Arial"/>
                  </a:rPr>
                  <a:t>Students can vary in fast to slow processing ability due to a myriad of factors.</a:t>
                </a:r>
              </a:p>
            </p:txBody>
          </p:sp>
        </p:grpSp>
        <p:pic>
          <p:nvPicPr>
            <p:cNvPr id="13" name="Picture 13"/>
            <p:cNvPicPr>
              <a:picLocks noChangeAspect="1"/>
            </p:cNvPicPr>
            <p:nvPr/>
          </p:nvPicPr>
          <p:blipFill>
            <a:blip r:embed="rId3"/>
            <a:srcRect t="19558" b="19558"/>
            <a:stretch>
              <a:fillRect/>
            </a:stretch>
          </p:blipFill>
          <p:spPr>
            <a:xfrm>
              <a:off x="8547362" y="1966410"/>
              <a:ext cx="3015248" cy="1443359"/>
            </a:xfrm>
            <a:prstGeom prst="rect">
              <a:avLst/>
            </a:prstGeom>
          </p:spPr>
        </p:pic>
      </p:grpSp>
      <p:grpSp>
        <p:nvGrpSpPr>
          <p:cNvPr id="17" name="Group 16">
            <a:extLst>
              <a:ext uri="{FF2B5EF4-FFF2-40B4-BE49-F238E27FC236}">
                <a16:creationId xmlns:a16="http://schemas.microsoft.com/office/drawing/2014/main" id="{F725CA88-96EE-35F9-D532-A82BDFD0E14A}"/>
              </a:ext>
            </a:extLst>
          </p:cNvPr>
          <p:cNvGrpSpPr/>
          <p:nvPr/>
        </p:nvGrpSpPr>
        <p:grpSpPr>
          <a:xfrm>
            <a:off x="4927677" y="1966410"/>
            <a:ext cx="3015248" cy="3860984"/>
            <a:chOff x="4681320" y="1966410"/>
            <a:chExt cx="3015248" cy="3860984"/>
          </a:xfrm>
        </p:grpSpPr>
        <p:grpSp>
          <p:nvGrpSpPr>
            <p:cNvPr id="7" name="Group 7"/>
            <p:cNvGrpSpPr/>
            <p:nvPr/>
          </p:nvGrpSpPr>
          <p:grpSpPr>
            <a:xfrm>
              <a:off x="4682887" y="3549272"/>
              <a:ext cx="3012115" cy="2278122"/>
              <a:chOff x="0" y="-85725"/>
              <a:chExt cx="6024231" cy="4556244"/>
            </a:xfrm>
          </p:grpSpPr>
          <p:sp>
            <p:nvSpPr>
              <p:cNvPr id="8" name="TextBox 8"/>
              <p:cNvSpPr txBox="1"/>
              <p:nvPr/>
            </p:nvSpPr>
            <p:spPr>
              <a:xfrm>
                <a:off x="0" y="-85725"/>
                <a:ext cx="6024231" cy="1575432"/>
              </a:xfrm>
              <a:prstGeom prst="rect">
                <a:avLst/>
              </a:prstGeom>
            </p:spPr>
            <p:txBody>
              <a:bodyPr lIns="0" tIns="0" rIns="0" bIns="0" rtlCol="0" anchor="t">
                <a:spAutoFit/>
              </a:bodyPr>
              <a:lstStyle/>
              <a:p>
                <a:pPr algn="ctr">
                  <a:lnSpc>
                    <a:spcPts val="3173"/>
                  </a:lnSpc>
                </a:pPr>
                <a:r>
                  <a:rPr lang="en-US" sz="2400" spc="204" dirty="0">
                    <a:latin typeface="Tahoma"/>
                    <a:ea typeface="Tahoma"/>
                    <a:cs typeface="Arial"/>
                  </a:rPr>
                  <a:t>UNORGANIZED AND LIMITED</a:t>
                </a:r>
              </a:p>
            </p:txBody>
          </p:sp>
          <p:sp>
            <p:nvSpPr>
              <p:cNvPr id="9" name="TextBox 9"/>
              <p:cNvSpPr txBox="1"/>
              <p:nvPr/>
            </p:nvSpPr>
            <p:spPr>
              <a:xfrm>
                <a:off x="0" y="1963807"/>
                <a:ext cx="6024231" cy="2506712"/>
              </a:xfrm>
              <a:prstGeom prst="rect">
                <a:avLst/>
              </a:prstGeom>
            </p:spPr>
            <p:txBody>
              <a:bodyPr lIns="0" tIns="0" rIns="0" bIns="0" rtlCol="0" anchor="t">
                <a:spAutoFit/>
              </a:bodyPr>
              <a:lstStyle/>
              <a:p>
                <a:pPr algn="ctr">
                  <a:lnSpc>
                    <a:spcPts val="2500"/>
                  </a:lnSpc>
                </a:pPr>
                <a:r>
                  <a:rPr lang="en-US" sz="1800" spc="17" dirty="0">
                    <a:latin typeface="Tahoma"/>
                    <a:ea typeface="Tahoma"/>
                    <a:cs typeface="Arial"/>
                  </a:rPr>
                  <a:t>Some students will have unorganized files and limited amount of knowledge to retrieve from.</a:t>
                </a:r>
              </a:p>
            </p:txBody>
          </p:sp>
        </p:grpSp>
        <p:pic>
          <p:nvPicPr>
            <p:cNvPr id="14" name="Picture 14"/>
            <p:cNvPicPr>
              <a:picLocks noChangeAspect="1"/>
            </p:cNvPicPr>
            <p:nvPr/>
          </p:nvPicPr>
          <p:blipFill>
            <a:blip r:embed="rId4"/>
            <a:srcRect t="17436" b="17436"/>
            <a:stretch>
              <a:fillRect/>
            </a:stretch>
          </p:blipFill>
          <p:spPr>
            <a:xfrm>
              <a:off x="4681320" y="1966410"/>
              <a:ext cx="3015248" cy="1443359"/>
            </a:xfrm>
            <a:prstGeom prst="rect">
              <a:avLst/>
            </a:prstGeom>
          </p:spPr>
        </p:pic>
      </p:grpSp>
      <p:grpSp>
        <p:nvGrpSpPr>
          <p:cNvPr id="16" name="Group 15">
            <a:extLst>
              <a:ext uri="{FF2B5EF4-FFF2-40B4-BE49-F238E27FC236}">
                <a16:creationId xmlns:a16="http://schemas.microsoft.com/office/drawing/2014/main" id="{46C82ECF-8527-0033-5E24-2016D97BC4D8}"/>
              </a:ext>
            </a:extLst>
          </p:cNvPr>
          <p:cNvGrpSpPr/>
          <p:nvPr/>
        </p:nvGrpSpPr>
        <p:grpSpPr>
          <a:xfrm>
            <a:off x="304026" y="1966410"/>
            <a:ext cx="4019214" cy="4166426"/>
            <a:chOff x="304026" y="1966410"/>
            <a:chExt cx="4019214" cy="4166426"/>
          </a:xfrm>
        </p:grpSpPr>
        <p:grpSp>
          <p:nvGrpSpPr>
            <p:cNvPr id="4" name="Group 4"/>
            <p:cNvGrpSpPr/>
            <p:nvPr/>
          </p:nvGrpSpPr>
          <p:grpSpPr>
            <a:xfrm>
              <a:off x="304026" y="3534895"/>
              <a:ext cx="4019214" cy="2597941"/>
              <a:chOff x="312706" y="-1024619"/>
              <a:chExt cx="8295670" cy="5294133"/>
            </a:xfrm>
          </p:grpSpPr>
          <p:sp>
            <p:nvSpPr>
              <p:cNvPr id="5" name="TextBox 5"/>
              <p:cNvSpPr txBox="1"/>
              <p:nvPr/>
            </p:nvSpPr>
            <p:spPr>
              <a:xfrm>
                <a:off x="312706" y="-1024619"/>
                <a:ext cx="8295670" cy="1592156"/>
              </a:xfrm>
              <a:prstGeom prst="rect">
                <a:avLst/>
              </a:prstGeom>
            </p:spPr>
            <p:txBody>
              <a:bodyPr lIns="0" tIns="0" rIns="0" bIns="0" rtlCol="0" anchor="t">
                <a:spAutoFit/>
              </a:bodyPr>
              <a:lstStyle/>
              <a:p>
                <a:pPr algn="ctr">
                  <a:lnSpc>
                    <a:spcPts val="3173"/>
                  </a:lnSpc>
                </a:pPr>
                <a:r>
                  <a:rPr lang="en-US" sz="2400" spc="204" dirty="0">
                    <a:latin typeface="Tahoma"/>
                    <a:ea typeface="Tahoma"/>
                    <a:cs typeface="Arial"/>
                  </a:rPr>
                  <a:t>ORGANIZED AND A GOOD AMOUNT</a:t>
                </a:r>
              </a:p>
            </p:txBody>
          </p:sp>
          <p:sp>
            <p:nvSpPr>
              <p:cNvPr id="6" name="TextBox 6"/>
              <p:cNvSpPr txBox="1"/>
              <p:nvPr/>
            </p:nvSpPr>
            <p:spPr>
              <a:xfrm>
                <a:off x="312706" y="1069523"/>
                <a:ext cx="8054182" cy="3199991"/>
              </a:xfrm>
              <a:prstGeom prst="rect">
                <a:avLst/>
              </a:prstGeom>
            </p:spPr>
            <p:txBody>
              <a:bodyPr wrap="square" lIns="0" tIns="0" rIns="0" bIns="0" rtlCol="0" anchor="t">
                <a:spAutoFit/>
              </a:bodyPr>
              <a:lstStyle/>
              <a:p>
                <a:pPr algn="ctr">
                  <a:lnSpc>
                    <a:spcPts val="2500"/>
                  </a:lnSpc>
                </a:pPr>
                <a:r>
                  <a:rPr lang="en-US" sz="1800" spc="17" dirty="0">
                    <a:latin typeface="Tahoma"/>
                    <a:ea typeface="Tahoma"/>
                    <a:cs typeface="Arial"/>
                  </a:rPr>
                  <a:t>A student can have a well-organized filing system and encode and retrieve information easily. Experts will have a good amount of files, but that does not guarantee organization.</a:t>
                </a:r>
                <a:r>
                  <a:rPr lang="en-US" sz="1800" spc="17" dirty="0">
                    <a:latin typeface="Tahoma"/>
                    <a:ea typeface="Tahoma"/>
                    <a:cs typeface="Tahoma"/>
                  </a:rPr>
                  <a:t> </a:t>
                </a:r>
              </a:p>
            </p:txBody>
          </p:sp>
        </p:grpSp>
        <p:pic>
          <p:nvPicPr>
            <p:cNvPr id="15" name="Picture 15"/>
            <p:cNvPicPr>
              <a:picLocks noChangeAspect="1"/>
            </p:cNvPicPr>
            <p:nvPr/>
          </p:nvPicPr>
          <p:blipFill>
            <a:blip r:embed="rId5"/>
            <a:srcRect t="14143" b="14143"/>
            <a:stretch>
              <a:fillRect/>
            </a:stretch>
          </p:blipFill>
          <p:spPr>
            <a:xfrm>
              <a:off x="806009" y="1966410"/>
              <a:ext cx="3015248" cy="1443359"/>
            </a:xfrm>
            <a:prstGeom prst="rect">
              <a:avLst/>
            </a:prstGeom>
          </p:spPr>
        </p:pic>
      </p:grpSp>
      <p:sp>
        <p:nvSpPr>
          <p:cNvPr id="2" name="Title 1">
            <a:extLst>
              <a:ext uri="{FF2B5EF4-FFF2-40B4-BE49-F238E27FC236}">
                <a16:creationId xmlns:a16="http://schemas.microsoft.com/office/drawing/2014/main" id="{CF0027C0-92FD-1F15-29F3-EF2ED2FF9159}"/>
              </a:ext>
            </a:extLst>
          </p:cNvPr>
          <p:cNvSpPr>
            <a:spLocks noGrp="1"/>
          </p:cNvSpPr>
          <p:nvPr>
            <p:ph type="title"/>
          </p:nvPr>
        </p:nvSpPr>
        <p:spPr>
          <a:xfrm>
            <a:off x="1223140" y="0"/>
            <a:ext cx="10606986" cy="795130"/>
          </a:xfrm>
        </p:spPr>
        <p:txBody>
          <a:bodyPr/>
          <a:lstStyle/>
          <a:p>
            <a:r>
              <a:rPr lang="en-US" dirty="0"/>
              <a:t>Encoding and Retrieval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477E-8572-6E2E-01CB-18093B7DE83A}"/>
              </a:ext>
            </a:extLst>
          </p:cNvPr>
          <p:cNvSpPr>
            <a:spLocks noGrp="1"/>
          </p:cNvSpPr>
          <p:nvPr>
            <p:ph type="title"/>
          </p:nvPr>
        </p:nvSpPr>
        <p:spPr/>
        <p:txBody>
          <a:bodyPr/>
          <a:lstStyle/>
          <a:p>
            <a:r>
              <a:rPr lang="en-US" dirty="0"/>
              <a:t>Generation and Elaboration</a:t>
            </a:r>
          </a:p>
        </p:txBody>
      </p:sp>
      <p:sp>
        <p:nvSpPr>
          <p:cNvPr id="3" name="Content Placeholder 2">
            <a:extLst>
              <a:ext uri="{FF2B5EF4-FFF2-40B4-BE49-F238E27FC236}">
                <a16:creationId xmlns:a16="http://schemas.microsoft.com/office/drawing/2014/main" id="{3668C4F0-52AB-0585-6DCD-02222E11CCF9}"/>
              </a:ext>
            </a:extLst>
          </p:cNvPr>
          <p:cNvSpPr>
            <a:spLocks noGrp="1"/>
          </p:cNvSpPr>
          <p:nvPr>
            <p:ph sz="half" idx="1"/>
          </p:nvPr>
        </p:nvSpPr>
        <p:spPr>
          <a:xfrm>
            <a:off x="1" y="4246103"/>
            <a:ext cx="5726429" cy="2082801"/>
          </a:xfrm>
        </p:spPr>
        <p:txBody>
          <a:bodyPr/>
          <a:lstStyle/>
          <a:p>
            <a:pPr marL="0" indent="0" algn="ctr">
              <a:buNone/>
            </a:pPr>
            <a:r>
              <a:rPr lang="en-US" sz="2800" dirty="0">
                <a:latin typeface="+mj-lt"/>
              </a:rPr>
              <a:t>The act of trying to answer a question or solve something without being given the information or solution. </a:t>
            </a:r>
          </a:p>
        </p:txBody>
      </p:sp>
      <p:sp>
        <p:nvSpPr>
          <p:cNvPr id="4" name="Content Placeholder 3">
            <a:extLst>
              <a:ext uri="{FF2B5EF4-FFF2-40B4-BE49-F238E27FC236}">
                <a16:creationId xmlns:a16="http://schemas.microsoft.com/office/drawing/2014/main" id="{D277693F-E3F8-578F-843D-3C7D148D4651}"/>
              </a:ext>
            </a:extLst>
          </p:cNvPr>
          <p:cNvSpPr>
            <a:spLocks noGrp="1"/>
          </p:cNvSpPr>
          <p:nvPr>
            <p:ph sz="half" idx="2"/>
          </p:nvPr>
        </p:nvSpPr>
        <p:spPr>
          <a:xfrm>
            <a:off x="6465571" y="4246103"/>
            <a:ext cx="5417818" cy="1916766"/>
          </a:xfrm>
        </p:spPr>
        <p:txBody>
          <a:bodyPr/>
          <a:lstStyle/>
          <a:p>
            <a:pPr marL="0" indent="0" algn="ctr">
              <a:buNone/>
            </a:pPr>
            <a:r>
              <a:rPr lang="en-US" sz="2800" dirty="0">
                <a:latin typeface="+mj-lt"/>
              </a:rPr>
              <a:t>The process of finding additional meaning in new material and of adding onto the existing knowledge or schema.</a:t>
            </a:r>
          </a:p>
        </p:txBody>
      </p:sp>
      <p:sp>
        <p:nvSpPr>
          <p:cNvPr id="5" name="TextBox 4">
            <a:extLst>
              <a:ext uri="{FF2B5EF4-FFF2-40B4-BE49-F238E27FC236}">
                <a16:creationId xmlns:a16="http://schemas.microsoft.com/office/drawing/2014/main" id="{6DCB2A25-55B9-DF8A-2469-3E59820BD228}"/>
              </a:ext>
            </a:extLst>
          </p:cNvPr>
          <p:cNvSpPr txBox="1"/>
          <p:nvPr/>
        </p:nvSpPr>
        <p:spPr>
          <a:xfrm>
            <a:off x="5726430" y="949422"/>
            <a:ext cx="6465570" cy="584775"/>
          </a:xfrm>
          <a:prstGeom prst="rect">
            <a:avLst/>
          </a:prstGeom>
          <a:noFill/>
        </p:spPr>
        <p:txBody>
          <a:bodyPr wrap="square" lIns="91440" tIns="45720" rIns="91440" bIns="45720" rtlCol="0" anchor="t">
            <a:spAutoFit/>
          </a:bodyPr>
          <a:lstStyle/>
          <a:p>
            <a:pPr algn="ctr"/>
            <a:r>
              <a:rPr lang="en-US" b="1" dirty="0">
                <a:latin typeface="Tahoma"/>
                <a:ea typeface="Tahoma"/>
                <a:cs typeface="Tahoma"/>
              </a:rPr>
              <a:t>Elaboration</a:t>
            </a:r>
          </a:p>
        </p:txBody>
      </p:sp>
      <p:sp>
        <p:nvSpPr>
          <p:cNvPr id="6" name="TextBox 5">
            <a:extLst>
              <a:ext uri="{FF2B5EF4-FFF2-40B4-BE49-F238E27FC236}">
                <a16:creationId xmlns:a16="http://schemas.microsoft.com/office/drawing/2014/main" id="{81C315F0-D7B4-4DB0-C24E-F3E8F7527880}"/>
              </a:ext>
            </a:extLst>
          </p:cNvPr>
          <p:cNvSpPr txBox="1"/>
          <p:nvPr/>
        </p:nvSpPr>
        <p:spPr>
          <a:xfrm>
            <a:off x="0" y="946085"/>
            <a:ext cx="5726430" cy="584775"/>
          </a:xfrm>
          <a:prstGeom prst="rect">
            <a:avLst/>
          </a:prstGeom>
          <a:noFill/>
        </p:spPr>
        <p:txBody>
          <a:bodyPr wrap="square" lIns="91440" tIns="45720" rIns="91440" bIns="45720" rtlCol="0" anchor="t">
            <a:spAutoFit/>
          </a:bodyPr>
          <a:lstStyle/>
          <a:p>
            <a:pPr algn="ctr"/>
            <a:r>
              <a:rPr lang="en-US" b="1" dirty="0">
                <a:latin typeface="Tahoma"/>
                <a:ea typeface="Tahoma"/>
                <a:cs typeface="Tahoma"/>
              </a:rPr>
              <a:t>Generation</a:t>
            </a:r>
          </a:p>
        </p:txBody>
      </p:sp>
      <p:pic>
        <p:nvPicPr>
          <p:cNvPr id="10" name="Picture 9">
            <a:extLst>
              <a:ext uri="{FF2B5EF4-FFF2-40B4-BE49-F238E27FC236}">
                <a16:creationId xmlns:a16="http://schemas.microsoft.com/office/drawing/2014/main" id="{1F4FB8A3-E0DC-AB37-26F0-D11E54A5119F}"/>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30537" r="25238"/>
          <a:stretch/>
        </p:blipFill>
        <p:spPr>
          <a:xfrm>
            <a:off x="1856738" y="1530860"/>
            <a:ext cx="2012955" cy="2560320"/>
          </a:xfrm>
          <a:prstGeom prst="rect">
            <a:avLst/>
          </a:prstGeom>
        </p:spPr>
      </p:pic>
      <p:pic>
        <p:nvPicPr>
          <p:cNvPr id="12" name="Picture 11">
            <a:extLst>
              <a:ext uri="{FF2B5EF4-FFF2-40B4-BE49-F238E27FC236}">
                <a16:creationId xmlns:a16="http://schemas.microsoft.com/office/drawing/2014/main" id="{72D2C29B-2A45-5635-1E56-C49A29EBE0F0}"/>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0145" r="28516"/>
          <a:stretch/>
        </p:blipFill>
        <p:spPr>
          <a:xfrm>
            <a:off x="7790815" y="1591415"/>
            <a:ext cx="2336800" cy="2560320"/>
          </a:xfrm>
          <a:prstGeom prst="rect">
            <a:avLst/>
          </a:prstGeom>
        </p:spPr>
      </p:pic>
      <p:cxnSp>
        <p:nvCxnSpPr>
          <p:cNvPr id="14" name="Straight Connector 13">
            <a:extLst>
              <a:ext uri="{FF2B5EF4-FFF2-40B4-BE49-F238E27FC236}">
                <a16:creationId xmlns:a16="http://schemas.microsoft.com/office/drawing/2014/main" id="{9BF8F33A-278B-1081-721C-9321ED1ECECD}"/>
              </a:ext>
            </a:extLst>
          </p:cNvPr>
          <p:cNvCxnSpPr/>
          <p:nvPr/>
        </p:nvCxnSpPr>
        <p:spPr bwMode="auto">
          <a:xfrm>
            <a:off x="5961329" y="833934"/>
            <a:ext cx="0" cy="5477575"/>
          </a:xfrm>
          <a:prstGeom prst="line">
            <a:avLst/>
          </a:prstGeom>
          <a:solidFill>
            <a:schemeClr val="accent1"/>
          </a:solidFill>
          <a:ln w="76200" cap="flat" cmpd="sng" algn="ctr">
            <a:solidFill>
              <a:srgbClr val="123974"/>
            </a:solidFill>
            <a:prstDash val="solid"/>
            <a:miter lim="800000"/>
            <a:headEnd type="none" w="med" len="med"/>
            <a:tailEnd type="none" w="med" len="med"/>
          </a:ln>
          <a:effectLst/>
        </p:spPr>
      </p:cxnSp>
    </p:spTree>
    <p:extLst>
      <p:ext uri="{BB962C8B-B14F-4D97-AF65-F5344CB8AC3E}">
        <p14:creationId xmlns:p14="http://schemas.microsoft.com/office/powerpoint/2010/main" val="1452187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E1FA-C3B3-627A-7D6A-C0342CDA1FBF}"/>
              </a:ext>
            </a:extLst>
          </p:cNvPr>
          <p:cNvSpPr>
            <a:spLocks noGrp="1"/>
          </p:cNvSpPr>
          <p:nvPr>
            <p:ph type="title"/>
          </p:nvPr>
        </p:nvSpPr>
        <p:spPr/>
        <p:txBody>
          <a:bodyPr/>
          <a:lstStyle/>
          <a:p>
            <a:r>
              <a:rPr lang="en-US" dirty="0"/>
              <a:t>Reconsolidating Memory</a:t>
            </a:r>
          </a:p>
        </p:txBody>
      </p:sp>
      <p:sp>
        <p:nvSpPr>
          <p:cNvPr id="5" name="Content Placeholder 4">
            <a:extLst>
              <a:ext uri="{FF2B5EF4-FFF2-40B4-BE49-F238E27FC236}">
                <a16:creationId xmlns:a16="http://schemas.microsoft.com/office/drawing/2014/main" id="{032D9205-AE81-1F19-DB86-0D2ADA1EED24}"/>
              </a:ext>
            </a:extLst>
          </p:cNvPr>
          <p:cNvSpPr>
            <a:spLocks noGrp="1"/>
          </p:cNvSpPr>
          <p:nvPr>
            <p:ph sz="quarter" idx="11"/>
          </p:nvPr>
        </p:nvSpPr>
        <p:spPr>
          <a:xfrm>
            <a:off x="480133" y="1046715"/>
            <a:ext cx="6423588" cy="5075237"/>
          </a:xfrm>
        </p:spPr>
        <p:txBody>
          <a:bodyPr/>
          <a:lstStyle/>
          <a:p>
            <a:r>
              <a:rPr lang="en-US" dirty="0">
                <a:latin typeface="+mj-lt"/>
              </a:rPr>
              <a:t>Reconsolidation or reconstructing of the components of the skill or knowledge</a:t>
            </a:r>
          </a:p>
          <a:p>
            <a:r>
              <a:rPr lang="en-US" dirty="0">
                <a:latin typeface="+mj-lt"/>
              </a:rPr>
              <a:t>Helps to strengthen the learning path or memory trace</a:t>
            </a:r>
          </a:p>
          <a:p>
            <a:r>
              <a:rPr lang="en-US" dirty="0">
                <a:latin typeface="+mj-lt"/>
              </a:rPr>
              <a:t>Activates the cues associated with the information/skill to reinforce the meaning</a:t>
            </a:r>
          </a:p>
          <a:p>
            <a:r>
              <a:rPr lang="en-US" dirty="0">
                <a:latin typeface="+mj-lt"/>
              </a:rPr>
              <a:t>Takes up to 72 hours to complete</a:t>
            </a:r>
            <a:endParaRPr lang="en-US" b="1" dirty="0">
              <a:latin typeface="+mj-lt"/>
            </a:endParaRPr>
          </a:p>
          <a:p>
            <a:r>
              <a:rPr lang="en-US" b="1" dirty="0">
                <a:latin typeface="+mj-lt"/>
              </a:rPr>
              <a:t>Needs sleep!</a:t>
            </a:r>
            <a:r>
              <a:rPr lang="en-US" dirty="0">
                <a:latin typeface="+mj-lt"/>
              </a:rPr>
              <a:t> </a:t>
            </a:r>
          </a:p>
        </p:txBody>
      </p:sp>
      <p:pic>
        <p:nvPicPr>
          <p:cNvPr id="11" name="Picture 10">
            <a:extLst>
              <a:ext uri="{FF2B5EF4-FFF2-40B4-BE49-F238E27FC236}">
                <a16:creationId xmlns:a16="http://schemas.microsoft.com/office/drawing/2014/main" id="{1072CAA2-F29C-700F-58F0-E88AB432A259}"/>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999" r="28844" b="2500"/>
          <a:stretch/>
        </p:blipFill>
        <p:spPr>
          <a:xfrm>
            <a:off x="7509510" y="955150"/>
            <a:ext cx="4377690" cy="5091349"/>
          </a:xfrm>
          <a:prstGeom prst="rect">
            <a:avLst/>
          </a:prstGeom>
        </p:spPr>
      </p:pic>
    </p:spTree>
    <p:extLst>
      <p:ext uri="{BB962C8B-B14F-4D97-AF65-F5344CB8AC3E}">
        <p14:creationId xmlns:p14="http://schemas.microsoft.com/office/powerpoint/2010/main" val="2123598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a:xfrm>
            <a:off x="914400" y="2130426"/>
            <a:ext cx="10363200" cy="2604134"/>
          </a:xfrm>
        </p:spPr>
        <p:txBody>
          <a:bodyPr/>
          <a:lstStyle/>
          <a:p>
            <a:r>
              <a:rPr lang="en-US" sz="4800" dirty="0">
                <a:solidFill>
                  <a:schemeClr val="tx1"/>
                </a:solidFill>
              </a:rPr>
              <a:t>Evidence-Informed Learning Experience Design (</a:t>
            </a:r>
            <a:r>
              <a:rPr lang="en-US" sz="4800" dirty="0" err="1">
                <a:solidFill>
                  <a:schemeClr val="tx1"/>
                </a:solidFill>
              </a:rPr>
              <a:t>LXD</a:t>
            </a:r>
            <a:r>
              <a:rPr lang="en-US" sz="4800" dirty="0">
                <a:solidFill>
                  <a:schemeClr val="tx1"/>
                </a:solidFill>
              </a:rPr>
              <a:t>) Strategies</a:t>
            </a:r>
          </a:p>
        </p:txBody>
      </p:sp>
    </p:spTree>
    <p:extLst>
      <p:ext uri="{BB962C8B-B14F-4D97-AF65-F5344CB8AC3E}">
        <p14:creationId xmlns:p14="http://schemas.microsoft.com/office/powerpoint/2010/main" val="1720049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666EF2-B536-4B38-B9D9-B3F76C893DC7}"/>
              </a:ext>
            </a:extLst>
          </p:cNvPr>
          <p:cNvSpPr>
            <a:spLocks noGrp="1"/>
          </p:cNvSpPr>
          <p:nvPr>
            <p:ph type="title"/>
          </p:nvPr>
        </p:nvSpPr>
        <p:spPr>
          <a:xfrm>
            <a:off x="1552754" y="0"/>
            <a:ext cx="9817611" cy="795130"/>
          </a:xfrm>
        </p:spPr>
        <p:txBody>
          <a:bodyPr>
            <a:normAutofit/>
          </a:bodyPr>
          <a:lstStyle/>
          <a:p>
            <a:r>
              <a:rPr lang="en-US" sz="3200" dirty="0"/>
              <a:t>Evidence Informed Learning Design Strategies</a:t>
            </a:r>
            <a:endParaRPr lang="en-US" sz="3200" dirty="0">
              <a:ea typeface="Tahoma"/>
              <a:cs typeface="Tahoma"/>
            </a:endParaRPr>
          </a:p>
        </p:txBody>
      </p:sp>
      <p:sp>
        <p:nvSpPr>
          <p:cNvPr id="5" name="Slide Number Placeholder 4">
            <a:extLst>
              <a:ext uri="{FF2B5EF4-FFF2-40B4-BE49-F238E27FC236}">
                <a16:creationId xmlns:a16="http://schemas.microsoft.com/office/drawing/2014/main" id="{150942EB-379E-46FA-ACA2-93A28A5CEED8}"/>
              </a:ext>
            </a:extLst>
          </p:cNvPr>
          <p:cNvSpPr>
            <a:spLocks noGrp="1"/>
          </p:cNvSpPr>
          <p:nvPr>
            <p:ph type="sldNum" sz="quarter" idx="4"/>
          </p:nvPr>
        </p:nvSpPr>
        <p:spPr/>
        <p:txBody>
          <a:bodyPr/>
          <a:lstStyle/>
          <a:p>
            <a:pPr algn="r"/>
            <a:fld id="{20E6FD9B-DC66-4F2B-B92A-19C65C99AF3B}" type="slidenum">
              <a:rPr lang="en-US" smtClean="0"/>
              <a:pPr algn="r"/>
              <a:t>55</a:t>
            </a:fld>
            <a:endParaRPr lang="en-US" dirty="0"/>
          </a:p>
        </p:txBody>
      </p:sp>
      <p:grpSp>
        <p:nvGrpSpPr>
          <p:cNvPr id="12" name="Group 11">
            <a:extLst>
              <a:ext uri="{FF2B5EF4-FFF2-40B4-BE49-F238E27FC236}">
                <a16:creationId xmlns:a16="http://schemas.microsoft.com/office/drawing/2014/main" id="{A3522217-9F0B-D02C-3521-FCB41DE26C15}"/>
              </a:ext>
            </a:extLst>
          </p:cNvPr>
          <p:cNvGrpSpPr/>
          <p:nvPr/>
        </p:nvGrpSpPr>
        <p:grpSpPr>
          <a:xfrm>
            <a:off x="1044585" y="1338796"/>
            <a:ext cx="4325487" cy="981346"/>
            <a:chOff x="1044585" y="1338796"/>
            <a:chExt cx="4325487" cy="981346"/>
          </a:xfrm>
        </p:grpSpPr>
        <p:sp>
          <p:nvSpPr>
            <p:cNvPr id="22" name="Content Placeholder 9">
              <a:extLst>
                <a:ext uri="{FF2B5EF4-FFF2-40B4-BE49-F238E27FC236}">
                  <a16:creationId xmlns:a16="http://schemas.microsoft.com/office/drawing/2014/main" id="{C428C15C-DAEA-4622-9555-50AC6A3F03B9}"/>
                </a:ext>
              </a:extLst>
            </p:cNvPr>
            <p:cNvSpPr txBox="1">
              <a:spLocks/>
            </p:cNvSpPr>
            <p:nvPr/>
          </p:nvSpPr>
          <p:spPr>
            <a:xfrm>
              <a:off x="2219570" y="1346357"/>
              <a:ext cx="3150502" cy="973785"/>
            </a:xfrm>
            <a:prstGeom prst="rect">
              <a:avLst/>
            </a:prstGeom>
          </p:spPr>
          <p:txBody>
            <a:bodyPr lIns="91440" tIns="45720" rIns="91440" bIns="45720" anchor="t">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spcAft>
                  <a:spcPts val="800"/>
                </a:spcAft>
                <a:buFont typeface="Arial" panose="020B0604020202020204" pitchFamily="34" charset="0"/>
                <a:buNone/>
              </a:pPr>
              <a:r>
                <a:rPr lang="en-US">
                  <a:solidFill>
                    <a:schemeClr val="tx1"/>
                  </a:solidFill>
                  <a:latin typeface="Tahoma"/>
                  <a:ea typeface="Tahoma"/>
                  <a:cs typeface="Arial"/>
                </a:rPr>
                <a:t>Desired Difficulties &amp; Scaffolding</a:t>
              </a:r>
              <a:endParaRPr lang="en-US" sz="1900">
                <a:solidFill>
                  <a:schemeClr val="tx1"/>
                </a:solidFill>
                <a:latin typeface="Tahoma"/>
                <a:ea typeface="Tahoma"/>
                <a:cs typeface="Arial"/>
              </a:endParaRPr>
            </a:p>
          </p:txBody>
        </p:sp>
        <p:grpSp>
          <p:nvGrpSpPr>
            <p:cNvPr id="11" name="Group 10">
              <a:extLst>
                <a:ext uri="{FF2B5EF4-FFF2-40B4-BE49-F238E27FC236}">
                  <a16:creationId xmlns:a16="http://schemas.microsoft.com/office/drawing/2014/main" id="{0B86C197-823E-74E3-1E9B-6184220D4325}"/>
                </a:ext>
              </a:extLst>
            </p:cNvPr>
            <p:cNvGrpSpPr/>
            <p:nvPr/>
          </p:nvGrpSpPr>
          <p:grpSpPr>
            <a:xfrm>
              <a:off x="1044585" y="1338796"/>
              <a:ext cx="968861" cy="973784"/>
              <a:chOff x="1034148" y="1338796"/>
              <a:chExt cx="968861" cy="973784"/>
            </a:xfrm>
          </p:grpSpPr>
          <p:grpSp>
            <p:nvGrpSpPr>
              <p:cNvPr id="19" name="Group 18">
                <a:extLst>
                  <a:ext uri="{FF2B5EF4-FFF2-40B4-BE49-F238E27FC236}">
                    <a16:creationId xmlns:a16="http://schemas.microsoft.com/office/drawing/2014/main" id="{4C8DB36E-5B77-41B4-BBA6-D56980BCDC57}"/>
                  </a:ext>
                </a:extLst>
              </p:cNvPr>
              <p:cNvGrpSpPr/>
              <p:nvPr/>
            </p:nvGrpSpPr>
            <p:grpSpPr>
              <a:xfrm>
                <a:off x="1034148" y="1338796"/>
                <a:ext cx="968861" cy="973784"/>
                <a:chOff x="-512288" y="-1555990"/>
                <a:chExt cx="3195937" cy="3210262"/>
              </a:xfrm>
              <a:solidFill>
                <a:srgbClr val="70AD47"/>
              </a:solidFill>
            </p:grpSpPr>
            <p:sp>
              <p:nvSpPr>
                <p:cNvPr id="21" name="Freeform 26">
                  <a:extLst>
                    <a:ext uri="{FF2B5EF4-FFF2-40B4-BE49-F238E27FC236}">
                      <a16:creationId xmlns:a16="http://schemas.microsoft.com/office/drawing/2014/main" id="{BDF3A6F6-A5FC-43BD-8737-45F7E862BF42}"/>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8" name="Picture 2">
                <a:extLst>
                  <a:ext uri="{FF2B5EF4-FFF2-40B4-BE49-F238E27FC236}">
                    <a16:creationId xmlns:a16="http://schemas.microsoft.com/office/drawing/2014/main" id="{9611EBD5-7E5D-44EC-A853-609D3D0F07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6257" y="1423441"/>
                <a:ext cx="505220" cy="805160"/>
              </a:xfrm>
              <a:prstGeom prst="rect">
                <a:avLst/>
              </a:prstGeom>
            </p:spPr>
          </p:pic>
        </p:grpSp>
      </p:grpSp>
      <p:grpSp>
        <p:nvGrpSpPr>
          <p:cNvPr id="13" name="Group 12">
            <a:extLst>
              <a:ext uri="{FF2B5EF4-FFF2-40B4-BE49-F238E27FC236}">
                <a16:creationId xmlns:a16="http://schemas.microsoft.com/office/drawing/2014/main" id="{341B207C-3B1E-2528-BAE8-8FBE640B0F8E}"/>
              </a:ext>
            </a:extLst>
          </p:cNvPr>
          <p:cNvGrpSpPr/>
          <p:nvPr/>
        </p:nvGrpSpPr>
        <p:grpSpPr>
          <a:xfrm>
            <a:off x="1044585" y="2888239"/>
            <a:ext cx="4717295" cy="973784"/>
            <a:chOff x="1044585" y="2888239"/>
            <a:chExt cx="4717295" cy="973784"/>
          </a:xfrm>
        </p:grpSpPr>
        <p:sp>
          <p:nvSpPr>
            <p:cNvPr id="23" name="Content Placeholder 9">
              <a:extLst>
                <a:ext uri="{FF2B5EF4-FFF2-40B4-BE49-F238E27FC236}">
                  <a16:creationId xmlns:a16="http://schemas.microsoft.com/office/drawing/2014/main" id="{C42B6A21-D1CC-41CF-B60F-68C6BF19863A}"/>
                </a:ext>
              </a:extLst>
            </p:cNvPr>
            <p:cNvSpPr txBox="1">
              <a:spLocks/>
            </p:cNvSpPr>
            <p:nvPr/>
          </p:nvSpPr>
          <p:spPr>
            <a:xfrm>
              <a:off x="2219570" y="2892738"/>
              <a:ext cx="3542310" cy="964786"/>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a:t>Cognitive Load, Chunking, &amp; Context</a:t>
              </a:r>
            </a:p>
          </p:txBody>
        </p:sp>
        <p:grpSp>
          <p:nvGrpSpPr>
            <p:cNvPr id="3" name="Group 2">
              <a:extLst>
                <a:ext uri="{FF2B5EF4-FFF2-40B4-BE49-F238E27FC236}">
                  <a16:creationId xmlns:a16="http://schemas.microsoft.com/office/drawing/2014/main" id="{49808F21-445E-AC2F-56EE-0A5CD5CB1F27}"/>
                </a:ext>
              </a:extLst>
            </p:cNvPr>
            <p:cNvGrpSpPr/>
            <p:nvPr/>
          </p:nvGrpSpPr>
          <p:grpSpPr>
            <a:xfrm>
              <a:off x="1044585" y="2888239"/>
              <a:ext cx="968861" cy="973784"/>
              <a:chOff x="1027249" y="2845095"/>
              <a:chExt cx="968861" cy="973784"/>
            </a:xfrm>
          </p:grpSpPr>
          <p:grpSp>
            <p:nvGrpSpPr>
              <p:cNvPr id="34" name="Group 33">
                <a:extLst>
                  <a:ext uri="{FF2B5EF4-FFF2-40B4-BE49-F238E27FC236}">
                    <a16:creationId xmlns:a16="http://schemas.microsoft.com/office/drawing/2014/main" id="{471720E6-6F49-4F5B-BEA7-18938ACA7586}"/>
                  </a:ext>
                </a:extLst>
              </p:cNvPr>
              <p:cNvGrpSpPr/>
              <p:nvPr/>
            </p:nvGrpSpPr>
            <p:grpSpPr>
              <a:xfrm>
                <a:off x="1027249" y="2845095"/>
                <a:ext cx="968861" cy="973784"/>
                <a:chOff x="-616041" y="-1620278"/>
                <a:chExt cx="3195937" cy="3210262"/>
              </a:xfrm>
              <a:solidFill>
                <a:srgbClr val="70AD47"/>
              </a:solidFill>
            </p:grpSpPr>
            <p:sp>
              <p:nvSpPr>
                <p:cNvPr id="35" name="Freeform 26">
                  <a:extLst>
                    <a:ext uri="{FF2B5EF4-FFF2-40B4-BE49-F238E27FC236}">
                      <a16:creationId xmlns:a16="http://schemas.microsoft.com/office/drawing/2014/main" id="{C09358C6-A0C1-44BC-9954-3BAFE5261E2D}"/>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9" name="Picture 7">
                <a:extLst>
                  <a:ext uri="{FF2B5EF4-FFF2-40B4-BE49-F238E27FC236}">
                    <a16:creationId xmlns:a16="http://schemas.microsoft.com/office/drawing/2014/main" id="{B4F7C942-5A4B-4479-B321-74C4C453B4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9561" y="2956014"/>
                <a:ext cx="724237" cy="751946"/>
              </a:xfrm>
              <a:prstGeom prst="rect">
                <a:avLst/>
              </a:prstGeom>
            </p:spPr>
          </p:pic>
        </p:grpSp>
      </p:grpSp>
      <p:grpSp>
        <p:nvGrpSpPr>
          <p:cNvPr id="31" name="Group 30">
            <a:extLst>
              <a:ext uri="{FF2B5EF4-FFF2-40B4-BE49-F238E27FC236}">
                <a16:creationId xmlns:a16="http://schemas.microsoft.com/office/drawing/2014/main" id="{569CD108-C3B5-FB5A-C782-4AD72737C858}"/>
              </a:ext>
            </a:extLst>
          </p:cNvPr>
          <p:cNvGrpSpPr/>
          <p:nvPr/>
        </p:nvGrpSpPr>
        <p:grpSpPr>
          <a:xfrm>
            <a:off x="1044585" y="4498966"/>
            <a:ext cx="4487487" cy="973785"/>
            <a:chOff x="1044585" y="4498966"/>
            <a:chExt cx="4487487" cy="973785"/>
          </a:xfrm>
        </p:grpSpPr>
        <p:sp>
          <p:nvSpPr>
            <p:cNvPr id="24" name="Content Placeholder 9">
              <a:extLst>
                <a:ext uri="{FF2B5EF4-FFF2-40B4-BE49-F238E27FC236}">
                  <a16:creationId xmlns:a16="http://schemas.microsoft.com/office/drawing/2014/main" id="{E61EF850-0744-4B8D-B6B4-B9EFA444570D}"/>
                </a:ext>
              </a:extLst>
            </p:cNvPr>
            <p:cNvSpPr txBox="1">
              <a:spLocks/>
            </p:cNvSpPr>
            <p:nvPr/>
          </p:nvSpPr>
          <p:spPr>
            <a:xfrm>
              <a:off x="2219570" y="4498966"/>
              <a:ext cx="3312502" cy="973785"/>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a:t>Interleaved Practice and Feedback</a:t>
              </a:r>
            </a:p>
          </p:txBody>
        </p:sp>
        <p:grpSp>
          <p:nvGrpSpPr>
            <p:cNvPr id="7" name="Group 6">
              <a:extLst>
                <a:ext uri="{FF2B5EF4-FFF2-40B4-BE49-F238E27FC236}">
                  <a16:creationId xmlns:a16="http://schemas.microsoft.com/office/drawing/2014/main" id="{F1655BE7-F4A2-E957-9DC0-21E5867A381B}"/>
                </a:ext>
              </a:extLst>
            </p:cNvPr>
            <p:cNvGrpSpPr/>
            <p:nvPr/>
          </p:nvGrpSpPr>
          <p:grpSpPr>
            <a:xfrm>
              <a:off x="1044585" y="4498966"/>
              <a:ext cx="968861" cy="973784"/>
              <a:chOff x="1031005" y="4536791"/>
              <a:chExt cx="968861" cy="973784"/>
            </a:xfrm>
          </p:grpSpPr>
          <p:grpSp>
            <p:nvGrpSpPr>
              <p:cNvPr id="36" name="Group 35">
                <a:extLst>
                  <a:ext uri="{FF2B5EF4-FFF2-40B4-BE49-F238E27FC236}">
                    <a16:creationId xmlns:a16="http://schemas.microsoft.com/office/drawing/2014/main" id="{C8916587-00B5-4AA5-9DAA-9358AAC2AB72}"/>
                  </a:ext>
                </a:extLst>
              </p:cNvPr>
              <p:cNvGrpSpPr/>
              <p:nvPr/>
            </p:nvGrpSpPr>
            <p:grpSpPr>
              <a:xfrm>
                <a:off x="1031005" y="4536791"/>
                <a:ext cx="968861" cy="973784"/>
                <a:chOff x="-275158" y="-1650786"/>
                <a:chExt cx="3195937" cy="3210262"/>
              </a:xfrm>
              <a:solidFill>
                <a:srgbClr val="70AD47"/>
              </a:solidFill>
            </p:grpSpPr>
            <p:sp>
              <p:nvSpPr>
                <p:cNvPr id="37" name="Freeform 26">
                  <a:extLst>
                    <a:ext uri="{FF2B5EF4-FFF2-40B4-BE49-F238E27FC236}">
                      <a16:creationId xmlns:a16="http://schemas.microsoft.com/office/drawing/2014/main" id="{58F64064-D147-4E2C-BD6E-2FDF6666A15D}"/>
                    </a:ext>
                  </a:extLst>
                </p:cNvPr>
                <p:cNvSpPr/>
                <p:nvPr/>
              </p:nvSpPr>
              <p:spPr>
                <a:xfrm>
                  <a:off x="-275158" y="-1650786"/>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38" name="Picture 3">
                <a:extLst>
                  <a:ext uri="{FF2B5EF4-FFF2-40B4-BE49-F238E27FC236}">
                    <a16:creationId xmlns:a16="http://schemas.microsoft.com/office/drawing/2014/main" id="{1FE3BD39-C9E2-4623-856B-4C92EFCE9C6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7212" y="4665460"/>
                <a:ext cx="716447" cy="716447"/>
              </a:xfrm>
              <a:prstGeom prst="rect">
                <a:avLst/>
              </a:prstGeom>
            </p:spPr>
          </p:pic>
        </p:grpSp>
      </p:grpSp>
      <p:grpSp>
        <p:nvGrpSpPr>
          <p:cNvPr id="32" name="Group 31">
            <a:extLst>
              <a:ext uri="{FF2B5EF4-FFF2-40B4-BE49-F238E27FC236}">
                <a16:creationId xmlns:a16="http://schemas.microsoft.com/office/drawing/2014/main" id="{CFA03AB2-16F5-F9C6-2DD9-754F2F8B6965}"/>
              </a:ext>
            </a:extLst>
          </p:cNvPr>
          <p:cNvGrpSpPr/>
          <p:nvPr/>
        </p:nvGrpSpPr>
        <p:grpSpPr>
          <a:xfrm>
            <a:off x="6290739" y="1342577"/>
            <a:ext cx="4330997" cy="973784"/>
            <a:chOff x="6290739" y="1342577"/>
            <a:chExt cx="4330997" cy="973784"/>
          </a:xfrm>
        </p:grpSpPr>
        <p:sp>
          <p:nvSpPr>
            <p:cNvPr id="25" name="Content Placeholder 9">
              <a:extLst>
                <a:ext uri="{FF2B5EF4-FFF2-40B4-BE49-F238E27FC236}">
                  <a16:creationId xmlns:a16="http://schemas.microsoft.com/office/drawing/2014/main" id="{279794EE-8401-4A5F-A93B-3959E60B9169}"/>
                </a:ext>
              </a:extLst>
            </p:cNvPr>
            <p:cNvSpPr txBox="1">
              <a:spLocks/>
            </p:cNvSpPr>
            <p:nvPr/>
          </p:nvSpPr>
          <p:spPr>
            <a:xfrm>
              <a:off x="7471234" y="1526986"/>
              <a:ext cx="3150502" cy="604966"/>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2800">
                  <a:solidFill>
                    <a:schemeClr val="tx1"/>
                  </a:solidFill>
                  <a:latin typeface="Tahoma"/>
                  <a:ea typeface="Tahoma"/>
                  <a:cs typeface="Arial"/>
                </a:rPr>
                <a:t>Spaced Learning</a:t>
              </a:r>
            </a:p>
          </p:txBody>
        </p:sp>
        <p:grpSp>
          <p:nvGrpSpPr>
            <p:cNvPr id="6" name="Group 5">
              <a:extLst>
                <a:ext uri="{FF2B5EF4-FFF2-40B4-BE49-F238E27FC236}">
                  <a16:creationId xmlns:a16="http://schemas.microsoft.com/office/drawing/2014/main" id="{62B4B08B-B87E-09D0-321F-7AA9E3C400D8}"/>
                </a:ext>
              </a:extLst>
            </p:cNvPr>
            <p:cNvGrpSpPr/>
            <p:nvPr/>
          </p:nvGrpSpPr>
          <p:grpSpPr>
            <a:xfrm>
              <a:off x="6290739" y="1342577"/>
              <a:ext cx="968861" cy="973784"/>
              <a:chOff x="6291230" y="1329731"/>
              <a:chExt cx="968861" cy="973784"/>
            </a:xfrm>
          </p:grpSpPr>
          <p:grpSp>
            <p:nvGrpSpPr>
              <p:cNvPr id="14" name="Group 13">
                <a:extLst>
                  <a:ext uri="{FF2B5EF4-FFF2-40B4-BE49-F238E27FC236}">
                    <a16:creationId xmlns:a16="http://schemas.microsoft.com/office/drawing/2014/main" id="{BA28A2B8-4B41-4BDC-9048-02942BE26D38}"/>
                  </a:ext>
                </a:extLst>
              </p:cNvPr>
              <p:cNvGrpSpPr/>
              <p:nvPr/>
            </p:nvGrpSpPr>
            <p:grpSpPr>
              <a:xfrm>
                <a:off x="6291230" y="1329731"/>
                <a:ext cx="968861" cy="973784"/>
                <a:chOff x="-512288" y="-1555990"/>
                <a:chExt cx="3195937" cy="3210262"/>
              </a:xfrm>
              <a:solidFill>
                <a:srgbClr val="70AD47"/>
              </a:solidFill>
            </p:grpSpPr>
            <p:sp>
              <p:nvSpPr>
                <p:cNvPr id="15" name="Freeform 26">
                  <a:extLst>
                    <a:ext uri="{FF2B5EF4-FFF2-40B4-BE49-F238E27FC236}">
                      <a16:creationId xmlns:a16="http://schemas.microsoft.com/office/drawing/2014/main" id="{94BAB000-2449-47B9-9E19-5D3FBDADBCE5}"/>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39" name="Picture 4">
                <a:extLst>
                  <a:ext uri="{FF2B5EF4-FFF2-40B4-BE49-F238E27FC236}">
                    <a16:creationId xmlns:a16="http://schemas.microsoft.com/office/drawing/2014/main" id="{D6A3E953-0628-4930-9C80-2A110AFC527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85291" y="1389810"/>
                <a:ext cx="580738" cy="853627"/>
              </a:xfrm>
              <a:prstGeom prst="rect">
                <a:avLst/>
              </a:prstGeom>
            </p:spPr>
          </p:pic>
        </p:grpSp>
      </p:grpSp>
      <p:grpSp>
        <p:nvGrpSpPr>
          <p:cNvPr id="33" name="Group 32">
            <a:extLst>
              <a:ext uri="{FF2B5EF4-FFF2-40B4-BE49-F238E27FC236}">
                <a16:creationId xmlns:a16="http://schemas.microsoft.com/office/drawing/2014/main" id="{12D72A66-BE94-323D-F62F-261459D82830}"/>
              </a:ext>
            </a:extLst>
          </p:cNvPr>
          <p:cNvGrpSpPr/>
          <p:nvPr/>
        </p:nvGrpSpPr>
        <p:grpSpPr>
          <a:xfrm>
            <a:off x="6301030" y="4537771"/>
            <a:ext cx="4330997" cy="973784"/>
            <a:chOff x="6290739" y="2888239"/>
            <a:chExt cx="4330997" cy="973784"/>
          </a:xfrm>
        </p:grpSpPr>
        <p:sp>
          <p:nvSpPr>
            <p:cNvPr id="26" name="Content Placeholder 9">
              <a:extLst>
                <a:ext uri="{FF2B5EF4-FFF2-40B4-BE49-F238E27FC236}">
                  <a16:creationId xmlns:a16="http://schemas.microsoft.com/office/drawing/2014/main" id="{A9DF5BB7-E085-49D4-B84F-A0ACDBC2AC53}"/>
                </a:ext>
              </a:extLst>
            </p:cNvPr>
            <p:cNvSpPr txBox="1">
              <a:spLocks/>
            </p:cNvSpPr>
            <p:nvPr/>
          </p:nvSpPr>
          <p:spPr>
            <a:xfrm>
              <a:off x="7471234" y="3118027"/>
              <a:ext cx="3150502" cy="514209"/>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2800">
                  <a:solidFill>
                    <a:schemeClr val="tx1"/>
                  </a:solidFill>
                  <a:latin typeface="Tahoma"/>
                  <a:ea typeface="Tahoma"/>
                  <a:cs typeface="Arial"/>
                </a:rPr>
                <a:t>Reflection</a:t>
              </a:r>
            </a:p>
          </p:txBody>
        </p:sp>
        <p:grpSp>
          <p:nvGrpSpPr>
            <p:cNvPr id="4" name="Group 3">
              <a:extLst>
                <a:ext uri="{FF2B5EF4-FFF2-40B4-BE49-F238E27FC236}">
                  <a16:creationId xmlns:a16="http://schemas.microsoft.com/office/drawing/2014/main" id="{82092AA9-EB65-6F56-1DCB-728A87B9D309}"/>
                </a:ext>
              </a:extLst>
            </p:cNvPr>
            <p:cNvGrpSpPr/>
            <p:nvPr/>
          </p:nvGrpSpPr>
          <p:grpSpPr>
            <a:xfrm>
              <a:off x="6290739" y="2888239"/>
              <a:ext cx="968861" cy="973784"/>
              <a:chOff x="6291230" y="2931384"/>
              <a:chExt cx="968861" cy="973784"/>
            </a:xfrm>
          </p:grpSpPr>
          <p:grpSp>
            <p:nvGrpSpPr>
              <p:cNvPr id="16" name="Group 15">
                <a:extLst>
                  <a:ext uri="{FF2B5EF4-FFF2-40B4-BE49-F238E27FC236}">
                    <a16:creationId xmlns:a16="http://schemas.microsoft.com/office/drawing/2014/main" id="{07913A10-9EF8-4C9C-91BE-8DB8C3876A5D}"/>
                  </a:ext>
                </a:extLst>
              </p:cNvPr>
              <p:cNvGrpSpPr/>
              <p:nvPr/>
            </p:nvGrpSpPr>
            <p:grpSpPr>
              <a:xfrm>
                <a:off x="6291230" y="2931384"/>
                <a:ext cx="968861" cy="973784"/>
                <a:chOff x="-512288" y="-1555990"/>
                <a:chExt cx="3195937" cy="3210262"/>
              </a:xfrm>
              <a:solidFill>
                <a:srgbClr val="70AD47"/>
              </a:solidFill>
            </p:grpSpPr>
            <p:sp>
              <p:nvSpPr>
                <p:cNvPr id="17" name="Freeform 26">
                  <a:extLst>
                    <a:ext uri="{FF2B5EF4-FFF2-40B4-BE49-F238E27FC236}">
                      <a16:creationId xmlns:a16="http://schemas.microsoft.com/office/drawing/2014/main" id="{10965CAF-7865-4FCC-9FC2-BF57981A09BF}"/>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40" name="Picture 5">
                <a:extLst>
                  <a:ext uri="{FF2B5EF4-FFF2-40B4-BE49-F238E27FC236}">
                    <a16:creationId xmlns:a16="http://schemas.microsoft.com/office/drawing/2014/main" id="{05255AC4-A0D1-44B1-818E-7EC4EDA360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2557" y="3095173"/>
                <a:ext cx="646207" cy="646207"/>
              </a:xfrm>
              <a:prstGeom prst="rect">
                <a:avLst/>
              </a:prstGeom>
            </p:spPr>
          </p:pic>
        </p:grpSp>
      </p:grpSp>
      <p:grpSp>
        <p:nvGrpSpPr>
          <p:cNvPr id="43" name="Group 42">
            <a:extLst>
              <a:ext uri="{FF2B5EF4-FFF2-40B4-BE49-F238E27FC236}">
                <a16:creationId xmlns:a16="http://schemas.microsoft.com/office/drawing/2014/main" id="{D889F4AD-7847-AC22-B8BB-CD071B57A3C5}"/>
              </a:ext>
            </a:extLst>
          </p:cNvPr>
          <p:cNvGrpSpPr/>
          <p:nvPr/>
        </p:nvGrpSpPr>
        <p:grpSpPr>
          <a:xfrm>
            <a:off x="6301030" y="2942108"/>
            <a:ext cx="5281370" cy="973784"/>
            <a:chOff x="6290739" y="4498966"/>
            <a:chExt cx="5281370" cy="973784"/>
          </a:xfrm>
        </p:grpSpPr>
        <p:sp>
          <p:nvSpPr>
            <p:cNvPr id="27" name="Content Placeholder 9">
              <a:extLst>
                <a:ext uri="{FF2B5EF4-FFF2-40B4-BE49-F238E27FC236}">
                  <a16:creationId xmlns:a16="http://schemas.microsoft.com/office/drawing/2014/main" id="{255B33A6-A2B6-4EC3-9A43-EE23611F49F8}"/>
                </a:ext>
              </a:extLst>
            </p:cNvPr>
            <p:cNvSpPr txBox="1">
              <a:spLocks/>
            </p:cNvSpPr>
            <p:nvPr/>
          </p:nvSpPr>
          <p:spPr>
            <a:xfrm>
              <a:off x="7471234" y="4549324"/>
              <a:ext cx="4100875" cy="873068"/>
            </a:xfrm>
            <a:prstGeom prst="rect">
              <a:avLst/>
            </a:prstGeom>
          </p:spPr>
          <p:txBody>
            <a:bodyPr lIns="91440" tIns="45720" rIns="91440" bIns="45720" anchor="t">
              <a:noAutofit/>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pPr>
                <a:lnSpc>
                  <a:spcPct val="100000"/>
                </a:lnSpc>
              </a:pPr>
              <a:r>
                <a:rPr lang="en-US" sz="2700"/>
                <a:t>Metacognitive Strategies </a:t>
              </a:r>
              <a:br>
                <a:rPr lang="en-US" sz="2700"/>
              </a:br>
              <a:r>
                <a:rPr lang="en-US" sz="2000"/>
                <a:t>(Planning, Monitoring, Evaluating)</a:t>
              </a:r>
              <a:endParaRPr lang="en-US" sz="2700"/>
            </a:p>
          </p:txBody>
        </p:sp>
        <p:grpSp>
          <p:nvGrpSpPr>
            <p:cNvPr id="10" name="Group 9">
              <a:extLst>
                <a:ext uri="{FF2B5EF4-FFF2-40B4-BE49-F238E27FC236}">
                  <a16:creationId xmlns:a16="http://schemas.microsoft.com/office/drawing/2014/main" id="{182DEA7D-BAD3-6C3C-6D2A-2A59F14F32E9}"/>
                </a:ext>
              </a:extLst>
            </p:cNvPr>
            <p:cNvGrpSpPr/>
            <p:nvPr/>
          </p:nvGrpSpPr>
          <p:grpSpPr>
            <a:xfrm>
              <a:off x="6290739" y="4498966"/>
              <a:ext cx="968861" cy="973784"/>
              <a:chOff x="6259332" y="4537324"/>
              <a:chExt cx="968861" cy="973784"/>
            </a:xfrm>
          </p:grpSpPr>
          <p:grpSp>
            <p:nvGrpSpPr>
              <p:cNvPr id="18" name="Group 17">
                <a:extLst>
                  <a:ext uri="{FF2B5EF4-FFF2-40B4-BE49-F238E27FC236}">
                    <a16:creationId xmlns:a16="http://schemas.microsoft.com/office/drawing/2014/main" id="{1C0A9D82-B5A3-4A37-9937-1EE6A8DD8F52}"/>
                  </a:ext>
                </a:extLst>
              </p:cNvPr>
              <p:cNvGrpSpPr/>
              <p:nvPr/>
            </p:nvGrpSpPr>
            <p:grpSpPr>
              <a:xfrm>
                <a:off x="6259332" y="4537324"/>
                <a:ext cx="968861" cy="973784"/>
                <a:chOff x="-512288" y="-1555990"/>
                <a:chExt cx="3195937" cy="3210262"/>
              </a:xfrm>
              <a:solidFill>
                <a:srgbClr val="70AD47"/>
              </a:solidFill>
            </p:grpSpPr>
            <p:sp>
              <p:nvSpPr>
                <p:cNvPr id="20" name="Freeform 26">
                  <a:extLst>
                    <a:ext uri="{FF2B5EF4-FFF2-40B4-BE49-F238E27FC236}">
                      <a16:creationId xmlns:a16="http://schemas.microsoft.com/office/drawing/2014/main" id="{C1BD1A9D-EF49-45D0-BE47-A4D5AF893669}"/>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grpSp>
            <p:nvGrpSpPr>
              <p:cNvPr id="8" name="Group 7">
                <a:extLst>
                  <a:ext uri="{FF2B5EF4-FFF2-40B4-BE49-F238E27FC236}">
                    <a16:creationId xmlns:a16="http://schemas.microsoft.com/office/drawing/2014/main" id="{240C31C0-687A-AD96-D283-C6AC3E439D19}"/>
                  </a:ext>
                </a:extLst>
              </p:cNvPr>
              <p:cNvGrpSpPr/>
              <p:nvPr/>
            </p:nvGrpSpPr>
            <p:grpSpPr>
              <a:xfrm>
                <a:off x="6488840" y="4634647"/>
                <a:ext cx="509844" cy="860419"/>
                <a:chOff x="6488840" y="4654977"/>
                <a:chExt cx="509844" cy="860419"/>
              </a:xfrm>
            </p:grpSpPr>
            <p:pic>
              <p:nvPicPr>
                <p:cNvPr id="41" name="Picture 6">
                  <a:extLst>
                    <a:ext uri="{FF2B5EF4-FFF2-40B4-BE49-F238E27FC236}">
                      <a16:creationId xmlns:a16="http://schemas.microsoft.com/office/drawing/2014/main" id="{EB19CD56-5E9C-4B3E-915C-9692F1774A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553751" y="4654977"/>
                  <a:ext cx="380022" cy="508874"/>
                </a:xfrm>
                <a:prstGeom prst="rect">
                  <a:avLst/>
                </a:prstGeom>
              </p:spPr>
            </p:pic>
            <p:pic>
              <p:nvPicPr>
                <p:cNvPr id="30" name="Picture 29">
                  <a:extLst>
                    <a:ext uri="{FF2B5EF4-FFF2-40B4-BE49-F238E27FC236}">
                      <a16:creationId xmlns:a16="http://schemas.microsoft.com/office/drawing/2014/main" id="{EA39E2CB-81A2-49D9-A09B-12F2833635F4}"/>
                    </a:ext>
                  </a:extLst>
                </p:cNvPr>
                <p:cNvPicPr>
                  <a:picLocks noChangeAspect="1"/>
                </p:cNvPicPr>
                <p:nvPr/>
              </p:nvPicPr>
              <p:blipFill>
                <a:blip r:embed="rId15">
                  <a:duotone>
                    <a:prstClr val="black"/>
                    <a:srgbClr val="D9C3A5">
                      <a:tint val="50000"/>
                      <a:satMod val="180000"/>
                    </a:srgbClr>
                  </a:duotone>
                  <a:extLst>
                    <a:ext uri="{BEBA8EAE-BF5A-486C-A8C5-ECC9F3942E4B}">
                      <a14:imgProps xmlns:a14="http://schemas.microsoft.com/office/drawing/2010/main">
                        <a14:imgLayer r:embed="rId16">
                          <a14:imgEffect>
                            <a14:saturation sat="0"/>
                          </a14:imgEffect>
                        </a14:imgLayer>
                      </a14:imgProps>
                    </a:ext>
                  </a:extLst>
                </a:blip>
                <a:srcRect/>
                <a:stretch>
                  <a:fillRect/>
                </a:stretch>
              </p:blipFill>
              <p:spPr>
                <a:xfrm>
                  <a:off x="6488840" y="5019929"/>
                  <a:ext cx="509844" cy="495467"/>
                </a:xfrm>
                <a:prstGeom prst="rect">
                  <a:avLst/>
                </a:prstGeom>
              </p:spPr>
            </p:pic>
          </p:grpSp>
        </p:grpSp>
      </p:grpSp>
      <p:cxnSp>
        <p:nvCxnSpPr>
          <p:cNvPr id="42" name="Straight Connector 41">
            <a:extLst>
              <a:ext uri="{FF2B5EF4-FFF2-40B4-BE49-F238E27FC236}">
                <a16:creationId xmlns:a16="http://schemas.microsoft.com/office/drawing/2014/main" id="{837F332C-1A5F-4EFB-9228-7D0C57D6F466}"/>
              </a:ext>
            </a:extLst>
          </p:cNvPr>
          <p:cNvCxnSpPr>
            <a:cxnSpLocks/>
          </p:cNvCxnSpPr>
          <p:nvPr/>
        </p:nvCxnSpPr>
        <p:spPr>
          <a:xfrm>
            <a:off x="6021238" y="1123759"/>
            <a:ext cx="14377" cy="4572053"/>
          </a:xfrm>
          <a:prstGeom prst="line">
            <a:avLst/>
          </a:prstGeom>
          <a:ln w="57150">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20706A-3E81-4D2B-BDF4-3E2169CC850B}"/>
              </a:ext>
            </a:extLst>
          </p:cNvPr>
          <p:cNvCxnSpPr>
            <a:cxnSpLocks/>
          </p:cNvCxnSpPr>
          <p:nvPr/>
        </p:nvCxnSpPr>
        <p:spPr>
          <a:xfrm>
            <a:off x="926607" y="4179783"/>
            <a:ext cx="10245488" cy="44917"/>
          </a:xfrm>
          <a:prstGeom prst="line">
            <a:avLst/>
          </a:prstGeom>
          <a:ln w="57150">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BCABEFC-B605-441B-892F-E822573C5D19}"/>
              </a:ext>
            </a:extLst>
          </p:cNvPr>
          <p:cNvCxnSpPr>
            <a:cxnSpLocks/>
          </p:cNvCxnSpPr>
          <p:nvPr/>
        </p:nvCxnSpPr>
        <p:spPr>
          <a:xfrm>
            <a:off x="973484" y="2551789"/>
            <a:ext cx="10245488" cy="44917"/>
          </a:xfrm>
          <a:prstGeom prst="line">
            <a:avLst/>
          </a:prstGeom>
          <a:ln w="57150">
            <a:solidFill>
              <a:srgbClr val="0028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711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030" y="3420096"/>
            <a:ext cx="10779681" cy="1993707"/>
            <a:chOff x="0" y="0"/>
            <a:chExt cx="19938823" cy="3687694"/>
          </a:xfrm>
        </p:grpSpPr>
        <p:sp>
          <p:nvSpPr>
            <p:cNvPr id="3" name="Freeform 3"/>
            <p:cNvSpPr/>
            <p:nvPr/>
          </p:nvSpPr>
          <p:spPr>
            <a:xfrm>
              <a:off x="0" y="0"/>
              <a:ext cx="19938823" cy="3687694"/>
            </a:xfrm>
            <a:custGeom>
              <a:avLst/>
              <a:gdLst/>
              <a:ahLst/>
              <a:cxnLst/>
              <a:rect l="l" t="t" r="r" b="b"/>
              <a:pathLst>
                <a:path w="19938823" h="3687694">
                  <a:moveTo>
                    <a:pt x="0" y="0"/>
                  </a:moveTo>
                  <a:lnTo>
                    <a:pt x="0" y="3687694"/>
                  </a:lnTo>
                  <a:lnTo>
                    <a:pt x="19938823" y="3687694"/>
                  </a:lnTo>
                  <a:lnTo>
                    <a:pt x="19938823" y="0"/>
                  </a:lnTo>
                  <a:lnTo>
                    <a:pt x="0" y="0"/>
                  </a:lnTo>
                  <a:close/>
                  <a:moveTo>
                    <a:pt x="19877863" y="3626734"/>
                  </a:moveTo>
                  <a:lnTo>
                    <a:pt x="59690" y="3626734"/>
                  </a:lnTo>
                  <a:lnTo>
                    <a:pt x="59690" y="59690"/>
                  </a:lnTo>
                  <a:lnTo>
                    <a:pt x="19877863" y="59690"/>
                  </a:lnTo>
                  <a:lnTo>
                    <a:pt x="19877863" y="3626734"/>
                  </a:lnTo>
                  <a:close/>
                </a:path>
              </a:pathLst>
            </a:custGeom>
            <a:solidFill>
              <a:srgbClr val="FFFFFF">
                <a:alpha val="19608"/>
              </a:srgbClr>
            </a:solidFill>
          </p:spPr>
        </p:sp>
      </p:grpSp>
      <p:grpSp>
        <p:nvGrpSpPr>
          <p:cNvPr id="4" name="Group 4"/>
          <p:cNvGrpSpPr/>
          <p:nvPr/>
        </p:nvGrpSpPr>
        <p:grpSpPr>
          <a:xfrm>
            <a:off x="670529" y="887452"/>
            <a:ext cx="10779681" cy="6231343"/>
            <a:chOff x="0" y="0"/>
            <a:chExt cx="19938823" cy="11525910"/>
          </a:xfrm>
        </p:grpSpPr>
        <p:sp>
          <p:nvSpPr>
            <p:cNvPr id="5" name="Freeform 5"/>
            <p:cNvSpPr/>
            <p:nvPr/>
          </p:nvSpPr>
          <p:spPr>
            <a:xfrm>
              <a:off x="0" y="0"/>
              <a:ext cx="19938823" cy="11525910"/>
            </a:xfrm>
            <a:custGeom>
              <a:avLst/>
              <a:gdLst/>
              <a:ahLst/>
              <a:cxnLst/>
              <a:rect l="l" t="t" r="r" b="b"/>
              <a:pathLst>
                <a:path w="19938823" h="11525910">
                  <a:moveTo>
                    <a:pt x="0" y="0"/>
                  </a:moveTo>
                  <a:lnTo>
                    <a:pt x="0" y="11525910"/>
                  </a:lnTo>
                  <a:lnTo>
                    <a:pt x="19938823" y="11525910"/>
                  </a:lnTo>
                  <a:lnTo>
                    <a:pt x="19938823" y="0"/>
                  </a:lnTo>
                  <a:lnTo>
                    <a:pt x="0" y="0"/>
                  </a:lnTo>
                  <a:close/>
                  <a:moveTo>
                    <a:pt x="19877863" y="11464949"/>
                  </a:moveTo>
                  <a:lnTo>
                    <a:pt x="59690" y="11464949"/>
                  </a:lnTo>
                  <a:lnTo>
                    <a:pt x="59690" y="59690"/>
                  </a:lnTo>
                  <a:lnTo>
                    <a:pt x="19877863" y="59690"/>
                  </a:lnTo>
                  <a:lnTo>
                    <a:pt x="19877863" y="11464950"/>
                  </a:lnTo>
                  <a:close/>
                </a:path>
              </a:pathLst>
            </a:custGeom>
            <a:solidFill>
              <a:srgbClr val="FFFFFF">
                <a:alpha val="19608"/>
              </a:srgbClr>
            </a:solidFill>
          </p:spPr>
        </p:sp>
      </p:grpSp>
      <p:grpSp>
        <p:nvGrpSpPr>
          <p:cNvPr id="7" name="Group 7"/>
          <p:cNvGrpSpPr/>
          <p:nvPr/>
        </p:nvGrpSpPr>
        <p:grpSpPr>
          <a:xfrm>
            <a:off x="2362201" y="4096545"/>
            <a:ext cx="8239801" cy="1476430"/>
            <a:chOff x="0" y="0"/>
            <a:chExt cx="16479600" cy="2952860"/>
          </a:xfrm>
        </p:grpSpPr>
        <p:grpSp>
          <p:nvGrpSpPr>
            <p:cNvPr id="8" name="Group 8"/>
            <p:cNvGrpSpPr/>
            <p:nvPr/>
          </p:nvGrpSpPr>
          <p:grpSpPr>
            <a:xfrm>
              <a:off x="0" y="0"/>
              <a:ext cx="16417585" cy="2952860"/>
              <a:chOff x="0" y="0"/>
              <a:chExt cx="15138919" cy="2722880"/>
            </a:xfrm>
          </p:grpSpPr>
          <p:sp>
            <p:nvSpPr>
              <p:cNvPr id="9" name="Freeform 9"/>
              <p:cNvSpPr/>
              <p:nvPr/>
            </p:nvSpPr>
            <p:spPr>
              <a:xfrm>
                <a:off x="0" y="0"/>
                <a:ext cx="15138919" cy="2722880"/>
              </a:xfrm>
              <a:custGeom>
                <a:avLst/>
                <a:gdLst/>
                <a:ahLst/>
                <a:cxnLst/>
                <a:rect l="l" t="t" r="r" b="b"/>
                <a:pathLst>
                  <a:path w="15138919" h="2722880">
                    <a:moveTo>
                      <a:pt x="908050" y="0"/>
                    </a:moveTo>
                    <a:lnTo>
                      <a:pt x="14180069" y="0"/>
                    </a:lnTo>
                    <a:lnTo>
                      <a:pt x="14180069" y="2722880"/>
                    </a:lnTo>
                    <a:lnTo>
                      <a:pt x="908050" y="2722880"/>
                    </a:lnTo>
                    <a:lnTo>
                      <a:pt x="908050" y="0"/>
                    </a:lnTo>
                    <a:close/>
                    <a:moveTo>
                      <a:pt x="15138919" y="347980"/>
                    </a:moveTo>
                    <a:lnTo>
                      <a:pt x="15138919" y="0"/>
                    </a:lnTo>
                    <a:lnTo>
                      <a:pt x="14180069" y="0"/>
                    </a:lnTo>
                    <a:lnTo>
                      <a:pt x="14180069" y="2722880"/>
                    </a:lnTo>
                    <a:lnTo>
                      <a:pt x="15138919" y="2722880"/>
                    </a:lnTo>
                    <a:lnTo>
                      <a:pt x="15138919" y="2374900"/>
                    </a:lnTo>
                    <a:cubicBezTo>
                      <a:pt x="14688069" y="2258060"/>
                      <a:pt x="14355328" y="1849120"/>
                      <a:pt x="14355328" y="1361440"/>
                    </a:cubicBezTo>
                    <a:cubicBezTo>
                      <a:pt x="14355328" y="875030"/>
                      <a:pt x="14688069" y="464820"/>
                      <a:pt x="15138919" y="347980"/>
                    </a:cubicBezTo>
                    <a:close/>
                    <a:moveTo>
                      <a:pt x="0" y="0"/>
                    </a:moveTo>
                    <a:lnTo>
                      <a:pt x="0" y="350520"/>
                    </a:lnTo>
                    <a:cubicBezTo>
                      <a:pt x="447040" y="469900"/>
                      <a:pt x="775970" y="877570"/>
                      <a:pt x="775970" y="1361440"/>
                    </a:cubicBezTo>
                    <a:cubicBezTo>
                      <a:pt x="775970" y="1845310"/>
                      <a:pt x="447040" y="2252980"/>
                      <a:pt x="0" y="2372360"/>
                    </a:cubicBezTo>
                    <a:lnTo>
                      <a:pt x="0" y="2722880"/>
                    </a:lnTo>
                    <a:lnTo>
                      <a:pt x="908050" y="2722880"/>
                    </a:lnTo>
                    <a:lnTo>
                      <a:pt x="908050" y="0"/>
                    </a:lnTo>
                    <a:lnTo>
                      <a:pt x="0" y="0"/>
                    </a:lnTo>
                    <a:close/>
                  </a:path>
                </a:pathLst>
              </a:custGeom>
              <a:solidFill>
                <a:srgbClr val="EFF0F2">
                  <a:alpha val="17647"/>
                </a:srgbClr>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7654"/>
              <a:ext cx="16479600" cy="1977552"/>
            </a:xfrm>
            <a:prstGeom prst="rect">
              <a:avLst/>
            </a:prstGeom>
          </p:spPr>
        </p:pic>
      </p:grpSp>
      <p:sp>
        <p:nvSpPr>
          <p:cNvPr id="11" name="TextBox 11"/>
          <p:cNvSpPr txBox="1"/>
          <p:nvPr/>
        </p:nvSpPr>
        <p:spPr>
          <a:xfrm>
            <a:off x="120699" y="3807709"/>
            <a:ext cx="2383054" cy="816121"/>
          </a:xfrm>
          <a:prstGeom prst="rect">
            <a:avLst/>
          </a:prstGeom>
        </p:spPr>
        <p:txBody>
          <a:bodyPr lIns="0" tIns="0" rIns="0" bIns="0" rtlCol="0" anchor="t">
            <a:spAutoFit/>
          </a:bodyPr>
          <a:lstStyle/>
          <a:p>
            <a:pPr algn="ctr">
              <a:lnSpc>
                <a:spcPts val="3259"/>
              </a:lnSpc>
            </a:pPr>
            <a:r>
              <a:rPr lang="en-US" sz="2300" dirty="0">
                <a:latin typeface="Tahoma"/>
                <a:ea typeface="Tahoma"/>
                <a:cs typeface="Arial"/>
              </a:rPr>
              <a:t>FLOW </a:t>
            </a:r>
            <a:endParaRPr lang="en-US" dirty="0">
              <a:ea typeface="Tahoma"/>
              <a:cs typeface="Tahoma"/>
            </a:endParaRPr>
          </a:p>
          <a:p>
            <a:pPr algn="ctr">
              <a:lnSpc>
                <a:spcPts val="3259"/>
              </a:lnSpc>
              <a:spcBef>
                <a:spcPct val="0"/>
              </a:spcBef>
            </a:pPr>
            <a:r>
              <a:rPr lang="en-US" sz="2300" dirty="0">
                <a:latin typeface="Tahoma"/>
                <a:ea typeface="Tahoma"/>
                <a:cs typeface="Arial"/>
              </a:rPr>
              <a:t>CHANNEL</a:t>
            </a:r>
            <a:endParaRPr lang="en-US" dirty="0">
              <a:latin typeface="Tahoma"/>
              <a:ea typeface="Tahoma"/>
            </a:endParaRPr>
          </a:p>
        </p:txBody>
      </p:sp>
      <p:sp>
        <p:nvSpPr>
          <p:cNvPr id="12" name="TextBox 12"/>
          <p:cNvSpPr txBox="1"/>
          <p:nvPr/>
        </p:nvSpPr>
        <p:spPr>
          <a:xfrm>
            <a:off x="2609305" y="3421215"/>
            <a:ext cx="1774173" cy="1128514"/>
          </a:xfrm>
          <a:prstGeom prst="rect">
            <a:avLst/>
          </a:prstGeom>
        </p:spPr>
        <p:txBody>
          <a:bodyPr lIns="0" tIns="0" rIns="0" bIns="0" rtlCol="0" anchor="t">
            <a:spAutoFit/>
          </a:bodyPr>
          <a:lstStyle/>
          <a:p>
            <a:pPr algn="ctr">
              <a:lnSpc>
                <a:spcPts val="2239"/>
              </a:lnSpc>
              <a:spcBef>
                <a:spcPct val="0"/>
              </a:spcBef>
            </a:pPr>
            <a:r>
              <a:rPr lang="en-US" sz="2000" dirty="0">
                <a:latin typeface="Tahoma"/>
                <a:ea typeface="Tahoma"/>
                <a:cs typeface="Arial"/>
              </a:rPr>
              <a:t>Content just above</a:t>
            </a:r>
          </a:p>
          <a:p>
            <a:pPr algn="ctr">
              <a:lnSpc>
                <a:spcPts val="2239"/>
              </a:lnSpc>
              <a:spcBef>
                <a:spcPct val="0"/>
              </a:spcBef>
            </a:pPr>
            <a:r>
              <a:rPr lang="en-US" sz="2000" dirty="0">
                <a:latin typeface="Tahoma"/>
                <a:ea typeface="Tahoma"/>
                <a:cs typeface="Arial"/>
              </a:rPr>
              <a:t> intellectual ability</a:t>
            </a:r>
          </a:p>
        </p:txBody>
      </p:sp>
      <p:sp>
        <p:nvSpPr>
          <p:cNvPr id="13" name="TextBox 13"/>
          <p:cNvSpPr txBox="1"/>
          <p:nvPr/>
        </p:nvSpPr>
        <p:spPr>
          <a:xfrm>
            <a:off x="4857361" y="3457306"/>
            <a:ext cx="2541327" cy="846386"/>
          </a:xfrm>
          <a:prstGeom prst="rect">
            <a:avLst/>
          </a:prstGeom>
        </p:spPr>
        <p:txBody>
          <a:bodyPr lIns="0" tIns="0" rIns="0" bIns="0" rtlCol="0" anchor="t">
            <a:spAutoFit/>
          </a:bodyPr>
          <a:lstStyle/>
          <a:p>
            <a:pPr algn="ctr">
              <a:lnSpc>
                <a:spcPts val="2239"/>
              </a:lnSpc>
              <a:spcBef>
                <a:spcPct val="0"/>
              </a:spcBef>
            </a:pPr>
            <a:r>
              <a:rPr lang="en-US" sz="2000" dirty="0">
                <a:latin typeface="Tahoma"/>
                <a:ea typeface="Tahoma"/>
                <a:cs typeface="Arial"/>
              </a:rPr>
              <a:t>Context on how training </a:t>
            </a:r>
          </a:p>
          <a:p>
            <a:pPr algn="ctr">
              <a:lnSpc>
                <a:spcPts val="2239"/>
              </a:lnSpc>
              <a:spcBef>
                <a:spcPct val="0"/>
              </a:spcBef>
            </a:pPr>
            <a:r>
              <a:rPr lang="en-US" sz="2000" dirty="0">
                <a:latin typeface="Tahoma"/>
                <a:ea typeface="Tahoma"/>
                <a:cs typeface="Arial"/>
              </a:rPr>
              <a:t>reflects real world</a:t>
            </a:r>
          </a:p>
        </p:txBody>
      </p:sp>
      <p:sp>
        <p:nvSpPr>
          <p:cNvPr id="14" name="TextBox 14"/>
          <p:cNvSpPr txBox="1"/>
          <p:nvPr/>
        </p:nvSpPr>
        <p:spPr>
          <a:xfrm>
            <a:off x="7845420" y="3465111"/>
            <a:ext cx="2341498" cy="564257"/>
          </a:xfrm>
          <a:prstGeom prst="rect">
            <a:avLst/>
          </a:prstGeom>
        </p:spPr>
        <p:txBody>
          <a:bodyPr lIns="0" tIns="0" rIns="0" bIns="0" rtlCol="0" anchor="t">
            <a:spAutoFit/>
          </a:bodyPr>
          <a:lstStyle/>
          <a:p>
            <a:pPr algn="ctr">
              <a:lnSpc>
                <a:spcPts val="2239"/>
              </a:lnSpc>
              <a:spcBef>
                <a:spcPct val="0"/>
              </a:spcBef>
            </a:pPr>
            <a:r>
              <a:rPr lang="en-US" sz="2000" dirty="0">
                <a:latin typeface="Tahoma"/>
                <a:ea typeface="Tahoma"/>
                <a:cs typeface="Arial"/>
              </a:rPr>
              <a:t>Credible material and varied delivery</a:t>
            </a:r>
          </a:p>
        </p:txBody>
      </p:sp>
      <p:sp>
        <p:nvSpPr>
          <p:cNvPr id="15" name="TextBox 15"/>
          <p:cNvSpPr txBox="1"/>
          <p:nvPr/>
        </p:nvSpPr>
        <p:spPr>
          <a:xfrm>
            <a:off x="4355954" y="2349189"/>
            <a:ext cx="4029285" cy="583045"/>
          </a:xfrm>
          <a:prstGeom prst="rect">
            <a:avLst/>
          </a:prstGeom>
        </p:spPr>
        <p:txBody>
          <a:bodyPr wrap="square" lIns="0" tIns="0" rIns="0" bIns="0" rtlCol="0" anchor="t">
            <a:spAutoFit/>
          </a:bodyPr>
          <a:lstStyle/>
          <a:p>
            <a:pPr algn="ctr">
              <a:lnSpc>
                <a:spcPts val="4956"/>
              </a:lnSpc>
              <a:spcBef>
                <a:spcPct val="0"/>
              </a:spcBef>
            </a:pPr>
            <a:r>
              <a:rPr lang="en-US" sz="3500" dirty="0">
                <a:latin typeface="Tahoma"/>
                <a:ea typeface="Tahoma"/>
                <a:cs typeface="Arial"/>
              </a:rPr>
              <a:t>DISENGAGEMENT</a:t>
            </a:r>
          </a:p>
        </p:txBody>
      </p:sp>
      <p:sp>
        <p:nvSpPr>
          <p:cNvPr id="16" name="TextBox 16"/>
          <p:cNvSpPr txBox="1"/>
          <p:nvPr/>
        </p:nvSpPr>
        <p:spPr>
          <a:xfrm>
            <a:off x="4384009" y="5585829"/>
            <a:ext cx="4001230" cy="589457"/>
          </a:xfrm>
          <a:prstGeom prst="rect">
            <a:avLst/>
          </a:prstGeom>
        </p:spPr>
        <p:txBody>
          <a:bodyPr wrap="square" lIns="0" tIns="0" rIns="0" bIns="0" rtlCol="0" anchor="t">
            <a:spAutoFit/>
          </a:bodyPr>
          <a:lstStyle/>
          <a:p>
            <a:pPr algn="ctr">
              <a:lnSpc>
                <a:spcPts val="4954"/>
              </a:lnSpc>
              <a:spcBef>
                <a:spcPct val="0"/>
              </a:spcBef>
            </a:pPr>
            <a:r>
              <a:rPr lang="en-US" sz="3500" dirty="0">
                <a:latin typeface="Tahoma"/>
                <a:ea typeface="Tahoma"/>
                <a:cs typeface="Tahoma"/>
              </a:rPr>
              <a:t>FRUSTRATION</a:t>
            </a:r>
          </a:p>
        </p:txBody>
      </p:sp>
      <p:sp>
        <p:nvSpPr>
          <p:cNvPr id="18" name="AutoShape 5">
            <a:extLst>
              <a:ext uri="{FF2B5EF4-FFF2-40B4-BE49-F238E27FC236}">
                <a16:creationId xmlns:a16="http://schemas.microsoft.com/office/drawing/2014/main" id="{5CECFBDC-9891-503F-B542-2471997B77F5}"/>
              </a:ext>
            </a:extLst>
          </p:cNvPr>
          <p:cNvSpPr/>
          <p:nvPr/>
        </p:nvSpPr>
        <p:spPr>
          <a:xfrm>
            <a:off x="2287163" y="5446684"/>
            <a:ext cx="8533237" cy="52837"/>
          </a:xfrm>
          <a:prstGeom prst="rect">
            <a:avLst/>
          </a:prstGeom>
          <a:solidFill>
            <a:srgbClr val="002D5B"/>
          </a:solidFill>
          <a:ln w="19050">
            <a:solidFill>
              <a:schemeClr val="tx1"/>
            </a:solidFill>
          </a:ln>
        </p:spPr>
      </p:sp>
      <p:sp>
        <p:nvSpPr>
          <p:cNvPr id="19" name="AutoShape 5">
            <a:extLst>
              <a:ext uri="{FF2B5EF4-FFF2-40B4-BE49-F238E27FC236}">
                <a16:creationId xmlns:a16="http://schemas.microsoft.com/office/drawing/2014/main" id="{04A0D322-E4E0-7DF1-7CFE-AE2F5B41E64D}"/>
              </a:ext>
            </a:extLst>
          </p:cNvPr>
          <p:cNvSpPr/>
          <p:nvPr/>
        </p:nvSpPr>
        <p:spPr>
          <a:xfrm>
            <a:off x="2274758" y="3132524"/>
            <a:ext cx="8533237" cy="52837"/>
          </a:xfrm>
          <a:prstGeom prst="rect">
            <a:avLst/>
          </a:prstGeom>
          <a:solidFill>
            <a:srgbClr val="002D5B"/>
          </a:solidFill>
          <a:ln w="19050">
            <a:solidFill>
              <a:schemeClr val="tx1"/>
            </a:solidFill>
          </a:ln>
        </p:spPr>
      </p:sp>
      <p:sp>
        <p:nvSpPr>
          <p:cNvPr id="17" name="Title 16">
            <a:extLst>
              <a:ext uri="{FF2B5EF4-FFF2-40B4-BE49-F238E27FC236}">
                <a16:creationId xmlns:a16="http://schemas.microsoft.com/office/drawing/2014/main" id="{E98E6C77-F814-BCFB-8C7B-DEE0D1274F8F}"/>
              </a:ext>
            </a:extLst>
          </p:cNvPr>
          <p:cNvSpPr>
            <a:spLocks noGrp="1"/>
          </p:cNvSpPr>
          <p:nvPr>
            <p:ph type="title"/>
          </p:nvPr>
        </p:nvSpPr>
        <p:spPr/>
        <p:txBody>
          <a:bodyPr/>
          <a:lstStyle/>
          <a:p>
            <a:r>
              <a:rPr lang="en-US" dirty="0"/>
              <a:t>Desired Difficulty</a:t>
            </a:r>
          </a:p>
        </p:txBody>
      </p:sp>
      <p:sp>
        <p:nvSpPr>
          <p:cNvPr id="26" name="Content Placeholder 9">
            <a:extLst>
              <a:ext uri="{FF2B5EF4-FFF2-40B4-BE49-F238E27FC236}">
                <a16:creationId xmlns:a16="http://schemas.microsoft.com/office/drawing/2014/main" id="{71916F45-C344-F54B-6988-B2E1BA95ECE1}"/>
              </a:ext>
            </a:extLst>
          </p:cNvPr>
          <p:cNvSpPr txBox="1">
            <a:spLocks/>
          </p:cNvSpPr>
          <p:nvPr/>
        </p:nvSpPr>
        <p:spPr>
          <a:xfrm>
            <a:off x="1295684" y="891576"/>
            <a:ext cx="3150502" cy="973785"/>
          </a:xfrm>
          <a:prstGeom prst="rect">
            <a:avLst/>
          </a:prstGeom>
        </p:spPr>
        <p:txBody>
          <a:bodyPr lIns="91440" tIns="45720" rIns="91440" bIns="45720" anchor="t">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spcAft>
                <a:spcPts val="800"/>
              </a:spcAft>
              <a:buFont typeface="Arial" panose="020B0604020202020204" pitchFamily="34" charset="0"/>
              <a:buNone/>
            </a:pPr>
            <a:r>
              <a:rPr lang="en-US" dirty="0">
                <a:solidFill>
                  <a:schemeClr val="tx1"/>
                </a:solidFill>
                <a:latin typeface="Tahoma"/>
                <a:ea typeface="Tahoma"/>
                <a:cs typeface="Arial"/>
              </a:rPr>
              <a:t>Desired Difficulties &amp; Scaffolding</a:t>
            </a:r>
            <a:endParaRPr lang="en-US" sz="1900" dirty="0">
              <a:solidFill>
                <a:schemeClr val="tx1"/>
              </a:solidFill>
              <a:latin typeface="Tahoma"/>
              <a:ea typeface="Tahoma"/>
              <a:cs typeface="Arial"/>
            </a:endParaRPr>
          </a:p>
        </p:txBody>
      </p:sp>
      <p:grpSp>
        <p:nvGrpSpPr>
          <p:cNvPr id="27" name="Group 26">
            <a:extLst>
              <a:ext uri="{FF2B5EF4-FFF2-40B4-BE49-F238E27FC236}">
                <a16:creationId xmlns:a16="http://schemas.microsoft.com/office/drawing/2014/main" id="{B68483D0-06EE-73E2-E271-91355463736E}"/>
              </a:ext>
            </a:extLst>
          </p:cNvPr>
          <p:cNvGrpSpPr/>
          <p:nvPr/>
        </p:nvGrpSpPr>
        <p:grpSpPr>
          <a:xfrm>
            <a:off x="120699" y="884015"/>
            <a:ext cx="968861" cy="973784"/>
            <a:chOff x="1034148" y="1338796"/>
            <a:chExt cx="968861" cy="973784"/>
          </a:xfrm>
        </p:grpSpPr>
        <p:grpSp>
          <p:nvGrpSpPr>
            <p:cNvPr id="28" name="Group 27">
              <a:extLst>
                <a:ext uri="{FF2B5EF4-FFF2-40B4-BE49-F238E27FC236}">
                  <a16:creationId xmlns:a16="http://schemas.microsoft.com/office/drawing/2014/main" id="{74E16A78-8274-1882-8DB5-1097546DD6A0}"/>
                </a:ext>
              </a:extLst>
            </p:cNvPr>
            <p:cNvGrpSpPr/>
            <p:nvPr/>
          </p:nvGrpSpPr>
          <p:grpSpPr>
            <a:xfrm>
              <a:off x="1034148" y="1338796"/>
              <a:ext cx="968861" cy="973784"/>
              <a:chOff x="-512288" y="-1555990"/>
              <a:chExt cx="3195937" cy="3210262"/>
            </a:xfrm>
            <a:solidFill>
              <a:srgbClr val="70AD47"/>
            </a:solidFill>
          </p:grpSpPr>
          <p:sp>
            <p:nvSpPr>
              <p:cNvPr id="30" name="Freeform 26">
                <a:extLst>
                  <a:ext uri="{FF2B5EF4-FFF2-40B4-BE49-F238E27FC236}">
                    <a16:creationId xmlns:a16="http://schemas.microsoft.com/office/drawing/2014/main" id="{8D92D47A-FAC6-4EB2-FC9A-C5D750781FC6}"/>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9" name="Picture 2">
              <a:extLst>
                <a:ext uri="{FF2B5EF4-FFF2-40B4-BE49-F238E27FC236}">
                  <a16:creationId xmlns:a16="http://schemas.microsoft.com/office/drawing/2014/main" id="{1DD1ABC2-D967-2290-64C2-10943BF013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66257" y="1423441"/>
              <a:ext cx="505220" cy="805160"/>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7310494" y="5666585"/>
            <a:ext cx="4126785" cy="146450"/>
          </a:xfrm>
          <a:prstGeom prst="rect">
            <a:avLst/>
          </a:prstGeom>
        </p:spPr>
        <p:txBody>
          <a:bodyPr lIns="0" tIns="0" rIns="0" bIns="0" rtlCol="0" anchor="t">
            <a:spAutoFit/>
          </a:bodyPr>
          <a:lstStyle/>
          <a:p>
            <a:pPr>
              <a:lnSpc>
                <a:spcPts val="1119"/>
              </a:lnSpc>
            </a:pPr>
            <a:endParaRPr sz="1200"/>
          </a:p>
        </p:txBody>
      </p:sp>
      <p:sp>
        <p:nvSpPr>
          <p:cNvPr id="12" name="Content Placeholder 9">
            <a:extLst>
              <a:ext uri="{FF2B5EF4-FFF2-40B4-BE49-F238E27FC236}">
                <a16:creationId xmlns:a16="http://schemas.microsoft.com/office/drawing/2014/main" id="{2B802E5C-F8B2-1A7A-2851-E4041E3565B8}"/>
              </a:ext>
            </a:extLst>
          </p:cNvPr>
          <p:cNvSpPr txBox="1">
            <a:spLocks/>
          </p:cNvSpPr>
          <p:nvPr/>
        </p:nvSpPr>
        <p:spPr>
          <a:xfrm>
            <a:off x="1328439" y="1223999"/>
            <a:ext cx="3553068" cy="110318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endParaRPr lang="en-US" sz="1900" dirty="0">
              <a:ea typeface="Calibri" panose="020F0502020204030204" pitchFamily="34" charset="0"/>
            </a:endParaRPr>
          </a:p>
        </p:txBody>
      </p:sp>
      <p:sp>
        <p:nvSpPr>
          <p:cNvPr id="2" name="Title 1">
            <a:extLst>
              <a:ext uri="{FF2B5EF4-FFF2-40B4-BE49-F238E27FC236}">
                <a16:creationId xmlns:a16="http://schemas.microsoft.com/office/drawing/2014/main" id="{81D1FA23-4379-3A1B-AE00-B533A8D1E75E}"/>
              </a:ext>
            </a:extLst>
          </p:cNvPr>
          <p:cNvSpPr>
            <a:spLocks noGrp="1"/>
          </p:cNvSpPr>
          <p:nvPr>
            <p:ph type="title"/>
          </p:nvPr>
        </p:nvSpPr>
        <p:spPr/>
        <p:txBody>
          <a:bodyPr/>
          <a:lstStyle/>
          <a:p>
            <a:r>
              <a:rPr lang="en-US" dirty="0"/>
              <a:t>Scaffolding</a:t>
            </a:r>
          </a:p>
        </p:txBody>
      </p:sp>
      <p:sp>
        <p:nvSpPr>
          <p:cNvPr id="10" name="Text Placeholder 9">
            <a:extLst>
              <a:ext uri="{FF2B5EF4-FFF2-40B4-BE49-F238E27FC236}">
                <a16:creationId xmlns:a16="http://schemas.microsoft.com/office/drawing/2014/main" id="{18693132-CEC6-9591-77FF-DA4BE0A4949F}"/>
              </a:ext>
            </a:extLst>
          </p:cNvPr>
          <p:cNvSpPr>
            <a:spLocks noGrp="1"/>
          </p:cNvSpPr>
          <p:nvPr>
            <p:ph type="body" sz="quarter" idx="12"/>
          </p:nvPr>
        </p:nvSpPr>
        <p:spPr>
          <a:xfrm>
            <a:off x="605129" y="2190222"/>
            <a:ext cx="5446091" cy="4180098"/>
          </a:xfrm>
        </p:spPr>
        <p:txBody>
          <a:bodyPr/>
          <a:lstStyle/>
          <a:p>
            <a:pPr marL="0" indent="0">
              <a:buNone/>
            </a:pPr>
            <a:r>
              <a:rPr lang="en-US" dirty="0">
                <a:latin typeface="+mj-lt"/>
              </a:rPr>
              <a:t>Scaffolding (Rigor is built here!):</a:t>
            </a:r>
          </a:p>
          <a:p>
            <a:pPr lvl="1">
              <a:buFont typeface="Wingdings" panose="05000000000000000000" pitchFamily="2" charset="2"/>
              <a:buChar char="Ø"/>
            </a:pPr>
            <a:r>
              <a:rPr lang="en-US" dirty="0">
                <a:latin typeface="+mj-lt"/>
              </a:rPr>
              <a:t>Offers learners support in developing a new skill or learning a new concept</a:t>
            </a:r>
          </a:p>
          <a:p>
            <a:pPr lvl="1">
              <a:buFont typeface="Wingdings" panose="05000000000000000000" pitchFamily="2" charset="2"/>
              <a:buChar char="Ø"/>
            </a:pPr>
            <a:r>
              <a:rPr lang="en-US" dirty="0">
                <a:latin typeface="+mj-lt"/>
              </a:rPr>
              <a:t>Extinguishes as the learner progresses to more independence</a:t>
            </a:r>
          </a:p>
          <a:p>
            <a:pPr lvl="1">
              <a:buFont typeface="Wingdings" panose="05000000000000000000" pitchFamily="2" charset="2"/>
              <a:buChar char="Ø"/>
            </a:pPr>
            <a:r>
              <a:rPr lang="en-US" dirty="0">
                <a:latin typeface="+mj-lt"/>
              </a:rPr>
              <a:t>Supports the memory process for moving between working and long-term memory</a:t>
            </a:r>
          </a:p>
        </p:txBody>
      </p:sp>
      <p:pic>
        <p:nvPicPr>
          <p:cNvPr id="18" name="Picture 17">
            <a:extLst>
              <a:ext uri="{FF2B5EF4-FFF2-40B4-BE49-F238E27FC236}">
                <a16:creationId xmlns:a16="http://schemas.microsoft.com/office/drawing/2014/main" id="{5824C052-9F90-0B9A-52C9-F80131AEE1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1" r="88" b="9264"/>
          <a:stretch/>
        </p:blipFill>
        <p:spPr>
          <a:xfrm>
            <a:off x="6537251" y="2190222"/>
            <a:ext cx="5293142" cy="3637134"/>
          </a:xfrm>
          <a:prstGeom prst="rect">
            <a:avLst/>
          </a:prstGeom>
        </p:spPr>
      </p:pic>
      <p:grpSp>
        <p:nvGrpSpPr>
          <p:cNvPr id="19" name="Group 18">
            <a:extLst>
              <a:ext uri="{FF2B5EF4-FFF2-40B4-BE49-F238E27FC236}">
                <a16:creationId xmlns:a16="http://schemas.microsoft.com/office/drawing/2014/main" id="{CDEC31A2-53C1-55E6-CE58-F890162A0660}"/>
              </a:ext>
            </a:extLst>
          </p:cNvPr>
          <p:cNvGrpSpPr/>
          <p:nvPr/>
        </p:nvGrpSpPr>
        <p:grpSpPr>
          <a:xfrm>
            <a:off x="120699" y="884015"/>
            <a:ext cx="4325487" cy="981346"/>
            <a:chOff x="1044585" y="1338796"/>
            <a:chExt cx="4325487" cy="981346"/>
          </a:xfrm>
        </p:grpSpPr>
        <p:sp>
          <p:nvSpPr>
            <p:cNvPr id="20" name="Content Placeholder 9">
              <a:extLst>
                <a:ext uri="{FF2B5EF4-FFF2-40B4-BE49-F238E27FC236}">
                  <a16:creationId xmlns:a16="http://schemas.microsoft.com/office/drawing/2014/main" id="{50E6D065-F197-BD00-7540-A9E65BD9A7A3}"/>
                </a:ext>
              </a:extLst>
            </p:cNvPr>
            <p:cNvSpPr txBox="1">
              <a:spLocks/>
            </p:cNvSpPr>
            <p:nvPr/>
          </p:nvSpPr>
          <p:spPr>
            <a:xfrm>
              <a:off x="2219570" y="1346357"/>
              <a:ext cx="3150502" cy="973785"/>
            </a:xfrm>
            <a:prstGeom prst="rect">
              <a:avLst/>
            </a:prstGeom>
          </p:spPr>
          <p:txBody>
            <a:bodyPr lIns="91440" tIns="45720" rIns="91440" bIns="45720" anchor="t">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spcAft>
                  <a:spcPts val="800"/>
                </a:spcAft>
                <a:buFont typeface="Arial" panose="020B0604020202020204" pitchFamily="34" charset="0"/>
                <a:buNone/>
              </a:pPr>
              <a:r>
                <a:rPr lang="en-US">
                  <a:solidFill>
                    <a:schemeClr val="tx1"/>
                  </a:solidFill>
                  <a:latin typeface="Tahoma"/>
                  <a:ea typeface="Tahoma"/>
                  <a:cs typeface="Arial"/>
                </a:rPr>
                <a:t>Desired Difficulties &amp; Scaffolding</a:t>
              </a:r>
              <a:endParaRPr lang="en-US" sz="1900">
                <a:solidFill>
                  <a:schemeClr val="tx1"/>
                </a:solidFill>
                <a:latin typeface="Tahoma"/>
                <a:ea typeface="Tahoma"/>
                <a:cs typeface="Arial"/>
              </a:endParaRPr>
            </a:p>
          </p:txBody>
        </p:sp>
        <p:grpSp>
          <p:nvGrpSpPr>
            <p:cNvPr id="21" name="Group 20">
              <a:extLst>
                <a:ext uri="{FF2B5EF4-FFF2-40B4-BE49-F238E27FC236}">
                  <a16:creationId xmlns:a16="http://schemas.microsoft.com/office/drawing/2014/main" id="{7DA41F95-99E3-CCFC-5720-18EBABA1A197}"/>
                </a:ext>
              </a:extLst>
            </p:cNvPr>
            <p:cNvGrpSpPr/>
            <p:nvPr/>
          </p:nvGrpSpPr>
          <p:grpSpPr>
            <a:xfrm>
              <a:off x="1044585" y="1338796"/>
              <a:ext cx="968861" cy="973784"/>
              <a:chOff x="1034148" y="1338796"/>
              <a:chExt cx="968861" cy="973784"/>
            </a:xfrm>
          </p:grpSpPr>
          <p:grpSp>
            <p:nvGrpSpPr>
              <p:cNvPr id="22" name="Group 21">
                <a:extLst>
                  <a:ext uri="{FF2B5EF4-FFF2-40B4-BE49-F238E27FC236}">
                    <a16:creationId xmlns:a16="http://schemas.microsoft.com/office/drawing/2014/main" id="{2C728F29-CC42-C382-7DC8-838BDC7840DD}"/>
                  </a:ext>
                </a:extLst>
              </p:cNvPr>
              <p:cNvGrpSpPr/>
              <p:nvPr/>
            </p:nvGrpSpPr>
            <p:grpSpPr>
              <a:xfrm>
                <a:off x="1034148" y="1338796"/>
                <a:ext cx="968861" cy="973784"/>
                <a:chOff x="-512288" y="-1555990"/>
                <a:chExt cx="3195937" cy="3210262"/>
              </a:xfrm>
              <a:solidFill>
                <a:srgbClr val="70AD47"/>
              </a:solidFill>
            </p:grpSpPr>
            <p:sp>
              <p:nvSpPr>
                <p:cNvPr id="24" name="Freeform 26">
                  <a:extLst>
                    <a:ext uri="{FF2B5EF4-FFF2-40B4-BE49-F238E27FC236}">
                      <a16:creationId xmlns:a16="http://schemas.microsoft.com/office/drawing/2014/main" id="{5C12F4C3-DEDA-C845-2DC6-2CE351F73FAD}"/>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3" name="Picture 2">
                <a:extLst>
                  <a:ext uri="{FF2B5EF4-FFF2-40B4-BE49-F238E27FC236}">
                    <a16:creationId xmlns:a16="http://schemas.microsoft.com/office/drawing/2014/main" id="{27F4EC9C-8D9B-71B6-6AA3-76A6BF212C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6257" y="1423441"/>
                <a:ext cx="505220" cy="805160"/>
              </a:xfrm>
              <a:prstGeom prst="rect">
                <a:avLst/>
              </a:prstGeom>
            </p:spPr>
          </p:pic>
        </p:gr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800" y="685801"/>
            <a:ext cx="11705424" cy="6309807"/>
            <a:chOff x="0" y="0"/>
            <a:chExt cx="21651140" cy="11671044"/>
          </a:xfrm>
        </p:grpSpPr>
        <p:sp>
          <p:nvSpPr>
            <p:cNvPr id="4" name="Freeform 4"/>
            <p:cNvSpPr/>
            <p:nvPr/>
          </p:nvSpPr>
          <p:spPr>
            <a:xfrm>
              <a:off x="0" y="0"/>
              <a:ext cx="21651140" cy="11671044"/>
            </a:xfrm>
            <a:custGeom>
              <a:avLst/>
              <a:gdLst/>
              <a:ahLst/>
              <a:cxnLst/>
              <a:rect l="l" t="t" r="r" b="b"/>
              <a:pathLst>
                <a:path w="21651140" h="11671044">
                  <a:moveTo>
                    <a:pt x="0" y="0"/>
                  </a:moveTo>
                  <a:lnTo>
                    <a:pt x="0" y="11671044"/>
                  </a:lnTo>
                  <a:lnTo>
                    <a:pt x="21651140" y="11671044"/>
                  </a:lnTo>
                  <a:lnTo>
                    <a:pt x="21651140" y="0"/>
                  </a:lnTo>
                  <a:lnTo>
                    <a:pt x="0" y="0"/>
                  </a:lnTo>
                  <a:close/>
                  <a:moveTo>
                    <a:pt x="21590180" y="11610084"/>
                  </a:moveTo>
                  <a:lnTo>
                    <a:pt x="59690" y="11610084"/>
                  </a:lnTo>
                  <a:lnTo>
                    <a:pt x="59690" y="59690"/>
                  </a:lnTo>
                  <a:lnTo>
                    <a:pt x="21590180" y="59690"/>
                  </a:lnTo>
                  <a:lnTo>
                    <a:pt x="21590180" y="11610084"/>
                  </a:lnTo>
                  <a:close/>
                </a:path>
              </a:pathLst>
            </a:custGeom>
            <a:solidFill>
              <a:srgbClr val="FFFFFF">
                <a:alpha val="19608"/>
              </a:srgbClr>
            </a:solidFill>
          </p:spPr>
        </p:sp>
      </p:grpSp>
      <p:grpSp>
        <p:nvGrpSpPr>
          <p:cNvPr id="8" name="Group 8"/>
          <p:cNvGrpSpPr/>
          <p:nvPr/>
        </p:nvGrpSpPr>
        <p:grpSpPr>
          <a:xfrm>
            <a:off x="6618113" y="4757286"/>
            <a:ext cx="139762" cy="13976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5" name="Title 4">
            <a:extLst>
              <a:ext uri="{FF2B5EF4-FFF2-40B4-BE49-F238E27FC236}">
                <a16:creationId xmlns:a16="http://schemas.microsoft.com/office/drawing/2014/main" id="{71BC2CE9-77A5-54F2-ADBC-9762EF625A81}"/>
              </a:ext>
            </a:extLst>
          </p:cNvPr>
          <p:cNvSpPr>
            <a:spLocks noGrp="1"/>
          </p:cNvSpPr>
          <p:nvPr>
            <p:ph type="title"/>
          </p:nvPr>
        </p:nvSpPr>
        <p:spPr/>
        <p:txBody>
          <a:bodyPr/>
          <a:lstStyle/>
          <a:p>
            <a:r>
              <a:rPr lang="en-US" dirty="0"/>
              <a:t>Cognitive Load</a:t>
            </a:r>
          </a:p>
        </p:txBody>
      </p:sp>
      <p:pic>
        <p:nvPicPr>
          <p:cNvPr id="14" name="Picture 13">
            <a:extLst>
              <a:ext uri="{FF2B5EF4-FFF2-40B4-BE49-F238E27FC236}">
                <a16:creationId xmlns:a16="http://schemas.microsoft.com/office/drawing/2014/main" id="{78088053-0EC8-D94C-4ED7-36FC7A8627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56" r="985" b="40433"/>
          <a:stretch/>
        </p:blipFill>
        <p:spPr>
          <a:xfrm>
            <a:off x="6438281" y="1790213"/>
            <a:ext cx="5245641" cy="3800104"/>
          </a:xfrm>
          <a:prstGeom prst="rect">
            <a:avLst/>
          </a:prstGeom>
        </p:spPr>
      </p:pic>
      <p:sp>
        <p:nvSpPr>
          <p:cNvPr id="13" name="TextBox 12">
            <a:extLst>
              <a:ext uri="{FF2B5EF4-FFF2-40B4-BE49-F238E27FC236}">
                <a16:creationId xmlns:a16="http://schemas.microsoft.com/office/drawing/2014/main" id="{0C37D36A-6AD9-EE45-0F92-3A0198685134}"/>
              </a:ext>
            </a:extLst>
          </p:cNvPr>
          <p:cNvSpPr txBox="1"/>
          <p:nvPr/>
        </p:nvSpPr>
        <p:spPr>
          <a:xfrm>
            <a:off x="603302" y="2190926"/>
            <a:ext cx="5245641" cy="2905347"/>
          </a:xfrm>
          <a:prstGeom prst="rect">
            <a:avLst/>
          </a:prstGeom>
          <a:noFill/>
        </p:spPr>
        <p:txBody>
          <a:bodyPr wrap="square">
            <a:spAutoFit/>
          </a:bodyPr>
          <a:lstStyle/>
          <a:p>
            <a:pPr marL="456565" indent="-456565">
              <a:lnSpc>
                <a:spcPct val="107000"/>
              </a:lnSpc>
              <a:buClr>
                <a:schemeClr val="tx1"/>
              </a:buClr>
              <a:buSzPct val="75000"/>
              <a:buFont typeface="Wingdings" charset="2"/>
              <a:buChar char="Ø"/>
            </a:pPr>
            <a:r>
              <a:rPr lang="en-US" sz="2500" dirty="0">
                <a:solidFill>
                  <a:schemeClr val="tx1"/>
                </a:solidFill>
                <a:latin typeface="+mj-lt"/>
                <a:cs typeface="Arial"/>
              </a:rPr>
              <a:t>Cognitive load is the mental effort we need to process new information.</a:t>
            </a:r>
            <a:endParaRPr lang="en-US" sz="2500" dirty="0">
              <a:solidFill>
                <a:schemeClr val="tx1"/>
              </a:solidFill>
              <a:latin typeface="+mj-lt"/>
              <a:ea typeface="Tahoma"/>
              <a:cs typeface="Arial"/>
            </a:endParaRPr>
          </a:p>
          <a:p>
            <a:pPr marL="456565" indent="-456565">
              <a:lnSpc>
                <a:spcPct val="107000"/>
              </a:lnSpc>
              <a:buClr>
                <a:schemeClr val="tx1"/>
              </a:buClr>
              <a:buSzPct val="75000"/>
              <a:buFont typeface="Wingdings" charset="2"/>
              <a:buChar char="Ø"/>
            </a:pPr>
            <a:r>
              <a:rPr lang="en-US" sz="2500" dirty="0">
                <a:solidFill>
                  <a:schemeClr val="tx1"/>
                </a:solidFill>
                <a:latin typeface="+mj-lt"/>
                <a:ea typeface="Tahoma"/>
                <a:cs typeface="Arial"/>
              </a:rPr>
              <a:t>We can support cognitive load with:</a:t>
            </a:r>
          </a:p>
          <a:p>
            <a:pPr marL="989965" lvl="1" indent="-380365">
              <a:lnSpc>
                <a:spcPct val="107000"/>
              </a:lnSpc>
              <a:buClr>
                <a:schemeClr val="tx1"/>
              </a:buClr>
              <a:buSzPct val="75000"/>
              <a:buFont typeface="Wingdings" pitchFamily="2" charset="2"/>
              <a:buChar char="n"/>
            </a:pPr>
            <a:r>
              <a:rPr lang="en-US" sz="2400" dirty="0">
                <a:latin typeface="+mj-lt"/>
              </a:rPr>
              <a:t>Chunking</a:t>
            </a:r>
            <a:endParaRPr lang="en-US" sz="2400" dirty="0">
              <a:latin typeface="+mj-lt"/>
              <a:ea typeface="Tahoma"/>
            </a:endParaRPr>
          </a:p>
          <a:p>
            <a:pPr marL="989965" lvl="1" indent="-380365">
              <a:lnSpc>
                <a:spcPct val="107000"/>
              </a:lnSpc>
              <a:buClr>
                <a:schemeClr val="tx1"/>
              </a:buClr>
              <a:buSzPct val="75000"/>
              <a:buFont typeface="Wingdings" pitchFamily="2" charset="2"/>
              <a:buChar char="n"/>
            </a:pPr>
            <a:r>
              <a:rPr lang="en-US" sz="2400" dirty="0">
                <a:latin typeface="+mj-lt"/>
              </a:rPr>
              <a:t>Context</a:t>
            </a:r>
            <a:endParaRPr lang="en-US" sz="2400" dirty="0">
              <a:latin typeface="+mj-lt"/>
              <a:ea typeface="Tahoma"/>
            </a:endParaRPr>
          </a:p>
        </p:txBody>
      </p:sp>
      <p:grpSp>
        <p:nvGrpSpPr>
          <p:cNvPr id="15" name="Group 14">
            <a:extLst>
              <a:ext uri="{FF2B5EF4-FFF2-40B4-BE49-F238E27FC236}">
                <a16:creationId xmlns:a16="http://schemas.microsoft.com/office/drawing/2014/main" id="{175C0259-6943-DEB8-681D-A77A0ECF2742}"/>
              </a:ext>
            </a:extLst>
          </p:cNvPr>
          <p:cNvGrpSpPr/>
          <p:nvPr/>
        </p:nvGrpSpPr>
        <p:grpSpPr>
          <a:xfrm>
            <a:off x="118872" y="886968"/>
            <a:ext cx="4717295" cy="973784"/>
            <a:chOff x="1044585" y="2888239"/>
            <a:chExt cx="4717295" cy="973784"/>
          </a:xfrm>
        </p:grpSpPr>
        <p:sp>
          <p:nvSpPr>
            <p:cNvPr id="17" name="Content Placeholder 9">
              <a:extLst>
                <a:ext uri="{FF2B5EF4-FFF2-40B4-BE49-F238E27FC236}">
                  <a16:creationId xmlns:a16="http://schemas.microsoft.com/office/drawing/2014/main" id="{80AF4B93-45C3-8DB0-BEE9-7B75F4CC2A3F}"/>
                </a:ext>
              </a:extLst>
            </p:cNvPr>
            <p:cNvSpPr txBox="1">
              <a:spLocks/>
            </p:cNvSpPr>
            <p:nvPr/>
          </p:nvSpPr>
          <p:spPr>
            <a:xfrm>
              <a:off x="2219570" y="2892738"/>
              <a:ext cx="3542310" cy="964786"/>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dirty="0"/>
                <a:t>Cognitive Load, Chunking, &amp; Context</a:t>
              </a:r>
            </a:p>
          </p:txBody>
        </p:sp>
        <p:grpSp>
          <p:nvGrpSpPr>
            <p:cNvPr id="18" name="Group 17">
              <a:extLst>
                <a:ext uri="{FF2B5EF4-FFF2-40B4-BE49-F238E27FC236}">
                  <a16:creationId xmlns:a16="http://schemas.microsoft.com/office/drawing/2014/main" id="{49F02B64-BF00-041F-868D-B09CB5A958F4}"/>
                </a:ext>
              </a:extLst>
            </p:cNvPr>
            <p:cNvGrpSpPr/>
            <p:nvPr/>
          </p:nvGrpSpPr>
          <p:grpSpPr>
            <a:xfrm>
              <a:off x="1044585" y="2888239"/>
              <a:ext cx="968861" cy="973784"/>
              <a:chOff x="1027249" y="2845095"/>
              <a:chExt cx="968861" cy="973784"/>
            </a:xfrm>
          </p:grpSpPr>
          <p:grpSp>
            <p:nvGrpSpPr>
              <p:cNvPr id="20" name="Group 19">
                <a:extLst>
                  <a:ext uri="{FF2B5EF4-FFF2-40B4-BE49-F238E27FC236}">
                    <a16:creationId xmlns:a16="http://schemas.microsoft.com/office/drawing/2014/main" id="{BE8E2BD7-C708-C8F6-F602-76A4DBAFDF19}"/>
                  </a:ext>
                </a:extLst>
              </p:cNvPr>
              <p:cNvGrpSpPr/>
              <p:nvPr/>
            </p:nvGrpSpPr>
            <p:grpSpPr>
              <a:xfrm>
                <a:off x="1027249" y="2845095"/>
                <a:ext cx="968861" cy="973784"/>
                <a:chOff x="-616041" y="-1620278"/>
                <a:chExt cx="3195937" cy="3210262"/>
              </a:xfrm>
              <a:solidFill>
                <a:srgbClr val="70AD47"/>
              </a:solidFill>
            </p:grpSpPr>
            <p:sp>
              <p:nvSpPr>
                <p:cNvPr id="24" name="Freeform 26">
                  <a:extLst>
                    <a:ext uri="{FF2B5EF4-FFF2-40B4-BE49-F238E27FC236}">
                      <a16:creationId xmlns:a16="http://schemas.microsoft.com/office/drawing/2014/main" id="{C59B0E67-79CB-F4A5-9FCA-653B346DBB4F}"/>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3" name="Picture 7">
                <a:extLst>
                  <a:ext uri="{FF2B5EF4-FFF2-40B4-BE49-F238E27FC236}">
                    <a16:creationId xmlns:a16="http://schemas.microsoft.com/office/drawing/2014/main" id="{6CE81E3A-F147-0147-D4D6-41654EB68F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561" y="2956014"/>
                <a:ext cx="724237" cy="751946"/>
              </a:xfrm>
              <a:prstGeom prst="rect">
                <a:avLst/>
              </a:prstGeom>
            </p:spPr>
          </p:pic>
        </p:gr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870555" y="2628964"/>
            <a:ext cx="1175039" cy="117939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FABC6"/>
            </a:solidFill>
          </p:spPr>
        </p:sp>
      </p:grpSp>
      <p:grpSp>
        <p:nvGrpSpPr>
          <p:cNvPr id="9" name="Group 9"/>
          <p:cNvGrpSpPr/>
          <p:nvPr/>
        </p:nvGrpSpPr>
        <p:grpSpPr>
          <a:xfrm>
            <a:off x="2859304" y="2143353"/>
            <a:ext cx="1175039" cy="117939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F1964"/>
            </a:solidFill>
          </p:spPr>
        </p:sp>
      </p:grpSp>
      <p:grpSp>
        <p:nvGrpSpPr>
          <p:cNvPr id="11" name="Group 11"/>
          <p:cNvGrpSpPr/>
          <p:nvPr/>
        </p:nvGrpSpPr>
        <p:grpSpPr>
          <a:xfrm>
            <a:off x="2137121" y="4073329"/>
            <a:ext cx="1175039" cy="1179391"/>
            <a:chOff x="0" y="0"/>
            <a:chExt cx="6350000" cy="6350000"/>
          </a:xfrm>
          <a:solidFill>
            <a:srgbClr val="7030A0"/>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3" name="Group 13"/>
          <p:cNvGrpSpPr/>
          <p:nvPr/>
        </p:nvGrpSpPr>
        <p:grpSpPr>
          <a:xfrm>
            <a:off x="6090703" y="1321760"/>
            <a:ext cx="5930146" cy="4063432"/>
            <a:chOff x="592286" y="842400"/>
            <a:chExt cx="11860292" cy="8126862"/>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61827">
              <a:off x="2723423" y="2368138"/>
              <a:ext cx="6142223" cy="7060026"/>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69505">
              <a:off x="592286" y="842400"/>
              <a:ext cx="6142223" cy="7060026"/>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712710">
              <a:off x="5851453" y="842400"/>
              <a:ext cx="6142223" cy="7060026"/>
            </a:xfrm>
            <a:prstGeom prst="rect">
              <a:avLst/>
            </a:prstGeom>
          </p:spPr>
        </p:pic>
        <p:grpSp>
          <p:nvGrpSpPr>
            <p:cNvPr id="17" name="Group 17"/>
            <p:cNvGrpSpPr/>
            <p:nvPr/>
          </p:nvGrpSpPr>
          <p:grpSpPr>
            <a:xfrm>
              <a:off x="3669497" y="3267860"/>
              <a:ext cx="2722047" cy="2734248"/>
              <a:chOff x="14167" y="0"/>
              <a:chExt cx="6321665"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E4B4C"/>
              </a:solidFill>
            </p:spPr>
          </p:sp>
        </p:grpSp>
        <p:grpSp>
          <p:nvGrpSpPr>
            <p:cNvPr id="19" name="Group 19"/>
            <p:cNvGrpSpPr/>
            <p:nvPr/>
          </p:nvGrpSpPr>
          <p:grpSpPr>
            <a:xfrm>
              <a:off x="7227148" y="4634984"/>
              <a:ext cx="1923890" cy="1932513"/>
              <a:chOff x="14167" y="0"/>
              <a:chExt cx="6321665"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030A0"/>
              </a:solidFill>
            </p:spPr>
          </p:sp>
        </p:grpSp>
        <p:grpSp>
          <p:nvGrpSpPr>
            <p:cNvPr id="21" name="Group 21"/>
            <p:cNvGrpSpPr/>
            <p:nvPr/>
          </p:nvGrpSpPr>
          <p:grpSpPr>
            <a:xfrm>
              <a:off x="10370847" y="3063647"/>
              <a:ext cx="1923890" cy="1932513"/>
              <a:chOff x="14167" y="0"/>
              <a:chExt cx="6321665"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F1964"/>
              </a:solidFill>
            </p:spPr>
          </p:sp>
        </p:grpSp>
      </p:grpSp>
      <p:sp>
        <p:nvSpPr>
          <p:cNvPr id="23" name="TextBox 23"/>
          <p:cNvSpPr txBox="1"/>
          <p:nvPr/>
        </p:nvSpPr>
        <p:spPr>
          <a:xfrm>
            <a:off x="-1" y="5794495"/>
            <a:ext cx="6171315" cy="478593"/>
          </a:xfrm>
          <a:prstGeom prst="rect">
            <a:avLst/>
          </a:prstGeom>
        </p:spPr>
        <p:txBody>
          <a:bodyPr wrap="square" lIns="0" tIns="0" rIns="0" bIns="0" rtlCol="0" anchor="t">
            <a:spAutoFit/>
          </a:bodyPr>
          <a:lstStyle/>
          <a:p>
            <a:pPr algn="ctr">
              <a:lnSpc>
                <a:spcPts val="4149"/>
              </a:lnSpc>
            </a:pPr>
            <a:r>
              <a:rPr lang="en-US" sz="2800" spc="103" dirty="0">
                <a:latin typeface="Tahoma"/>
                <a:ea typeface="Tahoma"/>
                <a:cs typeface="Arial"/>
              </a:rPr>
              <a:t>Smaller Chunks of Information</a:t>
            </a:r>
            <a:endParaRPr lang="en-US" sz="2800" dirty="0">
              <a:latin typeface="Tahoma"/>
              <a:ea typeface="Tahoma"/>
            </a:endParaRPr>
          </a:p>
        </p:txBody>
      </p:sp>
      <p:sp>
        <p:nvSpPr>
          <p:cNvPr id="24" name="TextBox 24"/>
          <p:cNvSpPr txBox="1"/>
          <p:nvPr/>
        </p:nvSpPr>
        <p:spPr>
          <a:xfrm>
            <a:off x="6171317" y="5794495"/>
            <a:ext cx="6019624" cy="478593"/>
          </a:xfrm>
          <a:prstGeom prst="rect">
            <a:avLst/>
          </a:prstGeom>
        </p:spPr>
        <p:txBody>
          <a:bodyPr wrap="square" lIns="0" tIns="0" rIns="0" bIns="0" rtlCol="0" anchor="t">
            <a:spAutoFit/>
          </a:bodyPr>
          <a:lstStyle/>
          <a:p>
            <a:pPr algn="ctr">
              <a:lnSpc>
                <a:spcPts val="4149"/>
              </a:lnSpc>
            </a:pPr>
            <a:r>
              <a:rPr lang="en-US" spc="103" dirty="0">
                <a:latin typeface="Tahoma"/>
                <a:ea typeface="Tahoma"/>
                <a:cs typeface="Arial"/>
              </a:rPr>
              <a:t>Existing Knowledge</a:t>
            </a:r>
          </a:p>
        </p:txBody>
      </p:sp>
      <p:cxnSp>
        <p:nvCxnSpPr>
          <p:cNvPr id="26" name="Straight Connector 25">
            <a:extLst>
              <a:ext uri="{FF2B5EF4-FFF2-40B4-BE49-F238E27FC236}">
                <a16:creationId xmlns:a16="http://schemas.microsoft.com/office/drawing/2014/main" id="{11A66573-6DFF-F53B-0850-764E62F2E194}"/>
              </a:ext>
            </a:extLst>
          </p:cNvPr>
          <p:cNvCxnSpPr>
            <a:cxnSpLocks/>
          </p:cNvCxnSpPr>
          <p:nvPr/>
        </p:nvCxnSpPr>
        <p:spPr>
          <a:xfrm>
            <a:off x="6172376" y="1072477"/>
            <a:ext cx="0" cy="5419793"/>
          </a:xfrm>
          <a:prstGeom prst="line">
            <a:avLst/>
          </a:prstGeom>
          <a:ln w="57150">
            <a:solidFill>
              <a:srgbClr val="002D5B"/>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BE6AF41E-6EA6-7CEC-F4A0-77611F0A0BDD}"/>
              </a:ext>
            </a:extLst>
          </p:cNvPr>
          <p:cNvSpPr/>
          <p:nvPr/>
        </p:nvSpPr>
        <p:spPr>
          <a:xfrm rot="19857323">
            <a:off x="690448" y="1941746"/>
            <a:ext cx="9337483" cy="4504075"/>
          </a:xfrm>
          <a:prstGeom prst="arc">
            <a:avLst>
              <a:gd name="adj1" fmla="val 16200000"/>
              <a:gd name="adj2" fmla="val 21404646"/>
            </a:avLst>
          </a:prstGeom>
          <a:ln w="57150">
            <a:solidFill>
              <a:srgbClr val="002D5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B43A7A91-3C87-066A-B5DD-F204E32BD8A1}"/>
              </a:ext>
            </a:extLst>
          </p:cNvPr>
          <p:cNvSpPr>
            <a:spLocks noGrp="1"/>
          </p:cNvSpPr>
          <p:nvPr>
            <p:ph type="title"/>
          </p:nvPr>
        </p:nvSpPr>
        <p:spPr/>
        <p:txBody>
          <a:bodyPr/>
          <a:lstStyle/>
          <a:p>
            <a:r>
              <a:rPr lang="en-US" dirty="0"/>
              <a:t>Chunking</a:t>
            </a:r>
          </a:p>
        </p:txBody>
      </p:sp>
      <p:grpSp>
        <p:nvGrpSpPr>
          <p:cNvPr id="31" name="Group 30">
            <a:extLst>
              <a:ext uri="{FF2B5EF4-FFF2-40B4-BE49-F238E27FC236}">
                <a16:creationId xmlns:a16="http://schemas.microsoft.com/office/drawing/2014/main" id="{78CF3BDA-3C21-49CF-8378-2CC65858DB31}"/>
              </a:ext>
            </a:extLst>
          </p:cNvPr>
          <p:cNvGrpSpPr/>
          <p:nvPr/>
        </p:nvGrpSpPr>
        <p:grpSpPr>
          <a:xfrm>
            <a:off x="118872" y="886968"/>
            <a:ext cx="4717295" cy="973784"/>
            <a:chOff x="1044585" y="2888239"/>
            <a:chExt cx="4717295" cy="973784"/>
          </a:xfrm>
        </p:grpSpPr>
        <p:sp>
          <p:nvSpPr>
            <p:cNvPr id="32" name="Content Placeholder 9">
              <a:extLst>
                <a:ext uri="{FF2B5EF4-FFF2-40B4-BE49-F238E27FC236}">
                  <a16:creationId xmlns:a16="http://schemas.microsoft.com/office/drawing/2014/main" id="{BE07F569-615D-7696-3B9B-8B327617442D}"/>
                </a:ext>
              </a:extLst>
            </p:cNvPr>
            <p:cNvSpPr txBox="1">
              <a:spLocks/>
            </p:cNvSpPr>
            <p:nvPr/>
          </p:nvSpPr>
          <p:spPr>
            <a:xfrm>
              <a:off x="2219570" y="2892738"/>
              <a:ext cx="3542310" cy="964786"/>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a:t>Cognitive Load, Chunking, &amp; Context</a:t>
              </a:r>
            </a:p>
          </p:txBody>
        </p:sp>
        <p:grpSp>
          <p:nvGrpSpPr>
            <p:cNvPr id="33" name="Group 32">
              <a:extLst>
                <a:ext uri="{FF2B5EF4-FFF2-40B4-BE49-F238E27FC236}">
                  <a16:creationId xmlns:a16="http://schemas.microsoft.com/office/drawing/2014/main" id="{99C03060-597E-8B53-6D0A-6348C7991AFC}"/>
                </a:ext>
              </a:extLst>
            </p:cNvPr>
            <p:cNvGrpSpPr/>
            <p:nvPr/>
          </p:nvGrpSpPr>
          <p:grpSpPr>
            <a:xfrm>
              <a:off x="1044585" y="2888239"/>
              <a:ext cx="968861" cy="973784"/>
              <a:chOff x="1027249" y="2845095"/>
              <a:chExt cx="968861" cy="973784"/>
            </a:xfrm>
          </p:grpSpPr>
          <p:grpSp>
            <p:nvGrpSpPr>
              <p:cNvPr id="34" name="Group 33">
                <a:extLst>
                  <a:ext uri="{FF2B5EF4-FFF2-40B4-BE49-F238E27FC236}">
                    <a16:creationId xmlns:a16="http://schemas.microsoft.com/office/drawing/2014/main" id="{10653489-347F-F335-74FD-269F4185B346}"/>
                  </a:ext>
                </a:extLst>
              </p:cNvPr>
              <p:cNvGrpSpPr/>
              <p:nvPr/>
            </p:nvGrpSpPr>
            <p:grpSpPr>
              <a:xfrm>
                <a:off x="1027249" y="2845095"/>
                <a:ext cx="968861" cy="973784"/>
                <a:chOff x="-616041" y="-1620278"/>
                <a:chExt cx="3195937" cy="3210262"/>
              </a:xfrm>
              <a:solidFill>
                <a:srgbClr val="70AD47"/>
              </a:solidFill>
            </p:grpSpPr>
            <p:sp>
              <p:nvSpPr>
                <p:cNvPr id="36" name="Freeform 26">
                  <a:extLst>
                    <a:ext uri="{FF2B5EF4-FFF2-40B4-BE49-F238E27FC236}">
                      <a16:creationId xmlns:a16="http://schemas.microsoft.com/office/drawing/2014/main" id="{EB0DD14A-5EFF-913F-DD4A-2856D37A73C1}"/>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35" name="Picture 7">
                <a:extLst>
                  <a:ext uri="{FF2B5EF4-FFF2-40B4-BE49-F238E27FC236}">
                    <a16:creationId xmlns:a16="http://schemas.microsoft.com/office/drawing/2014/main" id="{63DAB6B0-BBE4-BEA6-29FD-59668D8657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9561" y="2956014"/>
                <a:ext cx="724237" cy="751946"/>
              </a:xfrm>
              <a:prstGeom prst="rect">
                <a:avLst/>
              </a:prstGeom>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EB99-F7FC-DC0A-A537-E1BDA1280DB9}"/>
              </a:ext>
            </a:extLst>
          </p:cNvPr>
          <p:cNvSpPr>
            <a:spLocks noGrp="1"/>
          </p:cNvSpPr>
          <p:nvPr>
            <p:ph type="title"/>
          </p:nvPr>
        </p:nvSpPr>
        <p:spPr/>
        <p:txBody>
          <a:bodyPr/>
          <a:lstStyle/>
          <a:p>
            <a:r>
              <a:rPr lang="en-US" dirty="0"/>
              <a:t>The ADDIE Model</a:t>
            </a:r>
          </a:p>
        </p:txBody>
      </p:sp>
      <p:sp>
        <p:nvSpPr>
          <p:cNvPr id="12" name="TextBox 20">
            <a:extLst>
              <a:ext uri="{FF2B5EF4-FFF2-40B4-BE49-F238E27FC236}">
                <a16:creationId xmlns:a16="http://schemas.microsoft.com/office/drawing/2014/main" id="{51845E6C-60CF-5705-484F-19DC66D28E9B}"/>
              </a:ext>
            </a:extLst>
          </p:cNvPr>
          <p:cNvSpPr txBox="1"/>
          <p:nvPr/>
        </p:nvSpPr>
        <p:spPr>
          <a:xfrm>
            <a:off x="6200042" y="729661"/>
            <a:ext cx="3260035" cy="495328"/>
          </a:xfrm>
          <a:prstGeom prst="rect">
            <a:avLst/>
          </a:prstGeom>
        </p:spPr>
        <p:txBody>
          <a:bodyPr lIns="0" tIns="0" rIns="0" bIns="0" rtlCol="0" anchor="t">
            <a:spAutoFit/>
          </a:bodyPr>
          <a:lstStyle/>
          <a:p>
            <a:pPr>
              <a:lnSpc>
                <a:spcPts val="4288"/>
              </a:lnSpc>
            </a:pPr>
            <a:r>
              <a:rPr lang="en-US" sz="2800" b="1" dirty="0">
                <a:solidFill>
                  <a:srgbClr val="004AAD"/>
                </a:solidFill>
                <a:latin typeface="Inter Bold"/>
              </a:rPr>
              <a:t>Analysis</a:t>
            </a:r>
          </a:p>
        </p:txBody>
      </p:sp>
      <p:sp>
        <p:nvSpPr>
          <p:cNvPr id="13" name="TextBox 21">
            <a:extLst>
              <a:ext uri="{FF2B5EF4-FFF2-40B4-BE49-F238E27FC236}">
                <a16:creationId xmlns:a16="http://schemas.microsoft.com/office/drawing/2014/main" id="{47DADC2C-D4AB-1B6A-3571-A88CB21FB3A5}"/>
              </a:ext>
            </a:extLst>
          </p:cNvPr>
          <p:cNvSpPr txBox="1"/>
          <p:nvPr/>
        </p:nvSpPr>
        <p:spPr>
          <a:xfrm>
            <a:off x="6228302" y="1228804"/>
            <a:ext cx="4475018" cy="830997"/>
          </a:xfrm>
          <a:prstGeom prst="rect">
            <a:avLst/>
          </a:prstGeom>
        </p:spPr>
        <p:txBody>
          <a:bodyPr wrap="square" lIns="0" tIns="0" rIns="0" bIns="0" rtlCol="0" anchor="t">
            <a:spAutoFit/>
          </a:bodyPr>
          <a:lstStyle/>
          <a:p>
            <a:r>
              <a:rPr lang="en-US" sz="1800" dirty="0">
                <a:solidFill>
                  <a:srgbClr val="444444"/>
                </a:solidFill>
                <a:latin typeface="+mj-lt"/>
              </a:rPr>
              <a:t>Phase that determines training is the solution and figuring out the who, what, where, why, and how of the training need. </a:t>
            </a:r>
          </a:p>
        </p:txBody>
      </p:sp>
      <p:sp>
        <p:nvSpPr>
          <p:cNvPr id="14" name="TextBox 22">
            <a:extLst>
              <a:ext uri="{FF2B5EF4-FFF2-40B4-BE49-F238E27FC236}">
                <a16:creationId xmlns:a16="http://schemas.microsoft.com/office/drawing/2014/main" id="{BEEC05B9-B7F2-38DF-2CEA-4E356EFEDD74}"/>
              </a:ext>
            </a:extLst>
          </p:cNvPr>
          <p:cNvSpPr txBox="1"/>
          <p:nvPr/>
        </p:nvSpPr>
        <p:spPr>
          <a:xfrm>
            <a:off x="7999137" y="4737284"/>
            <a:ext cx="3642790" cy="508344"/>
          </a:xfrm>
          <a:prstGeom prst="rect">
            <a:avLst/>
          </a:prstGeom>
        </p:spPr>
        <p:txBody>
          <a:bodyPr lIns="0" tIns="0" rIns="0" bIns="0" rtlCol="0" anchor="t">
            <a:spAutoFit/>
          </a:bodyPr>
          <a:lstStyle/>
          <a:p>
            <a:pPr>
              <a:lnSpc>
                <a:spcPts val="4288"/>
              </a:lnSpc>
            </a:pPr>
            <a:r>
              <a:rPr lang="en-US" sz="2800" b="1" dirty="0">
                <a:solidFill>
                  <a:srgbClr val="7030A0"/>
                </a:solidFill>
                <a:latin typeface="Inter Bold"/>
              </a:rPr>
              <a:t>Development</a:t>
            </a:r>
          </a:p>
        </p:txBody>
      </p:sp>
      <p:sp>
        <p:nvSpPr>
          <p:cNvPr id="15" name="TextBox 23">
            <a:extLst>
              <a:ext uri="{FF2B5EF4-FFF2-40B4-BE49-F238E27FC236}">
                <a16:creationId xmlns:a16="http://schemas.microsoft.com/office/drawing/2014/main" id="{BCA1D50D-64F1-DB25-7D38-BF4BB7ED996E}"/>
              </a:ext>
            </a:extLst>
          </p:cNvPr>
          <p:cNvSpPr txBox="1"/>
          <p:nvPr/>
        </p:nvSpPr>
        <p:spPr>
          <a:xfrm>
            <a:off x="7999137" y="5270442"/>
            <a:ext cx="4071481" cy="830997"/>
          </a:xfrm>
          <a:prstGeom prst="rect">
            <a:avLst/>
          </a:prstGeom>
        </p:spPr>
        <p:txBody>
          <a:bodyPr wrap="square" lIns="0" tIns="0" rIns="0" bIns="0" rtlCol="0" anchor="t">
            <a:spAutoFit/>
          </a:bodyPr>
          <a:lstStyle/>
          <a:p>
            <a:r>
              <a:rPr lang="en-US" sz="1800" dirty="0">
                <a:solidFill>
                  <a:srgbClr val="444444"/>
                </a:solidFill>
                <a:latin typeface="+mj-lt"/>
              </a:rPr>
              <a:t>Phase that takes the blueprint and develops content, media, and validates materials with SMEs.</a:t>
            </a:r>
          </a:p>
        </p:txBody>
      </p:sp>
      <p:sp>
        <p:nvSpPr>
          <p:cNvPr id="16" name="TextBox 24">
            <a:extLst>
              <a:ext uri="{FF2B5EF4-FFF2-40B4-BE49-F238E27FC236}">
                <a16:creationId xmlns:a16="http://schemas.microsoft.com/office/drawing/2014/main" id="{19E24A02-E614-AB9E-FCE5-4353DF4D38E8}"/>
              </a:ext>
            </a:extLst>
          </p:cNvPr>
          <p:cNvSpPr txBox="1"/>
          <p:nvPr/>
        </p:nvSpPr>
        <p:spPr>
          <a:xfrm>
            <a:off x="8122896" y="2602704"/>
            <a:ext cx="3642790" cy="508344"/>
          </a:xfrm>
          <a:prstGeom prst="rect">
            <a:avLst/>
          </a:prstGeom>
        </p:spPr>
        <p:txBody>
          <a:bodyPr lIns="0" tIns="0" rIns="0" bIns="0" rtlCol="0" anchor="t">
            <a:spAutoFit/>
          </a:bodyPr>
          <a:lstStyle/>
          <a:p>
            <a:pPr>
              <a:lnSpc>
                <a:spcPts val="4288"/>
              </a:lnSpc>
            </a:pPr>
            <a:r>
              <a:rPr lang="en-US" sz="2800" b="1" dirty="0">
                <a:solidFill>
                  <a:schemeClr val="accent6">
                    <a:lumMod val="75000"/>
                  </a:schemeClr>
                </a:solidFill>
                <a:latin typeface="Inter Bold"/>
              </a:rPr>
              <a:t>Design</a:t>
            </a:r>
          </a:p>
        </p:txBody>
      </p:sp>
      <p:sp>
        <p:nvSpPr>
          <p:cNvPr id="17" name="TextBox 25">
            <a:extLst>
              <a:ext uri="{FF2B5EF4-FFF2-40B4-BE49-F238E27FC236}">
                <a16:creationId xmlns:a16="http://schemas.microsoft.com/office/drawing/2014/main" id="{37B025CF-D5B6-FE07-3C6B-FFA80A180E5D}"/>
              </a:ext>
            </a:extLst>
          </p:cNvPr>
          <p:cNvSpPr txBox="1"/>
          <p:nvPr/>
        </p:nvSpPr>
        <p:spPr>
          <a:xfrm>
            <a:off x="8122896" y="3105662"/>
            <a:ext cx="3642790" cy="1107996"/>
          </a:xfrm>
          <a:prstGeom prst="rect">
            <a:avLst/>
          </a:prstGeom>
        </p:spPr>
        <p:txBody>
          <a:bodyPr lIns="0" tIns="0" rIns="0" bIns="0" rtlCol="0" anchor="t">
            <a:spAutoFit/>
          </a:bodyPr>
          <a:lstStyle/>
          <a:p>
            <a:r>
              <a:rPr lang="en-US" sz="1800" dirty="0">
                <a:solidFill>
                  <a:srgbClr val="444444"/>
                </a:solidFill>
                <a:latin typeface="+mj-lt"/>
              </a:rPr>
              <a:t>Phase that takes the data in analysis and creates a blueprint on where, when, and how learning will take place.</a:t>
            </a:r>
          </a:p>
        </p:txBody>
      </p:sp>
      <p:grpSp>
        <p:nvGrpSpPr>
          <p:cNvPr id="3" name="Group 2">
            <a:extLst>
              <a:ext uri="{FF2B5EF4-FFF2-40B4-BE49-F238E27FC236}">
                <a16:creationId xmlns:a16="http://schemas.microsoft.com/office/drawing/2014/main" id="{312B55D1-6753-6F98-5A73-69F874D7DB48}"/>
              </a:ext>
            </a:extLst>
          </p:cNvPr>
          <p:cNvGrpSpPr/>
          <p:nvPr/>
        </p:nvGrpSpPr>
        <p:grpSpPr>
          <a:xfrm>
            <a:off x="3646834" y="2011837"/>
            <a:ext cx="4303347" cy="4444873"/>
            <a:chOff x="3646834" y="2011837"/>
            <a:chExt cx="4303347" cy="4444873"/>
          </a:xfrm>
        </p:grpSpPr>
        <p:grpSp>
          <p:nvGrpSpPr>
            <p:cNvPr id="19" name="Group 2">
              <a:extLst>
                <a:ext uri="{FF2B5EF4-FFF2-40B4-BE49-F238E27FC236}">
                  <a16:creationId xmlns:a16="http://schemas.microsoft.com/office/drawing/2014/main" id="{34507DB0-1AE1-BD3F-9285-3D21175781A5}"/>
                </a:ext>
              </a:extLst>
            </p:cNvPr>
            <p:cNvGrpSpPr>
              <a:grpSpLocks noChangeAspect="1"/>
            </p:cNvGrpSpPr>
            <p:nvPr/>
          </p:nvGrpSpPr>
          <p:grpSpPr>
            <a:xfrm rot="19645159">
              <a:off x="3753248" y="2366192"/>
              <a:ext cx="4090518" cy="4090518"/>
              <a:chOff x="0" y="0"/>
              <a:chExt cx="6355080" cy="6355080"/>
            </a:xfrm>
          </p:grpSpPr>
          <p:sp>
            <p:nvSpPr>
              <p:cNvPr id="37" name="Freeform 3">
                <a:extLst>
                  <a:ext uri="{FF2B5EF4-FFF2-40B4-BE49-F238E27FC236}">
                    <a16:creationId xmlns:a16="http://schemas.microsoft.com/office/drawing/2014/main" id="{1AA4DEDC-9475-CAAC-88D0-14919952667C}"/>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9D9D9"/>
              </a:solidFill>
            </p:spPr>
          </p:sp>
        </p:grpSp>
        <p:pic>
          <p:nvPicPr>
            <p:cNvPr id="20" name="Picture 4">
              <a:extLst>
                <a:ext uri="{FF2B5EF4-FFF2-40B4-BE49-F238E27FC236}">
                  <a16:creationId xmlns:a16="http://schemas.microsoft.com/office/drawing/2014/main" id="{5CE7BB4B-520E-CAE8-4540-E32485494B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645159">
              <a:off x="4530825" y="3148378"/>
              <a:ext cx="2535364" cy="2526144"/>
            </a:xfrm>
            <a:prstGeom prst="rect">
              <a:avLst/>
            </a:prstGeom>
          </p:spPr>
        </p:pic>
        <p:grpSp>
          <p:nvGrpSpPr>
            <p:cNvPr id="21" name="Group 5">
              <a:extLst>
                <a:ext uri="{FF2B5EF4-FFF2-40B4-BE49-F238E27FC236}">
                  <a16:creationId xmlns:a16="http://schemas.microsoft.com/office/drawing/2014/main" id="{6A0193FD-4571-6B58-B8F2-C9695FD66239}"/>
                </a:ext>
              </a:extLst>
            </p:cNvPr>
            <p:cNvGrpSpPr/>
            <p:nvPr/>
          </p:nvGrpSpPr>
          <p:grpSpPr>
            <a:xfrm>
              <a:off x="5395173" y="2011837"/>
              <a:ext cx="806669" cy="806669"/>
              <a:chOff x="0" y="0"/>
              <a:chExt cx="6350000" cy="6350000"/>
            </a:xfrm>
          </p:grpSpPr>
          <p:sp>
            <p:nvSpPr>
              <p:cNvPr id="36" name="Freeform 6">
                <a:extLst>
                  <a:ext uri="{FF2B5EF4-FFF2-40B4-BE49-F238E27FC236}">
                    <a16:creationId xmlns:a16="http://schemas.microsoft.com/office/drawing/2014/main" id="{F8CC8AD7-CFB9-566E-4FC1-A7D3DDE5B83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22" name="Group 7">
              <a:extLst>
                <a:ext uri="{FF2B5EF4-FFF2-40B4-BE49-F238E27FC236}">
                  <a16:creationId xmlns:a16="http://schemas.microsoft.com/office/drawing/2014/main" id="{88C8A03F-3F4A-3261-A009-FAFE7AC0BEF3}"/>
                </a:ext>
              </a:extLst>
            </p:cNvPr>
            <p:cNvGrpSpPr/>
            <p:nvPr/>
          </p:nvGrpSpPr>
          <p:grpSpPr>
            <a:xfrm>
              <a:off x="7143512" y="3154285"/>
              <a:ext cx="806669" cy="806669"/>
              <a:chOff x="0" y="0"/>
              <a:chExt cx="6350000" cy="6350000"/>
            </a:xfrm>
            <a:solidFill>
              <a:schemeClr val="accent6">
                <a:lumMod val="75000"/>
              </a:schemeClr>
            </a:solidFill>
          </p:grpSpPr>
          <p:sp>
            <p:nvSpPr>
              <p:cNvPr id="35" name="Freeform 8">
                <a:extLst>
                  <a:ext uri="{FF2B5EF4-FFF2-40B4-BE49-F238E27FC236}">
                    <a16:creationId xmlns:a16="http://schemas.microsoft.com/office/drawing/2014/main" id="{7A6EEC74-4F46-0B57-0727-5B1297407A7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3" name="Group 9">
              <a:extLst>
                <a:ext uri="{FF2B5EF4-FFF2-40B4-BE49-F238E27FC236}">
                  <a16:creationId xmlns:a16="http://schemas.microsoft.com/office/drawing/2014/main" id="{D552842B-4817-8ACC-DD4F-DC7424DA3B1B}"/>
                </a:ext>
              </a:extLst>
            </p:cNvPr>
            <p:cNvGrpSpPr/>
            <p:nvPr/>
          </p:nvGrpSpPr>
          <p:grpSpPr>
            <a:xfrm>
              <a:off x="6987668" y="5051617"/>
              <a:ext cx="806669" cy="806669"/>
              <a:chOff x="0" y="0"/>
              <a:chExt cx="6350000" cy="6350000"/>
            </a:xfrm>
            <a:solidFill>
              <a:srgbClr val="7030A0"/>
            </a:solidFill>
          </p:grpSpPr>
          <p:sp>
            <p:nvSpPr>
              <p:cNvPr id="34" name="Freeform 10">
                <a:extLst>
                  <a:ext uri="{FF2B5EF4-FFF2-40B4-BE49-F238E27FC236}">
                    <a16:creationId xmlns:a16="http://schemas.microsoft.com/office/drawing/2014/main" id="{769E5B49-E032-57D6-3B8D-BB2ADF8C0B0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4" name="Picture 11">
              <a:extLst>
                <a:ext uri="{FF2B5EF4-FFF2-40B4-BE49-F238E27FC236}">
                  <a16:creationId xmlns:a16="http://schemas.microsoft.com/office/drawing/2014/main" id="{0F471E02-6488-1198-1CCF-BA81126A56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42991" y="2147090"/>
              <a:ext cx="553009" cy="548861"/>
            </a:xfrm>
            <a:prstGeom prst="rect">
              <a:avLst/>
            </a:prstGeom>
          </p:spPr>
        </p:pic>
        <p:grpSp>
          <p:nvGrpSpPr>
            <p:cNvPr id="25" name="Group 12">
              <a:extLst>
                <a:ext uri="{FF2B5EF4-FFF2-40B4-BE49-F238E27FC236}">
                  <a16:creationId xmlns:a16="http://schemas.microsoft.com/office/drawing/2014/main" id="{054760D4-4265-E035-1975-F619955236EB}"/>
                </a:ext>
              </a:extLst>
            </p:cNvPr>
            <p:cNvGrpSpPr/>
            <p:nvPr/>
          </p:nvGrpSpPr>
          <p:grpSpPr>
            <a:xfrm>
              <a:off x="3766800" y="5133921"/>
              <a:ext cx="806669" cy="806669"/>
              <a:chOff x="0" y="0"/>
              <a:chExt cx="6350000" cy="6350000"/>
            </a:xfrm>
          </p:grpSpPr>
          <p:sp>
            <p:nvSpPr>
              <p:cNvPr id="33" name="Freeform 13">
                <a:extLst>
                  <a:ext uri="{FF2B5EF4-FFF2-40B4-BE49-F238E27FC236}">
                    <a16:creationId xmlns:a16="http://schemas.microsoft.com/office/drawing/2014/main" id="{325531E8-20F1-5390-4BE8-BDC790B6500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D2626"/>
              </a:solidFill>
            </p:spPr>
          </p:sp>
        </p:grpSp>
        <p:grpSp>
          <p:nvGrpSpPr>
            <p:cNvPr id="26" name="Group 14">
              <a:extLst>
                <a:ext uri="{FF2B5EF4-FFF2-40B4-BE49-F238E27FC236}">
                  <a16:creationId xmlns:a16="http://schemas.microsoft.com/office/drawing/2014/main" id="{570E4AE5-2630-0623-4276-9A198DA24D56}"/>
                </a:ext>
              </a:extLst>
            </p:cNvPr>
            <p:cNvGrpSpPr/>
            <p:nvPr/>
          </p:nvGrpSpPr>
          <p:grpSpPr>
            <a:xfrm>
              <a:off x="3646834" y="3154285"/>
              <a:ext cx="806669" cy="806669"/>
              <a:chOff x="0" y="0"/>
              <a:chExt cx="6350000" cy="6350000"/>
            </a:xfrm>
          </p:grpSpPr>
          <p:sp>
            <p:nvSpPr>
              <p:cNvPr id="32" name="Freeform 15">
                <a:extLst>
                  <a:ext uri="{FF2B5EF4-FFF2-40B4-BE49-F238E27FC236}">
                    <a16:creationId xmlns:a16="http://schemas.microsoft.com/office/drawing/2014/main" id="{CFB9E8A1-B8F3-8A48-D109-866057D970F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pic>
          <p:nvPicPr>
            <p:cNvPr id="27" name="Picture 16">
              <a:extLst>
                <a:ext uri="{FF2B5EF4-FFF2-40B4-BE49-F238E27FC236}">
                  <a16:creationId xmlns:a16="http://schemas.microsoft.com/office/drawing/2014/main" id="{283B01D0-90DC-3723-7AA5-80E4F85F29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88891" y="3197205"/>
              <a:ext cx="630268" cy="624753"/>
            </a:xfrm>
            <a:prstGeom prst="rect">
              <a:avLst/>
            </a:prstGeom>
          </p:spPr>
        </p:pic>
        <p:pic>
          <p:nvPicPr>
            <p:cNvPr id="28" name="Picture 17">
              <a:extLst>
                <a:ext uri="{FF2B5EF4-FFF2-40B4-BE49-F238E27FC236}">
                  <a16:creationId xmlns:a16="http://schemas.microsoft.com/office/drawing/2014/main" id="{D18E3978-6A10-32FA-4843-BD929FDA7F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81905" y="5133921"/>
              <a:ext cx="630894" cy="630894"/>
            </a:xfrm>
            <a:prstGeom prst="rect">
              <a:avLst/>
            </a:prstGeom>
          </p:spPr>
        </p:pic>
        <p:pic>
          <p:nvPicPr>
            <p:cNvPr id="29" name="Picture 18">
              <a:extLst>
                <a:ext uri="{FF2B5EF4-FFF2-40B4-BE49-F238E27FC236}">
                  <a16:creationId xmlns:a16="http://schemas.microsoft.com/office/drawing/2014/main" id="{9B8B81EF-65BB-20A1-E8CE-30C9ED5B43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833133" y="5270442"/>
              <a:ext cx="616621" cy="513477"/>
            </a:xfrm>
            <a:prstGeom prst="rect">
              <a:avLst/>
            </a:prstGeom>
          </p:spPr>
        </p:pic>
        <p:pic>
          <p:nvPicPr>
            <p:cNvPr id="30" name="Picture 19">
              <a:extLst>
                <a:ext uri="{FF2B5EF4-FFF2-40B4-BE49-F238E27FC236}">
                  <a16:creationId xmlns:a16="http://schemas.microsoft.com/office/drawing/2014/main" id="{B5094C6C-3B4F-1AEF-ADD1-F586DC03078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33133" y="3197205"/>
              <a:ext cx="403334" cy="637453"/>
            </a:xfrm>
            <a:prstGeom prst="rect">
              <a:avLst/>
            </a:prstGeom>
          </p:spPr>
        </p:pic>
        <p:sp>
          <p:nvSpPr>
            <p:cNvPr id="31" name="TextBox 26">
              <a:extLst>
                <a:ext uri="{FF2B5EF4-FFF2-40B4-BE49-F238E27FC236}">
                  <a16:creationId xmlns:a16="http://schemas.microsoft.com/office/drawing/2014/main" id="{DCC031C7-9C5C-D247-5EB0-5869D0F8BA21}"/>
                </a:ext>
              </a:extLst>
            </p:cNvPr>
            <p:cNvSpPr txBox="1"/>
            <p:nvPr/>
          </p:nvSpPr>
          <p:spPr>
            <a:xfrm>
              <a:off x="4763791" y="4230677"/>
              <a:ext cx="2069433" cy="397545"/>
            </a:xfrm>
            <a:prstGeom prst="rect">
              <a:avLst/>
            </a:prstGeom>
          </p:spPr>
          <p:txBody>
            <a:bodyPr lIns="0" tIns="0" rIns="0" bIns="0" rtlCol="0" anchor="t">
              <a:spAutoFit/>
            </a:bodyPr>
            <a:lstStyle/>
            <a:p>
              <a:pPr algn="ctr">
                <a:lnSpc>
                  <a:spcPts val="3149"/>
                </a:lnSpc>
              </a:pPr>
              <a:r>
                <a:rPr lang="en-US" sz="3149" b="1" dirty="0">
                  <a:solidFill>
                    <a:srgbClr val="FF9B00"/>
                  </a:solidFill>
                  <a:latin typeface="Inter Bold"/>
                </a:rPr>
                <a:t>ADDIE</a:t>
              </a:r>
            </a:p>
          </p:txBody>
        </p:sp>
      </p:grpSp>
      <p:sp>
        <p:nvSpPr>
          <p:cNvPr id="38" name="TextBox 27">
            <a:extLst>
              <a:ext uri="{FF2B5EF4-FFF2-40B4-BE49-F238E27FC236}">
                <a16:creationId xmlns:a16="http://schemas.microsoft.com/office/drawing/2014/main" id="{2B435553-DB16-5199-CF67-0A9138E57269}"/>
              </a:ext>
            </a:extLst>
          </p:cNvPr>
          <p:cNvSpPr txBox="1"/>
          <p:nvPr/>
        </p:nvSpPr>
        <p:spPr>
          <a:xfrm>
            <a:off x="632468" y="4535807"/>
            <a:ext cx="3642790" cy="502958"/>
          </a:xfrm>
          <a:prstGeom prst="rect">
            <a:avLst/>
          </a:prstGeom>
        </p:spPr>
        <p:txBody>
          <a:bodyPr lIns="0" tIns="0" rIns="0" bIns="0" rtlCol="0" anchor="t">
            <a:spAutoFit/>
          </a:bodyPr>
          <a:lstStyle/>
          <a:p>
            <a:pPr>
              <a:lnSpc>
                <a:spcPts val="4288"/>
              </a:lnSpc>
            </a:pPr>
            <a:r>
              <a:rPr lang="en-US" sz="2800" b="1" dirty="0">
                <a:solidFill>
                  <a:srgbClr val="AD2626"/>
                </a:solidFill>
                <a:latin typeface="Inter Bold"/>
              </a:rPr>
              <a:t>Implementation</a:t>
            </a:r>
          </a:p>
        </p:txBody>
      </p:sp>
      <p:sp>
        <p:nvSpPr>
          <p:cNvPr id="39" name="TextBox 28">
            <a:extLst>
              <a:ext uri="{FF2B5EF4-FFF2-40B4-BE49-F238E27FC236}">
                <a16:creationId xmlns:a16="http://schemas.microsoft.com/office/drawing/2014/main" id="{5EDEF71C-BF60-D777-F408-8EDAA560E86B}"/>
              </a:ext>
            </a:extLst>
          </p:cNvPr>
          <p:cNvSpPr txBox="1"/>
          <p:nvPr/>
        </p:nvSpPr>
        <p:spPr>
          <a:xfrm>
            <a:off x="632468" y="5038765"/>
            <a:ext cx="3373914" cy="1107996"/>
          </a:xfrm>
          <a:prstGeom prst="rect">
            <a:avLst/>
          </a:prstGeom>
        </p:spPr>
        <p:txBody>
          <a:bodyPr wrap="square" lIns="0" tIns="0" rIns="0" bIns="0" rtlCol="0" anchor="t">
            <a:spAutoFit/>
          </a:bodyPr>
          <a:lstStyle/>
          <a:p>
            <a:r>
              <a:rPr lang="en-US" sz="1800" dirty="0">
                <a:solidFill>
                  <a:srgbClr val="444444"/>
                </a:solidFill>
                <a:latin typeface="+mj-lt"/>
              </a:rPr>
              <a:t>Phase that teaches lessons </a:t>
            </a:r>
            <a:br>
              <a:rPr lang="en-US" sz="1800" dirty="0">
                <a:solidFill>
                  <a:srgbClr val="444444"/>
                </a:solidFill>
                <a:latin typeface="+mj-lt"/>
              </a:rPr>
            </a:br>
            <a:r>
              <a:rPr lang="en-US" sz="1800" dirty="0">
                <a:solidFill>
                  <a:srgbClr val="444444"/>
                </a:solidFill>
                <a:latin typeface="+mj-lt"/>
              </a:rPr>
              <a:t>from development to fill gaps identified in the analysis.</a:t>
            </a:r>
          </a:p>
          <a:p>
            <a:endParaRPr lang="en-US" sz="1800" dirty="0">
              <a:solidFill>
                <a:srgbClr val="444444"/>
              </a:solidFill>
              <a:latin typeface="+mj-lt"/>
            </a:endParaRPr>
          </a:p>
        </p:txBody>
      </p:sp>
      <p:sp>
        <p:nvSpPr>
          <p:cNvPr id="40" name="TextBox 29">
            <a:extLst>
              <a:ext uri="{FF2B5EF4-FFF2-40B4-BE49-F238E27FC236}">
                <a16:creationId xmlns:a16="http://schemas.microsoft.com/office/drawing/2014/main" id="{DCD28329-57B8-7FDA-2558-C7CCADDC7734}"/>
              </a:ext>
            </a:extLst>
          </p:cNvPr>
          <p:cNvSpPr txBox="1"/>
          <p:nvPr/>
        </p:nvSpPr>
        <p:spPr>
          <a:xfrm>
            <a:off x="632468" y="1910804"/>
            <a:ext cx="3642790" cy="502958"/>
          </a:xfrm>
          <a:prstGeom prst="rect">
            <a:avLst/>
          </a:prstGeom>
        </p:spPr>
        <p:txBody>
          <a:bodyPr lIns="0" tIns="0" rIns="0" bIns="0" rtlCol="0" anchor="t">
            <a:spAutoFit/>
          </a:bodyPr>
          <a:lstStyle/>
          <a:p>
            <a:pPr>
              <a:lnSpc>
                <a:spcPts val="4288"/>
              </a:lnSpc>
            </a:pPr>
            <a:r>
              <a:rPr lang="en-US" sz="2800" b="1" dirty="0">
                <a:solidFill>
                  <a:srgbClr val="000000"/>
                </a:solidFill>
                <a:latin typeface="Inter Bold"/>
              </a:rPr>
              <a:t>Evaluation</a:t>
            </a:r>
          </a:p>
        </p:txBody>
      </p:sp>
      <p:sp>
        <p:nvSpPr>
          <p:cNvPr id="41" name="TextBox 30">
            <a:extLst>
              <a:ext uri="{FF2B5EF4-FFF2-40B4-BE49-F238E27FC236}">
                <a16:creationId xmlns:a16="http://schemas.microsoft.com/office/drawing/2014/main" id="{36383007-E0DB-2C85-3256-A2CBD82CBA67}"/>
              </a:ext>
            </a:extLst>
          </p:cNvPr>
          <p:cNvSpPr txBox="1"/>
          <p:nvPr/>
        </p:nvSpPr>
        <p:spPr>
          <a:xfrm>
            <a:off x="628970" y="2464638"/>
            <a:ext cx="3373913" cy="1107996"/>
          </a:xfrm>
          <a:prstGeom prst="rect">
            <a:avLst/>
          </a:prstGeom>
        </p:spPr>
        <p:txBody>
          <a:bodyPr wrap="square" lIns="0" tIns="0" rIns="0" bIns="0" rtlCol="0" anchor="t">
            <a:spAutoFit/>
          </a:bodyPr>
          <a:lstStyle/>
          <a:p>
            <a:r>
              <a:rPr lang="en-US" sz="1800" dirty="0">
                <a:solidFill>
                  <a:srgbClr val="444444"/>
                </a:solidFill>
                <a:latin typeface="+mj-lt"/>
              </a:rPr>
              <a:t>Phase that measures whether training solved the problem, filled the gap, and met the learning outcomes.</a:t>
            </a:r>
          </a:p>
        </p:txBody>
      </p:sp>
    </p:spTree>
    <p:custDataLst>
      <p:tags r:id="rId1"/>
    </p:custDataLst>
    <p:extLst>
      <p:ext uri="{BB962C8B-B14F-4D97-AF65-F5344CB8AC3E}">
        <p14:creationId xmlns:p14="http://schemas.microsoft.com/office/powerpoint/2010/main" val="96082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38" grpId="0"/>
      <p:bldP spid="39" grpId="0"/>
      <p:bldP spid="4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7039" y="2435350"/>
            <a:ext cx="4264628" cy="3332988"/>
            <a:chOff x="0" y="-19051"/>
            <a:chExt cx="8529256" cy="6665976"/>
          </a:xfrm>
        </p:grpSpPr>
        <p:sp>
          <p:nvSpPr>
            <p:cNvPr id="3" name="TextBox 3"/>
            <p:cNvSpPr txBox="1"/>
            <p:nvPr/>
          </p:nvSpPr>
          <p:spPr>
            <a:xfrm>
              <a:off x="137844" y="-19051"/>
              <a:ext cx="8253568" cy="3077766"/>
            </a:xfrm>
            <a:prstGeom prst="rect">
              <a:avLst/>
            </a:prstGeom>
          </p:spPr>
          <p:txBody>
            <a:bodyPr lIns="0" tIns="0" rIns="0" bIns="0" rtlCol="0" anchor="t">
              <a:spAutoFit/>
            </a:bodyPr>
            <a:lstStyle/>
            <a:p>
              <a:pPr algn="ctr">
                <a:lnSpc>
                  <a:spcPts val="6000"/>
                </a:lnSpc>
              </a:pPr>
              <a:r>
                <a:rPr lang="en-US" sz="5000" spc="150" dirty="0">
                  <a:latin typeface="Tahoma"/>
                  <a:ea typeface="Tahoma"/>
                  <a:cs typeface="Arial"/>
                </a:rPr>
                <a:t>Context Matters</a:t>
              </a:r>
            </a:p>
          </p:txBody>
        </p:sp>
        <p:sp>
          <p:nvSpPr>
            <p:cNvPr id="4" name="TextBox 4"/>
            <p:cNvSpPr txBox="1"/>
            <p:nvPr/>
          </p:nvSpPr>
          <p:spPr>
            <a:xfrm>
              <a:off x="137844" y="3419481"/>
              <a:ext cx="8253572" cy="1567738"/>
            </a:xfrm>
            <a:prstGeom prst="rect">
              <a:avLst/>
            </a:prstGeom>
          </p:spPr>
          <p:txBody>
            <a:bodyPr lIns="0" tIns="0" rIns="0" bIns="0" rtlCol="0" anchor="t">
              <a:spAutoFit/>
            </a:bodyPr>
            <a:lstStyle/>
            <a:p>
              <a:pPr algn="ctr">
                <a:lnSpc>
                  <a:spcPts val="3173"/>
                </a:lnSpc>
              </a:pPr>
              <a:r>
                <a:rPr lang="en-US" sz="2250" spc="204" dirty="0">
                  <a:latin typeface="Tahoma"/>
                  <a:ea typeface="Tahoma"/>
                  <a:cs typeface="Arial"/>
                </a:rPr>
                <a:t>What do you think about this text message?</a:t>
              </a:r>
            </a:p>
          </p:txBody>
        </p:sp>
        <p:sp>
          <p:nvSpPr>
            <p:cNvPr id="5" name="AutoShape 5"/>
            <p:cNvSpPr/>
            <p:nvPr/>
          </p:nvSpPr>
          <p:spPr>
            <a:xfrm>
              <a:off x="0" y="6594114"/>
              <a:ext cx="8529256" cy="52811"/>
            </a:xfrm>
            <a:prstGeom prst="rect">
              <a:avLst/>
            </a:prstGeom>
            <a:solidFill>
              <a:srgbClr val="4F1964"/>
            </a:solidFill>
            <a:ln>
              <a:solidFill>
                <a:srgbClr val="002855"/>
              </a:solidFill>
            </a:ln>
          </p:spPr>
        </p:sp>
      </p:grpSp>
      <p:pic>
        <p:nvPicPr>
          <p:cNvPr id="8" name="Picture 8"/>
          <p:cNvPicPr>
            <a:picLocks noChangeAspect="1"/>
          </p:cNvPicPr>
          <p:nvPr/>
        </p:nvPicPr>
        <p:blipFill>
          <a:blip r:embed="rId3"/>
          <a:srcRect r="15996"/>
          <a:stretch>
            <a:fillRect/>
          </a:stretch>
        </p:blipFill>
        <p:spPr>
          <a:xfrm>
            <a:off x="7210529" y="1282701"/>
            <a:ext cx="2515510" cy="4953255"/>
          </a:xfrm>
          <a:prstGeom prst="rect">
            <a:avLst/>
          </a:prstGeom>
          <a:ln>
            <a:solidFill>
              <a:schemeClr val="tx2"/>
            </a:solidFill>
          </a:ln>
        </p:spPr>
      </p:pic>
      <p:sp>
        <p:nvSpPr>
          <p:cNvPr id="6" name="Title 5">
            <a:extLst>
              <a:ext uri="{FF2B5EF4-FFF2-40B4-BE49-F238E27FC236}">
                <a16:creationId xmlns:a16="http://schemas.microsoft.com/office/drawing/2014/main" id="{7C49B05D-F5E2-E79B-D434-AC8006C859F3}"/>
              </a:ext>
            </a:extLst>
          </p:cNvPr>
          <p:cNvSpPr>
            <a:spLocks noGrp="1"/>
          </p:cNvSpPr>
          <p:nvPr>
            <p:ph type="title"/>
          </p:nvPr>
        </p:nvSpPr>
        <p:spPr/>
        <p:txBody>
          <a:bodyPr/>
          <a:lstStyle/>
          <a:p>
            <a:r>
              <a:rPr lang="en-US" dirty="0"/>
              <a:t>Context</a:t>
            </a:r>
          </a:p>
        </p:txBody>
      </p:sp>
      <p:grpSp>
        <p:nvGrpSpPr>
          <p:cNvPr id="13" name="Group 12">
            <a:extLst>
              <a:ext uri="{FF2B5EF4-FFF2-40B4-BE49-F238E27FC236}">
                <a16:creationId xmlns:a16="http://schemas.microsoft.com/office/drawing/2014/main" id="{A1F36E61-4203-75BA-4D92-9E8A2F6CA97E}"/>
              </a:ext>
            </a:extLst>
          </p:cNvPr>
          <p:cNvGrpSpPr/>
          <p:nvPr/>
        </p:nvGrpSpPr>
        <p:grpSpPr>
          <a:xfrm>
            <a:off x="118872" y="886968"/>
            <a:ext cx="4717295" cy="973784"/>
            <a:chOff x="1044585" y="2888239"/>
            <a:chExt cx="4717295" cy="973784"/>
          </a:xfrm>
        </p:grpSpPr>
        <p:sp>
          <p:nvSpPr>
            <p:cNvPr id="14" name="Content Placeholder 9">
              <a:extLst>
                <a:ext uri="{FF2B5EF4-FFF2-40B4-BE49-F238E27FC236}">
                  <a16:creationId xmlns:a16="http://schemas.microsoft.com/office/drawing/2014/main" id="{CA982971-59FE-2389-6641-2EC1F871B9E9}"/>
                </a:ext>
              </a:extLst>
            </p:cNvPr>
            <p:cNvSpPr txBox="1">
              <a:spLocks/>
            </p:cNvSpPr>
            <p:nvPr/>
          </p:nvSpPr>
          <p:spPr>
            <a:xfrm>
              <a:off x="2219570" y="2892738"/>
              <a:ext cx="3542310" cy="964786"/>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a:t>Cognitive Load, Chunking, &amp; Context</a:t>
              </a:r>
            </a:p>
          </p:txBody>
        </p:sp>
        <p:grpSp>
          <p:nvGrpSpPr>
            <p:cNvPr id="15" name="Group 14">
              <a:extLst>
                <a:ext uri="{FF2B5EF4-FFF2-40B4-BE49-F238E27FC236}">
                  <a16:creationId xmlns:a16="http://schemas.microsoft.com/office/drawing/2014/main" id="{CCCED213-3FFA-E622-B301-9E1A95859D0B}"/>
                </a:ext>
              </a:extLst>
            </p:cNvPr>
            <p:cNvGrpSpPr/>
            <p:nvPr/>
          </p:nvGrpSpPr>
          <p:grpSpPr>
            <a:xfrm>
              <a:off x="1044585" y="2888239"/>
              <a:ext cx="968861" cy="973784"/>
              <a:chOff x="1027249" y="2845095"/>
              <a:chExt cx="968861" cy="973784"/>
            </a:xfrm>
          </p:grpSpPr>
          <p:grpSp>
            <p:nvGrpSpPr>
              <p:cNvPr id="16" name="Group 15">
                <a:extLst>
                  <a:ext uri="{FF2B5EF4-FFF2-40B4-BE49-F238E27FC236}">
                    <a16:creationId xmlns:a16="http://schemas.microsoft.com/office/drawing/2014/main" id="{A1030B2B-89FD-DD4F-4E03-49731144F0D0}"/>
                  </a:ext>
                </a:extLst>
              </p:cNvPr>
              <p:cNvGrpSpPr/>
              <p:nvPr/>
            </p:nvGrpSpPr>
            <p:grpSpPr>
              <a:xfrm>
                <a:off x="1027249" y="2845095"/>
                <a:ext cx="968861" cy="973784"/>
                <a:chOff x="-616041" y="-1620278"/>
                <a:chExt cx="3195937" cy="3210262"/>
              </a:xfrm>
              <a:solidFill>
                <a:srgbClr val="70AD47"/>
              </a:solidFill>
            </p:grpSpPr>
            <p:sp>
              <p:nvSpPr>
                <p:cNvPr id="18" name="Freeform 26">
                  <a:extLst>
                    <a:ext uri="{FF2B5EF4-FFF2-40B4-BE49-F238E27FC236}">
                      <a16:creationId xmlns:a16="http://schemas.microsoft.com/office/drawing/2014/main" id="{46FEB74D-B6F3-5911-9EB3-060CCCA29047}"/>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17" name="Picture 7">
                <a:extLst>
                  <a:ext uri="{FF2B5EF4-FFF2-40B4-BE49-F238E27FC236}">
                    <a16:creationId xmlns:a16="http://schemas.microsoft.com/office/drawing/2014/main" id="{B7DAD524-1A0D-88B1-5674-A946487607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561" y="2956014"/>
                <a:ext cx="724237" cy="751946"/>
              </a:xfrm>
              <a:prstGeom prst="rect">
                <a:avLst/>
              </a:prstGeom>
            </p:spPr>
          </p:pic>
        </p:gr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62105" y="1217587"/>
            <a:ext cx="6023873" cy="2625753"/>
            <a:chOff x="-1524000" y="1639585"/>
            <a:chExt cx="12047746" cy="5251506"/>
          </a:xfrm>
        </p:grpSpPr>
        <p:sp>
          <p:nvSpPr>
            <p:cNvPr id="3" name="TextBox 3"/>
            <p:cNvSpPr txBox="1"/>
            <p:nvPr/>
          </p:nvSpPr>
          <p:spPr>
            <a:xfrm>
              <a:off x="-1524000" y="1639585"/>
              <a:ext cx="12047746" cy="1538882"/>
            </a:xfrm>
            <a:prstGeom prst="rect">
              <a:avLst/>
            </a:prstGeom>
          </p:spPr>
          <p:txBody>
            <a:bodyPr wrap="square" lIns="0" tIns="0" rIns="0" bIns="0" rtlCol="0" anchor="t">
              <a:spAutoFit/>
            </a:bodyPr>
            <a:lstStyle/>
            <a:p>
              <a:pPr algn="ctr">
                <a:lnSpc>
                  <a:spcPts val="6000"/>
                </a:lnSpc>
              </a:pPr>
              <a:r>
                <a:rPr lang="en-US" sz="5000" spc="150" dirty="0">
                  <a:latin typeface="Tahoma"/>
                  <a:ea typeface="Tahoma"/>
                  <a:cs typeface="Arial"/>
                </a:rPr>
                <a:t>Context Matters</a:t>
              </a:r>
            </a:p>
          </p:txBody>
        </p:sp>
        <p:sp>
          <p:nvSpPr>
            <p:cNvPr id="4" name="TextBox 4"/>
            <p:cNvSpPr txBox="1"/>
            <p:nvPr/>
          </p:nvSpPr>
          <p:spPr>
            <a:xfrm>
              <a:off x="-161940" y="3419481"/>
              <a:ext cx="9323626" cy="2375522"/>
            </a:xfrm>
            <a:prstGeom prst="rect">
              <a:avLst/>
            </a:prstGeom>
          </p:spPr>
          <p:txBody>
            <a:bodyPr wrap="square" lIns="0" tIns="0" rIns="0" bIns="0" rtlCol="0" anchor="t">
              <a:spAutoFit/>
            </a:bodyPr>
            <a:lstStyle/>
            <a:p>
              <a:pPr algn="ctr">
                <a:lnSpc>
                  <a:spcPts val="3173"/>
                </a:lnSpc>
              </a:pPr>
              <a:r>
                <a:rPr lang="en-US" sz="2250" spc="204" dirty="0">
                  <a:latin typeface="Tahoma"/>
                  <a:ea typeface="Tahoma"/>
                  <a:cs typeface="Arial"/>
                </a:rPr>
                <a:t>When we leave out clarity, we fill in the wrong information. Context builds relevance!</a:t>
              </a:r>
            </a:p>
          </p:txBody>
        </p:sp>
        <p:sp>
          <p:nvSpPr>
            <p:cNvPr id="5" name="AutoShape 5"/>
            <p:cNvSpPr/>
            <p:nvPr/>
          </p:nvSpPr>
          <p:spPr>
            <a:xfrm>
              <a:off x="0" y="6838279"/>
              <a:ext cx="8529256" cy="52812"/>
            </a:xfrm>
            <a:prstGeom prst="rect">
              <a:avLst/>
            </a:prstGeom>
            <a:solidFill>
              <a:srgbClr val="002D5B"/>
            </a:solidFill>
            <a:ln w="19050">
              <a:solidFill>
                <a:schemeClr val="tx1"/>
              </a:solidFill>
            </a:ln>
          </p:spPr>
        </p:sp>
      </p:grpSp>
      <p:sp>
        <p:nvSpPr>
          <p:cNvPr id="7" name="TextBox 7"/>
          <p:cNvSpPr txBox="1"/>
          <p:nvPr/>
        </p:nvSpPr>
        <p:spPr>
          <a:xfrm>
            <a:off x="7510649" y="3945617"/>
            <a:ext cx="4126784" cy="2308324"/>
          </a:xfrm>
          <a:prstGeom prst="rect">
            <a:avLst/>
          </a:prstGeom>
        </p:spPr>
        <p:txBody>
          <a:bodyPr lIns="0" tIns="0" rIns="0" bIns="0" rtlCol="0" anchor="t">
            <a:spAutoFit/>
          </a:bodyPr>
          <a:lstStyle/>
          <a:p>
            <a:pPr algn="ctr">
              <a:lnSpc>
                <a:spcPts val="6000"/>
              </a:lnSpc>
            </a:pPr>
            <a:r>
              <a:rPr lang="en-US" sz="4800" spc="150" dirty="0">
                <a:latin typeface="Tahoma"/>
                <a:ea typeface="Tahoma"/>
                <a:cs typeface="Arial"/>
              </a:rPr>
              <a:t>We build better files with context</a:t>
            </a:r>
          </a:p>
        </p:txBody>
      </p:sp>
      <p:sp>
        <p:nvSpPr>
          <p:cNvPr id="8" name="TextBox 8"/>
          <p:cNvSpPr txBox="1"/>
          <p:nvPr/>
        </p:nvSpPr>
        <p:spPr>
          <a:xfrm>
            <a:off x="6241122" y="6509571"/>
            <a:ext cx="4126786" cy="348429"/>
          </a:xfrm>
          <a:prstGeom prst="rect">
            <a:avLst/>
          </a:prstGeom>
        </p:spPr>
        <p:txBody>
          <a:bodyPr lIns="0" tIns="0" rIns="0" bIns="0" rtlCol="0" anchor="t">
            <a:spAutoFit/>
          </a:bodyPr>
          <a:lstStyle/>
          <a:p>
            <a:pPr algn="ctr">
              <a:lnSpc>
                <a:spcPts val="3173"/>
              </a:lnSpc>
            </a:pPr>
            <a:endParaRPr sz="1200"/>
          </a:p>
        </p:txBody>
      </p:sp>
      <p:pic>
        <p:nvPicPr>
          <p:cNvPr id="12" name="Picture 12"/>
          <p:cNvPicPr>
            <a:picLocks noChangeAspect="1"/>
          </p:cNvPicPr>
          <p:nvPr/>
        </p:nvPicPr>
        <p:blipFill>
          <a:blip r:embed="rId4"/>
          <a:srcRect l="5430" t="17614" b="11524"/>
          <a:stretch>
            <a:fillRect/>
          </a:stretch>
        </p:blipFill>
        <p:spPr>
          <a:xfrm>
            <a:off x="3609968" y="4124406"/>
            <a:ext cx="3096119" cy="2308324"/>
          </a:xfrm>
          <a:prstGeom prst="rect">
            <a:avLst/>
          </a:prstGeom>
        </p:spPr>
      </p:pic>
      <p:pic>
        <p:nvPicPr>
          <p:cNvPr id="15" name="Picture 15"/>
          <p:cNvPicPr>
            <a:picLocks noChangeAspect="1"/>
          </p:cNvPicPr>
          <p:nvPr/>
        </p:nvPicPr>
        <p:blipFill>
          <a:blip r:embed="rId5"/>
          <a:srcRect l="2634" r="2634"/>
          <a:stretch>
            <a:fillRect/>
          </a:stretch>
        </p:blipFill>
        <p:spPr>
          <a:xfrm>
            <a:off x="1748630" y="2104809"/>
            <a:ext cx="3409398" cy="2393345"/>
          </a:xfrm>
          <a:prstGeom prst="rect">
            <a:avLst/>
          </a:prstGeom>
        </p:spPr>
      </p:pic>
      <p:pic>
        <p:nvPicPr>
          <p:cNvPr id="16" name="Picture 16"/>
          <p:cNvPicPr>
            <a:picLocks noChangeAspect="1"/>
          </p:cNvPicPr>
          <p:nvPr/>
        </p:nvPicPr>
        <p:blipFill>
          <a:blip r:embed="rId6"/>
          <a:srcRect l="64095" t="48308" r="19419" b="38590"/>
          <a:stretch>
            <a:fillRect/>
          </a:stretch>
        </p:blipFill>
        <p:spPr>
          <a:xfrm>
            <a:off x="2397039" y="3196639"/>
            <a:ext cx="509934" cy="305961"/>
          </a:xfrm>
          <a:prstGeom prst="rect">
            <a:avLst/>
          </a:prstGeom>
        </p:spPr>
      </p:pic>
      <p:sp>
        <p:nvSpPr>
          <p:cNvPr id="17" name="AutoShape 5">
            <a:extLst>
              <a:ext uri="{FF2B5EF4-FFF2-40B4-BE49-F238E27FC236}">
                <a16:creationId xmlns:a16="http://schemas.microsoft.com/office/drawing/2014/main" id="{B448C2E2-6D08-AA75-A803-1C0A7839C010}"/>
              </a:ext>
            </a:extLst>
          </p:cNvPr>
          <p:cNvSpPr/>
          <p:nvPr/>
        </p:nvSpPr>
        <p:spPr>
          <a:xfrm>
            <a:off x="7441727" y="6356218"/>
            <a:ext cx="4264628" cy="26406"/>
          </a:xfrm>
          <a:prstGeom prst="rect">
            <a:avLst/>
          </a:prstGeom>
          <a:solidFill>
            <a:srgbClr val="002D5B"/>
          </a:solidFill>
          <a:ln w="19050">
            <a:solidFill>
              <a:schemeClr val="tx1"/>
            </a:solidFill>
          </a:ln>
        </p:spPr>
      </p:sp>
      <p:sp>
        <p:nvSpPr>
          <p:cNvPr id="6" name="Title 5">
            <a:extLst>
              <a:ext uri="{FF2B5EF4-FFF2-40B4-BE49-F238E27FC236}">
                <a16:creationId xmlns:a16="http://schemas.microsoft.com/office/drawing/2014/main" id="{F2C41CA0-79AE-A5B3-B6D7-6F0F6709C159}"/>
              </a:ext>
            </a:extLst>
          </p:cNvPr>
          <p:cNvSpPr>
            <a:spLocks noGrp="1"/>
          </p:cNvSpPr>
          <p:nvPr>
            <p:ph type="title"/>
          </p:nvPr>
        </p:nvSpPr>
        <p:spPr/>
        <p:txBody>
          <a:bodyPr/>
          <a:lstStyle/>
          <a:p>
            <a:r>
              <a:rPr lang="en-US" dirty="0"/>
              <a:t>Context</a:t>
            </a:r>
          </a:p>
        </p:txBody>
      </p:sp>
      <p:grpSp>
        <p:nvGrpSpPr>
          <p:cNvPr id="20" name="Group 19">
            <a:extLst>
              <a:ext uri="{FF2B5EF4-FFF2-40B4-BE49-F238E27FC236}">
                <a16:creationId xmlns:a16="http://schemas.microsoft.com/office/drawing/2014/main" id="{EC71AED9-A318-0188-4313-DA0EB1517161}"/>
              </a:ext>
            </a:extLst>
          </p:cNvPr>
          <p:cNvGrpSpPr/>
          <p:nvPr/>
        </p:nvGrpSpPr>
        <p:grpSpPr>
          <a:xfrm>
            <a:off x="118872" y="886968"/>
            <a:ext cx="4717295" cy="973784"/>
            <a:chOff x="1044585" y="2888239"/>
            <a:chExt cx="4717295" cy="973784"/>
          </a:xfrm>
        </p:grpSpPr>
        <p:sp>
          <p:nvSpPr>
            <p:cNvPr id="21" name="Content Placeholder 9">
              <a:extLst>
                <a:ext uri="{FF2B5EF4-FFF2-40B4-BE49-F238E27FC236}">
                  <a16:creationId xmlns:a16="http://schemas.microsoft.com/office/drawing/2014/main" id="{EB69F5F2-4722-BD6C-38DB-0042180D0591}"/>
                </a:ext>
              </a:extLst>
            </p:cNvPr>
            <p:cNvSpPr txBox="1">
              <a:spLocks/>
            </p:cNvSpPr>
            <p:nvPr/>
          </p:nvSpPr>
          <p:spPr>
            <a:xfrm>
              <a:off x="2219570" y="2892738"/>
              <a:ext cx="3542310" cy="964786"/>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a:t>Cognitive Load, Chunking, &amp; Context</a:t>
              </a:r>
            </a:p>
          </p:txBody>
        </p:sp>
        <p:grpSp>
          <p:nvGrpSpPr>
            <p:cNvPr id="22" name="Group 21">
              <a:extLst>
                <a:ext uri="{FF2B5EF4-FFF2-40B4-BE49-F238E27FC236}">
                  <a16:creationId xmlns:a16="http://schemas.microsoft.com/office/drawing/2014/main" id="{1E06951A-612F-0B3F-A428-C20BB76B43A7}"/>
                </a:ext>
              </a:extLst>
            </p:cNvPr>
            <p:cNvGrpSpPr/>
            <p:nvPr/>
          </p:nvGrpSpPr>
          <p:grpSpPr>
            <a:xfrm>
              <a:off x="1044585" y="2888239"/>
              <a:ext cx="968861" cy="973784"/>
              <a:chOff x="1027249" y="2845095"/>
              <a:chExt cx="968861" cy="973784"/>
            </a:xfrm>
          </p:grpSpPr>
          <p:grpSp>
            <p:nvGrpSpPr>
              <p:cNvPr id="23" name="Group 22">
                <a:extLst>
                  <a:ext uri="{FF2B5EF4-FFF2-40B4-BE49-F238E27FC236}">
                    <a16:creationId xmlns:a16="http://schemas.microsoft.com/office/drawing/2014/main" id="{D041962B-6585-56ED-6384-9844D4157296}"/>
                  </a:ext>
                </a:extLst>
              </p:cNvPr>
              <p:cNvGrpSpPr/>
              <p:nvPr/>
            </p:nvGrpSpPr>
            <p:grpSpPr>
              <a:xfrm>
                <a:off x="1027249" y="2845095"/>
                <a:ext cx="968861" cy="973784"/>
                <a:chOff x="-616041" y="-1620278"/>
                <a:chExt cx="3195937" cy="3210262"/>
              </a:xfrm>
              <a:solidFill>
                <a:srgbClr val="70AD47"/>
              </a:solidFill>
            </p:grpSpPr>
            <p:sp>
              <p:nvSpPr>
                <p:cNvPr id="25" name="Freeform 26">
                  <a:extLst>
                    <a:ext uri="{FF2B5EF4-FFF2-40B4-BE49-F238E27FC236}">
                      <a16:creationId xmlns:a16="http://schemas.microsoft.com/office/drawing/2014/main" id="{A654B83A-B226-76A0-78B2-DCF4F283B8C6}"/>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4" name="Picture 7">
                <a:extLst>
                  <a:ext uri="{FF2B5EF4-FFF2-40B4-BE49-F238E27FC236}">
                    <a16:creationId xmlns:a16="http://schemas.microsoft.com/office/drawing/2014/main" id="{F17D85BB-29C6-A3AE-0FF2-63392844EB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9561" y="2956014"/>
                <a:ext cx="724237" cy="751946"/>
              </a:xfrm>
              <a:prstGeom prst="rect">
                <a:avLst/>
              </a:prstGeom>
            </p:spPr>
          </p:pic>
        </p:grpSp>
      </p:gr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E9D884B-2A44-212C-3B9D-75BD7E15FA8D}"/>
              </a:ext>
            </a:extLst>
          </p:cNvPr>
          <p:cNvSpPr>
            <a:spLocks noGrp="1"/>
          </p:cNvSpPr>
          <p:nvPr>
            <p:ph type="title"/>
          </p:nvPr>
        </p:nvSpPr>
        <p:spPr/>
        <p:txBody>
          <a:bodyPr/>
          <a:lstStyle/>
          <a:p>
            <a:r>
              <a:rPr lang="en-US" dirty="0"/>
              <a:t>Interleaved Practice and Feedback</a:t>
            </a:r>
          </a:p>
        </p:txBody>
      </p:sp>
      <p:sp>
        <p:nvSpPr>
          <p:cNvPr id="2" name="Slide Number Placeholder 1">
            <a:extLst>
              <a:ext uri="{FF2B5EF4-FFF2-40B4-BE49-F238E27FC236}">
                <a16:creationId xmlns:a16="http://schemas.microsoft.com/office/drawing/2014/main" id="{735FB84C-3110-A53B-1265-FE89AA307C20}"/>
              </a:ext>
            </a:extLst>
          </p:cNvPr>
          <p:cNvSpPr>
            <a:spLocks noGrp="1"/>
          </p:cNvSpPr>
          <p:nvPr>
            <p:ph type="sldNum" sz="quarter" idx="4"/>
          </p:nvPr>
        </p:nvSpPr>
        <p:spPr/>
        <p:txBody>
          <a:bodyPr/>
          <a:lstStyle/>
          <a:p>
            <a:pPr algn="r"/>
            <a:fld id="{20E6FD9B-DC66-4F2B-B92A-19C65C99AF3B}" type="slidenum">
              <a:rPr lang="en-US" smtClean="0"/>
              <a:pPr algn="r"/>
              <a:t>62</a:t>
            </a:fld>
            <a:endParaRPr lang="en-US" dirty="0"/>
          </a:p>
        </p:txBody>
      </p:sp>
      <p:sp>
        <p:nvSpPr>
          <p:cNvPr id="5" name="Content Placeholder 9">
            <a:extLst>
              <a:ext uri="{FF2B5EF4-FFF2-40B4-BE49-F238E27FC236}">
                <a16:creationId xmlns:a16="http://schemas.microsoft.com/office/drawing/2014/main" id="{441E32C8-FC16-F7EF-6605-0E7830DA6D0E}"/>
              </a:ext>
            </a:extLst>
          </p:cNvPr>
          <p:cNvSpPr txBox="1">
            <a:spLocks/>
          </p:cNvSpPr>
          <p:nvPr/>
        </p:nvSpPr>
        <p:spPr>
          <a:xfrm>
            <a:off x="1524000" y="1447800"/>
            <a:ext cx="3553068" cy="110318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endParaRPr lang="en-US" sz="1900" dirty="0">
              <a:ea typeface="Calibri" panose="020F0502020204030204" pitchFamily="34" charset="0"/>
            </a:endParaRPr>
          </a:p>
        </p:txBody>
      </p:sp>
      <p:grpSp>
        <p:nvGrpSpPr>
          <p:cNvPr id="7" name="Group 7">
            <a:extLst>
              <a:ext uri="{FF2B5EF4-FFF2-40B4-BE49-F238E27FC236}">
                <a16:creationId xmlns:a16="http://schemas.microsoft.com/office/drawing/2014/main" id="{534289F4-6F13-90C9-4661-CA9AB97625D7}"/>
              </a:ext>
            </a:extLst>
          </p:cNvPr>
          <p:cNvGrpSpPr/>
          <p:nvPr/>
        </p:nvGrpSpPr>
        <p:grpSpPr>
          <a:xfrm rot="20465785">
            <a:off x="834483" y="2197966"/>
            <a:ext cx="10777832" cy="3736166"/>
            <a:chOff x="0" y="0"/>
            <a:chExt cx="16479600" cy="2952860"/>
          </a:xfrm>
        </p:grpSpPr>
        <p:grpSp>
          <p:nvGrpSpPr>
            <p:cNvPr id="8" name="Group 8">
              <a:extLst>
                <a:ext uri="{FF2B5EF4-FFF2-40B4-BE49-F238E27FC236}">
                  <a16:creationId xmlns:a16="http://schemas.microsoft.com/office/drawing/2014/main" id="{7B4B7A84-60B8-35C6-18F6-4F1D2F6BFDC0}"/>
                </a:ext>
              </a:extLst>
            </p:cNvPr>
            <p:cNvGrpSpPr/>
            <p:nvPr/>
          </p:nvGrpSpPr>
          <p:grpSpPr>
            <a:xfrm>
              <a:off x="0" y="0"/>
              <a:ext cx="16417585" cy="2952860"/>
              <a:chOff x="0" y="0"/>
              <a:chExt cx="15138919" cy="2722880"/>
            </a:xfrm>
          </p:grpSpPr>
          <p:sp>
            <p:nvSpPr>
              <p:cNvPr id="10" name="Freeform 9">
                <a:extLst>
                  <a:ext uri="{FF2B5EF4-FFF2-40B4-BE49-F238E27FC236}">
                    <a16:creationId xmlns:a16="http://schemas.microsoft.com/office/drawing/2014/main" id="{FEFC1B1B-F344-7A8B-003B-FC6F4BFB9967}"/>
                  </a:ext>
                </a:extLst>
              </p:cNvPr>
              <p:cNvSpPr/>
              <p:nvPr/>
            </p:nvSpPr>
            <p:spPr>
              <a:xfrm>
                <a:off x="0" y="0"/>
                <a:ext cx="15138919" cy="2722880"/>
              </a:xfrm>
              <a:custGeom>
                <a:avLst/>
                <a:gdLst/>
                <a:ahLst/>
                <a:cxnLst/>
                <a:rect l="l" t="t" r="r" b="b"/>
                <a:pathLst>
                  <a:path w="15138919" h="2722880">
                    <a:moveTo>
                      <a:pt x="908050" y="0"/>
                    </a:moveTo>
                    <a:lnTo>
                      <a:pt x="14180069" y="0"/>
                    </a:lnTo>
                    <a:lnTo>
                      <a:pt x="14180069" y="2722880"/>
                    </a:lnTo>
                    <a:lnTo>
                      <a:pt x="908050" y="2722880"/>
                    </a:lnTo>
                    <a:lnTo>
                      <a:pt x="908050" y="0"/>
                    </a:lnTo>
                    <a:close/>
                    <a:moveTo>
                      <a:pt x="15138919" y="347980"/>
                    </a:moveTo>
                    <a:lnTo>
                      <a:pt x="15138919" y="0"/>
                    </a:lnTo>
                    <a:lnTo>
                      <a:pt x="14180069" y="0"/>
                    </a:lnTo>
                    <a:lnTo>
                      <a:pt x="14180069" y="2722880"/>
                    </a:lnTo>
                    <a:lnTo>
                      <a:pt x="15138919" y="2722880"/>
                    </a:lnTo>
                    <a:lnTo>
                      <a:pt x="15138919" y="2374900"/>
                    </a:lnTo>
                    <a:cubicBezTo>
                      <a:pt x="14688069" y="2258060"/>
                      <a:pt x="14355328" y="1849120"/>
                      <a:pt x="14355328" y="1361440"/>
                    </a:cubicBezTo>
                    <a:cubicBezTo>
                      <a:pt x="14355328" y="875030"/>
                      <a:pt x="14688069" y="464820"/>
                      <a:pt x="15138919" y="347980"/>
                    </a:cubicBezTo>
                    <a:close/>
                    <a:moveTo>
                      <a:pt x="0" y="0"/>
                    </a:moveTo>
                    <a:lnTo>
                      <a:pt x="0" y="350520"/>
                    </a:lnTo>
                    <a:cubicBezTo>
                      <a:pt x="447040" y="469900"/>
                      <a:pt x="775970" y="877570"/>
                      <a:pt x="775970" y="1361440"/>
                    </a:cubicBezTo>
                    <a:cubicBezTo>
                      <a:pt x="775970" y="1845310"/>
                      <a:pt x="447040" y="2252980"/>
                      <a:pt x="0" y="2372360"/>
                    </a:cubicBezTo>
                    <a:lnTo>
                      <a:pt x="0" y="2722880"/>
                    </a:lnTo>
                    <a:lnTo>
                      <a:pt x="908050" y="2722880"/>
                    </a:lnTo>
                    <a:lnTo>
                      <a:pt x="908050" y="0"/>
                    </a:lnTo>
                    <a:lnTo>
                      <a:pt x="0" y="0"/>
                    </a:lnTo>
                    <a:close/>
                  </a:path>
                </a:pathLst>
              </a:custGeom>
              <a:solidFill>
                <a:srgbClr val="EFF0F2">
                  <a:alpha val="17647"/>
                </a:srgbClr>
              </a:solidFill>
            </p:spPr>
          </p:sp>
        </p:grpSp>
        <p:pic>
          <p:nvPicPr>
            <p:cNvPr id="9" name="Picture 10">
              <a:extLst>
                <a:ext uri="{FF2B5EF4-FFF2-40B4-BE49-F238E27FC236}">
                  <a16:creationId xmlns:a16="http://schemas.microsoft.com/office/drawing/2014/main" id="{646BBF40-DA6A-0D29-93E1-0E90BB301A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7654"/>
              <a:ext cx="16479600" cy="1977552"/>
            </a:xfrm>
            <a:prstGeom prst="rect">
              <a:avLst/>
            </a:prstGeom>
          </p:spPr>
        </p:pic>
      </p:grpSp>
      <p:sp>
        <p:nvSpPr>
          <p:cNvPr id="11" name="TextBox 10">
            <a:extLst>
              <a:ext uri="{FF2B5EF4-FFF2-40B4-BE49-F238E27FC236}">
                <a16:creationId xmlns:a16="http://schemas.microsoft.com/office/drawing/2014/main" id="{77940EDC-5FD7-AF45-4D30-CD5194E064C5}"/>
              </a:ext>
            </a:extLst>
          </p:cNvPr>
          <p:cNvSpPr txBox="1"/>
          <p:nvPr/>
        </p:nvSpPr>
        <p:spPr>
          <a:xfrm>
            <a:off x="313590" y="3878403"/>
            <a:ext cx="2010468" cy="830997"/>
          </a:xfrm>
          <a:prstGeom prst="rect">
            <a:avLst/>
          </a:prstGeom>
          <a:noFill/>
        </p:spPr>
        <p:txBody>
          <a:bodyPr wrap="square" lIns="91440" tIns="45720" rIns="91440" bIns="45720" rtlCol="0" anchor="t">
            <a:spAutoFit/>
          </a:bodyPr>
          <a:lstStyle/>
          <a:p>
            <a:r>
              <a:rPr lang="en-US" sz="2400" b="1" dirty="0">
                <a:latin typeface="Tahoma"/>
                <a:ea typeface="Tahoma"/>
                <a:cs typeface="Arial"/>
              </a:rPr>
              <a:t>Teach</a:t>
            </a:r>
          </a:p>
          <a:p>
            <a:r>
              <a:rPr lang="en-US" sz="2400" b="1" dirty="0">
                <a:latin typeface="Tahoma"/>
                <a:ea typeface="Tahoma"/>
                <a:cs typeface="Arial"/>
              </a:rPr>
              <a:t>Skill </a:t>
            </a:r>
            <a:r>
              <a:rPr lang="en-US" sz="2400" b="1" dirty="0">
                <a:solidFill>
                  <a:schemeClr val="accent6">
                    <a:lumMod val="75000"/>
                  </a:schemeClr>
                </a:solidFill>
                <a:latin typeface="Tahoma"/>
                <a:ea typeface="Tahoma"/>
                <a:cs typeface="Arial"/>
              </a:rPr>
              <a:t>A</a:t>
            </a:r>
          </a:p>
        </p:txBody>
      </p:sp>
      <p:sp>
        <p:nvSpPr>
          <p:cNvPr id="12" name="TextBox 11">
            <a:extLst>
              <a:ext uri="{FF2B5EF4-FFF2-40B4-BE49-F238E27FC236}">
                <a16:creationId xmlns:a16="http://schemas.microsoft.com/office/drawing/2014/main" id="{FB51F82A-177D-6AB6-D4DB-A6B162CE9DE1}"/>
              </a:ext>
            </a:extLst>
          </p:cNvPr>
          <p:cNvSpPr txBox="1"/>
          <p:nvPr/>
        </p:nvSpPr>
        <p:spPr>
          <a:xfrm>
            <a:off x="2108080" y="4920168"/>
            <a:ext cx="2057400" cy="1200329"/>
          </a:xfrm>
          <a:prstGeom prst="rect">
            <a:avLst/>
          </a:prstGeom>
          <a:noFill/>
        </p:spPr>
        <p:txBody>
          <a:bodyPr wrap="square" lIns="91440" tIns="45720" rIns="91440" bIns="45720" rtlCol="0" anchor="t">
            <a:spAutoFit/>
          </a:bodyPr>
          <a:lstStyle/>
          <a:p>
            <a:r>
              <a:rPr lang="en-US" sz="2400" b="1" dirty="0">
                <a:latin typeface="Tahoma"/>
                <a:ea typeface="Tahoma"/>
                <a:cs typeface="Arial"/>
              </a:rPr>
              <a:t>Practice &amp; Feedback </a:t>
            </a:r>
          </a:p>
          <a:p>
            <a:r>
              <a:rPr lang="en-US" sz="2400" b="1" dirty="0">
                <a:latin typeface="Tahoma"/>
                <a:ea typeface="Tahoma"/>
                <a:cs typeface="Arial"/>
              </a:rPr>
              <a:t>Skill </a:t>
            </a:r>
            <a:r>
              <a:rPr lang="en-US" sz="2400" b="1" dirty="0">
                <a:solidFill>
                  <a:schemeClr val="accent6">
                    <a:lumMod val="75000"/>
                  </a:schemeClr>
                </a:solidFill>
                <a:latin typeface="Tahoma"/>
                <a:ea typeface="Tahoma"/>
                <a:cs typeface="Arial"/>
              </a:rPr>
              <a:t>A</a:t>
            </a:r>
          </a:p>
        </p:txBody>
      </p:sp>
      <p:sp>
        <p:nvSpPr>
          <p:cNvPr id="13" name="TextBox 12">
            <a:extLst>
              <a:ext uri="{FF2B5EF4-FFF2-40B4-BE49-F238E27FC236}">
                <a16:creationId xmlns:a16="http://schemas.microsoft.com/office/drawing/2014/main" id="{C084295A-9E43-0D62-7680-4F8538EA7BAA}"/>
              </a:ext>
            </a:extLst>
          </p:cNvPr>
          <p:cNvSpPr txBox="1"/>
          <p:nvPr/>
        </p:nvSpPr>
        <p:spPr>
          <a:xfrm>
            <a:off x="2794112" y="3401348"/>
            <a:ext cx="1699079" cy="830997"/>
          </a:xfrm>
          <a:prstGeom prst="rect">
            <a:avLst/>
          </a:prstGeom>
          <a:noFill/>
        </p:spPr>
        <p:txBody>
          <a:bodyPr wrap="square" lIns="91440" tIns="45720" rIns="91440" bIns="45720" rtlCol="0" anchor="t">
            <a:spAutoFit/>
          </a:bodyPr>
          <a:lstStyle/>
          <a:p>
            <a:r>
              <a:rPr lang="en-US" sz="2400" b="1" dirty="0">
                <a:latin typeface="Tahoma"/>
                <a:ea typeface="Tahoma"/>
                <a:cs typeface="Arial"/>
              </a:rPr>
              <a:t>Teach Skill </a:t>
            </a:r>
            <a:r>
              <a:rPr lang="en-US" sz="2400" b="1" dirty="0">
                <a:solidFill>
                  <a:srgbClr val="7030A0"/>
                </a:solidFill>
                <a:latin typeface="Tahoma"/>
                <a:ea typeface="Tahoma"/>
                <a:cs typeface="Arial"/>
              </a:rPr>
              <a:t>B</a:t>
            </a:r>
          </a:p>
        </p:txBody>
      </p:sp>
      <p:sp>
        <p:nvSpPr>
          <p:cNvPr id="14" name="TextBox 13">
            <a:extLst>
              <a:ext uri="{FF2B5EF4-FFF2-40B4-BE49-F238E27FC236}">
                <a16:creationId xmlns:a16="http://schemas.microsoft.com/office/drawing/2014/main" id="{7DFC9C6B-7CC5-DA9B-9792-EF27EAA12B36}"/>
              </a:ext>
            </a:extLst>
          </p:cNvPr>
          <p:cNvSpPr txBox="1"/>
          <p:nvPr/>
        </p:nvSpPr>
        <p:spPr>
          <a:xfrm>
            <a:off x="4728458" y="3662958"/>
            <a:ext cx="2057400" cy="1200329"/>
          </a:xfrm>
          <a:prstGeom prst="rect">
            <a:avLst/>
          </a:prstGeom>
          <a:noFill/>
        </p:spPr>
        <p:txBody>
          <a:bodyPr wrap="square" lIns="91440" tIns="45720" rIns="91440" bIns="45720" rtlCol="0" anchor="t">
            <a:spAutoFit/>
          </a:bodyPr>
          <a:lstStyle/>
          <a:p>
            <a:r>
              <a:rPr lang="en-US" sz="2400" b="1" dirty="0">
                <a:latin typeface="Tahoma"/>
                <a:ea typeface="Tahoma"/>
                <a:cs typeface="Arial"/>
              </a:rPr>
              <a:t>Practice &amp; Feedback</a:t>
            </a:r>
          </a:p>
          <a:p>
            <a:r>
              <a:rPr lang="en-US" sz="2400" b="1" dirty="0">
                <a:latin typeface="Tahoma"/>
                <a:ea typeface="Tahoma"/>
                <a:cs typeface="Arial"/>
              </a:rPr>
              <a:t>Skill </a:t>
            </a:r>
            <a:r>
              <a:rPr lang="en-US" sz="2400" b="1" dirty="0">
                <a:solidFill>
                  <a:schemeClr val="accent6">
                    <a:lumMod val="75000"/>
                  </a:schemeClr>
                </a:solidFill>
                <a:latin typeface="Tahoma"/>
                <a:ea typeface="Tahoma"/>
                <a:cs typeface="Arial"/>
              </a:rPr>
              <a:t>A</a:t>
            </a:r>
            <a:r>
              <a:rPr lang="en-US" sz="2400" b="1" dirty="0">
                <a:latin typeface="Tahoma"/>
                <a:ea typeface="Tahoma"/>
                <a:cs typeface="Arial"/>
              </a:rPr>
              <a:t> + </a:t>
            </a:r>
            <a:r>
              <a:rPr lang="en-US" sz="2400" b="1" dirty="0">
                <a:solidFill>
                  <a:srgbClr val="7030A0"/>
                </a:solidFill>
                <a:latin typeface="Tahoma"/>
                <a:ea typeface="Tahoma"/>
                <a:cs typeface="Arial"/>
              </a:rPr>
              <a:t>B</a:t>
            </a:r>
          </a:p>
        </p:txBody>
      </p:sp>
      <p:sp>
        <p:nvSpPr>
          <p:cNvPr id="17" name="TextBox 16">
            <a:extLst>
              <a:ext uri="{FF2B5EF4-FFF2-40B4-BE49-F238E27FC236}">
                <a16:creationId xmlns:a16="http://schemas.microsoft.com/office/drawing/2014/main" id="{48CB0DD9-D192-5A21-4A88-74346A2E7310}"/>
              </a:ext>
            </a:extLst>
          </p:cNvPr>
          <p:cNvSpPr txBox="1"/>
          <p:nvPr/>
        </p:nvSpPr>
        <p:spPr>
          <a:xfrm>
            <a:off x="5759973" y="2423553"/>
            <a:ext cx="1699079" cy="830997"/>
          </a:xfrm>
          <a:prstGeom prst="rect">
            <a:avLst/>
          </a:prstGeom>
          <a:noFill/>
        </p:spPr>
        <p:txBody>
          <a:bodyPr wrap="square" lIns="91440" tIns="45720" rIns="91440" bIns="45720" rtlCol="0" anchor="t">
            <a:spAutoFit/>
          </a:bodyPr>
          <a:lstStyle/>
          <a:p>
            <a:r>
              <a:rPr lang="en-US" sz="2400" b="1" dirty="0">
                <a:latin typeface="Tahoma"/>
                <a:ea typeface="Tahoma"/>
                <a:cs typeface="Arial"/>
              </a:rPr>
              <a:t>Teach Skill </a:t>
            </a:r>
            <a:r>
              <a:rPr lang="en-US" sz="2400" b="1" dirty="0">
                <a:solidFill>
                  <a:schemeClr val="accent6">
                    <a:lumMod val="75000"/>
                  </a:schemeClr>
                </a:solidFill>
                <a:latin typeface="Tahoma"/>
                <a:ea typeface="Tahoma"/>
                <a:cs typeface="Arial"/>
              </a:rPr>
              <a:t>A</a:t>
            </a:r>
            <a:r>
              <a:rPr lang="en-US" sz="2400" b="1" dirty="0">
                <a:solidFill>
                  <a:schemeClr val="accent1">
                    <a:lumMod val="50000"/>
                  </a:schemeClr>
                </a:solidFill>
                <a:latin typeface="Tahoma"/>
                <a:ea typeface="Tahoma"/>
                <a:cs typeface="Arial"/>
              </a:rPr>
              <a:t>C</a:t>
            </a:r>
          </a:p>
        </p:txBody>
      </p:sp>
      <p:sp>
        <p:nvSpPr>
          <p:cNvPr id="18" name="TextBox 17">
            <a:extLst>
              <a:ext uri="{FF2B5EF4-FFF2-40B4-BE49-F238E27FC236}">
                <a16:creationId xmlns:a16="http://schemas.microsoft.com/office/drawing/2014/main" id="{A8CE4E7C-AB4F-17AC-D6BF-C8B0F91211B6}"/>
              </a:ext>
            </a:extLst>
          </p:cNvPr>
          <p:cNvSpPr txBox="1"/>
          <p:nvPr/>
        </p:nvSpPr>
        <p:spPr>
          <a:xfrm>
            <a:off x="7681986" y="3031775"/>
            <a:ext cx="2528813" cy="1569660"/>
          </a:xfrm>
          <a:prstGeom prst="rect">
            <a:avLst/>
          </a:prstGeom>
          <a:noFill/>
        </p:spPr>
        <p:txBody>
          <a:bodyPr wrap="square" lIns="91440" tIns="45720" rIns="91440" bIns="45720" rtlCol="0" anchor="t">
            <a:spAutoFit/>
          </a:bodyPr>
          <a:lstStyle/>
          <a:p>
            <a:r>
              <a:rPr lang="en-US" sz="2400" b="1" dirty="0">
                <a:latin typeface="Tahoma"/>
                <a:ea typeface="Tahoma"/>
                <a:cs typeface="Arial"/>
              </a:rPr>
              <a:t>Practice &amp; Feedback</a:t>
            </a:r>
          </a:p>
          <a:p>
            <a:r>
              <a:rPr lang="en-US" sz="2400" b="1" dirty="0">
                <a:latin typeface="Tahoma"/>
                <a:ea typeface="Tahoma"/>
                <a:cs typeface="Arial"/>
              </a:rPr>
              <a:t>Skill </a:t>
            </a:r>
            <a:br>
              <a:rPr lang="en-US" sz="2400" b="1" dirty="0">
                <a:latin typeface="Tahoma"/>
                <a:ea typeface="Tahoma"/>
                <a:cs typeface="Arial"/>
              </a:rPr>
            </a:br>
            <a:r>
              <a:rPr lang="en-US" sz="2400" b="1" dirty="0">
                <a:solidFill>
                  <a:schemeClr val="accent6">
                    <a:lumMod val="75000"/>
                  </a:schemeClr>
                </a:solidFill>
                <a:latin typeface="Tahoma"/>
                <a:ea typeface="Tahoma"/>
                <a:cs typeface="Arial"/>
              </a:rPr>
              <a:t>A</a:t>
            </a:r>
            <a:r>
              <a:rPr lang="en-US" sz="2400" b="1" dirty="0">
                <a:latin typeface="Tahoma"/>
                <a:ea typeface="Tahoma"/>
                <a:cs typeface="Arial"/>
              </a:rPr>
              <a:t> + </a:t>
            </a:r>
            <a:r>
              <a:rPr lang="en-US" sz="2400" b="1" dirty="0">
                <a:solidFill>
                  <a:srgbClr val="7030A0"/>
                </a:solidFill>
                <a:latin typeface="Tahoma"/>
                <a:ea typeface="Tahoma"/>
                <a:cs typeface="Arial"/>
              </a:rPr>
              <a:t>B + </a:t>
            </a:r>
            <a:r>
              <a:rPr lang="en-US" sz="2400" b="1" dirty="0">
                <a:solidFill>
                  <a:schemeClr val="accent1">
                    <a:lumMod val="50000"/>
                  </a:schemeClr>
                </a:solidFill>
                <a:latin typeface="Tahoma"/>
                <a:ea typeface="Tahoma"/>
                <a:cs typeface="Arial"/>
              </a:rPr>
              <a:t>C</a:t>
            </a:r>
          </a:p>
        </p:txBody>
      </p:sp>
      <p:sp>
        <p:nvSpPr>
          <p:cNvPr id="19" name="TextBox 18">
            <a:extLst>
              <a:ext uri="{FF2B5EF4-FFF2-40B4-BE49-F238E27FC236}">
                <a16:creationId xmlns:a16="http://schemas.microsoft.com/office/drawing/2014/main" id="{59F66C63-6535-DDC8-36A5-E6CC6DF0A0DF}"/>
              </a:ext>
            </a:extLst>
          </p:cNvPr>
          <p:cNvSpPr txBox="1"/>
          <p:nvPr/>
        </p:nvSpPr>
        <p:spPr>
          <a:xfrm>
            <a:off x="8763000" y="1377422"/>
            <a:ext cx="1699079" cy="830997"/>
          </a:xfrm>
          <a:prstGeom prst="rect">
            <a:avLst/>
          </a:prstGeom>
          <a:noFill/>
        </p:spPr>
        <p:txBody>
          <a:bodyPr wrap="square" lIns="91440" tIns="45720" rIns="91440" bIns="45720" rtlCol="0" anchor="t">
            <a:spAutoFit/>
          </a:bodyPr>
          <a:lstStyle/>
          <a:p>
            <a:r>
              <a:rPr lang="en-US" sz="2400" b="1" dirty="0">
                <a:latin typeface="Tahoma"/>
                <a:ea typeface="Tahoma"/>
                <a:cs typeface="Arial"/>
              </a:rPr>
              <a:t>Teach Skill </a:t>
            </a:r>
            <a:r>
              <a:rPr lang="en-US" sz="2400" b="1" dirty="0">
                <a:solidFill>
                  <a:srgbClr val="7030A0"/>
                </a:solidFill>
                <a:latin typeface="Tahoma"/>
                <a:ea typeface="Tahoma"/>
                <a:cs typeface="Arial"/>
              </a:rPr>
              <a:t>B</a:t>
            </a:r>
            <a:r>
              <a:rPr lang="en-US" sz="2400" b="1" dirty="0">
                <a:solidFill>
                  <a:srgbClr val="C00000"/>
                </a:solidFill>
                <a:latin typeface="Tahoma"/>
                <a:ea typeface="Tahoma"/>
                <a:cs typeface="Arial"/>
              </a:rPr>
              <a:t>D</a:t>
            </a:r>
          </a:p>
        </p:txBody>
      </p:sp>
      <p:sp>
        <p:nvSpPr>
          <p:cNvPr id="20" name="TextBox 19">
            <a:extLst>
              <a:ext uri="{FF2B5EF4-FFF2-40B4-BE49-F238E27FC236}">
                <a16:creationId xmlns:a16="http://schemas.microsoft.com/office/drawing/2014/main" id="{8542AAF3-01B5-FA8F-0575-8A6710C2E72D}"/>
              </a:ext>
            </a:extLst>
          </p:cNvPr>
          <p:cNvSpPr txBox="1"/>
          <p:nvPr/>
        </p:nvSpPr>
        <p:spPr>
          <a:xfrm>
            <a:off x="9806940" y="2331302"/>
            <a:ext cx="2317520" cy="1569660"/>
          </a:xfrm>
          <a:prstGeom prst="rect">
            <a:avLst/>
          </a:prstGeom>
          <a:noFill/>
        </p:spPr>
        <p:txBody>
          <a:bodyPr wrap="square" lIns="91440" tIns="45720" rIns="91440" bIns="45720" rtlCol="0" anchor="t">
            <a:spAutoFit/>
          </a:bodyPr>
          <a:lstStyle/>
          <a:p>
            <a:r>
              <a:rPr lang="en-US" sz="2400" b="1" dirty="0">
                <a:latin typeface="Tahoma"/>
                <a:ea typeface="Tahoma"/>
                <a:cs typeface="Arial"/>
              </a:rPr>
              <a:t>Practice &amp; Feedback</a:t>
            </a:r>
          </a:p>
          <a:p>
            <a:r>
              <a:rPr lang="en-US" sz="2400" b="1" dirty="0">
                <a:latin typeface="Tahoma"/>
                <a:ea typeface="Tahoma"/>
                <a:cs typeface="Arial"/>
              </a:rPr>
              <a:t>Skill </a:t>
            </a:r>
          </a:p>
          <a:p>
            <a:r>
              <a:rPr lang="en-US" sz="2400" b="1" dirty="0">
                <a:solidFill>
                  <a:schemeClr val="accent6">
                    <a:lumMod val="75000"/>
                  </a:schemeClr>
                </a:solidFill>
                <a:latin typeface="Tahoma"/>
                <a:ea typeface="Tahoma"/>
                <a:cs typeface="Arial"/>
              </a:rPr>
              <a:t>A</a:t>
            </a:r>
            <a:r>
              <a:rPr lang="en-US" sz="2400" b="1" dirty="0">
                <a:latin typeface="Tahoma"/>
                <a:ea typeface="Tahoma"/>
                <a:cs typeface="Arial"/>
              </a:rPr>
              <a:t> + </a:t>
            </a:r>
            <a:r>
              <a:rPr lang="en-US" sz="2400" b="1" dirty="0">
                <a:solidFill>
                  <a:srgbClr val="7030A0"/>
                </a:solidFill>
                <a:latin typeface="Tahoma"/>
                <a:ea typeface="Tahoma"/>
                <a:cs typeface="Arial"/>
              </a:rPr>
              <a:t>B </a:t>
            </a:r>
            <a:r>
              <a:rPr lang="en-US" sz="2400" b="1" dirty="0">
                <a:latin typeface="Tahoma"/>
                <a:ea typeface="Tahoma"/>
                <a:cs typeface="Arial"/>
              </a:rPr>
              <a:t>+</a:t>
            </a:r>
            <a:r>
              <a:rPr lang="en-US" sz="2400" b="1" dirty="0">
                <a:solidFill>
                  <a:srgbClr val="7030A0"/>
                </a:solidFill>
                <a:latin typeface="Tahoma"/>
                <a:ea typeface="Tahoma"/>
                <a:cs typeface="Arial"/>
              </a:rPr>
              <a:t> </a:t>
            </a:r>
            <a:r>
              <a:rPr lang="en-US" sz="2400" b="1" dirty="0">
                <a:solidFill>
                  <a:schemeClr val="accent1">
                    <a:lumMod val="50000"/>
                  </a:schemeClr>
                </a:solidFill>
                <a:latin typeface="Tahoma"/>
                <a:ea typeface="Tahoma"/>
                <a:cs typeface="Arial"/>
              </a:rPr>
              <a:t>C</a:t>
            </a:r>
            <a:r>
              <a:rPr lang="en-US" sz="2400" b="1" dirty="0">
                <a:solidFill>
                  <a:schemeClr val="accent3">
                    <a:lumMod val="75000"/>
                  </a:schemeClr>
                </a:solidFill>
                <a:latin typeface="Tahoma"/>
                <a:ea typeface="Tahoma"/>
                <a:cs typeface="Arial"/>
              </a:rPr>
              <a:t> </a:t>
            </a:r>
            <a:r>
              <a:rPr lang="en-US" sz="2400" b="1" dirty="0">
                <a:latin typeface="Tahoma"/>
                <a:ea typeface="Tahoma"/>
                <a:cs typeface="Arial"/>
              </a:rPr>
              <a:t>+</a:t>
            </a:r>
            <a:r>
              <a:rPr lang="en-US" sz="2400" b="1" dirty="0">
                <a:solidFill>
                  <a:schemeClr val="accent3">
                    <a:lumMod val="75000"/>
                  </a:schemeClr>
                </a:solidFill>
                <a:latin typeface="Tahoma"/>
                <a:ea typeface="Tahoma"/>
                <a:cs typeface="Arial"/>
              </a:rPr>
              <a:t> </a:t>
            </a:r>
            <a:r>
              <a:rPr lang="en-US" sz="2400" b="1" dirty="0">
                <a:solidFill>
                  <a:srgbClr val="C00000"/>
                </a:solidFill>
                <a:latin typeface="Tahoma"/>
                <a:ea typeface="Tahoma"/>
                <a:cs typeface="Arial"/>
              </a:rPr>
              <a:t>D</a:t>
            </a:r>
          </a:p>
        </p:txBody>
      </p:sp>
      <p:grpSp>
        <p:nvGrpSpPr>
          <p:cNvPr id="21" name="Group 20">
            <a:extLst>
              <a:ext uri="{FF2B5EF4-FFF2-40B4-BE49-F238E27FC236}">
                <a16:creationId xmlns:a16="http://schemas.microsoft.com/office/drawing/2014/main" id="{F3A2D819-E51B-BAF6-F239-EFBC9B9E493C}"/>
              </a:ext>
            </a:extLst>
          </p:cNvPr>
          <p:cNvGrpSpPr/>
          <p:nvPr/>
        </p:nvGrpSpPr>
        <p:grpSpPr>
          <a:xfrm>
            <a:off x="188804" y="841248"/>
            <a:ext cx="4487487" cy="973785"/>
            <a:chOff x="1044585" y="4498966"/>
            <a:chExt cx="4487487" cy="973785"/>
          </a:xfrm>
        </p:grpSpPr>
        <p:sp>
          <p:nvSpPr>
            <p:cNvPr id="22" name="Content Placeholder 9">
              <a:extLst>
                <a:ext uri="{FF2B5EF4-FFF2-40B4-BE49-F238E27FC236}">
                  <a16:creationId xmlns:a16="http://schemas.microsoft.com/office/drawing/2014/main" id="{645A216B-7A5A-B10B-5985-06D816175A9C}"/>
                </a:ext>
              </a:extLst>
            </p:cNvPr>
            <p:cNvSpPr txBox="1">
              <a:spLocks/>
            </p:cNvSpPr>
            <p:nvPr/>
          </p:nvSpPr>
          <p:spPr>
            <a:xfrm>
              <a:off x="2219570" y="4498966"/>
              <a:ext cx="3312502" cy="973785"/>
            </a:xfrm>
            <a:prstGeom prst="rect">
              <a:avLst/>
            </a:prstGeom>
          </p:spPr>
          <p:txBody>
            <a:bodyPr lIns="91440" tIns="45720" rIns="91440" bIns="45720" anchor="t">
              <a:normAutofit fontScale="85000" lnSpcReduction="10000"/>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r>
                <a:rPr lang="en-US"/>
                <a:t>Interleaved Practice and Feedback</a:t>
              </a:r>
            </a:p>
          </p:txBody>
        </p:sp>
        <p:grpSp>
          <p:nvGrpSpPr>
            <p:cNvPr id="23" name="Group 22">
              <a:extLst>
                <a:ext uri="{FF2B5EF4-FFF2-40B4-BE49-F238E27FC236}">
                  <a16:creationId xmlns:a16="http://schemas.microsoft.com/office/drawing/2014/main" id="{4027CCD7-B578-F7E5-5576-DE924089C4BB}"/>
                </a:ext>
              </a:extLst>
            </p:cNvPr>
            <p:cNvGrpSpPr/>
            <p:nvPr/>
          </p:nvGrpSpPr>
          <p:grpSpPr>
            <a:xfrm>
              <a:off x="1044585" y="4498966"/>
              <a:ext cx="968861" cy="973784"/>
              <a:chOff x="1031005" y="4536791"/>
              <a:chExt cx="968861" cy="973784"/>
            </a:xfrm>
          </p:grpSpPr>
          <p:grpSp>
            <p:nvGrpSpPr>
              <p:cNvPr id="24" name="Group 23">
                <a:extLst>
                  <a:ext uri="{FF2B5EF4-FFF2-40B4-BE49-F238E27FC236}">
                    <a16:creationId xmlns:a16="http://schemas.microsoft.com/office/drawing/2014/main" id="{BF74E50A-DBE3-07C4-9BE5-FFBB62AE07EE}"/>
                  </a:ext>
                </a:extLst>
              </p:cNvPr>
              <p:cNvGrpSpPr/>
              <p:nvPr/>
            </p:nvGrpSpPr>
            <p:grpSpPr>
              <a:xfrm>
                <a:off x="1031005" y="4536791"/>
                <a:ext cx="968861" cy="973784"/>
                <a:chOff x="-275158" y="-1650786"/>
                <a:chExt cx="3195937" cy="3210262"/>
              </a:xfrm>
              <a:solidFill>
                <a:srgbClr val="70AD47"/>
              </a:solidFill>
            </p:grpSpPr>
            <p:sp>
              <p:nvSpPr>
                <p:cNvPr id="30" name="Freeform 26">
                  <a:extLst>
                    <a:ext uri="{FF2B5EF4-FFF2-40B4-BE49-F238E27FC236}">
                      <a16:creationId xmlns:a16="http://schemas.microsoft.com/office/drawing/2014/main" id="{24653B3D-D488-061D-B940-596E29BEDCA8}"/>
                    </a:ext>
                  </a:extLst>
                </p:cNvPr>
                <p:cNvSpPr/>
                <p:nvPr/>
              </p:nvSpPr>
              <p:spPr>
                <a:xfrm>
                  <a:off x="-275158" y="-1650786"/>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9" name="Picture 3">
                <a:extLst>
                  <a:ext uri="{FF2B5EF4-FFF2-40B4-BE49-F238E27FC236}">
                    <a16:creationId xmlns:a16="http://schemas.microsoft.com/office/drawing/2014/main" id="{3E058777-84A3-2701-9148-AF49A7EA5C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7212" y="4665460"/>
                <a:ext cx="716447" cy="716447"/>
              </a:xfrm>
              <a:prstGeom prst="rect">
                <a:avLst/>
              </a:prstGeom>
            </p:spPr>
          </p:pic>
        </p:grpSp>
      </p:grpSp>
    </p:spTree>
    <p:extLst>
      <p:ext uri="{BB962C8B-B14F-4D97-AF65-F5344CB8AC3E}">
        <p14:creationId xmlns:p14="http://schemas.microsoft.com/office/powerpoint/2010/main" val="2896590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882279-E5ED-D493-1221-C013B84CB782}"/>
              </a:ext>
            </a:extLst>
          </p:cNvPr>
          <p:cNvSpPr>
            <a:spLocks noGrp="1"/>
          </p:cNvSpPr>
          <p:nvPr>
            <p:ph type="title"/>
          </p:nvPr>
        </p:nvSpPr>
        <p:spPr/>
        <p:txBody>
          <a:bodyPr/>
          <a:lstStyle/>
          <a:p>
            <a:r>
              <a:rPr lang="en-US" dirty="0"/>
              <a:t>Spaced Learning</a:t>
            </a:r>
          </a:p>
        </p:txBody>
      </p:sp>
      <p:sp>
        <p:nvSpPr>
          <p:cNvPr id="2" name="Slide Number Placeholder 1">
            <a:extLst>
              <a:ext uri="{FF2B5EF4-FFF2-40B4-BE49-F238E27FC236}">
                <a16:creationId xmlns:a16="http://schemas.microsoft.com/office/drawing/2014/main" id="{D58CFE75-4DB6-7E75-9AFD-5EC3851B2B21}"/>
              </a:ext>
            </a:extLst>
          </p:cNvPr>
          <p:cNvSpPr>
            <a:spLocks noGrp="1"/>
          </p:cNvSpPr>
          <p:nvPr>
            <p:ph type="sldNum" sz="quarter" idx="10"/>
          </p:nvPr>
        </p:nvSpPr>
        <p:spPr/>
        <p:txBody>
          <a:bodyPr/>
          <a:lstStyle/>
          <a:p>
            <a:pPr algn="r"/>
            <a:fld id="{20E6FD9B-DC66-4F2B-B92A-19C65C99AF3B}" type="slidenum">
              <a:rPr lang="en-US" smtClean="0"/>
              <a:pPr algn="r"/>
              <a:t>63</a:t>
            </a:fld>
            <a:endParaRPr lang="en-US" dirty="0"/>
          </a:p>
        </p:txBody>
      </p:sp>
      <p:sp>
        <p:nvSpPr>
          <p:cNvPr id="10" name="Text Placeholder 9">
            <a:extLst>
              <a:ext uri="{FF2B5EF4-FFF2-40B4-BE49-F238E27FC236}">
                <a16:creationId xmlns:a16="http://schemas.microsoft.com/office/drawing/2014/main" id="{2B2D3BD2-2025-8BDB-060F-A835FD91366A}"/>
              </a:ext>
            </a:extLst>
          </p:cNvPr>
          <p:cNvSpPr>
            <a:spLocks noGrp="1"/>
          </p:cNvSpPr>
          <p:nvPr>
            <p:ph type="body" sz="quarter" idx="12"/>
          </p:nvPr>
        </p:nvSpPr>
        <p:spPr>
          <a:xfrm>
            <a:off x="275364" y="2287149"/>
            <a:ext cx="5622090" cy="4895850"/>
          </a:xfrm>
        </p:spPr>
        <p:txBody>
          <a:bodyPr/>
          <a:lstStyle/>
          <a:p>
            <a:pPr marL="456565" indent="-456565"/>
            <a:r>
              <a:rPr lang="en-US" dirty="0">
                <a:latin typeface="Tahoma"/>
              </a:rPr>
              <a:t>This graphic illustrates that when information is reviewed, it is forgotten less quickly.</a:t>
            </a:r>
          </a:p>
          <a:p>
            <a:pPr marL="456565" indent="-456565"/>
            <a:r>
              <a:rPr lang="en-US" b="1" dirty="0">
                <a:latin typeface="Tahoma"/>
              </a:rPr>
              <a:t>Spacing</a:t>
            </a:r>
            <a:r>
              <a:rPr lang="en-US" dirty="0">
                <a:latin typeface="Tahoma"/>
              </a:rPr>
              <a:t> and </a:t>
            </a:r>
            <a:r>
              <a:rPr lang="en-US" b="1" dirty="0">
                <a:latin typeface="Tahoma"/>
              </a:rPr>
              <a:t>interleaving</a:t>
            </a:r>
            <a:r>
              <a:rPr lang="en-US" dirty="0">
                <a:latin typeface="Tahoma"/>
              </a:rPr>
              <a:t> knowledge, skills, and abilities is the heart of using the forgetting curve to an advantage.</a:t>
            </a:r>
          </a:p>
          <a:p>
            <a:pPr marL="456565" indent="-456565"/>
            <a:endParaRPr lang="en-US" dirty="0"/>
          </a:p>
        </p:txBody>
      </p:sp>
      <p:pic>
        <p:nvPicPr>
          <p:cNvPr id="7" name="Picture 4">
            <a:extLst>
              <a:ext uri="{FF2B5EF4-FFF2-40B4-BE49-F238E27FC236}">
                <a16:creationId xmlns:a16="http://schemas.microsoft.com/office/drawing/2014/main" id="{78CAD81E-82DF-9D56-6525-723A1D71F240}"/>
              </a:ext>
            </a:extLst>
          </p:cNvPr>
          <p:cNvPicPr>
            <a:picLocks noChangeAspect="1"/>
          </p:cNvPicPr>
          <p:nvPr/>
        </p:nvPicPr>
        <p:blipFill>
          <a:blip r:embed="rId3"/>
          <a:srcRect r="19082"/>
          <a:stretch>
            <a:fillRect/>
          </a:stretch>
        </p:blipFill>
        <p:spPr>
          <a:xfrm>
            <a:off x="5897453" y="1192824"/>
            <a:ext cx="5781271" cy="5137404"/>
          </a:xfrm>
          <a:prstGeom prst="rect">
            <a:avLst/>
          </a:prstGeom>
        </p:spPr>
      </p:pic>
      <p:grpSp>
        <p:nvGrpSpPr>
          <p:cNvPr id="15" name="Group 14">
            <a:extLst>
              <a:ext uri="{FF2B5EF4-FFF2-40B4-BE49-F238E27FC236}">
                <a16:creationId xmlns:a16="http://schemas.microsoft.com/office/drawing/2014/main" id="{8A0E69AA-314E-3DC3-5A26-98B2BEA67DC2}"/>
              </a:ext>
            </a:extLst>
          </p:cNvPr>
          <p:cNvGrpSpPr/>
          <p:nvPr/>
        </p:nvGrpSpPr>
        <p:grpSpPr>
          <a:xfrm>
            <a:off x="231540" y="879135"/>
            <a:ext cx="4330997" cy="973784"/>
            <a:chOff x="6290739" y="1342577"/>
            <a:chExt cx="4330997" cy="973784"/>
          </a:xfrm>
        </p:grpSpPr>
        <p:sp>
          <p:nvSpPr>
            <p:cNvPr id="16" name="Content Placeholder 9">
              <a:extLst>
                <a:ext uri="{FF2B5EF4-FFF2-40B4-BE49-F238E27FC236}">
                  <a16:creationId xmlns:a16="http://schemas.microsoft.com/office/drawing/2014/main" id="{107CE312-6AE1-8770-D842-E97C39FCA98D}"/>
                </a:ext>
              </a:extLst>
            </p:cNvPr>
            <p:cNvSpPr txBox="1">
              <a:spLocks/>
            </p:cNvSpPr>
            <p:nvPr/>
          </p:nvSpPr>
          <p:spPr>
            <a:xfrm>
              <a:off x="7471234" y="1526986"/>
              <a:ext cx="3150502" cy="604966"/>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2800">
                  <a:solidFill>
                    <a:schemeClr val="tx1"/>
                  </a:solidFill>
                  <a:latin typeface="Tahoma"/>
                  <a:ea typeface="Tahoma"/>
                  <a:cs typeface="Arial"/>
                </a:rPr>
                <a:t>Spaced Learning</a:t>
              </a:r>
            </a:p>
          </p:txBody>
        </p:sp>
        <p:grpSp>
          <p:nvGrpSpPr>
            <p:cNvPr id="17" name="Group 16">
              <a:extLst>
                <a:ext uri="{FF2B5EF4-FFF2-40B4-BE49-F238E27FC236}">
                  <a16:creationId xmlns:a16="http://schemas.microsoft.com/office/drawing/2014/main" id="{B6F4E43F-4C0A-FCED-6DE3-2150255CB178}"/>
                </a:ext>
              </a:extLst>
            </p:cNvPr>
            <p:cNvGrpSpPr/>
            <p:nvPr/>
          </p:nvGrpSpPr>
          <p:grpSpPr>
            <a:xfrm>
              <a:off x="6290739" y="1342577"/>
              <a:ext cx="968861" cy="973784"/>
              <a:chOff x="6291230" y="1329731"/>
              <a:chExt cx="968861" cy="973784"/>
            </a:xfrm>
          </p:grpSpPr>
          <p:grpSp>
            <p:nvGrpSpPr>
              <p:cNvPr id="18" name="Group 17">
                <a:extLst>
                  <a:ext uri="{FF2B5EF4-FFF2-40B4-BE49-F238E27FC236}">
                    <a16:creationId xmlns:a16="http://schemas.microsoft.com/office/drawing/2014/main" id="{60D6F48B-31CD-1370-2441-B5277A46EFDF}"/>
                  </a:ext>
                </a:extLst>
              </p:cNvPr>
              <p:cNvGrpSpPr/>
              <p:nvPr/>
            </p:nvGrpSpPr>
            <p:grpSpPr>
              <a:xfrm>
                <a:off x="6291230" y="1329731"/>
                <a:ext cx="968861" cy="973784"/>
                <a:chOff x="-512288" y="-1555990"/>
                <a:chExt cx="3195937" cy="3210262"/>
              </a:xfrm>
              <a:solidFill>
                <a:srgbClr val="70AD47"/>
              </a:solidFill>
            </p:grpSpPr>
            <p:sp>
              <p:nvSpPr>
                <p:cNvPr id="20" name="Freeform 26">
                  <a:extLst>
                    <a:ext uri="{FF2B5EF4-FFF2-40B4-BE49-F238E27FC236}">
                      <a16:creationId xmlns:a16="http://schemas.microsoft.com/office/drawing/2014/main" id="{6B60155C-D286-38ED-797F-2710894C59C0}"/>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19" name="Picture 4">
                <a:extLst>
                  <a:ext uri="{FF2B5EF4-FFF2-40B4-BE49-F238E27FC236}">
                    <a16:creationId xmlns:a16="http://schemas.microsoft.com/office/drawing/2014/main" id="{B3A4B347-4333-3FA4-7304-955BF1D947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85291" y="1389810"/>
                <a:ext cx="580738" cy="853627"/>
              </a:xfrm>
              <a:prstGeom prst="rect">
                <a:avLst/>
              </a:prstGeom>
            </p:spPr>
          </p:pic>
        </p:grpSp>
      </p:grpSp>
    </p:spTree>
    <p:extLst>
      <p:ext uri="{BB962C8B-B14F-4D97-AF65-F5344CB8AC3E}">
        <p14:creationId xmlns:p14="http://schemas.microsoft.com/office/powerpoint/2010/main" val="553039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410CBF-F5EC-2E4C-A5A1-686314CABF5C}"/>
              </a:ext>
            </a:extLst>
          </p:cNvPr>
          <p:cNvSpPr>
            <a:spLocks noGrp="1"/>
          </p:cNvSpPr>
          <p:nvPr>
            <p:ph type="title"/>
          </p:nvPr>
        </p:nvSpPr>
        <p:spPr/>
        <p:txBody>
          <a:bodyPr/>
          <a:lstStyle/>
          <a:p>
            <a:r>
              <a:rPr lang="en-US" dirty="0">
                <a:latin typeface="Tahoma"/>
                <a:ea typeface="Tahoma"/>
                <a:cs typeface="Arial"/>
              </a:rPr>
              <a:t>Metacognitive Strategies</a:t>
            </a:r>
            <a:endParaRPr lang="en-US">
              <a:latin typeface="Tahoma"/>
              <a:ea typeface="Tahoma"/>
              <a:cs typeface="Tahoma"/>
            </a:endParaRPr>
          </a:p>
        </p:txBody>
      </p:sp>
      <p:sp>
        <p:nvSpPr>
          <p:cNvPr id="2" name="Slide Number Placeholder 1">
            <a:extLst>
              <a:ext uri="{FF2B5EF4-FFF2-40B4-BE49-F238E27FC236}">
                <a16:creationId xmlns:a16="http://schemas.microsoft.com/office/drawing/2014/main" id="{DB6DAA74-1AEC-A8A8-37C6-913C356CF3DD}"/>
              </a:ext>
            </a:extLst>
          </p:cNvPr>
          <p:cNvSpPr>
            <a:spLocks noGrp="1"/>
          </p:cNvSpPr>
          <p:nvPr>
            <p:ph type="sldNum" sz="quarter" idx="10"/>
          </p:nvPr>
        </p:nvSpPr>
        <p:spPr>
          <a:xfrm>
            <a:off x="11026466" y="5875931"/>
            <a:ext cx="821634" cy="340935"/>
          </a:xfrm>
        </p:spPr>
        <p:txBody>
          <a:bodyPr/>
          <a:lstStyle/>
          <a:p>
            <a:pPr algn="r"/>
            <a:fld id="{20E6FD9B-DC66-4F2B-B92A-19C65C99AF3B}" type="slidenum">
              <a:rPr lang="en-US" smtClean="0"/>
              <a:pPr algn="r"/>
              <a:t>64</a:t>
            </a:fld>
            <a:endParaRPr lang="en-US" dirty="0"/>
          </a:p>
        </p:txBody>
      </p:sp>
      <p:sp>
        <p:nvSpPr>
          <p:cNvPr id="5" name="Content Placeholder 9">
            <a:extLst>
              <a:ext uri="{FF2B5EF4-FFF2-40B4-BE49-F238E27FC236}">
                <a16:creationId xmlns:a16="http://schemas.microsoft.com/office/drawing/2014/main" id="{CA09A1DD-3914-E5FC-F896-8A8BD26653D2}"/>
              </a:ext>
            </a:extLst>
          </p:cNvPr>
          <p:cNvSpPr txBox="1">
            <a:spLocks/>
          </p:cNvSpPr>
          <p:nvPr/>
        </p:nvSpPr>
        <p:spPr>
          <a:xfrm>
            <a:off x="1227623" y="922473"/>
            <a:ext cx="6413400" cy="1103181"/>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None/>
            </a:pPr>
            <a:endParaRPr lang="en-US" dirty="0">
              <a:ea typeface="Calibri" panose="020F0502020204030204" pitchFamily="34" charset="0"/>
            </a:endParaRPr>
          </a:p>
        </p:txBody>
      </p:sp>
      <p:pic>
        <p:nvPicPr>
          <p:cNvPr id="8" name="Picture 7">
            <a:extLst>
              <a:ext uri="{FF2B5EF4-FFF2-40B4-BE49-F238E27FC236}">
                <a16:creationId xmlns:a16="http://schemas.microsoft.com/office/drawing/2014/main" id="{B4B18586-D66A-0204-7470-6EFA89F6E6A7}"/>
              </a:ext>
            </a:extLst>
          </p:cNvPr>
          <p:cNvPicPr>
            <a:picLocks noChangeAspect="1"/>
          </p:cNvPicPr>
          <p:nvPr/>
        </p:nvPicPr>
        <p:blipFill>
          <a:blip r:embed="rId3"/>
          <a:srcRect r="36308"/>
          <a:stretch>
            <a:fillRect/>
          </a:stretch>
        </p:blipFill>
        <p:spPr>
          <a:xfrm>
            <a:off x="6801015" y="2152997"/>
            <a:ext cx="5047085" cy="3203807"/>
          </a:xfrm>
          <a:prstGeom prst="rect">
            <a:avLst/>
          </a:prstGeom>
        </p:spPr>
      </p:pic>
      <p:sp>
        <p:nvSpPr>
          <p:cNvPr id="14" name="TextBox 13">
            <a:extLst>
              <a:ext uri="{FF2B5EF4-FFF2-40B4-BE49-F238E27FC236}">
                <a16:creationId xmlns:a16="http://schemas.microsoft.com/office/drawing/2014/main" id="{DEF3E996-6C36-F597-7E25-365ED0A93A53}"/>
              </a:ext>
            </a:extLst>
          </p:cNvPr>
          <p:cNvSpPr txBox="1"/>
          <p:nvPr/>
        </p:nvSpPr>
        <p:spPr>
          <a:xfrm>
            <a:off x="470802" y="2122977"/>
            <a:ext cx="5864291" cy="3539430"/>
          </a:xfrm>
          <a:prstGeom prst="rect">
            <a:avLst/>
          </a:prstGeom>
          <a:noFill/>
        </p:spPr>
        <p:txBody>
          <a:bodyPr wrap="square">
            <a:spAutoFit/>
          </a:bodyPr>
          <a:lstStyle/>
          <a:p>
            <a:r>
              <a:rPr lang="en-US" sz="2800" dirty="0"/>
              <a:t>In the training environment, the learner will need to:</a:t>
            </a:r>
          </a:p>
          <a:p>
            <a:pPr marL="1066785" lvl="1" indent="-457200">
              <a:buFont typeface="Wingdings" panose="05000000000000000000" pitchFamily="2" charset="2"/>
              <a:buChar char="Ø"/>
            </a:pPr>
            <a:r>
              <a:rPr lang="en-US" sz="2800" b="1" dirty="0"/>
              <a:t>Plan</a:t>
            </a:r>
            <a:r>
              <a:rPr lang="en-US" sz="2800" dirty="0"/>
              <a:t> how they will participate in the learning experience</a:t>
            </a:r>
          </a:p>
          <a:p>
            <a:pPr marL="1066785" lvl="1" indent="-457200">
              <a:buFont typeface="Wingdings" panose="05000000000000000000" pitchFamily="2" charset="2"/>
              <a:buChar char="Ø"/>
            </a:pPr>
            <a:r>
              <a:rPr lang="en-US" sz="2800" b="1" dirty="0"/>
              <a:t>Monitor</a:t>
            </a:r>
            <a:r>
              <a:rPr lang="en-US" sz="2800" dirty="0"/>
              <a:t> how they are doing</a:t>
            </a:r>
          </a:p>
          <a:p>
            <a:pPr marL="1066785" lvl="1" indent="-457200">
              <a:buFont typeface="Wingdings" panose="05000000000000000000" pitchFamily="2" charset="2"/>
              <a:buChar char="Ø"/>
            </a:pPr>
            <a:r>
              <a:rPr lang="en-US" sz="2800" b="1" dirty="0"/>
              <a:t>Evaluate</a:t>
            </a:r>
            <a:r>
              <a:rPr lang="en-US" sz="2800" dirty="0"/>
              <a:t> how well they've met the learning goals</a:t>
            </a:r>
          </a:p>
        </p:txBody>
      </p:sp>
      <p:grpSp>
        <p:nvGrpSpPr>
          <p:cNvPr id="15" name="Group 14">
            <a:extLst>
              <a:ext uri="{FF2B5EF4-FFF2-40B4-BE49-F238E27FC236}">
                <a16:creationId xmlns:a16="http://schemas.microsoft.com/office/drawing/2014/main" id="{A8CDE78A-9071-7297-D70F-B1B93940F5E2}"/>
              </a:ext>
            </a:extLst>
          </p:cNvPr>
          <p:cNvGrpSpPr/>
          <p:nvPr/>
        </p:nvGrpSpPr>
        <p:grpSpPr>
          <a:xfrm>
            <a:off x="241295" y="918246"/>
            <a:ext cx="5281370" cy="973784"/>
            <a:chOff x="6290739" y="4498966"/>
            <a:chExt cx="5281370" cy="973784"/>
          </a:xfrm>
        </p:grpSpPr>
        <p:sp>
          <p:nvSpPr>
            <p:cNvPr id="16" name="Content Placeholder 9">
              <a:extLst>
                <a:ext uri="{FF2B5EF4-FFF2-40B4-BE49-F238E27FC236}">
                  <a16:creationId xmlns:a16="http://schemas.microsoft.com/office/drawing/2014/main" id="{3AC78853-1C3B-6117-0E4E-46426601327E}"/>
                </a:ext>
              </a:extLst>
            </p:cNvPr>
            <p:cNvSpPr txBox="1">
              <a:spLocks/>
            </p:cNvSpPr>
            <p:nvPr/>
          </p:nvSpPr>
          <p:spPr>
            <a:xfrm>
              <a:off x="7471234" y="4549324"/>
              <a:ext cx="4100875" cy="873068"/>
            </a:xfrm>
            <a:prstGeom prst="rect">
              <a:avLst/>
            </a:prstGeom>
          </p:spPr>
          <p:txBody>
            <a:bodyPr lIns="91440" tIns="45720" rIns="91440" bIns="45720" anchor="t">
              <a:noAutofit/>
            </a:bodyPr>
            <a:lstStyle>
              <a:defPPr>
                <a:defRPr lang="en-US"/>
              </a:defPPr>
              <a:lvl1pPr marL="0" indent="0" defTabSz="914400" eaLnBrk="1" latinLnBrk="0" hangingPunct="1">
                <a:lnSpc>
                  <a:spcPct val="110000"/>
                </a:lnSpc>
                <a:spcBef>
                  <a:spcPts val="0"/>
                </a:spcBef>
                <a:spcAft>
                  <a:spcPts val="800"/>
                </a:spcAft>
                <a:buFont typeface="Arial" panose="020B0604020202020204" pitchFamily="34" charset="0"/>
                <a:buNone/>
                <a:defRPr>
                  <a:latin typeface="Tahoma"/>
                  <a:ea typeface="Tahoma"/>
                  <a:cs typeface="Arial"/>
                </a:defRPr>
              </a:lvl1pPr>
              <a:lvl2pPr marL="742950" indent="-285750" defTabSz="914400" eaLnBrk="1" latinLnBrk="0" hangingPunct="1">
                <a:spcBef>
                  <a:spcPct val="20000"/>
                </a:spcBef>
                <a:buFont typeface="Arial" panose="020B0604020202020204" pitchFamily="34" charset="0"/>
                <a:buChar char="–"/>
                <a:defRPr sz="2800">
                  <a:latin typeface="Arial" panose="020B0604020202020204" pitchFamily="34" charset="0"/>
                  <a:cs typeface="Arial" panose="020B0604020202020204" pitchFamily="34" charset="0"/>
                </a:defRPr>
              </a:lvl2pPr>
              <a:lvl3pPr marL="1143000" indent="-228600" defTabSz="914400" eaLnBrk="1" latinLnBrk="0" hangingPunct="1">
                <a:spcBef>
                  <a:spcPct val="200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4pPr>
              <a:lvl5pPr marL="2057400" indent="-228600" defTabSz="914400" eaLnBrk="1" latinLnBrk="0" hangingPunct="1">
                <a:spcBef>
                  <a:spcPct val="20000"/>
                </a:spcBef>
                <a:buFont typeface="Arial" panose="020B0604020202020204" pitchFamily="34" charset="0"/>
                <a:buChar char="»"/>
                <a:defRPr sz="2000">
                  <a:latin typeface="Arial" panose="020B0604020202020204" pitchFamily="34" charset="0"/>
                  <a:cs typeface="Arial" panose="020B0604020202020204" pitchFamily="34" charset="0"/>
                </a:defRPr>
              </a:lvl5pPr>
              <a:lvl6pPr marL="2514600" indent="-228600" defTabSz="914400">
                <a:spcBef>
                  <a:spcPct val="20000"/>
                </a:spcBef>
                <a:buFont typeface="Arial" panose="020B0604020202020204" pitchFamily="34" charset="0"/>
                <a:buChar char="•"/>
                <a:defRPr sz="2000">
                  <a:latin typeface="+mn-lt"/>
                </a:defRPr>
              </a:lvl6pPr>
              <a:lvl7pPr marL="2971800" indent="-228600" defTabSz="914400">
                <a:spcBef>
                  <a:spcPct val="20000"/>
                </a:spcBef>
                <a:buFont typeface="Arial" panose="020B0604020202020204" pitchFamily="34" charset="0"/>
                <a:buChar char="•"/>
                <a:defRPr sz="2000">
                  <a:latin typeface="+mn-lt"/>
                </a:defRPr>
              </a:lvl7pPr>
              <a:lvl8pPr marL="3429000" indent="-228600" defTabSz="914400">
                <a:spcBef>
                  <a:spcPct val="20000"/>
                </a:spcBef>
                <a:buFont typeface="Arial" panose="020B0604020202020204" pitchFamily="34" charset="0"/>
                <a:buChar char="•"/>
                <a:defRPr sz="2000">
                  <a:latin typeface="+mn-lt"/>
                </a:defRPr>
              </a:lvl8pPr>
              <a:lvl9pPr marL="3886200" indent="-228600" defTabSz="914400">
                <a:spcBef>
                  <a:spcPct val="20000"/>
                </a:spcBef>
                <a:buFont typeface="Arial" panose="020B0604020202020204" pitchFamily="34" charset="0"/>
                <a:buChar char="•"/>
                <a:defRPr sz="2000">
                  <a:latin typeface="+mn-lt"/>
                </a:defRPr>
              </a:lvl9pPr>
            </a:lstStyle>
            <a:p>
              <a:pPr>
                <a:lnSpc>
                  <a:spcPct val="100000"/>
                </a:lnSpc>
              </a:pPr>
              <a:r>
                <a:rPr lang="en-US" sz="2700"/>
                <a:t>Metacognitive Strategies </a:t>
              </a:r>
              <a:br>
                <a:rPr lang="en-US" sz="2700"/>
              </a:br>
              <a:r>
                <a:rPr lang="en-US" sz="2000"/>
                <a:t>(Planning, Monitoring, Evaluating)</a:t>
              </a:r>
              <a:endParaRPr lang="en-US" sz="2700"/>
            </a:p>
          </p:txBody>
        </p:sp>
        <p:grpSp>
          <p:nvGrpSpPr>
            <p:cNvPr id="17" name="Group 16">
              <a:extLst>
                <a:ext uri="{FF2B5EF4-FFF2-40B4-BE49-F238E27FC236}">
                  <a16:creationId xmlns:a16="http://schemas.microsoft.com/office/drawing/2014/main" id="{DB391EC1-7EFD-E20C-5CAB-BEFD10DA5116}"/>
                </a:ext>
              </a:extLst>
            </p:cNvPr>
            <p:cNvGrpSpPr/>
            <p:nvPr/>
          </p:nvGrpSpPr>
          <p:grpSpPr>
            <a:xfrm>
              <a:off x="6290739" y="4498966"/>
              <a:ext cx="968861" cy="973784"/>
              <a:chOff x="6259332" y="4537324"/>
              <a:chExt cx="968861" cy="973784"/>
            </a:xfrm>
          </p:grpSpPr>
          <p:grpSp>
            <p:nvGrpSpPr>
              <p:cNvPr id="18" name="Group 17">
                <a:extLst>
                  <a:ext uri="{FF2B5EF4-FFF2-40B4-BE49-F238E27FC236}">
                    <a16:creationId xmlns:a16="http://schemas.microsoft.com/office/drawing/2014/main" id="{96D01B2A-DF6A-9822-F5E2-2AD9D2C566BA}"/>
                  </a:ext>
                </a:extLst>
              </p:cNvPr>
              <p:cNvGrpSpPr/>
              <p:nvPr/>
            </p:nvGrpSpPr>
            <p:grpSpPr>
              <a:xfrm>
                <a:off x="6259332" y="4537324"/>
                <a:ext cx="968861" cy="973784"/>
                <a:chOff x="-512288" y="-1555990"/>
                <a:chExt cx="3195937" cy="3210262"/>
              </a:xfrm>
              <a:solidFill>
                <a:srgbClr val="70AD47"/>
              </a:solidFill>
            </p:grpSpPr>
            <p:sp>
              <p:nvSpPr>
                <p:cNvPr id="22" name="Freeform 26">
                  <a:extLst>
                    <a:ext uri="{FF2B5EF4-FFF2-40B4-BE49-F238E27FC236}">
                      <a16:creationId xmlns:a16="http://schemas.microsoft.com/office/drawing/2014/main" id="{79A00768-6D21-2A4C-9798-B4AE48EF172D}"/>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grpSp>
            <p:nvGrpSpPr>
              <p:cNvPr id="19" name="Group 18">
                <a:extLst>
                  <a:ext uri="{FF2B5EF4-FFF2-40B4-BE49-F238E27FC236}">
                    <a16:creationId xmlns:a16="http://schemas.microsoft.com/office/drawing/2014/main" id="{BDCFADA6-8D2C-75A7-511B-470EE999DA09}"/>
                  </a:ext>
                </a:extLst>
              </p:cNvPr>
              <p:cNvGrpSpPr/>
              <p:nvPr/>
            </p:nvGrpSpPr>
            <p:grpSpPr>
              <a:xfrm>
                <a:off x="6488840" y="4634647"/>
                <a:ext cx="509844" cy="860419"/>
                <a:chOff x="6488840" y="4654977"/>
                <a:chExt cx="509844" cy="860419"/>
              </a:xfrm>
            </p:grpSpPr>
            <p:pic>
              <p:nvPicPr>
                <p:cNvPr id="20" name="Picture 6">
                  <a:extLst>
                    <a:ext uri="{FF2B5EF4-FFF2-40B4-BE49-F238E27FC236}">
                      <a16:creationId xmlns:a16="http://schemas.microsoft.com/office/drawing/2014/main" id="{4A656476-8793-B42E-2FDC-9897B3BF46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51" y="4654977"/>
                  <a:ext cx="380022" cy="508874"/>
                </a:xfrm>
                <a:prstGeom prst="rect">
                  <a:avLst/>
                </a:prstGeom>
              </p:spPr>
            </p:pic>
            <p:pic>
              <p:nvPicPr>
                <p:cNvPr id="21" name="Picture 20">
                  <a:extLst>
                    <a:ext uri="{FF2B5EF4-FFF2-40B4-BE49-F238E27FC236}">
                      <a16:creationId xmlns:a16="http://schemas.microsoft.com/office/drawing/2014/main" id="{A0B75997-629C-AC18-0B79-43DC40A19743}"/>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saturation sat="0"/>
                          </a14:imgEffect>
                        </a14:imgLayer>
                      </a14:imgProps>
                    </a:ext>
                  </a:extLst>
                </a:blip>
                <a:srcRect/>
                <a:stretch>
                  <a:fillRect/>
                </a:stretch>
              </p:blipFill>
              <p:spPr>
                <a:xfrm>
                  <a:off x="6488840" y="5019929"/>
                  <a:ext cx="509844" cy="495467"/>
                </a:xfrm>
                <a:prstGeom prst="rect">
                  <a:avLst/>
                </a:prstGeom>
              </p:spPr>
            </p:pic>
          </p:grpSp>
        </p:grpSp>
      </p:grpSp>
    </p:spTree>
    <p:extLst>
      <p:ext uri="{BB962C8B-B14F-4D97-AF65-F5344CB8AC3E}">
        <p14:creationId xmlns:p14="http://schemas.microsoft.com/office/powerpoint/2010/main" val="897790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2B1194-C06C-A841-9067-F862B66C7813}"/>
              </a:ext>
            </a:extLst>
          </p:cNvPr>
          <p:cNvSpPr>
            <a:spLocks noGrp="1"/>
          </p:cNvSpPr>
          <p:nvPr>
            <p:ph type="title"/>
          </p:nvPr>
        </p:nvSpPr>
        <p:spPr/>
        <p:txBody>
          <a:bodyPr/>
          <a:lstStyle/>
          <a:p>
            <a:r>
              <a:rPr lang="en-US" dirty="0"/>
              <a:t>Reflection</a:t>
            </a:r>
          </a:p>
        </p:txBody>
      </p:sp>
      <p:sp>
        <p:nvSpPr>
          <p:cNvPr id="2" name="Slide Number Placeholder 1">
            <a:extLst>
              <a:ext uri="{FF2B5EF4-FFF2-40B4-BE49-F238E27FC236}">
                <a16:creationId xmlns:a16="http://schemas.microsoft.com/office/drawing/2014/main" id="{B84373B5-6DB4-F01A-BF2C-22ACE847DB85}"/>
              </a:ext>
            </a:extLst>
          </p:cNvPr>
          <p:cNvSpPr>
            <a:spLocks noGrp="1"/>
          </p:cNvSpPr>
          <p:nvPr>
            <p:ph type="sldNum" sz="quarter" idx="10"/>
          </p:nvPr>
        </p:nvSpPr>
        <p:spPr/>
        <p:txBody>
          <a:bodyPr/>
          <a:lstStyle/>
          <a:p>
            <a:pPr algn="r"/>
            <a:fld id="{20E6FD9B-DC66-4F2B-B92A-19C65C99AF3B}" type="slidenum">
              <a:rPr lang="en-US" smtClean="0"/>
              <a:pPr algn="r"/>
              <a:t>65</a:t>
            </a:fld>
            <a:endParaRPr lang="en-US" dirty="0"/>
          </a:p>
        </p:txBody>
      </p:sp>
      <p:sp>
        <p:nvSpPr>
          <p:cNvPr id="10" name="Text Placeholder 9">
            <a:extLst>
              <a:ext uri="{FF2B5EF4-FFF2-40B4-BE49-F238E27FC236}">
                <a16:creationId xmlns:a16="http://schemas.microsoft.com/office/drawing/2014/main" id="{92F790BD-0929-F93F-A4B7-EB463D18EA86}"/>
              </a:ext>
            </a:extLst>
          </p:cNvPr>
          <p:cNvSpPr>
            <a:spLocks noGrp="1"/>
          </p:cNvSpPr>
          <p:nvPr>
            <p:ph type="body" sz="quarter" idx="12"/>
          </p:nvPr>
        </p:nvSpPr>
        <p:spPr>
          <a:xfrm>
            <a:off x="228600" y="2227321"/>
            <a:ext cx="5297804" cy="4895850"/>
          </a:xfrm>
        </p:spPr>
        <p:txBody>
          <a:bodyPr/>
          <a:lstStyle/>
          <a:p>
            <a:pPr marL="456565" indent="-456565"/>
            <a:r>
              <a:rPr lang="en-US" dirty="0">
                <a:latin typeface="Tahoma"/>
              </a:rPr>
              <a:t>Reflection is an opportunity to help learners fix misconceptions by asking them to summarize what they are learning into their own words either through elaboration or generation. </a:t>
            </a:r>
            <a:endParaRPr lang="en-US" dirty="0"/>
          </a:p>
        </p:txBody>
      </p:sp>
      <p:pic>
        <p:nvPicPr>
          <p:cNvPr id="15" name="Picture 14">
            <a:extLst>
              <a:ext uri="{FF2B5EF4-FFF2-40B4-BE49-F238E27FC236}">
                <a16:creationId xmlns:a16="http://schemas.microsoft.com/office/drawing/2014/main" id="{C2D3CF1E-2C42-6ECD-B3C5-ADAEB4041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117" y="-210532"/>
            <a:ext cx="5297805" cy="6858000"/>
          </a:xfrm>
          <a:prstGeom prst="rect">
            <a:avLst/>
          </a:prstGeom>
        </p:spPr>
      </p:pic>
      <p:grpSp>
        <p:nvGrpSpPr>
          <p:cNvPr id="16" name="Group 15">
            <a:extLst>
              <a:ext uri="{FF2B5EF4-FFF2-40B4-BE49-F238E27FC236}">
                <a16:creationId xmlns:a16="http://schemas.microsoft.com/office/drawing/2014/main" id="{DAB23946-C2FC-6986-60F5-06E680AC9735}"/>
              </a:ext>
            </a:extLst>
          </p:cNvPr>
          <p:cNvGrpSpPr/>
          <p:nvPr/>
        </p:nvGrpSpPr>
        <p:grpSpPr>
          <a:xfrm>
            <a:off x="231540" y="876559"/>
            <a:ext cx="4330997" cy="973784"/>
            <a:chOff x="6290739" y="2888239"/>
            <a:chExt cx="4330997" cy="973784"/>
          </a:xfrm>
        </p:grpSpPr>
        <p:sp>
          <p:nvSpPr>
            <p:cNvPr id="17" name="Content Placeholder 9">
              <a:extLst>
                <a:ext uri="{FF2B5EF4-FFF2-40B4-BE49-F238E27FC236}">
                  <a16:creationId xmlns:a16="http://schemas.microsoft.com/office/drawing/2014/main" id="{FF5B4732-394A-5428-6C88-171FADAF2F22}"/>
                </a:ext>
              </a:extLst>
            </p:cNvPr>
            <p:cNvSpPr txBox="1">
              <a:spLocks/>
            </p:cNvSpPr>
            <p:nvPr/>
          </p:nvSpPr>
          <p:spPr>
            <a:xfrm>
              <a:off x="7471234" y="3118027"/>
              <a:ext cx="3150502" cy="514209"/>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28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2800">
                  <a:solidFill>
                    <a:schemeClr val="tx1"/>
                  </a:solidFill>
                  <a:latin typeface="Tahoma"/>
                  <a:ea typeface="Tahoma"/>
                  <a:cs typeface="Arial"/>
                </a:rPr>
                <a:t>Reflection</a:t>
              </a:r>
            </a:p>
          </p:txBody>
        </p:sp>
        <p:grpSp>
          <p:nvGrpSpPr>
            <p:cNvPr id="18" name="Group 17">
              <a:extLst>
                <a:ext uri="{FF2B5EF4-FFF2-40B4-BE49-F238E27FC236}">
                  <a16:creationId xmlns:a16="http://schemas.microsoft.com/office/drawing/2014/main" id="{6DEC15C5-EACE-145E-DC48-72E88A4EC321}"/>
                </a:ext>
              </a:extLst>
            </p:cNvPr>
            <p:cNvGrpSpPr/>
            <p:nvPr/>
          </p:nvGrpSpPr>
          <p:grpSpPr>
            <a:xfrm>
              <a:off x="6290739" y="2888239"/>
              <a:ext cx="968861" cy="973784"/>
              <a:chOff x="6291230" y="2931384"/>
              <a:chExt cx="968861" cy="973784"/>
            </a:xfrm>
          </p:grpSpPr>
          <p:grpSp>
            <p:nvGrpSpPr>
              <p:cNvPr id="19" name="Group 18">
                <a:extLst>
                  <a:ext uri="{FF2B5EF4-FFF2-40B4-BE49-F238E27FC236}">
                    <a16:creationId xmlns:a16="http://schemas.microsoft.com/office/drawing/2014/main" id="{C40EB602-0895-EB0B-4258-EBF890F43840}"/>
                  </a:ext>
                </a:extLst>
              </p:cNvPr>
              <p:cNvGrpSpPr/>
              <p:nvPr/>
            </p:nvGrpSpPr>
            <p:grpSpPr>
              <a:xfrm>
                <a:off x="6291230" y="2931384"/>
                <a:ext cx="968861" cy="973784"/>
                <a:chOff x="-512288" y="-1555990"/>
                <a:chExt cx="3195937" cy="3210262"/>
              </a:xfrm>
              <a:solidFill>
                <a:srgbClr val="70AD47"/>
              </a:solidFill>
            </p:grpSpPr>
            <p:sp>
              <p:nvSpPr>
                <p:cNvPr id="21" name="Freeform 26">
                  <a:extLst>
                    <a:ext uri="{FF2B5EF4-FFF2-40B4-BE49-F238E27FC236}">
                      <a16:creationId xmlns:a16="http://schemas.microsoft.com/office/drawing/2014/main" id="{7AE026CC-A245-4F9B-C01F-0017704DB8CE}"/>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endParaRPr lang="en-US"/>
                </a:p>
              </p:txBody>
            </p:sp>
          </p:grpSp>
          <p:pic>
            <p:nvPicPr>
              <p:cNvPr id="20" name="Picture 5">
                <a:extLst>
                  <a:ext uri="{FF2B5EF4-FFF2-40B4-BE49-F238E27FC236}">
                    <a16:creationId xmlns:a16="http://schemas.microsoft.com/office/drawing/2014/main" id="{64D2FE73-0D87-1538-2C3E-45B85F2C26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52557" y="3095173"/>
                <a:ext cx="646207" cy="646207"/>
              </a:xfrm>
              <a:prstGeom prst="rect">
                <a:avLst/>
              </a:prstGeom>
            </p:spPr>
          </p:pic>
        </p:grpSp>
      </p:grpSp>
    </p:spTree>
    <p:extLst>
      <p:ext uri="{BB962C8B-B14F-4D97-AF65-F5344CB8AC3E}">
        <p14:creationId xmlns:p14="http://schemas.microsoft.com/office/powerpoint/2010/main" val="1830275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a:xfrm>
            <a:off x="914400" y="2130426"/>
            <a:ext cx="10363200" cy="2604134"/>
          </a:xfrm>
        </p:spPr>
        <p:txBody>
          <a:bodyPr/>
          <a:lstStyle/>
          <a:p>
            <a:r>
              <a:rPr lang="en-US" sz="4800" dirty="0">
                <a:solidFill>
                  <a:schemeClr val="tx1"/>
                </a:solidFill>
              </a:rPr>
              <a:t>Putting it All Together</a:t>
            </a:r>
          </a:p>
        </p:txBody>
      </p:sp>
    </p:spTree>
    <p:extLst>
      <p:ext uri="{BB962C8B-B14F-4D97-AF65-F5344CB8AC3E}">
        <p14:creationId xmlns:p14="http://schemas.microsoft.com/office/powerpoint/2010/main" val="3950549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876383">
            <a:off x="2019892" y="2088096"/>
            <a:ext cx="1389115" cy="1389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5" name="Group 5"/>
          <p:cNvGrpSpPr/>
          <p:nvPr/>
        </p:nvGrpSpPr>
        <p:grpSpPr>
          <a:xfrm rot="5920689">
            <a:off x="6524468" y="1027038"/>
            <a:ext cx="1382916" cy="1389115"/>
            <a:chOff x="1813" y="0"/>
            <a:chExt cx="809173"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8" name="Group 8"/>
          <p:cNvGrpSpPr/>
          <p:nvPr/>
        </p:nvGrpSpPr>
        <p:grpSpPr>
          <a:xfrm rot="2858928">
            <a:off x="8533184" y="2140777"/>
            <a:ext cx="1389115" cy="138911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1" name="Group 11"/>
          <p:cNvGrpSpPr/>
          <p:nvPr/>
        </p:nvGrpSpPr>
        <p:grpSpPr>
          <a:xfrm rot="9133715">
            <a:off x="9800480" y="4195681"/>
            <a:ext cx="1389115" cy="138911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14" name="AutoShape 14"/>
          <p:cNvSpPr/>
          <p:nvPr/>
        </p:nvSpPr>
        <p:spPr>
          <a:xfrm rot="5921337">
            <a:off x="6506354" y="2651093"/>
            <a:ext cx="883940" cy="107569"/>
          </a:xfrm>
          <a:prstGeom prst="line">
            <a:avLst/>
          </a:prstGeom>
          <a:ln w="28575" cap="flat">
            <a:solidFill>
              <a:srgbClr val="FFB905"/>
            </a:solidFill>
            <a:prstDash val="solid"/>
            <a:headEnd type="none" w="sm" len="sm"/>
            <a:tailEnd type="oval" w="lg" len="lg"/>
          </a:ln>
        </p:spPr>
      </p:sp>
      <p:grpSp>
        <p:nvGrpSpPr>
          <p:cNvPr id="15" name="Group 15"/>
          <p:cNvGrpSpPr/>
          <p:nvPr/>
        </p:nvGrpSpPr>
        <p:grpSpPr>
          <a:xfrm rot="2876383">
            <a:off x="2102647" y="2153074"/>
            <a:ext cx="1239375" cy="1244930"/>
            <a:chOff x="1813" y="0"/>
            <a:chExt cx="809173"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8" name="Group 18"/>
          <p:cNvGrpSpPr/>
          <p:nvPr/>
        </p:nvGrpSpPr>
        <p:grpSpPr>
          <a:xfrm rot="5920689">
            <a:off x="6574994" y="1099967"/>
            <a:ext cx="1244930" cy="124493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1" name="Group 21"/>
          <p:cNvGrpSpPr/>
          <p:nvPr/>
        </p:nvGrpSpPr>
        <p:grpSpPr>
          <a:xfrm rot="2858928">
            <a:off x="8609186" y="2207246"/>
            <a:ext cx="1244930" cy="124493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4" name="Group 24"/>
          <p:cNvGrpSpPr/>
          <p:nvPr/>
        </p:nvGrpSpPr>
        <p:grpSpPr>
          <a:xfrm rot="-231336">
            <a:off x="9863632" y="4267773"/>
            <a:ext cx="1244930" cy="124493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7" name="Group 27"/>
          <p:cNvGrpSpPr/>
          <p:nvPr/>
        </p:nvGrpSpPr>
        <p:grpSpPr>
          <a:xfrm>
            <a:off x="2907378" y="3164938"/>
            <a:ext cx="6228271" cy="62282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29" name="TextBox 2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30" name="Group 30"/>
          <p:cNvGrpSpPr/>
          <p:nvPr/>
        </p:nvGrpSpPr>
        <p:grpSpPr>
          <a:xfrm>
            <a:off x="1010535" y="4312210"/>
            <a:ext cx="1389115" cy="138911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33" name="AutoShape 33"/>
          <p:cNvSpPr/>
          <p:nvPr/>
        </p:nvSpPr>
        <p:spPr>
          <a:xfrm rot="507453">
            <a:off x="2362574" y="5048995"/>
            <a:ext cx="703749" cy="0"/>
          </a:xfrm>
          <a:prstGeom prst="line">
            <a:avLst/>
          </a:prstGeom>
          <a:ln w="28575" cap="flat">
            <a:solidFill>
              <a:srgbClr val="FFB905"/>
            </a:solidFill>
            <a:prstDash val="solid"/>
            <a:headEnd type="none" w="sm" len="sm"/>
            <a:tailEnd type="oval" w="lg" len="lg"/>
          </a:ln>
        </p:spPr>
      </p:sp>
      <p:sp>
        <p:nvSpPr>
          <p:cNvPr id="34" name="AutoShape 34"/>
          <p:cNvSpPr/>
          <p:nvPr/>
        </p:nvSpPr>
        <p:spPr>
          <a:xfrm rot="2548727">
            <a:off x="3057304" y="3603817"/>
            <a:ext cx="932957" cy="0"/>
          </a:xfrm>
          <a:prstGeom prst="line">
            <a:avLst/>
          </a:prstGeom>
          <a:ln w="28575" cap="flat">
            <a:solidFill>
              <a:srgbClr val="FFB905"/>
            </a:solidFill>
            <a:prstDash val="solid"/>
            <a:headEnd type="none" w="sm" len="sm"/>
            <a:tailEnd type="oval" w="lg" len="lg"/>
          </a:ln>
        </p:spPr>
      </p:sp>
      <p:sp>
        <p:nvSpPr>
          <p:cNvPr id="35" name="AutoShape 35"/>
          <p:cNvSpPr/>
          <p:nvPr/>
        </p:nvSpPr>
        <p:spPr>
          <a:xfrm rot="8276674">
            <a:off x="7996941" y="3569552"/>
            <a:ext cx="819011" cy="0"/>
          </a:xfrm>
          <a:prstGeom prst="line">
            <a:avLst/>
          </a:prstGeom>
          <a:ln w="28575" cap="flat">
            <a:solidFill>
              <a:srgbClr val="FFB905"/>
            </a:solidFill>
            <a:prstDash val="solid"/>
            <a:headEnd type="none" w="sm" len="sm"/>
            <a:tailEnd type="oval" w="lg" len="lg"/>
          </a:ln>
        </p:spPr>
      </p:sp>
      <p:sp>
        <p:nvSpPr>
          <p:cNvPr id="36" name="AutoShape 36"/>
          <p:cNvSpPr/>
          <p:nvPr/>
        </p:nvSpPr>
        <p:spPr>
          <a:xfrm rot="8934161">
            <a:off x="8974973" y="4844047"/>
            <a:ext cx="837672" cy="283233"/>
          </a:xfrm>
          <a:prstGeom prst="line">
            <a:avLst/>
          </a:prstGeom>
          <a:ln w="28575" cap="flat">
            <a:solidFill>
              <a:srgbClr val="FFB905"/>
            </a:solidFill>
            <a:prstDash val="solid"/>
            <a:headEnd type="none" w="sm" len="sm"/>
            <a:tailEnd type="oval"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1" name="Group 61"/>
          <p:cNvGrpSpPr/>
          <p:nvPr/>
        </p:nvGrpSpPr>
        <p:grpSpPr>
          <a:xfrm rot="3592545">
            <a:off x="4084811" y="1069986"/>
            <a:ext cx="1389115" cy="1389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63" name="TextBox 6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64" name="Group 64"/>
          <p:cNvGrpSpPr/>
          <p:nvPr/>
        </p:nvGrpSpPr>
        <p:grpSpPr>
          <a:xfrm rot="2876383">
            <a:off x="4174384" y="1126943"/>
            <a:ext cx="1244930" cy="1244930"/>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66" name="TextBox 6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67" name="AutoShape 67"/>
          <p:cNvSpPr/>
          <p:nvPr/>
        </p:nvSpPr>
        <p:spPr>
          <a:xfrm rot="3264889">
            <a:off x="4700871" y="2650689"/>
            <a:ext cx="789239" cy="197974"/>
          </a:xfrm>
          <a:prstGeom prst="line">
            <a:avLst/>
          </a:prstGeom>
          <a:ln w="28575" cap="flat">
            <a:solidFill>
              <a:srgbClr val="FFB905"/>
            </a:solidFill>
            <a:prstDash val="solid"/>
            <a:headEnd type="none" w="sm" len="sm"/>
            <a:tailEnd type="oval" w="lg" len="lg"/>
          </a:ln>
        </p:spPr>
      </p:sp>
      <p:sp>
        <p:nvSpPr>
          <p:cNvPr id="40" name="Oval 39">
            <a:extLst>
              <a:ext uri="{FF2B5EF4-FFF2-40B4-BE49-F238E27FC236}">
                <a16:creationId xmlns:a16="http://schemas.microsoft.com/office/drawing/2014/main" id="{B9B404D5-AEAA-6CFD-2E06-046DDDA465C5}"/>
              </a:ext>
            </a:extLst>
          </p:cNvPr>
          <p:cNvSpPr/>
          <p:nvPr/>
        </p:nvSpPr>
        <p:spPr bwMode="auto">
          <a:xfrm>
            <a:off x="1071762" y="4373437"/>
            <a:ext cx="1266661" cy="1266661"/>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sp>
        <p:nvSpPr>
          <p:cNvPr id="46" name="TextBox 45">
            <a:extLst>
              <a:ext uri="{FF2B5EF4-FFF2-40B4-BE49-F238E27FC236}">
                <a16:creationId xmlns:a16="http://schemas.microsoft.com/office/drawing/2014/main" id="{EF065D5C-60EB-107B-A7EE-B0D043D7F481}"/>
              </a:ext>
            </a:extLst>
          </p:cNvPr>
          <p:cNvSpPr txBox="1"/>
          <p:nvPr/>
        </p:nvSpPr>
        <p:spPr>
          <a:xfrm>
            <a:off x="3544241" y="3522850"/>
            <a:ext cx="48171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charset="0"/>
                <a:ea typeface="+mn-ea"/>
                <a:cs typeface="+mn-cs"/>
              </a:rPr>
              <a:t>Applying to Design</a:t>
            </a:r>
          </a:p>
        </p:txBody>
      </p:sp>
      <p:grpSp>
        <p:nvGrpSpPr>
          <p:cNvPr id="42" name="Group 41">
            <a:extLst>
              <a:ext uri="{FF2B5EF4-FFF2-40B4-BE49-F238E27FC236}">
                <a16:creationId xmlns:a16="http://schemas.microsoft.com/office/drawing/2014/main" id="{3BBAB0C2-2F3C-9080-1D29-F2AFA4DDEFA8}"/>
              </a:ext>
            </a:extLst>
          </p:cNvPr>
          <p:cNvGrpSpPr/>
          <p:nvPr/>
        </p:nvGrpSpPr>
        <p:grpSpPr>
          <a:xfrm>
            <a:off x="1220662" y="4519875"/>
            <a:ext cx="968861" cy="973784"/>
            <a:chOff x="1034148" y="1338796"/>
            <a:chExt cx="968861" cy="973784"/>
          </a:xfrm>
        </p:grpSpPr>
        <p:grpSp>
          <p:nvGrpSpPr>
            <p:cNvPr id="43" name="Group 42">
              <a:extLst>
                <a:ext uri="{FF2B5EF4-FFF2-40B4-BE49-F238E27FC236}">
                  <a16:creationId xmlns:a16="http://schemas.microsoft.com/office/drawing/2014/main" id="{9A889A54-7DF0-1B87-B0EF-B5632972D577}"/>
                </a:ext>
              </a:extLst>
            </p:cNvPr>
            <p:cNvGrpSpPr/>
            <p:nvPr/>
          </p:nvGrpSpPr>
          <p:grpSpPr>
            <a:xfrm>
              <a:off x="1034148" y="1338796"/>
              <a:ext cx="968861" cy="973784"/>
              <a:chOff x="-512288" y="-1555990"/>
              <a:chExt cx="3195937" cy="3210262"/>
            </a:xfrm>
            <a:solidFill>
              <a:srgbClr val="70AD47"/>
            </a:solidFill>
          </p:grpSpPr>
          <p:sp>
            <p:nvSpPr>
              <p:cNvPr id="45" name="Freeform 26">
                <a:extLst>
                  <a:ext uri="{FF2B5EF4-FFF2-40B4-BE49-F238E27FC236}">
                    <a16:creationId xmlns:a16="http://schemas.microsoft.com/office/drawing/2014/main" id="{DAF3CF79-7D11-5D3A-0158-1A6767D1A0F8}"/>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44" name="Picture 2">
              <a:extLst>
                <a:ext uri="{FF2B5EF4-FFF2-40B4-BE49-F238E27FC236}">
                  <a16:creationId xmlns:a16="http://schemas.microsoft.com/office/drawing/2014/main" id="{B0D1765F-F030-3465-05C7-45FD68FF9D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6257" y="1423441"/>
              <a:ext cx="505220" cy="805160"/>
            </a:xfrm>
            <a:prstGeom prst="rect">
              <a:avLst/>
            </a:prstGeom>
          </p:spPr>
        </p:pic>
      </p:grpSp>
      <p:sp>
        <p:nvSpPr>
          <p:cNvPr id="37" name="TextBox 33">
            <a:extLst>
              <a:ext uri="{FF2B5EF4-FFF2-40B4-BE49-F238E27FC236}">
                <a16:creationId xmlns:a16="http://schemas.microsoft.com/office/drawing/2014/main" id="{81EA70F3-F63C-E31D-CB21-12E36EFFE6ED}"/>
              </a:ext>
            </a:extLst>
          </p:cNvPr>
          <p:cNvSpPr txBox="1"/>
          <p:nvPr/>
        </p:nvSpPr>
        <p:spPr>
          <a:xfrm>
            <a:off x="3859764" y="4078703"/>
            <a:ext cx="4501641" cy="2569934"/>
          </a:xfrm>
          <a:prstGeom prst="rect">
            <a:avLst/>
          </a:prstGeom>
        </p:spPr>
        <p:txBody>
          <a:bodyPr wrap="square" lIns="0" tIns="0" rIns="0" bIns="0" rtlCol="0" anchor="t">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Insert challenging content when you need to slow the learning down so learners connect new knowledge with prior knowledge.</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Design content with less complicated examples at the start and gradually increase the difficulty as the learner masters the content while decreasing  the amount of support you provide.</a:t>
            </a:r>
          </a:p>
        </p:txBody>
      </p:sp>
      <p:sp>
        <p:nvSpPr>
          <p:cNvPr id="38" name="Title 37">
            <a:extLst>
              <a:ext uri="{FF2B5EF4-FFF2-40B4-BE49-F238E27FC236}">
                <a16:creationId xmlns:a16="http://schemas.microsoft.com/office/drawing/2014/main" id="{67495B67-270D-4B71-1D15-9DAEFEE6DA6C}"/>
              </a:ext>
            </a:extLst>
          </p:cNvPr>
          <p:cNvSpPr>
            <a:spLocks noGrp="1"/>
          </p:cNvSpPr>
          <p:nvPr>
            <p:ph type="title"/>
          </p:nvPr>
        </p:nvSpPr>
        <p:spPr>
          <a:xfrm>
            <a:off x="740571" y="0"/>
            <a:ext cx="11368837" cy="795130"/>
          </a:xfrm>
        </p:spPr>
        <p:txBody>
          <a:bodyPr/>
          <a:lstStyle/>
          <a:p>
            <a:r>
              <a:rPr lang="en-US" dirty="0"/>
              <a:t>Putting it all together: Desired Difficulty &amp; Scaffolding</a:t>
            </a:r>
          </a:p>
        </p:txBody>
      </p:sp>
    </p:spTree>
    <p:custDataLst>
      <p:tags r:id="rId1"/>
    </p:custDataLst>
    <p:extLst>
      <p:ext uri="{BB962C8B-B14F-4D97-AF65-F5344CB8AC3E}">
        <p14:creationId xmlns:p14="http://schemas.microsoft.com/office/powerpoint/2010/main" val="902003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876383">
            <a:off x="2019892" y="2088096"/>
            <a:ext cx="1389115" cy="1389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5" name="Group 5"/>
          <p:cNvGrpSpPr/>
          <p:nvPr/>
        </p:nvGrpSpPr>
        <p:grpSpPr>
          <a:xfrm rot="5920689">
            <a:off x="6524468" y="1027038"/>
            <a:ext cx="1382916" cy="1389115"/>
            <a:chOff x="1813" y="0"/>
            <a:chExt cx="809173"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8" name="Group 8"/>
          <p:cNvGrpSpPr/>
          <p:nvPr/>
        </p:nvGrpSpPr>
        <p:grpSpPr>
          <a:xfrm rot="2858928">
            <a:off x="8533184" y="2140777"/>
            <a:ext cx="1389115" cy="138911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1" name="Group 11"/>
          <p:cNvGrpSpPr/>
          <p:nvPr/>
        </p:nvGrpSpPr>
        <p:grpSpPr>
          <a:xfrm rot="9133715">
            <a:off x="9800480" y="4195681"/>
            <a:ext cx="1389115" cy="138911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14" name="AutoShape 14"/>
          <p:cNvSpPr/>
          <p:nvPr/>
        </p:nvSpPr>
        <p:spPr>
          <a:xfrm rot="5921337">
            <a:off x="6506354" y="2651093"/>
            <a:ext cx="883940" cy="107569"/>
          </a:xfrm>
          <a:prstGeom prst="line">
            <a:avLst/>
          </a:prstGeom>
          <a:ln w="28575" cap="flat">
            <a:solidFill>
              <a:srgbClr val="FFB905"/>
            </a:solidFill>
            <a:prstDash val="solid"/>
            <a:headEnd type="none" w="sm" len="sm"/>
            <a:tailEnd type="oval" w="lg" len="lg"/>
          </a:ln>
        </p:spPr>
      </p:sp>
      <p:grpSp>
        <p:nvGrpSpPr>
          <p:cNvPr id="15" name="Group 15"/>
          <p:cNvGrpSpPr/>
          <p:nvPr/>
        </p:nvGrpSpPr>
        <p:grpSpPr>
          <a:xfrm rot="2876383">
            <a:off x="2099870" y="2153074"/>
            <a:ext cx="1244930" cy="124493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8" name="Group 18"/>
          <p:cNvGrpSpPr/>
          <p:nvPr/>
        </p:nvGrpSpPr>
        <p:grpSpPr>
          <a:xfrm rot="5920689">
            <a:off x="6574994" y="1099967"/>
            <a:ext cx="1244930" cy="124493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1" name="Group 21"/>
          <p:cNvGrpSpPr/>
          <p:nvPr/>
        </p:nvGrpSpPr>
        <p:grpSpPr>
          <a:xfrm rot="2858928">
            <a:off x="8609186" y="2207246"/>
            <a:ext cx="1244930" cy="124493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4" name="Group 24"/>
          <p:cNvGrpSpPr/>
          <p:nvPr/>
        </p:nvGrpSpPr>
        <p:grpSpPr>
          <a:xfrm rot="-231336">
            <a:off x="9863632" y="4267773"/>
            <a:ext cx="1244930" cy="124493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7" name="Group 27"/>
          <p:cNvGrpSpPr/>
          <p:nvPr/>
        </p:nvGrpSpPr>
        <p:grpSpPr>
          <a:xfrm>
            <a:off x="2907378" y="3164938"/>
            <a:ext cx="6228271" cy="62282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29" name="TextBox 2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30" name="Group 30"/>
          <p:cNvGrpSpPr/>
          <p:nvPr/>
        </p:nvGrpSpPr>
        <p:grpSpPr>
          <a:xfrm>
            <a:off x="1010535" y="4312210"/>
            <a:ext cx="1389115" cy="138911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33" name="AutoShape 33"/>
          <p:cNvSpPr/>
          <p:nvPr/>
        </p:nvSpPr>
        <p:spPr>
          <a:xfrm rot="507453">
            <a:off x="2362574" y="5048995"/>
            <a:ext cx="703749" cy="0"/>
          </a:xfrm>
          <a:prstGeom prst="line">
            <a:avLst/>
          </a:prstGeom>
          <a:ln w="28575" cap="flat">
            <a:solidFill>
              <a:srgbClr val="FFB905"/>
            </a:solidFill>
            <a:prstDash val="solid"/>
            <a:headEnd type="none" w="sm" len="sm"/>
            <a:tailEnd type="oval" w="lg" len="lg"/>
          </a:ln>
        </p:spPr>
      </p:sp>
      <p:sp>
        <p:nvSpPr>
          <p:cNvPr id="34" name="AutoShape 34"/>
          <p:cNvSpPr/>
          <p:nvPr/>
        </p:nvSpPr>
        <p:spPr>
          <a:xfrm rot="2548727">
            <a:off x="3057304" y="3603817"/>
            <a:ext cx="932957" cy="0"/>
          </a:xfrm>
          <a:prstGeom prst="line">
            <a:avLst/>
          </a:prstGeom>
          <a:ln w="28575" cap="flat">
            <a:solidFill>
              <a:srgbClr val="FFB905"/>
            </a:solidFill>
            <a:prstDash val="solid"/>
            <a:headEnd type="none" w="sm" len="sm"/>
            <a:tailEnd type="oval" w="lg" len="lg"/>
          </a:ln>
        </p:spPr>
      </p:sp>
      <p:sp>
        <p:nvSpPr>
          <p:cNvPr id="35" name="AutoShape 35"/>
          <p:cNvSpPr/>
          <p:nvPr/>
        </p:nvSpPr>
        <p:spPr>
          <a:xfrm rot="8276674">
            <a:off x="7996941" y="3569552"/>
            <a:ext cx="819011" cy="0"/>
          </a:xfrm>
          <a:prstGeom prst="line">
            <a:avLst/>
          </a:prstGeom>
          <a:ln w="28575" cap="flat">
            <a:solidFill>
              <a:srgbClr val="FFB905"/>
            </a:solidFill>
            <a:prstDash val="solid"/>
            <a:headEnd type="none" w="sm" len="sm"/>
            <a:tailEnd type="oval" w="lg" len="lg"/>
          </a:ln>
        </p:spPr>
      </p:sp>
      <p:sp>
        <p:nvSpPr>
          <p:cNvPr id="36" name="AutoShape 36"/>
          <p:cNvSpPr/>
          <p:nvPr/>
        </p:nvSpPr>
        <p:spPr>
          <a:xfrm rot="8934161">
            <a:off x="8974973" y="4844047"/>
            <a:ext cx="837672" cy="283233"/>
          </a:xfrm>
          <a:prstGeom prst="line">
            <a:avLst/>
          </a:prstGeom>
          <a:ln w="28575" cap="flat">
            <a:solidFill>
              <a:srgbClr val="FFB905"/>
            </a:solidFill>
            <a:prstDash val="solid"/>
            <a:headEnd type="none" w="sm" len="sm"/>
            <a:tailEnd type="oval"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1" name="Group 61"/>
          <p:cNvGrpSpPr/>
          <p:nvPr/>
        </p:nvGrpSpPr>
        <p:grpSpPr>
          <a:xfrm rot="3592545">
            <a:off x="4084811" y="1069986"/>
            <a:ext cx="1389115" cy="1389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63" name="TextBox 6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64" name="Group 64"/>
          <p:cNvGrpSpPr/>
          <p:nvPr/>
        </p:nvGrpSpPr>
        <p:grpSpPr>
          <a:xfrm rot="2876383">
            <a:off x="4174384" y="1126943"/>
            <a:ext cx="1244930" cy="1244930"/>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66" name="TextBox 6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67" name="AutoShape 67"/>
          <p:cNvSpPr/>
          <p:nvPr/>
        </p:nvSpPr>
        <p:spPr>
          <a:xfrm rot="3264889">
            <a:off x="4700871" y="2650689"/>
            <a:ext cx="789239" cy="197974"/>
          </a:xfrm>
          <a:prstGeom prst="line">
            <a:avLst/>
          </a:prstGeom>
          <a:ln w="28575" cap="flat">
            <a:solidFill>
              <a:srgbClr val="FFB905"/>
            </a:solidFill>
            <a:prstDash val="solid"/>
            <a:headEnd type="none" w="sm" len="sm"/>
            <a:tailEnd type="oval" w="lg" len="lg"/>
          </a:ln>
        </p:spPr>
      </p:sp>
      <p:sp>
        <p:nvSpPr>
          <p:cNvPr id="40" name="Oval 39">
            <a:extLst>
              <a:ext uri="{FF2B5EF4-FFF2-40B4-BE49-F238E27FC236}">
                <a16:creationId xmlns:a16="http://schemas.microsoft.com/office/drawing/2014/main" id="{B9B404D5-AEAA-6CFD-2E06-046DDDA465C5}"/>
              </a:ext>
            </a:extLst>
          </p:cNvPr>
          <p:cNvSpPr/>
          <p:nvPr/>
        </p:nvSpPr>
        <p:spPr bwMode="auto">
          <a:xfrm>
            <a:off x="2082862" y="2143795"/>
            <a:ext cx="1266661" cy="1266661"/>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grpSp>
        <p:nvGrpSpPr>
          <p:cNvPr id="48" name="Group 64">
            <a:extLst>
              <a:ext uri="{FF2B5EF4-FFF2-40B4-BE49-F238E27FC236}">
                <a16:creationId xmlns:a16="http://schemas.microsoft.com/office/drawing/2014/main" id="{D9E5D283-5341-2FB9-AC35-94203B9922ED}"/>
              </a:ext>
            </a:extLst>
          </p:cNvPr>
          <p:cNvGrpSpPr/>
          <p:nvPr/>
        </p:nvGrpSpPr>
        <p:grpSpPr>
          <a:xfrm rot="2876383">
            <a:off x="884397" y="4295416"/>
            <a:ext cx="1430225" cy="1349643"/>
            <a:chOff x="76200" y="-144566"/>
            <a:chExt cx="933777" cy="881166"/>
          </a:xfrm>
        </p:grpSpPr>
        <p:sp>
          <p:nvSpPr>
            <p:cNvPr id="49" name="Freeform 65">
              <a:extLst>
                <a:ext uri="{FF2B5EF4-FFF2-40B4-BE49-F238E27FC236}">
                  <a16:creationId xmlns:a16="http://schemas.microsoft.com/office/drawing/2014/main" id="{18B73EDB-19C9-1D04-F67A-FFE42D70E5B4}"/>
                </a:ext>
              </a:extLst>
            </p:cNvPr>
            <p:cNvSpPr/>
            <p:nvPr/>
          </p:nvSpPr>
          <p:spPr>
            <a:xfrm>
              <a:off x="200804" y="-14456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50" name="TextBox 66">
              <a:extLst>
                <a:ext uri="{FF2B5EF4-FFF2-40B4-BE49-F238E27FC236}">
                  <a16:creationId xmlns:a16="http://schemas.microsoft.com/office/drawing/2014/main" id="{C4B073F3-3112-997C-81D0-D0167F1A0BA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47" name="TextBox 33">
            <a:extLst>
              <a:ext uri="{FF2B5EF4-FFF2-40B4-BE49-F238E27FC236}">
                <a16:creationId xmlns:a16="http://schemas.microsoft.com/office/drawing/2014/main" id="{0B736ABD-8E3F-8169-B4FA-DFD83759DAB5}"/>
              </a:ext>
            </a:extLst>
          </p:cNvPr>
          <p:cNvSpPr txBox="1"/>
          <p:nvPr/>
        </p:nvSpPr>
        <p:spPr>
          <a:xfrm>
            <a:off x="3806435" y="4086930"/>
            <a:ext cx="4895496" cy="2369880"/>
          </a:xfrm>
          <a:prstGeom prst="rect">
            <a:avLst/>
          </a:prstGeom>
        </p:spPr>
        <p:txBody>
          <a:bodyPr wrap="square" lIns="0" tIns="0" rIns="0" bIns="0" rtlCol="0" anchor="t">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Select relevant content and avoid nice to know material and flashy media.</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Chunk similar tasks or topics that follow a sequence, this can be simple to complex, part to whole, or known-to-unknown. </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Provide real world examples of when performance looks right, wrong, and somewhere in between.</a:t>
            </a:r>
          </a:p>
        </p:txBody>
      </p:sp>
      <p:grpSp>
        <p:nvGrpSpPr>
          <p:cNvPr id="42" name="Group 41">
            <a:extLst>
              <a:ext uri="{FF2B5EF4-FFF2-40B4-BE49-F238E27FC236}">
                <a16:creationId xmlns:a16="http://schemas.microsoft.com/office/drawing/2014/main" id="{3BBAB0C2-2F3C-9080-1D29-F2AFA4DDEFA8}"/>
              </a:ext>
            </a:extLst>
          </p:cNvPr>
          <p:cNvGrpSpPr/>
          <p:nvPr/>
        </p:nvGrpSpPr>
        <p:grpSpPr>
          <a:xfrm>
            <a:off x="1220662" y="4519875"/>
            <a:ext cx="968861" cy="973784"/>
            <a:chOff x="1034148" y="1338796"/>
            <a:chExt cx="968861" cy="973784"/>
          </a:xfrm>
        </p:grpSpPr>
        <p:grpSp>
          <p:nvGrpSpPr>
            <p:cNvPr id="43" name="Group 42">
              <a:extLst>
                <a:ext uri="{FF2B5EF4-FFF2-40B4-BE49-F238E27FC236}">
                  <a16:creationId xmlns:a16="http://schemas.microsoft.com/office/drawing/2014/main" id="{9A889A54-7DF0-1B87-B0EF-B5632972D577}"/>
                </a:ext>
              </a:extLst>
            </p:cNvPr>
            <p:cNvGrpSpPr/>
            <p:nvPr/>
          </p:nvGrpSpPr>
          <p:grpSpPr>
            <a:xfrm>
              <a:off x="1034148" y="1338796"/>
              <a:ext cx="968861" cy="973784"/>
              <a:chOff x="-512288" y="-1555990"/>
              <a:chExt cx="3195937" cy="3210262"/>
            </a:xfrm>
            <a:solidFill>
              <a:srgbClr val="70AD47"/>
            </a:solidFill>
          </p:grpSpPr>
          <p:sp>
            <p:nvSpPr>
              <p:cNvPr id="45" name="Freeform 26">
                <a:extLst>
                  <a:ext uri="{FF2B5EF4-FFF2-40B4-BE49-F238E27FC236}">
                    <a16:creationId xmlns:a16="http://schemas.microsoft.com/office/drawing/2014/main" id="{DAF3CF79-7D11-5D3A-0158-1A6767D1A0F8}"/>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44" name="Picture 2">
              <a:extLst>
                <a:ext uri="{FF2B5EF4-FFF2-40B4-BE49-F238E27FC236}">
                  <a16:creationId xmlns:a16="http://schemas.microsoft.com/office/drawing/2014/main" id="{B0D1765F-F030-3465-05C7-45FD68FF9D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6257" y="1423441"/>
              <a:ext cx="505220" cy="805160"/>
            </a:xfrm>
            <a:prstGeom prst="rect">
              <a:avLst/>
            </a:prstGeom>
          </p:spPr>
        </p:pic>
      </p:grpSp>
      <p:grpSp>
        <p:nvGrpSpPr>
          <p:cNvPr id="84" name="Group 83">
            <a:extLst>
              <a:ext uri="{FF2B5EF4-FFF2-40B4-BE49-F238E27FC236}">
                <a16:creationId xmlns:a16="http://schemas.microsoft.com/office/drawing/2014/main" id="{59B14AD0-A8C2-994B-F7B0-76F6B0D7BF51}"/>
              </a:ext>
            </a:extLst>
          </p:cNvPr>
          <p:cNvGrpSpPr/>
          <p:nvPr/>
        </p:nvGrpSpPr>
        <p:grpSpPr>
          <a:xfrm>
            <a:off x="2231762" y="2290233"/>
            <a:ext cx="968861" cy="973784"/>
            <a:chOff x="1027249" y="2845095"/>
            <a:chExt cx="968861" cy="973784"/>
          </a:xfrm>
        </p:grpSpPr>
        <p:grpSp>
          <p:nvGrpSpPr>
            <p:cNvPr id="85" name="Group 84">
              <a:extLst>
                <a:ext uri="{FF2B5EF4-FFF2-40B4-BE49-F238E27FC236}">
                  <a16:creationId xmlns:a16="http://schemas.microsoft.com/office/drawing/2014/main" id="{4913F60C-547B-6173-1590-8D2B1F011485}"/>
                </a:ext>
              </a:extLst>
            </p:cNvPr>
            <p:cNvGrpSpPr/>
            <p:nvPr/>
          </p:nvGrpSpPr>
          <p:grpSpPr>
            <a:xfrm>
              <a:off x="1027249" y="2845095"/>
              <a:ext cx="968861" cy="973784"/>
              <a:chOff x="-616041" y="-1620278"/>
              <a:chExt cx="3195937" cy="3210262"/>
            </a:xfrm>
            <a:solidFill>
              <a:srgbClr val="70AD47"/>
            </a:solidFill>
          </p:grpSpPr>
          <p:sp>
            <p:nvSpPr>
              <p:cNvPr id="87" name="Freeform 26">
                <a:extLst>
                  <a:ext uri="{FF2B5EF4-FFF2-40B4-BE49-F238E27FC236}">
                    <a16:creationId xmlns:a16="http://schemas.microsoft.com/office/drawing/2014/main" id="{BAF52E97-20A4-6DD5-6A09-B14672BAD173}"/>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86" name="Picture 7">
              <a:extLst>
                <a:ext uri="{FF2B5EF4-FFF2-40B4-BE49-F238E27FC236}">
                  <a16:creationId xmlns:a16="http://schemas.microsoft.com/office/drawing/2014/main" id="{ADD7D96F-9486-AE02-FAC5-DDF286EB12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9561" y="2956014"/>
              <a:ext cx="724237" cy="751946"/>
            </a:xfrm>
            <a:prstGeom prst="rect">
              <a:avLst/>
            </a:prstGeom>
          </p:spPr>
        </p:pic>
      </p:grpSp>
      <p:sp>
        <p:nvSpPr>
          <p:cNvPr id="37" name="Title 36">
            <a:extLst>
              <a:ext uri="{FF2B5EF4-FFF2-40B4-BE49-F238E27FC236}">
                <a16:creationId xmlns:a16="http://schemas.microsoft.com/office/drawing/2014/main" id="{DEE1EAE3-B09F-3A5B-2334-E2895C1C8C07}"/>
              </a:ext>
            </a:extLst>
          </p:cNvPr>
          <p:cNvSpPr>
            <a:spLocks noGrp="1"/>
          </p:cNvSpPr>
          <p:nvPr>
            <p:ph type="title"/>
          </p:nvPr>
        </p:nvSpPr>
        <p:spPr>
          <a:xfrm>
            <a:off x="-112121" y="166230"/>
            <a:ext cx="12416241" cy="795130"/>
          </a:xfrm>
        </p:spPr>
        <p:txBody>
          <a:bodyPr/>
          <a:lstStyle/>
          <a:p>
            <a:r>
              <a:rPr lang="en-US" dirty="0"/>
              <a:t>Putting it all Together: Cognitive Load, Chunking, &amp; Context </a:t>
            </a:r>
            <a:br>
              <a:rPr lang="en-US" dirty="0"/>
            </a:br>
            <a:endParaRPr lang="en-US" dirty="0"/>
          </a:p>
        </p:txBody>
      </p:sp>
      <p:sp>
        <p:nvSpPr>
          <p:cNvPr id="38" name="TextBox 37">
            <a:extLst>
              <a:ext uri="{FF2B5EF4-FFF2-40B4-BE49-F238E27FC236}">
                <a16:creationId xmlns:a16="http://schemas.microsoft.com/office/drawing/2014/main" id="{AFAE9396-DE56-CA71-1983-C75B90723B31}"/>
              </a:ext>
            </a:extLst>
          </p:cNvPr>
          <p:cNvSpPr txBox="1"/>
          <p:nvPr/>
        </p:nvSpPr>
        <p:spPr>
          <a:xfrm>
            <a:off x="3544241" y="3522850"/>
            <a:ext cx="48171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charset="0"/>
                <a:ea typeface="+mn-ea"/>
                <a:cs typeface="+mn-cs"/>
              </a:rPr>
              <a:t>Applying to Design</a:t>
            </a:r>
          </a:p>
        </p:txBody>
      </p:sp>
    </p:spTree>
    <p:custDataLst>
      <p:tags r:id="rId1"/>
    </p:custDataLst>
    <p:extLst>
      <p:ext uri="{BB962C8B-B14F-4D97-AF65-F5344CB8AC3E}">
        <p14:creationId xmlns:p14="http://schemas.microsoft.com/office/powerpoint/2010/main" val="1888787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876383">
            <a:off x="2019892" y="2088096"/>
            <a:ext cx="1389115" cy="1389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5" name="Group 5"/>
          <p:cNvGrpSpPr/>
          <p:nvPr/>
        </p:nvGrpSpPr>
        <p:grpSpPr>
          <a:xfrm rot="5920689">
            <a:off x="6524468" y="1027038"/>
            <a:ext cx="1382916" cy="1389115"/>
            <a:chOff x="1813" y="0"/>
            <a:chExt cx="809173"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8" name="Group 8"/>
          <p:cNvGrpSpPr/>
          <p:nvPr/>
        </p:nvGrpSpPr>
        <p:grpSpPr>
          <a:xfrm rot="2858928">
            <a:off x="8533184" y="2140777"/>
            <a:ext cx="1389115" cy="138911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1" name="Group 11"/>
          <p:cNvGrpSpPr/>
          <p:nvPr/>
        </p:nvGrpSpPr>
        <p:grpSpPr>
          <a:xfrm rot="9133715">
            <a:off x="9800480" y="4195681"/>
            <a:ext cx="1389115" cy="138911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14" name="AutoShape 14"/>
          <p:cNvSpPr/>
          <p:nvPr/>
        </p:nvSpPr>
        <p:spPr>
          <a:xfrm rot="5921337">
            <a:off x="6506354" y="2651093"/>
            <a:ext cx="883940" cy="107569"/>
          </a:xfrm>
          <a:prstGeom prst="line">
            <a:avLst/>
          </a:prstGeom>
          <a:ln w="28575" cap="flat">
            <a:solidFill>
              <a:srgbClr val="FFB905"/>
            </a:solidFill>
            <a:prstDash val="solid"/>
            <a:headEnd type="none" w="sm" len="sm"/>
            <a:tailEnd type="oval" w="lg" len="lg"/>
          </a:ln>
        </p:spPr>
      </p:sp>
      <p:grpSp>
        <p:nvGrpSpPr>
          <p:cNvPr id="15" name="Group 15"/>
          <p:cNvGrpSpPr/>
          <p:nvPr/>
        </p:nvGrpSpPr>
        <p:grpSpPr>
          <a:xfrm rot="2876383">
            <a:off x="2099870" y="2153074"/>
            <a:ext cx="1244930" cy="124493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8" name="Group 18"/>
          <p:cNvGrpSpPr/>
          <p:nvPr/>
        </p:nvGrpSpPr>
        <p:grpSpPr>
          <a:xfrm rot="5920689">
            <a:off x="6574994" y="1099967"/>
            <a:ext cx="1244930" cy="124493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1" name="Group 21"/>
          <p:cNvGrpSpPr/>
          <p:nvPr/>
        </p:nvGrpSpPr>
        <p:grpSpPr>
          <a:xfrm rot="2858928">
            <a:off x="8609186" y="2207246"/>
            <a:ext cx="1244930" cy="124493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4" name="Group 24"/>
          <p:cNvGrpSpPr/>
          <p:nvPr/>
        </p:nvGrpSpPr>
        <p:grpSpPr>
          <a:xfrm rot="-231336">
            <a:off x="9863632" y="4267773"/>
            <a:ext cx="1244930" cy="124493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7" name="Group 27"/>
          <p:cNvGrpSpPr/>
          <p:nvPr/>
        </p:nvGrpSpPr>
        <p:grpSpPr>
          <a:xfrm>
            <a:off x="2907378" y="3164938"/>
            <a:ext cx="6228271" cy="62282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29" name="TextBox 2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30" name="Group 30"/>
          <p:cNvGrpSpPr/>
          <p:nvPr/>
        </p:nvGrpSpPr>
        <p:grpSpPr>
          <a:xfrm>
            <a:off x="1010535" y="4312210"/>
            <a:ext cx="1389115" cy="138911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33" name="AutoShape 33"/>
          <p:cNvSpPr/>
          <p:nvPr/>
        </p:nvSpPr>
        <p:spPr>
          <a:xfrm rot="507453">
            <a:off x="2362574" y="5048995"/>
            <a:ext cx="703749" cy="0"/>
          </a:xfrm>
          <a:prstGeom prst="line">
            <a:avLst/>
          </a:prstGeom>
          <a:ln w="28575" cap="flat">
            <a:solidFill>
              <a:srgbClr val="FFB905"/>
            </a:solidFill>
            <a:prstDash val="solid"/>
            <a:headEnd type="none" w="sm" len="sm"/>
            <a:tailEnd type="oval" w="lg" len="lg"/>
          </a:ln>
        </p:spPr>
      </p:sp>
      <p:sp>
        <p:nvSpPr>
          <p:cNvPr id="34" name="AutoShape 34"/>
          <p:cNvSpPr/>
          <p:nvPr/>
        </p:nvSpPr>
        <p:spPr>
          <a:xfrm rot="2548727">
            <a:off x="3057304" y="3603817"/>
            <a:ext cx="932957" cy="0"/>
          </a:xfrm>
          <a:prstGeom prst="line">
            <a:avLst/>
          </a:prstGeom>
          <a:ln w="28575" cap="flat">
            <a:solidFill>
              <a:srgbClr val="FFB905"/>
            </a:solidFill>
            <a:prstDash val="solid"/>
            <a:headEnd type="none" w="sm" len="sm"/>
            <a:tailEnd type="oval" w="lg" len="lg"/>
          </a:ln>
        </p:spPr>
      </p:sp>
      <p:sp>
        <p:nvSpPr>
          <p:cNvPr id="35" name="AutoShape 35"/>
          <p:cNvSpPr/>
          <p:nvPr/>
        </p:nvSpPr>
        <p:spPr>
          <a:xfrm rot="8276674">
            <a:off x="7996941" y="3569552"/>
            <a:ext cx="819011" cy="0"/>
          </a:xfrm>
          <a:prstGeom prst="line">
            <a:avLst/>
          </a:prstGeom>
          <a:ln w="28575" cap="flat">
            <a:solidFill>
              <a:srgbClr val="FFB905"/>
            </a:solidFill>
            <a:prstDash val="solid"/>
            <a:headEnd type="none" w="sm" len="sm"/>
            <a:tailEnd type="oval" w="lg" len="lg"/>
          </a:ln>
        </p:spPr>
      </p:sp>
      <p:sp>
        <p:nvSpPr>
          <p:cNvPr id="36" name="AutoShape 36"/>
          <p:cNvSpPr/>
          <p:nvPr/>
        </p:nvSpPr>
        <p:spPr>
          <a:xfrm rot="8934161">
            <a:off x="8974973" y="4844047"/>
            <a:ext cx="837672" cy="283233"/>
          </a:xfrm>
          <a:prstGeom prst="line">
            <a:avLst/>
          </a:prstGeom>
          <a:ln w="28575" cap="flat">
            <a:solidFill>
              <a:srgbClr val="FFB905"/>
            </a:solidFill>
            <a:prstDash val="solid"/>
            <a:headEnd type="none" w="sm" len="sm"/>
            <a:tailEnd type="oval"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1" name="Group 61"/>
          <p:cNvGrpSpPr/>
          <p:nvPr/>
        </p:nvGrpSpPr>
        <p:grpSpPr>
          <a:xfrm rot="3592545">
            <a:off x="4084811" y="1069986"/>
            <a:ext cx="1389115" cy="1389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63" name="TextBox 6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64" name="Group 64"/>
          <p:cNvGrpSpPr/>
          <p:nvPr/>
        </p:nvGrpSpPr>
        <p:grpSpPr>
          <a:xfrm rot="2876383">
            <a:off x="4174384" y="1126943"/>
            <a:ext cx="1244930" cy="1244930"/>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66" name="TextBox 6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67" name="AutoShape 67"/>
          <p:cNvSpPr/>
          <p:nvPr/>
        </p:nvSpPr>
        <p:spPr>
          <a:xfrm rot="3264889">
            <a:off x="4700871" y="2650689"/>
            <a:ext cx="789239" cy="197974"/>
          </a:xfrm>
          <a:prstGeom prst="line">
            <a:avLst/>
          </a:prstGeom>
          <a:ln w="28575" cap="flat">
            <a:solidFill>
              <a:srgbClr val="FFB905"/>
            </a:solidFill>
            <a:prstDash val="solid"/>
            <a:headEnd type="none" w="sm" len="sm"/>
            <a:tailEnd type="oval" w="lg" len="lg"/>
          </a:ln>
        </p:spPr>
      </p:sp>
      <p:grpSp>
        <p:nvGrpSpPr>
          <p:cNvPr id="84" name="Group 83">
            <a:extLst>
              <a:ext uri="{FF2B5EF4-FFF2-40B4-BE49-F238E27FC236}">
                <a16:creationId xmlns:a16="http://schemas.microsoft.com/office/drawing/2014/main" id="{59B14AD0-A8C2-994B-F7B0-76F6B0D7BF51}"/>
              </a:ext>
            </a:extLst>
          </p:cNvPr>
          <p:cNvGrpSpPr/>
          <p:nvPr/>
        </p:nvGrpSpPr>
        <p:grpSpPr>
          <a:xfrm>
            <a:off x="2237905" y="2288647"/>
            <a:ext cx="968861" cy="973784"/>
            <a:chOff x="1027249" y="2845095"/>
            <a:chExt cx="968861" cy="973784"/>
          </a:xfrm>
        </p:grpSpPr>
        <p:grpSp>
          <p:nvGrpSpPr>
            <p:cNvPr id="85" name="Group 84">
              <a:extLst>
                <a:ext uri="{FF2B5EF4-FFF2-40B4-BE49-F238E27FC236}">
                  <a16:creationId xmlns:a16="http://schemas.microsoft.com/office/drawing/2014/main" id="{4913F60C-547B-6173-1590-8D2B1F011485}"/>
                </a:ext>
              </a:extLst>
            </p:cNvPr>
            <p:cNvGrpSpPr/>
            <p:nvPr/>
          </p:nvGrpSpPr>
          <p:grpSpPr>
            <a:xfrm>
              <a:off x="1027249" y="2845095"/>
              <a:ext cx="968861" cy="973784"/>
              <a:chOff x="-616041" y="-1620278"/>
              <a:chExt cx="3195937" cy="3210262"/>
            </a:xfrm>
            <a:solidFill>
              <a:srgbClr val="70AD47"/>
            </a:solidFill>
          </p:grpSpPr>
          <p:sp>
            <p:nvSpPr>
              <p:cNvPr id="87" name="Freeform 26">
                <a:extLst>
                  <a:ext uri="{FF2B5EF4-FFF2-40B4-BE49-F238E27FC236}">
                    <a16:creationId xmlns:a16="http://schemas.microsoft.com/office/drawing/2014/main" id="{BAF52E97-20A4-6DD5-6A09-B14672BAD173}"/>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86" name="Picture 7">
              <a:extLst>
                <a:ext uri="{FF2B5EF4-FFF2-40B4-BE49-F238E27FC236}">
                  <a16:creationId xmlns:a16="http://schemas.microsoft.com/office/drawing/2014/main" id="{ADD7D96F-9486-AE02-FAC5-DDF286EB12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561" y="2956014"/>
              <a:ext cx="724237" cy="751946"/>
            </a:xfrm>
            <a:prstGeom prst="rect">
              <a:avLst/>
            </a:prstGeom>
          </p:spPr>
        </p:pic>
      </p:grpSp>
      <p:sp>
        <p:nvSpPr>
          <p:cNvPr id="40" name="Oval 39">
            <a:extLst>
              <a:ext uri="{FF2B5EF4-FFF2-40B4-BE49-F238E27FC236}">
                <a16:creationId xmlns:a16="http://schemas.microsoft.com/office/drawing/2014/main" id="{B9B404D5-AEAA-6CFD-2E06-046DDDA465C5}"/>
              </a:ext>
            </a:extLst>
          </p:cNvPr>
          <p:cNvSpPr/>
          <p:nvPr/>
        </p:nvSpPr>
        <p:spPr bwMode="auto">
          <a:xfrm>
            <a:off x="4130813" y="1131211"/>
            <a:ext cx="1266661" cy="1266661"/>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grpSp>
        <p:nvGrpSpPr>
          <p:cNvPr id="48" name="Group 64">
            <a:extLst>
              <a:ext uri="{FF2B5EF4-FFF2-40B4-BE49-F238E27FC236}">
                <a16:creationId xmlns:a16="http://schemas.microsoft.com/office/drawing/2014/main" id="{D9E5D283-5341-2FB9-AC35-94203B9922ED}"/>
              </a:ext>
            </a:extLst>
          </p:cNvPr>
          <p:cNvGrpSpPr/>
          <p:nvPr/>
        </p:nvGrpSpPr>
        <p:grpSpPr>
          <a:xfrm rot="2876383">
            <a:off x="884397" y="4295416"/>
            <a:ext cx="1430225" cy="1349643"/>
            <a:chOff x="76200" y="-144566"/>
            <a:chExt cx="933777" cy="881166"/>
          </a:xfrm>
        </p:grpSpPr>
        <p:sp>
          <p:nvSpPr>
            <p:cNvPr id="49" name="Freeform 65">
              <a:extLst>
                <a:ext uri="{FF2B5EF4-FFF2-40B4-BE49-F238E27FC236}">
                  <a16:creationId xmlns:a16="http://schemas.microsoft.com/office/drawing/2014/main" id="{18B73EDB-19C9-1D04-F67A-FFE42D70E5B4}"/>
                </a:ext>
              </a:extLst>
            </p:cNvPr>
            <p:cNvSpPr/>
            <p:nvPr/>
          </p:nvSpPr>
          <p:spPr>
            <a:xfrm>
              <a:off x="200804" y="-14456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50" name="TextBox 66">
              <a:extLst>
                <a:ext uri="{FF2B5EF4-FFF2-40B4-BE49-F238E27FC236}">
                  <a16:creationId xmlns:a16="http://schemas.microsoft.com/office/drawing/2014/main" id="{C4B073F3-3112-997C-81D0-D0167F1A0BA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47" name="TextBox 33">
            <a:extLst>
              <a:ext uri="{FF2B5EF4-FFF2-40B4-BE49-F238E27FC236}">
                <a16:creationId xmlns:a16="http://schemas.microsoft.com/office/drawing/2014/main" id="{0B736ABD-8E3F-8169-B4FA-DFD83759DAB5}"/>
              </a:ext>
            </a:extLst>
          </p:cNvPr>
          <p:cNvSpPr txBox="1"/>
          <p:nvPr/>
        </p:nvSpPr>
        <p:spPr>
          <a:xfrm>
            <a:off x="3632504" y="4283790"/>
            <a:ext cx="5032869" cy="2369880"/>
          </a:xfrm>
          <a:prstGeom prst="rect">
            <a:avLst/>
          </a:prstGeom>
        </p:spPr>
        <p:txBody>
          <a:bodyPr wrap="square" lIns="0" tIns="0" rIns="0" bIns="0" rtlCol="0" anchor="t">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Combine a set of skills that are performed in the workplace, have learners practice them together rather than each one separate.</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Create multiple problem sets that support multiple learning objectives.</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Design feedback intentionally in lesson plans. Select the feedback type to use when learners are practicing.</a:t>
            </a:r>
          </a:p>
        </p:txBody>
      </p:sp>
      <p:grpSp>
        <p:nvGrpSpPr>
          <p:cNvPr id="42" name="Group 41">
            <a:extLst>
              <a:ext uri="{FF2B5EF4-FFF2-40B4-BE49-F238E27FC236}">
                <a16:creationId xmlns:a16="http://schemas.microsoft.com/office/drawing/2014/main" id="{3BBAB0C2-2F3C-9080-1D29-F2AFA4DDEFA8}"/>
              </a:ext>
            </a:extLst>
          </p:cNvPr>
          <p:cNvGrpSpPr/>
          <p:nvPr/>
        </p:nvGrpSpPr>
        <p:grpSpPr>
          <a:xfrm>
            <a:off x="1220662" y="4519875"/>
            <a:ext cx="968861" cy="973784"/>
            <a:chOff x="1034148" y="1338796"/>
            <a:chExt cx="968861" cy="973784"/>
          </a:xfrm>
        </p:grpSpPr>
        <p:grpSp>
          <p:nvGrpSpPr>
            <p:cNvPr id="43" name="Group 42">
              <a:extLst>
                <a:ext uri="{FF2B5EF4-FFF2-40B4-BE49-F238E27FC236}">
                  <a16:creationId xmlns:a16="http://schemas.microsoft.com/office/drawing/2014/main" id="{9A889A54-7DF0-1B87-B0EF-B5632972D577}"/>
                </a:ext>
              </a:extLst>
            </p:cNvPr>
            <p:cNvGrpSpPr/>
            <p:nvPr/>
          </p:nvGrpSpPr>
          <p:grpSpPr>
            <a:xfrm>
              <a:off x="1034148" y="1338796"/>
              <a:ext cx="968861" cy="973784"/>
              <a:chOff x="-512288" y="-1555990"/>
              <a:chExt cx="3195937" cy="3210262"/>
            </a:xfrm>
            <a:solidFill>
              <a:srgbClr val="70AD47"/>
            </a:solidFill>
          </p:grpSpPr>
          <p:sp>
            <p:nvSpPr>
              <p:cNvPr id="45" name="Freeform 26">
                <a:extLst>
                  <a:ext uri="{FF2B5EF4-FFF2-40B4-BE49-F238E27FC236}">
                    <a16:creationId xmlns:a16="http://schemas.microsoft.com/office/drawing/2014/main" id="{DAF3CF79-7D11-5D3A-0158-1A6767D1A0F8}"/>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44" name="Picture 2">
              <a:extLst>
                <a:ext uri="{FF2B5EF4-FFF2-40B4-BE49-F238E27FC236}">
                  <a16:creationId xmlns:a16="http://schemas.microsoft.com/office/drawing/2014/main" id="{B0D1765F-F030-3465-05C7-45FD68FF9D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6257" y="1423441"/>
              <a:ext cx="505220" cy="805160"/>
            </a:xfrm>
            <a:prstGeom prst="rect">
              <a:avLst/>
            </a:prstGeom>
          </p:spPr>
        </p:pic>
      </p:grpSp>
      <p:grpSp>
        <p:nvGrpSpPr>
          <p:cNvPr id="88" name="Group 87">
            <a:extLst>
              <a:ext uri="{FF2B5EF4-FFF2-40B4-BE49-F238E27FC236}">
                <a16:creationId xmlns:a16="http://schemas.microsoft.com/office/drawing/2014/main" id="{990AD28E-6427-5813-9998-3E31E576D24C}"/>
              </a:ext>
            </a:extLst>
          </p:cNvPr>
          <p:cNvGrpSpPr/>
          <p:nvPr/>
        </p:nvGrpSpPr>
        <p:grpSpPr>
          <a:xfrm>
            <a:off x="4279713" y="1277649"/>
            <a:ext cx="968861" cy="973784"/>
            <a:chOff x="5298640" y="6964290"/>
            <a:chExt cx="968861" cy="973784"/>
          </a:xfrm>
        </p:grpSpPr>
        <p:grpSp>
          <p:nvGrpSpPr>
            <p:cNvPr id="89" name="Group 88">
              <a:extLst>
                <a:ext uri="{FF2B5EF4-FFF2-40B4-BE49-F238E27FC236}">
                  <a16:creationId xmlns:a16="http://schemas.microsoft.com/office/drawing/2014/main" id="{2C48EB04-429C-424B-EB03-28476528ED4E}"/>
                </a:ext>
              </a:extLst>
            </p:cNvPr>
            <p:cNvGrpSpPr/>
            <p:nvPr/>
          </p:nvGrpSpPr>
          <p:grpSpPr>
            <a:xfrm>
              <a:off x="5298640" y="6964290"/>
              <a:ext cx="968861" cy="973784"/>
              <a:chOff x="13802292" y="6351919"/>
              <a:chExt cx="3195937" cy="3210262"/>
            </a:xfrm>
            <a:solidFill>
              <a:srgbClr val="70AD47"/>
            </a:solidFill>
          </p:grpSpPr>
          <p:sp>
            <p:nvSpPr>
              <p:cNvPr id="91" name="Freeform 26">
                <a:extLst>
                  <a:ext uri="{FF2B5EF4-FFF2-40B4-BE49-F238E27FC236}">
                    <a16:creationId xmlns:a16="http://schemas.microsoft.com/office/drawing/2014/main" id="{B8D366F1-257B-8A4E-AB60-8D29D0323C98}"/>
                  </a:ext>
                </a:extLst>
              </p:cNvPr>
              <p:cNvSpPr/>
              <p:nvPr/>
            </p:nvSpPr>
            <p:spPr>
              <a:xfrm>
                <a:off x="13802292" y="6351919"/>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0" name="Picture 3">
              <a:extLst>
                <a:ext uri="{FF2B5EF4-FFF2-40B4-BE49-F238E27FC236}">
                  <a16:creationId xmlns:a16="http://schemas.microsoft.com/office/drawing/2014/main" id="{E063C308-2807-1279-96BB-BCF058CBBC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10113" y="7087581"/>
              <a:ext cx="716447" cy="716447"/>
            </a:xfrm>
            <a:prstGeom prst="rect">
              <a:avLst/>
            </a:prstGeom>
          </p:spPr>
        </p:pic>
      </p:grpSp>
      <p:sp>
        <p:nvSpPr>
          <p:cNvPr id="37" name="Title 36">
            <a:extLst>
              <a:ext uri="{FF2B5EF4-FFF2-40B4-BE49-F238E27FC236}">
                <a16:creationId xmlns:a16="http://schemas.microsoft.com/office/drawing/2014/main" id="{1C0A19C4-A7A7-7E64-95A8-E3B61D5EFDE5}"/>
              </a:ext>
            </a:extLst>
          </p:cNvPr>
          <p:cNvSpPr>
            <a:spLocks noGrp="1"/>
          </p:cNvSpPr>
          <p:nvPr>
            <p:ph type="title"/>
          </p:nvPr>
        </p:nvSpPr>
        <p:spPr>
          <a:xfrm>
            <a:off x="940077" y="148822"/>
            <a:ext cx="10969826" cy="795130"/>
          </a:xfrm>
        </p:spPr>
        <p:txBody>
          <a:bodyPr/>
          <a:lstStyle/>
          <a:p>
            <a:r>
              <a:rPr lang="en-US" dirty="0"/>
              <a:t>Putting it all together: </a:t>
            </a:r>
            <a:r>
              <a:rPr lang="en-US" sz="2800" dirty="0"/>
              <a:t>Interleaved Practice &amp; Feedback</a:t>
            </a:r>
            <a:br>
              <a:rPr lang="en-US" sz="2800" dirty="0"/>
            </a:br>
            <a:endParaRPr lang="en-US" dirty="0"/>
          </a:p>
        </p:txBody>
      </p:sp>
      <p:sp>
        <p:nvSpPr>
          <p:cNvPr id="38" name="TextBox 37">
            <a:extLst>
              <a:ext uri="{FF2B5EF4-FFF2-40B4-BE49-F238E27FC236}">
                <a16:creationId xmlns:a16="http://schemas.microsoft.com/office/drawing/2014/main" id="{7AD919BF-A0AF-6F6A-774A-22C853031005}"/>
              </a:ext>
            </a:extLst>
          </p:cNvPr>
          <p:cNvSpPr txBox="1"/>
          <p:nvPr/>
        </p:nvSpPr>
        <p:spPr>
          <a:xfrm>
            <a:off x="3544241" y="3522850"/>
            <a:ext cx="48171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charset="0"/>
                <a:ea typeface="+mn-ea"/>
                <a:cs typeface="+mn-cs"/>
              </a:rPr>
              <a:t>Applying to Design</a:t>
            </a:r>
          </a:p>
        </p:txBody>
      </p:sp>
    </p:spTree>
    <p:custDataLst>
      <p:tags r:id="rId1"/>
    </p:custDataLst>
    <p:extLst>
      <p:ext uri="{BB962C8B-B14F-4D97-AF65-F5344CB8AC3E}">
        <p14:creationId xmlns:p14="http://schemas.microsoft.com/office/powerpoint/2010/main" val="333107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E40AA-AB8C-2BC8-0F99-077FB2295B63}"/>
              </a:ext>
            </a:extLst>
          </p:cNvPr>
          <p:cNvSpPr>
            <a:spLocks noGrp="1"/>
          </p:cNvSpPr>
          <p:nvPr>
            <p:ph type="ctrTitle"/>
          </p:nvPr>
        </p:nvSpPr>
        <p:spPr/>
        <p:txBody>
          <a:bodyPr/>
          <a:lstStyle/>
          <a:p>
            <a:r>
              <a:rPr lang="en-US" sz="4800" dirty="0">
                <a:solidFill>
                  <a:schemeClr val="tx1"/>
                </a:solidFill>
              </a:rPr>
              <a:t>Exploring the </a:t>
            </a:r>
            <a:br>
              <a:rPr lang="en-US" sz="4800" dirty="0">
                <a:solidFill>
                  <a:schemeClr val="tx1"/>
                </a:solidFill>
              </a:rPr>
            </a:br>
            <a:r>
              <a:rPr lang="en-US" sz="4800" dirty="0">
                <a:solidFill>
                  <a:schemeClr val="tx1"/>
                </a:solidFill>
              </a:rPr>
              <a:t>Illusion of Knowing </a:t>
            </a:r>
            <a:endParaRPr lang="en-US" sz="4800" dirty="0">
              <a:solidFill>
                <a:schemeClr val="tx1"/>
              </a:solidFill>
              <a:ea typeface="Tahoma"/>
              <a:cs typeface="Tahoma"/>
            </a:endParaRPr>
          </a:p>
        </p:txBody>
      </p:sp>
      <p:sp>
        <p:nvSpPr>
          <p:cNvPr id="5" name="Subtitle 4">
            <a:extLst>
              <a:ext uri="{FF2B5EF4-FFF2-40B4-BE49-F238E27FC236}">
                <a16:creationId xmlns:a16="http://schemas.microsoft.com/office/drawing/2014/main" id="{52AE50B3-BD4E-6DC8-6391-12891E5C190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55112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876383">
            <a:off x="2019892" y="2088096"/>
            <a:ext cx="1389115" cy="1389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5" name="Group 5"/>
          <p:cNvGrpSpPr/>
          <p:nvPr/>
        </p:nvGrpSpPr>
        <p:grpSpPr>
          <a:xfrm rot="5920689">
            <a:off x="6524468" y="1027038"/>
            <a:ext cx="1382916" cy="1389115"/>
            <a:chOff x="1813" y="0"/>
            <a:chExt cx="809173"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8" name="Group 8"/>
          <p:cNvGrpSpPr/>
          <p:nvPr/>
        </p:nvGrpSpPr>
        <p:grpSpPr>
          <a:xfrm rot="2858928">
            <a:off x="8533184" y="2140777"/>
            <a:ext cx="1389115" cy="138911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1" name="Group 11"/>
          <p:cNvGrpSpPr/>
          <p:nvPr/>
        </p:nvGrpSpPr>
        <p:grpSpPr>
          <a:xfrm rot="9133715">
            <a:off x="9800480" y="4195681"/>
            <a:ext cx="1389115" cy="138911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14" name="AutoShape 14"/>
          <p:cNvSpPr/>
          <p:nvPr/>
        </p:nvSpPr>
        <p:spPr>
          <a:xfrm rot="5921337">
            <a:off x="6506354" y="2651093"/>
            <a:ext cx="883940" cy="107569"/>
          </a:xfrm>
          <a:prstGeom prst="line">
            <a:avLst/>
          </a:prstGeom>
          <a:ln w="28575" cap="flat">
            <a:solidFill>
              <a:srgbClr val="FFB905"/>
            </a:solidFill>
            <a:prstDash val="solid"/>
            <a:headEnd type="none" w="sm" len="sm"/>
            <a:tailEnd type="oval" w="lg" len="lg"/>
          </a:ln>
        </p:spPr>
      </p:sp>
      <p:grpSp>
        <p:nvGrpSpPr>
          <p:cNvPr id="15" name="Group 15"/>
          <p:cNvGrpSpPr/>
          <p:nvPr/>
        </p:nvGrpSpPr>
        <p:grpSpPr>
          <a:xfrm rot="2876383">
            <a:off x="2099870" y="2153074"/>
            <a:ext cx="1244930" cy="124493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8" name="Group 18"/>
          <p:cNvGrpSpPr/>
          <p:nvPr/>
        </p:nvGrpSpPr>
        <p:grpSpPr>
          <a:xfrm rot="5920689">
            <a:off x="6574994" y="1099967"/>
            <a:ext cx="1244930" cy="124493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1" name="Group 21"/>
          <p:cNvGrpSpPr/>
          <p:nvPr/>
        </p:nvGrpSpPr>
        <p:grpSpPr>
          <a:xfrm rot="2858928">
            <a:off x="8609186" y="2207246"/>
            <a:ext cx="1244930" cy="124493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4" name="Group 24"/>
          <p:cNvGrpSpPr/>
          <p:nvPr/>
        </p:nvGrpSpPr>
        <p:grpSpPr>
          <a:xfrm rot="-231336">
            <a:off x="9863632" y="4267773"/>
            <a:ext cx="1244930" cy="124493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7" name="Group 27"/>
          <p:cNvGrpSpPr/>
          <p:nvPr/>
        </p:nvGrpSpPr>
        <p:grpSpPr>
          <a:xfrm>
            <a:off x="2907378" y="3164938"/>
            <a:ext cx="6228271" cy="62282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29" name="TextBox 2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30" name="Group 30"/>
          <p:cNvGrpSpPr/>
          <p:nvPr/>
        </p:nvGrpSpPr>
        <p:grpSpPr>
          <a:xfrm>
            <a:off x="1010535" y="4312210"/>
            <a:ext cx="1389115" cy="138911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33" name="AutoShape 33"/>
          <p:cNvSpPr/>
          <p:nvPr/>
        </p:nvSpPr>
        <p:spPr>
          <a:xfrm rot="507453">
            <a:off x="2362574" y="5048995"/>
            <a:ext cx="703749" cy="0"/>
          </a:xfrm>
          <a:prstGeom prst="line">
            <a:avLst/>
          </a:prstGeom>
          <a:ln w="28575" cap="flat">
            <a:solidFill>
              <a:srgbClr val="FFB905"/>
            </a:solidFill>
            <a:prstDash val="solid"/>
            <a:headEnd type="none" w="sm" len="sm"/>
            <a:tailEnd type="oval" w="lg" len="lg"/>
          </a:ln>
        </p:spPr>
      </p:sp>
      <p:sp>
        <p:nvSpPr>
          <p:cNvPr id="34" name="AutoShape 34"/>
          <p:cNvSpPr/>
          <p:nvPr/>
        </p:nvSpPr>
        <p:spPr>
          <a:xfrm rot="2548727">
            <a:off x="3057304" y="3603817"/>
            <a:ext cx="932957" cy="0"/>
          </a:xfrm>
          <a:prstGeom prst="line">
            <a:avLst/>
          </a:prstGeom>
          <a:ln w="28575" cap="flat">
            <a:solidFill>
              <a:srgbClr val="FFB905"/>
            </a:solidFill>
            <a:prstDash val="solid"/>
            <a:headEnd type="none" w="sm" len="sm"/>
            <a:tailEnd type="oval" w="lg" len="lg"/>
          </a:ln>
        </p:spPr>
      </p:sp>
      <p:sp>
        <p:nvSpPr>
          <p:cNvPr id="35" name="AutoShape 35"/>
          <p:cNvSpPr/>
          <p:nvPr/>
        </p:nvSpPr>
        <p:spPr>
          <a:xfrm rot="8276674">
            <a:off x="7996941" y="3569552"/>
            <a:ext cx="819011" cy="0"/>
          </a:xfrm>
          <a:prstGeom prst="line">
            <a:avLst/>
          </a:prstGeom>
          <a:ln w="28575" cap="flat">
            <a:solidFill>
              <a:srgbClr val="FFB905"/>
            </a:solidFill>
            <a:prstDash val="solid"/>
            <a:headEnd type="none" w="sm" len="sm"/>
            <a:tailEnd type="oval" w="lg" len="lg"/>
          </a:ln>
        </p:spPr>
      </p:sp>
      <p:sp>
        <p:nvSpPr>
          <p:cNvPr id="36" name="AutoShape 36"/>
          <p:cNvSpPr/>
          <p:nvPr/>
        </p:nvSpPr>
        <p:spPr>
          <a:xfrm rot="8934161">
            <a:off x="8974973" y="4844047"/>
            <a:ext cx="837672" cy="283233"/>
          </a:xfrm>
          <a:prstGeom prst="line">
            <a:avLst/>
          </a:prstGeom>
          <a:ln w="28575" cap="flat">
            <a:solidFill>
              <a:srgbClr val="FFB905"/>
            </a:solidFill>
            <a:prstDash val="solid"/>
            <a:headEnd type="none" w="sm" len="sm"/>
            <a:tailEnd type="oval"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1" name="Group 61"/>
          <p:cNvGrpSpPr/>
          <p:nvPr/>
        </p:nvGrpSpPr>
        <p:grpSpPr>
          <a:xfrm rot="3592545">
            <a:off x="4084811" y="1069986"/>
            <a:ext cx="1389115" cy="1389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63" name="TextBox 6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64" name="Group 64"/>
          <p:cNvGrpSpPr/>
          <p:nvPr/>
        </p:nvGrpSpPr>
        <p:grpSpPr>
          <a:xfrm rot="2876383">
            <a:off x="4174384" y="1126943"/>
            <a:ext cx="1244930" cy="1244930"/>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66" name="TextBox 6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67" name="AutoShape 67"/>
          <p:cNvSpPr/>
          <p:nvPr/>
        </p:nvSpPr>
        <p:spPr>
          <a:xfrm rot="3264889">
            <a:off x="4700871" y="2650689"/>
            <a:ext cx="789239" cy="197974"/>
          </a:xfrm>
          <a:prstGeom prst="line">
            <a:avLst/>
          </a:prstGeom>
          <a:ln w="28575" cap="flat">
            <a:solidFill>
              <a:srgbClr val="FFB905"/>
            </a:solidFill>
            <a:prstDash val="solid"/>
            <a:headEnd type="none" w="sm" len="sm"/>
            <a:tailEnd type="oval" w="lg" len="lg"/>
          </a:ln>
        </p:spPr>
      </p:sp>
      <p:grpSp>
        <p:nvGrpSpPr>
          <p:cNvPr id="84" name="Group 83">
            <a:extLst>
              <a:ext uri="{FF2B5EF4-FFF2-40B4-BE49-F238E27FC236}">
                <a16:creationId xmlns:a16="http://schemas.microsoft.com/office/drawing/2014/main" id="{59B14AD0-A8C2-994B-F7B0-76F6B0D7BF51}"/>
              </a:ext>
            </a:extLst>
          </p:cNvPr>
          <p:cNvGrpSpPr/>
          <p:nvPr/>
        </p:nvGrpSpPr>
        <p:grpSpPr>
          <a:xfrm>
            <a:off x="2237905" y="2288647"/>
            <a:ext cx="968861" cy="973784"/>
            <a:chOff x="1027249" y="2845095"/>
            <a:chExt cx="968861" cy="973784"/>
          </a:xfrm>
        </p:grpSpPr>
        <p:grpSp>
          <p:nvGrpSpPr>
            <p:cNvPr id="85" name="Group 84">
              <a:extLst>
                <a:ext uri="{FF2B5EF4-FFF2-40B4-BE49-F238E27FC236}">
                  <a16:creationId xmlns:a16="http://schemas.microsoft.com/office/drawing/2014/main" id="{4913F60C-547B-6173-1590-8D2B1F011485}"/>
                </a:ext>
              </a:extLst>
            </p:cNvPr>
            <p:cNvGrpSpPr/>
            <p:nvPr/>
          </p:nvGrpSpPr>
          <p:grpSpPr>
            <a:xfrm>
              <a:off x="1027249" y="2845095"/>
              <a:ext cx="968861" cy="973784"/>
              <a:chOff x="-616041" y="-1620278"/>
              <a:chExt cx="3195937" cy="3210262"/>
            </a:xfrm>
            <a:solidFill>
              <a:srgbClr val="70AD47"/>
            </a:solidFill>
          </p:grpSpPr>
          <p:sp>
            <p:nvSpPr>
              <p:cNvPr id="87" name="Freeform 26">
                <a:extLst>
                  <a:ext uri="{FF2B5EF4-FFF2-40B4-BE49-F238E27FC236}">
                    <a16:creationId xmlns:a16="http://schemas.microsoft.com/office/drawing/2014/main" id="{BAF52E97-20A4-6DD5-6A09-B14672BAD173}"/>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86" name="Picture 7">
              <a:extLst>
                <a:ext uri="{FF2B5EF4-FFF2-40B4-BE49-F238E27FC236}">
                  <a16:creationId xmlns:a16="http://schemas.microsoft.com/office/drawing/2014/main" id="{ADD7D96F-9486-AE02-FAC5-DDF286EB12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561" y="2956014"/>
              <a:ext cx="724237" cy="751946"/>
            </a:xfrm>
            <a:prstGeom prst="rect">
              <a:avLst/>
            </a:prstGeom>
          </p:spPr>
        </p:pic>
      </p:grpSp>
      <p:grpSp>
        <p:nvGrpSpPr>
          <p:cNvPr id="88" name="Group 87">
            <a:extLst>
              <a:ext uri="{FF2B5EF4-FFF2-40B4-BE49-F238E27FC236}">
                <a16:creationId xmlns:a16="http://schemas.microsoft.com/office/drawing/2014/main" id="{990AD28E-6427-5813-9998-3E31E576D24C}"/>
              </a:ext>
            </a:extLst>
          </p:cNvPr>
          <p:cNvGrpSpPr/>
          <p:nvPr/>
        </p:nvGrpSpPr>
        <p:grpSpPr>
          <a:xfrm>
            <a:off x="4294938" y="1277651"/>
            <a:ext cx="968861" cy="973784"/>
            <a:chOff x="5298640" y="6964290"/>
            <a:chExt cx="968861" cy="973784"/>
          </a:xfrm>
        </p:grpSpPr>
        <p:grpSp>
          <p:nvGrpSpPr>
            <p:cNvPr id="89" name="Group 88">
              <a:extLst>
                <a:ext uri="{FF2B5EF4-FFF2-40B4-BE49-F238E27FC236}">
                  <a16:creationId xmlns:a16="http://schemas.microsoft.com/office/drawing/2014/main" id="{2C48EB04-429C-424B-EB03-28476528ED4E}"/>
                </a:ext>
              </a:extLst>
            </p:cNvPr>
            <p:cNvGrpSpPr/>
            <p:nvPr/>
          </p:nvGrpSpPr>
          <p:grpSpPr>
            <a:xfrm>
              <a:off x="5298640" y="6964290"/>
              <a:ext cx="968861" cy="973784"/>
              <a:chOff x="13802292" y="6351919"/>
              <a:chExt cx="3195937" cy="3210262"/>
            </a:xfrm>
            <a:solidFill>
              <a:srgbClr val="70AD47"/>
            </a:solidFill>
          </p:grpSpPr>
          <p:sp>
            <p:nvSpPr>
              <p:cNvPr id="91" name="Freeform 26">
                <a:extLst>
                  <a:ext uri="{FF2B5EF4-FFF2-40B4-BE49-F238E27FC236}">
                    <a16:creationId xmlns:a16="http://schemas.microsoft.com/office/drawing/2014/main" id="{B8D366F1-257B-8A4E-AB60-8D29D0323C98}"/>
                  </a:ext>
                </a:extLst>
              </p:cNvPr>
              <p:cNvSpPr/>
              <p:nvPr/>
            </p:nvSpPr>
            <p:spPr>
              <a:xfrm>
                <a:off x="13802292" y="6351919"/>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0" name="Picture 3">
              <a:extLst>
                <a:ext uri="{FF2B5EF4-FFF2-40B4-BE49-F238E27FC236}">
                  <a16:creationId xmlns:a16="http://schemas.microsoft.com/office/drawing/2014/main" id="{E063C308-2807-1279-96BB-BCF058CBBC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10113" y="7087581"/>
              <a:ext cx="716447" cy="716447"/>
            </a:xfrm>
            <a:prstGeom prst="rect">
              <a:avLst/>
            </a:prstGeom>
          </p:spPr>
        </p:pic>
      </p:grpSp>
      <p:sp>
        <p:nvSpPr>
          <p:cNvPr id="40" name="Oval 39">
            <a:extLst>
              <a:ext uri="{FF2B5EF4-FFF2-40B4-BE49-F238E27FC236}">
                <a16:creationId xmlns:a16="http://schemas.microsoft.com/office/drawing/2014/main" id="{B9B404D5-AEAA-6CFD-2E06-046DDDA465C5}"/>
              </a:ext>
            </a:extLst>
          </p:cNvPr>
          <p:cNvSpPr/>
          <p:nvPr/>
        </p:nvSpPr>
        <p:spPr bwMode="auto">
          <a:xfrm>
            <a:off x="6564129" y="1089102"/>
            <a:ext cx="1266661" cy="1266661"/>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grpSp>
        <p:nvGrpSpPr>
          <p:cNvPr id="48" name="Group 64">
            <a:extLst>
              <a:ext uri="{FF2B5EF4-FFF2-40B4-BE49-F238E27FC236}">
                <a16:creationId xmlns:a16="http://schemas.microsoft.com/office/drawing/2014/main" id="{D9E5D283-5341-2FB9-AC35-94203B9922ED}"/>
              </a:ext>
            </a:extLst>
          </p:cNvPr>
          <p:cNvGrpSpPr/>
          <p:nvPr/>
        </p:nvGrpSpPr>
        <p:grpSpPr>
          <a:xfrm rot="2876383">
            <a:off x="884397" y="4295416"/>
            <a:ext cx="1430225" cy="1349643"/>
            <a:chOff x="76200" y="-144566"/>
            <a:chExt cx="933777" cy="881166"/>
          </a:xfrm>
        </p:grpSpPr>
        <p:sp>
          <p:nvSpPr>
            <p:cNvPr id="49" name="Freeform 65">
              <a:extLst>
                <a:ext uri="{FF2B5EF4-FFF2-40B4-BE49-F238E27FC236}">
                  <a16:creationId xmlns:a16="http://schemas.microsoft.com/office/drawing/2014/main" id="{18B73EDB-19C9-1D04-F67A-FFE42D70E5B4}"/>
                </a:ext>
              </a:extLst>
            </p:cNvPr>
            <p:cNvSpPr/>
            <p:nvPr/>
          </p:nvSpPr>
          <p:spPr>
            <a:xfrm>
              <a:off x="200804" y="-14456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50" name="TextBox 66">
              <a:extLst>
                <a:ext uri="{FF2B5EF4-FFF2-40B4-BE49-F238E27FC236}">
                  <a16:creationId xmlns:a16="http://schemas.microsoft.com/office/drawing/2014/main" id="{C4B073F3-3112-997C-81D0-D0167F1A0BA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47" name="TextBox 33">
            <a:extLst>
              <a:ext uri="{FF2B5EF4-FFF2-40B4-BE49-F238E27FC236}">
                <a16:creationId xmlns:a16="http://schemas.microsoft.com/office/drawing/2014/main" id="{0B736ABD-8E3F-8169-B4FA-DFD83759DAB5}"/>
              </a:ext>
            </a:extLst>
          </p:cNvPr>
          <p:cNvSpPr txBox="1"/>
          <p:nvPr/>
        </p:nvSpPr>
        <p:spPr>
          <a:xfrm>
            <a:off x="3549061" y="4363164"/>
            <a:ext cx="4975108" cy="1738938"/>
          </a:xfrm>
          <a:prstGeom prst="rect">
            <a:avLst/>
          </a:prstGeom>
        </p:spPr>
        <p:txBody>
          <a:bodyPr wrap="square" lIns="0" tIns="0" rIns="0" bIns="0" rtlCol="0" anchor="t">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Minimize the forgetting curve by determining when spaced practice sessions are best for the length of the training.</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Review the chunking strategy selected to outline where the learner can revisit content already taught to reinforce the learning.  </a:t>
            </a:r>
          </a:p>
        </p:txBody>
      </p:sp>
      <p:grpSp>
        <p:nvGrpSpPr>
          <p:cNvPr id="42" name="Group 41">
            <a:extLst>
              <a:ext uri="{FF2B5EF4-FFF2-40B4-BE49-F238E27FC236}">
                <a16:creationId xmlns:a16="http://schemas.microsoft.com/office/drawing/2014/main" id="{3BBAB0C2-2F3C-9080-1D29-F2AFA4DDEFA8}"/>
              </a:ext>
            </a:extLst>
          </p:cNvPr>
          <p:cNvGrpSpPr/>
          <p:nvPr/>
        </p:nvGrpSpPr>
        <p:grpSpPr>
          <a:xfrm>
            <a:off x="1220662" y="4519875"/>
            <a:ext cx="968861" cy="973784"/>
            <a:chOff x="1034148" y="1338796"/>
            <a:chExt cx="968861" cy="973784"/>
          </a:xfrm>
        </p:grpSpPr>
        <p:grpSp>
          <p:nvGrpSpPr>
            <p:cNvPr id="43" name="Group 42">
              <a:extLst>
                <a:ext uri="{FF2B5EF4-FFF2-40B4-BE49-F238E27FC236}">
                  <a16:creationId xmlns:a16="http://schemas.microsoft.com/office/drawing/2014/main" id="{9A889A54-7DF0-1B87-B0EF-B5632972D577}"/>
                </a:ext>
              </a:extLst>
            </p:cNvPr>
            <p:cNvGrpSpPr/>
            <p:nvPr/>
          </p:nvGrpSpPr>
          <p:grpSpPr>
            <a:xfrm>
              <a:off x="1034148" y="1338796"/>
              <a:ext cx="968861" cy="973784"/>
              <a:chOff x="-512288" y="-1555990"/>
              <a:chExt cx="3195937" cy="3210262"/>
            </a:xfrm>
            <a:solidFill>
              <a:srgbClr val="70AD47"/>
            </a:solidFill>
          </p:grpSpPr>
          <p:sp>
            <p:nvSpPr>
              <p:cNvPr id="45" name="Freeform 26">
                <a:extLst>
                  <a:ext uri="{FF2B5EF4-FFF2-40B4-BE49-F238E27FC236}">
                    <a16:creationId xmlns:a16="http://schemas.microsoft.com/office/drawing/2014/main" id="{DAF3CF79-7D11-5D3A-0158-1A6767D1A0F8}"/>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44" name="Picture 2">
              <a:extLst>
                <a:ext uri="{FF2B5EF4-FFF2-40B4-BE49-F238E27FC236}">
                  <a16:creationId xmlns:a16="http://schemas.microsoft.com/office/drawing/2014/main" id="{B0D1765F-F030-3465-05C7-45FD68FF9D7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6257" y="1423441"/>
              <a:ext cx="505220" cy="805160"/>
            </a:xfrm>
            <a:prstGeom prst="rect">
              <a:avLst/>
            </a:prstGeom>
          </p:spPr>
        </p:pic>
      </p:grpSp>
      <p:grpSp>
        <p:nvGrpSpPr>
          <p:cNvPr id="92" name="Group 91">
            <a:extLst>
              <a:ext uri="{FF2B5EF4-FFF2-40B4-BE49-F238E27FC236}">
                <a16:creationId xmlns:a16="http://schemas.microsoft.com/office/drawing/2014/main" id="{4FCB811D-CA0E-4035-FF6B-3ECF9BED5834}"/>
              </a:ext>
            </a:extLst>
          </p:cNvPr>
          <p:cNvGrpSpPr/>
          <p:nvPr/>
        </p:nvGrpSpPr>
        <p:grpSpPr>
          <a:xfrm>
            <a:off x="6713029" y="1235540"/>
            <a:ext cx="968861" cy="973784"/>
            <a:chOff x="12181305" y="2595740"/>
            <a:chExt cx="968861" cy="973784"/>
          </a:xfrm>
        </p:grpSpPr>
        <p:grpSp>
          <p:nvGrpSpPr>
            <p:cNvPr id="93" name="Group 92">
              <a:extLst>
                <a:ext uri="{FF2B5EF4-FFF2-40B4-BE49-F238E27FC236}">
                  <a16:creationId xmlns:a16="http://schemas.microsoft.com/office/drawing/2014/main" id="{1C8F6204-D501-11E2-A25C-6C29BD5C95DC}"/>
                </a:ext>
              </a:extLst>
            </p:cNvPr>
            <p:cNvGrpSpPr/>
            <p:nvPr/>
          </p:nvGrpSpPr>
          <p:grpSpPr>
            <a:xfrm>
              <a:off x="12181305" y="2595740"/>
              <a:ext cx="968861" cy="973784"/>
              <a:chOff x="18917030" y="2617646"/>
              <a:chExt cx="3195937" cy="3210262"/>
            </a:xfrm>
            <a:solidFill>
              <a:srgbClr val="70AD47"/>
            </a:solidFill>
          </p:grpSpPr>
          <p:sp>
            <p:nvSpPr>
              <p:cNvPr id="95" name="Freeform 26">
                <a:extLst>
                  <a:ext uri="{FF2B5EF4-FFF2-40B4-BE49-F238E27FC236}">
                    <a16:creationId xmlns:a16="http://schemas.microsoft.com/office/drawing/2014/main" id="{BEF72F6D-F533-14D0-02D7-2AAB1925FBAB}"/>
                  </a:ext>
                </a:extLst>
              </p:cNvPr>
              <p:cNvSpPr/>
              <p:nvPr/>
            </p:nvSpPr>
            <p:spPr>
              <a:xfrm>
                <a:off x="18917030" y="2617646"/>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4" name="Picture 4">
              <a:extLst>
                <a:ext uri="{FF2B5EF4-FFF2-40B4-BE49-F238E27FC236}">
                  <a16:creationId xmlns:a16="http://schemas.microsoft.com/office/drawing/2014/main" id="{86C22263-6CF5-13FF-FFA9-2605C39FC75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16601" y="2622134"/>
              <a:ext cx="580738" cy="853627"/>
            </a:xfrm>
            <a:prstGeom prst="rect">
              <a:avLst/>
            </a:prstGeom>
          </p:spPr>
        </p:pic>
      </p:grpSp>
      <p:sp>
        <p:nvSpPr>
          <p:cNvPr id="37" name="Title 36">
            <a:extLst>
              <a:ext uri="{FF2B5EF4-FFF2-40B4-BE49-F238E27FC236}">
                <a16:creationId xmlns:a16="http://schemas.microsoft.com/office/drawing/2014/main" id="{49DB57DB-8806-3F54-B1AF-5DF665B6FBF8}"/>
              </a:ext>
            </a:extLst>
          </p:cNvPr>
          <p:cNvSpPr>
            <a:spLocks noGrp="1"/>
          </p:cNvSpPr>
          <p:nvPr>
            <p:ph type="title"/>
          </p:nvPr>
        </p:nvSpPr>
        <p:spPr/>
        <p:txBody>
          <a:bodyPr/>
          <a:lstStyle/>
          <a:p>
            <a:r>
              <a:rPr lang="en-US" dirty="0"/>
              <a:t>Putting it all together: </a:t>
            </a:r>
            <a:r>
              <a:rPr lang="en-US" sz="2800" dirty="0"/>
              <a:t>Spaced Learning</a:t>
            </a:r>
            <a:endParaRPr lang="en-US" dirty="0"/>
          </a:p>
        </p:txBody>
      </p:sp>
      <p:sp>
        <p:nvSpPr>
          <p:cNvPr id="38" name="TextBox 37">
            <a:extLst>
              <a:ext uri="{FF2B5EF4-FFF2-40B4-BE49-F238E27FC236}">
                <a16:creationId xmlns:a16="http://schemas.microsoft.com/office/drawing/2014/main" id="{37063F6C-99EB-B577-D238-D40E5E03DFE8}"/>
              </a:ext>
            </a:extLst>
          </p:cNvPr>
          <p:cNvSpPr txBox="1"/>
          <p:nvPr/>
        </p:nvSpPr>
        <p:spPr>
          <a:xfrm>
            <a:off x="3544241" y="3522850"/>
            <a:ext cx="48171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charset="0"/>
                <a:ea typeface="+mn-ea"/>
                <a:cs typeface="+mn-cs"/>
              </a:rPr>
              <a:t>Applying to Design</a:t>
            </a:r>
          </a:p>
        </p:txBody>
      </p:sp>
    </p:spTree>
    <p:custDataLst>
      <p:tags r:id="rId1"/>
    </p:custDataLst>
    <p:extLst>
      <p:ext uri="{BB962C8B-B14F-4D97-AF65-F5344CB8AC3E}">
        <p14:creationId xmlns:p14="http://schemas.microsoft.com/office/powerpoint/2010/main" val="113834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876383">
            <a:off x="2019892" y="2088096"/>
            <a:ext cx="1389115" cy="1389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5" name="Group 5"/>
          <p:cNvGrpSpPr/>
          <p:nvPr/>
        </p:nvGrpSpPr>
        <p:grpSpPr>
          <a:xfrm rot="5920689">
            <a:off x="6524468" y="1027038"/>
            <a:ext cx="1382916" cy="1389115"/>
            <a:chOff x="1813" y="0"/>
            <a:chExt cx="809173"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8" name="Group 8"/>
          <p:cNvGrpSpPr/>
          <p:nvPr/>
        </p:nvGrpSpPr>
        <p:grpSpPr>
          <a:xfrm rot="2858928">
            <a:off x="8533184" y="2140777"/>
            <a:ext cx="1389115" cy="138911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1" name="Group 11"/>
          <p:cNvGrpSpPr/>
          <p:nvPr/>
        </p:nvGrpSpPr>
        <p:grpSpPr>
          <a:xfrm rot="9133715">
            <a:off x="9800480" y="4195681"/>
            <a:ext cx="1389115" cy="138911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14" name="AutoShape 14"/>
          <p:cNvSpPr/>
          <p:nvPr/>
        </p:nvSpPr>
        <p:spPr>
          <a:xfrm rot="5921337">
            <a:off x="6506354" y="2651093"/>
            <a:ext cx="883940" cy="107569"/>
          </a:xfrm>
          <a:prstGeom prst="line">
            <a:avLst/>
          </a:prstGeom>
          <a:ln w="28575" cap="flat">
            <a:solidFill>
              <a:srgbClr val="FFB905"/>
            </a:solidFill>
            <a:prstDash val="solid"/>
            <a:headEnd type="none" w="sm" len="sm"/>
            <a:tailEnd type="oval" w="lg" len="lg"/>
          </a:ln>
        </p:spPr>
      </p:sp>
      <p:grpSp>
        <p:nvGrpSpPr>
          <p:cNvPr id="15" name="Group 15"/>
          <p:cNvGrpSpPr/>
          <p:nvPr/>
        </p:nvGrpSpPr>
        <p:grpSpPr>
          <a:xfrm rot="2876383">
            <a:off x="2099870" y="2153074"/>
            <a:ext cx="1244930" cy="124493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8" name="Group 18"/>
          <p:cNvGrpSpPr/>
          <p:nvPr/>
        </p:nvGrpSpPr>
        <p:grpSpPr>
          <a:xfrm rot="5920689">
            <a:off x="6574994" y="1099967"/>
            <a:ext cx="1244930" cy="124493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1" name="Group 21"/>
          <p:cNvGrpSpPr/>
          <p:nvPr/>
        </p:nvGrpSpPr>
        <p:grpSpPr>
          <a:xfrm rot="2858928">
            <a:off x="8609186" y="2207246"/>
            <a:ext cx="1244930" cy="124493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4" name="Group 24"/>
          <p:cNvGrpSpPr/>
          <p:nvPr/>
        </p:nvGrpSpPr>
        <p:grpSpPr>
          <a:xfrm rot="-231336">
            <a:off x="9863632" y="4267773"/>
            <a:ext cx="1244930" cy="1244930"/>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7" name="Group 27"/>
          <p:cNvGrpSpPr/>
          <p:nvPr/>
        </p:nvGrpSpPr>
        <p:grpSpPr>
          <a:xfrm>
            <a:off x="2867002" y="3149901"/>
            <a:ext cx="6228271" cy="62282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29" name="TextBox 2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30" name="Group 30"/>
          <p:cNvGrpSpPr/>
          <p:nvPr/>
        </p:nvGrpSpPr>
        <p:grpSpPr>
          <a:xfrm>
            <a:off x="1010535" y="4312210"/>
            <a:ext cx="1389115" cy="138911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33" name="AutoShape 33"/>
          <p:cNvSpPr/>
          <p:nvPr/>
        </p:nvSpPr>
        <p:spPr>
          <a:xfrm rot="507453">
            <a:off x="2362574" y="5048995"/>
            <a:ext cx="703749" cy="0"/>
          </a:xfrm>
          <a:prstGeom prst="line">
            <a:avLst/>
          </a:prstGeom>
          <a:ln w="28575" cap="flat">
            <a:solidFill>
              <a:srgbClr val="FFB905"/>
            </a:solidFill>
            <a:prstDash val="solid"/>
            <a:headEnd type="none" w="sm" len="sm"/>
            <a:tailEnd type="oval" w="lg" len="lg"/>
          </a:ln>
        </p:spPr>
      </p:sp>
      <p:sp>
        <p:nvSpPr>
          <p:cNvPr id="34" name="AutoShape 34"/>
          <p:cNvSpPr/>
          <p:nvPr/>
        </p:nvSpPr>
        <p:spPr>
          <a:xfrm rot="2548727">
            <a:off x="3057304" y="3603817"/>
            <a:ext cx="932957" cy="0"/>
          </a:xfrm>
          <a:prstGeom prst="line">
            <a:avLst/>
          </a:prstGeom>
          <a:ln w="28575" cap="flat">
            <a:solidFill>
              <a:srgbClr val="FFB905"/>
            </a:solidFill>
            <a:prstDash val="solid"/>
            <a:headEnd type="none" w="sm" len="sm"/>
            <a:tailEnd type="oval" w="lg" len="lg"/>
          </a:ln>
        </p:spPr>
      </p:sp>
      <p:sp>
        <p:nvSpPr>
          <p:cNvPr id="35" name="AutoShape 35"/>
          <p:cNvSpPr/>
          <p:nvPr/>
        </p:nvSpPr>
        <p:spPr>
          <a:xfrm rot="8276674">
            <a:off x="7996941" y="3569552"/>
            <a:ext cx="819011" cy="0"/>
          </a:xfrm>
          <a:prstGeom prst="line">
            <a:avLst/>
          </a:prstGeom>
          <a:ln w="28575" cap="flat">
            <a:solidFill>
              <a:srgbClr val="FFB905"/>
            </a:solidFill>
            <a:prstDash val="solid"/>
            <a:headEnd type="none" w="sm" len="sm"/>
            <a:tailEnd type="oval" w="lg" len="lg"/>
          </a:ln>
        </p:spPr>
      </p:sp>
      <p:sp>
        <p:nvSpPr>
          <p:cNvPr id="36" name="AutoShape 36"/>
          <p:cNvSpPr/>
          <p:nvPr/>
        </p:nvSpPr>
        <p:spPr>
          <a:xfrm rot="8934161">
            <a:off x="8974973" y="4844047"/>
            <a:ext cx="837672" cy="283233"/>
          </a:xfrm>
          <a:prstGeom prst="line">
            <a:avLst/>
          </a:prstGeom>
          <a:ln w="28575" cap="flat">
            <a:solidFill>
              <a:srgbClr val="FFB905"/>
            </a:solidFill>
            <a:prstDash val="solid"/>
            <a:headEnd type="none" w="sm" len="sm"/>
            <a:tailEnd type="oval"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1" name="Group 61"/>
          <p:cNvGrpSpPr/>
          <p:nvPr/>
        </p:nvGrpSpPr>
        <p:grpSpPr>
          <a:xfrm rot="3592545">
            <a:off x="4084811" y="1069986"/>
            <a:ext cx="1389115" cy="1389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63" name="TextBox 6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64" name="Group 64"/>
          <p:cNvGrpSpPr/>
          <p:nvPr/>
        </p:nvGrpSpPr>
        <p:grpSpPr>
          <a:xfrm rot="2876383">
            <a:off x="4174384" y="1126943"/>
            <a:ext cx="1244930" cy="1244930"/>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66" name="TextBox 6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67" name="AutoShape 67"/>
          <p:cNvSpPr/>
          <p:nvPr/>
        </p:nvSpPr>
        <p:spPr>
          <a:xfrm rot="3264889">
            <a:off x="4700871" y="2650689"/>
            <a:ext cx="789239" cy="197974"/>
          </a:xfrm>
          <a:prstGeom prst="line">
            <a:avLst/>
          </a:prstGeom>
          <a:ln w="28575" cap="flat">
            <a:solidFill>
              <a:srgbClr val="FFB905"/>
            </a:solidFill>
            <a:prstDash val="solid"/>
            <a:headEnd type="none" w="sm" len="sm"/>
            <a:tailEnd type="oval" w="lg" len="lg"/>
          </a:ln>
        </p:spPr>
      </p:sp>
      <p:grpSp>
        <p:nvGrpSpPr>
          <p:cNvPr id="84" name="Group 83">
            <a:extLst>
              <a:ext uri="{FF2B5EF4-FFF2-40B4-BE49-F238E27FC236}">
                <a16:creationId xmlns:a16="http://schemas.microsoft.com/office/drawing/2014/main" id="{59B14AD0-A8C2-994B-F7B0-76F6B0D7BF51}"/>
              </a:ext>
            </a:extLst>
          </p:cNvPr>
          <p:cNvGrpSpPr/>
          <p:nvPr/>
        </p:nvGrpSpPr>
        <p:grpSpPr>
          <a:xfrm>
            <a:off x="2230019" y="2295761"/>
            <a:ext cx="968861" cy="973784"/>
            <a:chOff x="1027249" y="2845095"/>
            <a:chExt cx="968861" cy="973784"/>
          </a:xfrm>
        </p:grpSpPr>
        <p:grpSp>
          <p:nvGrpSpPr>
            <p:cNvPr id="85" name="Group 84">
              <a:extLst>
                <a:ext uri="{FF2B5EF4-FFF2-40B4-BE49-F238E27FC236}">
                  <a16:creationId xmlns:a16="http://schemas.microsoft.com/office/drawing/2014/main" id="{4913F60C-547B-6173-1590-8D2B1F011485}"/>
                </a:ext>
              </a:extLst>
            </p:cNvPr>
            <p:cNvGrpSpPr/>
            <p:nvPr/>
          </p:nvGrpSpPr>
          <p:grpSpPr>
            <a:xfrm>
              <a:off x="1027249" y="2845095"/>
              <a:ext cx="968861" cy="973784"/>
              <a:chOff x="-616041" y="-1620278"/>
              <a:chExt cx="3195937" cy="3210262"/>
            </a:xfrm>
            <a:solidFill>
              <a:srgbClr val="70AD47"/>
            </a:solidFill>
          </p:grpSpPr>
          <p:sp>
            <p:nvSpPr>
              <p:cNvPr id="87" name="Freeform 26">
                <a:extLst>
                  <a:ext uri="{FF2B5EF4-FFF2-40B4-BE49-F238E27FC236}">
                    <a16:creationId xmlns:a16="http://schemas.microsoft.com/office/drawing/2014/main" id="{BAF52E97-20A4-6DD5-6A09-B14672BAD173}"/>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86" name="Picture 7">
              <a:extLst>
                <a:ext uri="{FF2B5EF4-FFF2-40B4-BE49-F238E27FC236}">
                  <a16:creationId xmlns:a16="http://schemas.microsoft.com/office/drawing/2014/main" id="{ADD7D96F-9486-AE02-FAC5-DDF286EB12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561" y="2956014"/>
              <a:ext cx="724237" cy="751946"/>
            </a:xfrm>
            <a:prstGeom prst="rect">
              <a:avLst/>
            </a:prstGeom>
          </p:spPr>
        </p:pic>
      </p:grpSp>
      <p:grpSp>
        <p:nvGrpSpPr>
          <p:cNvPr id="88" name="Group 87">
            <a:extLst>
              <a:ext uri="{FF2B5EF4-FFF2-40B4-BE49-F238E27FC236}">
                <a16:creationId xmlns:a16="http://schemas.microsoft.com/office/drawing/2014/main" id="{990AD28E-6427-5813-9998-3E31E576D24C}"/>
              </a:ext>
            </a:extLst>
          </p:cNvPr>
          <p:cNvGrpSpPr/>
          <p:nvPr/>
        </p:nvGrpSpPr>
        <p:grpSpPr>
          <a:xfrm>
            <a:off x="4294938" y="1277651"/>
            <a:ext cx="968861" cy="973784"/>
            <a:chOff x="5298640" y="6964290"/>
            <a:chExt cx="968861" cy="973784"/>
          </a:xfrm>
        </p:grpSpPr>
        <p:grpSp>
          <p:nvGrpSpPr>
            <p:cNvPr id="89" name="Group 88">
              <a:extLst>
                <a:ext uri="{FF2B5EF4-FFF2-40B4-BE49-F238E27FC236}">
                  <a16:creationId xmlns:a16="http://schemas.microsoft.com/office/drawing/2014/main" id="{2C48EB04-429C-424B-EB03-28476528ED4E}"/>
                </a:ext>
              </a:extLst>
            </p:cNvPr>
            <p:cNvGrpSpPr/>
            <p:nvPr/>
          </p:nvGrpSpPr>
          <p:grpSpPr>
            <a:xfrm>
              <a:off x="5298640" y="6964290"/>
              <a:ext cx="968861" cy="973784"/>
              <a:chOff x="13802292" y="6351919"/>
              <a:chExt cx="3195937" cy="3210262"/>
            </a:xfrm>
            <a:solidFill>
              <a:srgbClr val="70AD47"/>
            </a:solidFill>
          </p:grpSpPr>
          <p:sp>
            <p:nvSpPr>
              <p:cNvPr id="91" name="Freeform 26">
                <a:extLst>
                  <a:ext uri="{FF2B5EF4-FFF2-40B4-BE49-F238E27FC236}">
                    <a16:creationId xmlns:a16="http://schemas.microsoft.com/office/drawing/2014/main" id="{B8D366F1-257B-8A4E-AB60-8D29D0323C98}"/>
                  </a:ext>
                </a:extLst>
              </p:cNvPr>
              <p:cNvSpPr/>
              <p:nvPr/>
            </p:nvSpPr>
            <p:spPr>
              <a:xfrm>
                <a:off x="13802292" y="6351919"/>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0" name="Picture 3">
              <a:extLst>
                <a:ext uri="{FF2B5EF4-FFF2-40B4-BE49-F238E27FC236}">
                  <a16:creationId xmlns:a16="http://schemas.microsoft.com/office/drawing/2014/main" id="{E063C308-2807-1279-96BB-BCF058CBBC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10113" y="7087581"/>
              <a:ext cx="716447" cy="716447"/>
            </a:xfrm>
            <a:prstGeom prst="rect">
              <a:avLst/>
            </a:prstGeom>
          </p:spPr>
        </p:pic>
      </p:grpSp>
      <p:grpSp>
        <p:nvGrpSpPr>
          <p:cNvPr id="92" name="Group 91">
            <a:extLst>
              <a:ext uri="{FF2B5EF4-FFF2-40B4-BE49-F238E27FC236}">
                <a16:creationId xmlns:a16="http://schemas.microsoft.com/office/drawing/2014/main" id="{4FCB811D-CA0E-4035-FF6B-3ECF9BED5834}"/>
              </a:ext>
            </a:extLst>
          </p:cNvPr>
          <p:cNvGrpSpPr/>
          <p:nvPr/>
        </p:nvGrpSpPr>
        <p:grpSpPr>
          <a:xfrm>
            <a:off x="6713029" y="1235540"/>
            <a:ext cx="968861" cy="973784"/>
            <a:chOff x="12181305" y="2595740"/>
            <a:chExt cx="968861" cy="973784"/>
          </a:xfrm>
        </p:grpSpPr>
        <p:grpSp>
          <p:nvGrpSpPr>
            <p:cNvPr id="93" name="Group 92">
              <a:extLst>
                <a:ext uri="{FF2B5EF4-FFF2-40B4-BE49-F238E27FC236}">
                  <a16:creationId xmlns:a16="http://schemas.microsoft.com/office/drawing/2014/main" id="{1C8F6204-D501-11E2-A25C-6C29BD5C95DC}"/>
                </a:ext>
              </a:extLst>
            </p:cNvPr>
            <p:cNvGrpSpPr/>
            <p:nvPr/>
          </p:nvGrpSpPr>
          <p:grpSpPr>
            <a:xfrm>
              <a:off x="12181305" y="2595740"/>
              <a:ext cx="968861" cy="973784"/>
              <a:chOff x="18917030" y="2617646"/>
              <a:chExt cx="3195937" cy="3210262"/>
            </a:xfrm>
            <a:solidFill>
              <a:srgbClr val="70AD47"/>
            </a:solidFill>
          </p:grpSpPr>
          <p:sp>
            <p:nvSpPr>
              <p:cNvPr id="95" name="Freeform 26">
                <a:extLst>
                  <a:ext uri="{FF2B5EF4-FFF2-40B4-BE49-F238E27FC236}">
                    <a16:creationId xmlns:a16="http://schemas.microsoft.com/office/drawing/2014/main" id="{BEF72F6D-F533-14D0-02D7-2AAB1925FBAB}"/>
                  </a:ext>
                </a:extLst>
              </p:cNvPr>
              <p:cNvSpPr/>
              <p:nvPr/>
            </p:nvSpPr>
            <p:spPr>
              <a:xfrm>
                <a:off x="18917030" y="2617646"/>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4" name="Picture 4">
              <a:extLst>
                <a:ext uri="{FF2B5EF4-FFF2-40B4-BE49-F238E27FC236}">
                  <a16:creationId xmlns:a16="http://schemas.microsoft.com/office/drawing/2014/main" id="{86C22263-6CF5-13FF-FFA9-2605C39FC7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16601" y="2622134"/>
              <a:ext cx="580738" cy="853627"/>
            </a:xfrm>
            <a:prstGeom prst="rect">
              <a:avLst/>
            </a:prstGeom>
          </p:spPr>
        </p:pic>
      </p:grpSp>
      <p:sp>
        <p:nvSpPr>
          <p:cNvPr id="40" name="Oval 39">
            <a:extLst>
              <a:ext uri="{FF2B5EF4-FFF2-40B4-BE49-F238E27FC236}">
                <a16:creationId xmlns:a16="http://schemas.microsoft.com/office/drawing/2014/main" id="{B9B404D5-AEAA-6CFD-2E06-046DDDA465C5}"/>
              </a:ext>
            </a:extLst>
          </p:cNvPr>
          <p:cNvSpPr/>
          <p:nvPr/>
        </p:nvSpPr>
        <p:spPr bwMode="auto">
          <a:xfrm>
            <a:off x="8594411" y="2202004"/>
            <a:ext cx="1266661" cy="1266661"/>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grpSp>
        <p:nvGrpSpPr>
          <p:cNvPr id="48" name="Group 64">
            <a:extLst>
              <a:ext uri="{FF2B5EF4-FFF2-40B4-BE49-F238E27FC236}">
                <a16:creationId xmlns:a16="http://schemas.microsoft.com/office/drawing/2014/main" id="{D9E5D283-5341-2FB9-AC35-94203B9922ED}"/>
              </a:ext>
            </a:extLst>
          </p:cNvPr>
          <p:cNvGrpSpPr/>
          <p:nvPr/>
        </p:nvGrpSpPr>
        <p:grpSpPr>
          <a:xfrm rot="2876383">
            <a:off x="884397" y="4295416"/>
            <a:ext cx="1430225" cy="1349643"/>
            <a:chOff x="76200" y="-144566"/>
            <a:chExt cx="933777" cy="881166"/>
          </a:xfrm>
        </p:grpSpPr>
        <p:sp>
          <p:nvSpPr>
            <p:cNvPr id="49" name="Freeform 65">
              <a:extLst>
                <a:ext uri="{FF2B5EF4-FFF2-40B4-BE49-F238E27FC236}">
                  <a16:creationId xmlns:a16="http://schemas.microsoft.com/office/drawing/2014/main" id="{18B73EDB-19C9-1D04-F67A-FFE42D70E5B4}"/>
                </a:ext>
              </a:extLst>
            </p:cNvPr>
            <p:cNvSpPr/>
            <p:nvPr/>
          </p:nvSpPr>
          <p:spPr>
            <a:xfrm>
              <a:off x="200804" y="-14456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50" name="TextBox 66">
              <a:extLst>
                <a:ext uri="{FF2B5EF4-FFF2-40B4-BE49-F238E27FC236}">
                  <a16:creationId xmlns:a16="http://schemas.microsoft.com/office/drawing/2014/main" id="{C4B073F3-3112-997C-81D0-D0167F1A0BA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47" name="TextBox 33">
            <a:extLst>
              <a:ext uri="{FF2B5EF4-FFF2-40B4-BE49-F238E27FC236}">
                <a16:creationId xmlns:a16="http://schemas.microsoft.com/office/drawing/2014/main" id="{0B736ABD-8E3F-8169-B4FA-DFD83759DAB5}"/>
              </a:ext>
            </a:extLst>
          </p:cNvPr>
          <p:cNvSpPr txBox="1"/>
          <p:nvPr/>
        </p:nvSpPr>
        <p:spPr>
          <a:xfrm>
            <a:off x="3831591" y="4043728"/>
            <a:ext cx="4832111" cy="2723823"/>
          </a:xfrm>
          <a:prstGeom prst="rect">
            <a:avLst/>
          </a:prstGeom>
        </p:spPr>
        <p:txBody>
          <a:bodyPr wrap="square" lIns="0" tIns="0" rIns="0" bIns="0" rtlCol="0" anchor="t">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Develop learning aids, like an advanced organizer that help learners plan and organize the learning.</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Insert low stakes tests/quizzes for learners to monitor how they are progressing.</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Build in product or process worksheets to help learners evaluate their work against examples provided.</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endParaRPr>
          </a:p>
        </p:txBody>
      </p:sp>
      <p:grpSp>
        <p:nvGrpSpPr>
          <p:cNvPr id="42" name="Group 41">
            <a:extLst>
              <a:ext uri="{FF2B5EF4-FFF2-40B4-BE49-F238E27FC236}">
                <a16:creationId xmlns:a16="http://schemas.microsoft.com/office/drawing/2014/main" id="{3BBAB0C2-2F3C-9080-1D29-F2AFA4DDEFA8}"/>
              </a:ext>
            </a:extLst>
          </p:cNvPr>
          <p:cNvGrpSpPr/>
          <p:nvPr/>
        </p:nvGrpSpPr>
        <p:grpSpPr>
          <a:xfrm>
            <a:off x="1220662" y="4519875"/>
            <a:ext cx="968861" cy="973784"/>
            <a:chOff x="1034148" y="1338796"/>
            <a:chExt cx="968861" cy="973784"/>
          </a:xfrm>
        </p:grpSpPr>
        <p:grpSp>
          <p:nvGrpSpPr>
            <p:cNvPr id="43" name="Group 42">
              <a:extLst>
                <a:ext uri="{FF2B5EF4-FFF2-40B4-BE49-F238E27FC236}">
                  <a16:creationId xmlns:a16="http://schemas.microsoft.com/office/drawing/2014/main" id="{9A889A54-7DF0-1B87-B0EF-B5632972D577}"/>
                </a:ext>
              </a:extLst>
            </p:cNvPr>
            <p:cNvGrpSpPr/>
            <p:nvPr/>
          </p:nvGrpSpPr>
          <p:grpSpPr>
            <a:xfrm>
              <a:off x="1034148" y="1338796"/>
              <a:ext cx="968861" cy="973784"/>
              <a:chOff x="-512288" y="-1555990"/>
              <a:chExt cx="3195937" cy="3210262"/>
            </a:xfrm>
            <a:solidFill>
              <a:srgbClr val="70AD47"/>
            </a:solidFill>
          </p:grpSpPr>
          <p:sp>
            <p:nvSpPr>
              <p:cNvPr id="45" name="Freeform 26">
                <a:extLst>
                  <a:ext uri="{FF2B5EF4-FFF2-40B4-BE49-F238E27FC236}">
                    <a16:creationId xmlns:a16="http://schemas.microsoft.com/office/drawing/2014/main" id="{DAF3CF79-7D11-5D3A-0158-1A6767D1A0F8}"/>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44" name="Picture 2">
              <a:extLst>
                <a:ext uri="{FF2B5EF4-FFF2-40B4-BE49-F238E27FC236}">
                  <a16:creationId xmlns:a16="http://schemas.microsoft.com/office/drawing/2014/main" id="{B0D1765F-F030-3465-05C7-45FD68FF9D7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6257" y="1423441"/>
              <a:ext cx="505220" cy="805160"/>
            </a:xfrm>
            <a:prstGeom prst="rect">
              <a:avLst/>
            </a:prstGeom>
          </p:spPr>
        </p:pic>
      </p:grpSp>
      <p:grpSp>
        <p:nvGrpSpPr>
          <p:cNvPr id="96" name="Group 95">
            <a:extLst>
              <a:ext uri="{FF2B5EF4-FFF2-40B4-BE49-F238E27FC236}">
                <a16:creationId xmlns:a16="http://schemas.microsoft.com/office/drawing/2014/main" id="{A44AC36C-28FE-56A9-87AF-83023B83B216}"/>
              </a:ext>
            </a:extLst>
          </p:cNvPr>
          <p:cNvGrpSpPr/>
          <p:nvPr/>
        </p:nvGrpSpPr>
        <p:grpSpPr>
          <a:xfrm>
            <a:off x="8743311" y="2348442"/>
            <a:ext cx="968861" cy="973784"/>
            <a:chOff x="14697074" y="5508975"/>
            <a:chExt cx="968861" cy="973784"/>
          </a:xfrm>
        </p:grpSpPr>
        <p:grpSp>
          <p:nvGrpSpPr>
            <p:cNvPr id="97" name="Group 96">
              <a:extLst>
                <a:ext uri="{FF2B5EF4-FFF2-40B4-BE49-F238E27FC236}">
                  <a16:creationId xmlns:a16="http://schemas.microsoft.com/office/drawing/2014/main" id="{B3AA62E0-2002-0390-B837-AC3EAE9DA7F4}"/>
                </a:ext>
              </a:extLst>
            </p:cNvPr>
            <p:cNvGrpSpPr/>
            <p:nvPr/>
          </p:nvGrpSpPr>
          <p:grpSpPr>
            <a:xfrm>
              <a:off x="14697074" y="5508975"/>
              <a:ext cx="968861" cy="973784"/>
              <a:chOff x="27320902" y="1647241"/>
              <a:chExt cx="3195937" cy="3210262"/>
            </a:xfrm>
            <a:solidFill>
              <a:srgbClr val="70AD47"/>
            </a:solidFill>
          </p:grpSpPr>
          <p:sp>
            <p:nvSpPr>
              <p:cNvPr id="101" name="Freeform 26">
                <a:extLst>
                  <a:ext uri="{FF2B5EF4-FFF2-40B4-BE49-F238E27FC236}">
                    <a16:creationId xmlns:a16="http://schemas.microsoft.com/office/drawing/2014/main" id="{7A35CAD1-599F-9007-6C34-DEC3B21BF361}"/>
                  </a:ext>
                </a:extLst>
              </p:cNvPr>
              <p:cNvSpPr/>
              <p:nvPr/>
            </p:nvSpPr>
            <p:spPr>
              <a:xfrm>
                <a:off x="27320902" y="1647241"/>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98" name="Group 97">
              <a:extLst>
                <a:ext uri="{FF2B5EF4-FFF2-40B4-BE49-F238E27FC236}">
                  <a16:creationId xmlns:a16="http://schemas.microsoft.com/office/drawing/2014/main" id="{C28B98B2-70BC-2CEB-11F7-CF18661CCB2F}"/>
                </a:ext>
              </a:extLst>
            </p:cNvPr>
            <p:cNvGrpSpPr/>
            <p:nvPr/>
          </p:nvGrpSpPr>
          <p:grpSpPr>
            <a:xfrm>
              <a:off x="14926582" y="5606298"/>
              <a:ext cx="509844" cy="860419"/>
              <a:chOff x="14926582" y="5626628"/>
              <a:chExt cx="509844" cy="860419"/>
            </a:xfrm>
          </p:grpSpPr>
          <p:pic>
            <p:nvPicPr>
              <p:cNvPr id="99" name="Picture 6">
                <a:extLst>
                  <a:ext uri="{FF2B5EF4-FFF2-40B4-BE49-F238E27FC236}">
                    <a16:creationId xmlns:a16="http://schemas.microsoft.com/office/drawing/2014/main" id="{18A7A404-1719-EE47-689D-CB54DF6D0E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91493" y="5626628"/>
                <a:ext cx="380022" cy="508874"/>
              </a:xfrm>
              <a:prstGeom prst="rect">
                <a:avLst/>
              </a:prstGeom>
            </p:spPr>
          </p:pic>
          <p:pic>
            <p:nvPicPr>
              <p:cNvPr id="100" name="Picture 99">
                <a:extLst>
                  <a:ext uri="{FF2B5EF4-FFF2-40B4-BE49-F238E27FC236}">
                    <a16:creationId xmlns:a16="http://schemas.microsoft.com/office/drawing/2014/main" id="{75184AB1-AB36-EB8B-66EC-DF3D6821EAB0}"/>
                  </a:ext>
                </a:extLst>
              </p:cNvPr>
              <p:cNvPicPr>
                <a:picLocks noChangeAspect="1"/>
              </p:cNvPicPr>
              <p:nvPr/>
            </p:nvPicPr>
            <p:blipFill>
              <a:blip r:embed="rId14">
                <a:duotone>
                  <a:prstClr val="black"/>
                  <a:srgbClr val="D9C3A5">
                    <a:tint val="50000"/>
                    <a:satMod val="180000"/>
                  </a:srgbClr>
                </a:duotone>
                <a:extLst>
                  <a:ext uri="{BEBA8EAE-BF5A-486C-A8C5-ECC9F3942E4B}">
                    <a14:imgProps xmlns:a14="http://schemas.microsoft.com/office/drawing/2010/main">
                      <a14:imgLayer r:embed="rId15">
                        <a14:imgEffect>
                          <a14:saturation sat="0"/>
                        </a14:imgEffect>
                      </a14:imgLayer>
                    </a14:imgProps>
                  </a:ext>
                </a:extLst>
              </a:blip>
              <a:srcRect/>
              <a:stretch>
                <a:fillRect/>
              </a:stretch>
            </p:blipFill>
            <p:spPr>
              <a:xfrm>
                <a:off x="14926582" y="5991580"/>
                <a:ext cx="509844" cy="495467"/>
              </a:xfrm>
              <a:prstGeom prst="rect">
                <a:avLst/>
              </a:prstGeom>
            </p:spPr>
          </p:pic>
        </p:grpSp>
      </p:grpSp>
      <p:sp>
        <p:nvSpPr>
          <p:cNvPr id="37" name="Title 36">
            <a:extLst>
              <a:ext uri="{FF2B5EF4-FFF2-40B4-BE49-F238E27FC236}">
                <a16:creationId xmlns:a16="http://schemas.microsoft.com/office/drawing/2014/main" id="{78B5C785-BEDD-D0B5-A528-8D4AC6CB66D9}"/>
              </a:ext>
            </a:extLst>
          </p:cNvPr>
          <p:cNvSpPr>
            <a:spLocks noGrp="1"/>
          </p:cNvSpPr>
          <p:nvPr>
            <p:ph type="title"/>
          </p:nvPr>
        </p:nvSpPr>
        <p:spPr>
          <a:xfrm>
            <a:off x="349136" y="0"/>
            <a:ext cx="11454938" cy="795130"/>
          </a:xfrm>
        </p:spPr>
        <p:txBody>
          <a:bodyPr/>
          <a:lstStyle/>
          <a:p>
            <a:pPr algn="ctr"/>
            <a:r>
              <a:rPr lang="en-US" dirty="0"/>
              <a:t>Putting it all together: </a:t>
            </a:r>
            <a:r>
              <a:rPr lang="en-US" sz="2800" dirty="0"/>
              <a:t>Metacognitive Strategies</a:t>
            </a:r>
            <a:endParaRPr lang="en-US" dirty="0"/>
          </a:p>
        </p:txBody>
      </p:sp>
      <p:sp>
        <p:nvSpPr>
          <p:cNvPr id="38" name="TextBox 37">
            <a:extLst>
              <a:ext uri="{FF2B5EF4-FFF2-40B4-BE49-F238E27FC236}">
                <a16:creationId xmlns:a16="http://schemas.microsoft.com/office/drawing/2014/main" id="{A288819A-61B5-B9D4-C9C8-87F5FF64DDF8}"/>
              </a:ext>
            </a:extLst>
          </p:cNvPr>
          <p:cNvSpPr txBox="1"/>
          <p:nvPr/>
        </p:nvSpPr>
        <p:spPr>
          <a:xfrm>
            <a:off x="3544241" y="3522850"/>
            <a:ext cx="48171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charset="0"/>
                <a:ea typeface="+mn-ea"/>
                <a:cs typeface="+mn-cs"/>
              </a:rPr>
              <a:t>Applying to Design</a:t>
            </a:r>
          </a:p>
        </p:txBody>
      </p:sp>
    </p:spTree>
    <p:custDataLst>
      <p:tags r:id="rId1"/>
    </p:custDataLst>
    <p:extLst>
      <p:ext uri="{BB962C8B-B14F-4D97-AF65-F5344CB8AC3E}">
        <p14:creationId xmlns:p14="http://schemas.microsoft.com/office/powerpoint/2010/main" val="2732355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876383">
            <a:off x="2019892" y="2088096"/>
            <a:ext cx="1389115" cy="1389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 name="TextBox 4"/>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5" name="Group 5"/>
          <p:cNvGrpSpPr/>
          <p:nvPr/>
        </p:nvGrpSpPr>
        <p:grpSpPr>
          <a:xfrm rot="5920689">
            <a:off x="6524468" y="1027038"/>
            <a:ext cx="1382916" cy="1389115"/>
            <a:chOff x="1813" y="0"/>
            <a:chExt cx="809173"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7" name="TextBox 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8" name="Group 8"/>
          <p:cNvGrpSpPr/>
          <p:nvPr/>
        </p:nvGrpSpPr>
        <p:grpSpPr>
          <a:xfrm rot="2858928">
            <a:off x="8533184" y="2140777"/>
            <a:ext cx="1389115" cy="138911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1" name="Group 11"/>
          <p:cNvGrpSpPr/>
          <p:nvPr/>
        </p:nvGrpSpPr>
        <p:grpSpPr>
          <a:xfrm rot="9133715">
            <a:off x="9800480" y="4195681"/>
            <a:ext cx="1389115" cy="138911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14" name="AutoShape 14"/>
          <p:cNvSpPr/>
          <p:nvPr/>
        </p:nvSpPr>
        <p:spPr>
          <a:xfrm rot="5921337">
            <a:off x="6506354" y="2651093"/>
            <a:ext cx="883940" cy="107569"/>
          </a:xfrm>
          <a:prstGeom prst="line">
            <a:avLst/>
          </a:prstGeom>
          <a:ln w="28575" cap="flat">
            <a:solidFill>
              <a:srgbClr val="FFB905"/>
            </a:solidFill>
            <a:prstDash val="solid"/>
            <a:headEnd type="none" w="sm" len="sm"/>
            <a:tailEnd type="oval" w="lg" len="lg"/>
          </a:ln>
        </p:spPr>
      </p:sp>
      <p:grpSp>
        <p:nvGrpSpPr>
          <p:cNvPr id="15" name="Group 15"/>
          <p:cNvGrpSpPr/>
          <p:nvPr/>
        </p:nvGrpSpPr>
        <p:grpSpPr>
          <a:xfrm rot="2876383">
            <a:off x="2099870" y="2153074"/>
            <a:ext cx="1244930" cy="124493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18" name="Group 18"/>
          <p:cNvGrpSpPr/>
          <p:nvPr/>
        </p:nvGrpSpPr>
        <p:grpSpPr>
          <a:xfrm rot="5920689">
            <a:off x="6574994" y="1099967"/>
            <a:ext cx="1244930" cy="124493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1" name="Group 21"/>
          <p:cNvGrpSpPr/>
          <p:nvPr/>
        </p:nvGrpSpPr>
        <p:grpSpPr>
          <a:xfrm rot="2858928">
            <a:off x="8609186" y="2207246"/>
            <a:ext cx="1244930" cy="124493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27" name="Group 27"/>
          <p:cNvGrpSpPr/>
          <p:nvPr/>
        </p:nvGrpSpPr>
        <p:grpSpPr>
          <a:xfrm>
            <a:off x="2867002" y="3149901"/>
            <a:ext cx="6228271" cy="62282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29" name="TextBox 2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30" name="Group 30"/>
          <p:cNvGrpSpPr/>
          <p:nvPr/>
        </p:nvGrpSpPr>
        <p:grpSpPr>
          <a:xfrm>
            <a:off x="1010535" y="4312210"/>
            <a:ext cx="1389115" cy="138911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33" name="AutoShape 33"/>
          <p:cNvSpPr/>
          <p:nvPr/>
        </p:nvSpPr>
        <p:spPr>
          <a:xfrm rot="507453">
            <a:off x="2362574" y="5048995"/>
            <a:ext cx="703749" cy="0"/>
          </a:xfrm>
          <a:prstGeom prst="line">
            <a:avLst/>
          </a:prstGeom>
          <a:ln w="28575" cap="flat">
            <a:solidFill>
              <a:srgbClr val="FFB905"/>
            </a:solidFill>
            <a:prstDash val="solid"/>
            <a:headEnd type="none" w="sm" len="sm"/>
            <a:tailEnd type="oval" w="lg" len="lg"/>
          </a:ln>
        </p:spPr>
      </p:sp>
      <p:sp>
        <p:nvSpPr>
          <p:cNvPr id="34" name="AutoShape 34"/>
          <p:cNvSpPr/>
          <p:nvPr/>
        </p:nvSpPr>
        <p:spPr>
          <a:xfrm rot="2548727">
            <a:off x="3057304" y="3603817"/>
            <a:ext cx="932957" cy="0"/>
          </a:xfrm>
          <a:prstGeom prst="line">
            <a:avLst/>
          </a:prstGeom>
          <a:ln w="28575" cap="flat">
            <a:solidFill>
              <a:srgbClr val="FFB905"/>
            </a:solidFill>
            <a:prstDash val="solid"/>
            <a:headEnd type="none" w="sm" len="sm"/>
            <a:tailEnd type="oval" w="lg" len="lg"/>
          </a:ln>
        </p:spPr>
      </p:sp>
      <p:sp>
        <p:nvSpPr>
          <p:cNvPr id="35" name="AutoShape 35"/>
          <p:cNvSpPr/>
          <p:nvPr/>
        </p:nvSpPr>
        <p:spPr>
          <a:xfrm rot="8276674">
            <a:off x="7996941" y="3569552"/>
            <a:ext cx="819011" cy="0"/>
          </a:xfrm>
          <a:prstGeom prst="line">
            <a:avLst/>
          </a:prstGeom>
          <a:ln w="28575" cap="flat">
            <a:solidFill>
              <a:srgbClr val="FFB905"/>
            </a:solidFill>
            <a:prstDash val="solid"/>
            <a:headEnd type="none" w="sm" len="sm"/>
            <a:tailEnd type="oval" w="lg" len="lg"/>
          </a:ln>
        </p:spPr>
      </p:sp>
      <p:sp>
        <p:nvSpPr>
          <p:cNvPr id="36" name="AutoShape 36"/>
          <p:cNvSpPr/>
          <p:nvPr/>
        </p:nvSpPr>
        <p:spPr>
          <a:xfrm rot="8934161">
            <a:off x="8974973" y="4844047"/>
            <a:ext cx="837672" cy="283233"/>
          </a:xfrm>
          <a:prstGeom prst="line">
            <a:avLst/>
          </a:prstGeom>
          <a:ln w="28575" cap="flat">
            <a:solidFill>
              <a:srgbClr val="FFB905"/>
            </a:solidFill>
            <a:prstDash val="solid"/>
            <a:headEnd type="none" w="sm" len="sm"/>
            <a:tailEnd type="oval"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1" name="Group 61"/>
          <p:cNvGrpSpPr/>
          <p:nvPr/>
        </p:nvGrpSpPr>
        <p:grpSpPr>
          <a:xfrm rot="3592545">
            <a:off x="4084811" y="1069986"/>
            <a:ext cx="1389115" cy="1389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63" name="TextBox 63"/>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64" name="Group 64"/>
          <p:cNvGrpSpPr/>
          <p:nvPr/>
        </p:nvGrpSpPr>
        <p:grpSpPr>
          <a:xfrm rot="2876383">
            <a:off x="4174384" y="1126943"/>
            <a:ext cx="1244930" cy="1244930"/>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66" name="TextBox 66"/>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67" name="AutoShape 67"/>
          <p:cNvSpPr/>
          <p:nvPr/>
        </p:nvSpPr>
        <p:spPr>
          <a:xfrm rot="3264889">
            <a:off x="4700871" y="2650689"/>
            <a:ext cx="789239" cy="197974"/>
          </a:xfrm>
          <a:prstGeom prst="line">
            <a:avLst/>
          </a:prstGeom>
          <a:ln w="28575" cap="flat">
            <a:solidFill>
              <a:srgbClr val="FFB905"/>
            </a:solidFill>
            <a:prstDash val="solid"/>
            <a:headEnd type="none" w="sm" len="sm"/>
            <a:tailEnd type="oval" w="lg" len="lg"/>
          </a:ln>
        </p:spPr>
      </p:sp>
      <p:grpSp>
        <p:nvGrpSpPr>
          <p:cNvPr id="84" name="Group 83">
            <a:extLst>
              <a:ext uri="{FF2B5EF4-FFF2-40B4-BE49-F238E27FC236}">
                <a16:creationId xmlns:a16="http://schemas.microsoft.com/office/drawing/2014/main" id="{59B14AD0-A8C2-994B-F7B0-76F6B0D7BF51}"/>
              </a:ext>
            </a:extLst>
          </p:cNvPr>
          <p:cNvGrpSpPr/>
          <p:nvPr/>
        </p:nvGrpSpPr>
        <p:grpSpPr>
          <a:xfrm>
            <a:off x="2230019" y="2295761"/>
            <a:ext cx="968861" cy="973784"/>
            <a:chOff x="1027249" y="2845095"/>
            <a:chExt cx="968861" cy="973784"/>
          </a:xfrm>
        </p:grpSpPr>
        <p:grpSp>
          <p:nvGrpSpPr>
            <p:cNvPr id="85" name="Group 84">
              <a:extLst>
                <a:ext uri="{FF2B5EF4-FFF2-40B4-BE49-F238E27FC236}">
                  <a16:creationId xmlns:a16="http://schemas.microsoft.com/office/drawing/2014/main" id="{4913F60C-547B-6173-1590-8D2B1F011485}"/>
                </a:ext>
              </a:extLst>
            </p:cNvPr>
            <p:cNvGrpSpPr/>
            <p:nvPr/>
          </p:nvGrpSpPr>
          <p:grpSpPr>
            <a:xfrm>
              <a:off x="1027249" y="2845095"/>
              <a:ext cx="968861" cy="973784"/>
              <a:chOff x="-616041" y="-1620278"/>
              <a:chExt cx="3195937" cy="3210262"/>
            </a:xfrm>
            <a:solidFill>
              <a:srgbClr val="70AD47"/>
            </a:solidFill>
          </p:grpSpPr>
          <p:sp>
            <p:nvSpPr>
              <p:cNvPr id="87" name="Freeform 26">
                <a:extLst>
                  <a:ext uri="{FF2B5EF4-FFF2-40B4-BE49-F238E27FC236}">
                    <a16:creationId xmlns:a16="http://schemas.microsoft.com/office/drawing/2014/main" id="{BAF52E97-20A4-6DD5-6A09-B14672BAD173}"/>
                  </a:ext>
                </a:extLst>
              </p:cNvPr>
              <p:cNvSpPr/>
              <p:nvPr/>
            </p:nvSpPr>
            <p:spPr>
              <a:xfrm>
                <a:off x="-616041" y="-1620278"/>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86" name="Picture 7">
              <a:extLst>
                <a:ext uri="{FF2B5EF4-FFF2-40B4-BE49-F238E27FC236}">
                  <a16:creationId xmlns:a16="http://schemas.microsoft.com/office/drawing/2014/main" id="{ADD7D96F-9486-AE02-FAC5-DDF286EB12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561" y="2956014"/>
              <a:ext cx="724237" cy="751946"/>
            </a:xfrm>
            <a:prstGeom prst="rect">
              <a:avLst/>
            </a:prstGeom>
          </p:spPr>
        </p:pic>
      </p:grpSp>
      <p:grpSp>
        <p:nvGrpSpPr>
          <p:cNvPr id="88" name="Group 87">
            <a:extLst>
              <a:ext uri="{FF2B5EF4-FFF2-40B4-BE49-F238E27FC236}">
                <a16:creationId xmlns:a16="http://schemas.microsoft.com/office/drawing/2014/main" id="{990AD28E-6427-5813-9998-3E31E576D24C}"/>
              </a:ext>
            </a:extLst>
          </p:cNvPr>
          <p:cNvGrpSpPr/>
          <p:nvPr/>
        </p:nvGrpSpPr>
        <p:grpSpPr>
          <a:xfrm>
            <a:off x="4294938" y="1277651"/>
            <a:ext cx="968861" cy="973784"/>
            <a:chOff x="5298640" y="6964290"/>
            <a:chExt cx="968861" cy="973784"/>
          </a:xfrm>
        </p:grpSpPr>
        <p:grpSp>
          <p:nvGrpSpPr>
            <p:cNvPr id="89" name="Group 88">
              <a:extLst>
                <a:ext uri="{FF2B5EF4-FFF2-40B4-BE49-F238E27FC236}">
                  <a16:creationId xmlns:a16="http://schemas.microsoft.com/office/drawing/2014/main" id="{2C48EB04-429C-424B-EB03-28476528ED4E}"/>
                </a:ext>
              </a:extLst>
            </p:cNvPr>
            <p:cNvGrpSpPr/>
            <p:nvPr/>
          </p:nvGrpSpPr>
          <p:grpSpPr>
            <a:xfrm>
              <a:off x="5298640" y="6964290"/>
              <a:ext cx="968861" cy="973784"/>
              <a:chOff x="13802292" y="6351919"/>
              <a:chExt cx="3195937" cy="3210262"/>
            </a:xfrm>
            <a:solidFill>
              <a:srgbClr val="70AD47"/>
            </a:solidFill>
          </p:grpSpPr>
          <p:sp>
            <p:nvSpPr>
              <p:cNvPr id="91" name="Freeform 26">
                <a:extLst>
                  <a:ext uri="{FF2B5EF4-FFF2-40B4-BE49-F238E27FC236}">
                    <a16:creationId xmlns:a16="http://schemas.microsoft.com/office/drawing/2014/main" id="{B8D366F1-257B-8A4E-AB60-8D29D0323C98}"/>
                  </a:ext>
                </a:extLst>
              </p:cNvPr>
              <p:cNvSpPr/>
              <p:nvPr/>
            </p:nvSpPr>
            <p:spPr>
              <a:xfrm>
                <a:off x="13802292" y="6351919"/>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0" name="Picture 3">
              <a:extLst>
                <a:ext uri="{FF2B5EF4-FFF2-40B4-BE49-F238E27FC236}">
                  <a16:creationId xmlns:a16="http://schemas.microsoft.com/office/drawing/2014/main" id="{E063C308-2807-1279-96BB-BCF058CBBC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10113" y="7087581"/>
              <a:ext cx="716447" cy="716447"/>
            </a:xfrm>
            <a:prstGeom prst="rect">
              <a:avLst/>
            </a:prstGeom>
          </p:spPr>
        </p:pic>
      </p:grpSp>
      <p:grpSp>
        <p:nvGrpSpPr>
          <p:cNvPr id="92" name="Group 91">
            <a:extLst>
              <a:ext uri="{FF2B5EF4-FFF2-40B4-BE49-F238E27FC236}">
                <a16:creationId xmlns:a16="http://schemas.microsoft.com/office/drawing/2014/main" id="{4FCB811D-CA0E-4035-FF6B-3ECF9BED5834}"/>
              </a:ext>
            </a:extLst>
          </p:cNvPr>
          <p:cNvGrpSpPr/>
          <p:nvPr/>
        </p:nvGrpSpPr>
        <p:grpSpPr>
          <a:xfrm>
            <a:off x="6713029" y="1235540"/>
            <a:ext cx="968861" cy="973784"/>
            <a:chOff x="12181305" y="2595740"/>
            <a:chExt cx="968861" cy="973784"/>
          </a:xfrm>
        </p:grpSpPr>
        <p:grpSp>
          <p:nvGrpSpPr>
            <p:cNvPr id="93" name="Group 92">
              <a:extLst>
                <a:ext uri="{FF2B5EF4-FFF2-40B4-BE49-F238E27FC236}">
                  <a16:creationId xmlns:a16="http://schemas.microsoft.com/office/drawing/2014/main" id="{1C8F6204-D501-11E2-A25C-6C29BD5C95DC}"/>
                </a:ext>
              </a:extLst>
            </p:cNvPr>
            <p:cNvGrpSpPr/>
            <p:nvPr/>
          </p:nvGrpSpPr>
          <p:grpSpPr>
            <a:xfrm>
              <a:off x="12181305" y="2595740"/>
              <a:ext cx="968861" cy="973784"/>
              <a:chOff x="18917030" y="2617646"/>
              <a:chExt cx="3195937" cy="3210262"/>
            </a:xfrm>
            <a:solidFill>
              <a:srgbClr val="70AD47"/>
            </a:solidFill>
          </p:grpSpPr>
          <p:sp>
            <p:nvSpPr>
              <p:cNvPr id="95" name="Freeform 26">
                <a:extLst>
                  <a:ext uri="{FF2B5EF4-FFF2-40B4-BE49-F238E27FC236}">
                    <a16:creationId xmlns:a16="http://schemas.microsoft.com/office/drawing/2014/main" id="{BEF72F6D-F533-14D0-02D7-2AAB1925FBAB}"/>
                  </a:ext>
                </a:extLst>
              </p:cNvPr>
              <p:cNvSpPr/>
              <p:nvPr/>
            </p:nvSpPr>
            <p:spPr>
              <a:xfrm>
                <a:off x="18917030" y="2617646"/>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94" name="Picture 4">
              <a:extLst>
                <a:ext uri="{FF2B5EF4-FFF2-40B4-BE49-F238E27FC236}">
                  <a16:creationId xmlns:a16="http://schemas.microsoft.com/office/drawing/2014/main" id="{86C22263-6CF5-13FF-FFA9-2605C39FC7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16601" y="2622134"/>
              <a:ext cx="580738" cy="853627"/>
            </a:xfrm>
            <a:prstGeom prst="rect">
              <a:avLst/>
            </a:prstGeom>
          </p:spPr>
        </p:pic>
      </p:grpSp>
      <p:grpSp>
        <p:nvGrpSpPr>
          <p:cNvPr id="48" name="Group 64">
            <a:extLst>
              <a:ext uri="{FF2B5EF4-FFF2-40B4-BE49-F238E27FC236}">
                <a16:creationId xmlns:a16="http://schemas.microsoft.com/office/drawing/2014/main" id="{D9E5D283-5341-2FB9-AC35-94203B9922ED}"/>
              </a:ext>
            </a:extLst>
          </p:cNvPr>
          <p:cNvGrpSpPr/>
          <p:nvPr/>
        </p:nvGrpSpPr>
        <p:grpSpPr>
          <a:xfrm rot="2876383">
            <a:off x="884397" y="4295416"/>
            <a:ext cx="1430225" cy="1349643"/>
            <a:chOff x="76200" y="-144566"/>
            <a:chExt cx="933777" cy="881166"/>
          </a:xfrm>
        </p:grpSpPr>
        <p:sp>
          <p:nvSpPr>
            <p:cNvPr id="49" name="Freeform 65">
              <a:extLst>
                <a:ext uri="{FF2B5EF4-FFF2-40B4-BE49-F238E27FC236}">
                  <a16:creationId xmlns:a16="http://schemas.microsoft.com/office/drawing/2014/main" id="{18B73EDB-19C9-1D04-F67A-FFE42D70E5B4}"/>
                </a:ext>
              </a:extLst>
            </p:cNvPr>
            <p:cNvSpPr/>
            <p:nvPr/>
          </p:nvSpPr>
          <p:spPr>
            <a:xfrm>
              <a:off x="200804" y="-14456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905"/>
            </a:solidFill>
          </p:spPr>
        </p:sp>
        <p:sp>
          <p:nvSpPr>
            <p:cNvPr id="50" name="TextBox 66">
              <a:extLst>
                <a:ext uri="{FF2B5EF4-FFF2-40B4-BE49-F238E27FC236}">
                  <a16:creationId xmlns:a16="http://schemas.microsoft.com/office/drawing/2014/main" id="{C4B073F3-3112-997C-81D0-D0167F1A0BA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base" latinLnBrk="0" hangingPunct="1">
                <a:lnSpc>
                  <a:spcPts val="1400"/>
                </a:lnSpc>
                <a:spcBef>
                  <a:spcPct val="0"/>
                </a:spcBef>
                <a:spcAft>
                  <a:spcPct val="0"/>
                </a:spcAft>
                <a:buClrTx/>
                <a:buSzTx/>
                <a:buFontTx/>
                <a:buNone/>
                <a:tabLst/>
                <a:defRPr/>
              </a:pPr>
              <a:endParaRPr kumimoji="0" sz="2133" b="0" i="0" u="none" strike="noStrike" kern="1200" cap="none" spc="0" normalizeH="0" baseline="0" noProof="0">
                <a:ln>
                  <a:noFill/>
                </a:ln>
                <a:solidFill>
                  <a:prstClr val="black"/>
                </a:solidFill>
                <a:effectLst/>
                <a:uLnTx/>
                <a:uFillTx/>
                <a:latin typeface="Tahoma" charset="0"/>
                <a:ea typeface="+mn-ea"/>
                <a:cs typeface="+mn-cs"/>
              </a:endParaRPr>
            </a:p>
          </p:txBody>
        </p:sp>
      </p:grpSp>
      <p:sp>
        <p:nvSpPr>
          <p:cNvPr id="47" name="TextBox 33">
            <a:extLst>
              <a:ext uri="{FF2B5EF4-FFF2-40B4-BE49-F238E27FC236}">
                <a16:creationId xmlns:a16="http://schemas.microsoft.com/office/drawing/2014/main" id="{0B736ABD-8E3F-8169-B4FA-DFD83759DAB5}"/>
              </a:ext>
            </a:extLst>
          </p:cNvPr>
          <p:cNvSpPr txBox="1"/>
          <p:nvPr/>
        </p:nvSpPr>
        <p:spPr>
          <a:xfrm>
            <a:off x="3758181" y="4179777"/>
            <a:ext cx="4832111" cy="2369880"/>
          </a:xfrm>
          <a:prstGeom prst="rect">
            <a:avLst/>
          </a:prstGeom>
        </p:spPr>
        <p:txBody>
          <a:bodyPr wrap="square" lIns="0" tIns="0" rIns="0" bIns="0" rtlCol="0" anchor="t">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Add time in the learning sequence for individuals to write reflective statements on what they learned and what they already know.</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rPr>
              <a:t>For complex material, encourage study groups and provide a list of questions for the group to explore.</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Segoe UI" panose="020B0502040204020203" pitchFamily="34" charset="0"/>
            </a:endParaRPr>
          </a:p>
        </p:txBody>
      </p:sp>
      <p:grpSp>
        <p:nvGrpSpPr>
          <p:cNvPr id="42" name="Group 41">
            <a:extLst>
              <a:ext uri="{FF2B5EF4-FFF2-40B4-BE49-F238E27FC236}">
                <a16:creationId xmlns:a16="http://schemas.microsoft.com/office/drawing/2014/main" id="{3BBAB0C2-2F3C-9080-1D29-F2AFA4DDEFA8}"/>
              </a:ext>
            </a:extLst>
          </p:cNvPr>
          <p:cNvGrpSpPr/>
          <p:nvPr/>
        </p:nvGrpSpPr>
        <p:grpSpPr>
          <a:xfrm>
            <a:off x="1220662" y="4519875"/>
            <a:ext cx="968861" cy="973784"/>
            <a:chOff x="1034148" y="1338796"/>
            <a:chExt cx="968861" cy="973784"/>
          </a:xfrm>
        </p:grpSpPr>
        <p:grpSp>
          <p:nvGrpSpPr>
            <p:cNvPr id="43" name="Group 42">
              <a:extLst>
                <a:ext uri="{FF2B5EF4-FFF2-40B4-BE49-F238E27FC236}">
                  <a16:creationId xmlns:a16="http://schemas.microsoft.com/office/drawing/2014/main" id="{9A889A54-7DF0-1B87-B0EF-B5632972D577}"/>
                </a:ext>
              </a:extLst>
            </p:cNvPr>
            <p:cNvGrpSpPr/>
            <p:nvPr/>
          </p:nvGrpSpPr>
          <p:grpSpPr>
            <a:xfrm>
              <a:off x="1034148" y="1338796"/>
              <a:ext cx="968861" cy="973784"/>
              <a:chOff x="-512288" y="-1555990"/>
              <a:chExt cx="3195937" cy="3210262"/>
            </a:xfrm>
            <a:solidFill>
              <a:srgbClr val="70AD47"/>
            </a:solidFill>
          </p:grpSpPr>
          <p:sp>
            <p:nvSpPr>
              <p:cNvPr id="45" name="Freeform 26">
                <a:extLst>
                  <a:ext uri="{FF2B5EF4-FFF2-40B4-BE49-F238E27FC236}">
                    <a16:creationId xmlns:a16="http://schemas.microsoft.com/office/drawing/2014/main" id="{DAF3CF79-7D11-5D3A-0158-1A6767D1A0F8}"/>
                  </a:ext>
                </a:extLst>
              </p:cNvPr>
              <p:cNvSpPr/>
              <p:nvPr/>
            </p:nvSpPr>
            <p:spPr>
              <a:xfrm>
                <a:off x="-512288" y="-1555990"/>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pic>
          <p:nvPicPr>
            <p:cNvPr id="44" name="Picture 2">
              <a:extLst>
                <a:ext uri="{FF2B5EF4-FFF2-40B4-BE49-F238E27FC236}">
                  <a16:creationId xmlns:a16="http://schemas.microsoft.com/office/drawing/2014/main" id="{B0D1765F-F030-3465-05C7-45FD68FF9D7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6257" y="1423441"/>
              <a:ext cx="505220" cy="805160"/>
            </a:xfrm>
            <a:prstGeom prst="rect">
              <a:avLst/>
            </a:prstGeom>
          </p:spPr>
        </p:pic>
      </p:grpSp>
      <p:grpSp>
        <p:nvGrpSpPr>
          <p:cNvPr id="96" name="Group 95">
            <a:extLst>
              <a:ext uri="{FF2B5EF4-FFF2-40B4-BE49-F238E27FC236}">
                <a16:creationId xmlns:a16="http://schemas.microsoft.com/office/drawing/2014/main" id="{A44AC36C-28FE-56A9-87AF-83023B83B216}"/>
              </a:ext>
            </a:extLst>
          </p:cNvPr>
          <p:cNvGrpSpPr/>
          <p:nvPr/>
        </p:nvGrpSpPr>
        <p:grpSpPr>
          <a:xfrm>
            <a:off x="8743311" y="2348442"/>
            <a:ext cx="968861" cy="973784"/>
            <a:chOff x="14697074" y="5508975"/>
            <a:chExt cx="968861" cy="973784"/>
          </a:xfrm>
        </p:grpSpPr>
        <p:grpSp>
          <p:nvGrpSpPr>
            <p:cNvPr id="97" name="Group 96">
              <a:extLst>
                <a:ext uri="{FF2B5EF4-FFF2-40B4-BE49-F238E27FC236}">
                  <a16:creationId xmlns:a16="http://schemas.microsoft.com/office/drawing/2014/main" id="{B3AA62E0-2002-0390-B837-AC3EAE9DA7F4}"/>
                </a:ext>
              </a:extLst>
            </p:cNvPr>
            <p:cNvGrpSpPr/>
            <p:nvPr/>
          </p:nvGrpSpPr>
          <p:grpSpPr>
            <a:xfrm>
              <a:off x="14697074" y="5508975"/>
              <a:ext cx="968861" cy="973784"/>
              <a:chOff x="27320902" y="1647241"/>
              <a:chExt cx="3195937" cy="3210262"/>
            </a:xfrm>
            <a:solidFill>
              <a:srgbClr val="70AD47"/>
            </a:solidFill>
          </p:grpSpPr>
          <p:sp>
            <p:nvSpPr>
              <p:cNvPr id="101" name="Freeform 26">
                <a:extLst>
                  <a:ext uri="{FF2B5EF4-FFF2-40B4-BE49-F238E27FC236}">
                    <a16:creationId xmlns:a16="http://schemas.microsoft.com/office/drawing/2014/main" id="{7A35CAD1-599F-9007-6C34-DEC3B21BF361}"/>
                  </a:ext>
                </a:extLst>
              </p:cNvPr>
              <p:cNvSpPr/>
              <p:nvPr/>
            </p:nvSpPr>
            <p:spPr>
              <a:xfrm>
                <a:off x="27320902" y="1647241"/>
                <a:ext cx="3195937" cy="321026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grpSp>
        <p:grpSp>
          <p:nvGrpSpPr>
            <p:cNvPr id="98" name="Group 97">
              <a:extLst>
                <a:ext uri="{FF2B5EF4-FFF2-40B4-BE49-F238E27FC236}">
                  <a16:creationId xmlns:a16="http://schemas.microsoft.com/office/drawing/2014/main" id="{C28B98B2-70BC-2CEB-11F7-CF18661CCB2F}"/>
                </a:ext>
              </a:extLst>
            </p:cNvPr>
            <p:cNvGrpSpPr/>
            <p:nvPr/>
          </p:nvGrpSpPr>
          <p:grpSpPr>
            <a:xfrm>
              <a:off x="14926582" y="5606298"/>
              <a:ext cx="509844" cy="860419"/>
              <a:chOff x="14926582" y="5626628"/>
              <a:chExt cx="509844" cy="860419"/>
            </a:xfrm>
          </p:grpSpPr>
          <p:pic>
            <p:nvPicPr>
              <p:cNvPr id="99" name="Picture 6">
                <a:extLst>
                  <a:ext uri="{FF2B5EF4-FFF2-40B4-BE49-F238E27FC236}">
                    <a16:creationId xmlns:a16="http://schemas.microsoft.com/office/drawing/2014/main" id="{18A7A404-1719-EE47-689D-CB54DF6D0E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91493" y="5626628"/>
                <a:ext cx="380022" cy="508874"/>
              </a:xfrm>
              <a:prstGeom prst="rect">
                <a:avLst/>
              </a:prstGeom>
            </p:spPr>
          </p:pic>
          <p:pic>
            <p:nvPicPr>
              <p:cNvPr id="100" name="Picture 99">
                <a:extLst>
                  <a:ext uri="{FF2B5EF4-FFF2-40B4-BE49-F238E27FC236}">
                    <a16:creationId xmlns:a16="http://schemas.microsoft.com/office/drawing/2014/main" id="{75184AB1-AB36-EB8B-66EC-DF3D6821EAB0}"/>
                  </a:ext>
                </a:extLst>
              </p:cNvPr>
              <p:cNvPicPr>
                <a:picLocks noChangeAspect="1"/>
              </p:cNvPicPr>
              <p:nvPr/>
            </p:nvPicPr>
            <p:blipFill>
              <a:blip r:embed="rId14">
                <a:duotone>
                  <a:prstClr val="black"/>
                  <a:srgbClr val="D9C3A5">
                    <a:tint val="50000"/>
                    <a:satMod val="180000"/>
                  </a:srgbClr>
                </a:duotone>
                <a:extLst>
                  <a:ext uri="{BEBA8EAE-BF5A-486C-A8C5-ECC9F3942E4B}">
                    <a14:imgProps xmlns:a14="http://schemas.microsoft.com/office/drawing/2010/main">
                      <a14:imgLayer r:embed="rId15">
                        <a14:imgEffect>
                          <a14:saturation sat="0"/>
                        </a14:imgEffect>
                      </a14:imgLayer>
                    </a14:imgProps>
                  </a:ext>
                </a:extLst>
              </a:blip>
              <a:srcRect/>
              <a:stretch>
                <a:fillRect/>
              </a:stretch>
            </p:blipFill>
            <p:spPr>
              <a:xfrm>
                <a:off x="14926582" y="5991580"/>
                <a:ext cx="509844" cy="495467"/>
              </a:xfrm>
              <a:prstGeom prst="rect">
                <a:avLst/>
              </a:prstGeom>
            </p:spPr>
          </p:pic>
        </p:grpSp>
      </p:grpSp>
      <p:sp>
        <p:nvSpPr>
          <p:cNvPr id="37" name="Title 36">
            <a:extLst>
              <a:ext uri="{FF2B5EF4-FFF2-40B4-BE49-F238E27FC236}">
                <a16:creationId xmlns:a16="http://schemas.microsoft.com/office/drawing/2014/main" id="{78B5C785-BEDD-D0B5-A528-8D4AC6CB66D9}"/>
              </a:ext>
            </a:extLst>
          </p:cNvPr>
          <p:cNvSpPr>
            <a:spLocks noGrp="1"/>
          </p:cNvSpPr>
          <p:nvPr>
            <p:ph type="title"/>
          </p:nvPr>
        </p:nvSpPr>
        <p:spPr>
          <a:xfrm>
            <a:off x="349136" y="0"/>
            <a:ext cx="11454938" cy="795130"/>
          </a:xfrm>
        </p:spPr>
        <p:txBody>
          <a:bodyPr/>
          <a:lstStyle/>
          <a:p>
            <a:pPr algn="ctr"/>
            <a:r>
              <a:rPr lang="en-US" dirty="0"/>
              <a:t>Putting it all together: </a:t>
            </a:r>
            <a:r>
              <a:rPr lang="en-US" sz="2800" dirty="0"/>
              <a:t>Reflection</a:t>
            </a:r>
            <a:endParaRPr lang="en-US" dirty="0"/>
          </a:p>
        </p:txBody>
      </p:sp>
      <p:sp>
        <p:nvSpPr>
          <p:cNvPr id="38" name="TextBox 37">
            <a:extLst>
              <a:ext uri="{FF2B5EF4-FFF2-40B4-BE49-F238E27FC236}">
                <a16:creationId xmlns:a16="http://schemas.microsoft.com/office/drawing/2014/main" id="{A288819A-61B5-B9D4-C9C8-87F5FF64DDF8}"/>
              </a:ext>
            </a:extLst>
          </p:cNvPr>
          <p:cNvSpPr txBox="1"/>
          <p:nvPr/>
        </p:nvSpPr>
        <p:spPr>
          <a:xfrm>
            <a:off x="3544241" y="3522850"/>
            <a:ext cx="48171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charset="0"/>
                <a:ea typeface="+mn-ea"/>
                <a:cs typeface="+mn-cs"/>
              </a:rPr>
              <a:t>Applying to Design</a:t>
            </a:r>
          </a:p>
        </p:txBody>
      </p:sp>
      <p:sp>
        <p:nvSpPr>
          <p:cNvPr id="53" name="Oval 52">
            <a:extLst>
              <a:ext uri="{FF2B5EF4-FFF2-40B4-BE49-F238E27FC236}">
                <a16:creationId xmlns:a16="http://schemas.microsoft.com/office/drawing/2014/main" id="{DF76F5CA-402B-BFA1-7ED9-C1FB259DC168}"/>
              </a:ext>
            </a:extLst>
          </p:cNvPr>
          <p:cNvSpPr/>
          <p:nvPr/>
        </p:nvSpPr>
        <p:spPr bwMode="auto">
          <a:xfrm>
            <a:off x="9861707" y="4242206"/>
            <a:ext cx="1266661" cy="1266661"/>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grpSp>
        <p:nvGrpSpPr>
          <p:cNvPr id="54" name="Group 53">
            <a:extLst>
              <a:ext uri="{FF2B5EF4-FFF2-40B4-BE49-F238E27FC236}">
                <a16:creationId xmlns:a16="http://schemas.microsoft.com/office/drawing/2014/main" id="{4EB092C5-E74C-AA09-3DEC-DE31604AC9C1}"/>
              </a:ext>
            </a:extLst>
          </p:cNvPr>
          <p:cNvGrpSpPr/>
          <p:nvPr/>
        </p:nvGrpSpPr>
        <p:grpSpPr>
          <a:xfrm>
            <a:off x="10001667" y="4403346"/>
            <a:ext cx="968861" cy="973784"/>
            <a:chOff x="10001667" y="4403346"/>
            <a:chExt cx="968861" cy="973784"/>
          </a:xfrm>
        </p:grpSpPr>
        <p:sp>
          <p:nvSpPr>
            <p:cNvPr id="39" name="Freeform 26">
              <a:extLst>
                <a:ext uri="{FF2B5EF4-FFF2-40B4-BE49-F238E27FC236}">
                  <a16:creationId xmlns:a16="http://schemas.microsoft.com/office/drawing/2014/main" id="{2926B0FA-2A15-FC7F-7900-95101E427B36}"/>
                </a:ext>
              </a:extLst>
            </p:cNvPr>
            <p:cNvSpPr/>
            <p:nvPr/>
          </p:nvSpPr>
          <p:spPr>
            <a:xfrm>
              <a:off x="10001667" y="4403346"/>
              <a:ext cx="968861" cy="97378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D5B"/>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ahoma" charset="0"/>
                <a:ea typeface="+mn-ea"/>
                <a:cs typeface="+mn-cs"/>
              </a:endParaRPr>
            </a:p>
          </p:txBody>
        </p:sp>
        <p:pic>
          <p:nvPicPr>
            <p:cNvPr id="41" name="Picture 5">
              <a:extLst>
                <a:ext uri="{FF2B5EF4-FFF2-40B4-BE49-F238E27FC236}">
                  <a16:creationId xmlns:a16="http://schemas.microsoft.com/office/drawing/2014/main" id="{1CC8968B-B707-5BFD-82A4-5B70489FCB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06038" y="4553607"/>
              <a:ext cx="646207" cy="646207"/>
            </a:xfrm>
            <a:prstGeom prst="rect">
              <a:avLst/>
            </a:prstGeom>
          </p:spPr>
        </p:pic>
      </p:grpSp>
    </p:spTree>
    <p:custDataLst>
      <p:tags r:id="rId1"/>
    </p:custDataLst>
    <p:extLst>
      <p:ext uri="{BB962C8B-B14F-4D97-AF65-F5344CB8AC3E}">
        <p14:creationId xmlns:p14="http://schemas.microsoft.com/office/powerpoint/2010/main" val="268234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D1C153A0-32F9-D03E-CC28-F313B9694CEC}"/>
              </a:ext>
            </a:extLst>
          </p:cNvPr>
          <p:cNvSpPr/>
          <p:nvPr/>
        </p:nvSpPr>
        <p:spPr bwMode="auto">
          <a:xfrm>
            <a:off x="9041226" y="1556060"/>
            <a:ext cx="2313126" cy="2257097"/>
          </a:xfrm>
          <a:prstGeom prst="ellipse">
            <a:avLst/>
          </a:prstGeom>
          <a:solidFill>
            <a:srgbClr val="70BF3C">
              <a:alpha val="37000"/>
            </a:srgb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charset="0"/>
              <a:ea typeface="+mn-ea"/>
              <a:cs typeface="+mn-cs"/>
            </a:endParaRPr>
          </a:p>
        </p:txBody>
      </p:sp>
      <p:sp>
        <p:nvSpPr>
          <p:cNvPr id="4" name="Title 3">
            <a:extLst>
              <a:ext uri="{FF2B5EF4-FFF2-40B4-BE49-F238E27FC236}">
                <a16:creationId xmlns:a16="http://schemas.microsoft.com/office/drawing/2014/main" id="{2B9BA0FB-F371-7D2E-C384-0BED4D8E321E}"/>
              </a:ext>
            </a:extLst>
          </p:cNvPr>
          <p:cNvSpPr>
            <a:spLocks noGrp="1"/>
          </p:cNvSpPr>
          <p:nvPr>
            <p:ph type="title"/>
          </p:nvPr>
        </p:nvSpPr>
        <p:spPr/>
        <p:txBody>
          <a:bodyPr/>
          <a:lstStyle/>
          <a:p>
            <a:r>
              <a:rPr lang="en-US" dirty="0"/>
              <a:t>Reshaping Design in ADDIE</a:t>
            </a:r>
          </a:p>
        </p:txBody>
      </p:sp>
      <p:sp>
        <p:nvSpPr>
          <p:cNvPr id="8" name="Content Placeholder 7">
            <a:extLst>
              <a:ext uri="{FF2B5EF4-FFF2-40B4-BE49-F238E27FC236}">
                <a16:creationId xmlns:a16="http://schemas.microsoft.com/office/drawing/2014/main" id="{3D3F6415-FBAC-E812-FD23-1F4213EC4BCA}"/>
              </a:ext>
            </a:extLst>
          </p:cNvPr>
          <p:cNvSpPr>
            <a:spLocks noGrp="1"/>
          </p:cNvSpPr>
          <p:nvPr>
            <p:ph sz="half" idx="1"/>
          </p:nvPr>
        </p:nvSpPr>
        <p:spPr>
          <a:xfrm>
            <a:off x="188573" y="1174085"/>
            <a:ext cx="5518691" cy="4943228"/>
          </a:xfrm>
        </p:spPr>
        <p:txBody>
          <a:bodyPr/>
          <a:lstStyle/>
          <a:p>
            <a:r>
              <a:rPr lang="en-US" sz="2600" dirty="0">
                <a:latin typeface="+mj-lt"/>
              </a:rPr>
              <a:t>Design is more than just writing learning objectives; intentional decisions must be made and incorporated into lesson outlines for development:</a:t>
            </a:r>
          </a:p>
          <a:p>
            <a:pPr lvl="1"/>
            <a:r>
              <a:rPr lang="en-US" sz="2200" dirty="0">
                <a:latin typeface="+mj-lt"/>
              </a:rPr>
              <a:t>Incorporate a variety of learning strategies and methods of instruction that support how we learn.</a:t>
            </a:r>
          </a:p>
          <a:p>
            <a:pPr lvl="1"/>
            <a:r>
              <a:rPr lang="en-US" sz="2200" dirty="0">
                <a:latin typeface="+mj-lt"/>
              </a:rPr>
              <a:t>Focus on envisioning how the learner will progress from the learning environment to the job.</a:t>
            </a:r>
          </a:p>
        </p:txBody>
      </p:sp>
      <p:sp>
        <p:nvSpPr>
          <p:cNvPr id="10" name="TextBox 9">
            <a:extLst>
              <a:ext uri="{FF2B5EF4-FFF2-40B4-BE49-F238E27FC236}">
                <a16:creationId xmlns:a16="http://schemas.microsoft.com/office/drawing/2014/main" id="{5EE40E27-18C8-D239-40DB-07EB7F6B816C}"/>
              </a:ext>
            </a:extLst>
          </p:cNvPr>
          <p:cNvSpPr txBox="1"/>
          <p:nvPr/>
        </p:nvSpPr>
        <p:spPr>
          <a:xfrm>
            <a:off x="8996004" y="1671692"/>
            <a:ext cx="235834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ahoma" charset="0"/>
                <a:ea typeface="+mn-ea"/>
                <a:cs typeface="+mn-cs"/>
              </a:rPr>
              <a:t>LXD</a:t>
            </a:r>
            <a:endParaRPr kumimoji="0" lang="en-US" sz="2400" b="1" i="0" u="none" strike="noStrike" kern="1200" cap="none" spc="0" normalizeH="0" baseline="0" noProof="0" dirty="0">
              <a:ln>
                <a:noFill/>
              </a:ln>
              <a:solidFill>
                <a:prstClr val="black"/>
              </a:solidFill>
              <a:effectLst/>
              <a:uLnTx/>
              <a:uFillTx/>
              <a:latin typeface="Tahoma" charset="0"/>
              <a:ea typeface="+mn-ea"/>
              <a:cs typeface="+mn-cs"/>
            </a:endParaRPr>
          </a:p>
        </p:txBody>
      </p:sp>
      <p:grpSp>
        <p:nvGrpSpPr>
          <p:cNvPr id="65" name="Group 64">
            <a:extLst>
              <a:ext uri="{FF2B5EF4-FFF2-40B4-BE49-F238E27FC236}">
                <a16:creationId xmlns:a16="http://schemas.microsoft.com/office/drawing/2014/main" id="{64FF8CBB-3153-E6FC-7C36-AA297993C5E8}"/>
              </a:ext>
            </a:extLst>
          </p:cNvPr>
          <p:cNvGrpSpPr/>
          <p:nvPr/>
        </p:nvGrpSpPr>
        <p:grpSpPr>
          <a:xfrm>
            <a:off x="5883710" y="1174085"/>
            <a:ext cx="6839183" cy="4170317"/>
            <a:chOff x="5515599" y="1030213"/>
            <a:chExt cx="8342688" cy="5039418"/>
          </a:xfrm>
        </p:grpSpPr>
        <p:sp>
          <p:nvSpPr>
            <p:cNvPr id="11" name="TextBox 20">
              <a:extLst>
                <a:ext uri="{FF2B5EF4-FFF2-40B4-BE49-F238E27FC236}">
                  <a16:creationId xmlns:a16="http://schemas.microsoft.com/office/drawing/2014/main" id="{069C6422-C99E-F9AA-DAA0-9EBDBFAE2185}"/>
                </a:ext>
              </a:extLst>
            </p:cNvPr>
            <p:cNvSpPr txBox="1"/>
            <p:nvPr/>
          </p:nvSpPr>
          <p:spPr>
            <a:xfrm>
              <a:off x="8176258" y="1030213"/>
              <a:ext cx="3260035" cy="471990"/>
            </a:xfrm>
            <a:prstGeom prst="rect">
              <a:avLst/>
            </a:prstGeom>
          </p:spPr>
          <p:txBody>
            <a:bodyPr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4AAD"/>
                  </a:solidFill>
                  <a:effectLst/>
                  <a:uLnTx/>
                  <a:uFillTx/>
                  <a:latin typeface="Inter Bold"/>
                  <a:ea typeface="+mn-ea"/>
                  <a:cs typeface="+mn-cs"/>
                </a:rPr>
                <a:t>Analysis</a:t>
              </a:r>
            </a:p>
          </p:txBody>
        </p:sp>
        <p:grpSp>
          <p:nvGrpSpPr>
            <p:cNvPr id="44" name="Group 2">
              <a:extLst>
                <a:ext uri="{FF2B5EF4-FFF2-40B4-BE49-F238E27FC236}">
                  <a16:creationId xmlns:a16="http://schemas.microsoft.com/office/drawing/2014/main" id="{4F2F2491-2F84-F448-B054-7D4137B5A8E7}"/>
                </a:ext>
              </a:extLst>
            </p:cNvPr>
            <p:cNvGrpSpPr>
              <a:grpSpLocks noChangeAspect="1"/>
            </p:cNvGrpSpPr>
            <p:nvPr/>
          </p:nvGrpSpPr>
          <p:grpSpPr>
            <a:xfrm rot="19645159">
              <a:off x="6823434" y="1979113"/>
              <a:ext cx="4090518" cy="4090518"/>
              <a:chOff x="0" y="0"/>
              <a:chExt cx="6355080" cy="6355080"/>
            </a:xfrm>
          </p:grpSpPr>
          <p:sp>
            <p:nvSpPr>
              <p:cNvPr id="45" name="Freeform 3">
                <a:extLst>
                  <a:ext uri="{FF2B5EF4-FFF2-40B4-BE49-F238E27FC236}">
                    <a16:creationId xmlns:a16="http://schemas.microsoft.com/office/drawing/2014/main" id="{13ADA5D8-9198-CEFE-C82F-90767E9010E0}"/>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9D9D9"/>
              </a:solidFill>
            </p:spPr>
          </p:sp>
        </p:grpSp>
        <p:pic>
          <p:nvPicPr>
            <p:cNvPr id="46" name="Picture 4">
              <a:extLst>
                <a:ext uri="{FF2B5EF4-FFF2-40B4-BE49-F238E27FC236}">
                  <a16:creationId xmlns:a16="http://schemas.microsoft.com/office/drawing/2014/main" id="{157FB300-B39E-F7DD-C3F6-266BC5037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645159">
              <a:off x="7601011" y="2761299"/>
              <a:ext cx="2535364" cy="2526144"/>
            </a:xfrm>
            <a:prstGeom prst="rect">
              <a:avLst/>
            </a:prstGeom>
          </p:spPr>
        </p:pic>
        <p:grpSp>
          <p:nvGrpSpPr>
            <p:cNvPr id="47" name="Group 5">
              <a:extLst>
                <a:ext uri="{FF2B5EF4-FFF2-40B4-BE49-F238E27FC236}">
                  <a16:creationId xmlns:a16="http://schemas.microsoft.com/office/drawing/2014/main" id="{D59987D3-D015-E3C2-438A-6B4261ED6639}"/>
                </a:ext>
              </a:extLst>
            </p:cNvPr>
            <p:cNvGrpSpPr/>
            <p:nvPr/>
          </p:nvGrpSpPr>
          <p:grpSpPr>
            <a:xfrm>
              <a:off x="8465359" y="1624758"/>
              <a:ext cx="806669" cy="806669"/>
              <a:chOff x="0" y="0"/>
              <a:chExt cx="6350000" cy="6350000"/>
            </a:xfrm>
          </p:grpSpPr>
          <p:sp>
            <p:nvSpPr>
              <p:cNvPr id="48" name="Freeform 6">
                <a:extLst>
                  <a:ext uri="{FF2B5EF4-FFF2-40B4-BE49-F238E27FC236}">
                    <a16:creationId xmlns:a16="http://schemas.microsoft.com/office/drawing/2014/main" id="{807EE05B-A9B3-F5AE-5A25-D9FB6FD4B4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49" name="Group 7">
              <a:extLst>
                <a:ext uri="{FF2B5EF4-FFF2-40B4-BE49-F238E27FC236}">
                  <a16:creationId xmlns:a16="http://schemas.microsoft.com/office/drawing/2014/main" id="{05B780CB-33C4-D62B-0170-24B5B53934F7}"/>
                </a:ext>
              </a:extLst>
            </p:cNvPr>
            <p:cNvGrpSpPr/>
            <p:nvPr/>
          </p:nvGrpSpPr>
          <p:grpSpPr>
            <a:xfrm>
              <a:off x="10215497" y="2767206"/>
              <a:ext cx="803069" cy="806669"/>
              <a:chOff x="14164" y="0"/>
              <a:chExt cx="6321663" cy="6350000"/>
            </a:xfrm>
          </p:grpSpPr>
          <p:sp>
            <p:nvSpPr>
              <p:cNvPr id="50" name="Freeform 8">
                <a:extLst>
                  <a:ext uri="{FF2B5EF4-FFF2-40B4-BE49-F238E27FC236}">
                    <a16:creationId xmlns:a16="http://schemas.microsoft.com/office/drawing/2014/main" id="{B15835FD-19F5-1D7F-ACDC-3DAF141B3453}"/>
                  </a:ext>
                </a:extLst>
              </p:cNvPr>
              <p:cNvSpPr/>
              <p:nvPr/>
            </p:nvSpPr>
            <p:spPr>
              <a:xfrm>
                <a:off x="14164" y="0"/>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6">
                  <a:lumMod val="75000"/>
                </a:schemeClr>
              </a:solidFill>
            </p:spPr>
          </p:sp>
        </p:grpSp>
        <p:grpSp>
          <p:nvGrpSpPr>
            <p:cNvPr id="51" name="Group 9">
              <a:extLst>
                <a:ext uri="{FF2B5EF4-FFF2-40B4-BE49-F238E27FC236}">
                  <a16:creationId xmlns:a16="http://schemas.microsoft.com/office/drawing/2014/main" id="{E8D510BB-2781-B2C4-4F02-778EF16E9BB0}"/>
                </a:ext>
              </a:extLst>
            </p:cNvPr>
            <p:cNvGrpSpPr/>
            <p:nvPr/>
          </p:nvGrpSpPr>
          <p:grpSpPr>
            <a:xfrm>
              <a:off x="10057854" y="4664538"/>
              <a:ext cx="806669" cy="806669"/>
              <a:chOff x="0" y="0"/>
              <a:chExt cx="6350000" cy="6350000"/>
            </a:xfrm>
          </p:grpSpPr>
          <p:sp>
            <p:nvSpPr>
              <p:cNvPr id="52" name="Freeform 10">
                <a:extLst>
                  <a:ext uri="{FF2B5EF4-FFF2-40B4-BE49-F238E27FC236}">
                    <a16:creationId xmlns:a16="http://schemas.microsoft.com/office/drawing/2014/main" id="{1BFED6FC-0D89-5B0F-002F-79BBB161AC4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030A0"/>
              </a:solidFill>
            </p:spPr>
          </p:sp>
        </p:grpSp>
        <p:pic>
          <p:nvPicPr>
            <p:cNvPr id="53" name="Picture 11">
              <a:extLst>
                <a:ext uri="{FF2B5EF4-FFF2-40B4-BE49-F238E27FC236}">
                  <a16:creationId xmlns:a16="http://schemas.microsoft.com/office/drawing/2014/main" id="{C935381A-2F70-0DA2-3690-F44C9D01E7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13177" y="1760011"/>
              <a:ext cx="553009" cy="548861"/>
            </a:xfrm>
            <a:prstGeom prst="rect">
              <a:avLst/>
            </a:prstGeom>
          </p:spPr>
        </p:pic>
        <p:grpSp>
          <p:nvGrpSpPr>
            <p:cNvPr id="54" name="Group 12">
              <a:extLst>
                <a:ext uri="{FF2B5EF4-FFF2-40B4-BE49-F238E27FC236}">
                  <a16:creationId xmlns:a16="http://schemas.microsoft.com/office/drawing/2014/main" id="{C391C786-6AE7-3B72-16CA-AA9FE90EBDDB}"/>
                </a:ext>
              </a:extLst>
            </p:cNvPr>
            <p:cNvGrpSpPr/>
            <p:nvPr/>
          </p:nvGrpSpPr>
          <p:grpSpPr>
            <a:xfrm>
              <a:off x="6836986" y="4746842"/>
              <a:ext cx="806669" cy="806669"/>
              <a:chOff x="0" y="0"/>
              <a:chExt cx="6350000" cy="6350000"/>
            </a:xfrm>
          </p:grpSpPr>
          <p:sp>
            <p:nvSpPr>
              <p:cNvPr id="55" name="Freeform 13">
                <a:extLst>
                  <a:ext uri="{FF2B5EF4-FFF2-40B4-BE49-F238E27FC236}">
                    <a16:creationId xmlns:a16="http://schemas.microsoft.com/office/drawing/2014/main" id="{EE5D1D7A-53A2-B85A-0415-8269C22BEA5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D2626"/>
              </a:solidFill>
            </p:spPr>
          </p:sp>
        </p:grpSp>
        <p:grpSp>
          <p:nvGrpSpPr>
            <p:cNvPr id="56" name="Group 14">
              <a:extLst>
                <a:ext uri="{FF2B5EF4-FFF2-40B4-BE49-F238E27FC236}">
                  <a16:creationId xmlns:a16="http://schemas.microsoft.com/office/drawing/2014/main" id="{E1D772C7-955C-C2B4-476B-AF19C0D76754}"/>
                </a:ext>
              </a:extLst>
            </p:cNvPr>
            <p:cNvGrpSpPr/>
            <p:nvPr/>
          </p:nvGrpSpPr>
          <p:grpSpPr>
            <a:xfrm>
              <a:off x="6717020" y="2767206"/>
              <a:ext cx="806669" cy="806669"/>
              <a:chOff x="0" y="0"/>
              <a:chExt cx="6350000" cy="6350000"/>
            </a:xfrm>
          </p:grpSpPr>
          <p:sp>
            <p:nvSpPr>
              <p:cNvPr id="57" name="Freeform 15">
                <a:extLst>
                  <a:ext uri="{FF2B5EF4-FFF2-40B4-BE49-F238E27FC236}">
                    <a16:creationId xmlns:a16="http://schemas.microsoft.com/office/drawing/2014/main" id="{0CA75627-EDD0-0903-E035-BA81F3DDF29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pic>
          <p:nvPicPr>
            <p:cNvPr id="58" name="Picture 16">
              <a:extLst>
                <a:ext uri="{FF2B5EF4-FFF2-40B4-BE49-F238E27FC236}">
                  <a16:creationId xmlns:a16="http://schemas.microsoft.com/office/drawing/2014/main" id="{7F779046-7CD5-423C-F58E-2764E98257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01897" y="2858163"/>
              <a:ext cx="630268" cy="624753"/>
            </a:xfrm>
            <a:prstGeom prst="rect">
              <a:avLst/>
            </a:prstGeom>
          </p:spPr>
        </p:pic>
        <p:pic>
          <p:nvPicPr>
            <p:cNvPr id="59" name="Picture 17">
              <a:extLst>
                <a:ext uri="{FF2B5EF4-FFF2-40B4-BE49-F238E27FC236}">
                  <a16:creationId xmlns:a16="http://schemas.microsoft.com/office/drawing/2014/main" id="{3F7F34F1-DDEE-DC90-B118-28E93694F9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52091" y="4746842"/>
              <a:ext cx="630894" cy="630894"/>
            </a:xfrm>
            <a:prstGeom prst="rect">
              <a:avLst/>
            </a:prstGeom>
          </p:spPr>
        </p:pic>
        <p:pic>
          <p:nvPicPr>
            <p:cNvPr id="60" name="Picture 18">
              <a:extLst>
                <a:ext uri="{FF2B5EF4-FFF2-40B4-BE49-F238E27FC236}">
                  <a16:creationId xmlns:a16="http://schemas.microsoft.com/office/drawing/2014/main" id="{96897CF8-9E1D-870F-C01B-100CDD8053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903319" y="4883363"/>
              <a:ext cx="616621" cy="513477"/>
            </a:xfrm>
            <a:prstGeom prst="rect">
              <a:avLst/>
            </a:prstGeom>
          </p:spPr>
        </p:pic>
        <p:pic>
          <p:nvPicPr>
            <p:cNvPr id="61" name="Picture 19">
              <a:extLst>
                <a:ext uri="{FF2B5EF4-FFF2-40B4-BE49-F238E27FC236}">
                  <a16:creationId xmlns:a16="http://schemas.microsoft.com/office/drawing/2014/main" id="{5808DC03-93FA-150A-E523-9FB897FA992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03319" y="2810126"/>
              <a:ext cx="403334" cy="637453"/>
            </a:xfrm>
            <a:prstGeom prst="rect">
              <a:avLst/>
            </a:prstGeom>
          </p:spPr>
        </p:pic>
        <p:sp>
          <p:nvSpPr>
            <p:cNvPr id="62" name="TextBox 26">
              <a:extLst>
                <a:ext uri="{FF2B5EF4-FFF2-40B4-BE49-F238E27FC236}">
                  <a16:creationId xmlns:a16="http://schemas.microsoft.com/office/drawing/2014/main" id="{19D7EE1B-C2AC-CAAF-819A-D91E52B89107}"/>
                </a:ext>
              </a:extLst>
            </p:cNvPr>
            <p:cNvSpPr txBox="1"/>
            <p:nvPr/>
          </p:nvSpPr>
          <p:spPr>
            <a:xfrm>
              <a:off x="7833977" y="3843598"/>
              <a:ext cx="2069433" cy="397545"/>
            </a:xfrm>
            <a:prstGeom prst="rect">
              <a:avLst/>
            </a:prstGeom>
          </p:spPr>
          <p:txBody>
            <a:bodyPr lIns="0" tIns="0" rIns="0" bIns="0" rtlCol="0" anchor="t">
              <a:spAutoFit/>
            </a:bodyPr>
            <a:lstStyle/>
            <a:p>
              <a:pPr marL="0" marR="0" lvl="0" indent="0" algn="ctr" defTabSz="914400" rtl="0" eaLnBrk="1" fontAlgn="base" latinLnBrk="0" hangingPunct="1">
                <a:lnSpc>
                  <a:spcPts val="3149"/>
                </a:lnSpc>
                <a:spcBef>
                  <a:spcPct val="0"/>
                </a:spcBef>
                <a:spcAft>
                  <a:spcPct val="0"/>
                </a:spcAft>
                <a:buClrTx/>
                <a:buSzTx/>
                <a:buFontTx/>
                <a:buNone/>
                <a:tabLst/>
                <a:defRPr/>
              </a:pPr>
              <a:r>
                <a:rPr kumimoji="0" lang="en-US" sz="3149" b="1" i="0" u="none" strike="noStrike" kern="1200" cap="none" spc="0" normalizeH="0" baseline="0" noProof="0" dirty="0">
                  <a:ln>
                    <a:noFill/>
                  </a:ln>
                  <a:solidFill>
                    <a:srgbClr val="FF9B00"/>
                  </a:solidFill>
                  <a:effectLst/>
                  <a:uLnTx/>
                  <a:uFillTx/>
                  <a:latin typeface="Inter Bold"/>
                  <a:ea typeface="+mn-ea"/>
                  <a:cs typeface="+mn-cs"/>
                </a:rPr>
                <a:t>ADDIE</a:t>
              </a:r>
            </a:p>
          </p:txBody>
        </p:sp>
        <p:sp>
          <p:nvSpPr>
            <p:cNvPr id="63" name="TextBox 27">
              <a:extLst>
                <a:ext uri="{FF2B5EF4-FFF2-40B4-BE49-F238E27FC236}">
                  <a16:creationId xmlns:a16="http://schemas.microsoft.com/office/drawing/2014/main" id="{31EC784A-55FE-5863-6D23-E82DE21A95FE}"/>
                </a:ext>
              </a:extLst>
            </p:cNvPr>
            <p:cNvSpPr txBox="1"/>
            <p:nvPr/>
          </p:nvSpPr>
          <p:spPr>
            <a:xfrm>
              <a:off x="5515599" y="4199895"/>
              <a:ext cx="3642791" cy="483659"/>
            </a:xfrm>
            <a:prstGeom prst="rect">
              <a:avLst/>
            </a:prstGeom>
          </p:spPr>
          <p:txBody>
            <a:bodyPr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AD2626"/>
                  </a:solidFill>
                  <a:effectLst/>
                  <a:uLnTx/>
                  <a:uFillTx/>
                  <a:latin typeface="Inter Bold"/>
                  <a:ea typeface="+mn-ea"/>
                  <a:cs typeface="+mn-cs"/>
                </a:rPr>
                <a:t>Implementation</a:t>
              </a:r>
            </a:p>
          </p:txBody>
        </p:sp>
        <p:sp>
          <p:nvSpPr>
            <p:cNvPr id="64" name="TextBox 29">
              <a:extLst>
                <a:ext uri="{FF2B5EF4-FFF2-40B4-BE49-F238E27FC236}">
                  <a16:creationId xmlns:a16="http://schemas.microsoft.com/office/drawing/2014/main" id="{B9D9A2D7-FCAF-2471-613C-855643B119BB}"/>
                </a:ext>
              </a:extLst>
            </p:cNvPr>
            <p:cNvSpPr txBox="1"/>
            <p:nvPr/>
          </p:nvSpPr>
          <p:spPr>
            <a:xfrm>
              <a:off x="6264117" y="2222391"/>
              <a:ext cx="3642791" cy="483659"/>
            </a:xfrm>
            <a:prstGeom prst="rect">
              <a:avLst/>
            </a:prstGeom>
          </p:spPr>
          <p:txBody>
            <a:bodyPr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Inter Bold"/>
                  <a:ea typeface="+mn-ea"/>
                  <a:cs typeface="+mn-cs"/>
                </a:rPr>
                <a:t>Evaluation</a:t>
              </a:r>
            </a:p>
          </p:txBody>
        </p:sp>
        <p:sp>
          <p:nvSpPr>
            <p:cNvPr id="42" name="TextBox 22">
              <a:extLst>
                <a:ext uri="{FF2B5EF4-FFF2-40B4-BE49-F238E27FC236}">
                  <a16:creationId xmlns:a16="http://schemas.microsoft.com/office/drawing/2014/main" id="{5386E146-E0D3-37AF-E593-A8AEEEAF81D9}"/>
                </a:ext>
              </a:extLst>
            </p:cNvPr>
            <p:cNvSpPr txBox="1"/>
            <p:nvPr/>
          </p:nvSpPr>
          <p:spPr>
            <a:xfrm>
              <a:off x="10215498" y="4127026"/>
              <a:ext cx="3642789" cy="581587"/>
            </a:xfrm>
            <a:prstGeom prst="rect">
              <a:avLst/>
            </a:prstGeom>
          </p:spPr>
          <p:txBody>
            <a:bodyPr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Inter Bold"/>
                  <a:ea typeface="+mn-ea"/>
                  <a:cs typeface="+mn-cs"/>
                </a:rPr>
                <a:t>Development</a:t>
              </a:r>
            </a:p>
          </p:txBody>
        </p:sp>
        <p:sp>
          <p:nvSpPr>
            <p:cNvPr id="43" name="TextBox 24">
              <a:extLst>
                <a:ext uri="{FF2B5EF4-FFF2-40B4-BE49-F238E27FC236}">
                  <a16:creationId xmlns:a16="http://schemas.microsoft.com/office/drawing/2014/main" id="{2E0DEAC1-7780-675C-EEF0-A4DEDAB1949B}"/>
                </a:ext>
              </a:extLst>
            </p:cNvPr>
            <p:cNvSpPr txBox="1"/>
            <p:nvPr/>
          </p:nvSpPr>
          <p:spPr>
            <a:xfrm>
              <a:off x="10113066" y="2189596"/>
              <a:ext cx="3642791" cy="581587"/>
            </a:xfrm>
            <a:prstGeom prst="rect">
              <a:avLst/>
            </a:prstGeom>
          </p:spPr>
          <p:txBody>
            <a:bodyPr lIns="0" tIns="0" rIns="0" bIns="0" rtlCol="0" anchor="t">
              <a:spAutoFit/>
            </a:bodyPr>
            <a:lstStyle/>
            <a:p>
              <a:pPr marL="0" marR="0" lvl="0" indent="0" algn="l" defTabSz="914400" rtl="0" eaLnBrk="1" fontAlgn="base" latinLnBrk="0" hangingPunct="1">
                <a:lnSpc>
                  <a:spcPts val="4288"/>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Inter Bold"/>
                  <a:ea typeface="+mn-ea"/>
                  <a:cs typeface="+mn-cs"/>
                </a:rPr>
                <a:t>Design</a:t>
              </a:r>
            </a:p>
          </p:txBody>
        </p:sp>
      </p:grpSp>
    </p:spTree>
    <p:custDataLst>
      <p:tags r:id="rId1"/>
    </p:custDataLst>
    <p:extLst>
      <p:ext uri="{BB962C8B-B14F-4D97-AF65-F5344CB8AC3E}">
        <p14:creationId xmlns:p14="http://schemas.microsoft.com/office/powerpoint/2010/main" val="3709065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4F51D-FF5D-5216-468B-1640988457B0}"/>
              </a:ext>
            </a:extLst>
          </p:cNvPr>
          <p:cNvSpPr>
            <a:spLocks noGrp="1"/>
          </p:cNvSpPr>
          <p:nvPr>
            <p:ph type="title"/>
          </p:nvPr>
        </p:nvSpPr>
        <p:spPr/>
        <p:txBody>
          <a:bodyPr/>
          <a:lstStyle/>
          <a:p>
            <a:r>
              <a:rPr lang="en-US" sz="3600" dirty="0"/>
              <a:t>The Power of Reflection</a:t>
            </a:r>
            <a:endParaRPr lang="en-US" sz="3600" dirty="0">
              <a:ea typeface="Tahoma"/>
              <a:cs typeface="Tahoma"/>
            </a:endParaRPr>
          </a:p>
        </p:txBody>
      </p:sp>
      <p:sp>
        <p:nvSpPr>
          <p:cNvPr id="2" name="Slide Number Placeholder 1">
            <a:extLst>
              <a:ext uri="{FF2B5EF4-FFF2-40B4-BE49-F238E27FC236}">
                <a16:creationId xmlns:a16="http://schemas.microsoft.com/office/drawing/2014/main" id="{F55E7ACF-4FE1-B94D-BF28-CB4A57414637}"/>
              </a:ext>
            </a:extLst>
          </p:cNvPr>
          <p:cNvSpPr>
            <a:spLocks noGrp="1"/>
          </p:cNvSpPr>
          <p:nvPr>
            <p:ph type="sldNum" sz="quarter" idx="10"/>
          </p:nvPr>
        </p:nvSpPr>
        <p:spPr/>
        <p:txBody>
          <a:bodyPr/>
          <a:lstStyle/>
          <a:p>
            <a:pPr algn="r"/>
            <a:fld id="{20E6FD9B-DC66-4F2B-B92A-19C65C99AF3B}" type="slidenum">
              <a:rPr lang="en-US" smtClean="0"/>
              <a:pPr algn="r"/>
              <a:t>74</a:t>
            </a:fld>
            <a:endParaRPr lang="en-US" dirty="0"/>
          </a:p>
        </p:txBody>
      </p:sp>
      <p:sp>
        <p:nvSpPr>
          <p:cNvPr id="4" name="Content Placeholder 3">
            <a:extLst>
              <a:ext uri="{FF2B5EF4-FFF2-40B4-BE49-F238E27FC236}">
                <a16:creationId xmlns:a16="http://schemas.microsoft.com/office/drawing/2014/main" id="{966834D9-2981-42B7-F966-9C1776A632B5}"/>
              </a:ext>
            </a:extLst>
          </p:cNvPr>
          <p:cNvSpPr>
            <a:spLocks noGrp="1"/>
          </p:cNvSpPr>
          <p:nvPr>
            <p:ph type="body" sz="quarter" idx="12"/>
          </p:nvPr>
        </p:nvSpPr>
        <p:spPr>
          <a:xfrm>
            <a:off x="477078" y="1581151"/>
            <a:ext cx="5446091" cy="4895850"/>
          </a:xfrm>
        </p:spPr>
        <p:txBody>
          <a:bodyPr vert="horz" lIns="91440" tIns="45720" rIns="91440" bIns="45720" rtlCol="0" anchor="t">
            <a:normAutofit/>
          </a:bodyPr>
          <a:lstStyle/>
          <a:p>
            <a:pPr marL="456565" indent="-456565"/>
            <a:r>
              <a:rPr lang="en-US" dirty="0">
                <a:latin typeface="Tahoma"/>
                <a:cs typeface="Arial"/>
              </a:rPr>
              <a:t>Refer back to your learning aid and complete any missed sections.  </a:t>
            </a:r>
          </a:p>
          <a:p>
            <a:pPr marL="456565" indent="-456565"/>
            <a:r>
              <a:rPr lang="en-US" dirty="0">
                <a:latin typeface="Tahoma"/>
                <a:cs typeface="Arial"/>
              </a:rPr>
              <a:t>Write in the margins. Summarizing in your own words is a powerful reflection tool!</a:t>
            </a:r>
            <a:endParaRPr lang="en-US" dirty="0">
              <a:latin typeface="Tahoma"/>
            </a:endParaRPr>
          </a:p>
        </p:txBody>
      </p:sp>
      <p:pic>
        <p:nvPicPr>
          <p:cNvPr id="5" name="Google Shape;2263;p120">
            <a:extLst>
              <a:ext uri="{FF2B5EF4-FFF2-40B4-BE49-F238E27FC236}">
                <a16:creationId xmlns:a16="http://schemas.microsoft.com/office/drawing/2014/main" id="{A0BDEA4E-71BA-7B5C-2400-3A516654E227}"/>
              </a:ext>
            </a:extLst>
          </p:cNvPr>
          <p:cNvPicPr preferRelativeResize="0">
            <a:picLocks/>
          </p:cNvPicPr>
          <p:nvPr/>
        </p:nvPicPr>
        <p:blipFill rotWithShape="1">
          <a:blip r:embed="rId2">
            <a:alphaModFix/>
          </a:blip>
          <a:srcRect/>
          <a:stretch/>
        </p:blipFill>
        <p:spPr>
          <a:xfrm>
            <a:off x="6596270" y="990774"/>
            <a:ext cx="5029200" cy="3885057"/>
          </a:xfrm>
          <a:prstGeom prst="rect">
            <a:avLst/>
          </a:prstGeom>
          <a:noFill/>
          <a:ln>
            <a:noFill/>
          </a:ln>
        </p:spPr>
      </p:pic>
    </p:spTree>
    <p:extLst>
      <p:ext uri="{BB962C8B-B14F-4D97-AF65-F5344CB8AC3E}">
        <p14:creationId xmlns:p14="http://schemas.microsoft.com/office/powerpoint/2010/main" val="394361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alphaModFix amt="64000"/>
          </a:blip>
          <a:srcRect l="30204" r="32211"/>
          <a:stretch>
            <a:fillRect/>
          </a:stretch>
        </p:blipFill>
        <p:spPr>
          <a:xfrm>
            <a:off x="9084366" y="1223293"/>
            <a:ext cx="2711608" cy="4720307"/>
          </a:xfrm>
          <a:prstGeom prst="rect">
            <a:avLst/>
          </a:prstGeom>
        </p:spPr>
      </p:pic>
      <p:sp>
        <p:nvSpPr>
          <p:cNvPr id="2" name="Title 1">
            <a:extLst>
              <a:ext uri="{FF2B5EF4-FFF2-40B4-BE49-F238E27FC236}">
                <a16:creationId xmlns:a16="http://schemas.microsoft.com/office/drawing/2014/main" id="{43ACCF3A-EB9A-12B6-847A-5A2A686B67E5}"/>
              </a:ext>
            </a:extLst>
          </p:cNvPr>
          <p:cNvSpPr>
            <a:spLocks noGrp="1"/>
          </p:cNvSpPr>
          <p:nvPr>
            <p:ph type="title"/>
          </p:nvPr>
        </p:nvSpPr>
        <p:spPr/>
        <p:txBody>
          <a:bodyPr/>
          <a:lstStyle/>
          <a:p>
            <a:r>
              <a:rPr lang="en-US" dirty="0"/>
              <a:t>Today’s Takeaways</a:t>
            </a:r>
          </a:p>
        </p:txBody>
      </p:sp>
      <p:sp>
        <p:nvSpPr>
          <p:cNvPr id="3" name="Content Placeholder 2">
            <a:extLst>
              <a:ext uri="{FF2B5EF4-FFF2-40B4-BE49-F238E27FC236}">
                <a16:creationId xmlns:a16="http://schemas.microsoft.com/office/drawing/2014/main" id="{1694D7AE-29A7-BF8B-3683-5E8AA48F4AE6}"/>
              </a:ext>
            </a:extLst>
          </p:cNvPr>
          <p:cNvSpPr>
            <a:spLocks noGrp="1"/>
          </p:cNvSpPr>
          <p:nvPr>
            <p:ph idx="1"/>
          </p:nvPr>
        </p:nvSpPr>
        <p:spPr>
          <a:xfrm>
            <a:off x="260552" y="1223293"/>
            <a:ext cx="8332278" cy="4890211"/>
          </a:xfrm>
        </p:spPr>
        <p:txBody>
          <a:bodyPr/>
          <a:lstStyle/>
          <a:p>
            <a:pPr marL="645795" lvl="1" indent="-457200">
              <a:lnSpc>
                <a:spcPts val="3428"/>
              </a:lnSpc>
              <a:buFont typeface="Wingdings" panose="05000000000000000000" pitchFamily="2" charset="2"/>
              <a:buChar char="Ø"/>
            </a:pPr>
            <a:r>
              <a:rPr lang="en-US" sz="2800" spc="23" dirty="0">
                <a:latin typeface="Tahoma"/>
                <a:cs typeface="Arial"/>
              </a:rPr>
              <a:t>Take time for Design; don't just get the boat in the water!</a:t>
            </a:r>
          </a:p>
          <a:p>
            <a:pPr marL="645795" lvl="1" indent="-457200">
              <a:lnSpc>
                <a:spcPts val="3428"/>
              </a:lnSpc>
              <a:buFont typeface="Wingdings" panose="05000000000000000000" pitchFamily="2" charset="2"/>
              <a:buChar char="Ø"/>
            </a:pPr>
            <a:r>
              <a:rPr lang="en-US" sz="2800" spc="23" dirty="0">
                <a:latin typeface="Tahoma"/>
                <a:cs typeface="Arial"/>
              </a:rPr>
              <a:t>Be aware of the Illusion of Knowing and its effects on training development practices and implementation.</a:t>
            </a:r>
          </a:p>
          <a:p>
            <a:pPr marL="645795" lvl="1" indent="-457200">
              <a:lnSpc>
                <a:spcPts val="3428"/>
              </a:lnSpc>
              <a:buFont typeface="Wingdings" panose="05000000000000000000" pitchFamily="2" charset="2"/>
              <a:buChar char="Ø"/>
            </a:pPr>
            <a:r>
              <a:rPr lang="en-US" sz="2800" spc="23" dirty="0">
                <a:latin typeface="Tahoma"/>
                <a:cs typeface="Arial"/>
              </a:rPr>
              <a:t>Use learning science and evidence-informed learning experience design strategies to build effective, rigorous, and relevant, training and education that meets readiness goals.</a:t>
            </a:r>
          </a:p>
          <a:p>
            <a:pPr marL="456565" indent="-456565">
              <a:buFont typeface="Wingdings" panose="05000000000000000000" pitchFamily="2" charset="2"/>
              <a:buChar char="Ø"/>
            </a:pPr>
            <a:endParaRPr lang="en-US" sz="2800" dirty="0">
              <a:solidFill>
                <a:srgbClr val="000000"/>
              </a:solidFil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BDBB1-20CC-C4A4-BCF9-1ABC370B50AE}"/>
              </a:ext>
            </a:extLst>
          </p:cNvPr>
          <p:cNvSpPr>
            <a:spLocks noGrp="1"/>
          </p:cNvSpPr>
          <p:nvPr>
            <p:ph type="title"/>
          </p:nvPr>
        </p:nvSpPr>
        <p:spPr/>
        <p:txBody>
          <a:bodyPr>
            <a:normAutofit/>
          </a:bodyPr>
          <a:lstStyle/>
          <a:p>
            <a:r>
              <a:rPr lang="en-US" dirty="0"/>
              <a:t>Questions</a:t>
            </a:r>
          </a:p>
        </p:txBody>
      </p:sp>
      <p:pic>
        <p:nvPicPr>
          <p:cNvPr id="6" name="Content Placeholder 5">
            <a:extLst>
              <a:ext uri="{FF2B5EF4-FFF2-40B4-BE49-F238E27FC236}">
                <a16:creationId xmlns:a16="http://schemas.microsoft.com/office/drawing/2014/main" id="{62A45116-15C3-3B79-FF43-28A595866F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660" r="50" b="38739"/>
          <a:stretch/>
        </p:blipFill>
        <p:spPr>
          <a:xfrm>
            <a:off x="674510" y="1526954"/>
            <a:ext cx="10759262" cy="4264340"/>
          </a:xfrm>
        </p:spPr>
      </p:pic>
      <p:sp>
        <p:nvSpPr>
          <p:cNvPr id="2" name="Slide Number Placeholder 1">
            <a:extLst>
              <a:ext uri="{FF2B5EF4-FFF2-40B4-BE49-F238E27FC236}">
                <a16:creationId xmlns:a16="http://schemas.microsoft.com/office/drawing/2014/main" id="{15401F51-7320-2CA1-EB0F-C743E963BDDE}"/>
              </a:ext>
            </a:extLst>
          </p:cNvPr>
          <p:cNvSpPr>
            <a:spLocks noGrp="1"/>
          </p:cNvSpPr>
          <p:nvPr>
            <p:ph type="sldNum" sz="quarter" idx="4"/>
          </p:nvPr>
        </p:nvSpPr>
        <p:spPr/>
        <p:txBody>
          <a:bodyPr/>
          <a:lstStyle/>
          <a:p>
            <a:pPr algn="r"/>
            <a:fld id="{20E6FD9B-DC66-4F2B-B92A-19C65C99AF3B}" type="slidenum">
              <a:rPr lang="en-US" smtClean="0"/>
              <a:pPr algn="r"/>
              <a:t>76</a:t>
            </a:fld>
            <a:endParaRPr lang="en-US" dirty="0"/>
          </a:p>
        </p:txBody>
      </p:sp>
    </p:spTree>
    <p:extLst>
      <p:ext uri="{BB962C8B-B14F-4D97-AF65-F5344CB8AC3E}">
        <p14:creationId xmlns:p14="http://schemas.microsoft.com/office/powerpoint/2010/main" val="4050816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F4F0E1-50F2-FAEE-662E-5C3326359B98}"/>
              </a:ext>
            </a:extLst>
          </p:cNvPr>
          <p:cNvSpPr>
            <a:spLocks noGrp="1"/>
          </p:cNvSpPr>
          <p:nvPr>
            <p:ph type="sldNum" sz="quarter" idx="10"/>
          </p:nvPr>
        </p:nvSpPr>
        <p:spPr/>
        <p:txBody>
          <a:bodyPr/>
          <a:lstStyle/>
          <a:p>
            <a:pPr algn="r"/>
            <a:fld id="{20E6FD9B-DC66-4F2B-B92A-19C65C99AF3B}" type="slidenum">
              <a:rPr lang="en-US" smtClean="0"/>
              <a:pPr algn="r"/>
              <a:t>77</a:t>
            </a:fld>
            <a:endParaRPr lang="en-US" dirty="0"/>
          </a:p>
        </p:txBody>
      </p:sp>
      <p:sp>
        <p:nvSpPr>
          <p:cNvPr id="6" name="Title 5">
            <a:extLst>
              <a:ext uri="{FF2B5EF4-FFF2-40B4-BE49-F238E27FC236}">
                <a16:creationId xmlns:a16="http://schemas.microsoft.com/office/drawing/2014/main" id="{FE14B5E8-438B-808F-F1E8-8DBF57004E2A}"/>
              </a:ext>
            </a:extLst>
          </p:cNvPr>
          <p:cNvSpPr>
            <a:spLocks noGrp="1"/>
          </p:cNvSpPr>
          <p:nvPr>
            <p:ph type="title"/>
          </p:nvPr>
        </p:nvSpPr>
        <p:spPr/>
        <p:txBody>
          <a:bodyPr>
            <a:normAutofit/>
          </a:bodyPr>
          <a:lstStyle/>
          <a:p>
            <a:r>
              <a:rPr lang="en-US" dirty="0"/>
              <a:t>Bibliography</a:t>
            </a:r>
          </a:p>
        </p:txBody>
      </p:sp>
      <p:sp>
        <p:nvSpPr>
          <p:cNvPr id="2" name="Content Placeholder 1">
            <a:extLst>
              <a:ext uri="{FF2B5EF4-FFF2-40B4-BE49-F238E27FC236}">
                <a16:creationId xmlns:a16="http://schemas.microsoft.com/office/drawing/2014/main" id="{1EFCC2DB-1F44-23BB-2430-7DFABD72AB59}"/>
              </a:ext>
            </a:extLst>
          </p:cNvPr>
          <p:cNvSpPr>
            <a:spLocks noGrp="1"/>
          </p:cNvSpPr>
          <p:nvPr>
            <p:ph sz="quarter" idx="11"/>
          </p:nvPr>
        </p:nvSpPr>
        <p:spPr>
          <a:xfrm>
            <a:off x="480132" y="1046715"/>
            <a:ext cx="11243929" cy="5175500"/>
          </a:xfrm>
        </p:spPr>
        <p:txBody>
          <a:bodyPr/>
          <a:lstStyle/>
          <a:p>
            <a:pPr marL="456565" indent="-457200" rtl="0">
              <a:spcBef>
                <a:spcPts val="0"/>
              </a:spcBef>
              <a:spcAft>
                <a:spcPts val="800"/>
              </a:spcAft>
            </a:pPr>
            <a:r>
              <a:rPr lang="en-US" sz="1800" b="0" i="0" u="none" strike="noStrike" dirty="0">
                <a:solidFill>
                  <a:srgbClr val="000000"/>
                </a:solidFill>
                <a:effectLst/>
                <a:latin typeface="Tahoma"/>
              </a:rPr>
              <a:t>Andreatta, B. (2016). </a:t>
            </a:r>
            <a:r>
              <a:rPr lang="en-US" sz="1800" b="0" i="1" u="none" strike="noStrike" dirty="0">
                <a:solidFill>
                  <a:srgbClr val="000000"/>
                </a:solidFill>
                <a:effectLst/>
                <a:latin typeface="Tahoma"/>
              </a:rPr>
              <a:t>Wired to Grow: Harness the Power of Brain Science to Master Any Skill.</a:t>
            </a:r>
            <a:r>
              <a:rPr lang="en-US" sz="1800" b="0" i="0" u="none" strike="noStrike" dirty="0">
                <a:solidFill>
                  <a:srgbClr val="000000"/>
                </a:solidFill>
                <a:effectLst/>
                <a:latin typeface="Tahoma"/>
              </a:rPr>
              <a:t> Seventh Mind Publishing.</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Brown, P. C., McDaniel, M. A., &amp; Roediger III, H. L. (2014). </a:t>
            </a:r>
            <a:r>
              <a:rPr lang="en-US" sz="1800" b="0" i="1" u="none" strike="noStrike" dirty="0">
                <a:solidFill>
                  <a:srgbClr val="000000"/>
                </a:solidFill>
                <a:effectLst/>
                <a:latin typeface="Tahoma"/>
              </a:rPr>
              <a:t>make it stick: The Science of Successful Learning.</a:t>
            </a:r>
            <a:r>
              <a:rPr lang="en-US" sz="1800" b="0" i="0" u="none" strike="noStrike" dirty="0">
                <a:solidFill>
                  <a:srgbClr val="000000"/>
                </a:solidFill>
                <a:effectLst/>
                <a:latin typeface="Tahoma"/>
              </a:rPr>
              <a:t> Belknap Press.</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Csikszentmihalyi, m., &amp; Nakamura, J. (2002). The Concept of Flow. In S. Lopez, &amp; C. Snyder, </a:t>
            </a:r>
            <a:r>
              <a:rPr lang="en-US" sz="1800" b="0" i="1" u="none" strike="noStrike" dirty="0">
                <a:solidFill>
                  <a:srgbClr val="000000"/>
                </a:solidFill>
                <a:effectLst/>
                <a:latin typeface="Tahoma"/>
              </a:rPr>
              <a:t>Handbook of Positive Psychology</a:t>
            </a:r>
            <a:r>
              <a:rPr lang="en-US" sz="1800" b="0" i="0" u="none" strike="noStrike" dirty="0">
                <a:solidFill>
                  <a:srgbClr val="000000"/>
                </a:solidFill>
                <a:effectLst/>
                <a:latin typeface="Tahoma"/>
              </a:rPr>
              <a:t> (pp. 89-105). Oxford University Press.</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Dirksen, J. (2012). </a:t>
            </a:r>
            <a:r>
              <a:rPr lang="en-US" sz="1800" b="0" i="1" u="none" strike="noStrike" dirty="0">
                <a:solidFill>
                  <a:srgbClr val="000000"/>
                </a:solidFill>
                <a:effectLst/>
                <a:latin typeface="Tahoma"/>
              </a:rPr>
              <a:t>Design for How People Learn.</a:t>
            </a:r>
            <a:r>
              <a:rPr lang="en-US" sz="1800" b="0" i="0" u="none" strike="noStrike" dirty="0">
                <a:solidFill>
                  <a:srgbClr val="000000"/>
                </a:solidFill>
                <a:effectLst/>
                <a:latin typeface="Tahoma"/>
              </a:rPr>
              <a:t> Berkley: New Riders.</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Dros, J., &amp; Murre, J. M. (2015). Replication and Analysis of Ebbinghaus’ Forgetting Curve. </a:t>
            </a:r>
            <a:r>
              <a:rPr lang="en-US" sz="1800" b="0" i="1" u="none" strike="noStrike" dirty="0" err="1">
                <a:solidFill>
                  <a:srgbClr val="000000"/>
                </a:solidFill>
                <a:effectLst/>
                <a:latin typeface="Tahoma"/>
              </a:rPr>
              <a:t>PLoS</a:t>
            </a:r>
            <a:r>
              <a:rPr lang="en-US" sz="1800" b="0" i="1" u="none" strike="noStrike" dirty="0">
                <a:solidFill>
                  <a:srgbClr val="000000"/>
                </a:solidFill>
                <a:effectLst/>
                <a:latin typeface="Tahoma"/>
              </a:rPr>
              <a:t> ONE 10(7):</a:t>
            </a:r>
            <a:r>
              <a:rPr lang="en-US" sz="1800" b="0" i="0" u="none" strike="noStrike" dirty="0">
                <a:solidFill>
                  <a:srgbClr val="000000"/>
                </a:solidFill>
                <a:effectLst/>
                <a:latin typeface="Tahoma"/>
              </a:rPr>
              <a:t>, https://doi.org/10.1371/journal.pone.0120644.</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Fleming, M. L. (1993). </a:t>
            </a:r>
            <a:r>
              <a:rPr lang="en-US" sz="1800" b="0" i="1" u="none" strike="noStrike" dirty="0">
                <a:solidFill>
                  <a:srgbClr val="000000"/>
                </a:solidFill>
                <a:effectLst/>
                <a:latin typeface="Tahoma"/>
              </a:rPr>
              <a:t>Instructional Message Design: Principles from the Behavioral and Cognitive Sciences.</a:t>
            </a:r>
            <a:r>
              <a:rPr lang="en-US" sz="1800" b="0" i="0" u="none" strike="noStrike" dirty="0">
                <a:solidFill>
                  <a:srgbClr val="000000"/>
                </a:solidFill>
                <a:effectLst/>
                <a:latin typeface="Tahoma"/>
              </a:rPr>
              <a:t> Educational Technology </a:t>
            </a:r>
            <a:r>
              <a:rPr lang="en-US" sz="1800" b="0" i="0" u="none" strike="noStrike" dirty="0" err="1">
                <a:solidFill>
                  <a:srgbClr val="000000"/>
                </a:solidFill>
                <a:effectLst/>
                <a:latin typeface="Tahoma"/>
              </a:rPr>
              <a:t>Pubns</a:t>
            </a:r>
            <a:r>
              <a:rPr lang="en-US" sz="1800" b="0" i="0" u="none" strike="noStrike" dirty="0">
                <a:solidFill>
                  <a:srgbClr val="000000"/>
                </a:solidFill>
                <a:effectLst/>
                <a:latin typeface="Tahoma"/>
              </a:rPr>
              <a:t>.</a:t>
            </a:r>
            <a:endParaRPr lang="en-US" b="0" dirty="0">
              <a:effectLst/>
              <a:latin typeface="Tahoma"/>
            </a:endParaRPr>
          </a:p>
          <a:p>
            <a:pPr marL="456565" indent="-457200">
              <a:spcBef>
                <a:spcPts val="0"/>
              </a:spcBef>
              <a:spcAft>
                <a:spcPts val="800"/>
              </a:spcAft>
            </a:pPr>
            <a:r>
              <a:rPr lang="en-US" sz="1800" b="0" i="0" u="none" strike="noStrike" dirty="0">
                <a:solidFill>
                  <a:srgbClr val="000000"/>
                </a:solidFill>
                <a:effectLst/>
                <a:latin typeface="Tahoma"/>
              </a:rPr>
              <a:t>Gagne, R. (1970). </a:t>
            </a:r>
            <a:r>
              <a:rPr lang="en-US" sz="1800" b="0" i="1" u="none" strike="noStrike" dirty="0">
                <a:solidFill>
                  <a:srgbClr val="000000"/>
                </a:solidFill>
                <a:effectLst/>
                <a:latin typeface="Tahoma"/>
              </a:rPr>
              <a:t>The Conditions of Learning.</a:t>
            </a:r>
            <a:r>
              <a:rPr lang="en-US" sz="1800" b="0" i="0" u="none" strike="noStrike" dirty="0">
                <a:solidFill>
                  <a:srgbClr val="000000"/>
                </a:solidFill>
                <a:effectLst/>
                <a:latin typeface="Tahoma"/>
              </a:rPr>
              <a:t> Holt, Rinehart and Winston.</a:t>
            </a:r>
            <a:endParaRPr lang="en-US" dirty="0">
              <a:solidFill>
                <a:srgbClr val="000000"/>
              </a:solidFill>
            </a:endParaRPr>
          </a:p>
          <a:p>
            <a:pPr marL="456565" indent="-457200">
              <a:spcBef>
                <a:spcPts val="0"/>
              </a:spcBef>
              <a:spcAft>
                <a:spcPts val="800"/>
              </a:spcAft>
            </a:pPr>
            <a:r>
              <a:rPr lang="en-US" sz="1800" dirty="0">
                <a:latin typeface="Tahoma"/>
                <a:ea typeface="Tahoma"/>
                <a:cs typeface="Tahoma"/>
              </a:rPr>
              <a:t>Merrill, M. D. (2002). First Principles of Instruction. </a:t>
            </a:r>
            <a:r>
              <a:rPr lang="en-US" sz="1800" i="1" dirty="0">
                <a:latin typeface="Tahoma"/>
                <a:ea typeface="Tahoma"/>
                <a:cs typeface="Tahoma"/>
              </a:rPr>
              <a:t>Educational Technology, Research and Development, </a:t>
            </a:r>
            <a:r>
              <a:rPr lang="en-US" sz="1800" dirty="0">
                <a:latin typeface="Tahoma"/>
                <a:ea typeface="Tahoma"/>
                <a:cs typeface="Tahoma"/>
              </a:rPr>
              <a:t>, 50(3), pp43-59.</a:t>
            </a:r>
            <a:endParaRPr lang="en-US" sz="1800" dirty="0">
              <a:latin typeface="Tahoma"/>
            </a:endParaRPr>
          </a:p>
          <a:p>
            <a:pPr marL="0" indent="0">
              <a:spcBef>
                <a:spcPts val="0"/>
              </a:spcBef>
              <a:spcAft>
                <a:spcPts val="800"/>
              </a:spcAft>
              <a:buNone/>
            </a:pPr>
            <a:br>
              <a:rPr lang="en-US" dirty="0">
                <a:latin typeface="Tahoma"/>
              </a:rPr>
            </a:br>
            <a:endParaRPr lang="en-US" dirty="0"/>
          </a:p>
        </p:txBody>
      </p:sp>
    </p:spTree>
    <p:extLst>
      <p:ext uri="{BB962C8B-B14F-4D97-AF65-F5344CB8AC3E}">
        <p14:creationId xmlns:p14="http://schemas.microsoft.com/office/powerpoint/2010/main" val="1939443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F4F0E1-50F2-FAEE-662E-5C3326359B98}"/>
              </a:ext>
            </a:extLst>
          </p:cNvPr>
          <p:cNvSpPr>
            <a:spLocks noGrp="1"/>
          </p:cNvSpPr>
          <p:nvPr>
            <p:ph type="sldNum" sz="quarter" idx="10"/>
          </p:nvPr>
        </p:nvSpPr>
        <p:spPr/>
        <p:txBody>
          <a:bodyPr/>
          <a:lstStyle/>
          <a:p>
            <a:pPr algn="r"/>
            <a:fld id="{20E6FD9B-DC66-4F2B-B92A-19C65C99AF3B}" type="slidenum">
              <a:rPr lang="en-US" smtClean="0"/>
              <a:pPr algn="r"/>
              <a:t>78</a:t>
            </a:fld>
            <a:endParaRPr lang="en-US" dirty="0"/>
          </a:p>
        </p:txBody>
      </p:sp>
      <p:sp>
        <p:nvSpPr>
          <p:cNvPr id="6" name="Title 5">
            <a:extLst>
              <a:ext uri="{FF2B5EF4-FFF2-40B4-BE49-F238E27FC236}">
                <a16:creationId xmlns:a16="http://schemas.microsoft.com/office/drawing/2014/main" id="{FE14B5E8-438B-808F-F1E8-8DBF57004E2A}"/>
              </a:ext>
            </a:extLst>
          </p:cNvPr>
          <p:cNvSpPr>
            <a:spLocks noGrp="1"/>
          </p:cNvSpPr>
          <p:nvPr>
            <p:ph type="title"/>
          </p:nvPr>
        </p:nvSpPr>
        <p:spPr/>
        <p:txBody>
          <a:bodyPr>
            <a:normAutofit/>
          </a:bodyPr>
          <a:lstStyle/>
          <a:p>
            <a:r>
              <a:rPr lang="en-US" dirty="0"/>
              <a:t>Bibliography</a:t>
            </a:r>
          </a:p>
        </p:txBody>
      </p:sp>
      <p:sp>
        <p:nvSpPr>
          <p:cNvPr id="2" name="Content Placeholder 1">
            <a:extLst>
              <a:ext uri="{FF2B5EF4-FFF2-40B4-BE49-F238E27FC236}">
                <a16:creationId xmlns:a16="http://schemas.microsoft.com/office/drawing/2014/main" id="{1EFCC2DB-1F44-23BB-2430-7DFABD72AB59}"/>
              </a:ext>
            </a:extLst>
          </p:cNvPr>
          <p:cNvSpPr>
            <a:spLocks noGrp="1"/>
          </p:cNvSpPr>
          <p:nvPr>
            <p:ph sz="quarter" idx="11"/>
          </p:nvPr>
        </p:nvSpPr>
        <p:spPr>
          <a:xfrm>
            <a:off x="480132" y="963585"/>
            <a:ext cx="11250613" cy="5075237"/>
          </a:xfrm>
        </p:spPr>
        <p:txBody>
          <a:bodyPr/>
          <a:lstStyle/>
          <a:p>
            <a:pPr marL="456565" indent="-457200" rtl="0">
              <a:spcBef>
                <a:spcPts val="0"/>
              </a:spcBef>
              <a:spcAft>
                <a:spcPts val="800"/>
              </a:spcAft>
            </a:pPr>
            <a:r>
              <a:rPr lang="en-US" sz="1800" b="0" i="0" u="none" strike="noStrike" dirty="0">
                <a:solidFill>
                  <a:srgbClr val="000000"/>
                </a:solidFill>
                <a:effectLst/>
                <a:latin typeface="Tahoma"/>
              </a:rPr>
              <a:t>Morrison, G., Ross, S., Kemp, J., &amp; Kalman, H. (2010). </a:t>
            </a:r>
            <a:r>
              <a:rPr lang="en-US" sz="1800" i="1" dirty="0">
                <a:solidFill>
                  <a:srgbClr val="000000"/>
                </a:solidFill>
                <a:latin typeface="Tahoma"/>
              </a:rPr>
              <a:t>Designing</a:t>
            </a:r>
            <a:r>
              <a:rPr lang="en-US" sz="1800" b="0" i="1" u="none" strike="noStrike" dirty="0">
                <a:solidFill>
                  <a:srgbClr val="000000"/>
                </a:solidFill>
                <a:effectLst/>
                <a:latin typeface="Tahoma"/>
              </a:rPr>
              <a:t> Effective Instruction.</a:t>
            </a:r>
            <a:r>
              <a:rPr lang="en-US" sz="1800" b="0" i="0" u="none" strike="noStrike" dirty="0">
                <a:solidFill>
                  <a:srgbClr val="000000"/>
                </a:solidFill>
                <a:effectLst/>
                <a:latin typeface="Tahoma"/>
              </a:rPr>
              <a:t> Wiley.</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Norman, D. A. (1988). </a:t>
            </a:r>
            <a:r>
              <a:rPr lang="en-US" sz="1800" b="0" i="1" u="none" strike="noStrike" dirty="0">
                <a:solidFill>
                  <a:srgbClr val="000000"/>
                </a:solidFill>
                <a:effectLst/>
                <a:latin typeface="Tahoma"/>
              </a:rPr>
              <a:t>The </a:t>
            </a:r>
            <a:r>
              <a:rPr lang="en-US" sz="1800" i="1" dirty="0">
                <a:solidFill>
                  <a:srgbClr val="000000"/>
                </a:solidFill>
                <a:latin typeface="Tahoma"/>
              </a:rPr>
              <a:t>Design</a:t>
            </a:r>
            <a:r>
              <a:rPr lang="en-US" sz="1800" b="0" i="1" u="none" strike="noStrike" dirty="0">
                <a:solidFill>
                  <a:srgbClr val="000000"/>
                </a:solidFill>
                <a:effectLst/>
                <a:latin typeface="Tahoma"/>
              </a:rPr>
              <a:t> of Everyday Things.</a:t>
            </a:r>
            <a:r>
              <a:rPr lang="en-US" sz="1800" b="0" i="0" u="none" strike="noStrike" dirty="0">
                <a:solidFill>
                  <a:srgbClr val="000000"/>
                </a:solidFill>
                <a:effectLst/>
                <a:latin typeface="Tahoma"/>
              </a:rPr>
              <a:t> Basic Books Inc.</a:t>
            </a:r>
            <a:endParaRPr lang="en-US" sz="1800" b="0" dirty="0">
              <a:effectLst/>
              <a:latin typeface="Tahoma"/>
            </a:endParaRPr>
          </a:p>
          <a:p>
            <a:pPr marL="456565" indent="-457200">
              <a:spcBef>
                <a:spcPts val="0"/>
              </a:spcBef>
              <a:spcAft>
                <a:spcPts val="800"/>
              </a:spcAft>
            </a:pPr>
            <a:r>
              <a:rPr lang="en-US" sz="1800" dirty="0">
                <a:solidFill>
                  <a:srgbClr val="000000"/>
                </a:solidFill>
                <a:latin typeface="Tahoma"/>
              </a:rPr>
              <a:t>Parker, C. and </a:t>
            </a:r>
            <a:r>
              <a:rPr lang="en-US" sz="1800" dirty="0" err="1">
                <a:solidFill>
                  <a:srgbClr val="000000"/>
                </a:solidFill>
                <a:latin typeface="Tahoma"/>
              </a:rPr>
              <a:t>Momeny</a:t>
            </a:r>
            <a:r>
              <a:rPr lang="en-US" sz="1800" dirty="0">
                <a:solidFill>
                  <a:srgbClr val="000000"/>
                </a:solidFill>
                <a:latin typeface="Tahoma"/>
              </a:rPr>
              <a:t>, L. (2021). </a:t>
            </a:r>
            <a:r>
              <a:rPr lang="en-US" sz="1800" i="1" dirty="0">
                <a:solidFill>
                  <a:srgbClr val="000000"/>
                </a:solidFill>
                <a:latin typeface="Tahoma"/>
              </a:rPr>
              <a:t>Army Training and Talent Management: Finding Development Leverage in the Rediscovery of the Instructional System Specialist.</a:t>
            </a:r>
            <a:r>
              <a:rPr lang="en-US" sz="1800" dirty="0">
                <a:solidFill>
                  <a:srgbClr val="000000"/>
                </a:solidFill>
                <a:latin typeface="Tahoma"/>
              </a:rPr>
              <a:t> Paper presented at the annual Interservice/Industry Training, Simulation, and Education conference.</a:t>
            </a:r>
          </a:p>
          <a:p>
            <a:pPr marL="456565" indent="-457200" rtl="0">
              <a:spcBef>
                <a:spcPts val="0"/>
              </a:spcBef>
              <a:spcAft>
                <a:spcPts val="800"/>
              </a:spcAft>
            </a:pPr>
            <a:r>
              <a:rPr lang="en-US" sz="1800" b="0" i="0" u="none" strike="noStrike" dirty="0">
                <a:solidFill>
                  <a:srgbClr val="000000"/>
                </a:solidFill>
                <a:effectLst/>
                <a:latin typeface="Tahoma"/>
              </a:rPr>
              <a:t>Piaget, J. (n.d.). Theory of Cognitive Development.</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Quinn, C. N. (2018). </a:t>
            </a:r>
            <a:r>
              <a:rPr lang="en-US" sz="1800" b="0" i="1" u="none" strike="noStrike" dirty="0">
                <a:solidFill>
                  <a:srgbClr val="000000"/>
                </a:solidFill>
                <a:effectLst/>
                <a:latin typeface="Tahoma"/>
              </a:rPr>
              <a:t>Millennials, Goldfish &amp; Other Training Misconceptions.</a:t>
            </a:r>
            <a:r>
              <a:rPr lang="en-US" sz="1800" b="0" i="0" u="none" strike="noStrike" dirty="0">
                <a:solidFill>
                  <a:srgbClr val="000000"/>
                </a:solidFill>
                <a:effectLst/>
                <a:latin typeface="Tahoma"/>
              </a:rPr>
              <a:t> Alexandria, VA: ATD Press.</a:t>
            </a:r>
            <a:endParaRPr lang="en-US" b="0" dirty="0">
              <a:effectLst/>
              <a:latin typeface="Tahoma"/>
            </a:endParaRPr>
          </a:p>
          <a:p>
            <a:pPr marL="456565" indent="-457200" rtl="0">
              <a:spcBef>
                <a:spcPts val="0"/>
              </a:spcBef>
              <a:spcAft>
                <a:spcPts val="800"/>
              </a:spcAft>
            </a:pPr>
            <a:r>
              <a:rPr lang="en-US" sz="1800" b="0" i="0" u="none" strike="noStrike" dirty="0" err="1">
                <a:solidFill>
                  <a:srgbClr val="000000"/>
                </a:solidFill>
                <a:effectLst/>
                <a:latin typeface="Tahoma"/>
              </a:rPr>
              <a:t>Reigeluth</a:t>
            </a:r>
            <a:r>
              <a:rPr lang="en-US" sz="1800" b="0" i="0" u="none" strike="noStrike" dirty="0">
                <a:solidFill>
                  <a:srgbClr val="000000"/>
                </a:solidFill>
                <a:effectLst/>
                <a:latin typeface="Tahoma"/>
              </a:rPr>
              <a:t>, C. (1979). In search of a better way to organize instruction: The elaboration theory. </a:t>
            </a:r>
            <a:r>
              <a:rPr lang="en-US" sz="1800" b="0" i="1" u="none" strike="noStrike" dirty="0">
                <a:solidFill>
                  <a:srgbClr val="000000"/>
                </a:solidFill>
                <a:effectLst/>
                <a:latin typeface="Tahoma"/>
              </a:rPr>
              <a:t>Journal of Instructional Development</a:t>
            </a:r>
            <a:r>
              <a:rPr lang="en-US" sz="1800" b="0" i="0" u="none" strike="noStrike" dirty="0">
                <a:solidFill>
                  <a:srgbClr val="000000"/>
                </a:solidFill>
                <a:effectLst/>
                <a:latin typeface="Tahoma"/>
              </a:rPr>
              <a:t>, 2 (3), 8-15.</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Shank, P. (2017). </a:t>
            </a:r>
            <a:r>
              <a:rPr lang="en-US" sz="1800" b="0" i="1" u="none" strike="noStrike" dirty="0">
                <a:solidFill>
                  <a:srgbClr val="000000"/>
                </a:solidFill>
                <a:effectLst/>
                <a:latin typeface="Tahoma"/>
              </a:rPr>
              <a:t>Practice and Feedback for Deeper Learning.</a:t>
            </a:r>
            <a:r>
              <a:rPr lang="en-US" sz="1800" b="0" i="0" u="none" strike="noStrike" dirty="0">
                <a:solidFill>
                  <a:srgbClr val="000000"/>
                </a:solidFill>
                <a:effectLst/>
                <a:latin typeface="Tahoma"/>
              </a:rPr>
              <a:t> Learning </a:t>
            </a:r>
            <a:r>
              <a:rPr lang="en-US" sz="1800" b="0" i="0" u="none" strike="noStrike" dirty="0" err="1">
                <a:solidFill>
                  <a:srgbClr val="000000"/>
                </a:solidFill>
                <a:effectLst/>
                <a:latin typeface="Tahoma"/>
              </a:rPr>
              <a:t>sPeaks</a:t>
            </a:r>
            <a:r>
              <a:rPr lang="en-US" sz="1800" b="0" i="0" u="none" strike="noStrike" dirty="0">
                <a:solidFill>
                  <a:srgbClr val="000000"/>
                </a:solidFill>
                <a:effectLst/>
                <a:latin typeface="Tahoma"/>
              </a:rPr>
              <a:t> Publications.</a:t>
            </a:r>
            <a:endParaRPr lang="en-US" b="0" dirty="0">
              <a:effectLst/>
              <a:latin typeface="Tahoma"/>
            </a:endParaRPr>
          </a:p>
          <a:p>
            <a:pPr marL="456565" indent="-457200" rtl="0">
              <a:spcBef>
                <a:spcPts val="0"/>
              </a:spcBef>
              <a:spcAft>
                <a:spcPts val="800"/>
              </a:spcAft>
            </a:pPr>
            <a:r>
              <a:rPr lang="en-US" sz="1800" b="0" i="0" u="none" strike="noStrike" dirty="0">
                <a:solidFill>
                  <a:srgbClr val="000000"/>
                </a:solidFill>
                <a:effectLst/>
                <a:latin typeface="Tahoma"/>
              </a:rPr>
              <a:t>Shank, P. (2017). </a:t>
            </a:r>
            <a:r>
              <a:rPr lang="en-US" sz="1800" b="0" i="1" u="none" strike="noStrike" dirty="0">
                <a:solidFill>
                  <a:srgbClr val="000000"/>
                </a:solidFill>
                <a:effectLst/>
                <a:latin typeface="Tahoma"/>
              </a:rPr>
              <a:t>Write and Organize for Deeper Learning.</a:t>
            </a:r>
            <a:r>
              <a:rPr lang="en-US" sz="1800" b="0" i="0" u="none" strike="noStrike" dirty="0">
                <a:solidFill>
                  <a:srgbClr val="000000"/>
                </a:solidFill>
                <a:effectLst/>
                <a:latin typeface="Tahoma"/>
              </a:rPr>
              <a:t> Learning </a:t>
            </a:r>
            <a:r>
              <a:rPr lang="en-US" sz="1800" b="0" i="0" u="none" strike="noStrike" dirty="0" err="1">
                <a:solidFill>
                  <a:srgbClr val="000000"/>
                </a:solidFill>
                <a:effectLst/>
                <a:latin typeface="Tahoma"/>
              </a:rPr>
              <a:t>sPeaks</a:t>
            </a:r>
            <a:r>
              <a:rPr lang="en-US" sz="1800" b="0" i="0" u="none" strike="noStrike" dirty="0">
                <a:solidFill>
                  <a:srgbClr val="000000"/>
                </a:solidFill>
                <a:effectLst/>
                <a:latin typeface="Tahoma"/>
              </a:rPr>
              <a:t> Publications.</a:t>
            </a:r>
          </a:p>
          <a:p>
            <a:pPr marL="456565" indent="-457200" rtl="0">
              <a:spcBef>
                <a:spcPts val="0"/>
              </a:spcBef>
              <a:spcAft>
                <a:spcPts val="800"/>
              </a:spcAft>
            </a:pPr>
            <a:r>
              <a:rPr lang="en-US" sz="1800" b="0" dirty="0" err="1">
                <a:effectLst/>
                <a:latin typeface="Tahoma"/>
              </a:rPr>
              <a:t>Thalheimer</a:t>
            </a:r>
            <a:r>
              <a:rPr lang="en-US" sz="1800" b="0" dirty="0">
                <a:effectLst/>
                <a:latin typeface="Tahoma"/>
              </a:rPr>
              <a:t>, W. (2006, February). </a:t>
            </a:r>
            <a:r>
              <a:rPr lang="en-US" sz="1800" b="0" i="1" dirty="0">
                <a:effectLst/>
                <a:latin typeface="Tahoma"/>
              </a:rPr>
              <a:t>Spacing Learning Events Over Time: What the Research</a:t>
            </a:r>
          </a:p>
          <a:p>
            <a:pPr marL="456565" indent="-457200" rtl="0">
              <a:spcBef>
                <a:spcPts val="0"/>
              </a:spcBef>
              <a:spcAft>
                <a:spcPts val="800"/>
              </a:spcAft>
            </a:pPr>
            <a:r>
              <a:rPr lang="en-US" sz="1800" b="0" i="1" dirty="0">
                <a:effectLst/>
                <a:latin typeface="Tahoma"/>
              </a:rPr>
              <a:t>Says. </a:t>
            </a:r>
            <a:r>
              <a:rPr lang="en-US" sz="1800" b="0" dirty="0">
                <a:effectLst/>
                <a:latin typeface="Tahoma"/>
              </a:rPr>
              <a:t>Retrieved April 7, 2022, from http://www.work-learning.com/catalog/</a:t>
            </a:r>
          </a:p>
          <a:p>
            <a:pPr marL="456565" indent="-457200">
              <a:spcBef>
                <a:spcPts val="0"/>
              </a:spcBef>
              <a:spcAft>
                <a:spcPts val="800"/>
              </a:spcAft>
            </a:pPr>
            <a:r>
              <a:rPr lang="en-US" sz="1800" b="0" i="0" u="none" strike="noStrike" dirty="0">
                <a:solidFill>
                  <a:srgbClr val="000000"/>
                </a:solidFill>
                <a:effectLst/>
                <a:latin typeface="Tahoma"/>
              </a:rPr>
              <a:t>Vygotsky, L. (n.d.). Social Development Theory.</a:t>
            </a:r>
            <a:endParaRPr lang="en-US" dirty="0">
              <a:solidFill>
                <a:srgbClr val="000000"/>
              </a:solidFill>
            </a:endParaRPr>
          </a:p>
          <a:p>
            <a:pPr marL="456565" indent="-457200">
              <a:spcBef>
                <a:spcPts val="0"/>
              </a:spcBef>
              <a:spcAft>
                <a:spcPts val="800"/>
              </a:spcAft>
            </a:pPr>
            <a:r>
              <a:rPr lang="en-US" sz="1800" dirty="0">
                <a:solidFill>
                  <a:srgbClr val="000000"/>
                </a:solidFill>
                <a:latin typeface="Tahoma"/>
              </a:rPr>
              <a:t>Walcutt, J.J, and Schatz, S. (2019). </a:t>
            </a:r>
            <a:r>
              <a:rPr lang="en-US" sz="1800" i="1" dirty="0">
                <a:solidFill>
                  <a:srgbClr val="000000"/>
                </a:solidFill>
                <a:latin typeface="Tahoma"/>
              </a:rPr>
              <a:t>Modernizing Learning: Building the Future Learning Ecosystem</a:t>
            </a:r>
            <a:r>
              <a:rPr lang="en-US" sz="1800" dirty="0">
                <a:solidFill>
                  <a:srgbClr val="000000"/>
                </a:solidFill>
                <a:latin typeface="Tahoma"/>
              </a:rPr>
              <a:t>. </a:t>
            </a:r>
            <a:br>
              <a:rPr lang="en-US" sz="1800" dirty="0">
                <a:latin typeface="Tahoma"/>
              </a:rPr>
            </a:br>
            <a:endParaRPr lang="en-US" sz="1800" dirty="0">
              <a:solidFill>
                <a:srgbClr val="000000"/>
              </a:solidFill>
              <a:latin typeface="Tahoma"/>
            </a:endParaRPr>
          </a:p>
        </p:txBody>
      </p:sp>
    </p:spTree>
    <p:extLst>
      <p:ext uri="{BB962C8B-B14F-4D97-AF65-F5344CB8AC3E}">
        <p14:creationId xmlns:p14="http://schemas.microsoft.com/office/powerpoint/2010/main" val="4731806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BDBB1-20CC-C4A4-BCF9-1ABC370B50AE}"/>
              </a:ext>
            </a:extLst>
          </p:cNvPr>
          <p:cNvSpPr>
            <a:spLocks noGrp="1"/>
          </p:cNvSpPr>
          <p:nvPr>
            <p:ph type="title"/>
          </p:nvPr>
        </p:nvSpPr>
        <p:spPr/>
        <p:txBody>
          <a:bodyPr/>
          <a:lstStyle/>
          <a:p>
            <a:r>
              <a:rPr lang="en-US" dirty="0"/>
              <a:t>Contact Information</a:t>
            </a:r>
          </a:p>
        </p:txBody>
      </p:sp>
      <p:pic>
        <p:nvPicPr>
          <p:cNvPr id="7" name="Content Placeholder 6">
            <a:extLst>
              <a:ext uri="{FF2B5EF4-FFF2-40B4-BE49-F238E27FC236}">
                <a16:creationId xmlns:a16="http://schemas.microsoft.com/office/drawing/2014/main" id="{82746E4B-2C16-0CC0-79A2-45264307D15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966405"/>
            <a:ext cx="5384800" cy="3976655"/>
          </a:xfrm>
        </p:spPr>
      </p:pic>
      <p:sp>
        <p:nvSpPr>
          <p:cNvPr id="12" name="Content Placeholder 11">
            <a:extLst>
              <a:ext uri="{FF2B5EF4-FFF2-40B4-BE49-F238E27FC236}">
                <a16:creationId xmlns:a16="http://schemas.microsoft.com/office/drawing/2014/main" id="{D8BA58A5-304A-8C3F-0E2D-42A0B47F0736}"/>
              </a:ext>
            </a:extLst>
          </p:cNvPr>
          <p:cNvSpPr>
            <a:spLocks noGrp="1"/>
          </p:cNvSpPr>
          <p:nvPr>
            <p:ph sz="half" idx="2"/>
          </p:nvPr>
        </p:nvSpPr>
        <p:spPr>
          <a:xfrm>
            <a:off x="6197600" y="1966406"/>
            <a:ext cx="5384800" cy="4159758"/>
          </a:xfrm>
        </p:spPr>
        <p:txBody>
          <a:bodyPr/>
          <a:lstStyle/>
          <a:p>
            <a:pPr marL="0" indent="0">
              <a:buNone/>
            </a:pPr>
            <a:r>
              <a:rPr lang="en-US" dirty="0">
                <a:latin typeface="Tahoma"/>
              </a:rPr>
              <a:t>Mrs. Trish Mulligan-Renaud </a:t>
            </a:r>
          </a:p>
          <a:p>
            <a:pPr marL="0" indent="0">
              <a:buNone/>
            </a:pPr>
            <a:r>
              <a:rPr lang="en-US" dirty="0">
                <a:latin typeface="Tahoma"/>
                <a:hlinkClick r:id="rId3"/>
              </a:rPr>
              <a:t>ttdlearningsolutions@gmail.com</a:t>
            </a:r>
            <a:endParaRPr lang="en-US" dirty="0">
              <a:latin typeface="Tahoma"/>
            </a:endParaRPr>
          </a:p>
          <a:p>
            <a:pPr marL="0" indent="0">
              <a:buNone/>
            </a:pPr>
            <a:r>
              <a:rPr lang="en-US" dirty="0">
                <a:latin typeface="Tahoma"/>
              </a:rPr>
              <a:t>407-687-6079</a:t>
            </a:r>
          </a:p>
          <a:p>
            <a:pPr marL="0" indent="0">
              <a:buNone/>
            </a:pPr>
            <a:r>
              <a:rPr lang="en-US" dirty="0">
                <a:latin typeface="Tahoma"/>
              </a:rPr>
              <a:t>www.ttdlearningsolutions.com</a:t>
            </a:r>
          </a:p>
          <a:p>
            <a:pPr marL="0" indent="0">
              <a:buNone/>
            </a:pPr>
            <a:endParaRPr lang="en-US" dirty="0">
              <a:latin typeface="Tahoma"/>
            </a:endParaRPr>
          </a:p>
          <a:p>
            <a:pPr marL="0" indent="0">
              <a:buNone/>
            </a:pPr>
            <a:r>
              <a:rPr lang="en-US" dirty="0">
                <a:latin typeface="Tahoma"/>
              </a:rPr>
              <a:t>Dr. Heather Seiser</a:t>
            </a:r>
          </a:p>
          <a:p>
            <a:pPr marL="0" indent="0">
              <a:buNone/>
            </a:pPr>
            <a:r>
              <a:rPr lang="en-US" dirty="0">
                <a:latin typeface="Tahoma"/>
                <a:hlinkClick r:id="rId4"/>
              </a:rPr>
              <a:t>ttdlearningsolutions@gmail.com</a:t>
            </a:r>
            <a:endParaRPr lang="en-US" dirty="0">
              <a:latin typeface="Tahoma"/>
            </a:endParaRPr>
          </a:p>
          <a:p>
            <a:pPr marL="0" indent="0">
              <a:buNone/>
            </a:pPr>
            <a:r>
              <a:rPr lang="en-US" dirty="0">
                <a:latin typeface="Tahoma"/>
              </a:rPr>
              <a:t>www.ttdlearningsolutions.com</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15401F51-7320-2CA1-EB0F-C743E963BDDE}"/>
              </a:ext>
            </a:extLst>
          </p:cNvPr>
          <p:cNvSpPr>
            <a:spLocks noGrp="1"/>
          </p:cNvSpPr>
          <p:nvPr>
            <p:ph type="sldNum" sz="quarter" idx="4"/>
          </p:nvPr>
        </p:nvSpPr>
        <p:spPr/>
        <p:txBody>
          <a:bodyPr/>
          <a:lstStyle/>
          <a:p>
            <a:pPr algn="r"/>
            <a:fld id="{20E6FD9B-DC66-4F2B-B92A-19C65C99AF3B}" type="slidenum">
              <a:rPr lang="en-US" smtClean="0"/>
              <a:pPr algn="r"/>
              <a:t>79</a:t>
            </a:fld>
            <a:endParaRPr lang="en-US" dirty="0"/>
          </a:p>
        </p:txBody>
      </p:sp>
    </p:spTree>
    <p:extLst>
      <p:ext uri="{BB962C8B-B14F-4D97-AF65-F5344CB8AC3E}">
        <p14:creationId xmlns:p14="http://schemas.microsoft.com/office/powerpoint/2010/main" val="64206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3DDE-3BA4-7548-B5BB-E83E25062319}"/>
              </a:ext>
            </a:extLst>
          </p:cNvPr>
          <p:cNvSpPr>
            <a:spLocks noGrp="1"/>
          </p:cNvSpPr>
          <p:nvPr>
            <p:ph type="title"/>
          </p:nvPr>
        </p:nvSpPr>
        <p:spPr/>
        <p:txBody>
          <a:bodyPr/>
          <a:lstStyle/>
          <a:p>
            <a:r>
              <a:rPr lang="en-US" dirty="0"/>
              <a:t>Illusion of Knowing Example</a:t>
            </a:r>
          </a:p>
        </p:txBody>
      </p:sp>
      <p:sp>
        <p:nvSpPr>
          <p:cNvPr id="6" name="TextBox 5">
            <a:extLst>
              <a:ext uri="{FF2B5EF4-FFF2-40B4-BE49-F238E27FC236}">
                <a16:creationId xmlns:a16="http://schemas.microsoft.com/office/drawing/2014/main" id="{1A48203A-61C0-FB9F-99AE-47CFAFE531C7}"/>
              </a:ext>
            </a:extLst>
          </p:cNvPr>
          <p:cNvSpPr txBox="1"/>
          <p:nvPr/>
        </p:nvSpPr>
        <p:spPr>
          <a:xfrm>
            <a:off x="1906442" y="2274838"/>
            <a:ext cx="8379116" cy="2308324"/>
          </a:xfrm>
          <a:prstGeom prst="rect">
            <a:avLst/>
          </a:prstGeom>
          <a:noFill/>
        </p:spPr>
        <p:txBody>
          <a:bodyPr wrap="square" rtlCol="0">
            <a:spAutoFit/>
          </a:bodyPr>
          <a:lstStyle/>
          <a:p>
            <a:pPr algn="ctr"/>
            <a:r>
              <a:rPr lang="en-US" sz="3600" dirty="0"/>
              <a:t>What am I drawing? </a:t>
            </a:r>
          </a:p>
          <a:p>
            <a:pPr algn="ctr"/>
            <a:endParaRPr lang="en-US" sz="3600" dirty="0"/>
          </a:p>
          <a:p>
            <a:pPr algn="ctr"/>
            <a:endParaRPr lang="en-US" sz="3600" dirty="0"/>
          </a:p>
          <a:p>
            <a:pPr algn="ctr"/>
            <a:r>
              <a:rPr lang="en-US" sz="3600" dirty="0"/>
              <a:t>Shout it out when you see it!</a:t>
            </a:r>
          </a:p>
        </p:txBody>
      </p:sp>
    </p:spTree>
    <p:extLst>
      <p:ext uri="{BB962C8B-B14F-4D97-AF65-F5344CB8AC3E}">
        <p14:creationId xmlns:p14="http://schemas.microsoft.com/office/powerpoint/2010/main" val="69184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2C50-F2DF-2D26-E1D3-0795F1CD2D12}"/>
              </a:ext>
            </a:extLst>
          </p:cNvPr>
          <p:cNvSpPr>
            <a:spLocks noGrp="1"/>
          </p:cNvSpPr>
          <p:nvPr>
            <p:ph type="title"/>
          </p:nvPr>
        </p:nvSpPr>
        <p:spPr/>
        <p:txBody>
          <a:bodyPr/>
          <a:lstStyle/>
          <a:p>
            <a:r>
              <a:rPr lang="en-US" sz="2400" dirty="0"/>
              <a:t>Illusion of Knowing Example</a:t>
            </a:r>
          </a:p>
        </p:txBody>
      </p:sp>
      <p:sp>
        <p:nvSpPr>
          <p:cNvPr id="5" name="Rectangle 4">
            <a:extLst>
              <a:ext uri="{FF2B5EF4-FFF2-40B4-BE49-F238E27FC236}">
                <a16:creationId xmlns:a16="http://schemas.microsoft.com/office/drawing/2014/main" id="{8F2D5467-61B6-27DD-7D4D-55F3C7990C73}"/>
              </a:ext>
            </a:extLst>
          </p:cNvPr>
          <p:cNvSpPr/>
          <p:nvPr/>
        </p:nvSpPr>
        <p:spPr bwMode="auto">
          <a:xfrm>
            <a:off x="2053652" y="1409075"/>
            <a:ext cx="7899817" cy="4182256"/>
          </a:xfrm>
          <a:prstGeom prst="rect">
            <a:avLst/>
          </a:prstGeom>
          <a:solidFill>
            <a:schemeClr val="bg1"/>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666105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FF27D06E295049B4BC8F8EA5BAA2C6" ma:contentTypeVersion="4" ma:contentTypeDescription="Create a new document." ma:contentTypeScope="" ma:versionID="e8a709c10bd65f6b756e89e660af4ac0">
  <xsd:schema xmlns:xsd="http://www.w3.org/2001/XMLSchema" xmlns:xs="http://www.w3.org/2001/XMLSchema" xmlns:p="http://schemas.microsoft.com/office/2006/metadata/properties" xmlns:ns2="2170e818-c14c-4392-8b29-d5eb0e8690c9" targetNamespace="http://schemas.microsoft.com/office/2006/metadata/properties" ma:root="true" ma:fieldsID="942cd928f703e5f668427bbc00022b7d" ns2:_="">
    <xsd:import namespace="2170e818-c14c-4392-8b29-d5eb0e8690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0e818-c14c-4392-8b29-d5eb0e8690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2170e818-c14c-4392-8b29-d5eb0e8690c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4A6D06A-CA2D-4D94-94C3-BCEBB8E8010A}">
  <ds:schemaRefs>
    <ds:schemaRef ds:uri="2170e818-c14c-4392-8b29-d5eb0e8690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32716</TotalTime>
  <Words>7408</Words>
  <Application>Microsoft Office PowerPoint</Application>
  <PresentationFormat>Widescreen</PresentationFormat>
  <Paragraphs>679</Paragraphs>
  <Slides>79</Slides>
  <Notes>51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79</vt:i4>
      </vt:variant>
    </vt:vector>
  </HeadingPairs>
  <TitlesOfParts>
    <vt:vector size="93" baseType="lpstr">
      <vt:lpstr>Arial</vt:lpstr>
      <vt:lpstr>Arial Narrow</vt:lpstr>
      <vt:lpstr>Arial,Sans-Serif</vt:lpstr>
      <vt:lpstr>Calibri</vt:lpstr>
      <vt:lpstr>Inter Bold</vt:lpstr>
      <vt:lpstr>Noto Serif</vt:lpstr>
      <vt:lpstr>Now</vt:lpstr>
      <vt:lpstr>Raleway Bold</vt:lpstr>
      <vt:lpstr>Segoe UI</vt:lpstr>
      <vt:lpstr>Tahoma</vt:lpstr>
      <vt:lpstr>Times New Roman</vt:lpstr>
      <vt:lpstr>Wingdings</vt:lpstr>
      <vt:lpstr>Blends</vt:lpstr>
      <vt:lpstr>Office Theme</vt:lpstr>
      <vt:lpstr>PowerPoint Presentation</vt:lpstr>
      <vt:lpstr>Topics</vt:lpstr>
      <vt:lpstr>Learning Objectives</vt:lpstr>
      <vt:lpstr>Learning Aid</vt:lpstr>
      <vt:lpstr>Let’s refresh ADDIE!</vt:lpstr>
      <vt:lpstr>The ADDIE Model</vt:lpstr>
      <vt:lpstr>Exploring the  Illusion of Knowing </vt:lpstr>
      <vt:lpstr>Illusion of Knowing Example</vt:lpstr>
      <vt:lpstr>Illusion of Knowing Example</vt:lpstr>
      <vt:lpstr>Illusion of Knowing Example</vt:lpstr>
      <vt:lpstr>Illusion of Knowing Example</vt:lpstr>
      <vt:lpstr>Illusion of Knowing Example</vt:lpstr>
      <vt:lpstr>Illusion of Knowing Example</vt:lpstr>
      <vt:lpstr>Illusion of Knowing Example</vt:lpstr>
      <vt:lpstr>Illusion of Knowing Example</vt:lpstr>
      <vt:lpstr>Illusion of Knowing – What Leads Us Astray</vt:lpstr>
      <vt:lpstr>PowerPoint Presentation</vt:lpstr>
      <vt:lpstr>Cognitive Bias</vt:lpstr>
      <vt:lpstr>PowerPoint Presentation</vt:lpstr>
      <vt:lpstr>Perceptual Illusions</vt:lpstr>
      <vt:lpstr>PowerPoint Presentation</vt:lpstr>
      <vt:lpstr>Memory Distortion</vt:lpstr>
      <vt:lpstr>Illusion of Knowing Impacts</vt:lpstr>
      <vt:lpstr>Illusion of Knowing Impacts</vt:lpstr>
      <vt:lpstr>Illusion of Knowing Impacts</vt:lpstr>
      <vt:lpstr>Illusion of Knowing Impacts</vt:lpstr>
      <vt:lpstr>Current Operations (CUOPS)</vt:lpstr>
      <vt:lpstr>Future Operations (FUOPS)</vt:lpstr>
      <vt:lpstr>Design is the Blueprint</vt:lpstr>
      <vt:lpstr>Why Design is Important</vt:lpstr>
      <vt:lpstr>Learning Experience Design (LXD)</vt:lpstr>
      <vt:lpstr>Moving to Learning Experience Design</vt:lpstr>
      <vt:lpstr>Moving to Learning Experience Design</vt:lpstr>
      <vt:lpstr>Instructional Systems Design </vt:lpstr>
      <vt:lpstr>User Experience Design</vt:lpstr>
      <vt:lpstr>Design Thinking</vt:lpstr>
      <vt:lpstr>Learning Experience Design</vt:lpstr>
      <vt:lpstr>Learning Experience Design Foundations</vt:lpstr>
      <vt:lpstr>Learning Myths and Misconceptions</vt:lpstr>
      <vt:lpstr>Knowledge Test = Learning Outcome</vt:lpstr>
      <vt:lpstr>People Have Different Learning Styles</vt:lpstr>
      <vt:lpstr>Presentation Equals Acquisition</vt:lpstr>
      <vt:lpstr>Generations Differ in How They Learn</vt:lpstr>
      <vt:lpstr>The Role of Memory in Learning</vt:lpstr>
      <vt:lpstr>How We Learn</vt:lpstr>
      <vt:lpstr>Sensory Memory</vt:lpstr>
      <vt:lpstr>Working Memory</vt:lpstr>
      <vt:lpstr>Long-Term Memory</vt:lpstr>
      <vt:lpstr>Cognitive Activities</vt:lpstr>
      <vt:lpstr>Schema Development</vt:lpstr>
      <vt:lpstr>Encoding and Retrieval</vt:lpstr>
      <vt:lpstr>Generation and Elaboration</vt:lpstr>
      <vt:lpstr>Reconsolidating Memory</vt:lpstr>
      <vt:lpstr>Evidence-Informed Learning Experience Design (LXD) Strategies</vt:lpstr>
      <vt:lpstr>Evidence Informed Learning Design Strategies</vt:lpstr>
      <vt:lpstr>Desired Difficulty</vt:lpstr>
      <vt:lpstr>Scaffolding</vt:lpstr>
      <vt:lpstr>Cognitive Load</vt:lpstr>
      <vt:lpstr>Chunking</vt:lpstr>
      <vt:lpstr>Context</vt:lpstr>
      <vt:lpstr>Context</vt:lpstr>
      <vt:lpstr>Interleaved Practice and Feedback</vt:lpstr>
      <vt:lpstr>Spaced Learning</vt:lpstr>
      <vt:lpstr>Metacognitive Strategies</vt:lpstr>
      <vt:lpstr>Reflection</vt:lpstr>
      <vt:lpstr>Putting it All Together</vt:lpstr>
      <vt:lpstr>Putting it all together: Desired Difficulty &amp; Scaffolding</vt:lpstr>
      <vt:lpstr>Putting it all Together: Cognitive Load, Chunking, &amp; Context  </vt:lpstr>
      <vt:lpstr>Putting it all together: Interleaved Practice &amp; Feedback </vt:lpstr>
      <vt:lpstr>Putting it all together: Spaced Learning</vt:lpstr>
      <vt:lpstr>Putting it all together: Metacognitive Strategies</vt:lpstr>
      <vt:lpstr>Putting it all together: Reflection</vt:lpstr>
      <vt:lpstr>Reshaping Design in ADDIE</vt:lpstr>
      <vt:lpstr>The Power of Reflection</vt:lpstr>
      <vt:lpstr>Today’s Takeaways</vt:lpstr>
      <vt:lpstr>Questions</vt:lpstr>
      <vt:lpstr>Bibliography</vt:lpstr>
      <vt:lpstr>Bibliography</vt:lpstr>
      <vt:lpstr>Contact Information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Patricia Renaud</cp:lastModifiedBy>
  <cp:revision>311</cp:revision>
  <cp:lastPrinted>1601-01-01T00:00:00Z</cp:lastPrinted>
  <dcterms:created xsi:type="dcterms:W3CDTF">2016-03-29T15:29:36Z</dcterms:created>
  <dcterms:modified xsi:type="dcterms:W3CDTF">2022-09-18T15:23:21Z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0x01010021FF27D06E295049B4BC8F8EA5BAA2C6</vt:lpwstr>
  </property>
  <property fmtid="{D5CDD505-2E9C-101B-9397-08002B2CF9AE}" pid="3" name="DocumentDescription">
    <vt:lpwstr>&lt;div class=ExternalClass9DF5FD6F97034AAA9FF0AABB8157F05A&gt; &lt;/div&gt;</vt:lpwstr>
  </property>
</Properties>
</file>