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96"/>
  </p:notesMasterIdLst>
  <p:handoutMasterIdLst>
    <p:handoutMasterId r:id="rId97"/>
  </p:handoutMasterIdLst>
  <p:sldIdLst>
    <p:sldId id="463" r:id="rId5"/>
    <p:sldId id="470" r:id="rId6"/>
    <p:sldId id="420" r:id="rId7"/>
    <p:sldId id="418" r:id="rId8"/>
    <p:sldId id="257" r:id="rId9"/>
    <p:sldId id="316" r:id="rId10"/>
    <p:sldId id="340" r:id="rId11"/>
    <p:sldId id="339" r:id="rId12"/>
    <p:sldId id="379" r:id="rId13"/>
    <p:sldId id="460" r:id="rId14"/>
    <p:sldId id="437" r:id="rId15"/>
    <p:sldId id="459" r:id="rId16"/>
    <p:sldId id="394" r:id="rId17"/>
    <p:sldId id="465" r:id="rId18"/>
    <p:sldId id="333" r:id="rId19"/>
    <p:sldId id="415" r:id="rId20"/>
    <p:sldId id="462" r:id="rId21"/>
    <p:sldId id="449" r:id="rId22"/>
    <p:sldId id="435" r:id="rId23"/>
    <p:sldId id="433" r:id="rId24"/>
    <p:sldId id="429" r:id="rId25"/>
    <p:sldId id="445" r:id="rId26"/>
    <p:sldId id="444" r:id="rId27"/>
    <p:sldId id="448" r:id="rId28"/>
    <p:sldId id="446" r:id="rId29"/>
    <p:sldId id="317" r:id="rId30"/>
    <p:sldId id="332" r:id="rId31"/>
    <p:sldId id="320" r:id="rId32"/>
    <p:sldId id="311" r:id="rId33"/>
    <p:sldId id="439" r:id="rId34"/>
    <p:sldId id="411" r:id="rId35"/>
    <p:sldId id="360" r:id="rId36"/>
    <p:sldId id="393" r:id="rId37"/>
    <p:sldId id="416" r:id="rId38"/>
    <p:sldId id="392" r:id="rId39"/>
    <p:sldId id="259" r:id="rId40"/>
    <p:sldId id="324" r:id="rId41"/>
    <p:sldId id="447" r:id="rId42"/>
    <p:sldId id="443" r:id="rId43"/>
    <p:sldId id="442" r:id="rId44"/>
    <p:sldId id="424" r:id="rId45"/>
    <p:sldId id="438" r:id="rId46"/>
    <p:sldId id="427" r:id="rId47"/>
    <p:sldId id="425" r:id="rId48"/>
    <p:sldId id="430" r:id="rId49"/>
    <p:sldId id="428" r:id="rId50"/>
    <p:sldId id="405" r:id="rId51"/>
    <p:sldId id="366" r:id="rId52"/>
    <p:sldId id="362" r:id="rId53"/>
    <p:sldId id="318" r:id="rId54"/>
    <p:sldId id="344" r:id="rId55"/>
    <p:sldId id="349" r:id="rId56"/>
    <p:sldId id="417" r:id="rId57"/>
    <p:sldId id="326" r:id="rId58"/>
    <p:sldId id="353" r:id="rId59"/>
    <p:sldId id="351" r:id="rId60"/>
    <p:sldId id="407" r:id="rId61"/>
    <p:sldId id="421" r:id="rId62"/>
    <p:sldId id="369" r:id="rId63"/>
    <p:sldId id="370" r:id="rId64"/>
    <p:sldId id="409" r:id="rId65"/>
    <p:sldId id="408" r:id="rId66"/>
    <p:sldId id="410" r:id="rId67"/>
    <p:sldId id="371" r:id="rId68"/>
    <p:sldId id="372" r:id="rId69"/>
    <p:sldId id="373" r:id="rId70"/>
    <p:sldId id="423" r:id="rId71"/>
    <p:sldId id="374" r:id="rId72"/>
    <p:sldId id="375" r:id="rId73"/>
    <p:sldId id="402" r:id="rId74"/>
    <p:sldId id="377" r:id="rId75"/>
    <p:sldId id="451" r:id="rId76"/>
    <p:sldId id="456" r:id="rId77"/>
    <p:sldId id="454" r:id="rId78"/>
    <p:sldId id="455" r:id="rId79"/>
    <p:sldId id="457" r:id="rId80"/>
    <p:sldId id="458" r:id="rId81"/>
    <p:sldId id="327" r:id="rId82"/>
    <p:sldId id="412" r:id="rId83"/>
    <p:sldId id="461" r:id="rId84"/>
    <p:sldId id="414" r:id="rId85"/>
    <p:sldId id="413" r:id="rId86"/>
    <p:sldId id="464" r:id="rId87"/>
    <p:sldId id="450" r:id="rId88"/>
    <p:sldId id="400" r:id="rId89"/>
    <p:sldId id="468" r:id="rId90"/>
    <p:sldId id="431" r:id="rId91"/>
    <p:sldId id="342" r:id="rId92"/>
    <p:sldId id="385" r:id="rId93"/>
    <p:sldId id="441" r:id="rId94"/>
    <p:sldId id="467" r:id="rId95"/>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22458A"/>
    <a:srgbClr val="2B56AB"/>
    <a:srgbClr val="CC3300"/>
    <a:srgbClr val="0033CC"/>
    <a:srgbClr val="33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86890" autoAdjust="0"/>
  </p:normalViewPr>
  <p:slideViewPr>
    <p:cSldViewPr snapToGrid="0">
      <p:cViewPr varScale="1">
        <p:scale>
          <a:sx n="80" d="100"/>
          <a:sy n="80" d="100"/>
        </p:scale>
        <p:origin x="600"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 Id="rId4" Type="http://schemas.openxmlformats.org/officeDocument/2006/relationships/image" Target="../media/image8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 Id="rId4" Type="http://schemas.openxmlformats.org/officeDocument/2006/relationships/image" Target="../media/image89.pn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512705-1EA4-42BB-844E-2739DB99434B}" type="doc">
      <dgm:prSet loTypeId="urn:microsoft.com/office/officeart/2005/8/layout/hProcess10" loCatId="picture" qsTypeId="urn:microsoft.com/office/officeart/2005/8/quickstyle/simple1" qsCatId="simple" csTypeId="urn:microsoft.com/office/officeart/2005/8/colors/accent4_1" csCatId="accent4" phldr="1"/>
      <dgm:spPr/>
      <dgm:t>
        <a:bodyPr/>
        <a:lstStyle/>
        <a:p>
          <a:endParaRPr lang="en-US"/>
        </a:p>
      </dgm:t>
    </dgm:pt>
    <dgm:pt modelId="{D21FCEB8-BA03-42AE-9DDE-175BBEE34CB7}">
      <dgm:prSet phldrT="[Text]"/>
      <dgm:spPr>
        <a:xfrm>
          <a:off x="316426" y="2382828"/>
          <a:ext cx="1934632" cy="1934632"/>
        </a:xfrm>
        <a:prstGeom prst="roundRect">
          <a:avLst>
            <a:gd name="adj" fmla="val 10000"/>
          </a:avLst>
        </a:prstGeom>
      </dgm:spPr>
      <dgm:t>
        <a:bodyPr/>
        <a:lstStyle/>
        <a:p>
          <a:pPr>
            <a:buNone/>
          </a:pPr>
          <a:r>
            <a:rPr lang="en-US">
              <a:latin typeface="Calibri" panose="020F0502020204030204"/>
              <a:ea typeface="+mn-ea"/>
              <a:cs typeface="+mn-cs"/>
            </a:rPr>
            <a:t>Didactic Learning</a:t>
          </a:r>
        </a:p>
      </dgm:t>
    </dgm:pt>
    <dgm:pt modelId="{CBFAC794-9FAE-448D-83BB-081AD633D628}" type="parTrans" cxnId="{FF3CB5F2-8A70-445B-B637-DF011CE3F600}">
      <dgm:prSet/>
      <dgm:spPr/>
      <dgm:t>
        <a:bodyPr/>
        <a:lstStyle/>
        <a:p>
          <a:endParaRPr lang="en-US"/>
        </a:p>
      </dgm:t>
    </dgm:pt>
    <dgm:pt modelId="{C2344C80-8EA8-4A90-A5CA-D7EEE0721794}" type="sibTrans" cxnId="{FF3CB5F2-8A70-445B-B637-DF011CE3F600}">
      <dgm:prSet/>
      <dgm:spPr>
        <a:xfrm>
          <a:off x="2308771" y="1724795"/>
          <a:ext cx="372653" cy="464865"/>
        </a:xfrm>
        <a:prstGeom prst="rightArrow">
          <a:avLst>
            <a:gd name="adj1" fmla="val 60000"/>
            <a:gd name="adj2" fmla="val 50000"/>
          </a:avLst>
        </a:prstGeom>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599A88EF-81AC-472C-B699-AC31339F6C49}">
      <dgm:prSet/>
      <dgm:spPr>
        <a:xfrm>
          <a:off x="3288484" y="2382828"/>
          <a:ext cx="1934632" cy="1934632"/>
        </a:xfrm>
        <a:prstGeom prst="roundRect">
          <a:avLst>
            <a:gd name="adj" fmla="val 10000"/>
          </a:avLst>
        </a:prstGeom>
      </dgm:spPr>
      <dgm:t>
        <a:bodyPr/>
        <a:lstStyle/>
        <a:p>
          <a:pPr>
            <a:buNone/>
          </a:pPr>
          <a:r>
            <a:rPr lang="en-US">
              <a:latin typeface="Calibri" panose="020F0502020204030204"/>
              <a:ea typeface="+mn-ea"/>
              <a:cs typeface="+mn-cs"/>
            </a:rPr>
            <a:t>Partial Task Trainer</a:t>
          </a:r>
        </a:p>
      </dgm:t>
    </dgm:pt>
    <dgm:pt modelId="{38790259-7635-4940-B66B-1A2E680C448B}" type="parTrans" cxnId="{1A9551A6-EA16-4C35-B4C1-A09F20858200}">
      <dgm:prSet/>
      <dgm:spPr/>
      <dgm:t>
        <a:bodyPr/>
        <a:lstStyle/>
        <a:p>
          <a:endParaRPr lang="en-US"/>
        </a:p>
      </dgm:t>
    </dgm:pt>
    <dgm:pt modelId="{A4A60F9D-5196-4F45-BB1C-B5D3FA9E45CD}" type="sibTrans" cxnId="{1A9551A6-EA16-4C35-B4C1-A09F20858200}">
      <dgm:prSet/>
      <dgm:spPr>
        <a:xfrm>
          <a:off x="5308127" y="1724795"/>
          <a:ext cx="372653" cy="464865"/>
        </a:xfrm>
        <a:prstGeom prst="rightArrow">
          <a:avLst>
            <a:gd name="adj1" fmla="val 60000"/>
            <a:gd name="adj2" fmla="val 50000"/>
          </a:avLst>
        </a:prstGeom>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48763E8-0BB5-4851-B4D0-F0A53FFC9E6E}">
      <dgm:prSet/>
      <dgm:spPr>
        <a:xfrm>
          <a:off x="6301498" y="2382828"/>
          <a:ext cx="1934632" cy="1934632"/>
        </a:xfrm>
        <a:prstGeom prst="roundRect">
          <a:avLst>
            <a:gd name="adj" fmla="val 10000"/>
          </a:avLst>
        </a:prstGeom>
      </dgm:spPr>
      <dgm:t>
        <a:bodyPr/>
        <a:lstStyle/>
        <a:p>
          <a:pPr>
            <a:buNone/>
          </a:pPr>
          <a:r>
            <a:rPr lang="en-US">
              <a:latin typeface="Calibri" panose="020F0502020204030204"/>
              <a:ea typeface="+mn-ea"/>
              <a:cs typeface="+mn-cs"/>
            </a:rPr>
            <a:t>Human Patient Simulator</a:t>
          </a:r>
        </a:p>
      </dgm:t>
    </dgm:pt>
    <dgm:pt modelId="{29226BA0-9F08-4A1A-9B37-1FC5CFF6E053}" type="parTrans" cxnId="{7CEAFBDB-8638-4A1E-878B-D83D5A4CA578}">
      <dgm:prSet/>
      <dgm:spPr/>
      <dgm:t>
        <a:bodyPr/>
        <a:lstStyle/>
        <a:p>
          <a:endParaRPr lang="en-US"/>
        </a:p>
      </dgm:t>
    </dgm:pt>
    <dgm:pt modelId="{8AC5A0E3-3189-420F-AA46-949CA0D72E17}" type="sibTrans" cxnId="{7CEAFBDB-8638-4A1E-878B-D83D5A4CA578}">
      <dgm:prSet/>
      <dgm:spPr>
        <a:xfrm>
          <a:off x="8307483" y="1724795"/>
          <a:ext cx="372653" cy="464865"/>
        </a:xfrm>
        <a:prstGeom prst="rightArrow">
          <a:avLst>
            <a:gd name="adj1" fmla="val 60000"/>
            <a:gd name="adj2" fmla="val 50000"/>
          </a:avLst>
        </a:prstGeom>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E75EEDF6-2E26-4712-B9EB-B823D5BE18BB}">
      <dgm:prSet/>
      <dgm:spPr>
        <a:xfrm>
          <a:off x="9315980" y="2382828"/>
          <a:ext cx="1934632" cy="1934632"/>
        </a:xfrm>
        <a:prstGeom prst="roundRect">
          <a:avLst>
            <a:gd name="adj" fmla="val 10000"/>
          </a:avLst>
        </a:prstGeom>
      </dgm:spPr>
      <dgm:t>
        <a:bodyPr/>
        <a:lstStyle/>
        <a:p>
          <a:pPr>
            <a:buNone/>
          </a:pPr>
          <a:r>
            <a:rPr lang="en-US">
              <a:latin typeface="Calibri" panose="020F0502020204030204"/>
              <a:ea typeface="+mn-ea"/>
              <a:cs typeface="+mn-cs"/>
            </a:rPr>
            <a:t>Team Training</a:t>
          </a:r>
        </a:p>
      </dgm:t>
    </dgm:pt>
    <dgm:pt modelId="{E5DDDE20-7085-40D3-A5C9-5C8C13451B88}" type="parTrans" cxnId="{7766C8A0-248D-4665-82FC-76D987AC6CB6}">
      <dgm:prSet/>
      <dgm:spPr/>
      <dgm:t>
        <a:bodyPr/>
        <a:lstStyle/>
        <a:p>
          <a:endParaRPr lang="en-US"/>
        </a:p>
      </dgm:t>
    </dgm:pt>
    <dgm:pt modelId="{54761428-F448-48C4-B205-407C2C6A844C}" type="sibTrans" cxnId="{7766C8A0-248D-4665-82FC-76D987AC6CB6}">
      <dgm:prSet/>
      <dgm:spPr/>
      <dgm:t>
        <a:bodyPr/>
        <a:lstStyle/>
        <a:p>
          <a:endParaRPr lang="en-US"/>
        </a:p>
      </dgm:t>
    </dgm:pt>
    <dgm:pt modelId="{43F5FEA7-ECC2-4635-A649-AE16F12E4D77}" type="pres">
      <dgm:prSet presAssocID="{A2512705-1EA4-42BB-844E-2739DB99434B}" presName="Name0" presStyleCnt="0">
        <dgm:presLayoutVars>
          <dgm:dir/>
          <dgm:resizeHandles val="exact"/>
        </dgm:presLayoutVars>
      </dgm:prSet>
      <dgm:spPr/>
    </dgm:pt>
    <dgm:pt modelId="{DCE76939-CEBD-4A81-9623-3E584450FB6E}" type="pres">
      <dgm:prSet presAssocID="{D21FCEB8-BA03-42AE-9DDE-175BBEE34CB7}" presName="composite" presStyleCnt="0"/>
      <dgm:spPr/>
    </dgm:pt>
    <dgm:pt modelId="{5F284090-D0BE-4CEB-9C5A-1BAFC1DED6C2}" type="pres">
      <dgm:prSet presAssocID="{D21FCEB8-BA03-42AE-9DDE-175BBEE34CB7}" presName="imagSh" presStyleLbl="bgImgPlace1" presStyleIdx="0" presStyleCnt="4"/>
      <dgm:spPr>
        <a:xfrm>
          <a:off x="1485" y="989912"/>
          <a:ext cx="1934632" cy="1934632"/>
        </a:xfrm>
        <a:prstGeom prst="roundRect">
          <a:avLst>
            <a:gd name="adj" fmla="val 10000"/>
          </a:avLst>
        </a:prstGeom>
        <a:blipFill rotWithShape="1">
          <a:blip xmlns:r="http://schemas.openxmlformats.org/officeDocument/2006/relationships" r:embed="rId1"/>
          <a:srcRect/>
          <a:stretch>
            <a:fillRect l="-15000" r="-15000"/>
          </a:stretch>
        </a:blipFill>
      </dgm:spPr>
    </dgm:pt>
    <dgm:pt modelId="{C08B420B-2222-448A-A2FC-90E17F5ABA9D}" type="pres">
      <dgm:prSet presAssocID="{D21FCEB8-BA03-42AE-9DDE-175BBEE34CB7}" presName="txNode" presStyleLbl="node1" presStyleIdx="0" presStyleCnt="4" custLinFactNeighborY="11999">
        <dgm:presLayoutVars>
          <dgm:bulletEnabled val="1"/>
        </dgm:presLayoutVars>
      </dgm:prSet>
      <dgm:spPr/>
    </dgm:pt>
    <dgm:pt modelId="{7099C997-FBD7-49C2-A639-83BCEAA5BC8F}" type="pres">
      <dgm:prSet presAssocID="{C2344C80-8EA8-4A90-A5CA-D7EEE0721794}" presName="sibTrans" presStyleLbl="sibTrans2D1" presStyleIdx="0" presStyleCnt="3"/>
      <dgm:spPr/>
    </dgm:pt>
    <dgm:pt modelId="{B332048F-E473-408B-A46D-CB06BA1982F7}" type="pres">
      <dgm:prSet presAssocID="{C2344C80-8EA8-4A90-A5CA-D7EEE0721794}" presName="connTx" presStyleLbl="sibTrans2D1" presStyleIdx="0" presStyleCnt="3"/>
      <dgm:spPr/>
    </dgm:pt>
    <dgm:pt modelId="{B518CB3F-4A95-42FC-9115-CCFB0231BD62}" type="pres">
      <dgm:prSet presAssocID="{599A88EF-81AC-472C-B699-AC31339F6C49}" presName="composite" presStyleCnt="0"/>
      <dgm:spPr/>
    </dgm:pt>
    <dgm:pt modelId="{FBDA7970-428A-4E4A-B77C-95EFEB2230E0}" type="pres">
      <dgm:prSet presAssocID="{599A88EF-81AC-472C-B699-AC31339F6C49}" presName="imagSh" presStyleLbl="bgImgPlace1" presStyleIdx="1" presStyleCnt="4"/>
      <dgm:spPr>
        <a:xfrm>
          <a:off x="3000841" y="989912"/>
          <a:ext cx="1934632" cy="1934632"/>
        </a:xfrm>
        <a:prstGeom prst="roundRect">
          <a:avLst>
            <a:gd name="adj" fmla="val 10000"/>
          </a:avLst>
        </a:prstGeom>
        <a:blipFill rotWithShape="1">
          <a:blip xmlns:r="http://schemas.openxmlformats.org/officeDocument/2006/relationships" r:embed="rId2"/>
          <a:srcRect/>
          <a:stretch>
            <a:fillRect l="-45000" r="-45000"/>
          </a:stretch>
        </a:blipFill>
      </dgm:spPr>
    </dgm:pt>
    <dgm:pt modelId="{C20CB0C6-D80F-47E8-9C1A-51570841B72A}" type="pres">
      <dgm:prSet presAssocID="{599A88EF-81AC-472C-B699-AC31339F6C49}" presName="txNode" presStyleLbl="node1" presStyleIdx="1" presStyleCnt="4" custLinFactNeighborX="-1411" custLinFactNeighborY="11999">
        <dgm:presLayoutVars>
          <dgm:bulletEnabled val="1"/>
        </dgm:presLayoutVars>
      </dgm:prSet>
      <dgm:spPr/>
    </dgm:pt>
    <dgm:pt modelId="{29138004-FEC5-42D5-A2D6-7D577696ED05}" type="pres">
      <dgm:prSet presAssocID="{A4A60F9D-5196-4F45-BB1C-B5D3FA9E45CD}" presName="sibTrans" presStyleLbl="sibTrans2D1" presStyleIdx="1" presStyleCnt="3"/>
      <dgm:spPr/>
    </dgm:pt>
    <dgm:pt modelId="{4B7DEE76-D7E1-4E9C-862C-0708000FC81A}" type="pres">
      <dgm:prSet presAssocID="{A4A60F9D-5196-4F45-BB1C-B5D3FA9E45CD}" presName="connTx" presStyleLbl="sibTrans2D1" presStyleIdx="1" presStyleCnt="3"/>
      <dgm:spPr/>
    </dgm:pt>
    <dgm:pt modelId="{B544F229-84FE-4336-8020-CF87ACE54802}" type="pres">
      <dgm:prSet presAssocID="{748763E8-0BB5-4851-B4D0-F0A53FFC9E6E}" presName="composite" presStyleCnt="0"/>
      <dgm:spPr/>
    </dgm:pt>
    <dgm:pt modelId="{7AF0FDED-AD4B-447C-B0D5-413BBE3E1F58}" type="pres">
      <dgm:prSet presAssocID="{748763E8-0BB5-4851-B4D0-F0A53FFC9E6E}" presName="imagSh" presStyleLbl="bgImgPlace1" presStyleIdx="2" presStyleCnt="4"/>
      <dgm:spPr>
        <a:xfrm>
          <a:off x="6000197" y="989912"/>
          <a:ext cx="1934632" cy="1934632"/>
        </a:xfrm>
        <a:prstGeom prst="roundRect">
          <a:avLst>
            <a:gd name="adj" fmla="val 10000"/>
          </a:avLst>
        </a:prstGeom>
        <a:blipFill rotWithShape="1">
          <a:blip xmlns:r="http://schemas.openxmlformats.org/officeDocument/2006/relationships" r:embed="rId3"/>
          <a:srcRect/>
          <a:stretch>
            <a:fillRect t="-1000" b="-1000"/>
          </a:stretch>
        </a:blipFill>
      </dgm:spPr>
    </dgm:pt>
    <dgm:pt modelId="{3E0A4AA6-C2F8-4A27-ADDB-9600D5551069}" type="pres">
      <dgm:prSet presAssocID="{748763E8-0BB5-4851-B4D0-F0A53FFC9E6E}" presName="txNode" presStyleLbl="node1" presStyleIdx="2" presStyleCnt="4" custLinFactNeighborX="-705" custLinFactNeighborY="11999">
        <dgm:presLayoutVars>
          <dgm:bulletEnabled val="1"/>
        </dgm:presLayoutVars>
      </dgm:prSet>
      <dgm:spPr/>
    </dgm:pt>
    <dgm:pt modelId="{66CED2EA-7615-4C8D-8EE2-C22BFF573236}" type="pres">
      <dgm:prSet presAssocID="{8AC5A0E3-3189-420F-AA46-949CA0D72E17}" presName="sibTrans" presStyleLbl="sibTrans2D1" presStyleIdx="2" presStyleCnt="3"/>
      <dgm:spPr/>
    </dgm:pt>
    <dgm:pt modelId="{B732079D-B08D-4111-BF09-8DD1DF1E566B}" type="pres">
      <dgm:prSet presAssocID="{8AC5A0E3-3189-420F-AA46-949CA0D72E17}" presName="connTx" presStyleLbl="sibTrans2D1" presStyleIdx="2" presStyleCnt="3"/>
      <dgm:spPr/>
    </dgm:pt>
    <dgm:pt modelId="{655E4C7D-1FF1-4764-B48E-1D679E65907A}" type="pres">
      <dgm:prSet presAssocID="{E75EEDF6-2E26-4712-B9EB-B823D5BE18BB}" presName="composite" presStyleCnt="0"/>
      <dgm:spPr/>
    </dgm:pt>
    <dgm:pt modelId="{356153B2-E778-492C-8523-28ABCE2E716C}" type="pres">
      <dgm:prSet presAssocID="{E75EEDF6-2E26-4712-B9EB-B823D5BE18BB}" presName="imagSh" presStyleLbl="bgImgPlace1" presStyleIdx="3" presStyleCnt="4"/>
      <dgm:spPr>
        <a:xfrm>
          <a:off x="8999553" y="989912"/>
          <a:ext cx="1934632" cy="1934632"/>
        </a:xfrm>
        <a:prstGeom prst="roundRect">
          <a:avLst>
            <a:gd name="adj" fmla="val 10000"/>
          </a:avLst>
        </a:prstGeom>
        <a:blipFill rotWithShape="1">
          <a:blip xmlns:r="http://schemas.openxmlformats.org/officeDocument/2006/relationships" r:embed="rId4"/>
          <a:srcRect/>
          <a:stretch>
            <a:fillRect l="-13000" r="-13000"/>
          </a:stretch>
        </a:blipFill>
      </dgm:spPr>
    </dgm:pt>
    <dgm:pt modelId="{F3DA1AC5-94B7-4A3B-944E-17703D59A2E6}" type="pres">
      <dgm:prSet presAssocID="{E75EEDF6-2E26-4712-B9EB-B823D5BE18BB}" presName="txNode" presStyleLbl="node1" presStyleIdx="3" presStyleCnt="4" custLinFactNeighborX="1030" custLinFactNeighborY="11999">
        <dgm:presLayoutVars>
          <dgm:bulletEnabled val="1"/>
        </dgm:presLayoutVars>
      </dgm:prSet>
      <dgm:spPr/>
    </dgm:pt>
  </dgm:ptLst>
  <dgm:cxnLst>
    <dgm:cxn modelId="{BE510522-3AEC-414C-9C89-D2C8F5444473}" type="presOf" srcId="{C2344C80-8EA8-4A90-A5CA-D7EEE0721794}" destId="{B332048F-E473-408B-A46D-CB06BA1982F7}" srcOrd="1" destOrd="0" presId="urn:microsoft.com/office/officeart/2005/8/layout/hProcess10"/>
    <dgm:cxn modelId="{531F0E62-79E1-4807-AC9C-49B05088AD7C}" type="presOf" srcId="{D21FCEB8-BA03-42AE-9DDE-175BBEE34CB7}" destId="{C08B420B-2222-448A-A2FC-90E17F5ABA9D}" srcOrd="0" destOrd="0" presId="urn:microsoft.com/office/officeart/2005/8/layout/hProcess10"/>
    <dgm:cxn modelId="{F67DAF8C-8C96-4D66-A810-3CB17BEABA90}" type="presOf" srcId="{599A88EF-81AC-472C-B699-AC31339F6C49}" destId="{C20CB0C6-D80F-47E8-9C1A-51570841B72A}" srcOrd="0" destOrd="0" presId="urn:microsoft.com/office/officeart/2005/8/layout/hProcess10"/>
    <dgm:cxn modelId="{CA4D2990-F151-473D-9FDA-CD10D647F307}" type="presOf" srcId="{8AC5A0E3-3189-420F-AA46-949CA0D72E17}" destId="{66CED2EA-7615-4C8D-8EE2-C22BFF573236}" srcOrd="0" destOrd="0" presId="urn:microsoft.com/office/officeart/2005/8/layout/hProcess10"/>
    <dgm:cxn modelId="{8F3FC09B-2879-40C8-85B0-336EF0E42B7C}" type="presOf" srcId="{A4A60F9D-5196-4F45-BB1C-B5D3FA9E45CD}" destId="{4B7DEE76-D7E1-4E9C-862C-0708000FC81A}" srcOrd="1" destOrd="0" presId="urn:microsoft.com/office/officeart/2005/8/layout/hProcess10"/>
    <dgm:cxn modelId="{7766C8A0-248D-4665-82FC-76D987AC6CB6}" srcId="{A2512705-1EA4-42BB-844E-2739DB99434B}" destId="{E75EEDF6-2E26-4712-B9EB-B823D5BE18BB}" srcOrd="3" destOrd="0" parTransId="{E5DDDE20-7085-40D3-A5C9-5C8C13451B88}" sibTransId="{54761428-F448-48C4-B205-407C2C6A844C}"/>
    <dgm:cxn modelId="{27C6FAA5-F52E-4C0F-BAD8-16EB498D72B2}" type="presOf" srcId="{C2344C80-8EA8-4A90-A5CA-D7EEE0721794}" destId="{7099C997-FBD7-49C2-A639-83BCEAA5BC8F}" srcOrd="0" destOrd="0" presId="urn:microsoft.com/office/officeart/2005/8/layout/hProcess10"/>
    <dgm:cxn modelId="{1A9551A6-EA16-4C35-B4C1-A09F20858200}" srcId="{A2512705-1EA4-42BB-844E-2739DB99434B}" destId="{599A88EF-81AC-472C-B699-AC31339F6C49}" srcOrd="1" destOrd="0" parTransId="{38790259-7635-4940-B66B-1A2E680C448B}" sibTransId="{A4A60F9D-5196-4F45-BB1C-B5D3FA9E45CD}"/>
    <dgm:cxn modelId="{505939AB-9682-4886-9682-6917272D9A81}" type="presOf" srcId="{748763E8-0BB5-4851-B4D0-F0A53FFC9E6E}" destId="{3E0A4AA6-C2F8-4A27-ADDB-9600D5551069}" srcOrd="0" destOrd="0" presId="urn:microsoft.com/office/officeart/2005/8/layout/hProcess10"/>
    <dgm:cxn modelId="{8914FEBA-47D7-4368-BEA8-902DAE45F01E}" type="presOf" srcId="{A4A60F9D-5196-4F45-BB1C-B5D3FA9E45CD}" destId="{29138004-FEC5-42D5-A2D6-7D577696ED05}" srcOrd="0" destOrd="0" presId="urn:microsoft.com/office/officeart/2005/8/layout/hProcess10"/>
    <dgm:cxn modelId="{717D73C1-A170-4F92-8C8D-67984147F0BB}" type="presOf" srcId="{8AC5A0E3-3189-420F-AA46-949CA0D72E17}" destId="{B732079D-B08D-4111-BF09-8DD1DF1E566B}" srcOrd="1" destOrd="0" presId="urn:microsoft.com/office/officeart/2005/8/layout/hProcess10"/>
    <dgm:cxn modelId="{5A1E7DC1-405C-4F17-A5AD-BDDE1CA61A87}" type="presOf" srcId="{A2512705-1EA4-42BB-844E-2739DB99434B}" destId="{43F5FEA7-ECC2-4635-A649-AE16F12E4D77}" srcOrd="0" destOrd="0" presId="urn:microsoft.com/office/officeart/2005/8/layout/hProcess10"/>
    <dgm:cxn modelId="{7CEAFBDB-8638-4A1E-878B-D83D5A4CA578}" srcId="{A2512705-1EA4-42BB-844E-2739DB99434B}" destId="{748763E8-0BB5-4851-B4D0-F0A53FFC9E6E}" srcOrd="2" destOrd="0" parTransId="{29226BA0-9F08-4A1A-9B37-1FC5CFF6E053}" sibTransId="{8AC5A0E3-3189-420F-AA46-949CA0D72E17}"/>
    <dgm:cxn modelId="{19313EEF-4949-49DB-AD16-BAFC17553048}" type="presOf" srcId="{E75EEDF6-2E26-4712-B9EB-B823D5BE18BB}" destId="{F3DA1AC5-94B7-4A3B-944E-17703D59A2E6}" srcOrd="0" destOrd="0" presId="urn:microsoft.com/office/officeart/2005/8/layout/hProcess10"/>
    <dgm:cxn modelId="{FF3CB5F2-8A70-445B-B637-DF011CE3F600}" srcId="{A2512705-1EA4-42BB-844E-2739DB99434B}" destId="{D21FCEB8-BA03-42AE-9DDE-175BBEE34CB7}" srcOrd="0" destOrd="0" parTransId="{CBFAC794-9FAE-448D-83BB-081AD633D628}" sibTransId="{C2344C80-8EA8-4A90-A5CA-D7EEE0721794}"/>
    <dgm:cxn modelId="{2194A7C2-74BF-4906-9604-8BFBE0E5F33A}" type="presParOf" srcId="{43F5FEA7-ECC2-4635-A649-AE16F12E4D77}" destId="{DCE76939-CEBD-4A81-9623-3E584450FB6E}" srcOrd="0" destOrd="0" presId="urn:microsoft.com/office/officeart/2005/8/layout/hProcess10"/>
    <dgm:cxn modelId="{2470C56E-D287-4155-A607-811FD0514B5F}" type="presParOf" srcId="{DCE76939-CEBD-4A81-9623-3E584450FB6E}" destId="{5F284090-D0BE-4CEB-9C5A-1BAFC1DED6C2}" srcOrd="0" destOrd="0" presId="urn:microsoft.com/office/officeart/2005/8/layout/hProcess10"/>
    <dgm:cxn modelId="{B2CECF23-4B24-4183-B328-70CB729C0570}" type="presParOf" srcId="{DCE76939-CEBD-4A81-9623-3E584450FB6E}" destId="{C08B420B-2222-448A-A2FC-90E17F5ABA9D}" srcOrd="1" destOrd="0" presId="urn:microsoft.com/office/officeart/2005/8/layout/hProcess10"/>
    <dgm:cxn modelId="{51557916-3CD9-45E5-8FFD-972750AC0F70}" type="presParOf" srcId="{43F5FEA7-ECC2-4635-A649-AE16F12E4D77}" destId="{7099C997-FBD7-49C2-A639-83BCEAA5BC8F}" srcOrd="1" destOrd="0" presId="urn:microsoft.com/office/officeart/2005/8/layout/hProcess10"/>
    <dgm:cxn modelId="{41CC0161-6C3B-473E-B7FC-3887BFE6F896}" type="presParOf" srcId="{7099C997-FBD7-49C2-A639-83BCEAA5BC8F}" destId="{B332048F-E473-408B-A46D-CB06BA1982F7}" srcOrd="0" destOrd="0" presId="urn:microsoft.com/office/officeart/2005/8/layout/hProcess10"/>
    <dgm:cxn modelId="{1963B8FB-5294-497D-8647-DA022FCC8F31}" type="presParOf" srcId="{43F5FEA7-ECC2-4635-A649-AE16F12E4D77}" destId="{B518CB3F-4A95-42FC-9115-CCFB0231BD62}" srcOrd="2" destOrd="0" presId="urn:microsoft.com/office/officeart/2005/8/layout/hProcess10"/>
    <dgm:cxn modelId="{C766E32A-CD21-4197-ADFB-352879601130}" type="presParOf" srcId="{B518CB3F-4A95-42FC-9115-CCFB0231BD62}" destId="{FBDA7970-428A-4E4A-B77C-95EFEB2230E0}" srcOrd="0" destOrd="0" presId="urn:microsoft.com/office/officeart/2005/8/layout/hProcess10"/>
    <dgm:cxn modelId="{85946C8C-2E79-447D-93B9-6C51909A1839}" type="presParOf" srcId="{B518CB3F-4A95-42FC-9115-CCFB0231BD62}" destId="{C20CB0C6-D80F-47E8-9C1A-51570841B72A}" srcOrd="1" destOrd="0" presId="urn:microsoft.com/office/officeart/2005/8/layout/hProcess10"/>
    <dgm:cxn modelId="{46BA7AC3-2E1C-40FE-B985-F551F786489F}" type="presParOf" srcId="{43F5FEA7-ECC2-4635-A649-AE16F12E4D77}" destId="{29138004-FEC5-42D5-A2D6-7D577696ED05}" srcOrd="3" destOrd="0" presId="urn:microsoft.com/office/officeart/2005/8/layout/hProcess10"/>
    <dgm:cxn modelId="{CCB68E81-5867-47AE-81A2-BC5F0EB2B770}" type="presParOf" srcId="{29138004-FEC5-42D5-A2D6-7D577696ED05}" destId="{4B7DEE76-D7E1-4E9C-862C-0708000FC81A}" srcOrd="0" destOrd="0" presId="urn:microsoft.com/office/officeart/2005/8/layout/hProcess10"/>
    <dgm:cxn modelId="{E4479941-C99A-4646-B0FB-F6E5FF5257DA}" type="presParOf" srcId="{43F5FEA7-ECC2-4635-A649-AE16F12E4D77}" destId="{B544F229-84FE-4336-8020-CF87ACE54802}" srcOrd="4" destOrd="0" presId="urn:microsoft.com/office/officeart/2005/8/layout/hProcess10"/>
    <dgm:cxn modelId="{B5D03C72-A440-4F31-B418-4E319DB66807}" type="presParOf" srcId="{B544F229-84FE-4336-8020-CF87ACE54802}" destId="{7AF0FDED-AD4B-447C-B0D5-413BBE3E1F58}" srcOrd="0" destOrd="0" presId="urn:microsoft.com/office/officeart/2005/8/layout/hProcess10"/>
    <dgm:cxn modelId="{397E8E8D-D05B-4A81-B484-016C898891B3}" type="presParOf" srcId="{B544F229-84FE-4336-8020-CF87ACE54802}" destId="{3E0A4AA6-C2F8-4A27-ADDB-9600D5551069}" srcOrd="1" destOrd="0" presId="urn:microsoft.com/office/officeart/2005/8/layout/hProcess10"/>
    <dgm:cxn modelId="{FCA38E8E-2D22-45F9-BB24-7775877113DD}" type="presParOf" srcId="{43F5FEA7-ECC2-4635-A649-AE16F12E4D77}" destId="{66CED2EA-7615-4C8D-8EE2-C22BFF573236}" srcOrd="5" destOrd="0" presId="urn:microsoft.com/office/officeart/2005/8/layout/hProcess10"/>
    <dgm:cxn modelId="{2FAA92F4-1625-4EA1-B648-E4115D20C8A2}" type="presParOf" srcId="{66CED2EA-7615-4C8D-8EE2-C22BFF573236}" destId="{B732079D-B08D-4111-BF09-8DD1DF1E566B}" srcOrd="0" destOrd="0" presId="urn:microsoft.com/office/officeart/2005/8/layout/hProcess10"/>
    <dgm:cxn modelId="{198F61C1-DEE1-4779-9F6A-887EF6C30E22}" type="presParOf" srcId="{43F5FEA7-ECC2-4635-A649-AE16F12E4D77}" destId="{655E4C7D-1FF1-4764-B48E-1D679E65907A}" srcOrd="6" destOrd="0" presId="urn:microsoft.com/office/officeart/2005/8/layout/hProcess10"/>
    <dgm:cxn modelId="{B91B083C-3D7F-4E2F-9BF4-947B6F0B90A0}" type="presParOf" srcId="{655E4C7D-1FF1-4764-B48E-1D679E65907A}" destId="{356153B2-E778-492C-8523-28ABCE2E716C}" srcOrd="0" destOrd="0" presId="urn:microsoft.com/office/officeart/2005/8/layout/hProcess10"/>
    <dgm:cxn modelId="{017FE02F-ACD5-4C4F-A277-48B1E2801905}" type="presParOf" srcId="{655E4C7D-1FF1-4764-B48E-1D679E65907A}" destId="{F3DA1AC5-94B7-4A3B-944E-17703D59A2E6}"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84090-D0BE-4CEB-9C5A-1BAFC1DED6C2}">
      <dsp:nvSpPr>
        <dsp:cNvPr id="0" name=""/>
        <dsp:cNvSpPr/>
      </dsp:nvSpPr>
      <dsp:spPr>
        <a:xfrm>
          <a:off x="1485" y="989912"/>
          <a:ext cx="1934632" cy="1934632"/>
        </a:xfrm>
        <a:prstGeom prst="roundRect">
          <a:avLst>
            <a:gd name="adj" fmla="val 10000"/>
          </a:avLst>
        </a:prstGeom>
        <a:blipFill rotWithShape="1">
          <a:blip xmlns:r="http://schemas.openxmlformats.org/officeDocument/2006/relationships" r:embed="rId1"/>
          <a:srcRect/>
          <a:stretch>
            <a:fillRect l="-15000" r="-15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8B420B-2222-448A-A2FC-90E17F5ABA9D}">
      <dsp:nvSpPr>
        <dsp:cNvPr id="0" name=""/>
        <dsp:cNvSpPr/>
      </dsp:nvSpPr>
      <dsp:spPr>
        <a:xfrm>
          <a:off x="316426" y="2382828"/>
          <a:ext cx="1934632" cy="193463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latin typeface="Calibri" panose="020F0502020204030204"/>
              <a:ea typeface="+mn-ea"/>
              <a:cs typeface="+mn-cs"/>
            </a:rPr>
            <a:t>Didactic Learning</a:t>
          </a:r>
        </a:p>
      </dsp:txBody>
      <dsp:txXfrm>
        <a:off x="373089" y="2439491"/>
        <a:ext cx="1821306" cy="1821306"/>
      </dsp:txXfrm>
    </dsp:sp>
    <dsp:sp modelId="{7099C997-FBD7-49C2-A639-83BCEAA5BC8F}">
      <dsp:nvSpPr>
        <dsp:cNvPr id="0" name=""/>
        <dsp:cNvSpPr/>
      </dsp:nvSpPr>
      <dsp:spPr>
        <a:xfrm>
          <a:off x="2308771" y="1724795"/>
          <a:ext cx="372653" cy="46486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solidFill>
              <a:sysClr val="windowText" lastClr="000000">
                <a:hueOff val="0"/>
                <a:satOff val="0"/>
                <a:lumOff val="0"/>
                <a:alphaOff val="0"/>
              </a:sysClr>
            </a:solidFill>
            <a:latin typeface="Calibri" panose="020F0502020204030204"/>
            <a:ea typeface="+mn-ea"/>
            <a:cs typeface="+mn-cs"/>
          </a:endParaRPr>
        </a:p>
      </dsp:txBody>
      <dsp:txXfrm>
        <a:off x="2308771" y="1817768"/>
        <a:ext cx="260857" cy="278919"/>
      </dsp:txXfrm>
    </dsp:sp>
    <dsp:sp modelId="{FBDA7970-428A-4E4A-B77C-95EFEB2230E0}">
      <dsp:nvSpPr>
        <dsp:cNvPr id="0" name=""/>
        <dsp:cNvSpPr/>
      </dsp:nvSpPr>
      <dsp:spPr>
        <a:xfrm>
          <a:off x="3000841" y="989912"/>
          <a:ext cx="1934632" cy="1934632"/>
        </a:xfrm>
        <a:prstGeom prst="roundRect">
          <a:avLst>
            <a:gd name="adj" fmla="val 10000"/>
          </a:avLst>
        </a:prstGeom>
        <a:blipFill rotWithShape="1">
          <a:blip xmlns:r="http://schemas.openxmlformats.org/officeDocument/2006/relationships" r:embed="rId2"/>
          <a:srcRect/>
          <a:stretch>
            <a:fillRect l="-45000" r="-45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0CB0C6-D80F-47E8-9C1A-51570841B72A}">
      <dsp:nvSpPr>
        <dsp:cNvPr id="0" name=""/>
        <dsp:cNvSpPr/>
      </dsp:nvSpPr>
      <dsp:spPr>
        <a:xfrm>
          <a:off x="3288484" y="2382828"/>
          <a:ext cx="1934632" cy="193463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latin typeface="Calibri" panose="020F0502020204030204"/>
              <a:ea typeface="+mn-ea"/>
              <a:cs typeface="+mn-cs"/>
            </a:rPr>
            <a:t>Partial Task Trainer</a:t>
          </a:r>
        </a:p>
      </dsp:txBody>
      <dsp:txXfrm>
        <a:off x="3345147" y="2439491"/>
        <a:ext cx="1821306" cy="1821306"/>
      </dsp:txXfrm>
    </dsp:sp>
    <dsp:sp modelId="{29138004-FEC5-42D5-A2D6-7D577696ED05}">
      <dsp:nvSpPr>
        <dsp:cNvPr id="0" name=""/>
        <dsp:cNvSpPr/>
      </dsp:nvSpPr>
      <dsp:spPr>
        <a:xfrm>
          <a:off x="5308127" y="1724795"/>
          <a:ext cx="372653" cy="46486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solidFill>
              <a:sysClr val="windowText" lastClr="000000">
                <a:hueOff val="0"/>
                <a:satOff val="0"/>
                <a:lumOff val="0"/>
                <a:alphaOff val="0"/>
              </a:sysClr>
            </a:solidFill>
            <a:latin typeface="Calibri" panose="020F0502020204030204"/>
            <a:ea typeface="+mn-ea"/>
            <a:cs typeface="+mn-cs"/>
          </a:endParaRPr>
        </a:p>
      </dsp:txBody>
      <dsp:txXfrm>
        <a:off x="5308127" y="1817768"/>
        <a:ext cx="260857" cy="278919"/>
      </dsp:txXfrm>
    </dsp:sp>
    <dsp:sp modelId="{7AF0FDED-AD4B-447C-B0D5-413BBE3E1F58}">
      <dsp:nvSpPr>
        <dsp:cNvPr id="0" name=""/>
        <dsp:cNvSpPr/>
      </dsp:nvSpPr>
      <dsp:spPr>
        <a:xfrm>
          <a:off x="6000197" y="989912"/>
          <a:ext cx="1934632" cy="1934632"/>
        </a:xfrm>
        <a:prstGeom prst="roundRect">
          <a:avLst>
            <a:gd name="adj" fmla="val 10000"/>
          </a:avLst>
        </a:prstGeom>
        <a:blipFill rotWithShape="1">
          <a:blip xmlns:r="http://schemas.openxmlformats.org/officeDocument/2006/relationships" r:embed="rId3"/>
          <a:srcRect/>
          <a:stretch>
            <a:fillRect t="-1000" b="-1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0A4AA6-C2F8-4A27-ADDB-9600D5551069}">
      <dsp:nvSpPr>
        <dsp:cNvPr id="0" name=""/>
        <dsp:cNvSpPr/>
      </dsp:nvSpPr>
      <dsp:spPr>
        <a:xfrm>
          <a:off x="6301498" y="2382828"/>
          <a:ext cx="1934632" cy="193463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latin typeface="Calibri" panose="020F0502020204030204"/>
              <a:ea typeface="+mn-ea"/>
              <a:cs typeface="+mn-cs"/>
            </a:rPr>
            <a:t>Human Patient Simulator</a:t>
          </a:r>
        </a:p>
      </dsp:txBody>
      <dsp:txXfrm>
        <a:off x="6358161" y="2439491"/>
        <a:ext cx="1821306" cy="1821306"/>
      </dsp:txXfrm>
    </dsp:sp>
    <dsp:sp modelId="{66CED2EA-7615-4C8D-8EE2-C22BFF573236}">
      <dsp:nvSpPr>
        <dsp:cNvPr id="0" name=""/>
        <dsp:cNvSpPr/>
      </dsp:nvSpPr>
      <dsp:spPr>
        <a:xfrm>
          <a:off x="8307483" y="1724795"/>
          <a:ext cx="372653" cy="46486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solidFill>
              <a:sysClr val="windowText" lastClr="000000">
                <a:hueOff val="0"/>
                <a:satOff val="0"/>
                <a:lumOff val="0"/>
                <a:alphaOff val="0"/>
              </a:sysClr>
            </a:solidFill>
            <a:latin typeface="Calibri" panose="020F0502020204030204"/>
            <a:ea typeface="+mn-ea"/>
            <a:cs typeface="+mn-cs"/>
          </a:endParaRPr>
        </a:p>
      </dsp:txBody>
      <dsp:txXfrm>
        <a:off x="8307483" y="1817768"/>
        <a:ext cx="260857" cy="278919"/>
      </dsp:txXfrm>
    </dsp:sp>
    <dsp:sp modelId="{356153B2-E778-492C-8523-28ABCE2E716C}">
      <dsp:nvSpPr>
        <dsp:cNvPr id="0" name=""/>
        <dsp:cNvSpPr/>
      </dsp:nvSpPr>
      <dsp:spPr>
        <a:xfrm>
          <a:off x="8999553" y="989912"/>
          <a:ext cx="1934632" cy="1934632"/>
        </a:xfrm>
        <a:prstGeom prst="roundRect">
          <a:avLst>
            <a:gd name="adj" fmla="val 10000"/>
          </a:avLst>
        </a:prstGeom>
        <a:blipFill rotWithShape="1">
          <a:blip xmlns:r="http://schemas.openxmlformats.org/officeDocument/2006/relationships" r:embed="rId4"/>
          <a:srcRect/>
          <a:stretch>
            <a:fillRect l="-13000" r="-13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DA1AC5-94B7-4A3B-944E-17703D59A2E6}">
      <dsp:nvSpPr>
        <dsp:cNvPr id="0" name=""/>
        <dsp:cNvSpPr/>
      </dsp:nvSpPr>
      <dsp:spPr>
        <a:xfrm>
          <a:off x="9315980" y="2382828"/>
          <a:ext cx="1934632" cy="193463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latin typeface="Calibri" panose="020F0502020204030204"/>
              <a:ea typeface="+mn-ea"/>
              <a:cs typeface="+mn-cs"/>
            </a:rPr>
            <a:t>Team Training</a:t>
          </a:r>
        </a:p>
      </dsp:txBody>
      <dsp:txXfrm>
        <a:off x="9372643" y="2439491"/>
        <a:ext cx="1821306" cy="182130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ink.springer.com/chapter/10.1007/978-3-319-26577-3_3#CR8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Resusci_Ann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sciencealert.com/how-dead-girl-paris-ended-up-most-kissed-lips-in-history-l-inconnue-de-la-seine-resusci-anne-cpr-annie-death-mask"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Resusci_Ann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sciencealert.com/how-dead-girl-paris-ended-up-most-kissed-lips-in-history-l-inconnue-de-la-seine-resusci-anne-cpr-annie-death-mas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44500" y="739775"/>
            <a:ext cx="6588125" cy="3706813"/>
          </a:xfrm>
          <a:ln/>
        </p:spPr>
      </p:sp>
      <p:sp>
        <p:nvSpPr>
          <p:cNvPr id="132099" name="Rectangle 3"/>
          <p:cNvSpPr>
            <a:spLocks noGrp="1" noChangeArrowheads="1"/>
          </p:cNvSpPr>
          <p:nvPr>
            <p:ph type="body" idx="1"/>
          </p:nvPr>
        </p:nvSpPr>
        <p:spPr/>
        <p:txBody>
          <a:bodyPr/>
          <a:lstStyle/>
          <a:p>
            <a:r>
              <a:rPr lang="en-US" dirty="0"/>
              <a:t>Welcome to this tutorial on Medical Simulation. We will provide an introduction to all of the different types of simulation and training devices that are used for medical simulation and training. Danielle and I both began our careers in defense simulation and then transitioned into civilian healthcare education, training, and simulation. So our experience and our exposure includes both domains. </a:t>
            </a:r>
          </a:p>
          <a:p>
            <a:endParaRPr lang="en-US" dirty="0"/>
          </a:p>
          <a:p>
            <a:r>
              <a:rPr lang="en-US" dirty="0"/>
              <a:t>Bios: </a:t>
            </a:r>
          </a:p>
          <a:p>
            <a:r>
              <a:rPr lang="en-US" dirty="0"/>
              <a:t>Danielle Julian, M.S., is the Director of Education and Research at AdventHealth Nicholson Center and Professor of Robotic Surgery at AdventHealth University. She is a founder of the M.S. degree program in Robotic Surgery at AdventHealth University. In her current position she designs, coordinates, delivers and evaluates education and training programs for learners in healthcare. Her current research focuses on robotic surgery simulation and effective surgeon training. Her projects include intelligent tutoring system, rapid prototyping of surgical education devices, and the evaluation of robotic simulation systems. She is a certified instructor for surgical robotics courses delivered to surgeons and OR staff members. Her background includes research in Human Factors and learning and training to enhance the higher-order cognitive skills of military personnel. She is currently a Ph.D. student in Modeling and Simulation at the University of Central Florida where she previously earned an M.S. in Modeling and Simulation, Graduate Simulation Certificate in Instructional Design, and a B.S. in </a:t>
            </a:r>
            <a:r>
              <a:rPr lang="en-US"/>
              <a:t>Psychology.</a:t>
            </a:r>
          </a:p>
          <a:p>
            <a:endParaRPr lang="en-US" dirty="0"/>
          </a:p>
          <a:p>
            <a:r>
              <a:rPr lang="en-US" dirty="0"/>
              <a:t>Dr. Roger Smith has over 30 years of experience creating solutions for the Department of Defense, Intelligence Community, and Healthcare. He is the CEO of in[3], a consulting company focused on the applications of new technologies. He was previously a Chief Technology Officer for AdventHealth System; CTO for the U.S. Army PEO for Simulation, Training, and Instrumentation (STRI); and VP and CTO for Titan Corp (an L3Harris company). He holds a Ph.D. in Computer Science, an M.S. in Statistics, and a B.S. in Applied Mathematics. He has published 3 professional textbooks on simulation, 18 book chapters, and over 100 journal and conference papers. His most recent book is "Thinking About Innovation". He has received service awards from the US Army, NSA, Association for Computing Machinery, Society for Computer Simulation, and AFCEA.</a:t>
            </a:r>
          </a:p>
          <a:p>
            <a:endParaRPr lang="en-US" dirty="0"/>
          </a:p>
          <a:p>
            <a:r>
              <a:rPr lang="en-US" dirty="0"/>
              <a:t>Alyssa D.S. Tanaka, Ph.D., is a Principal Investigator at SoarTech Inc. and previously a Research Scientist at AdventHealth Nicholson Center. Her research work focuses on the design of simulators for medical applications, robotic surgery simulation and effective surgeon training. She has earned a Ph.D. and M.S. in Modeling and Simulation from the University of Central Florida, as well as a Graduate Simulation Certificate in Instructional Design, and a B.S. in Psychology and Cognitive Sciences from the University of Central Florida. She holds a diploma in robotic surgery from the Department of Surgery, University of Nancy, France. </a:t>
            </a:r>
          </a:p>
        </p:txBody>
      </p:sp>
    </p:spTree>
    <p:extLst>
      <p:ext uri="{BB962C8B-B14F-4D97-AF65-F5344CB8AC3E}">
        <p14:creationId xmlns:p14="http://schemas.microsoft.com/office/powerpoint/2010/main" val="1539958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4">
              <a:defRPr sz="3600">
                <a:solidFill>
                  <a:schemeClr val="tx1"/>
                </a:solidFill>
                <a:latin typeface="Times New Roman" pitchFamily="18" charset="0"/>
              </a:defRPr>
            </a:lvl1pPr>
            <a:lvl2pPr marL="762378" indent="-293222" defTabSz="917134">
              <a:defRPr sz="3600">
                <a:solidFill>
                  <a:schemeClr val="tx1"/>
                </a:solidFill>
                <a:latin typeface="Times New Roman" pitchFamily="18" charset="0"/>
              </a:defRPr>
            </a:lvl2pPr>
            <a:lvl3pPr marL="1172890" indent="-234578" defTabSz="917134">
              <a:defRPr sz="3600">
                <a:solidFill>
                  <a:schemeClr val="tx1"/>
                </a:solidFill>
                <a:latin typeface="Times New Roman" pitchFamily="18" charset="0"/>
              </a:defRPr>
            </a:lvl3pPr>
            <a:lvl4pPr marL="1642045" indent="-234578" defTabSz="917134">
              <a:defRPr sz="3600">
                <a:solidFill>
                  <a:schemeClr val="tx1"/>
                </a:solidFill>
                <a:latin typeface="Times New Roman" pitchFamily="18" charset="0"/>
              </a:defRPr>
            </a:lvl4pPr>
            <a:lvl5pPr marL="2111200" indent="-234578" defTabSz="917134">
              <a:defRPr sz="3600">
                <a:solidFill>
                  <a:schemeClr val="tx1"/>
                </a:solidFill>
                <a:latin typeface="Times New Roman" pitchFamily="18" charset="0"/>
              </a:defRPr>
            </a:lvl5pPr>
            <a:lvl6pPr marL="2580356" indent="-234578" algn="ctr" defTabSz="917134" eaLnBrk="0" fontAlgn="base" hangingPunct="0">
              <a:spcBef>
                <a:spcPct val="0"/>
              </a:spcBef>
              <a:spcAft>
                <a:spcPct val="0"/>
              </a:spcAft>
              <a:defRPr sz="3600">
                <a:solidFill>
                  <a:schemeClr val="tx1"/>
                </a:solidFill>
                <a:latin typeface="Times New Roman" pitchFamily="18" charset="0"/>
              </a:defRPr>
            </a:lvl6pPr>
            <a:lvl7pPr marL="3049512" indent="-234578" algn="ctr" defTabSz="917134" eaLnBrk="0" fontAlgn="base" hangingPunct="0">
              <a:spcBef>
                <a:spcPct val="0"/>
              </a:spcBef>
              <a:spcAft>
                <a:spcPct val="0"/>
              </a:spcAft>
              <a:defRPr sz="3600">
                <a:solidFill>
                  <a:schemeClr val="tx1"/>
                </a:solidFill>
                <a:latin typeface="Times New Roman" pitchFamily="18" charset="0"/>
              </a:defRPr>
            </a:lvl7pPr>
            <a:lvl8pPr marL="3518667" indent="-234578" algn="ctr" defTabSz="917134" eaLnBrk="0" fontAlgn="base" hangingPunct="0">
              <a:spcBef>
                <a:spcPct val="0"/>
              </a:spcBef>
              <a:spcAft>
                <a:spcPct val="0"/>
              </a:spcAft>
              <a:defRPr sz="3600">
                <a:solidFill>
                  <a:schemeClr val="tx1"/>
                </a:solidFill>
                <a:latin typeface="Times New Roman" pitchFamily="18" charset="0"/>
              </a:defRPr>
            </a:lvl8pPr>
            <a:lvl9pPr marL="3987822" indent="-234578" algn="ctr" defTabSz="917134" eaLnBrk="0" fontAlgn="base" hangingPunct="0">
              <a:spcBef>
                <a:spcPct val="0"/>
              </a:spcBef>
              <a:spcAft>
                <a:spcPct val="0"/>
              </a:spcAft>
              <a:defRPr sz="3600">
                <a:solidFill>
                  <a:schemeClr val="tx1"/>
                </a:solidFill>
                <a:latin typeface="Times New Roman" pitchFamily="18" charset="0"/>
              </a:defRPr>
            </a:lvl9pPr>
          </a:lstStyle>
          <a:p>
            <a:fld id="{6F987604-54BA-4A29-947C-82CB351C7350}" type="slidenum">
              <a:rPr lang="en-US" altLang="en-US" sz="1100"/>
              <a:pPr/>
              <a:t>13</a:t>
            </a:fld>
            <a:endParaRPr lang="en-US" altLang="en-US" sz="11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Leaping forward to a much more modern era, we</a:t>
            </a:r>
            <a:r>
              <a:rPr lang="en-US" altLang="en-US" baseline="0"/>
              <a:t> find one of the first truly modern simulators to train the use of anesthesia. </a:t>
            </a:r>
          </a:p>
          <a:p>
            <a:endParaRPr lang="en-US" altLang="en-US" baseline="0"/>
          </a:p>
          <a:p>
            <a:r>
              <a:rPr lang="en-US" altLang="en-US"/>
              <a:t>The “Sim One” computerized mannequin is considered one of the first applications of computers to medical training. This system was conceived at an aerospace company in 1964, funded with a $272,000 grant from the Department of Education, and first demonstrated on March 17, 1967. Sim One delivered a mechanically animated, computer controlled mannequin that could receive and respond to two forms of gaseous anesthesia and four forms of injection. The “patient” breathed, had a heart beat, presented temporal and carotid pulse, and maintained blood pressure. The mannequin opened and closed its mouth, blinked its eyes, and changed these behaviors in response to anesthesia administered through a mask or a tube (Abrahamson, 1997). The device was enhanced in 1971 to deliver training in respirator application, </a:t>
            </a:r>
            <a:r>
              <a:rPr lang="en-US" altLang="en-US" err="1"/>
              <a:t>endotrachael</a:t>
            </a:r>
            <a:r>
              <a:rPr lang="en-US" altLang="en-US"/>
              <a:t> intubation, intramuscular injection, recovery room care, and the measurement of pulse and respiration (Hoffman &amp; Abrahamson, 1975). </a:t>
            </a:r>
          </a:p>
        </p:txBody>
      </p:sp>
    </p:spTree>
    <p:extLst>
      <p:ext uri="{BB962C8B-B14F-4D97-AF65-F5344CB8AC3E}">
        <p14:creationId xmlns:p14="http://schemas.microsoft.com/office/powerpoint/2010/main" val="3054268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https://www.npr.org/2022/08/27/1119817113/artemis-1-launch-what-is-on-board-snoopy-manikins</a:t>
            </a:r>
          </a:p>
          <a:p>
            <a:endParaRPr lang="en-US" dirty="0"/>
          </a:p>
          <a:p>
            <a:r>
              <a:rPr lang="en-US" dirty="0"/>
              <a:t>This manikin got its name from a public contest and was ultimately named after Arturo Campos, the NASA engineer who was instrumental in getting the Apollo 13 crew back to Earth safely.</a:t>
            </a:r>
          </a:p>
          <a:p>
            <a:endParaRPr lang="en-US" dirty="0"/>
          </a:p>
          <a:p>
            <a:r>
              <a:rPr lang="en-US" dirty="0" err="1"/>
              <a:t>Moonikin</a:t>
            </a:r>
            <a:r>
              <a:rPr lang="en-US" dirty="0"/>
              <a:t> Campos will sit in the commander's seat. Under the seat are sensors to measure acceleration and vibration to help assess what human crew members might experience during a flight. Campos will be all decked out in the official Orion Crew Survival System spacesuit that will include two radiation sensors.</a:t>
            </a:r>
          </a:p>
          <a:p>
            <a:endParaRPr lang="en-US" dirty="0"/>
          </a:p>
          <a:p>
            <a:pPr algn="l" fontAlgn="base"/>
            <a:r>
              <a:rPr lang="en-US" dirty="0"/>
              <a:t>And while </a:t>
            </a:r>
            <a:r>
              <a:rPr lang="en-US" dirty="0" err="1"/>
              <a:t>Moonikin</a:t>
            </a:r>
            <a:r>
              <a:rPr lang="en-US" dirty="0"/>
              <a:t> Campos could certainly have all the fun, it won't be alone. Two other manikins will be seated with it. </a:t>
            </a:r>
            <a:r>
              <a:rPr lang="en-US" b="0" i="0" dirty="0">
                <a:solidFill>
                  <a:srgbClr val="333333"/>
                </a:solidFill>
                <a:effectLst/>
                <a:latin typeface="Georgia" panose="02040502050405020303" pitchFamily="18" charset="0"/>
              </a:rPr>
              <a:t>Helga and Zohar are what NASA calls phantoms — or manikin torsos made up of materials that mimic human bones, soft tissues and adult female organs. A big part of their mission involves radiation detection and </a:t>
            </a:r>
            <a:r>
              <a:rPr lang="en-US" b="0" i="0">
                <a:solidFill>
                  <a:srgbClr val="333333"/>
                </a:solidFill>
                <a:effectLst/>
                <a:latin typeface="Georgia" panose="02040502050405020303" pitchFamily="18" charset="0"/>
              </a:rPr>
              <a:t>measurement.</a:t>
            </a:r>
          </a:p>
          <a:p>
            <a:pPr algn="l" fontAlgn="base"/>
            <a:endParaRPr lang="en-US" b="0" i="0" dirty="0">
              <a:solidFill>
                <a:srgbClr val="333333"/>
              </a:solidFill>
              <a:effectLst/>
              <a:latin typeface="Georgia" panose="02040502050405020303" pitchFamily="18" charset="0"/>
            </a:endParaRPr>
          </a:p>
          <a:p>
            <a:pPr algn="l" fontAlgn="base"/>
            <a:r>
              <a:rPr lang="en-US" b="0" i="0" dirty="0">
                <a:solidFill>
                  <a:srgbClr val="333333"/>
                </a:solidFill>
                <a:effectLst/>
                <a:latin typeface="Georgia" panose="02040502050405020303" pitchFamily="18" charset="0"/>
              </a:rPr>
              <a:t>"Zohar will wear a radiation protection vest, called </a:t>
            </a:r>
            <a:r>
              <a:rPr lang="en-US" b="0" i="0" dirty="0" err="1">
                <a:solidFill>
                  <a:srgbClr val="333333"/>
                </a:solidFill>
                <a:effectLst/>
                <a:latin typeface="Georgia" panose="02040502050405020303" pitchFamily="18" charset="0"/>
              </a:rPr>
              <a:t>AstroRad</a:t>
            </a:r>
            <a:r>
              <a:rPr lang="en-US" b="0" i="0" dirty="0">
                <a:solidFill>
                  <a:srgbClr val="333333"/>
                </a:solidFill>
                <a:effectLst/>
                <a:latin typeface="Georgia" panose="02040502050405020303" pitchFamily="18" charset="0"/>
              </a:rPr>
              <a:t>, while Helga will not," NASA said in a description of the manikins' duties. "The study will provide valuable data on radiation levels astronauts may encounter on lunar missions and evaluate the effectiveness of the protective vest that could allow crew to exit the storm shelter and continue working on critical mission activities in spite of a solar storm."</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1893396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Minimally Invasive Surgery Trainer Virtual Reality (MIST-VR) and other VR simulators for laparoscopic surgeries have been shown to improve performance in the operating room (15,16). Today, VR simulators combine actual surgical tools used in the operating room with extremely realistic computerized images. These “hybrid simulators” mimic entire operations with high fidelity (17).</a:t>
            </a:r>
          </a:p>
          <a:p>
            <a:endParaRPr lang="en-US" dirty="0"/>
          </a:p>
          <a:p>
            <a:r>
              <a:rPr lang="en-US" dirty="0"/>
              <a:t>Minimally Invasive Surgical Trainer–Virtual Reality (MISTVR) device. The MIST-VR provides a crude visual representation of a laparoscopic field on a desktop computer screen and uses laparoscopic instrument handles with electronic sensors as the interface device. One of the 5 groups received no training between reassessments. There was improvement in performance with each of the practice methods, using time to completion as the outcome measure. There are 2 articles by </a:t>
            </a:r>
            <a:r>
              <a:rPr lang="en-US" dirty="0" err="1"/>
              <a:t>Torkington</a:t>
            </a:r>
            <a:r>
              <a:rPr lang="en-US" dirty="0"/>
              <a:t> et al29,30 that attempt to validate the MIST-VR device as a training tool. In the first case, 30 medical students were assessed and then received training on either the MISTVR device or by standard training methods or no training. Hand movements, distance, speed, and time were used as the outcome variables. Both methods of training showed advantage over no training, but there was no significant difference in performance following the 2 training methods.29 The same group tested 13 surgical trainees who either trained with the MIST-VR or did not train and was able to show that there is a learning effect associated with the use of the simulator compared with no training.30 Jordan et al31 tested 32 participants with no laparoscopic experience on a simulated cutting task under normal laparoscopic visualization, before and after training with the MIST-VR, a video-box simulator, or no training. Once again, training showed statistically significant benefit over no training, but there was a trend for a greater degree of improvement using the MIST-VR. Strom et al32 support the use of simulators as a pedagogical tool for medical students based on observed improvement during practice on 2 distinct simulators, with and without haptic feedback. An article by Gallagher et al33 measured the performance of 210 surgeons who had performed at least 50 laparoscopic cholecystectomies, on both the MIST-VR simulator and a mechanical box trainer. They found that 12% of those tested had performance scores more than 2 standard deviations from the mean. Because the cohort was identified by self-reporting on a questionnaire and because no reference measurement was available on their actual laparoscopic performance, construct validity could not be ascribed. However, the study could be interpreted to reflect significant variation in the measurable skills of even experienced surgeons or to reflect a limitation in the ability of the simulators to accurately measure the skills of experienced surgeons.</a:t>
            </a:r>
          </a:p>
        </p:txBody>
      </p:sp>
      <p:sp>
        <p:nvSpPr>
          <p:cNvPr id="4" name="Slide Number Placeholder 3"/>
          <p:cNvSpPr>
            <a:spLocks noGrp="1"/>
          </p:cNvSpPr>
          <p:nvPr>
            <p:ph type="sldNum" sz="quarter" idx="10"/>
          </p:nvPr>
        </p:nvSpPr>
        <p:spPr/>
        <p:txBody>
          <a:bodyPr/>
          <a:lstStyle/>
          <a:p>
            <a:fld id="{85D9B890-3B6E-417C-BD92-47816D5AB620}" type="slidenum">
              <a:rPr lang="en-US" smtClean="0"/>
              <a:pPr/>
              <a:t>15</a:t>
            </a:fld>
            <a:endParaRPr lang="en-US"/>
          </a:p>
        </p:txBody>
      </p:sp>
    </p:spTree>
    <p:extLst>
      <p:ext uri="{BB962C8B-B14F-4D97-AF65-F5344CB8AC3E}">
        <p14:creationId xmlns:p14="http://schemas.microsoft.com/office/powerpoint/2010/main" val="403647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Divider</a:t>
            </a:r>
          </a:p>
        </p:txBody>
      </p:sp>
      <p:sp>
        <p:nvSpPr>
          <p:cNvPr id="4" name="Slide Number Placeholder 3"/>
          <p:cNvSpPr>
            <a:spLocks noGrp="1"/>
          </p:cNvSpPr>
          <p:nvPr>
            <p:ph type="sldNum" sz="quarter" idx="10"/>
          </p:nvPr>
        </p:nvSpPr>
        <p:spPr/>
        <p:txBody>
          <a:bodyPr/>
          <a:lstStyle/>
          <a:p>
            <a:fld id="{85D9B890-3B6E-417C-BD92-47816D5AB620}" type="slidenum">
              <a:rPr lang="en-US" smtClean="0"/>
              <a:pPr/>
              <a:t>16</a:t>
            </a:fld>
            <a:endParaRPr lang="en-US"/>
          </a:p>
        </p:txBody>
      </p:sp>
    </p:spTree>
    <p:extLst>
      <p:ext uri="{BB962C8B-B14F-4D97-AF65-F5344CB8AC3E}">
        <p14:creationId xmlns:p14="http://schemas.microsoft.com/office/powerpoint/2010/main" val="4275296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COVID-19 vaccine drill package sets out four common exercise drills that can be used in conjunction with your country COVID-19 vaccination </a:t>
            </a:r>
            <a:r>
              <a:rPr lang="en-US" dirty="0" err="1"/>
              <a:t>programme</a:t>
            </a:r>
            <a:r>
              <a:rPr lang="en-US" dirty="0"/>
              <a:t>. It consists of four elements which are placed sequentially and can be used either as stand-alone drills or as part of a system of testing the entire setup and delivery procedure. The drills </a:t>
            </a:r>
            <a:r>
              <a:rPr lang="en-US" dirty="0" err="1"/>
              <a:t>programme</a:t>
            </a:r>
            <a:r>
              <a:rPr lang="en-US" dirty="0"/>
              <a:t> consists of the following:</a:t>
            </a:r>
          </a:p>
          <a:p>
            <a:endParaRPr lang="en-US" dirty="0"/>
          </a:p>
          <a:p>
            <a:pPr marL="342900" indent="-342900">
              <a:buFont typeface="+mj-lt"/>
              <a:buAutoNum type="arabicPeriod"/>
            </a:pPr>
            <a:r>
              <a:rPr lang="en-US" dirty="0"/>
              <a:t>Select a site for the vaccination session</a:t>
            </a:r>
          </a:p>
          <a:p>
            <a:pPr marL="342900" indent="-342900">
              <a:buFont typeface="+mj-lt"/>
              <a:buAutoNum type="arabicPeriod"/>
            </a:pPr>
            <a:r>
              <a:rPr lang="en-US" dirty="0"/>
              <a:t>Setup the vaccination clinic/site</a:t>
            </a:r>
          </a:p>
          <a:p>
            <a:pPr marL="342900" indent="-342900">
              <a:buFont typeface="+mj-lt"/>
              <a:buAutoNum type="arabicPeriod"/>
            </a:pPr>
            <a:r>
              <a:rPr lang="en-US" dirty="0"/>
              <a:t>Operate the vaccination clinic/site and manage vaccine recipients</a:t>
            </a:r>
          </a:p>
          <a:p>
            <a:pPr marL="342900" indent="-342900">
              <a:buFont typeface="+mj-lt"/>
              <a:buAutoNum type="arabicPeriod"/>
            </a:pPr>
            <a:r>
              <a:rPr lang="en-US" dirty="0"/>
              <a:t>Close the vaccination clinic/site for the day</a:t>
            </a:r>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dirty="0"/>
          </a:p>
        </p:txBody>
      </p:sp>
    </p:spTree>
    <p:extLst>
      <p:ext uri="{BB962C8B-B14F-4D97-AF65-F5344CB8AC3E}">
        <p14:creationId xmlns:p14="http://schemas.microsoft.com/office/powerpoint/2010/main" val="3366248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instant response to the COVID pandemic resulted in a number of very reputable institutions creating training materials and delivering them for free use to the world. One place where these online courses appeared was Coursera.com – where Stanford, Johns Hopkins University, University of Florida, University of Houston, and others all published instructional materials with video, text, and evaluations at no cost to those who needed it. </a:t>
            </a:r>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dirty="0"/>
          </a:p>
        </p:txBody>
      </p:sp>
    </p:spTree>
    <p:extLst>
      <p:ext uri="{BB962C8B-B14F-4D97-AF65-F5344CB8AC3E}">
        <p14:creationId xmlns:p14="http://schemas.microsoft.com/office/powerpoint/2010/main" val="1562180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Virtual Heroes posted two Serious Games on their home web page to allow anyone to download games that contained content relevant to COVID. Sedation &amp; Airways is a training game which teaches the fundamentals of assisting patients with breathing problems. Mission Biotech is an educational game that explains how biotech is used to invent antiviruses for contagions like COVID. </a:t>
            </a:r>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dirty="0"/>
          </a:p>
        </p:txBody>
      </p:sp>
    </p:spTree>
    <p:extLst>
      <p:ext uri="{BB962C8B-B14F-4D97-AF65-F5344CB8AC3E}">
        <p14:creationId xmlns:p14="http://schemas.microsoft.com/office/powerpoint/2010/main" val="1460683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Companies like CAE Health and Laerdal quickly created COVID training modules that could be used with their existing manikins in the field. These extended the capabilities and metrics that already existed in the manikin and in the control software. Future versions will contain COVID-specific programming which will be more accurate. But these changes created an immediate training capability. </a:t>
            </a:r>
          </a:p>
        </p:txBody>
      </p:sp>
      <p:sp>
        <p:nvSpPr>
          <p:cNvPr id="4" name="Slide Number Placeholder 3"/>
          <p:cNvSpPr>
            <a:spLocks noGrp="1"/>
          </p:cNvSpPr>
          <p:nvPr>
            <p:ph type="sldNum" sz="quarter" idx="5"/>
          </p:nvPr>
        </p:nvSpPr>
        <p:spPr/>
        <p:txBody>
          <a:bodyPr/>
          <a:lstStyle/>
          <a:p>
            <a:fld id="{85D9B890-3B6E-417C-BD92-47816D5AB620}" type="slidenum">
              <a:rPr lang="en-US" smtClean="0"/>
              <a:pPr/>
              <a:t>20</a:t>
            </a:fld>
            <a:endParaRPr lang="en-US" dirty="0"/>
          </a:p>
        </p:txBody>
      </p:sp>
    </p:spTree>
    <p:extLst>
      <p:ext uri="{BB962C8B-B14F-4D97-AF65-F5344CB8AC3E}">
        <p14:creationId xmlns:p14="http://schemas.microsoft.com/office/powerpoint/2010/main" val="1888509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Frontline industries like hospitals, airlines, hotels, senior care facilities, and government agencies are developing COVID training programs. These all began in February when it was clear the virus was on its way, but not here yet. Then when March arrived, most orgs were busy putting their plans into practice, so the creation of live simulation curricula was put on hold. [We will update this description in June before slide submission, to include the latest developments.]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dirty="0"/>
          </a:p>
        </p:txBody>
      </p:sp>
    </p:spTree>
    <p:extLst>
      <p:ext uri="{BB962C8B-B14F-4D97-AF65-F5344CB8AC3E}">
        <p14:creationId xmlns:p14="http://schemas.microsoft.com/office/powerpoint/2010/main" val="4095223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we have all become too familiar with the JHU Dashboard tracking COVID worldwide. But this renders data about the past, what has already happened. The data can be very useful for creating models to study the past and perhaps predict the future, but the dashboard is not a model itself. </a:t>
            </a:r>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dirty="0"/>
          </a:p>
        </p:txBody>
      </p:sp>
    </p:spTree>
    <p:extLst>
      <p:ext uri="{BB962C8B-B14F-4D97-AF65-F5344CB8AC3E}">
        <p14:creationId xmlns:p14="http://schemas.microsoft.com/office/powerpoint/2010/main" val="823092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The Learning Objectives for this tutorial are as follows: </a:t>
            </a:r>
          </a:p>
          <a:p>
            <a:r>
              <a:rPr lang="en-US" dirty="0"/>
              <a:t>Analyze the benefits of medical simulation systems. </a:t>
            </a:r>
          </a:p>
          <a:p>
            <a:r>
              <a:rPr lang="en-US" dirty="0"/>
              <a:t>Apply existing tools to selected problems.</a:t>
            </a:r>
          </a:p>
          <a:p>
            <a:r>
              <a:rPr lang="en-US" dirty="0"/>
              <a:t>Comprehend existing medical simulation systems and practices.</a:t>
            </a:r>
          </a:p>
          <a:p>
            <a:r>
              <a:rPr lang="en-US" dirty="0"/>
              <a:t>Knowledge of unique modifications for military medical training problems.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101044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JHU and other organizations have created a number of dynamic simulations of the spread of the disease. This Crush model is an early and simple representation of transmission in which agents have a probability of infecting, a rate of dying, and a rate of recovery. It is very simple, but also useful in explaining contagion and transmission. More complex models include more specifics about the agents/people as well as the density of population and patterns of movement. </a:t>
            </a:r>
          </a:p>
          <a:p>
            <a:endParaRPr lang="en-US" dirty="0"/>
          </a:p>
          <a:p>
            <a:r>
              <a:rPr lang="en-US" dirty="0"/>
              <a:t>“</a:t>
            </a:r>
            <a:r>
              <a:rPr lang="en-US" b="0" i="0" dirty="0">
                <a:solidFill>
                  <a:srgbClr val="404040"/>
                </a:solidFill>
                <a:effectLst/>
                <a:latin typeface="Verlag-Book"/>
              </a:rPr>
              <a:t>The Applied Population Lab recently debuted a “toy model” of disease transmission that serves as an educational game. COVID Crush, developed by Caitlin Bourbeau and Malia Jones, can be used to experiment with how staying away from other people and partnering among households can change how a made-up infectious disease spreads in a population.”</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570373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EpiSim</a:t>
            </a:r>
            <a:r>
              <a:rPr lang="en-US" dirty="0"/>
              <a:t> was a much more specific model of the spread of a pandemic, identifying different types of spaces in the geographic environment and six different categories of people. The model was originally developed for transmission of the common cold, but quickly adapted to COVID. </a:t>
            </a:r>
          </a:p>
          <a:p>
            <a:endParaRPr lang="en-US" dirty="0"/>
          </a:p>
          <a:p>
            <a:r>
              <a:rPr lang="en-US" b="0" i="0" dirty="0">
                <a:solidFill>
                  <a:srgbClr val="3E3D40"/>
                </a:solidFill>
                <a:effectLst/>
                <a:latin typeface="Georgia" panose="02040502050405020303" pitchFamily="18" charset="0"/>
              </a:rPr>
              <a:t>Two agent-based models: MATSIM and EPISIM. MATSIM simulates daily activities and mobility dynamics of the population. EPISIM simulates the spread of the virus in the population using contact networks computed by MATSIM. A synthetic population of Montreal is defined to replicate the main observed sociodemographic characteristics of </a:t>
            </a:r>
            <a:r>
              <a:rPr lang="en-US" b="0" i="0" dirty="0" err="1">
                <a:solidFill>
                  <a:srgbClr val="3E3D40"/>
                </a:solidFill>
                <a:effectLst/>
                <a:latin typeface="Georgia" panose="02040502050405020303" pitchFamily="18" charset="0"/>
              </a:rPr>
              <a:t>Montrealers</a:t>
            </a:r>
            <a:r>
              <a:rPr lang="en-US" b="0" i="0" dirty="0">
                <a:solidFill>
                  <a:srgbClr val="3E3D40"/>
                </a:solidFill>
                <a:effectLst/>
                <a:latin typeface="Georgia" panose="02040502050405020303" pitchFamily="18" charset="0"/>
              </a:rPr>
              <a:t> as well as their activity and mobility patterns. The definition of the synthetic population relies on various data sources: household travel survey, census, real estate, car ownership, and housing data. In the business-as-usual scenario, findings underline the significant role of home, work, and school activities in community transmission of COVID-19. Secondary activities, including leisure and shopping, also help spread the virus, but to a lesser degree in comparison with primary activities. The risk of infection in the workplace depends on the economic sector. Healthcare workers are, by far, the most exposed workers to the virus. Workplace infections mirror the gender-biased job market of Montreal. Most infections in the healthcare and educational services are among women. Most infections in the manufacturing, construction, transportation, and warehousing industries are among men. In the business-as-usual scenario where community transmission is high, primary and secondary school-aged children are found to be a major transmission vector of the virus. Finally, simulation results suggest that the risk of infection in the public transportation system is low.</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24</a:t>
            </a:fld>
            <a:endParaRPr lang="en-US" dirty="0"/>
          </a:p>
        </p:txBody>
      </p:sp>
    </p:spTree>
    <p:extLst>
      <p:ext uri="{BB962C8B-B14F-4D97-AF65-F5344CB8AC3E}">
        <p14:creationId xmlns:p14="http://schemas.microsoft.com/office/powerpoint/2010/main" val="1968118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works with partners to bring together weekly forecasts based on statistical or mathematical models that aim to predict:</a:t>
            </a:r>
          </a:p>
          <a:p>
            <a:pPr marL="285750" indent="-285750">
              <a:buFont typeface="Arial" panose="020B0604020202020204" pitchFamily="34" charset="0"/>
              <a:buChar char="•"/>
            </a:pPr>
            <a:r>
              <a:rPr lang="en-US" dirty="0"/>
              <a:t>National and state numbers of new and total COVID-19 deaths per week for the next 4 weeks.</a:t>
            </a:r>
          </a:p>
          <a:p>
            <a:pPr marL="285750" indent="-285750">
              <a:buFont typeface="Arial" panose="020B0604020202020204" pitchFamily="34" charset="0"/>
              <a:buChar char="•"/>
            </a:pPr>
            <a:r>
              <a:rPr lang="en-US" dirty="0"/>
              <a:t>National and state numbers of new COVID-19 hospitalizations per day for the next 4 weeks.</a:t>
            </a:r>
          </a:p>
          <a:p>
            <a:pPr marL="285750" indent="-285750">
              <a:buFont typeface="Arial" panose="020B0604020202020204" pitchFamily="34" charset="0"/>
              <a:buChar char="•"/>
            </a:pPr>
            <a:r>
              <a:rPr lang="en-US" dirty="0"/>
              <a:t>National, state, and county numbers of new COVID-19 cases per week for the next 4 weeks.</a:t>
            </a:r>
          </a:p>
          <a:p>
            <a:pPr marL="285750" indent="-285750">
              <a:buFont typeface="Arial" panose="020B0604020202020204" pitchFamily="34" charset="0"/>
              <a:buChar char="•"/>
            </a:pPr>
            <a:endParaRPr lang="en-US" dirty="0"/>
          </a:p>
          <a:p>
            <a:r>
              <a:rPr lang="en-US" dirty="0"/>
              <a:t>Forecasting teams predict numbers of deaths, hospitalizations, and cases using different types of data (e.g., COVID-19 data, demographic data, mobility data), methods, and estimates of the impacts of interventions (e.g., social distancing, use of face coverings). These forecasts are developed independently and shared publicly. It is important to bring these forecasts together to help understand how they compare with each other and how much uncertainty there is about what may happen in the near future.</a:t>
            </a:r>
          </a:p>
          <a:p>
            <a:endParaRPr lang="en-US" dirty="0"/>
          </a:p>
          <a:p>
            <a:r>
              <a:rPr lang="en-US" dirty="0"/>
              <a:t>An “ensemble” forecast combines each of the independently developed forecasts into one aggregate forecast to improve prediction over the next 4 weeks.  The article, </a:t>
            </a:r>
            <a:r>
              <a:rPr lang="en-US" i="1" dirty="0"/>
              <a:t>Ensemble Forecasts of Coronavirus Disease 2019 (COVID-19) in the U.S.</a:t>
            </a:r>
            <a:r>
              <a:rPr lang="en-US" dirty="0"/>
              <a:t> describes the “ensemble” forecast methodology and its usefulness as a real-time tool to help guide policy and planning.</a:t>
            </a:r>
          </a:p>
          <a:p>
            <a:r>
              <a:rPr lang="en-US" dirty="0"/>
              <a:t>https://www.medrxiv.org/content/10.1101/2020.08.19.20177493v1 </a:t>
            </a:r>
          </a:p>
        </p:txBody>
      </p:sp>
      <p:sp>
        <p:nvSpPr>
          <p:cNvPr id="4" name="Slide Number Placeholder 3"/>
          <p:cNvSpPr>
            <a:spLocks noGrp="1"/>
          </p:cNvSpPr>
          <p:nvPr>
            <p:ph type="sldNum" sz="quarter" idx="5"/>
          </p:nvPr>
        </p:nvSpPr>
        <p:spPr/>
        <p:txBody>
          <a:bodyPr/>
          <a:lstStyle/>
          <a:p>
            <a:fld id="{85D9B890-3B6E-417C-BD92-47816D5AB620}" type="slidenum">
              <a:rPr lang="en-US" smtClean="0"/>
              <a:pPr/>
              <a:t>25</a:t>
            </a:fld>
            <a:endParaRPr lang="en-US" dirty="0"/>
          </a:p>
        </p:txBody>
      </p:sp>
    </p:spTree>
    <p:extLst>
      <p:ext uri="{BB962C8B-B14F-4D97-AF65-F5344CB8AC3E}">
        <p14:creationId xmlns:p14="http://schemas.microsoft.com/office/powerpoint/2010/main" val="3729515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Divider</a:t>
            </a:r>
          </a:p>
          <a:p>
            <a:r>
              <a:rPr lang="en-US" dirty="0"/>
              <a:t>Multiple organizations like the American College of Surgeons, and authors like Richard </a:t>
            </a:r>
            <a:r>
              <a:rPr lang="en-US" dirty="0" err="1"/>
              <a:t>Satava</a:t>
            </a:r>
            <a:r>
              <a:rPr lang="en-US" dirty="0"/>
              <a:t>, have sought to create a high-level taxonomy for the medical simulator domain. The IITSEC community is very familiar with the LVCG taxonomy, which has informed the medical simulator domain but is not quite a perfect fit for it.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26</a:t>
            </a:fld>
            <a:endParaRPr lang="en-US"/>
          </a:p>
        </p:txBody>
      </p:sp>
    </p:spTree>
    <p:extLst>
      <p:ext uri="{BB962C8B-B14F-4D97-AF65-F5344CB8AC3E}">
        <p14:creationId xmlns:p14="http://schemas.microsoft.com/office/powerpoint/2010/main" val="3028720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877BC4C-4497-4E32-8DC5-DAEA1C3B41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BD91A2EB-0D96-4352-8F8C-2C28EA0458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Military LVCG taxonomy was very useful for organizing programs, funding, engineering &amp; science in military MS&amp;T. </a:t>
            </a:r>
          </a:p>
          <a:p>
            <a:r>
              <a:rPr lang="en-US" altLang="en-US" dirty="0"/>
              <a:t>A similar model for medical simulation would be very useful to a much larger community. Such taxonomies have been proposed. </a:t>
            </a:r>
          </a:p>
          <a:p>
            <a:r>
              <a:rPr lang="en-US" altLang="en-US" dirty="0"/>
              <a:t>However, Live, Virtual &amp; Constructive are not the appropriate categories for the medical domain. It will require a new perspective. </a:t>
            </a:r>
          </a:p>
        </p:txBody>
      </p:sp>
      <p:sp>
        <p:nvSpPr>
          <p:cNvPr id="22532" name="Slide Number Placeholder 3">
            <a:extLst>
              <a:ext uri="{FF2B5EF4-FFF2-40B4-BE49-F238E27FC236}">
                <a16:creationId xmlns:a16="http://schemas.microsoft.com/office/drawing/2014/main" id="{72B795D0-23F3-4D3F-9C34-659D76803F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811732" indent="-312205" eaLnBrk="0" hangingPunct="0">
              <a:defRPr>
                <a:solidFill>
                  <a:schemeClr val="tx1"/>
                </a:solidFill>
                <a:latin typeface="Arial" panose="020B0604020202020204" pitchFamily="34" charset="0"/>
              </a:defRPr>
            </a:lvl2pPr>
            <a:lvl3pPr marL="1248818" indent="-249763" eaLnBrk="0" hangingPunct="0">
              <a:defRPr>
                <a:solidFill>
                  <a:schemeClr val="tx1"/>
                </a:solidFill>
                <a:latin typeface="Arial" panose="020B0604020202020204" pitchFamily="34" charset="0"/>
              </a:defRPr>
            </a:lvl3pPr>
            <a:lvl4pPr marL="1748345" indent="-249763" eaLnBrk="0" hangingPunct="0">
              <a:defRPr>
                <a:solidFill>
                  <a:schemeClr val="tx1"/>
                </a:solidFill>
                <a:latin typeface="Arial" panose="020B0604020202020204" pitchFamily="34" charset="0"/>
              </a:defRPr>
            </a:lvl4pPr>
            <a:lvl5pPr marL="2247873" indent="-249763" eaLnBrk="0" hangingPunct="0">
              <a:defRPr>
                <a:solidFill>
                  <a:schemeClr val="tx1"/>
                </a:solidFill>
                <a:latin typeface="Arial" panose="020B0604020202020204" pitchFamily="34" charset="0"/>
              </a:defRPr>
            </a:lvl5pPr>
            <a:lvl6pPr marL="2747400" indent="-249763" eaLnBrk="0" fontAlgn="base" hangingPunct="0">
              <a:spcBef>
                <a:spcPct val="0"/>
              </a:spcBef>
              <a:spcAft>
                <a:spcPct val="0"/>
              </a:spcAft>
              <a:defRPr>
                <a:solidFill>
                  <a:schemeClr val="tx1"/>
                </a:solidFill>
                <a:latin typeface="Arial" panose="020B0604020202020204" pitchFamily="34" charset="0"/>
              </a:defRPr>
            </a:lvl6pPr>
            <a:lvl7pPr marL="3246927" indent="-249763" eaLnBrk="0" fontAlgn="base" hangingPunct="0">
              <a:spcBef>
                <a:spcPct val="0"/>
              </a:spcBef>
              <a:spcAft>
                <a:spcPct val="0"/>
              </a:spcAft>
              <a:defRPr>
                <a:solidFill>
                  <a:schemeClr val="tx1"/>
                </a:solidFill>
                <a:latin typeface="Arial" panose="020B0604020202020204" pitchFamily="34" charset="0"/>
              </a:defRPr>
            </a:lvl7pPr>
            <a:lvl8pPr marL="3746456" indent="-249763" eaLnBrk="0" fontAlgn="base" hangingPunct="0">
              <a:spcBef>
                <a:spcPct val="0"/>
              </a:spcBef>
              <a:spcAft>
                <a:spcPct val="0"/>
              </a:spcAft>
              <a:defRPr>
                <a:solidFill>
                  <a:schemeClr val="tx1"/>
                </a:solidFill>
                <a:latin typeface="Arial" panose="020B0604020202020204" pitchFamily="34" charset="0"/>
              </a:defRPr>
            </a:lvl8pPr>
            <a:lvl9pPr marL="4245983" indent="-24976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3EE9E8-9B6A-4484-86C1-2DD8B8173DC8}" type="slidenum">
              <a:rPr lang="en-US" altLang="en-US"/>
              <a:pPr eaLnBrk="1" hangingPunct="1"/>
              <a:t>27</a:t>
            </a:fld>
            <a:endParaRPr lang="en-US" altLang="en-US"/>
          </a:p>
        </p:txBody>
      </p:sp>
    </p:spTree>
    <p:extLst>
      <p:ext uri="{BB962C8B-B14F-4D97-AF65-F5344CB8AC3E}">
        <p14:creationId xmlns:p14="http://schemas.microsoft.com/office/powerpoint/2010/main" val="56564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Richard </a:t>
            </a:r>
            <a:r>
              <a:rPr lang="en-US" dirty="0" err="1"/>
              <a:t>Satava’s</a:t>
            </a:r>
            <a:r>
              <a:rPr lang="en-US" dirty="0"/>
              <a:t> taxonomy is based on level of complexity and quickly leads into surgery. It is a good description of the progression of complexity, but not broad enough for all of the modes that are used in healthcare simulation.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28</a:t>
            </a:fld>
            <a:endParaRPr lang="en-US"/>
          </a:p>
        </p:txBody>
      </p:sp>
    </p:spTree>
    <p:extLst>
      <p:ext uri="{BB962C8B-B14F-4D97-AF65-F5344CB8AC3E}">
        <p14:creationId xmlns:p14="http://schemas.microsoft.com/office/powerpoint/2010/main" val="3897835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own original taxonomy begins with 3 categories - </a:t>
            </a:r>
            <a:r>
              <a:rPr lang="en-US" baseline="0" dirty="0"/>
              <a:t>Biological, Mechanical, and Virtual which roughly emerged sequentially as the technology became available to bring each into existence.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Smith, Julian. (2018) A Comprehensive Introduction to Medical Simulation. 2018 I/ITSEC Tutorial.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E27CDA9-70D7-4761-8FB7-B549D0376D4B}" type="slidenum">
              <a:rPr lang="en-US" smtClean="0"/>
              <a:t>29</a:t>
            </a:fld>
            <a:endParaRPr lang="en-US"/>
          </a:p>
        </p:txBody>
      </p:sp>
    </p:spTree>
    <p:extLst>
      <p:ext uri="{BB962C8B-B14F-4D97-AF65-F5344CB8AC3E}">
        <p14:creationId xmlns:p14="http://schemas.microsoft.com/office/powerpoint/2010/main" val="309099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own original taxonomy begins with 3 categories - </a:t>
            </a:r>
            <a:r>
              <a:rPr lang="en-US" baseline="0" dirty="0"/>
              <a:t>Biological, Mechanical, and Virtual which roughly emerged sequentially as the technology became available to bring each into existence.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Smith, Julian. (2018) A Comprehensive Introduction to Medical Simulation. 2018 I/ITSEC Tutorial.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E27CDA9-70D7-4761-8FB7-B549D0376D4B}" type="slidenum">
              <a:rPr lang="en-US" smtClean="0"/>
              <a:t>30</a:t>
            </a:fld>
            <a:endParaRPr lang="en-US"/>
          </a:p>
        </p:txBody>
      </p:sp>
    </p:spTree>
    <p:extLst>
      <p:ext uri="{BB962C8B-B14F-4D97-AF65-F5344CB8AC3E}">
        <p14:creationId xmlns:p14="http://schemas.microsoft.com/office/powerpoint/2010/main" val="822890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taxonomy is simpler with 4 categories that cover most devices and practices very clearly. It also acknowledges that most uses of simulation include more than one modality or class of device. This is the taxonomy most likely to fill the same role that LVCG does for the military. Perhaps called VPHS.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31</a:t>
            </a:fld>
            <a:endParaRPr lang="en-US"/>
          </a:p>
        </p:txBody>
      </p:sp>
    </p:spTree>
    <p:extLst>
      <p:ext uri="{BB962C8B-B14F-4D97-AF65-F5344CB8AC3E}">
        <p14:creationId xmlns:p14="http://schemas.microsoft.com/office/powerpoint/2010/main" val="94643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Education and Simulation is generally grounded in learning theory to a larger degree than is often found in military simulation.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32</a:t>
            </a:fld>
            <a:endParaRPr lang="en-US"/>
          </a:p>
        </p:txBody>
      </p:sp>
    </p:spTree>
    <p:extLst>
      <p:ext uri="{BB962C8B-B14F-4D97-AF65-F5344CB8AC3E}">
        <p14:creationId xmlns:p14="http://schemas.microsoft.com/office/powerpoint/2010/main" val="2340689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Defense simulation technology is very poorly recorded in published textbooks. All information remains in conference papers/presentations like I/ITSEC. But in healthcare, there are literally dozen of reference textbooks on every type of simulation-based training. Publishers and authors have embraced the subject and produced texts that sell only a few thousand copies, but enough to make it viable. </a:t>
            </a:r>
          </a:p>
          <a:p>
            <a:endParaRPr lang="en-US" dirty="0"/>
          </a:p>
          <a:p>
            <a:r>
              <a:rPr lang="en-US" dirty="0"/>
              <a:t>Every topic is covered: </a:t>
            </a:r>
          </a:p>
          <a:p>
            <a:pPr marL="285750" indent="-285750">
              <a:buFont typeface="Arial" panose="020B0604020202020204" pitchFamily="34" charset="0"/>
              <a:buChar char="•"/>
            </a:pPr>
            <a:r>
              <a:rPr lang="en-US" dirty="0"/>
              <a:t>Surgical simulation</a:t>
            </a:r>
          </a:p>
          <a:p>
            <a:pPr marL="285750" indent="-285750">
              <a:buFont typeface="Arial" panose="020B0604020202020204" pitchFamily="34" charset="0"/>
              <a:buChar char="•"/>
            </a:pPr>
            <a:r>
              <a:rPr lang="en-US" dirty="0"/>
              <a:t>Standardized Patients</a:t>
            </a:r>
          </a:p>
          <a:p>
            <a:pPr marL="285750" indent="-285750">
              <a:buFont typeface="Arial" panose="020B0604020202020204" pitchFamily="34" charset="0"/>
              <a:buChar char="•"/>
            </a:pPr>
            <a:r>
              <a:rPr lang="en-US" dirty="0"/>
              <a:t>Assessment</a:t>
            </a:r>
          </a:p>
          <a:p>
            <a:pPr marL="285750" indent="-285750">
              <a:buFont typeface="Arial" panose="020B0604020202020204" pitchFamily="34" charset="0"/>
              <a:buChar char="•"/>
            </a:pPr>
            <a:r>
              <a:rPr lang="en-US" dirty="0"/>
              <a:t>Moulage</a:t>
            </a:r>
          </a:p>
          <a:p>
            <a:pPr marL="285750" indent="-285750">
              <a:buFont typeface="Arial" panose="020B0604020202020204" pitchFamily="34" charset="0"/>
              <a:buChar char="•"/>
            </a:pPr>
            <a:r>
              <a:rPr lang="en-US" dirty="0"/>
              <a:t>Live Events</a:t>
            </a:r>
          </a:p>
          <a:p>
            <a:pPr marL="285750" indent="-285750">
              <a:buFont typeface="Arial" panose="020B0604020202020204" pitchFamily="34" charset="0"/>
              <a:buChar char="•"/>
            </a:pPr>
            <a:r>
              <a:rPr lang="en-US" dirty="0"/>
              <a:t>Facilities Design</a:t>
            </a:r>
          </a:p>
          <a:p>
            <a:pPr marL="285750" indent="-285750">
              <a:buFont typeface="Arial" panose="020B0604020202020204" pitchFamily="34" charset="0"/>
              <a:buChar char="•"/>
            </a:pPr>
            <a:r>
              <a:rPr lang="en-US" dirty="0"/>
              <a:t>Equipment Selection</a:t>
            </a:r>
          </a:p>
          <a:p>
            <a:pPr marL="285750" indent="-285750">
              <a:buFont typeface="Arial" panose="020B0604020202020204" pitchFamily="34" charset="0"/>
              <a:buChar char="•"/>
            </a:pPr>
            <a:r>
              <a:rPr lang="en-US" dirty="0"/>
              <a:t>History</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279565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Simulation based learning experience in healthcare aim to allow deliberate hands on practice of clinical skills and behaviors throughout the professional life of a health care provider.  This learning experience using simulation is using an array of approaches from task trainers to high fidelity simulators, standardized participants and interprofessional experiences</a:t>
            </a:r>
          </a:p>
          <a:p>
            <a:r>
              <a:rPr lang="en-US"/>
              <a:t>What is the primary purpose of simulation-based learning experience in health care? With deliberative and repetitive practice of a knowledge, skill or behavior with assessment, reflection and feedback, allow information to be accumulated and stored in long-term memory and free up working memory to focus on new and unexpected in the practice setting</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33</a:t>
            </a:fld>
            <a:endParaRPr lang="en-US"/>
          </a:p>
        </p:txBody>
      </p:sp>
    </p:spTree>
    <p:extLst>
      <p:ext uri="{BB962C8B-B14F-4D97-AF65-F5344CB8AC3E}">
        <p14:creationId xmlns:p14="http://schemas.microsoft.com/office/powerpoint/2010/main" val="3836325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sz="2400" dirty="0"/>
              <a:t>Engaging students in a process that enhances learning. </a:t>
            </a:r>
          </a:p>
          <a:p>
            <a:pPr marL="990586" lvl="1" indent="-457200"/>
            <a:r>
              <a:rPr lang="en-US" sz="1800" dirty="0"/>
              <a:t>Feedback on the effectiveness of their learning efforts</a:t>
            </a:r>
          </a:p>
          <a:p>
            <a:pPr marL="990586" lvl="1" indent="-457200"/>
            <a:r>
              <a:rPr lang="en-US" sz="1800" dirty="0"/>
              <a:t>Focus on the process, not the outcome.</a:t>
            </a:r>
          </a:p>
          <a:p>
            <a:pPr marL="457200" indent="-457200">
              <a:buFont typeface="+mj-lt"/>
              <a:buAutoNum type="arabicPeriod"/>
            </a:pPr>
            <a:r>
              <a:rPr lang="en-US" sz="2400" dirty="0"/>
              <a:t>Students have prior beliefs and ideas. </a:t>
            </a:r>
          </a:p>
          <a:p>
            <a:pPr marL="990586" lvl="1" indent="-457200"/>
            <a:r>
              <a:rPr lang="en-US" sz="1800" dirty="0"/>
              <a:t>Draw out these beliefs &amp; ideas, re-examining &amp; re-testing them against the topic </a:t>
            </a:r>
          </a:p>
          <a:p>
            <a:pPr marL="990586" lvl="1" indent="-457200"/>
            <a:r>
              <a:rPr lang="en-US" sz="1800" dirty="0"/>
              <a:t>Forming new ideas will lead to learning</a:t>
            </a:r>
          </a:p>
          <a:p>
            <a:pPr marL="457200" indent="-457200">
              <a:buFont typeface="+mj-lt"/>
              <a:buAutoNum type="arabicPeriod"/>
            </a:pPr>
            <a:r>
              <a:rPr lang="en-US" sz="2400" dirty="0"/>
              <a:t>Learning is a process which cycles between reflection and action, </a:t>
            </a:r>
          </a:p>
          <a:p>
            <a:pPr marL="990586" lvl="1" indent="-457200"/>
            <a:r>
              <a:rPr lang="en-US" sz="1800" dirty="0"/>
              <a:t>“Conflict, differences, and disagreement are what drive the learning process”</a:t>
            </a:r>
          </a:p>
          <a:p>
            <a:pPr marL="457200" indent="-457200">
              <a:buFont typeface="+mj-lt"/>
              <a:buAutoNum type="arabicPeriod"/>
            </a:pPr>
            <a:r>
              <a:rPr lang="en-US" sz="2400" dirty="0"/>
              <a:t>Learning happens in interactions between the person and the environment</a:t>
            </a:r>
          </a:p>
          <a:p>
            <a:pPr marL="457200" indent="-457200">
              <a:buFont typeface="+mj-lt"/>
              <a:buAutoNum type="arabicPeriod"/>
            </a:pPr>
            <a:r>
              <a:rPr lang="en-US" sz="2400" dirty="0"/>
              <a:t>Learning is more than memory; it also involves reasoning, feeling, perceiving, and behaving.</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34</a:t>
            </a:fld>
            <a:endParaRPr lang="en-US" dirty="0"/>
          </a:p>
        </p:txBody>
      </p:sp>
    </p:spTree>
    <p:extLst>
      <p:ext uri="{BB962C8B-B14F-4D97-AF65-F5344CB8AC3E}">
        <p14:creationId xmlns:p14="http://schemas.microsoft.com/office/powerpoint/2010/main" val="536723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Bloom’s taxonomy is used to guide the creation of objectives in a hierarchal order from simple to complex and concrete to abstract. Simulation as a learning strategy is focused on the higher order learning categories of Bloom’s taxonomy. Higher-order thinking involves the learning of complex judgmental skills such as critical thinking and problem solving, which are the analysis, evaluation and creation level of taxonomy. Boom’s Taxonomy provides a framework for developing and leveling objectives to meet expected outcomes. The taxonomy classifies three domains of learning: cognitive, psychomotor, and affective. </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a:p>
        </p:txBody>
      </p:sp>
    </p:spTree>
    <p:extLst>
      <p:ext uri="{BB962C8B-B14F-4D97-AF65-F5344CB8AC3E}">
        <p14:creationId xmlns:p14="http://schemas.microsoft.com/office/powerpoint/2010/main" val="103251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medical education, we are more interested in what our learner’s can do than what they know. To that end, Miller (1990) created a four-level framework on which to assess clinical competency.  The levels are associated with it’s  assessment tool. The base of the pyramid is the knowledge of how to perform a skill. Knowledge acquisition can be assessed by using traditional testing such as multiple choice questions. Knowledge is a prerequisite for the next level of knowing how. This is the application level of the knowledge, which can be demonstrated in case presentations, however it still at the cognition level. Then showing how within a simulation and finally transferring this skill to clinical practice. </a:t>
            </a:r>
          </a:p>
          <a:p>
            <a:endParaRPr lang="en-US" dirty="0"/>
          </a:p>
          <a:p>
            <a:r>
              <a:rPr lang="en-US" dirty="0"/>
              <a:t>Simulation in healthcare is used in a variety of modalities that can affect individual, team and organizational, and system levels. However, valid and reliable tools are necessary to measure instructional objectives. High-quality simulation begins with learning objectives that are the guiding tools to facilitate achievement of simulation-based outcomes. These objectives focus on what’s to be evaluated whether individual or team performance. </a:t>
            </a:r>
          </a:p>
          <a:p>
            <a:endParaRPr lang="en-US" dirty="0"/>
          </a:p>
          <a:p>
            <a:r>
              <a:rPr lang="en-US" dirty="0"/>
              <a:t>In a similar manner to Bloom’s taxonomy the pyramid helps understand what it is that we are testing and asks the question as to whether our assessments are valid. It makes us strive to make our assessments as valid as we can. The higher we assess on Miller’s pyramid the more valid the assessment.</a:t>
            </a:r>
          </a:p>
          <a:p>
            <a:endParaRPr lang="en-US" dirty="0"/>
          </a:p>
        </p:txBody>
      </p:sp>
      <p:sp>
        <p:nvSpPr>
          <p:cNvPr id="4" name="Slide Number Placeholder 3"/>
          <p:cNvSpPr>
            <a:spLocks noGrp="1"/>
          </p:cNvSpPr>
          <p:nvPr>
            <p:ph type="sldNum" sz="quarter" idx="10"/>
          </p:nvPr>
        </p:nvSpPr>
        <p:spPr/>
        <p:txBody>
          <a:bodyPr/>
          <a:lstStyle/>
          <a:p>
            <a:pPr defTabSz="938449" fontAlgn="auto">
              <a:spcBef>
                <a:spcPts val="0"/>
              </a:spcBef>
              <a:spcAft>
                <a:spcPts val="0"/>
              </a:spcAft>
              <a:defRPr/>
            </a:pPr>
            <a:fld id="{8636DB35-69C9-4770-B6B8-BB24EF8F12DA}" type="slidenum">
              <a:rPr lang="en-US">
                <a:solidFill>
                  <a:prstClr val="black"/>
                </a:solidFill>
                <a:latin typeface="Calibri" panose="020F0502020204030204"/>
              </a:rPr>
              <a:pPr defTabSz="938449" fontAlgn="auto">
                <a:spcBef>
                  <a:spcPts val="0"/>
                </a:spcBef>
                <a:spcAft>
                  <a:spcPts val="0"/>
                </a:spcAft>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4148924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Constructive simulation exists in medicine but is primarily a tool for business management or future prediction, not a tool for training leaders.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37</a:t>
            </a:fld>
            <a:endParaRPr lang="en-US"/>
          </a:p>
        </p:txBody>
      </p:sp>
    </p:spTree>
    <p:extLst>
      <p:ext uri="{BB962C8B-B14F-4D97-AF65-F5344CB8AC3E}">
        <p14:creationId xmlns:p14="http://schemas.microsoft.com/office/powerpoint/2010/main" val="3385436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hospital systems are beginning to install command centers which collect, monitor, and act on real-time data from all hospital campuses and departments. The data identifies capacity usage across the system and is used to direct patients and clinicians to the point of need. These centers also participate in disaster training scenarios within the system and in cooperation with city and county exercises.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38</a:t>
            </a:fld>
            <a:endParaRPr lang="en-US" dirty="0"/>
          </a:p>
        </p:txBody>
      </p:sp>
    </p:spTree>
    <p:extLst>
      <p:ext uri="{BB962C8B-B14F-4D97-AF65-F5344CB8AC3E}">
        <p14:creationId xmlns:p14="http://schemas.microsoft.com/office/powerpoint/2010/main" val="747815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large number of Discrete Event Simulation tools that are commercially available. These are used to play product flow through factories, customers through a theme park, design the layout of bank or drive-thru. These tools work equally well for hospitals in which questions about the physical layout of an ER or patient floor need to be studied, clinical staffing levels evaluated, the impacts of administrative staff on patient throughput, changes in patient arrival rates, and the effects of losing power in part of the facility. These are analytical rather than training tools.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3236260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want to illustrate some of the unique simulators and devices that are used for military </a:t>
            </a:r>
            <a:r>
              <a:rPr lang="en-US" dirty="0" err="1"/>
              <a:t>MedSim</a:t>
            </a:r>
            <a:r>
              <a:rPr lang="en-US" dirty="0"/>
              <a:t>.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40</a:t>
            </a:fld>
            <a:endParaRPr lang="en-US"/>
          </a:p>
        </p:txBody>
      </p:sp>
    </p:spTree>
    <p:extLst>
      <p:ext uri="{BB962C8B-B14F-4D97-AF65-F5344CB8AC3E}">
        <p14:creationId xmlns:p14="http://schemas.microsoft.com/office/powerpoint/2010/main" val="10671291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military medical treatment chain is defined as having 5 unique roles or steps in the process. Role 1 is the point of injury on the battlefield. Role 2 is slightly removed to a Forward Surgical Team, away from the threat of direct fire, but still near the field of engagement. Most military-specific simulation devices are focused on the injuries and treatment in Roles 1 &amp; 2. Roles 3-4-5 are similar to the treatment that occurs within a civilian hospital system, from the ER, to the OR, to extended treatment. For these roles, the military largely allows the traditional civilian methods and devices for training and rehearsal to be used. </a:t>
            </a:r>
          </a:p>
        </p:txBody>
      </p:sp>
      <p:sp>
        <p:nvSpPr>
          <p:cNvPr id="4" name="Slide Number Placeholder 3"/>
          <p:cNvSpPr>
            <a:spLocks noGrp="1"/>
          </p:cNvSpPr>
          <p:nvPr>
            <p:ph type="sldNum" sz="quarter" idx="5"/>
          </p:nvPr>
        </p:nvSpPr>
        <p:spPr/>
        <p:txBody>
          <a:bodyPr/>
          <a:lstStyle/>
          <a:p>
            <a:fld id="{85D9B890-3B6E-417C-BD92-47816D5AB620}" type="slidenum">
              <a:rPr lang="en-US" smtClean="0"/>
              <a:pPr/>
              <a:t>41</a:t>
            </a:fld>
            <a:endParaRPr lang="en-US" dirty="0"/>
          </a:p>
        </p:txBody>
      </p:sp>
    </p:spTree>
    <p:extLst>
      <p:ext uri="{BB962C8B-B14F-4D97-AF65-F5344CB8AC3E}">
        <p14:creationId xmlns:p14="http://schemas.microsoft.com/office/powerpoint/2010/main" val="3574009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military medical treatment chain is defined as having 5 unique roles or steps in the process. Role 1 is the point of injury on the battlefield. Role 2 is slightly removed to a Forward Surgical Team, away from the threat of direct fire, but still near the field of engagement. Most military-specific simulation devices are focused on the injuries and treatment in Roles 1 &amp; 2. Roles 3-4-5 are similar to the treatment that occurs within a civilian hospital system, from the ER, to the OR, to extended treatment. For these roles, the military largely allows the traditional civilian methods and devices for training and rehearsal to be used. </a:t>
            </a:r>
          </a:p>
        </p:txBody>
      </p:sp>
      <p:sp>
        <p:nvSpPr>
          <p:cNvPr id="4" name="Slide Number Placeholder 3"/>
          <p:cNvSpPr>
            <a:spLocks noGrp="1"/>
          </p:cNvSpPr>
          <p:nvPr>
            <p:ph type="sldNum" sz="quarter" idx="5"/>
          </p:nvPr>
        </p:nvSpPr>
        <p:spPr/>
        <p:txBody>
          <a:bodyPr/>
          <a:lstStyle/>
          <a:p>
            <a:fld id="{85D9B890-3B6E-417C-BD92-47816D5AB620}" type="slidenum">
              <a:rPr lang="en-US" smtClean="0"/>
              <a:pPr/>
              <a:t>42</a:t>
            </a:fld>
            <a:endParaRPr lang="en-US" dirty="0"/>
          </a:p>
        </p:txBody>
      </p:sp>
    </p:spTree>
    <p:extLst>
      <p:ext uri="{BB962C8B-B14F-4D97-AF65-F5344CB8AC3E}">
        <p14:creationId xmlns:p14="http://schemas.microsoft.com/office/powerpoint/2010/main" val="136072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Divider</a:t>
            </a:r>
          </a:p>
          <a:p>
            <a:r>
              <a:rPr lang="en-US" dirty="0"/>
              <a:t>We will provide a short history to some of the most interesting devices and practices in the history of medical simulation. We want to show the roots of practices that are universal today.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6</a:t>
            </a:fld>
            <a:endParaRPr lang="en-US"/>
          </a:p>
        </p:txBody>
      </p:sp>
    </p:spTree>
    <p:extLst>
      <p:ext uri="{BB962C8B-B14F-4D97-AF65-F5344CB8AC3E}">
        <p14:creationId xmlns:p14="http://schemas.microsoft.com/office/powerpoint/2010/main" val="2679265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Army stood up dozens of MSTC’s, almost starting from scratch, in the early 2000’s. These centers were responses to the casualties occurring in OEF and OIF which could be addressed by frontline medics and peer battle buddies. The centers literally trained ten-of-thousands of soldiers every year. The primary focus of these centers was on live events with manikins and moulage. These were affordable and fieldable without the complexity of computers and the power, facilities, and staff required to support them. </a:t>
            </a:r>
          </a:p>
        </p:txBody>
      </p:sp>
      <p:sp>
        <p:nvSpPr>
          <p:cNvPr id="4" name="Slide Number Placeholder 3"/>
          <p:cNvSpPr>
            <a:spLocks noGrp="1"/>
          </p:cNvSpPr>
          <p:nvPr>
            <p:ph type="sldNum" sz="quarter" idx="5"/>
          </p:nvPr>
        </p:nvSpPr>
        <p:spPr/>
        <p:txBody>
          <a:bodyPr/>
          <a:lstStyle/>
          <a:p>
            <a:fld id="{85D9B890-3B6E-417C-BD92-47816D5AB620}" type="slidenum">
              <a:rPr lang="en-US" smtClean="0"/>
              <a:pPr/>
              <a:t>43</a:t>
            </a:fld>
            <a:endParaRPr lang="en-US" dirty="0"/>
          </a:p>
        </p:txBody>
      </p:sp>
    </p:spTree>
    <p:extLst>
      <p:ext uri="{BB962C8B-B14F-4D97-AF65-F5344CB8AC3E}">
        <p14:creationId xmlns:p14="http://schemas.microsoft.com/office/powerpoint/2010/main" val="41271284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TC3 games applied the graphic engine and interface methods directly from entertainment games to the </a:t>
            </a:r>
            <a:r>
              <a:rPr lang="en-US" dirty="0" err="1"/>
              <a:t>MedSim</a:t>
            </a:r>
            <a:r>
              <a:rPr lang="en-US" dirty="0"/>
              <a:t> domain. These were a great starting point from which to begin to understand the requirements of the domain and the best ways to address it with 3D rendering. Learning curve has been very rapid, especially when you recognize that this mode has not had the advantage of 200 years of prior experience as with manikins and biological tissue modes of simulation. </a:t>
            </a:r>
          </a:p>
        </p:txBody>
      </p:sp>
      <p:sp>
        <p:nvSpPr>
          <p:cNvPr id="4" name="Slide Number Placeholder 3"/>
          <p:cNvSpPr>
            <a:spLocks noGrp="1"/>
          </p:cNvSpPr>
          <p:nvPr>
            <p:ph type="sldNum" sz="quarter" idx="5"/>
          </p:nvPr>
        </p:nvSpPr>
        <p:spPr/>
        <p:txBody>
          <a:bodyPr/>
          <a:lstStyle/>
          <a:p>
            <a:fld id="{85D9B890-3B6E-417C-BD92-47816D5AB620}" type="slidenum">
              <a:rPr lang="en-US" smtClean="0"/>
              <a:pPr/>
              <a:t>44</a:t>
            </a:fld>
            <a:endParaRPr lang="en-US" dirty="0"/>
          </a:p>
        </p:txBody>
      </p:sp>
    </p:spTree>
    <p:extLst>
      <p:ext uri="{BB962C8B-B14F-4D97-AF65-F5344CB8AC3E}">
        <p14:creationId xmlns:p14="http://schemas.microsoft.com/office/powerpoint/2010/main" val="27281669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realism has improved significantly, carried by improvement to computer gaming engines like Unity and Unreal. These Serious Games are also beginning to integrated VR headsets and gloves to move the human interface away from the keyboard and mouse and toward something that is much more natural, realistic, and with better transfer for learning to real world activities.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45</a:t>
            </a:fld>
            <a:endParaRPr lang="en-US" dirty="0"/>
          </a:p>
        </p:txBody>
      </p:sp>
    </p:spTree>
    <p:extLst>
      <p:ext uri="{BB962C8B-B14F-4D97-AF65-F5344CB8AC3E}">
        <p14:creationId xmlns:p14="http://schemas.microsoft.com/office/powerpoint/2010/main" val="3844455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CBRN and HAZMAT training follow the model created for live combat training, which includes mock environments, real protective equipment, and real medical treatment equipment. Civilian and military events are designed and carried out very similarly, differing mostly in their uniforms and host locations.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46</a:t>
            </a:fld>
            <a:endParaRPr lang="en-US" dirty="0"/>
          </a:p>
        </p:txBody>
      </p:sp>
    </p:spTree>
    <p:extLst>
      <p:ext uri="{BB962C8B-B14F-4D97-AF65-F5344CB8AC3E}">
        <p14:creationId xmlns:p14="http://schemas.microsoft.com/office/powerpoint/2010/main" val="8597508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Standardized Patients are one form of “Live” simulation. Real humans pretending to have a condition for diagnosis and treatment. It can be very difficult to pretend to have a heart murmur, hence the need for both the human and technology to make the training realistic.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47</a:t>
            </a:fld>
            <a:endParaRPr lang="en-US"/>
          </a:p>
        </p:txBody>
      </p:sp>
    </p:spTree>
    <p:extLst>
      <p:ext uri="{BB962C8B-B14F-4D97-AF65-F5344CB8AC3E}">
        <p14:creationId xmlns:p14="http://schemas.microsoft.com/office/powerpoint/2010/main" val="32495405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Dr. Howard S. Barrows, M.D., a neurologist and medical educator, created the first standardized patient in 1963 for his third-year neurology clerkship while teaching at the University of Southern California. He worked with a physician who spent an hour with every medical student, watching them work up a patient from beginning to end. By directly observing the students, Barrows and the physician realized that a number of skills were being incorrectly performed because students were unaware of the inaccuracy. Barrows also experienced difficulties when he tried to find patients with specific findings for Psychiatry and Neurology board examinations for and realized that some findings could be simulated. Thus Barrows was inspired to create his first "simulated patient." The case was based on an actual patient Barrows had treated, so he knew all the signs and all the symptoms the patient would have to exhibit for an accurate portrayal. He chose a case that could be reproduced for every student the same way. It was also important to Barrows that the person who represented the case had the knowledge to record what happened in each encounter. To make the process easier for the standardized patient (SP), Barrows created a checklist for the SP to complete at the end of each encounter. Initially, he monitored the SP and the students but eventually the SP became primarily responsible for recording what happened during the encounter.</a:t>
            </a:r>
          </a:p>
          <a:p>
            <a:r>
              <a:rPr lang="en-US" dirty="0"/>
              <a:t>The birth of the simulated patient came out of a need for a more comprehensive method to evaluate the clinical skills of third-year medical students. In the 1960s, Barrows’ innovative teaching and assessment methodologies were not widely accepted amongst his peers. But he believed that his concept was working and that his method provided an objective clinical measure to evaluate students.</a:t>
            </a:r>
          </a:p>
          <a:p>
            <a:endParaRPr lang="en-US" dirty="0"/>
          </a:p>
          <a:p>
            <a:r>
              <a:rPr lang="en-US" dirty="0"/>
              <a:t>Paula Stillman, M.D., a pediatrician, has also been significantly responsible for establishing SPs as both a credible teaching and evaluation methodology. In the early 1970s when she was a pediatric clerkship director at the University of Arizona in Tucson, she started using "simulated mothers" as a technique for teaching interviewing skills to medical students. These simulated mothers gave histories of common pediatric complaints to the students when they were interviewed. Stillman believed she could develop a better instrument for teaching and assessing both the content and the process of medical interviewing. She developed an instrument that was based on behaviors that could be used to give feedback to the students. The Arizona Clinical Interview Rating Scale (ACIR) or Arizona Scale which we use at the University of Kentucky was the first behaviorally-anchored Likert scale to assess medical interviewing skills. Stillman taught the simulated mothers complicated histories involving several children, how to use the checklist to grade the student, and how to give feedback to the students on their interviewing skills. https://meded.med.uky.edu/origin-standardized-patients-united-states</a:t>
            </a:r>
          </a:p>
          <a:p>
            <a:endParaRPr lang="en-US" dirty="0"/>
          </a:p>
          <a:p>
            <a:r>
              <a:rPr lang="en-US" dirty="0"/>
              <a:t>Simulated patients (SP) are extensively used in medical and nursing education to allow students to practice and improve their clinical and conversational skills for an actual patient encounter. SPs commonly provide feedback after such encounters. They are also useful to train students to learn professional conduct in potentially embarrassing situations such as pelvic or breast exams. SPs who perform such training are given titles such as Gynecological Teaching Associate (GTA) or Urological Teaching Associate (UTA), as covered in more detail below. SPs are also used extensively in testing of clinical skills of students, usually as a part of an objective structured clinical examination. Typically, the SP will use a checklist to record the details of the encounter.</a:t>
            </a:r>
          </a:p>
          <a:p>
            <a:endParaRPr lang="en-US" dirty="0"/>
          </a:p>
          <a:p>
            <a:r>
              <a:rPr lang="en-US" dirty="0"/>
              <a:t>SPs can be further trained as teaching associates. A Standardized Patient Teaching Associate is a person who acts as both instructor and patient, utilizing his/her own body to instruct and evaluate in the technique of the head-to-toe physical exam in a non-threatening, standardized, positive encounter.</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48</a:t>
            </a:fld>
            <a:endParaRPr lang="en-US"/>
          </a:p>
        </p:txBody>
      </p:sp>
    </p:spTree>
    <p:extLst>
      <p:ext uri="{BB962C8B-B14F-4D97-AF65-F5344CB8AC3E}">
        <p14:creationId xmlns:p14="http://schemas.microsoft.com/office/powerpoint/2010/main" val="32699924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What we have presented so far are examples of simulation using standardized patients for history taking, physical exams and communication skills. Earlier, we talked about using task trainers or HPS for clinical skills. However, simulation is often limited to bench models and focuses exclusively on technical skills and procedural steps which lacks the realism of actual clinical experiences. </a:t>
            </a:r>
          </a:p>
          <a:p>
            <a:endParaRPr lang="en-US"/>
          </a:p>
          <a:p>
            <a:r>
              <a:rPr lang="en-US"/>
              <a:t>Recognizing these limitations, Kneebone et al conceptualized a need for hybrid simulation to provide training that better approximates clinical practice. Specifically, a hybrid simulation combines standardized patients (SPs) with inanimate simulators or other pieces of equipment.</a:t>
            </a:r>
          </a:p>
          <a:p>
            <a:r>
              <a:rPr lang="en-US"/>
              <a:t>Having a trained simulated patient who requires a clinical procedure brings added fidelity to the simulation. These trained actors can portray emotional responses to clinical procedures that a static manikin cannot. </a:t>
            </a:r>
          </a:p>
          <a:p>
            <a:endParaRPr lang="en-US"/>
          </a:p>
          <a:p>
            <a:r>
              <a:rPr lang="en-US"/>
              <a:t>An example of a military application for a hybrid simulation is using a Cut Suit. This is an experiential immersive learning service wherein a medically trained acting professional wears a moulage suit over chest, torso and limbs in-order to present a live-victim engagement. What is really unique about the CUT SUIT, is the ability of medical response teams to deal with realistic wounds on a live patient in real time.  The benefit involved with creating a realistic military or trauma scenario and actually be able to have learners make surgical cricothyroidotomy cuts into a live patient while under fire.</a:t>
            </a:r>
          </a:p>
          <a:p>
            <a:endParaRPr lang="en-US"/>
          </a:p>
          <a:p>
            <a:r>
              <a:rPr lang="en-US"/>
              <a:t>As the field of simulation grows, so does the uses for simulated patients for training. They can be added to manikin based simulation as a concerned family member, they can portray workplace violence scenarios, and they can be used in mass casualty events</a:t>
            </a:r>
          </a:p>
          <a:p>
            <a:endParaRPr lang="en-US"/>
          </a:p>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8636DB35-69C9-4770-B6B8-BB24EF8F12DA}" type="slidenum">
              <a:rPr lang="en-US" smtClean="0"/>
              <a:t>49</a:t>
            </a:fld>
            <a:endParaRPr lang="en-US"/>
          </a:p>
        </p:txBody>
      </p:sp>
    </p:spTree>
    <p:extLst>
      <p:ext uri="{BB962C8B-B14F-4D97-AF65-F5344CB8AC3E}">
        <p14:creationId xmlns:p14="http://schemas.microsoft.com/office/powerpoint/2010/main" val="8921360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colleague, Dr. Roger Smith explained the history of simulation all the way to standardized patients being used today…. The rest of the tutorial will cover other tools used for simulating external care and simulating internal/surgical anatomy.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50</a:t>
            </a:fld>
            <a:endParaRPr lang="en-US"/>
          </a:p>
        </p:txBody>
      </p:sp>
    </p:spTree>
    <p:extLst>
      <p:ext uri="{BB962C8B-B14F-4D97-AF65-F5344CB8AC3E}">
        <p14:creationId xmlns:p14="http://schemas.microsoft.com/office/powerpoint/2010/main" val="39437506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task trainer is a model that represent an anatomical part. They usually focus on one or two tasks. They’re used to train a fairly simple medical task and the steps associated with it. Really focuses</a:t>
            </a:r>
            <a:r>
              <a:rPr lang="en-US" baseline="0" dirty="0"/>
              <a:t> on getting the muscle memory down.</a:t>
            </a:r>
            <a:r>
              <a:rPr lang="en-US" dirty="0"/>
              <a:t> Something like placing a tourniquet or where to place a needled when extracting blood.   Some devices may have a mechanical or electronical feedback to the learner on their procedural skills. </a:t>
            </a:r>
          </a:p>
          <a:p>
            <a:r>
              <a:rPr lang="en-US" dirty="0"/>
              <a:t>]These simulators provide an opportunity for the learner to practice a skill in a deliberate and repetitive manner. They are portable, and require far less resources that standardized patients. The issue with these simulation types, is that there is usually little to no environmental stimulation. As we go through these</a:t>
            </a:r>
            <a:r>
              <a:rPr lang="en-US" baseline="0" dirty="0"/>
              <a:t> slides we will learn how important this is in the medical field.</a:t>
            </a:r>
            <a:endParaRPr lang="en-US" dirty="0"/>
          </a:p>
          <a:p>
            <a:endParaRPr lang="en-US" dirty="0"/>
          </a:p>
        </p:txBody>
      </p:sp>
      <p:sp>
        <p:nvSpPr>
          <p:cNvPr id="4" name="Slide Number Placeholder 3"/>
          <p:cNvSpPr>
            <a:spLocks noGrp="1"/>
          </p:cNvSpPr>
          <p:nvPr>
            <p:ph type="sldNum" sz="quarter" idx="10"/>
          </p:nvPr>
        </p:nvSpPr>
        <p:spPr/>
        <p:txBody>
          <a:bodyPr/>
          <a:lstStyle/>
          <a:p>
            <a:pPr defTabSz="973453" fontAlgn="auto">
              <a:spcBef>
                <a:spcPts val="0"/>
              </a:spcBef>
              <a:spcAft>
                <a:spcPts val="0"/>
              </a:spcAft>
              <a:defRPr/>
            </a:pPr>
            <a:fld id="{056653F4-9373-450A-895A-B14F21BF67E1}" type="slidenum">
              <a:rPr lang="en-US">
                <a:solidFill>
                  <a:prstClr val="black"/>
                </a:solidFill>
                <a:latin typeface="Calibri" panose="020F0502020204030204"/>
              </a:rPr>
              <a:pPr defTabSz="973453" fontAlgn="auto">
                <a:spcBef>
                  <a:spcPts val="0"/>
                </a:spcBef>
                <a:spcAft>
                  <a:spcPts val="0"/>
                </a:spcAft>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24980534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A high fidelity simulator provides a somewhat hybrid between standardize patients and part task trainers. The patient is not real, but provides realistic feedback and reacts to stimuli. Meaning that the mannequin breaths, cries, can make sounds and noises, but also reacts to things like CPR or can respond in reaction to interventions (e.g., giving meds/drugs). This technique is less resource exhaustive than the standardized patient, meaning we no longer need an actor, however the technology itself has to be monitored and ran. HFP can provide learners with automated feedback both with objective metrics (e.g., CPR compressions not deep enough, timing off) and by simulated responses to the interventions. </a:t>
            </a:r>
          </a:p>
          <a:p>
            <a:endParaRPr lang="en-US" dirty="0"/>
          </a:p>
          <a:p>
            <a:r>
              <a:rPr lang="en-US" dirty="0"/>
              <a:t>SSH dictionary defines high fidelity simulator as a term used to refer to the broad range of full-body manikins that have the ability to mimic, at a very high level, human body</a:t>
            </a:r>
          </a:p>
          <a:p>
            <a:r>
              <a:rPr lang="en-US" dirty="0"/>
              <a:t>functions.</a:t>
            </a:r>
          </a:p>
          <a:p>
            <a:r>
              <a:rPr lang="en-US" dirty="0"/>
              <a:t>High fidelity simulator can be used in health care simulation to educate learners on scenarios requiring high-level decision making. Another arena is interprofessional education where </a:t>
            </a:r>
            <a:r>
              <a:rPr lang="en-US" sz="1200" dirty="0">
                <a:latin typeface="+mn-lt"/>
              </a:rPr>
              <a:t>health care professionals with different but complementary knowledge and skills are brought together in a simulated environment that promotes a collaborative team approach. </a:t>
            </a:r>
            <a:r>
              <a:rPr lang="en-US" dirty="0"/>
              <a:t>Simulation activities can be utilized to facilitate quality, patient safety, risk management, organization improvement, and quality outcomes projects. System integration is one of the standards of SSH accreditation of a simulation program.</a:t>
            </a:r>
          </a:p>
        </p:txBody>
      </p:sp>
      <p:sp>
        <p:nvSpPr>
          <p:cNvPr id="4" name="Slide Number Placeholder 3"/>
          <p:cNvSpPr>
            <a:spLocks noGrp="1"/>
          </p:cNvSpPr>
          <p:nvPr>
            <p:ph type="sldNum" sz="quarter" idx="10"/>
          </p:nvPr>
        </p:nvSpPr>
        <p:spPr/>
        <p:txBody>
          <a:bodyPr/>
          <a:lstStyle/>
          <a:p>
            <a:pPr defTabSz="973453" fontAlgn="auto">
              <a:spcBef>
                <a:spcPts val="0"/>
              </a:spcBef>
              <a:spcAft>
                <a:spcPts val="0"/>
              </a:spcAft>
              <a:defRPr/>
            </a:pPr>
            <a:fld id="{8636DB35-69C9-4770-B6B8-BB24EF8F12DA}" type="slidenum">
              <a:rPr lang="en-US">
                <a:solidFill>
                  <a:prstClr val="black"/>
                </a:solidFill>
                <a:latin typeface="Calibri" panose="020F0502020204030204"/>
              </a:rPr>
              <a:pPr defTabSz="973453" fontAlgn="auto">
                <a:spcBef>
                  <a:spcPts val="0"/>
                </a:spcBef>
                <a:spcAft>
                  <a:spcPts val="0"/>
                </a:spcAft>
                <a:def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3507738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Criminals who were executed for their crimes were used as the first cadavers. From the 16th century until 1832, and the passage of the Anatomy Act, in Britain the only cadavers legally available for dismemberment came from executed murderers.</a:t>
            </a:r>
          </a:p>
          <a:p>
            <a:endParaRPr lang="en-US"/>
          </a:p>
          <a:p>
            <a:pPr marL="304204" indent="-304204">
              <a:buFont typeface="Arial" panose="020B0604020202020204" pitchFamily="34" charset="0"/>
              <a:buChar char="•"/>
            </a:pPr>
            <a:r>
              <a:rPr lang="en-US"/>
              <a:t>Cadavers as teaching tools</a:t>
            </a:r>
          </a:p>
          <a:p>
            <a:pPr marL="304204" indent="-304204">
              <a:buFont typeface="Arial" panose="020B0604020202020204" pitchFamily="34" charset="0"/>
              <a:buChar char="•"/>
            </a:pPr>
            <a:r>
              <a:rPr lang="en-US"/>
              <a:t>Animals are surrogates for humans. Hundreds of years have evolved a mapping of specific animals to specific human anatomy </a:t>
            </a:r>
            <a:r>
              <a:rPr lang="en-US" err="1"/>
              <a:t>nd</a:t>
            </a:r>
            <a:r>
              <a:rPr lang="en-US"/>
              <a:t> conditions.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7</a:t>
            </a:fld>
            <a:endParaRPr lang="en-US"/>
          </a:p>
        </p:txBody>
      </p:sp>
    </p:spTree>
    <p:extLst>
      <p:ext uri="{BB962C8B-B14F-4D97-AF65-F5344CB8AC3E}">
        <p14:creationId xmlns:p14="http://schemas.microsoft.com/office/powerpoint/2010/main" val="33768288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based of VR simulations for external procedures introduce a simulated environment for the learner. These are typically used to train procedural or protocol knowledge. Helps to train important steps, at ease, with little to know support, However these simulations are not typically used or ideal for psychomotor skills like surgical skills or those needle insertions or tourniquet placement….because they don’t allow the learner to psychically control equipment or anatomy.</a:t>
            </a:r>
          </a:p>
        </p:txBody>
      </p:sp>
      <p:sp>
        <p:nvSpPr>
          <p:cNvPr id="4" name="Slide Number Placeholder 3"/>
          <p:cNvSpPr>
            <a:spLocks noGrp="1"/>
          </p:cNvSpPr>
          <p:nvPr>
            <p:ph type="sldNum" sz="quarter" idx="5"/>
          </p:nvPr>
        </p:nvSpPr>
        <p:spPr/>
        <p:txBody>
          <a:bodyPr/>
          <a:lstStyle/>
          <a:p>
            <a:fld id="{85D9B890-3B6E-417C-BD92-47816D5AB620}" type="slidenum">
              <a:rPr lang="en-US" smtClean="0"/>
              <a:pPr/>
              <a:t>53</a:t>
            </a:fld>
            <a:endParaRPr lang="en-US" dirty="0"/>
          </a:p>
        </p:txBody>
      </p:sp>
    </p:spTree>
    <p:extLst>
      <p:ext uri="{BB962C8B-B14F-4D97-AF65-F5344CB8AC3E}">
        <p14:creationId xmlns:p14="http://schemas.microsoft.com/office/powerpoint/2010/main" val="38672133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54</a:t>
            </a:fld>
            <a:endParaRPr lang="en-US"/>
          </a:p>
        </p:txBody>
      </p:sp>
    </p:spTree>
    <p:extLst>
      <p:ext uri="{BB962C8B-B14F-4D97-AF65-F5344CB8AC3E}">
        <p14:creationId xmlns:p14="http://schemas.microsoft.com/office/powerpoint/2010/main" val="30100382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training helps the learner to progress the knowledge learned in a separate scenario and practice those skills in a more realistic environment. These trainings are built to represent the stressful, high paced environment where the learned skills will be applied. In medicine your team is only as strong as the weakest team member. You rely on a team, majority of a healthcare career will never be completed solo or individually, there is typically multiple opinions, multiple hands, and multiple jobs to be completed simultaneously. Team training allows every role to play their part while learning and understanding the other roles and parts needed to complete the ultimate goal. </a:t>
            </a:r>
          </a:p>
          <a:p>
            <a:endParaRPr lang="en-US" dirty="0"/>
          </a:p>
          <a:p>
            <a:r>
              <a:rPr lang="en-US" dirty="0"/>
              <a:t>Team training help a healthcare learner to progress from knowledge assessment and discipline based tasks to multidisciplinary and system – based training with the ultimate goal of ensuring patient safety and improved outcomes</a:t>
            </a:r>
          </a:p>
        </p:txBody>
      </p:sp>
      <p:sp>
        <p:nvSpPr>
          <p:cNvPr id="4" name="Slide Number Placeholder 3"/>
          <p:cNvSpPr>
            <a:spLocks noGrp="1"/>
          </p:cNvSpPr>
          <p:nvPr>
            <p:ph type="sldNum" sz="quarter" idx="10"/>
          </p:nvPr>
        </p:nvSpPr>
        <p:spPr/>
        <p:txBody>
          <a:bodyPr/>
          <a:lstStyle/>
          <a:p>
            <a:pPr defTabSz="973453" fontAlgn="auto">
              <a:spcBef>
                <a:spcPts val="0"/>
              </a:spcBef>
              <a:spcAft>
                <a:spcPts val="0"/>
              </a:spcAft>
              <a:defRPr/>
            </a:pPr>
            <a:fld id="{056653F4-9373-450A-895A-B14F21BF67E1}" type="slidenum">
              <a:rPr lang="en-US">
                <a:solidFill>
                  <a:prstClr val="black"/>
                </a:solidFill>
                <a:latin typeface="Calibri" panose="020F0502020204030204"/>
              </a:rPr>
              <a:pPr defTabSz="973453" fontAlgn="auto">
                <a:spcBef>
                  <a:spcPts val="0"/>
                </a:spcBef>
                <a:spcAft>
                  <a:spcPts val="0"/>
                </a:spcAft>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25141189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 help foster teamwork and communication, several teamwork standards have been developed. Historically, their was a hierarchy is the ER, OR, or any medical event, where the surgeon called the shots---- they’re the ones doing the procedure, carrying liability, and educated to complete the task at hand, so the remaining staff was too afraid or just didn’t know how to communicate to this leader. Standards like the two above have been implemented to help remove the hierarchy and open the walls of communication for the safety of the patient. For example, if the nurse noticed their needle count is off, they must feel comfortable, providing the communication tools learned via these standards, to confront the surgeon for the overall safety of their patient. </a:t>
            </a:r>
          </a:p>
          <a:p>
            <a:endParaRPr lang="en-US" dirty="0"/>
          </a:p>
          <a:p>
            <a:endParaRPr lang="en-US" dirty="0"/>
          </a:p>
          <a:p>
            <a:endParaRPr lang="en-US" dirty="0"/>
          </a:p>
          <a:p>
            <a:r>
              <a:rPr lang="en-US" dirty="0"/>
              <a:t>Teaming as described by Amy Edmonson involves fluid, collaborative, interdependent work across shifting projects and with a shifting mix of partners, often across organizational boundaries. </a:t>
            </a:r>
          </a:p>
          <a:p>
            <a:r>
              <a:rPr lang="en-US" dirty="0"/>
              <a:t>For example, in the every day activities of an acute care hospital, patient-care tasks require the real-time integration of diverse skills and expertise, and coordination across shifts. There is also a constantly shifting mix of physicians, nurses, and other caregivers. Every patient has his or her unique needs and physiologic and pathologic characteristics that affect treatment decisions. These human factors play a significant role in ensuring safe patient care.</a:t>
            </a:r>
          </a:p>
          <a:p>
            <a:r>
              <a:rPr lang="en-US" dirty="0"/>
              <a:t>To operationalize this concept of teaming certain skills and competencies are required for the embraced and </a:t>
            </a:r>
            <a:r>
              <a:rPr lang="en-US" dirty="0" err="1"/>
              <a:t>embedd</a:t>
            </a:r>
            <a:r>
              <a:rPr lang="en-US" dirty="0"/>
              <a:t> patient safety culture in a healthcare organization.</a:t>
            </a:r>
          </a:p>
          <a:p>
            <a:r>
              <a:rPr lang="en-US" dirty="0"/>
              <a:t>•Crisis Resource Management (CRM) refers to the non-technical skills required for effective teamwork in a crisis situation</a:t>
            </a:r>
          </a:p>
          <a:p>
            <a:r>
              <a:rPr lang="en-US" dirty="0"/>
              <a:t>•</a:t>
            </a:r>
            <a:r>
              <a:rPr lang="en-US" dirty="0" err="1"/>
              <a:t>TeamSTEPPS</a:t>
            </a:r>
            <a:r>
              <a:rPr lang="en-US" dirty="0"/>
              <a:t> is an evidence-based teamwork system to improve communication and teamwork skills among health care professionals.</a:t>
            </a:r>
          </a:p>
          <a:p>
            <a:endParaRPr lang="en-US" dirty="0"/>
          </a:p>
        </p:txBody>
      </p:sp>
      <p:sp>
        <p:nvSpPr>
          <p:cNvPr id="4" name="Slide Number Placeholder 3"/>
          <p:cNvSpPr>
            <a:spLocks noGrp="1"/>
          </p:cNvSpPr>
          <p:nvPr>
            <p:ph type="sldNum" sz="quarter" idx="10"/>
          </p:nvPr>
        </p:nvSpPr>
        <p:spPr/>
        <p:txBody>
          <a:bodyPr/>
          <a:lstStyle/>
          <a:p>
            <a:pPr defTabSz="973453" fontAlgn="auto">
              <a:spcBef>
                <a:spcPts val="0"/>
              </a:spcBef>
              <a:spcAft>
                <a:spcPts val="0"/>
              </a:spcAft>
              <a:defRPr/>
            </a:pPr>
            <a:fld id="{056653F4-9373-450A-895A-B14F21BF67E1}" type="slidenum">
              <a:rPr lang="en-US">
                <a:solidFill>
                  <a:prstClr val="black"/>
                </a:solidFill>
                <a:latin typeface="Calibri" panose="020F0502020204030204"/>
              </a:rPr>
              <a:pPr defTabSz="973453" fontAlgn="auto">
                <a:spcBef>
                  <a:spcPts val="0"/>
                </a:spcBef>
                <a:spcAft>
                  <a:spcPts val="0"/>
                </a:spcAft>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23774308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can dive into the types of surgical simulators we should understand the current state of surgery itself.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57</a:t>
            </a:fld>
            <a:endParaRPr lang="en-US"/>
          </a:p>
        </p:txBody>
      </p:sp>
    </p:spTree>
    <p:extLst>
      <p:ext uri="{BB962C8B-B14F-4D97-AF65-F5344CB8AC3E}">
        <p14:creationId xmlns:p14="http://schemas.microsoft.com/office/powerpoint/2010/main" val="281794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a:solidFill>
                  <a:schemeClr val="tx1"/>
                </a:solidFill>
                <a:effectLst/>
                <a:latin typeface="Arial" charset="0"/>
                <a:ea typeface="+mn-ea"/>
                <a:cs typeface="+mn-cs"/>
              </a:rPr>
              <a:t>Currently surgery is being completed through two methods, laparotomy or “open” surgery where there is a larger incision and the surgeon works with their hands and tools inside of the patients body, or the newer approach laparoscopic or “key hole surgery” where the surgeon uses small incisions and longer surgical instruments outside of the patients body…. And more recently, around the year 2000, the introduction of robotics, where the surgeon manipulated these longer surgical instruments from a separate console that translates movements of robotic arms where these instruments are attached.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58</a:t>
            </a:fld>
            <a:endParaRPr lang="en-US" dirty="0"/>
          </a:p>
        </p:txBody>
      </p:sp>
    </p:spTree>
    <p:extLst>
      <p:ext uri="{BB962C8B-B14F-4D97-AF65-F5344CB8AC3E}">
        <p14:creationId xmlns:p14="http://schemas.microsoft.com/office/powerpoint/2010/main" val="1659095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kern="1200" dirty="0">
                <a:solidFill>
                  <a:srgbClr val="FF0000"/>
                </a:solidFill>
                <a:effectLst/>
                <a:latin typeface="Arial" charset="0"/>
                <a:ea typeface="+mn-ea"/>
                <a:cs typeface="+mn-cs"/>
              </a:rPr>
              <a:t>The skills needed for open surgical procedures are the essential basis that a surgical trainee needs to grasp before attempting more technical procedures such as laparoscopic procedures. In this current climate of medical practice with reduced hours of surgical exposure for trainees and where the patient’s safety and outcome is key, open surgical simulation is a promising adjunct to modern surgical training, filling the void between surgeons being trained in a technique and a surgeon achieving fluency in that open surgical procedure. </a:t>
            </a:r>
          </a:p>
          <a:p>
            <a:r>
              <a:rPr kumimoji="1" lang="en-US" sz="1600" kern="1200" dirty="0">
                <a:solidFill>
                  <a:srgbClr val="FF0000"/>
                </a:solidFill>
                <a:effectLst/>
                <a:latin typeface="Arial" charset="0"/>
                <a:ea typeface="+mn-ea"/>
                <a:cs typeface="+mn-cs"/>
              </a:rPr>
              <a:t>Open surgical simulators really consist of live animals, cadavers, bench models, virtual reality, and software-based computer simulators.  There are few VR simulators for open surgery. Most VR surgical simulators focus on laparoscopic and computer assisted (or robotic). </a:t>
            </a:r>
          </a:p>
          <a:p>
            <a:endParaRPr lang="en-US" sz="18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800" kern="1200" dirty="0">
                <a:solidFill>
                  <a:schemeClr val="tx1"/>
                </a:solidFill>
                <a:effectLst/>
                <a:latin typeface="Arial" charset="0"/>
                <a:ea typeface="+mn-ea"/>
                <a:cs typeface="+mn-cs"/>
              </a:rPr>
              <a:t>The example shown here is called OSSIM Ortho-Sim . Can be PC based. Offers procedures aimed to match residency curriculum requirements “tool handling” (like cutting and placing k-wires, bone clamps, needle insertion), spine (fusions, laminectomy,…..), knee (osteotomy, Partial knee replacement…), Trauma (Fixation-wires, external fixator placement). Hip and Scoliosis coming soon. Provides learner immersive VR training, tactile feedback, and prompt evaluation and metrics. </a:t>
            </a:r>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r>
              <a:rPr lang="en-US" sz="1700" dirty="0"/>
              <a:t>The skills needed for open surgical procedures are the essential basis that a surgical trainee needs to grasp before attempting more technical procedures such as laparoscopic procedures. In this current climate of medical practice with reduced hours of surgical exposure for trainees and where the patient’s safety and outcome is key, open surgical simulation is a promising adjunct to modern surgical training, filling the void between surgeons being trained in a technique and a surgeon achieving fluency in that open surgical procedure. </a:t>
            </a:r>
            <a:r>
              <a:rPr lang="en-US" dirty="0">
                <a:effectLst/>
              </a:rPr>
              <a:t> </a:t>
            </a:r>
            <a:endParaRPr lang="en-US" dirty="0"/>
          </a:p>
          <a:p>
            <a:pPr defTabSz="474254" eaLnBrk="1" fontAlgn="auto" hangingPunct="1">
              <a:spcBef>
                <a:spcPts val="0"/>
              </a:spcBef>
              <a:spcAft>
                <a:spcPts val="0"/>
              </a:spcAft>
              <a:defRPr/>
            </a:pPr>
            <a:endParaRPr lang="en-US" dirty="0"/>
          </a:p>
          <a:p>
            <a:pPr defTabSz="474254" eaLnBrk="1" fontAlgn="auto" hangingPunct="1">
              <a:spcBef>
                <a:spcPts val="0"/>
              </a:spcBef>
              <a:spcAft>
                <a:spcPts val="0"/>
              </a:spcAft>
              <a:defRPr/>
            </a:pPr>
            <a:endParaRPr lang="en-US" dirty="0"/>
          </a:p>
          <a:p>
            <a:pPr defTabSz="474254" eaLnBrk="1" fontAlgn="auto" hangingPunct="1">
              <a:spcBef>
                <a:spcPts val="0"/>
              </a:spcBef>
              <a:spcAft>
                <a:spcPts val="0"/>
              </a:spcAft>
              <a:defRPr/>
            </a:pPr>
            <a:r>
              <a:rPr lang="en-US" dirty="0"/>
              <a:t>Open</a:t>
            </a:r>
            <a:r>
              <a:rPr lang="en-US" baseline="0" dirty="0"/>
              <a:t> surgical simulators really consist of live animals, cadavers, bench models, virtual reality, and software-based computer simulators.  There are few VR simulators for open surgery. Most VR surgical simulators focus on laparoscopic and computer assisted (or robotic). </a:t>
            </a:r>
          </a:p>
          <a:p>
            <a:pPr defTabSz="474254" eaLnBrk="1" fontAlgn="auto" hangingPunct="1">
              <a:spcBef>
                <a:spcPts val="0"/>
              </a:spcBef>
              <a:spcAft>
                <a:spcPts val="0"/>
              </a:spcAft>
              <a:defRPr/>
            </a:pPr>
            <a:endParaRPr lang="en-US" baseline="0" dirty="0"/>
          </a:p>
          <a:p>
            <a:pPr defTabSz="474254" eaLnBrk="1" fontAlgn="auto" hangingPunct="1">
              <a:spcBef>
                <a:spcPts val="0"/>
              </a:spcBef>
              <a:spcAft>
                <a:spcPts val="0"/>
              </a:spcAft>
              <a:defRPr/>
            </a:pPr>
            <a:r>
              <a:rPr lang="en-US" dirty="0"/>
              <a:t>The example shown here is</a:t>
            </a:r>
            <a:r>
              <a:rPr lang="en-US" baseline="0" dirty="0"/>
              <a:t> called </a:t>
            </a:r>
            <a:r>
              <a:rPr lang="en-US" dirty="0"/>
              <a:t>OSSIM Ortho-Sim </a:t>
            </a:r>
            <a:r>
              <a:rPr lang="en-US" baseline="0" dirty="0"/>
              <a:t>. </a:t>
            </a:r>
            <a:r>
              <a:rPr lang="en-US" dirty="0"/>
              <a:t>Can</a:t>
            </a:r>
            <a:r>
              <a:rPr lang="en-US" baseline="0" dirty="0"/>
              <a:t> be PC based. Offers procedures aimed to match residency curriculum requirements “tool handling” (like cutting and placing k-wires, bone clamps, needle insertion), spine (fusions, laminectomy,</a:t>
            </a:r>
            <a:r>
              <a:rPr lang="mr-IN" baseline="0" dirty="0"/>
              <a:t>…</a:t>
            </a:r>
            <a:r>
              <a:rPr lang="en-US" baseline="0" dirty="0"/>
              <a:t>..), knee (osteotomy, Partial knee replacement</a:t>
            </a:r>
            <a:r>
              <a:rPr lang="mr-IN" baseline="0" dirty="0"/>
              <a:t>…</a:t>
            </a:r>
            <a:r>
              <a:rPr lang="en-US" baseline="0" dirty="0"/>
              <a:t>), Trauma (Fixation-wires, external fixator placement). Hip and Scoliosis coming soon. Provides learner immersive VR training, tactile feedback, and prompt evaluation and metrics. </a:t>
            </a:r>
            <a:endParaRPr lang="en-US"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59</a:t>
            </a:fld>
            <a:endParaRPr lang="en-US"/>
          </a:p>
        </p:txBody>
      </p:sp>
    </p:spTree>
    <p:extLst>
      <p:ext uri="{BB962C8B-B14F-4D97-AF65-F5344CB8AC3E}">
        <p14:creationId xmlns:p14="http://schemas.microsoft.com/office/powerpoint/2010/main" val="34310373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kern="1200" dirty="0">
                <a:solidFill>
                  <a:schemeClr val="tx1"/>
                </a:solidFill>
                <a:effectLst/>
                <a:latin typeface="Arial" charset="0"/>
                <a:ea typeface="+mn-ea"/>
                <a:cs typeface="+mn-cs"/>
              </a:rPr>
              <a:t>Laparoscopic simulation tends to use a computer-based, graphic simulation approach. Since the real procedure introduces a computer monitor between the surgeon and the view of the internal organs (using a scope and looking at a 2d monitor to see anatomy, not through the actual incision), it is an obvious place to slip in a simulator to generate the images. There are a large number and wide variation of solutions in this space. The larger stand-up models contain a powerful computer which can contain dozens or hundreds of different exercises. But there are also simple “white boxes” in which a tablet of phone is used as the camera and display system for a completely physical simulator. The tissue for these devices can be silicon plastics, excised animal tissue, or simple objects to develop dexterity. </a:t>
            </a:r>
            <a:endParaRPr lang="en-US" dirty="0"/>
          </a:p>
          <a:p>
            <a:endParaRPr lang="en-US" dirty="0"/>
          </a:p>
        </p:txBody>
      </p:sp>
      <p:sp>
        <p:nvSpPr>
          <p:cNvPr id="4" name="Slide Number Placeholder 3"/>
          <p:cNvSpPr>
            <a:spLocks noGrp="1"/>
          </p:cNvSpPr>
          <p:nvPr>
            <p:ph type="sldNum" sz="quarter" idx="10"/>
          </p:nvPr>
        </p:nvSpPr>
        <p:spPr/>
        <p:txBody>
          <a:bodyPr/>
          <a:lstStyle/>
          <a:p>
            <a:fld id="{8E27CDA9-70D7-4761-8FB7-B549D0376D4B}" type="slidenum">
              <a:rPr lang="en-US" smtClean="0"/>
              <a:t>60</a:t>
            </a:fld>
            <a:endParaRPr lang="en-US"/>
          </a:p>
        </p:txBody>
      </p:sp>
    </p:spTree>
    <p:extLst>
      <p:ext uri="{BB962C8B-B14F-4D97-AF65-F5344CB8AC3E}">
        <p14:creationId xmlns:p14="http://schemas.microsoft.com/office/powerpoint/2010/main" val="18313236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the surgeon is training for open or lap surgery, there are dry lab simulations built to train specific skills. These are extremely inexpensive (as much as anything in healthcare can be at least) they allow for repeat practice, low resources, and can aid in training essential surgical skills like suturing, dexterity, grasping, and retracting. </a:t>
            </a:r>
          </a:p>
        </p:txBody>
      </p:sp>
      <p:sp>
        <p:nvSpPr>
          <p:cNvPr id="4" name="Slide Number Placeholder 3"/>
          <p:cNvSpPr>
            <a:spLocks noGrp="1"/>
          </p:cNvSpPr>
          <p:nvPr>
            <p:ph type="sldNum" sz="quarter" idx="5"/>
          </p:nvPr>
        </p:nvSpPr>
        <p:spPr/>
        <p:txBody>
          <a:bodyPr/>
          <a:lstStyle/>
          <a:p>
            <a:fld id="{85D9B890-3B6E-417C-BD92-47816D5AB620}" type="slidenum">
              <a:rPr lang="en-US" smtClean="0"/>
              <a:pPr/>
              <a:t>61</a:t>
            </a:fld>
            <a:endParaRPr lang="en-US" dirty="0"/>
          </a:p>
        </p:txBody>
      </p:sp>
    </p:spTree>
    <p:extLst>
      <p:ext uri="{BB962C8B-B14F-4D97-AF65-F5344CB8AC3E}">
        <p14:creationId xmlns:p14="http://schemas.microsoft.com/office/powerpoint/2010/main" val="528900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advanced dry lab surgical skills trainers aim to train multiple surgical skills all in one location. These devices train over 16 psychomotor skills through 7 exercises. They are reusable and affordable. The dome shaped device was developed as a psychomotor training device for robotic surgeons specifically, but can be used for both open and lap training. The flat training device was built specifically for laparoscopic surgeons  both provide the trainee with several exercises all housed on the same device. </a:t>
            </a:r>
          </a:p>
        </p:txBody>
      </p:sp>
      <p:sp>
        <p:nvSpPr>
          <p:cNvPr id="4" name="Slide Number Placeholder 3"/>
          <p:cNvSpPr>
            <a:spLocks noGrp="1"/>
          </p:cNvSpPr>
          <p:nvPr>
            <p:ph type="sldNum" sz="quarter" idx="5"/>
          </p:nvPr>
        </p:nvSpPr>
        <p:spPr/>
        <p:txBody>
          <a:bodyPr/>
          <a:lstStyle/>
          <a:p>
            <a:fld id="{85D9B890-3B6E-417C-BD92-47816D5AB620}" type="slidenum">
              <a:rPr lang="en-US" smtClean="0"/>
              <a:pPr/>
              <a:t>62</a:t>
            </a:fld>
            <a:endParaRPr lang="en-US" dirty="0"/>
          </a:p>
        </p:txBody>
      </p:sp>
    </p:spTree>
    <p:extLst>
      <p:ext uri="{BB962C8B-B14F-4D97-AF65-F5344CB8AC3E}">
        <p14:creationId xmlns:p14="http://schemas.microsoft.com/office/powerpoint/2010/main" val="2399962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days after </a:t>
            </a:r>
            <a:r>
              <a:rPr lang="en-US" dirty="0" err="1"/>
              <a:t>Bucke</a:t>
            </a:r>
            <a:r>
              <a:rPr lang="en-US" dirty="0"/>
              <a:t> visited an exhibition of anatomical models in London (see above), he visited a “wax works” where he saw a very life-like model of Napoleon lying on a couch and “breathing, ”As we approached, we perceived the chest heave. We were greatly startled at this at first; but becoming reconciled to the delusion, we stood still, some time noting the undulation, consequent upon the breathing. We then touched the body; when, taking our fingers away, we saw they had left indentations, which disappeared soon after, as if the substance, we had touched, were actual flesh. It was, indeed, in all external respects, a perfect emblem of breathing life. Where flesh should be it appeared to be flesh; where bone should, bone; where cartilage, cartilage. [</a:t>
            </a:r>
            <a:r>
              <a:rPr lang="en-US" u="sng" dirty="0">
                <a:hlinkClick r:id="rId3" tooltip="View reference"/>
              </a:rPr>
              <a:t>80</a:t>
            </a:r>
            <a:r>
              <a:rPr lang="en-US" dirty="0"/>
              <a:t>]</a:t>
            </a:r>
          </a:p>
          <a:p>
            <a:r>
              <a:rPr lang="en-US" dirty="0"/>
              <a:t>The </a:t>
            </a:r>
            <a:r>
              <a:rPr lang="en-US" dirty="0" err="1"/>
              <a:t>Orfila</a:t>
            </a:r>
            <a:r>
              <a:rPr lang="en-US" dirty="0"/>
              <a:t> Museum in Paris also had a breathing “Venus.”</a:t>
            </a:r>
          </a:p>
          <a:p>
            <a:r>
              <a:rPr lang="en-US" dirty="0"/>
              <a:t>Movement of the chest to signify breathing is now taken for granted in simulators. In the middle of the nineteenth century this caused surprise and wonderment.</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8</a:t>
            </a:fld>
            <a:endParaRPr lang="en-US"/>
          </a:p>
        </p:txBody>
      </p:sp>
    </p:spTree>
    <p:extLst>
      <p:ext uri="{BB962C8B-B14F-4D97-AF65-F5344CB8AC3E}">
        <p14:creationId xmlns:p14="http://schemas.microsoft.com/office/powerpoint/2010/main" val="18373017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surgical trainer often used as the next step to the dry lab trainers is anything wet….. We often use things like excised animate and cadaveric tissue. Utilizing these types of trainings allows for a more realistic feel. The surgeons can learn and practice on the silicone models pictured on previous slides, but they then must practice on something that feels more like human anatomy. Excised tissue allows for surgeon to get this feel for a low cost…. Excised tissue is also one of the only part task trainers that allow surgeons to </a:t>
            </a:r>
            <a:r>
              <a:rPr lang="en-US"/>
              <a:t>utilize enegery </a:t>
            </a:r>
            <a:r>
              <a:rPr lang="en-US" dirty="0"/>
              <a:t>application which is essential in surgery these days.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63</a:t>
            </a:fld>
            <a:endParaRPr lang="en-US" dirty="0"/>
          </a:p>
        </p:txBody>
      </p:sp>
    </p:spTree>
    <p:extLst>
      <p:ext uri="{BB962C8B-B14F-4D97-AF65-F5344CB8AC3E}">
        <p14:creationId xmlns:p14="http://schemas.microsoft.com/office/powerpoint/2010/main" val="24454378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kumimoji="1" lang="en-US" sz="1600" kern="1200" dirty="0">
                <a:solidFill>
                  <a:schemeClr val="tx1"/>
                </a:solidFill>
                <a:effectLst/>
                <a:latin typeface="Arial" charset="0"/>
                <a:ea typeface="+mn-ea"/>
                <a:cs typeface="+mn-cs"/>
              </a:rPr>
              <a:t>The da Vinci robot is an extremely augmented version of laparoscopic surgery. The robot costs between $1.5 and 2.0 million so access to one is often limited to use in a real operating room. This has generated a market for stand-alone simulators that can be used at a much lower price point (typically $100,000 range). Four different simulators have been created for the da Vinci robot and compete for customers based on their unique physical configurations and the capabilities of the many exercises programmed into them. These simulators are helpful because they allow surgeons to practice core skills without the use of the more expensive robotic system. </a:t>
            </a:r>
          </a:p>
          <a:p>
            <a:r>
              <a:rPr kumimoji="1" lang="en-US" sz="1600" kern="1200" dirty="0">
                <a:solidFill>
                  <a:schemeClr val="tx1"/>
                </a:solidFill>
                <a:effectLst/>
                <a:latin typeface="Arial" charset="0"/>
                <a:ea typeface="+mn-ea"/>
                <a:cs typeface="+mn-cs"/>
              </a:rPr>
              <a:t> </a:t>
            </a:r>
          </a:p>
          <a:p>
            <a:r>
              <a:rPr kumimoji="1" lang="en-US" sz="1600" kern="1200" dirty="0">
                <a:solidFill>
                  <a:schemeClr val="tx1"/>
                </a:solidFill>
                <a:effectLst/>
                <a:latin typeface="Arial" charset="0"/>
                <a:ea typeface="+mn-ea"/>
                <a:cs typeface="+mn-cs"/>
              </a:rPr>
              <a:t>Other surgical robots have begun to appear on the market. Eventually these will also have training simulators of their capabilities, both because of the economic advantages of using a lower cost simulator, and because of the FDA’s insistence on a progressive, objective, and measurable training program for any robot that receives approach for use in the USA. </a:t>
            </a:r>
          </a:p>
          <a:p>
            <a:r>
              <a:rPr kumimoji="1" lang="en-US" sz="1600" kern="1200" dirty="0">
                <a:solidFill>
                  <a:schemeClr val="tx1"/>
                </a:solidFill>
                <a:effectLst/>
                <a:latin typeface="Arial" charset="0"/>
                <a:ea typeface="+mn-ea"/>
                <a:cs typeface="+mn-cs"/>
              </a:rPr>
              <a:t> </a:t>
            </a:r>
          </a:p>
        </p:txBody>
      </p:sp>
      <p:sp>
        <p:nvSpPr>
          <p:cNvPr id="4" name="Slide Number Placeholder 3"/>
          <p:cNvSpPr>
            <a:spLocks noGrp="1"/>
          </p:cNvSpPr>
          <p:nvPr>
            <p:ph type="sldNum" sz="quarter" idx="10"/>
          </p:nvPr>
        </p:nvSpPr>
        <p:spPr/>
        <p:txBody>
          <a:bodyPr/>
          <a:lstStyle/>
          <a:p>
            <a:pPr>
              <a:defRPr/>
            </a:pPr>
            <a:fld id="{C63022ED-B1FF-4480-9B75-85499BA6E9AD}" type="slidenum">
              <a:rPr lang="en-US" smtClean="0"/>
              <a:pPr>
                <a:defRPr/>
              </a:pPr>
              <a:t>64</a:t>
            </a:fld>
            <a:endParaRPr lang="en-US"/>
          </a:p>
        </p:txBody>
      </p:sp>
    </p:spTree>
    <p:extLst>
      <p:ext uri="{BB962C8B-B14F-4D97-AF65-F5344CB8AC3E}">
        <p14:creationId xmlns:p14="http://schemas.microsoft.com/office/powerpoint/2010/main" val="16389275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a:solidFill>
                  <a:schemeClr val="tx1"/>
                </a:solidFill>
                <a:effectLst/>
                <a:latin typeface="Arial" charset="0"/>
                <a:ea typeface="+mn-ea"/>
                <a:cs typeface="+mn-cs"/>
              </a:rPr>
              <a:t>These simulators are helpful because they allow surgeons to practice core skills without the use of the more expensive robotic system. They also allow surgeons, and surgeons in training, to practice various exercises without a proctor. Each simulator provides the user with an assessment of each exercise, scoring critical things like blood loss, excess force of instruments and efficiency scores like time to complete, and total movement of instrumentation. Each of the simulation systems has developed thresholds scores to indicate acceptable and unsatisfactory scoring levels. These thresholds were based on expert robotic surgeons’ performance on each exercise.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65</a:t>
            </a:fld>
            <a:endParaRPr lang="en-US"/>
          </a:p>
        </p:txBody>
      </p:sp>
    </p:spTree>
    <p:extLst>
      <p:ext uri="{BB962C8B-B14F-4D97-AF65-F5344CB8AC3E}">
        <p14:creationId xmlns:p14="http://schemas.microsoft.com/office/powerpoint/2010/main" val="2133563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kern="1200">
                <a:solidFill>
                  <a:schemeClr val="tx1"/>
                </a:solidFill>
                <a:effectLst/>
                <a:latin typeface="Arial" charset="0"/>
                <a:ea typeface="+mn-ea"/>
                <a:cs typeface="+mn-cs"/>
              </a:rPr>
              <a:t>This is a short clip of a VR robotic surgical simulator exercise (the </a:t>
            </a:r>
            <a:r>
              <a:rPr kumimoji="1" lang="en-US" sz="1600" kern="1200" err="1">
                <a:solidFill>
                  <a:schemeClr val="tx1"/>
                </a:solidFill>
                <a:effectLst/>
                <a:latin typeface="Arial" charset="0"/>
                <a:ea typeface="+mn-ea"/>
                <a:cs typeface="+mn-cs"/>
              </a:rPr>
              <a:t>RobotiX</a:t>
            </a:r>
            <a:r>
              <a:rPr kumimoji="1" lang="en-US" sz="1600" kern="1200">
                <a:solidFill>
                  <a:schemeClr val="tx1"/>
                </a:solidFill>
                <a:effectLst/>
                <a:latin typeface="Arial" charset="0"/>
                <a:ea typeface="+mn-ea"/>
                <a:cs typeface="+mn-cs"/>
              </a:rPr>
              <a:t> Mentor). This exercise is one of the very few procedural exercises; this clip specifically is a Novice robotic surgeon uses the simulator to complete a simulated robotic hysterectomy- from start to finish. While the initial imagery and anatomical setting looks great, there are several software issues and glitches. In addition, it is very difficult to simulated and program properties that react like tissue will. That is, if I pull here, the tissue will react this way… and if I cut here, the tissue will split this way.  This is why in video games we see such great programming and detail, and in medical VR we are still behind.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66</a:t>
            </a:fld>
            <a:endParaRPr lang="en-US"/>
          </a:p>
        </p:txBody>
      </p:sp>
    </p:spTree>
    <p:extLst>
      <p:ext uri="{BB962C8B-B14F-4D97-AF65-F5344CB8AC3E}">
        <p14:creationId xmlns:p14="http://schemas.microsoft.com/office/powerpoint/2010/main" val="36926506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 have no discussed several types of medical simulation from</a:t>
            </a:r>
            <a:r>
              <a:rPr lang="en-US" baseline="0"/>
              <a:t> standardized patient to virtual reality simulation, but now lets talk about how to take the technology and equipment and transition into a simulation program. The next few slides I will discuss some of the industries best practices and guidelines for creating and accrediting a medical simulation program. </a:t>
            </a:r>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67</a:t>
            </a:fld>
            <a:endParaRPr lang="en-US"/>
          </a:p>
        </p:txBody>
      </p:sp>
    </p:spTree>
    <p:extLst>
      <p:ext uri="{BB962C8B-B14F-4D97-AF65-F5344CB8AC3E}">
        <p14:creationId xmlns:p14="http://schemas.microsoft.com/office/powerpoint/2010/main" val="7325104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there are zero</a:t>
            </a:r>
            <a:r>
              <a:rPr lang="en-US" baseline="0" dirty="0"/>
              <a:t> globally accepted standards that comprehensively describe a simulation education center or educator. While there is not an “one size fits all” several societies have outlined benchmarks for creating an creditable simulation program. Specifically, the American College of Surgeons (ACS), Society for Simulation in Healthcare, American Society of Anesthesiologist, and American College of Obstetricians and Gynecologist. While it is likely that other health professional organizations are also exploring an accreditation process for simulation-based efforts, these are the four most frequently referred to to-date. </a:t>
            </a:r>
          </a:p>
          <a:p>
            <a:endParaRPr lang="en-US" baseline="0" dirty="0"/>
          </a:p>
          <a:p>
            <a:r>
              <a:rPr lang="en-US" baseline="0" dirty="0"/>
              <a:t>By describing each underlying framework and process involved in these programs, it can provide researchers, educators, and policy makers an understanding of the potential ways to build a their own simulation-based program. </a:t>
            </a:r>
          </a:p>
          <a:p>
            <a:endParaRPr lang="en-US" baseline="0" dirty="0"/>
          </a:p>
          <a:p>
            <a:r>
              <a:rPr lang="en-US" baseline="0" dirty="0"/>
              <a:t>Why accredit? Obtaining accreditation requires the commitment of resources from larger organizations (medical school or hospital), The process can be used by a simulation program to validate requests for resources such as capital, personnel, and hardware, investing in a better simulation program. </a:t>
            </a:r>
            <a:r>
              <a:rPr lang="en-US" b="1" baseline="0" dirty="0"/>
              <a:t>But MAINLY: simulation programs can benefit by using the accreditation as an external validation of quality---leading to increased client base, improved funding, and ability to attract collaborators. </a:t>
            </a:r>
          </a:p>
          <a:p>
            <a:endParaRPr lang="en-US" b="1"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Even if you are not looking to have</a:t>
            </a:r>
            <a:r>
              <a:rPr lang="en-US" baseline="0" dirty="0"/>
              <a:t> a program accredited, these organizations outline what they feel is imperative for an effective simulation program. </a:t>
            </a:r>
          </a:p>
          <a:p>
            <a:endParaRPr lang="en-US" b="1" baseline="0" dirty="0"/>
          </a:p>
          <a:p>
            <a:endParaRPr lang="en-US" b="1" baseline="0" dirty="0"/>
          </a:p>
          <a:p>
            <a:r>
              <a:rPr lang="en-US" baseline="0" dirty="0"/>
              <a:t>ACS list 76 accredited simulation centers</a:t>
            </a:r>
          </a:p>
          <a:p>
            <a:r>
              <a:rPr lang="en-US" baseline="0" dirty="0"/>
              <a:t>SSH 27</a:t>
            </a:r>
          </a:p>
          <a:p>
            <a:endParaRPr lang="en-US" b="1" baseline="0"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68</a:t>
            </a:fld>
            <a:endParaRPr lang="en-US"/>
          </a:p>
        </p:txBody>
      </p:sp>
    </p:spTree>
    <p:extLst>
      <p:ext uri="{BB962C8B-B14F-4D97-AF65-F5344CB8AC3E}">
        <p14:creationId xmlns:p14="http://schemas.microsoft.com/office/powerpoint/2010/main" val="39375812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there are a four categories that each of the previous societies mention for successful simulation programs (and this is really no surprise): well developed curricula and assessments,  the appropriate instructor and supporting personnel, the simulation equipment and technology, and an infrastructure that will continuously support the simulation program, larger organizations  like hospitals or medical schools. But each of the societies mentioned on the slide above puts more of their focuses or highlights one or two of these four core areas. </a:t>
            </a:r>
            <a:endParaRPr lang="en-US" dirty="0"/>
          </a:p>
          <a:p>
            <a:endParaRPr lang="en-US" dirty="0"/>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69</a:t>
            </a:fld>
            <a:endParaRPr lang="en-US"/>
          </a:p>
        </p:txBody>
      </p:sp>
    </p:spTree>
    <p:extLst>
      <p:ext uri="{BB962C8B-B14F-4D97-AF65-F5344CB8AC3E}">
        <p14:creationId xmlns:p14="http://schemas.microsoft.com/office/powerpoint/2010/main" val="5790103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solidFill>
                  <a:srgbClr val="FF0000"/>
                </a:solidFill>
              </a:rPr>
              <a:t>Here is an example of the areas where some of the societies focuses more heavily on than others. This table is meant to provide a snapshot of areas that each society focuses heavily on. Red areas indicate where the emphases of accreditation is and areas that the societies strongly differ. I should be able to look at this chart and find where my program lies, that is, if I want to develop an accredited program for multiple medical specialties, that has a research component,  but I don’t have infrastructure as large as ACS accreditation requires (e.g., train at least 20 people), then </a:t>
            </a:r>
            <a:r>
              <a:rPr lang="en-US" baseline="0" dirty="0" err="1">
                <a:solidFill>
                  <a:srgbClr val="FF0000"/>
                </a:solidFill>
              </a:rPr>
              <a:t>SSiH</a:t>
            </a:r>
            <a:r>
              <a:rPr lang="en-US" baseline="0" dirty="0">
                <a:solidFill>
                  <a:srgbClr val="FF0000"/>
                </a:solidFill>
              </a:rPr>
              <a:t> guidelines and accreditation process would be the best fit of the four. </a:t>
            </a:r>
          </a:p>
          <a:p>
            <a:endParaRPr lang="en-US" dirty="0"/>
          </a:p>
          <a:p>
            <a:r>
              <a:rPr lang="en-US" dirty="0"/>
              <a:t>Examples</a:t>
            </a:r>
            <a:r>
              <a:rPr lang="en-US" baseline="0" dirty="0"/>
              <a:t> of each: </a:t>
            </a:r>
            <a:endParaRPr lang="en-US" dirty="0"/>
          </a:p>
          <a:p>
            <a:endParaRPr lang="en-US" dirty="0"/>
          </a:p>
          <a:p>
            <a:r>
              <a:rPr lang="en-US" dirty="0"/>
              <a:t>SSH: </a:t>
            </a:r>
            <a:r>
              <a:rPr lang="en-US" baseline="0" dirty="0"/>
              <a:t>beyond core requirements SSH defines standards in four separate domains: assessment, teaching and education, and system integration and patient safety. Must first be accredited in one of the first three before receiving accreditation in the last. </a:t>
            </a:r>
            <a:r>
              <a:rPr lang="en-US" baseline="0" dirty="0">
                <a:solidFill>
                  <a:srgbClr val="FF0000"/>
                </a:solidFill>
              </a:rPr>
              <a:t>OTHER: focus of research and system integration </a:t>
            </a:r>
          </a:p>
          <a:p>
            <a:endParaRPr lang="en-US" baseline="0" dirty="0"/>
          </a:p>
          <a:p>
            <a:r>
              <a:rPr lang="en-US" baseline="0" dirty="0"/>
              <a:t>ACS: defines accreditation at two different level across all four areas listed above, Most apply for level 1 comprehensive, (level 2, basic smaller, more narrowly focused simulation centers [e.g.,., robotics]). ACS more than any other program specifies infrastructure and equipment requirements including minimum dedicated simulation and office space, tele conferencing capabilities, and availability of support facilities (e.g., locker space) to enable hands-on training for at least 20 learners. Aim: Sustainability? Resident size course? </a:t>
            </a:r>
          </a:p>
          <a:p>
            <a:endParaRPr lang="en-US" baseline="0" dirty="0"/>
          </a:p>
          <a:p>
            <a:r>
              <a:rPr lang="en-US" baseline="0" dirty="0"/>
              <a:t>ASA: emphases on instructor/personnel, program director (</a:t>
            </a:r>
            <a:r>
              <a:rPr lang="en-US" baseline="0" dirty="0" err="1"/>
              <a:t>phd</a:t>
            </a:r>
            <a:r>
              <a:rPr lang="en-US" baseline="0" dirty="0"/>
              <a:t>), and other requirements, ASA member, hold appointment in department of </a:t>
            </a:r>
            <a:r>
              <a:rPr lang="en-US" baseline="0" dirty="0" err="1"/>
              <a:t>anaestologist</a:t>
            </a:r>
            <a:r>
              <a:rPr lang="en-US" baseline="0" dirty="0"/>
              <a:t> ***focus on program personnel. Financial model needed to show sustainability of long term course, facilities should be sufficient for coursework offered, written course/facility policy and procedures must be complete. </a:t>
            </a:r>
          </a:p>
          <a:p>
            <a:endParaRPr lang="en-US" baseline="0" dirty="0"/>
          </a:p>
          <a:p>
            <a:r>
              <a:rPr lang="en-US" baseline="0" dirty="0"/>
              <a:t>ACOG:, no clearly defined personnel requirements, learners mainly graduate medical education toward resident education, curricula must focus on simulation based surgical skills education with focus of patient safety, with the goal of curricula by each can be taught by other consortium institutions (accredited ACOG institutions), and with the goal of all curricula to become validated. </a:t>
            </a:r>
            <a:r>
              <a:rPr lang="mr-IN" baseline="0" dirty="0"/>
              <a:t>…</a:t>
            </a:r>
            <a:r>
              <a:rPr lang="en-US" baseline="0" dirty="0"/>
              <a:t> State of the art surgical simulation centers, develop standardized teaching methods that can be used by other institutions. </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70</a:t>
            </a:fld>
            <a:endParaRPr lang="en-US"/>
          </a:p>
        </p:txBody>
      </p:sp>
    </p:spTree>
    <p:extLst>
      <p:ext uri="{BB962C8B-B14F-4D97-AF65-F5344CB8AC3E}">
        <p14:creationId xmlns:p14="http://schemas.microsoft.com/office/powerpoint/2010/main" val="11950432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before you choose a society for accreditation consider the end users. </a:t>
            </a:r>
          </a:p>
          <a:p>
            <a:endParaRPr lang="en-US" dirty="0"/>
          </a:p>
          <a:p>
            <a:r>
              <a:rPr lang="en-US" dirty="0"/>
              <a:t>An</a:t>
            </a:r>
            <a:r>
              <a:rPr lang="en-US" baseline="0" dirty="0"/>
              <a:t> obvious thing to consider when developing a simulation program is who the end users will be.  The aforementioned accrediting institutes are divided into broad and specialty specific accreditation and therefore provide recommendations for either a very specific program (e.g., ACOG) or provide guidelines for creating a broad accredited program (SSIH or ACS). </a:t>
            </a:r>
            <a:endParaRPr lang="en-US" dirty="0"/>
          </a:p>
          <a:p>
            <a:endParaRPr lang="en-US" dirty="0"/>
          </a:p>
          <a:p>
            <a:r>
              <a:rPr lang="en-US" dirty="0"/>
              <a:t>SSH: </a:t>
            </a:r>
            <a:r>
              <a:rPr lang="en-US" baseline="0" dirty="0"/>
              <a:t>accreditation requirements to support- broadest simulation and simulation-based education. Requirements for instructors, equipment, and processes are left flexibly defined to include wide variability in programs and centers. </a:t>
            </a:r>
          </a:p>
          <a:p>
            <a:endParaRPr lang="en-US" baseline="0" dirty="0"/>
          </a:p>
          <a:p>
            <a:r>
              <a:rPr lang="en-US" baseline="0" dirty="0"/>
              <a:t>ACS: Board accreditation requirements to support continuing processional education and resident training (thus supporting training in surgical fields), but also support training of medical students, nurses, and other health professionals. </a:t>
            </a:r>
          </a:p>
          <a:p>
            <a:endParaRPr lang="en-US" baseline="0" dirty="0"/>
          </a:p>
          <a:p>
            <a:r>
              <a:rPr lang="en-US" baseline="0" dirty="0"/>
              <a:t>ASA: focuses of accrediting institutions providing anesthesia based training and highlights offerings targeting licensed, practicing  physicians</a:t>
            </a:r>
          </a:p>
          <a:p>
            <a:endParaRPr lang="en-US" baseline="0" dirty="0"/>
          </a:p>
          <a:p>
            <a:r>
              <a:rPr lang="en-US" baseline="0" dirty="0"/>
              <a:t>ACOG: focusing of graduate medical education and continuing education in obstetrics and gynecology. Shares similarities to with goals and objectives of ASA simulation committee, but focuses toward resident education rather than continuing medical education </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71</a:t>
            </a:fld>
            <a:endParaRPr lang="en-US"/>
          </a:p>
        </p:txBody>
      </p:sp>
    </p:spTree>
    <p:extLst>
      <p:ext uri="{BB962C8B-B14F-4D97-AF65-F5344CB8AC3E}">
        <p14:creationId xmlns:p14="http://schemas.microsoft.com/office/powerpoint/2010/main" val="11950432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 have no discussed several types of medical simulation from</a:t>
            </a:r>
            <a:r>
              <a:rPr lang="en-US" baseline="0"/>
              <a:t> standardized patient to virtual reality simulation, but now lets talk about how to take the technology and equipment and transition into a simulation program. The next few slides I will discuss some of the industries best practices and guidelines for creating and accrediting a medical simulation program. </a:t>
            </a:r>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72</a:t>
            </a:fld>
            <a:endParaRPr lang="en-US"/>
          </a:p>
        </p:txBody>
      </p:sp>
    </p:spTree>
    <p:extLst>
      <p:ext uri="{BB962C8B-B14F-4D97-AF65-F5344CB8AC3E}">
        <p14:creationId xmlns:p14="http://schemas.microsoft.com/office/powerpoint/2010/main" val="44030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Josephine Chase dolls were created for training in the Hartford Hospital in 1911. Applied to: </a:t>
            </a:r>
          </a:p>
          <a:p>
            <a:pPr marL="285750" indent="-285750">
              <a:buFont typeface="Arial" panose="020B0604020202020204" pitchFamily="34" charset="0"/>
              <a:buChar char="•"/>
            </a:pPr>
            <a:r>
              <a:rPr lang="en-US" dirty="0"/>
              <a:t>Lifting</a:t>
            </a:r>
          </a:p>
          <a:p>
            <a:pPr marL="285750" indent="-285750">
              <a:buFont typeface="Arial" panose="020B0604020202020204" pitchFamily="34" charset="0"/>
              <a:buChar char="•"/>
            </a:pPr>
            <a:r>
              <a:rPr lang="en-US" dirty="0"/>
              <a:t>Turning</a:t>
            </a:r>
          </a:p>
          <a:p>
            <a:pPr marL="285750" indent="-285750">
              <a:buFont typeface="Arial" panose="020B0604020202020204" pitchFamily="34" charset="0"/>
              <a:buChar char="•"/>
            </a:pPr>
            <a:r>
              <a:rPr lang="en-US" dirty="0"/>
              <a:t>Changing clothes</a:t>
            </a:r>
          </a:p>
          <a:p>
            <a:pPr marL="285750" indent="-285750">
              <a:buFont typeface="Arial" panose="020B0604020202020204" pitchFamily="34" charset="0"/>
              <a:buChar char="•"/>
            </a:pPr>
            <a:r>
              <a:rPr lang="en-US" dirty="0"/>
              <a:t>Transfer</a:t>
            </a:r>
          </a:p>
          <a:p>
            <a:pPr marL="285750" indent="-285750">
              <a:buFont typeface="Arial" panose="020B0604020202020204" pitchFamily="34" charset="0"/>
              <a:buChar char="•"/>
            </a:pPr>
            <a:r>
              <a:rPr lang="en-US" dirty="0"/>
              <a:t>Application of dressings</a:t>
            </a:r>
          </a:p>
          <a:p>
            <a:pPr marL="285750" indent="-285750">
              <a:buFont typeface="Arial" panose="020B0604020202020204" pitchFamily="34" charset="0"/>
              <a:buChar char="•"/>
            </a:pPr>
            <a:r>
              <a:rPr lang="en-US" dirty="0"/>
              <a:t>Etc.</a:t>
            </a:r>
          </a:p>
          <a:p>
            <a:endParaRPr lang="en-US" dirty="0"/>
          </a:p>
          <a:p>
            <a:r>
              <a:rPr lang="en-US" dirty="0"/>
              <a:t>She was one of the originators of the manikin (non-responsive models). </a:t>
            </a:r>
          </a:p>
          <a:p>
            <a:r>
              <a:rPr lang="en-US" dirty="0"/>
              <a:t>Owen, page 407</a:t>
            </a:r>
          </a:p>
          <a:p>
            <a:endParaRPr lang="en-US" dirty="0"/>
          </a:p>
          <a:p>
            <a:r>
              <a:rPr lang="en-US" dirty="0"/>
              <a:t>https://basicmedicalkey.com/simulation-in-nursing/</a:t>
            </a:r>
          </a:p>
          <a:p>
            <a:r>
              <a:rPr lang="en-US" dirty="0"/>
              <a:t>Martha Jenks Chase (1851–1925) had started making dolls in 1889 as a hobby and gave them to children in the neighborhood. The doll business began when a buyer for a Boston department store happened to see one she had made and insisted she took an order [3, p. 114]. Dolls at that time were either imported from France and Germany and had fragile bisque heads and were typically overdressed in adult fashions or locally made folk dolls which had flat heads and were generally crude. The Chase dolls, made of stockinette and with round heads and raised, hand-painted facial features looked like babies and were soft to touch, durable and realistic. The Chase dolls were popular and production was scaled up they became available nationally through major department stores. The dolls were made in a workshop behind the Chase’s house in Pawtucket, Rhode Island which was known as the Doll House.</a:t>
            </a:r>
          </a:p>
          <a:p>
            <a:r>
              <a:rPr lang="en-US" dirty="0"/>
              <a:t>In 1910 Miss A. Lauder Sutherland, principal of the Hartford (CT) Hospital Training School for Nurses asked Chase to make an adult-sized doll with same characteristics of realism and durability as the play dolls that could be used for teaching nursing skills. Apparently, the school already had some straw-filled mannequins that were unsatisfactory [4, p. 85–86]. A prototype adult female doll was tested at Pawtucket’s Memorial Hospital [5] and the first “Chase Hospital Doll” was delivered to Hartford in 1911 where it was called Josephine Chase [6]. The height of the doll (5′ 4″) and proportions were based on Martha Chase. Several early Chase Hospital Dolls have survived including one at Hartford where she was conceived (see Fig. 9.5). Another, purchased in 1914 by the Auxiliary of JC Blair Hospital, Huntingdon, Pennsylvania is now on display there [7, p. 31].</a:t>
            </a:r>
          </a:p>
          <a:p>
            <a:endParaRPr lang="en-US" dirty="0"/>
          </a:p>
          <a:p>
            <a:r>
              <a:rPr lang="en-US" dirty="0"/>
              <a:t>https://www.yumpu.com/en/document/view/9736230/remembering-mrschase-national-student-nurses-association</a:t>
            </a:r>
          </a:p>
        </p:txBody>
      </p:sp>
      <p:sp>
        <p:nvSpPr>
          <p:cNvPr id="4" name="Slide Number Placeholder 3"/>
          <p:cNvSpPr>
            <a:spLocks noGrp="1"/>
          </p:cNvSpPr>
          <p:nvPr>
            <p:ph type="sldNum" sz="quarter" idx="10"/>
          </p:nvPr>
        </p:nvSpPr>
        <p:spPr/>
        <p:txBody>
          <a:bodyPr/>
          <a:lstStyle/>
          <a:p>
            <a:fld id="{85D9B890-3B6E-417C-BD92-47816D5AB620}" type="slidenum">
              <a:rPr lang="en-US" smtClean="0"/>
              <a:pPr/>
              <a:t>9</a:t>
            </a:fld>
            <a:endParaRPr lang="en-US"/>
          </a:p>
        </p:txBody>
      </p:sp>
    </p:spTree>
    <p:extLst>
      <p:ext uri="{BB962C8B-B14F-4D97-AF65-F5344CB8AC3E}">
        <p14:creationId xmlns:p14="http://schemas.microsoft.com/office/powerpoint/2010/main" val="23272435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Generative Adversarial Networks have been more famously used as tools to teach a computer to play a video game or to generate a picture in the style of a known artist (e.g. </a:t>
            </a:r>
            <a:r>
              <a:rPr lang="en-US" dirty="0" err="1"/>
              <a:t>StyleGAN</a:t>
            </a:r>
            <a:r>
              <a:rPr lang="en-US" dirty="0"/>
              <a:t>). But they have also been used to generate medical imagery that can be used for training. Using a set of real scans (x-ray, CT, ultrasound, etc.), a GAN can create other images in that style. The GAN has a learning phase in which it generates many (perhaps thousands) of images that are very poor approximations. But eventually it teaches itself which images are most like the originals (the real ones). The best are then extracted from the pool and used for teaching. </a:t>
            </a:r>
          </a:p>
          <a:p>
            <a:endParaRPr lang="en-US" dirty="0"/>
          </a:p>
          <a:p>
            <a:r>
              <a:rPr lang="en-US" dirty="0"/>
              <a:t>Advantages: </a:t>
            </a:r>
          </a:p>
          <a:p>
            <a:pPr marL="342900" indent="-342900">
              <a:buAutoNum type="arabicParenR"/>
            </a:pPr>
            <a:r>
              <a:rPr lang="en-US" dirty="0"/>
              <a:t>Given a small number of images with a specific pathology like a tumor, the GAN can generate many more that possess “tumors” that are in different locations, different sizes, etc. So, the training set has much more variety, without requiring the collection of all of those examples from real patients. </a:t>
            </a:r>
          </a:p>
          <a:p>
            <a:pPr marL="342900" indent="-342900">
              <a:buAutoNum type="arabicParenR"/>
            </a:pPr>
            <a:r>
              <a:rPr lang="en-US" dirty="0"/>
              <a:t>The GAN-generated images are not from a real person. So, they are by their nature free of HIPAA regulations and sharing them is less restrictive. </a:t>
            </a:r>
          </a:p>
          <a:p>
            <a:pPr marL="342900" indent="-342900">
              <a:buAutoNum type="arabicParenR"/>
            </a:pPr>
            <a:endParaRPr lang="en-US" dirty="0"/>
          </a:p>
          <a:p>
            <a:pPr marL="0" indent="0">
              <a:buNone/>
            </a:pPr>
            <a:r>
              <a:rPr lang="en-US" dirty="0"/>
              <a:t>Disadvantages: </a:t>
            </a:r>
          </a:p>
          <a:p>
            <a:pPr marL="342900" indent="-342900">
              <a:buAutoNum type="arabicParenR"/>
            </a:pPr>
            <a:r>
              <a:rPr lang="en-US" dirty="0"/>
              <a:t>GAN’s generate many thousands of very poor copies of the good image. So, a human must sort through all of the images created and eliminate those that are not good enough for raining. </a:t>
            </a:r>
          </a:p>
          <a:p>
            <a:pPr marL="342900" indent="-342900">
              <a:buAutoNum type="arabicParenR"/>
            </a:pPr>
            <a:r>
              <a:rPr lang="en-US" dirty="0"/>
              <a:t>GAN’s rely on the “style” of an original, so as image tech and quality improve, the algorithm has to be used again to generate images at the new level of quality. </a:t>
            </a:r>
          </a:p>
        </p:txBody>
      </p:sp>
      <p:sp>
        <p:nvSpPr>
          <p:cNvPr id="4" name="Slide Number Placeholder 3"/>
          <p:cNvSpPr>
            <a:spLocks noGrp="1"/>
          </p:cNvSpPr>
          <p:nvPr>
            <p:ph type="sldNum" sz="quarter" idx="5"/>
          </p:nvPr>
        </p:nvSpPr>
        <p:spPr/>
        <p:txBody>
          <a:bodyPr/>
          <a:lstStyle/>
          <a:p>
            <a:fld id="{85D9B890-3B6E-417C-BD92-47816D5AB620}" type="slidenum">
              <a:rPr lang="en-US" smtClean="0"/>
              <a:pPr/>
              <a:t>73</a:t>
            </a:fld>
            <a:endParaRPr lang="en-US" dirty="0"/>
          </a:p>
        </p:txBody>
      </p:sp>
    </p:spTree>
    <p:extLst>
      <p:ext uri="{BB962C8B-B14F-4D97-AF65-F5344CB8AC3E}">
        <p14:creationId xmlns:p14="http://schemas.microsoft.com/office/powerpoint/2010/main" val="27293208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Augmented Reality systems exist to overlay imagery from textbooks or from real patient scans onto a patient during a procedure, examination, or surgery. This image shows a surgeon performing an orthopedic leg reconstruction while using AR to overlay a computer enhanced image of the bones. AI can assist with this by processing both the real image received from the live camera and the previously stored image. With this information it can add annotations or graphic indicators suggesting the best placement for screws, avenues of approach, the location of blood vessels which should be avoided, etc. </a:t>
            </a:r>
          </a:p>
        </p:txBody>
      </p:sp>
      <p:sp>
        <p:nvSpPr>
          <p:cNvPr id="4" name="Slide Number Placeholder 3"/>
          <p:cNvSpPr>
            <a:spLocks noGrp="1"/>
          </p:cNvSpPr>
          <p:nvPr>
            <p:ph type="sldNum" sz="quarter" idx="5"/>
          </p:nvPr>
        </p:nvSpPr>
        <p:spPr/>
        <p:txBody>
          <a:bodyPr/>
          <a:lstStyle/>
          <a:p>
            <a:fld id="{85D9B890-3B6E-417C-BD92-47816D5AB620}" type="slidenum">
              <a:rPr lang="en-US" smtClean="0"/>
              <a:pPr/>
              <a:t>74</a:t>
            </a:fld>
            <a:endParaRPr lang="en-US" dirty="0"/>
          </a:p>
        </p:txBody>
      </p:sp>
    </p:spTree>
    <p:extLst>
      <p:ext uri="{BB962C8B-B14F-4D97-AF65-F5344CB8AC3E}">
        <p14:creationId xmlns:p14="http://schemas.microsoft.com/office/powerpoint/2010/main" val="405820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manikins are often “animated” or given speech capabilities through the use of speakers/microphones that are connected to a human trainer “behind the curtain” or in an observation room. </a:t>
            </a:r>
          </a:p>
          <a:p>
            <a:r>
              <a:rPr lang="en-US" dirty="0"/>
              <a:t>Researchers have begun to add AI to patient manikins to replace the need for a human to provide this responsiveness. A full-loop of verbal communication requires that the software include: </a:t>
            </a:r>
          </a:p>
          <a:p>
            <a:pPr marL="342900" indent="-342900">
              <a:buAutoNum type="arabicParenR"/>
            </a:pPr>
            <a:r>
              <a:rPr lang="en-US" dirty="0"/>
              <a:t>speech-to-text recognition to “hear” the person being trained, </a:t>
            </a:r>
          </a:p>
          <a:p>
            <a:pPr marL="342900" indent="-342900">
              <a:buAutoNum type="arabicParenR"/>
            </a:pPr>
            <a:r>
              <a:rPr lang="en-US" dirty="0"/>
              <a:t>text understanding such as Transformer model so the computer understands what the text means, </a:t>
            </a:r>
          </a:p>
          <a:p>
            <a:pPr marL="342900" indent="-342900">
              <a:buAutoNum type="arabicParenR"/>
            </a:pPr>
            <a:r>
              <a:rPr lang="en-US" dirty="0"/>
              <a:t>an AI production/expert system to determine how to respond, and </a:t>
            </a:r>
          </a:p>
          <a:p>
            <a:pPr marL="342900" indent="-342900">
              <a:buAutoNum type="arabicParenR"/>
            </a:pPr>
            <a:r>
              <a:rPr lang="en-US" dirty="0"/>
              <a:t>a text-to-speech engine to turn the prescribed response back into audio. </a:t>
            </a:r>
          </a:p>
          <a:p>
            <a:pPr marL="342900" indent="-342900">
              <a:buAutoNum type="arabicParenR"/>
            </a:pPr>
            <a:endParaRPr lang="en-US" dirty="0"/>
          </a:p>
          <a:p>
            <a:pPr marL="0" indent="0">
              <a:buNone/>
            </a:pPr>
            <a:r>
              <a:rPr lang="en-US" dirty="0"/>
              <a:t>Even all of these capabilities can only respond to knowledge questions. It cannot answer a question like “Does it hurt when I push here?” because the software does not know where “here” is. That would require additional sensors to be able to sense what the training is touching and how hard. </a:t>
            </a:r>
          </a:p>
        </p:txBody>
      </p:sp>
      <p:sp>
        <p:nvSpPr>
          <p:cNvPr id="4" name="Slide Number Placeholder 3"/>
          <p:cNvSpPr>
            <a:spLocks noGrp="1"/>
          </p:cNvSpPr>
          <p:nvPr>
            <p:ph type="sldNum" sz="quarter" idx="5"/>
          </p:nvPr>
        </p:nvSpPr>
        <p:spPr/>
        <p:txBody>
          <a:bodyPr/>
          <a:lstStyle/>
          <a:p>
            <a:fld id="{85D9B890-3B6E-417C-BD92-47816D5AB620}" type="slidenum">
              <a:rPr lang="en-US" smtClean="0"/>
              <a:pPr/>
              <a:t>75</a:t>
            </a:fld>
            <a:endParaRPr lang="en-US" dirty="0"/>
          </a:p>
        </p:txBody>
      </p:sp>
    </p:spTree>
    <p:extLst>
      <p:ext uri="{BB962C8B-B14F-4D97-AF65-F5344CB8AC3E}">
        <p14:creationId xmlns:p14="http://schemas.microsoft.com/office/powerpoint/2010/main" val="205577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concern that medical students, residents, and fellows face a future in which AI systems are embedded in healthcare, but the clinicians have not been educated to understand how these systems work, what they are capable of, what their limitations are, and how best they can be leveraged. There may also be legal constraints on the role that the systems can play. Medical Educators are suggesting that there is a growing need for education about AI in healthcare to be included in the curricula. </a:t>
            </a:r>
          </a:p>
        </p:txBody>
      </p:sp>
      <p:sp>
        <p:nvSpPr>
          <p:cNvPr id="4" name="Slide Number Placeholder 3"/>
          <p:cNvSpPr>
            <a:spLocks noGrp="1"/>
          </p:cNvSpPr>
          <p:nvPr>
            <p:ph type="sldNum" sz="quarter" idx="5"/>
          </p:nvPr>
        </p:nvSpPr>
        <p:spPr/>
        <p:txBody>
          <a:bodyPr/>
          <a:lstStyle/>
          <a:p>
            <a:fld id="{85D9B890-3B6E-417C-BD92-47816D5AB620}" type="slidenum">
              <a:rPr lang="en-US" smtClean="0"/>
              <a:pPr/>
              <a:t>76</a:t>
            </a:fld>
            <a:endParaRPr lang="en-US" dirty="0"/>
          </a:p>
        </p:txBody>
      </p:sp>
    </p:spTree>
    <p:extLst>
      <p:ext uri="{BB962C8B-B14F-4D97-AF65-F5344CB8AC3E}">
        <p14:creationId xmlns:p14="http://schemas.microsoft.com/office/powerpoint/2010/main" val="11925530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as with all domains that are experimenting with or adopting AI-based tools, there are concerns about how well it will fit into the legal, ethical, social, and cultural standards of the industry. In healthcare, some of these that have been identified are: </a:t>
            </a:r>
          </a:p>
          <a:p>
            <a:pPr marL="285750" indent="-285750">
              <a:buFont typeface="Arial" panose="020B0604020202020204" pitchFamily="34" charset="0"/>
              <a:buChar char="•"/>
            </a:pPr>
            <a:r>
              <a:rPr lang="en-US" dirty="0"/>
              <a:t>Black Box vs. Transparency - Instruction and assessment must be explainable to students and instructors</a:t>
            </a:r>
          </a:p>
          <a:p>
            <a:pPr marL="285750" indent="-285750">
              <a:buFont typeface="Arial" panose="020B0604020202020204" pitchFamily="34" charset="0"/>
              <a:buChar char="•"/>
            </a:pPr>
            <a:r>
              <a:rPr lang="en-US" dirty="0"/>
              <a:t>Privacy and Control Over Data - Patient and student data must be verifiably protected</a:t>
            </a:r>
          </a:p>
          <a:p>
            <a:pPr marL="285750" indent="-285750">
              <a:buFont typeface="Arial" panose="020B0604020202020204" pitchFamily="34" charset="0"/>
              <a:buChar char="•"/>
            </a:pPr>
            <a:r>
              <a:rPr lang="en-US" dirty="0"/>
              <a:t>Standards for Use of Artificial Intelligence in Patient Care and Liability - AI use in Residency instruction/assistance must be aligned with legal parameters</a:t>
            </a:r>
          </a:p>
          <a:p>
            <a:pPr marL="285750" indent="-285750">
              <a:buFont typeface="Arial" panose="020B0604020202020204" pitchFamily="34" charset="0"/>
              <a:buChar char="•"/>
            </a:pPr>
            <a:r>
              <a:rPr lang="en-US" dirty="0"/>
              <a:t>Physicians learn to interpret the results and communicate to the patient - Learning to present AI-based diagnoses to a patient is a new clinician skill</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77</a:t>
            </a:fld>
            <a:endParaRPr lang="en-US" dirty="0"/>
          </a:p>
        </p:txBody>
      </p:sp>
    </p:spTree>
    <p:extLst>
      <p:ext uri="{BB962C8B-B14F-4D97-AF65-F5344CB8AC3E}">
        <p14:creationId xmlns:p14="http://schemas.microsoft.com/office/powerpoint/2010/main" val="21435302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78</a:t>
            </a:fld>
            <a:endParaRPr lang="en-US"/>
          </a:p>
        </p:txBody>
      </p:sp>
    </p:spTree>
    <p:extLst>
      <p:ext uri="{BB962C8B-B14F-4D97-AF65-F5344CB8AC3E}">
        <p14:creationId xmlns:p14="http://schemas.microsoft.com/office/powerpoint/2010/main" val="5190648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decades previously, the </a:t>
            </a:r>
            <a:r>
              <a:rPr lang="en-US" dirty="0" err="1"/>
              <a:t>MedSim</a:t>
            </a:r>
            <a:r>
              <a:rPr lang="en-US" dirty="0"/>
              <a:t> community discovered the wonderful opportunity to insert a virtual world into the electronic space between physician and patient with Laparoscopic surgical systems. Today that opportunity is much larger with robotic surgical systems. All of the large robotic platforms have created a simulator as either an appended device or as an embedded device in their robotic systems. This allows a surgeon in training to work with the real robot hand and foot interfaces and to receive visual and auditory stimuli from the same system they use in the OR. Though the realism of the VR exercises is still short of human-tissue realistic, the experience is as close to real as has been created without the use of animal or cadaveric tissue. </a:t>
            </a:r>
          </a:p>
        </p:txBody>
      </p:sp>
      <p:sp>
        <p:nvSpPr>
          <p:cNvPr id="4" name="Slide Number Placeholder 3"/>
          <p:cNvSpPr>
            <a:spLocks noGrp="1"/>
          </p:cNvSpPr>
          <p:nvPr>
            <p:ph type="sldNum" sz="quarter" idx="5"/>
          </p:nvPr>
        </p:nvSpPr>
        <p:spPr/>
        <p:txBody>
          <a:bodyPr/>
          <a:lstStyle/>
          <a:p>
            <a:fld id="{85D9B890-3B6E-417C-BD92-47816D5AB620}" type="slidenum">
              <a:rPr lang="en-US" smtClean="0"/>
              <a:pPr/>
              <a:t>79</a:t>
            </a:fld>
            <a:endParaRPr lang="en-US" dirty="0"/>
          </a:p>
        </p:txBody>
      </p:sp>
    </p:spTree>
    <p:extLst>
      <p:ext uri="{BB962C8B-B14F-4D97-AF65-F5344CB8AC3E}">
        <p14:creationId xmlns:p14="http://schemas.microsoft.com/office/powerpoint/2010/main" val="28954534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C6D4DF"/>
                </a:solidFill>
                <a:effectLst/>
                <a:latin typeface="Arial" panose="020B0604020202020204" pitchFamily="34" charset="0"/>
              </a:rPr>
              <a:t>A real surgical robot simulation game, observe human organs from the inside of the abdominal cavity, and use various instruments to grasp, cut and clip the organs freely to complete the real operation.</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80</a:t>
            </a:fld>
            <a:endParaRPr lang="en-US" dirty="0"/>
          </a:p>
        </p:txBody>
      </p:sp>
    </p:spTree>
    <p:extLst>
      <p:ext uri="{BB962C8B-B14F-4D97-AF65-F5344CB8AC3E}">
        <p14:creationId xmlns:p14="http://schemas.microsoft.com/office/powerpoint/2010/main" val="39100507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Combining plastic and silicone models with extracted bio organs (cadaveric and animal). </a:t>
            </a:r>
          </a:p>
          <a:p>
            <a:pPr marL="285750" indent="-285750">
              <a:buFont typeface="Arial" panose="020B0604020202020204" pitchFamily="34" charset="0"/>
              <a:buChar char="•"/>
            </a:pPr>
            <a:r>
              <a:rPr lang="en-US" dirty="0"/>
              <a:t>Realistic and reusable external approach. </a:t>
            </a:r>
          </a:p>
          <a:p>
            <a:pPr marL="285750" indent="-285750">
              <a:buFont typeface="Arial" panose="020B0604020202020204" pitchFamily="34" charset="0"/>
              <a:buChar char="•"/>
            </a:pPr>
            <a:r>
              <a:rPr lang="en-US" dirty="0"/>
              <a:t>Realistic, one-time-use internal organs for surgery.</a:t>
            </a:r>
          </a:p>
          <a:p>
            <a:pPr marL="285750" indent="-285750">
              <a:buFont typeface="Arial" panose="020B0604020202020204" pitchFamily="34" charset="0"/>
              <a:buChar char="•"/>
            </a:pPr>
            <a:r>
              <a:rPr lang="en-US" dirty="0"/>
              <a:t>Real tissue feel, bleeding, organ motion.</a:t>
            </a:r>
          </a:p>
          <a:p>
            <a:pPr marL="285750" indent="-285750">
              <a:buFont typeface="Arial" panose="020B0604020202020204" pitchFamily="34" charset="0"/>
              <a:buChar char="•"/>
            </a:pPr>
            <a:r>
              <a:rPr lang="en-US" dirty="0"/>
              <a:t>Materials costs are same as most lab training. Extra staff costs to prepare the combined system. </a:t>
            </a:r>
          </a:p>
        </p:txBody>
      </p:sp>
      <p:sp>
        <p:nvSpPr>
          <p:cNvPr id="4" name="Slide Number Placeholder 3"/>
          <p:cNvSpPr>
            <a:spLocks noGrp="1"/>
          </p:cNvSpPr>
          <p:nvPr>
            <p:ph type="sldNum" sz="quarter" idx="5"/>
          </p:nvPr>
        </p:nvSpPr>
        <p:spPr/>
        <p:txBody>
          <a:bodyPr/>
          <a:lstStyle/>
          <a:p>
            <a:fld id="{85D9B890-3B6E-417C-BD92-47816D5AB620}" type="slidenum">
              <a:rPr lang="en-US" smtClean="0"/>
              <a:pPr/>
              <a:t>81</a:t>
            </a:fld>
            <a:endParaRPr lang="en-US" dirty="0"/>
          </a:p>
        </p:txBody>
      </p:sp>
    </p:spTree>
    <p:extLst>
      <p:ext uri="{BB962C8B-B14F-4D97-AF65-F5344CB8AC3E}">
        <p14:creationId xmlns:p14="http://schemas.microsoft.com/office/powerpoint/2010/main" val="8991783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Similar idea, but on a much larger scale. </a:t>
            </a:r>
          </a:p>
          <a:p>
            <a:pPr marL="285750" indent="-285750">
              <a:buFont typeface="Arial" panose="020B0604020202020204" pitchFamily="34" charset="0"/>
              <a:buChar char="•"/>
            </a:pPr>
            <a:r>
              <a:rPr lang="en-US" dirty="0"/>
              <a:t>Full cadaver.</a:t>
            </a:r>
          </a:p>
          <a:p>
            <a:pPr marL="285750" indent="-285750">
              <a:buFont typeface="Arial" panose="020B0604020202020204" pitchFamily="34" charset="0"/>
              <a:buChar char="•"/>
            </a:pPr>
            <a:r>
              <a:rPr lang="en-US" dirty="0"/>
              <a:t>Prepped by plugging major circulatory leaks. </a:t>
            </a:r>
          </a:p>
          <a:p>
            <a:pPr marL="285750" indent="-285750">
              <a:buFont typeface="Arial" panose="020B0604020202020204" pitchFamily="34" charset="0"/>
              <a:buChar char="•"/>
            </a:pPr>
            <a:r>
              <a:rPr lang="en-US" dirty="0"/>
              <a:t>Create simulated, non-clotting blood substitute (very inexpensive). </a:t>
            </a:r>
          </a:p>
          <a:p>
            <a:pPr marL="285750" indent="-285750">
              <a:buFont typeface="Arial" panose="020B0604020202020204" pitchFamily="34" charset="0"/>
              <a:buChar char="•"/>
            </a:pPr>
            <a:r>
              <a:rPr lang="en-US" dirty="0"/>
              <a:t>Attach blood pump to circulate fluids. </a:t>
            </a:r>
          </a:p>
          <a:p>
            <a:pPr marL="285750" indent="-285750">
              <a:buFont typeface="Arial" panose="020B0604020202020204" pitchFamily="34" charset="0"/>
              <a:buChar char="•"/>
            </a:pPr>
            <a:r>
              <a:rPr lang="en-US" dirty="0"/>
              <a:t>Heart will respond to the fluid movement, looks like it is pumping, but not living cyclic. </a:t>
            </a:r>
          </a:p>
          <a:p>
            <a:pPr marL="285750" indent="-285750">
              <a:buFont typeface="Arial" panose="020B0604020202020204" pitchFamily="34" charset="0"/>
              <a:buChar char="•"/>
            </a:pPr>
            <a:r>
              <a:rPr lang="en-US" dirty="0"/>
              <a:t>Tissue returns to its plump, red appearance. Dry, yellow, flat jaundiced appearance that is typical of cadavers goes away. </a:t>
            </a:r>
          </a:p>
          <a:p>
            <a:pPr marL="285750" indent="-285750">
              <a:buFont typeface="Arial" panose="020B0604020202020204" pitchFamily="34" charset="0"/>
              <a:buChar char="•"/>
            </a:pPr>
            <a:r>
              <a:rPr lang="en-US" dirty="0"/>
              <a:t>Surgeons report that tissue is almost indistinguishable from a live patient in color, elasticity, stickiness, and response to instruments. </a:t>
            </a:r>
          </a:p>
          <a:p>
            <a:pPr marL="285750" indent="-285750">
              <a:buFont typeface="Arial" panose="020B0604020202020204" pitchFamily="34" charset="0"/>
              <a:buChar char="•"/>
            </a:pPr>
            <a:r>
              <a:rPr lang="en-US" dirty="0"/>
              <a:t>Tissue bleeds when cut. </a:t>
            </a:r>
          </a:p>
        </p:txBody>
      </p:sp>
      <p:sp>
        <p:nvSpPr>
          <p:cNvPr id="4" name="Slide Number Placeholder 3"/>
          <p:cNvSpPr>
            <a:spLocks noGrp="1"/>
          </p:cNvSpPr>
          <p:nvPr>
            <p:ph type="sldNum" sz="quarter" idx="5"/>
          </p:nvPr>
        </p:nvSpPr>
        <p:spPr/>
        <p:txBody>
          <a:bodyPr/>
          <a:lstStyle/>
          <a:p>
            <a:fld id="{85D9B890-3B6E-417C-BD92-47816D5AB620}" type="slidenum">
              <a:rPr lang="en-US" smtClean="0"/>
              <a:pPr/>
              <a:t>82</a:t>
            </a:fld>
            <a:endParaRPr lang="en-US" dirty="0"/>
          </a:p>
        </p:txBody>
      </p:sp>
    </p:spTree>
    <p:extLst>
      <p:ext uri="{BB962C8B-B14F-4D97-AF65-F5344CB8AC3E}">
        <p14:creationId xmlns:p14="http://schemas.microsoft.com/office/powerpoint/2010/main" val="4130302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b="0" i="0" kern="1200" dirty="0">
                <a:solidFill>
                  <a:schemeClr val="tx1"/>
                </a:solidFill>
                <a:effectLst/>
                <a:latin typeface="Arial" charset="0"/>
                <a:ea typeface="+mn-ea"/>
                <a:cs typeface="+mn-cs"/>
              </a:rPr>
              <a:t>Due to this experience with soft plastics, The Norwegian Civil Defense called on Laerdal to design natural-looking imitation wounds for military training. In 1958, </a:t>
            </a:r>
            <a:r>
              <a:rPr kumimoji="1" lang="en-US" sz="1600" b="0" i="0" kern="1200" dirty="0" err="1">
                <a:solidFill>
                  <a:schemeClr val="tx1"/>
                </a:solidFill>
                <a:effectLst/>
                <a:latin typeface="Arial" charset="0"/>
                <a:ea typeface="+mn-ea"/>
                <a:cs typeface="+mn-cs"/>
              </a:rPr>
              <a:t>Åsmund</a:t>
            </a:r>
            <a:r>
              <a:rPr kumimoji="1" lang="en-US" sz="1600" b="0" i="0" kern="1200" dirty="0">
                <a:solidFill>
                  <a:schemeClr val="tx1"/>
                </a:solidFill>
                <a:effectLst/>
                <a:latin typeface="Arial" charset="0"/>
                <a:ea typeface="+mn-ea"/>
                <a:cs typeface="+mn-cs"/>
              </a:rPr>
              <a:t> Laerdal was approached by Norwegian anesthesiologist Dr. Bjorn Lind after learning from Dr. Peter Safar about the need for a lifelike manikin to train the new concept of mouth-to-mouth ventilation (3). Together, </a:t>
            </a:r>
            <a:r>
              <a:rPr kumimoji="1" lang="en-US" sz="1600" b="0" i="0" kern="1200" dirty="0" err="1">
                <a:solidFill>
                  <a:schemeClr val="tx1"/>
                </a:solidFill>
                <a:effectLst/>
                <a:latin typeface="Arial" charset="0"/>
                <a:ea typeface="+mn-ea"/>
                <a:cs typeface="+mn-cs"/>
              </a:rPr>
              <a:t>Åsmund</a:t>
            </a:r>
            <a:r>
              <a:rPr kumimoji="1" lang="en-US" sz="1600" b="0" i="0" kern="1200" dirty="0">
                <a:solidFill>
                  <a:schemeClr val="tx1"/>
                </a:solidFill>
                <a:effectLst/>
                <a:latin typeface="Arial" charset="0"/>
                <a:ea typeface="+mn-ea"/>
                <a:cs typeface="+mn-cs"/>
              </a:rPr>
              <a:t> Laerdal, Dr. Lind and Dr. Peter Safar developed the world’s first patient simulator, </a:t>
            </a:r>
            <a:r>
              <a:rPr kumimoji="1" lang="en-US" sz="1600" b="0" i="0" u="none" strike="noStrike" kern="1200" dirty="0">
                <a:solidFill>
                  <a:schemeClr val="tx1"/>
                </a:solidFill>
                <a:effectLst/>
                <a:latin typeface="Arial" charset="0"/>
                <a:ea typeface="+mn-ea"/>
                <a:cs typeface="+mn-cs"/>
                <a:hlinkClick r:id="rId3" tooltip="Resusci Anne">
                  <a:extLst>
                    <a:ext uri="{A12FA001-AC4F-418D-AE19-62706E023703}">
                      <ahyp:hlinkClr xmlns:ahyp="http://schemas.microsoft.com/office/drawing/2018/hyperlinkcolor" val="tx"/>
                    </a:ext>
                  </a:extLst>
                </a:hlinkClick>
              </a:rPr>
              <a:t>Resusci Anne</a:t>
            </a:r>
            <a:r>
              <a:rPr kumimoji="1" lang="en-US" sz="1600" b="0" i="0" kern="1200" dirty="0">
                <a:solidFill>
                  <a:schemeClr val="tx1"/>
                </a:solidFill>
                <a:effectLst/>
                <a:latin typeface="Arial" charset="0"/>
                <a:ea typeface="+mn-ea"/>
                <a:cs typeface="+mn-cs"/>
              </a:rPr>
              <a:t>, which was introduced in 1960.</a:t>
            </a:r>
          </a:p>
          <a:p>
            <a:endParaRPr kumimoji="1" lang="en-US" sz="1600" b="0" i="0" kern="1200" dirty="0">
              <a:solidFill>
                <a:schemeClr val="tx1"/>
              </a:solidFill>
              <a:effectLst/>
              <a:latin typeface="Arial" charset="0"/>
              <a:ea typeface="+mn-ea"/>
              <a:cs typeface="+mn-cs"/>
            </a:endParaRPr>
          </a:p>
          <a:p>
            <a:r>
              <a:rPr kumimoji="1" lang="en-US" sz="1600" b="0" i="0" kern="1200" dirty="0">
                <a:solidFill>
                  <a:schemeClr val="tx1"/>
                </a:solidFill>
                <a:effectLst/>
                <a:latin typeface="Arial" charset="0"/>
                <a:ea typeface="+mn-ea"/>
                <a:cs typeface="+mn-cs"/>
              </a:rPr>
              <a:t>Fascinating Article: </a:t>
            </a:r>
            <a:r>
              <a:rPr lang="en-US" dirty="0">
                <a:solidFill>
                  <a:schemeClr val="tx1"/>
                </a:solidFill>
                <a:hlinkClick r:id="rId4">
                  <a:extLst>
                    <a:ext uri="{A12FA001-AC4F-418D-AE19-62706E023703}">
                      <ahyp:hlinkClr xmlns:ahyp="http://schemas.microsoft.com/office/drawing/2018/hyperlinkcolor" val="tx"/>
                    </a:ext>
                  </a:extLst>
                </a:hlinkClick>
              </a:rPr>
              <a:t>https://www.sciencealert.com/how-dead-girl-paris-ended-up-most-kissed-lips-in-history-l-inconnue-de-la-seine-resusci-anne-cpr-annie-death-mask</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dirty="0"/>
          </a:p>
        </p:txBody>
      </p:sp>
    </p:spTree>
    <p:extLst>
      <p:ext uri="{BB962C8B-B14F-4D97-AF65-F5344CB8AC3E}">
        <p14:creationId xmlns:p14="http://schemas.microsoft.com/office/powerpoint/2010/main" val="21056054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kumimoji="1" lang="en-US" sz="1600" b="1" i="0" kern="1200">
                <a:solidFill>
                  <a:schemeClr val="tx1"/>
                </a:solidFill>
                <a:effectLst/>
                <a:latin typeface="Arial" charset="0"/>
                <a:ea typeface="+mn-ea"/>
                <a:cs typeface="+mn-cs"/>
              </a:rPr>
              <a:t>The Road Not Taken</a:t>
            </a:r>
            <a:endParaRPr kumimoji="1" lang="en-US" sz="1600" b="0" i="0" u="sng" kern="1200" cap="all">
              <a:solidFill>
                <a:schemeClr val="tx1"/>
              </a:solidFill>
              <a:effectLst/>
              <a:latin typeface="Arial" charset="0"/>
              <a:ea typeface="+mn-ea"/>
              <a:cs typeface="+mn-cs"/>
            </a:endParaRPr>
          </a:p>
          <a:p>
            <a:pPr fontAlgn="base"/>
            <a:r>
              <a:rPr kumimoji="1" lang="en-US" sz="1600" b="0" i="0" kern="1200">
                <a:solidFill>
                  <a:schemeClr val="tx1"/>
                </a:solidFill>
                <a:effectLst/>
                <a:latin typeface="Arial" charset="0"/>
                <a:ea typeface="+mn-ea"/>
                <a:cs typeface="+mn-cs"/>
              </a:rPr>
              <a:t>By Robert Frost</a:t>
            </a:r>
          </a:p>
          <a:p>
            <a:pPr fontAlgn="base"/>
            <a:endParaRPr kumimoji="1" lang="en-US" sz="1600" b="0" i="0" kern="1200">
              <a:solidFill>
                <a:schemeClr val="tx1"/>
              </a:solidFill>
              <a:effectLst/>
              <a:latin typeface="Arial" charset="0"/>
              <a:ea typeface="+mn-ea"/>
              <a:cs typeface="+mn-cs"/>
            </a:endParaRPr>
          </a:p>
          <a:p>
            <a:pPr fontAlgn="base"/>
            <a:r>
              <a:rPr kumimoji="1" lang="en-US" sz="1600" b="0" i="0" kern="1200">
                <a:solidFill>
                  <a:schemeClr val="tx1"/>
                </a:solidFill>
                <a:effectLst/>
                <a:latin typeface="Arial" charset="0"/>
                <a:ea typeface="+mn-ea"/>
                <a:cs typeface="+mn-cs"/>
              </a:rPr>
              <a:t>Two roads diverged in a yellow wood,</a:t>
            </a:r>
          </a:p>
          <a:p>
            <a:pPr fontAlgn="base"/>
            <a:r>
              <a:rPr kumimoji="1" lang="en-US" sz="1600" b="0" i="0" kern="1200">
                <a:solidFill>
                  <a:schemeClr val="tx1"/>
                </a:solidFill>
                <a:effectLst/>
                <a:latin typeface="Arial" charset="0"/>
                <a:ea typeface="+mn-ea"/>
                <a:cs typeface="+mn-cs"/>
              </a:rPr>
              <a:t>And sorry I could not travel both</a:t>
            </a:r>
          </a:p>
          <a:p>
            <a:pPr fontAlgn="base"/>
            <a:r>
              <a:rPr kumimoji="1" lang="en-US" sz="1600" b="0" i="0" kern="1200">
                <a:solidFill>
                  <a:schemeClr val="tx1"/>
                </a:solidFill>
                <a:effectLst/>
                <a:latin typeface="Arial" charset="0"/>
                <a:ea typeface="+mn-ea"/>
                <a:cs typeface="+mn-cs"/>
              </a:rPr>
              <a:t>And be one traveler, long I stood</a:t>
            </a:r>
          </a:p>
          <a:p>
            <a:pPr fontAlgn="base"/>
            <a:r>
              <a:rPr kumimoji="1" lang="en-US" sz="1600" b="0" i="0" kern="1200">
                <a:solidFill>
                  <a:schemeClr val="tx1"/>
                </a:solidFill>
                <a:effectLst/>
                <a:latin typeface="Arial" charset="0"/>
                <a:ea typeface="+mn-ea"/>
                <a:cs typeface="+mn-cs"/>
              </a:rPr>
              <a:t>And looked down one as far as I could</a:t>
            </a:r>
          </a:p>
          <a:p>
            <a:pPr fontAlgn="base"/>
            <a:r>
              <a:rPr kumimoji="1" lang="en-US" sz="1600" b="0" i="0" kern="1200">
                <a:solidFill>
                  <a:schemeClr val="tx1"/>
                </a:solidFill>
                <a:effectLst/>
                <a:latin typeface="Arial" charset="0"/>
                <a:ea typeface="+mn-ea"/>
                <a:cs typeface="+mn-cs"/>
              </a:rPr>
              <a:t>To where it bent in the undergrowth;</a:t>
            </a:r>
            <a:br>
              <a:rPr kumimoji="1" lang="en-US" sz="1600" b="0" i="0" kern="1200">
                <a:solidFill>
                  <a:schemeClr val="tx1"/>
                </a:solidFill>
                <a:effectLst/>
                <a:latin typeface="Arial" charset="0"/>
                <a:ea typeface="+mn-ea"/>
                <a:cs typeface="+mn-cs"/>
              </a:rPr>
            </a:br>
            <a:endParaRPr kumimoji="1" lang="en-US" sz="1600" b="0" i="0" kern="1200">
              <a:solidFill>
                <a:schemeClr val="tx1"/>
              </a:solidFill>
              <a:effectLst/>
              <a:latin typeface="Arial" charset="0"/>
              <a:ea typeface="+mn-ea"/>
              <a:cs typeface="+mn-cs"/>
            </a:endParaRPr>
          </a:p>
          <a:p>
            <a:pPr fontAlgn="base"/>
            <a:r>
              <a:rPr kumimoji="1" lang="en-US" sz="1600" b="0" i="0" kern="1200">
                <a:solidFill>
                  <a:schemeClr val="tx1"/>
                </a:solidFill>
                <a:effectLst/>
                <a:latin typeface="Arial" charset="0"/>
                <a:ea typeface="+mn-ea"/>
                <a:cs typeface="+mn-cs"/>
              </a:rPr>
              <a:t>Then took the other, as just as fair,</a:t>
            </a:r>
          </a:p>
          <a:p>
            <a:pPr fontAlgn="base"/>
            <a:r>
              <a:rPr kumimoji="1" lang="en-US" sz="1600" b="0" i="0" kern="1200">
                <a:solidFill>
                  <a:schemeClr val="tx1"/>
                </a:solidFill>
                <a:effectLst/>
                <a:latin typeface="Arial" charset="0"/>
                <a:ea typeface="+mn-ea"/>
                <a:cs typeface="+mn-cs"/>
              </a:rPr>
              <a:t>And having perhaps the better claim,</a:t>
            </a:r>
          </a:p>
          <a:p>
            <a:pPr fontAlgn="base"/>
            <a:r>
              <a:rPr kumimoji="1" lang="en-US" sz="1600" b="0" i="0" kern="1200">
                <a:solidFill>
                  <a:schemeClr val="tx1"/>
                </a:solidFill>
                <a:effectLst/>
                <a:latin typeface="Arial" charset="0"/>
                <a:ea typeface="+mn-ea"/>
                <a:cs typeface="+mn-cs"/>
              </a:rPr>
              <a:t>Because it was grassy and wanted wear;</a:t>
            </a:r>
          </a:p>
          <a:p>
            <a:pPr fontAlgn="base"/>
            <a:r>
              <a:rPr kumimoji="1" lang="en-US" sz="1600" b="0" i="0" kern="1200">
                <a:solidFill>
                  <a:schemeClr val="tx1"/>
                </a:solidFill>
                <a:effectLst/>
                <a:latin typeface="Arial" charset="0"/>
                <a:ea typeface="+mn-ea"/>
                <a:cs typeface="+mn-cs"/>
              </a:rPr>
              <a:t>Though as for that the passing there</a:t>
            </a:r>
          </a:p>
          <a:p>
            <a:pPr fontAlgn="base"/>
            <a:r>
              <a:rPr kumimoji="1" lang="en-US" sz="1600" b="0" i="0" kern="1200">
                <a:solidFill>
                  <a:schemeClr val="tx1"/>
                </a:solidFill>
                <a:effectLst/>
                <a:latin typeface="Arial" charset="0"/>
                <a:ea typeface="+mn-ea"/>
                <a:cs typeface="+mn-cs"/>
              </a:rPr>
              <a:t>Had worn them really about the same,</a:t>
            </a:r>
            <a:br>
              <a:rPr kumimoji="1" lang="en-US" sz="1600" b="0" i="0" kern="1200">
                <a:solidFill>
                  <a:schemeClr val="tx1"/>
                </a:solidFill>
                <a:effectLst/>
                <a:latin typeface="Arial" charset="0"/>
                <a:ea typeface="+mn-ea"/>
                <a:cs typeface="+mn-cs"/>
              </a:rPr>
            </a:br>
            <a:endParaRPr kumimoji="1" lang="en-US" sz="1600" b="0" i="0" kern="1200">
              <a:solidFill>
                <a:schemeClr val="tx1"/>
              </a:solidFill>
              <a:effectLst/>
              <a:latin typeface="Arial" charset="0"/>
              <a:ea typeface="+mn-ea"/>
              <a:cs typeface="+mn-cs"/>
            </a:endParaRPr>
          </a:p>
          <a:p>
            <a:pPr fontAlgn="base"/>
            <a:r>
              <a:rPr kumimoji="1" lang="en-US" sz="1600" b="0" i="0" kern="1200">
                <a:solidFill>
                  <a:schemeClr val="tx1"/>
                </a:solidFill>
                <a:effectLst/>
                <a:latin typeface="Arial" charset="0"/>
                <a:ea typeface="+mn-ea"/>
                <a:cs typeface="+mn-cs"/>
              </a:rPr>
              <a:t>And both that morning equally lay</a:t>
            </a:r>
          </a:p>
          <a:p>
            <a:pPr fontAlgn="base"/>
            <a:r>
              <a:rPr kumimoji="1" lang="en-US" sz="1600" b="0" i="0" kern="1200">
                <a:solidFill>
                  <a:schemeClr val="tx1"/>
                </a:solidFill>
                <a:effectLst/>
                <a:latin typeface="Arial" charset="0"/>
                <a:ea typeface="+mn-ea"/>
                <a:cs typeface="+mn-cs"/>
              </a:rPr>
              <a:t>In leaves no step had trodden black.</a:t>
            </a:r>
          </a:p>
          <a:p>
            <a:pPr fontAlgn="base"/>
            <a:r>
              <a:rPr kumimoji="1" lang="en-US" sz="1600" b="0" i="0" kern="1200">
                <a:solidFill>
                  <a:schemeClr val="tx1"/>
                </a:solidFill>
                <a:effectLst/>
                <a:latin typeface="Arial" charset="0"/>
                <a:ea typeface="+mn-ea"/>
                <a:cs typeface="+mn-cs"/>
              </a:rPr>
              <a:t>Oh, I kept the first for another day!</a:t>
            </a:r>
          </a:p>
          <a:p>
            <a:pPr fontAlgn="base"/>
            <a:r>
              <a:rPr kumimoji="1" lang="en-US" sz="1600" b="0" i="0" kern="1200">
                <a:solidFill>
                  <a:schemeClr val="tx1"/>
                </a:solidFill>
                <a:effectLst/>
                <a:latin typeface="Arial" charset="0"/>
                <a:ea typeface="+mn-ea"/>
                <a:cs typeface="+mn-cs"/>
              </a:rPr>
              <a:t>Yet knowing how way leads on to way,</a:t>
            </a:r>
          </a:p>
          <a:p>
            <a:pPr fontAlgn="base"/>
            <a:r>
              <a:rPr kumimoji="1" lang="en-US" sz="1600" b="0" i="0" kern="1200">
                <a:solidFill>
                  <a:schemeClr val="tx1"/>
                </a:solidFill>
                <a:effectLst/>
                <a:latin typeface="Arial" charset="0"/>
                <a:ea typeface="+mn-ea"/>
                <a:cs typeface="+mn-cs"/>
              </a:rPr>
              <a:t>I doubted if I should ever come back.</a:t>
            </a:r>
            <a:br>
              <a:rPr kumimoji="1" lang="en-US" sz="1600" b="0" i="0" kern="1200">
                <a:solidFill>
                  <a:schemeClr val="tx1"/>
                </a:solidFill>
                <a:effectLst/>
                <a:latin typeface="Arial" charset="0"/>
                <a:ea typeface="+mn-ea"/>
                <a:cs typeface="+mn-cs"/>
              </a:rPr>
            </a:br>
            <a:endParaRPr kumimoji="1" lang="en-US" sz="1600" b="0" i="0" kern="1200">
              <a:solidFill>
                <a:schemeClr val="tx1"/>
              </a:solidFill>
              <a:effectLst/>
              <a:latin typeface="Arial" charset="0"/>
              <a:ea typeface="+mn-ea"/>
              <a:cs typeface="+mn-cs"/>
            </a:endParaRPr>
          </a:p>
          <a:p>
            <a:pPr fontAlgn="base"/>
            <a:r>
              <a:rPr kumimoji="1" lang="en-US" sz="1600" b="0" i="0" kern="1200">
                <a:solidFill>
                  <a:schemeClr val="tx1"/>
                </a:solidFill>
                <a:effectLst/>
                <a:latin typeface="Arial" charset="0"/>
                <a:ea typeface="+mn-ea"/>
                <a:cs typeface="+mn-cs"/>
              </a:rPr>
              <a:t>I shall be telling this with a sigh</a:t>
            </a:r>
          </a:p>
          <a:p>
            <a:pPr fontAlgn="base"/>
            <a:r>
              <a:rPr kumimoji="1" lang="en-US" sz="1600" b="0" i="0" kern="1200">
                <a:solidFill>
                  <a:schemeClr val="tx1"/>
                </a:solidFill>
                <a:effectLst/>
                <a:latin typeface="Arial" charset="0"/>
                <a:ea typeface="+mn-ea"/>
                <a:cs typeface="+mn-cs"/>
              </a:rPr>
              <a:t>Somewhere ages and ages hence:</a:t>
            </a:r>
          </a:p>
          <a:p>
            <a:pPr fontAlgn="base"/>
            <a:r>
              <a:rPr kumimoji="1" lang="en-US" sz="1600" b="0" i="0" kern="1200">
                <a:solidFill>
                  <a:schemeClr val="tx1"/>
                </a:solidFill>
                <a:effectLst/>
                <a:latin typeface="Arial" charset="0"/>
                <a:ea typeface="+mn-ea"/>
                <a:cs typeface="+mn-cs"/>
              </a:rPr>
              <a:t>Two roads diverged in a wood, and I—</a:t>
            </a:r>
          </a:p>
          <a:p>
            <a:pPr fontAlgn="base"/>
            <a:r>
              <a:rPr kumimoji="1" lang="en-US" sz="1600" b="0" i="0" kern="1200">
                <a:solidFill>
                  <a:schemeClr val="tx1"/>
                </a:solidFill>
                <a:effectLst/>
                <a:latin typeface="Arial" charset="0"/>
                <a:ea typeface="+mn-ea"/>
                <a:cs typeface="+mn-cs"/>
              </a:rPr>
              <a:t>I took the one less traveled by,</a:t>
            </a:r>
          </a:p>
          <a:p>
            <a:pPr fontAlgn="base"/>
            <a:r>
              <a:rPr kumimoji="1" lang="en-US" sz="1600" b="0" i="0" kern="1200">
                <a:solidFill>
                  <a:schemeClr val="tx1"/>
                </a:solidFill>
                <a:effectLst/>
                <a:latin typeface="Arial" charset="0"/>
                <a:ea typeface="+mn-ea"/>
                <a:cs typeface="+mn-cs"/>
              </a:rPr>
              <a:t>And that has made all the difference.</a:t>
            </a:r>
          </a:p>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83</a:t>
            </a:fld>
            <a:endParaRPr lang="en-US"/>
          </a:p>
        </p:txBody>
      </p:sp>
    </p:spTree>
    <p:extLst>
      <p:ext uri="{BB962C8B-B14F-4D97-AF65-F5344CB8AC3E}">
        <p14:creationId xmlns:p14="http://schemas.microsoft.com/office/powerpoint/2010/main" val="7578554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Reiterating the learning objectives that we set out to accomplish. </a:t>
            </a:r>
          </a:p>
        </p:txBody>
      </p:sp>
      <p:sp>
        <p:nvSpPr>
          <p:cNvPr id="4" name="Slide Number Placeholder 3"/>
          <p:cNvSpPr>
            <a:spLocks noGrp="1"/>
          </p:cNvSpPr>
          <p:nvPr>
            <p:ph type="sldNum" sz="quarter" idx="5"/>
          </p:nvPr>
        </p:nvSpPr>
        <p:spPr/>
        <p:txBody>
          <a:bodyPr/>
          <a:lstStyle/>
          <a:p>
            <a:fld id="{85D9B890-3B6E-417C-BD92-47816D5AB620}" type="slidenum">
              <a:rPr lang="en-US" smtClean="0"/>
              <a:pPr/>
              <a:t>84</a:t>
            </a:fld>
            <a:endParaRPr lang="en-US" dirty="0"/>
          </a:p>
        </p:txBody>
      </p:sp>
    </p:spTree>
    <p:extLst>
      <p:ext uri="{BB962C8B-B14F-4D97-AF65-F5344CB8AC3E}">
        <p14:creationId xmlns:p14="http://schemas.microsoft.com/office/powerpoint/2010/main" val="20691543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tutorial has explored the major areas of medical simulation, to include its history, proposed taxonomies of classification, learning theory that is specific to medical training with simulation devices, human patient simulators or manikins, the standardized patient programs, team training standards and frameworks, surgical simulators, and best practices as prescribed by the leading medical and simulation societies that are focused on this area (ACS, </a:t>
            </a:r>
            <a:r>
              <a:rPr lang="en-US" dirty="0" err="1"/>
              <a:t>SSiH</a:t>
            </a:r>
            <a:r>
              <a:rPr lang="en-US" dirty="0"/>
              <a:t>, ASA, and AAGL), the emerging role of AI , and some additional future capabilities.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85</a:t>
            </a:fld>
            <a:endParaRPr lang="en-US" dirty="0"/>
          </a:p>
        </p:txBody>
      </p:sp>
    </p:spTree>
    <p:extLst>
      <p:ext uri="{BB962C8B-B14F-4D97-AF65-F5344CB8AC3E}">
        <p14:creationId xmlns:p14="http://schemas.microsoft.com/office/powerpoint/2010/main" val="10461894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Seed Questions: </a:t>
            </a:r>
          </a:p>
          <a:p>
            <a:endParaRPr lang="en-US" dirty="0"/>
          </a:p>
          <a:p>
            <a:r>
              <a:rPr lang="en-US" dirty="0"/>
              <a:t>Q1. Where would we go for specific medical training plans and curricula? </a:t>
            </a:r>
          </a:p>
          <a:p>
            <a:r>
              <a:rPr lang="en-US" dirty="0"/>
              <a:t>A1. You can find some fully formed curricula at the four societies that provide accreditations. These also appear in several of the textbooks you saw at the beginning and others you can find on Amazon. </a:t>
            </a:r>
          </a:p>
          <a:p>
            <a:br>
              <a:rPr lang="en-US" dirty="0"/>
            </a:br>
            <a:endParaRPr lang="en-US" dirty="0"/>
          </a:p>
          <a:p>
            <a:r>
              <a:rPr lang="en-US" dirty="0"/>
              <a:t>Q2. Are there government agencies that have experience with medical simulation, devices, and teaching curricula? </a:t>
            </a:r>
          </a:p>
          <a:p>
            <a:r>
              <a:rPr lang="en-US" dirty="0"/>
              <a:t>A2. The two places that I am most familiar with are the US Army PEO-STRI which acquires a lot of the simulator devices, and the Defense Health Agency which is gradually consolidating medical simulation and training from the various </a:t>
            </a:r>
            <a:r>
              <a:rPr lang="en-US" dirty="0" err="1"/>
              <a:t>services.Also</a:t>
            </a:r>
            <a:r>
              <a:rPr lang="en-US" dirty="0"/>
              <a:t>, the Air Force Center for the Sustainment of Trauma and Readiness Skills (C-STARS).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87</a:t>
            </a:fld>
            <a:endParaRPr lang="en-US" dirty="0"/>
          </a:p>
        </p:txBody>
      </p:sp>
    </p:spTree>
    <p:extLst>
      <p:ext uri="{BB962C8B-B14F-4D97-AF65-F5344CB8AC3E}">
        <p14:creationId xmlns:p14="http://schemas.microsoft.com/office/powerpoint/2010/main" val="7285536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88</a:t>
            </a:fld>
            <a:endParaRPr lang="en-US"/>
          </a:p>
        </p:txBody>
      </p:sp>
    </p:spTree>
    <p:extLst>
      <p:ext uri="{BB962C8B-B14F-4D97-AF65-F5344CB8AC3E}">
        <p14:creationId xmlns:p14="http://schemas.microsoft.com/office/powerpoint/2010/main" val="22466075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89</a:t>
            </a:fld>
            <a:endParaRPr lang="en-US"/>
          </a:p>
        </p:txBody>
      </p:sp>
    </p:spTree>
    <p:extLst>
      <p:ext uri="{BB962C8B-B14F-4D97-AF65-F5344CB8AC3E}">
        <p14:creationId xmlns:p14="http://schemas.microsoft.com/office/powerpoint/2010/main" val="29616904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91</a:t>
            </a:fld>
            <a:endParaRPr lang="en-US"/>
          </a:p>
        </p:txBody>
      </p:sp>
      <p:sp>
        <p:nvSpPr>
          <p:cNvPr id="132098" name="Rectangle 2"/>
          <p:cNvSpPr>
            <a:spLocks noGrp="1" noRot="1" noChangeAspect="1" noChangeArrowheads="1" noTextEdit="1"/>
          </p:cNvSpPr>
          <p:nvPr>
            <p:ph type="sldImg"/>
          </p:nvPr>
        </p:nvSpPr>
        <p:spPr>
          <a:xfrm>
            <a:off x="444500" y="739775"/>
            <a:ext cx="6588125" cy="3706813"/>
          </a:xfrm>
          <a:ln/>
        </p:spPr>
      </p:sp>
      <p:sp>
        <p:nvSpPr>
          <p:cNvPr id="132099" name="Rectangle 3"/>
          <p:cNvSpPr>
            <a:spLocks noGrp="1" noChangeArrowheads="1"/>
          </p:cNvSpPr>
          <p:nvPr>
            <p:ph type="body" idx="1"/>
          </p:nvPr>
        </p:nvSpPr>
        <p:spPr/>
        <p:txBody>
          <a:bodyPr/>
          <a:lstStyle/>
          <a:p>
            <a:r>
              <a:rPr lang="en-US" dirty="0"/>
              <a:t>Welcome to this tutorial on Medical Simulation. We will provide an introduction to all of the different types of simulation and training devices that are used for medical simulation and training. Danielle and I both began our careers in defense simulation and then transitioned into civilian healthcare education, training, and simulation. So our experience and our exposure includes both domains. </a:t>
            </a:r>
          </a:p>
          <a:p>
            <a:endParaRPr lang="en-US" dirty="0"/>
          </a:p>
          <a:p>
            <a:r>
              <a:rPr lang="en-US" dirty="0"/>
              <a:t>Bios: </a:t>
            </a:r>
          </a:p>
          <a:p>
            <a:r>
              <a:rPr lang="en-US" dirty="0"/>
              <a:t>Danielle Julian, M.S., is the Director of Education and Research at AdventHealth Nicholson Center and Professor of Robotic Surgery at AdventHealth University. She is a founder of the M.S. degree program in Robotic Surgery at AdventHealth University. In her current position she designs, coordinates, delivers and evaluates education and training programs for learners in healthcare. Her current research focuses on robotic surgery simulation and effective surgeon training. Her projects include intelligent tutoring system, rapid prototyping of surgical education devices, and the evaluation of robotic simulation systems. She is a certified instructor for surgical robotics courses delivered to surgeons and OR staff members. Her background includes research in Human Factors and learning and training to enhance the higher-order cognitive skills of military personnel. She is currently a Ph.D. student in Modeling and Simulation at the University of Central Florida where she previously earned an M.S. in Modeling and Simulation, Graduate Simulation Certificate in Instructional Design, and a B.S. in </a:t>
            </a:r>
            <a:r>
              <a:rPr lang="en-US"/>
              <a:t>Psychology.</a:t>
            </a:r>
          </a:p>
          <a:p>
            <a:endParaRPr lang="en-US" dirty="0"/>
          </a:p>
          <a:p>
            <a:r>
              <a:rPr lang="en-US" dirty="0"/>
              <a:t>Dr. Roger Smith has over 30 years of experience creating solutions for the Department of Defense, Intelligence Community, and Healthcare. He is the CEO of in[3], a consulting company focused on the applications of new technologies. He was previously a Chief Technology Officer for AdventHealth System; CTO for the U.S. Army PEO for Simulation, Training, and Instrumentation (STRI); and VP and CTO for Titan Corp (an L3Harris company). He holds a Ph.D. in Computer Science, an M.S. in Statistics, and a B.S. in Applied Mathematics. He has published 3 professional textbooks on simulation, 18 book chapters, and over 100 journal and conference papers. His most recent book is "Thinking About Innovation". He has received service awards from the US Army, NSA, Association for Computing Machinery, Society for Computer Simulation, and AFCEA.</a:t>
            </a:r>
          </a:p>
          <a:p>
            <a:endParaRPr lang="en-US" dirty="0"/>
          </a:p>
          <a:p>
            <a:r>
              <a:rPr lang="en-US" dirty="0"/>
              <a:t>Alyssa D.S. Tanaka, Ph.D., is a Principal Investigator at SoarTech Inc. and previously a Research Scientist at AdventHealth Nicholson Center. Her research work focuses on the design of simulators for medical applications, robotic surgery simulation and effective surgeon training. She has earned a Ph.D. and M.S. in Modeling and Simulation from the University of Central Florida, as well as a Graduate Simulation Certificate in Instructional Design, and a B.S. in Psychology and Cognitive Sciences from the University of Central Florida. She holds a diploma in robotic surgery from the Department of Surgery, University of Nancy, France. </a:t>
            </a:r>
          </a:p>
        </p:txBody>
      </p:sp>
    </p:spTree>
    <p:extLst>
      <p:ext uri="{BB962C8B-B14F-4D97-AF65-F5344CB8AC3E}">
        <p14:creationId xmlns:p14="http://schemas.microsoft.com/office/powerpoint/2010/main" val="1881735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b="0" i="0" kern="1200" dirty="0">
                <a:solidFill>
                  <a:schemeClr val="tx1"/>
                </a:solidFill>
                <a:effectLst/>
                <a:latin typeface="Arial" charset="0"/>
                <a:ea typeface="+mn-ea"/>
                <a:cs typeface="+mn-cs"/>
              </a:rPr>
              <a:t>Due to this experience with soft plastics, The Norwegian Civil Defense called on Laerdal to design natural-looking imitation wounds for military training. In 1958, </a:t>
            </a:r>
            <a:r>
              <a:rPr kumimoji="1" lang="en-US" sz="1600" b="0" i="0" kern="1200" dirty="0" err="1">
                <a:solidFill>
                  <a:schemeClr val="tx1"/>
                </a:solidFill>
                <a:effectLst/>
                <a:latin typeface="Arial" charset="0"/>
                <a:ea typeface="+mn-ea"/>
                <a:cs typeface="+mn-cs"/>
              </a:rPr>
              <a:t>Åsmund</a:t>
            </a:r>
            <a:r>
              <a:rPr kumimoji="1" lang="en-US" sz="1600" b="0" i="0" kern="1200" dirty="0">
                <a:solidFill>
                  <a:schemeClr val="tx1"/>
                </a:solidFill>
                <a:effectLst/>
                <a:latin typeface="Arial" charset="0"/>
                <a:ea typeface="+mn-ea"/>
                <a:cs typeface="+mn-cs"/>
              </a:rPr>
              <a:t> Laerdal was approached by Norwegian anesthesiologist Dr. Bjorn Lind after learning from Dr. Peter Safar about the need for a lifelike manikin to train the new concept of mouth-to-mouth ventilation (3). Together, </a:t>
            </a:r>
            <a:r>
              <a:rPr kumimoji="1" lang="en-US" sz="1600" b="0" i="0" kern="1200" dirty="0" err="1">
                <a:solidFill>
                  <a:schemeClr val="tx1"/>
                </a:solidFill>
                <a:effectLst/>
                <a:latin typeface="Arial" charset="0"/>
                <a:ea typeface="+mn-ea"/>
                <a:cs typeface="+mn-cs"/>
              </a:rPr>
              <a:t>Åsmund</a:t>
            </a:r>
            <a:r>
              <a:rPr kumimoji="1" lang="en-US" sz="1600" b="0" i="0" kern="1200" dirty="0">
                <a:solidFill>
                  <a:schemeClr val="tx1"/>
                </a:solidFill>
                <a:effectLst/>
                <a:latin typeface="Arial" charset="0"/>
                <a:ea typeface="+mn-ea"/>
                <a:cs typeface="+mn-cs"/>
              </a:rPr>
              <a:t> Laerdal, Dr. Lind and Dr. Peter Safar developed the world’s first patient simulator, </a:t>
            </a:r>
            <a:r>
              <a:rPr kumimoji="1" lang="en-US" sz="1600" b="0" i="0" u="none" strike="noStrike" kern="1200" dirty="0">
                <a:solidFill>
                  <a:schemeClr val="tx1"/>
                </a:solidFill>
                <a:effectLst/>
                <a:latin typeface="Arial" charset="0"/>
                <a:ea typeface="+mn-ea"/>
                <a:cs typeface="+mn-cs"/>
                <a:hlinkClick r:id="rId3" tooltip="Resusci Anne">
                  <a:extLst>
                    <a:ext uri="{A12FA001-AC4F-418D-AE19-62706E023703}">
                      <ahyp:hlinkClr xmlns:ahyp="http://schemas.microsoft.com/office/drawing/2018/hyperlinkcolor" val="tx"/>
                    </a:ext>
                  </a:extLst>
                </a:hlinkClick>
              </a:rPr>
              <a:t>Resusci Anne</a:t>
            </a:r>
            <a:r>
              <a:rPr kumimoji="1" lang="en-US" sz="1600" b="0" i="0" kern="1200" dirty="0">
                <a:solidFill>
                  <a:schemeClr val="tx1"/>
                </a:solidFill>
                <a:effectLst/>
                <a:latin typeface="Arial" charset="0"/>
                <a:ea typeface="+mn-ea"/>
                <a:cs typeface="+mn-cs"/>
              </a:rPr>
              <a:t>, which was introduced in 1960.</a:t>
            </a:r>
          </a:p>
          <a:p>
            <a:endParaRPr kumimoji="1" lang="en-US" sz="1600" b="0" i="0" kern="1200" dirty="0">
              <a:solidFill>
                <a:schemeClr val="tx1"/>
              </a:solidFill>
              <a:effectLst/>
              <a:latin typeface="Arial" charset="0"/>
              <a:ea typeface="+mn-ea"/>
              <a:cs typeface="+mn-cs"/>
            </a:endParaRPr>
          </a:p>
          <a:p>
            <a:r>
              <a:rPr kumimoji="1" lang="en-US" sz="1600" b="0" i="0" kern="1200" dirty="0">
                <a:solidFill>
                  <a:schemeClr val="tx1"/>
                </a:solidFill>
                <a:effectLst/>
                <a:latin typeface="Arial" charset="0"/>
                <a:ea typeface="+mn-ea"/>
                <a:cs typeface="+mn-cs"/>
              </a:rPr>
              <a:t>Fascinating Article: </a:t>
            </a:r>
            <a:r>
              <a:rPr lang="en-US" dirty="0">
                <a:solidFill>
                  <a:schemeClr val="tx1"/>
                </a:solidFill>
                <a:hlinkClick r:id="rId4">
                  <a:extLst>
                    <a:ext uri="{A12FA001-AC4F-418D-AE19-62706E023703}">
                      <ahyp:hlinkClr xmlns:ahyp="http://schemas.microsoft.com/office/drawing/2018/hyperlinkcolor" val="tx"/>
                    </a:ext>
                  </a:extLst>
                </a:hlinkClick>
              </a:rPr>
              <a:t>https://www.sciencealert.com/how-dead-girl-paris-ended-up-most-kissed-lips-in-history-l-inconnue-de-la-seine-resusci-anne-cpr-annie-death-mask</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dirty="0"/>
          </a:p>
        </p:txBody>
      </p:sp>
    </p:spTree>
    <p:extLst>
      <p:ext uri="{BB962C8B-B14F-4D97-AF65-F5344CB8AC3E}">
        <p14:creationId xmlns:p14="http://schemas.microsoft.com/office/powerpoint/2010/main" val="247894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5" name="Picture 24">
            <a:extLst>
              <a:ext uri="{FF2B5EF4-FFF2-40B4-BE49-F238E27FC236}">
                <a16:creationId xmlns:a16="http://schemas.microsoft.com/office/drawing/2014/main" id="{EA508D17-FC30-734B-9063-A010DE3C94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8324"/>
            <a:ext cx="12192000" cy="1357486"/>
          </a:xfrm>
          <a:prstGeom prst="rect">
            <a:avLst/>
          </a:prstGeom>
        </p:spPr>
      </p:pic>
      <p:pic>
        <p:nvPicPr>
          <p:cNvPr id="26" name="Picture 25">
            <a:extLst>
              <a:ext uri="{FF2B5EF4-FFF2-40B4-BE49-F238E27FC236}">
                <a16:creationId xmlns:a16="http://schemas.microsoft.com/office/drawing/2014/main" id="{7F163B41-CF05-784C-B8DA-01C52B3818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86" y="50819"/>
            <a:ext cx="1216160" cy="1219200"/>
          </a:xfrm>
          <a:prstGeom prst="rect">
            <a:avLst/>
          </a:prstGeom>
        </p:spPr>
      </p:pic>
      <p:pic>
        <p:nvPicPr>
          <p:cNvPr id="28" name="Picture 27">
            <a:extLst>
              <a:ext uri="{FF2B5EF4-FFF2-40B4-BE49-F238E27FC236}">
                <a16:creationId xmlns:a16="http://schemas.microsoft.com/office/drawing/2014/main" id="{54AF7A4F-15AA-D440-8EAA-E693B472F69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F5A386-F1F0-49FB-9D6D-A89CC32E4013}" type="datetimeFigureOut">
              <a:rPr lang="en-US" smtClean="0"/>
              <a:t>11/25/2022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191DA6-57B5-424B-BA0E-399F15547334}" type="slidenum">
              <a:rPr lang="en-US" smtClean="0"/>
              <a:t>‹#›</a:t>
            </a:fld>
            <a:endParaRPr lang="en-US"/>
          </a:p>
        </p:txBody>
      </p:sp>
    </p:spTree>
    <p:extLst>
      <p:ext uri="{BB962C8B-B14F-4D97-AF65-F5344CB8AC3E}">
        <p14:creationId xmlns:p14="http://schemas.microsoft.com/office/powerpoint/2010/main" val="2100230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029437-33C6-A966-E05E-6288E1AB045E}"/>
              </a:ext>
            </a:extLst>
          </p:cNvPr>
          <p:cNvSpPr>
            <a:spLocks noGrp="1"/>
          </p:cNvSpPr>
          <p:nvPr>
            <p:ph type="dt" sz="half" idx="10"/>
          </p:nvPr>
        </p:nvSpPr>
        <p:spPr/>
        <p:txBody>
          <a:bodyPr/>
          <a:lstStyle/>
          <a:p>
            <a:fld id="{7F7C3E4A-B43F-4C62-9252-2C2490497394}" type="datetimeFigureOut">
              <a:rPr lang="en-US" smtClean="0"/>
              <a:t>11/25/2022</a:t>
            </a:fld>
            <a:endParaRPr lang="en-US"/>
          </a:p>
        </p:txBody>
      </p:sp>
      <p:sp>
        <p:nvSpPr>
          <p:cNvPr id="3" name="Footer Placeholder 2">
            <a:extLst>
              <a:ext uri="{FF2B5EF4-FFF2-40B4-BE49-F238E27FC236}">
                <a16:creationId xmlns:a16="http://schemas.microsoft.com/office/drawing/2014/main" id="{085A50A0-3C56-6B0E-E2E7-FAED8AE4EF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8CF091-35B9-B321-29DE-CB01217A393F}"/>
              </a:ext>
            </a:extLst>
          </p:cNvPr>
          <p:cNvSpPr>
            <a:spLocks noGrp="1"/>
          </p:cNvSpPr>
          <p:nvPr>
            <p:ph type="sldNum" sz="quarter" idx="12"/>
          </p:nvPr>
        </p:nvSpPr>
        <p:spPr/>
        <p:txBody>
          <a:bodyPr/>
          <a:lstStyle/>
          <a:p>
            <a:fld id="{A041ADC6-1EC7-4C3D-8283-C6E4B0F65DFF}" type="slidenum">
              <a:rPr lang="en-US" smtClean="0"/>
              <a:t>‹#›</a:t>
            </a:fld>
            <a:endParaRPr lang="en-US"/>
          </a:p>
        </p:txBody>
      </p:sp>
    </p:spTree>
    <p:extLst>
      <p:ext uri="{BB962C8B-B14F-4D97-AF65-F5344CB8AC3E}">
        <p14:creationId xmlns:p14="http://schemas.microsoft.com/office/powerpoint/2010/main" val="3272579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gif"/><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3063"/>
            <a:ext cx="12192000" cy="708594"/>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6" name="Picture 15">
            <a:extLst>
              <a:ext uri="{FF2B5EF4-FFF2-40B4-BE49-F238E27FC236}">
                <a16:creationId xmlns:a16="http://schemas.microsoft.com/office/drawing/2014/main" id="{A76B2861-8E4B-9E47-8A2A-E1B719C6FBA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sp>
        <p:nvSpPr>
          <p:cNvPr id="18" name="Rectangle 17">
            <a:extLst>
              <a:ext uri="{FF2B5EF4-FFF2-40B4-BE49-F238E27FC236}">
                <a16:creationId xmlns:a16="http://schemas.microsoft.com/office/drawing/2014/main" id="{6FAB1CCF-D80E-7F42-AAC8-9524E4D44C02}"/>
              </a:ext>
            </a:extLst>
          </p:cNvPr>
          <p:cNvSpPr/>
          <p:nvPr userDrawn="1"/>
        </p:nvSpPr>
        <p:spPr bwMode="auto">
          <a:xfrm>
            <a:off x="0" y="-3316"/>
            <a:ext cx="2397039" cy="708594"/>
          </a:xfrm>
          <a:prstGeom prst="rect">
            <a:avLst/>
          </a:prstGeom>
          <a:gradFill>
            <a:gsLst>
              <a:gs pos="0">
                <a:schemeClr val="tx1"/>
              </a:gs>
              <a:gs pos="18000">
                <a:schemeClr val="tx1"/>
              </a:gs>
              <a:gs pos="72000">
                <a:schemeClr val="tx1">
                  <a:alpha val="25210"/>
                </a:schemeClr>
              </a:gs>
              <a:gs pos="100000">
                <a:schemeClr val="tx1">
                  <a:alpha val="0"/>
                </a:schemeClr>
              </a:gs>
            </a:gsLst>
            <a:lin ang="0" scaled="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 name="Picture 18">
            <a:extLst>
              <a:ext uri="{FF2B5EF4-FFF2-40B4-BE49-F238E27FC236}">
                <a16:creationId xmlns:a16="http://schemas.microsoft.com/office/drawing/2014/main" id="{A96CF2B4-11F3-DC47-B3D9-A0B3AB45356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0290" y="0"/>
            <a:ext cx="753282" cy="958552"/>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caehealthcare.com/covid1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hyperlink" Target="https://www.laerdal.com/us/information/coronavirus-covid-19-resource-cente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png"/><Relationship Id="rId4" Type="http://schemas.openxmlformats.org/officeDocument/2006/relationships/image" Target="../media/image76.jpe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png"/><Relationship Id="rId4" Type="http://schemas.openxmlformats.org/officeDocument/2006/relationships/image" Target="../media/image76.jpeg"/><Relationship Id="rId9"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97.jpe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100.jpeg"/><Relationship Id="rId4" Type="http://schemas.openxmlformats.org/officeDocument/2006/relationships/image" Target="../media/image99.jpeg"/></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4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107.jpeg"/><Relationship Id="rId4" Type="http://schemas.openxmlformats.org/officeDocument/2006/relationships/image" Target="../media/image106.jpe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09.jpe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118.png"/><Relationship Id="rId4" Type="http://schemas.openxmlformats.org/officeDocument/2006/relationships/image" Target="../media/image117.jpeg"/></Relationships>
</file>

<file path=ppt/slides/_rels/slide5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120.jpeg"/></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123.png"/><Relationship Id="rId4" Type="http://schemas.openxmlformats.org/officeDocument/2006/relationships/image" Target="../media/image122.png"/></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125.jpeg"/></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32.jpeg"/><Relationship Id="rId4" Type="http://schemas.openxmlformats.org/officeDocument/2006/relationships/image" Target="../media/image131.jpeg"/></Relationships>
</file>

<file path=ppt/slides/_rels/slide6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135.png"/><Relationship Id="rId4" Type="http://schemas.openxmlformats.org/officeDocument/2006/relationships/image" Target="../media/image134.png"/></Relationships>
</file>

<file path=ppt/slides/_rels/slide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142.png"/><Relationship Id="rId4" Type="http://schemas.openxmlformats.org/officeDocument/2006/relationships/image" Target="../media/image141.png"/></Relationships>
</file>

<file path=ppt/slides/_rels/slide64.xml.rels><?xml version="1.0" encoding="UTF-8" standalone="yes"?>
<Relationships xmlns="http://schemas.openxmlformats.org/package/2006/relationships"><Relationship Id="rId8" Type="http://schemas.openxmlformats.org/officeDocument/2006/relationships/image" Target="../media/image148.jpeg"/><Relationship Id="rId13" Type="http://schemas.openxmlformats.org/officeDocument/2006/relationships/image" Target="../media/image153.png"/><Relationship Id="rId3" Type="http://schemas.openxmlformats.org/officeDocument/2006/relationships/image" Target="../media/image143.png"/><Relationship Id="rId7" Type="http://schemas.openxmlformats.org/officeDocument/2006/relationships/image" Target="../media/image147.jpeg"/><Relationship Id="rId12" Type="http://schemas.openxmlformats.org/officeDocument/2006/relationships/image" Target="../media/image152.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46.jpeg"/><Relationship Id="rId11" Type="http://schemas.openxmlformats.org/officeDocument/2006/relationships/image" Target="../media/image151.jpg"/><Relationship Id="rId5" Type="http://schemas.openxmlformats.org/officeDocument/2006/relationships/image" Target="../media/image145.jp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jpg"/><Relationship Id="rId14" Type="http://schemas.openxmlformats.org/officeDocument/2006/relationships/image" Target="../media/image154.jpg"/></Relationships>
</file>

<file path=ppt/slides/_rels/slide6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69.xml.rels><?xml version="1.0" encoding="UTF-8" standalone="yes"?>
<Relationships xmlns="http://schemas.openxmlformats.org/package/2006/relationships"><Relationship Id="rId3" Type="http://schemas.openxmlformats.org/officeDocument/2006/relationships/image" Target="../media/image161.png"/><Relationship Id="rId7" Type="http://schemas.microsoft.com/office/2007/relationships/hdphoto" Target="../media/hdphoto1.wdp"/><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7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7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7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167.png"/><Relationship Id="rId4" Type="http://schemas.openxmlformats.org/officeDocument/2006/relationships/image" Target="../media/image166.png"/></Relationships>
</file>

<file path=ppt/slides/_rels/slide7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171.jpeg"/><Relationship Id="rId4" Type="http://schemas.openxmlformats.org/officeDocument/2006/relationships/image" Target="../media/image170.png"/></Relationships>
</file>

<file path=ppt/slides/_rels/slide7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174.jpeg"/></Relationships>
</file>

<file path=ppt/slides/_rels/slide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78.xml"/><Relationship Id="rId1" Type="http://schemas.openxmlformats.org/officeDocument/2006/relationships/slideLayout" Target="../slideLayouts/slideLayout4.xml"/><Relationship Id="rId5" Type="http://schemas.openxmlformats.org/officeDocument/2006/relationships/image" Target="../media/image178.png"/><Relationship Id="rId4" Type="http://schemas.openxmlformats.org/officeDocument/2006/relationships/image" Target="../media/image177.jpeg"/></Relationships>
</file>

<file path=ppt/slides/_rels/slide8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180.jpeg"/></Relationships>
</file>

<file path=ppt/slides/_rels/slide8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80.xml"/><Relationship Id="rId1" Type="http://schemas.openxmlformats.org/officeDocument/2006/relationships/slideLayout" Target="../slideLayouts/slideLayout4.xml"/><Relationship Id="rId5" Type="http://schemas.openxmlformats.org/officeDocument/2006/relationships/image" Target="../media/image183.jpeg"/><Relationship Id="rId4" Type="http://schemas.openxmlformats.org/officeDocument/2006/relationships/image" Target="../media/image182.gif"/></Relationships>
</file>

<file path=ppt/slides/_rels/slide8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5.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32.jpeg"/><Relationship Id="rId7" Type="http://schemas.openxmlformats.org/officeDocument/2006/relationships/image" Target="../media/image77.jpeg"/><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118.png"/><Relationship Id="rId10" Type="http://schemas.openxmlformats.org/officeDocument/2006/relationships/image" Target="../media/image92.png"/><Relationship Id="rId4" Type="http://schemas.openxmlformats.org/officeDocument/2006/relationships/image" Target="../media/image125.jpeg"/><Relationship Id="rId9" Type="http://schemas.openxmlformats.org/officeDocument/2006/relationships/image" Target="../media/image184.jpeg"/></Relationships>
</file>

<file path=ppt/slides/_rels/slide86.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9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32.jpeg"/><Relationship Id="rId7" Type="http://schemas.openxmlformats.org/officeDocument/2006/relationships/image" Target="../media/image77.jpe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18.png"/><Relationship Id="rId10" Type="http://schemas.openxmlformats.org/officeDocument/2006/relationships/image" Target="../media/image92.png"/><Relationship Id="rId4" Type="http://schemas.openxmlformats.org/officeDocument/2006/relationships/image" Target="../media/image125.jpeg"/><Relationship Id="rId9" Type="http://schemas.openxmlformats.org/officeDocument/2006/relationships/image" Target="../media/image18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44379" y="1809544"/>
            <a:ext cx="11935326" cy="1229411"/>
          </a:xfrm>
        </p:spPr>
        <p:txBody>
          <a:bodyPr/>
          <a:lstStyle/>
          <a:p>
            <a:r>
              <a:rPr lang="en-US" sz="3600" dirty="0"/>
              <a:t>A Comprehensive Introduction to Medical Simulation</a:t>
            </a:r>
          </a:p>
          <a:p>
            <a:r>
              <a:rPr lang="en-US" sz="3200" dirty="0"/>
              <a:t>Tutorial # 22T30</a:t>
            </a:r>
          </a:p>
        </p:txBody>
      </p:sp>
      <p:pic>
        <p:nvPicPr>
          <p:cNvPr id="4" name="Picture 3">
            <a:extLst>
              <a:ext uri="{FF2B5EF4-FFF2-40B4-BE49-F238E27FC236}">
                <a16:creationId xmlns:a16="http://schemas.microsoft.com/office/drawing/2014/main" id="{30F9591F-A4C1-4066-93F5-E3DFD3747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1264" y="3645258"/>
            <a:ext cx="2093600" cy="579011"/>
          </a:xfrm>
          <a:prstGeom prst="rect">
            <a:avLst/>
          </a:prstGeom>
        </p:spPr>
      </p:pic>
      <p:pic>
        <p:nvPicPr>
          <p:cNvPr id="1026" name="Picture 2" descr="Soar Technology – Office of Technology Transfer – University of Michigan">
            <a:extLst>
              <a:ext uri="{FF2B5EF4-FFF2-40B4-BE49-F238E27FC236}">
                <a16:creationId xmlns:a16="http://schemas.microsoft.com/office/drawing/2014/main" id="{50212104-7FA8-44E2-8EEF-0C8BB44EE7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2235" y="5575491"/>
            <a:ext cx="1391658" cy="7731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1"/>
          </p:nvPr>
        </p:nvSpPr>
        <p:spPr>
          <a:xfrm>
            <a:off x="1909226" y="3851021"/>
            <a:ext cx="8478838" cy="1934127"/>
          </a:xfrm>
        </p:spPr>
        <p:txBody>
          <a:bodyPr/>
          <a:lstStyle/>
          <a:p>
            <a:r>
              <a:rPr lang="en-US" dirty="0">
                <a:latin typeface="Arial Narrow" pitchFamily="34" charset="0"/>
              </a:rPr>
              <a:t>Danielle Julian, MS, AdventHealth </a:t>
            </a:r>
          </a:p>
          <a:p>
            <a:r>
              <a:rPr lang="en-US" sz="2000" dirty="0">
                <a:latin typeface="Arial Narrow" pitchFamily="34" charset="0"/>
              </a:rPr>
              <a:t>Danielle.Julian@AdventHealth.com</a:t>
            </a:r>
          </a:p>
          <a:p>
            <a:pPr eaLnBrk="1" hangingPunct="1"/>
            <a:r>
              <a:rPr lang="en-US" dirty="0">
                <a:latin typeface="Arial Narrow" pitchFamily="34" charset="0"/>
              </a:rPr>
              <a:t>Roger Smith, PhD, in[3]</a:t>
            </a:r>
          </a:p>
          <a:p>
            <a:pPr eaLnBrk="1" hangingPunct="1"/>
            <a:r>
              <a:rPr lang="en-US" sz="2000" dirty="0">
                <a:latin typeface="Arial Narrow" pitchFamily="34" charset="0"/>
              </a:rPr>
              <a:t>rdsmith@modelbenders.com</a:t>
            </a:r>
          </a:p>
          <a:p>
            <a:r>
              <a:rPr lang="en-US" dirty="0">
                <a:latin typeface="Arial Narrow" pitchFamily="34" charset="0"/>
              </a:rPr>
              <a:t>Alyssa Tanaka, PhD, SoarTech</a:t>
            </a:r>
          </a:p>
          <a:p>
            <a:r>
              <a:rPr lang="en-US" sz="1800" dirty="0">
                <a:latin typeface="Arial Narrow" pitchFamily="34" charset="0"/>
              </a:rPr>
              <a:t>Alyssa.Tanaka@soartech.com</a:t>
            </a:r>
          </a:p>
          <a:p>
            <a:endParaRPr lang="en-US" sz="2000" dirty="0">
              <a:latin typeface="Arial Narrow" pitchFamily="34" charset="0"/>
            </a:endParaRPr>
          </a:p>
        </p:txBody>
      </p:sp>
      <p:grpSp>
        <p:nvGrpSpPr>
          <p:cNvPr id="2" name="Group 1">
            <a:extLst>
              <a:ext uri="{FF2B5EF4-FFF2-40B4-BE49-F238E27FC236}">
                <a16:creationId xmlns:a16="http://schemas.microsoft.com/office/drawing/2014/main" id="{987FD9A0-1E69-4822-3C25-B765935541D2}"/>
              </a:ext>
            </a:extLst>
          </p:cNvPr>
          <p:cNvGrpSpPr/>
          <p:nvPr/>
        </p:nvGrpSpPr>
        <p:grpSpPr>
          <a:xfrm>
            <a:off x="10004415" y="4638132"/>
            <a:ext cx="811971" cy="669206"/>
            <a:chOff x="2114487" y="4230230"/>
            <a:chExt cx="1170432" cy="1168400"/>
          </a:xfrm>
        </p:grpSpPr>
        <p:sp>
          <p:nvSpPr>
            <p:cNvPr id="6" name="Rectangle: Rounded Corners 5">
              <a:extLst>
                <a:ext uri="{FF2B5EF4-FFF2-40B4-BE49-F238E27FC236}">
                  <a16:creationId xmlns:a16="http://schemas.microsoft.com/office/drawing/2014/main" id="{91B68E91-576A-D135-D52E-61EF90DFA3C6}"/>
                </a:ext>
              </a:extLst>
            </p:cNvPr>
            <p:cNvSpPr/>
            <p:nvPr/>
          </p:nvSpPr>
          <p:spPr bwMode="auto">
            <a:xfrm>
              <a:off x="2114487" y="4230230"/>
              <a:ext cx="1170432" cy="1168400"/>
            </a:xfrm>
            <a:prstGeom prst="roundRect">
              <a:avLst/>
            </a:prstGeom>
            <a:solidFill>
              <a:srgbClr val="33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a:solidFill>
                    <a:schemeClr val="bg1"/>
                  </a:solidFill>
                  <a:latin typeface="Bahnschrift SemiBold SemiConden" panose="020B0502040204020203" pitchFamily="34" charset="0"/>
                </a:rPr>
                <a:t>i</a:t>
              </a:r>
              <a:r>
                <a:rPr kumimoji="0" lang="en-US" sz="2000" b="0" i="0" u="none" strike="noStrike" cap="none" normalizeH="0" baseline="0" dirty="0">
                  <a:ln>
                    <a:noFill/>
                  </a:ln>
                  <a:solidFill>
                    <a:schemeClr val="bg1"/>
                  </a:solidFill>
                  <a:effectLst/>
                  <a:latin typeface="Bahnschrift SemiBold SemiConden" panose="020B0502040204020203" pitchFamily="34" charset="0"/>
                </a:rPr>
                <a:t>n</a:t>
              </a:r>
            </a:p>
          </p:txBody>
        </p:sp>
        <p:sp>
          <p:nvSpPr>
            <p:cNvPr id="7" name="Rectangle: Rounded Corners 6">
              <a:extLst>
                <a:ext uri="{FF2B5EF4-FFF2-40B4-BE49-F238E27FC236}">
                  <a16:creationId xmlns:a16="http://schemas.microsoft.com/office/drawing/2014/main" id="{70CD849A-033C-8C80-835F-4E50DB7985A0}"/>
                </a:ext>
              </a:extLst>
            </p:cNvPr>
            <p:cNvSpPr/>
            <p:nvPr/>
          </p:nvSpPr>
          <p:spPr bwMode="auto">
            <a:xfrm>
              <a:off x="2850841" y="4673590"/>
              <a:ext cx="365760" cy="365760"/>
            </a:xfrm>
            <a:prstGeom prst="round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800" dirty="0">
                  <a:solidFill>
                    <a:srgbClr val="0066CC"/>
                  </a:solidFill>
                  <a:latin typeface="Bahnschrift SemiBold SemiConden" panose="020B0502040204020203" pitchFamily="34" charset="0"/>
                </a:rPr>
                <a:t>3</a:t>
              </a:r>
              <a:endParaRPr kumimoji="0" lang="en-US" sz="1800" b="0" i="0" u="none" strike="noStrike" cap="none" normalizeH="0" baseline="0" dirty="0">
                <a:ln>
                  <a:noFill/>
                </a:ln>
                <a:solidFill>
                  <a:srgbClr val="0066CC"/>
                </a:solidFill>
                <a:effectLst/>
                <a:latin typeface="Bahnschrift SemiBold SemiConden" panose="020B0502040204020203" pitchFamily="34" charset="0"/>
              </a:endParaRPr>
            </a:p>
          </p:txBody>
        </p:sp>
      </p:grpSp>
    </p:spTree>
    <p:extLst>
      <p:ext uri="{BB962C8B-B14F-4D97-AF65-F5344CB8AC3E}">
        <p14:creationId xmlns:p14="http://schemas.microsoft.com/office/powerpoint/2010/main" val="1580643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AD38-200E-4583-9093-5E614975245C}"/>
              </a:ext>
            </a:extLst>
          </p:cNvPr>
          <p:cNvSpPr>
            <a:spLocks noGrp="1"/>
          </p:cNvSpPr>
          <p:nvPr>
            <p:ph type="title"/>
          </p:nvPr>
        </p:nvSpPr>
        <p:spPr/>
        <p:txBody>
          <a:bodyPr/>
          <a:lstStyle/>
          <a:p>
            <a:r>
              <a:rPr lang="en-US" dirty="0"/>
              <a:t>1921 Advertisement</a:t>
            </a:r>
          </a:p>
        </p:txBody>
      </p:sp>
      <p:pic>
        <p:nvPicPr>
          <p:cNvPr id="3" name="Picture 2">
            <a:extLst>
              <a:ext uri="{FF2B5EF4-FFF2-40B4-BE49-F238E27FC236}">
                <a16:creationId xmlns:a16="http://schemas.microsoft.com/office/drawing/2014/main" id="{E42ADCD3-5021-4380-B621-7D4AAF906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039" y="795130"/>
            <a:ext cx="7233098" cy="5742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106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7217A-023A-40A3-B0E9-6D9F10938DB8}"/>
              </a:ext>
            </a:extLst>
          </p:cNvPr>
          <p:cNvSpPr>
            <a:spLocks noGrp="1"/>
          </p:cNvSpPr>
          <p:nvPr>
            <p:ph type="title"/>
          </p:nvPr>
        </p:nvSpPr>
        <p:spPr/>
        <p:txBody>
          <a:bodyPr/>
          <a:lstStyle/>
          <a:p>
            <a:r>
              <a:rPr lang="en-US" dirty="0"/>
              <a:t>1880 a 16-year-old Drowns in Paris</a:t>
            </a:r>
          </a:p>
        </p:txBody>
      </p:sp>
      <p:pic>
        <p:nvPicPr>
          <p:cNvPr id="2050" name="Picture 2" descr="How a Dead Girl in Paris Ended Up With The Most-Kissed Lips in History">
            <a:extLst>
              <a:ext uri="{FF2B5EF4-FFF2-40B4-BE49-F238E27FC236}">
                <a16:creationId xmlns:a16="http://schemas.microsoft.com/office/drawing/2014/main" id="{27D0E0FF-2EC2-442D-89BC-369F28916E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953" y="765322"/>
            <a:ext cx="3916106" cy="52473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0C3C3B-28B2-489E-8993-DFCB7DB14E6E}"/>
              </a:ext>
            </a:extLst>
          </p:cNvPr>
          <p:cNvSpPr txBox="1"/>
          <p:nvPr/>
        </p:nvSpPr>
        <p:spPr>
          <a:xfrm>
            <a:off x="4287329" y="6092678"/>
            <a:ext cx="3489610" cy="584775"/>
          </a:xfrm>
          <a:prstGeom prst="rect">
            <a:avLst/>
          </a:prstGeom>
          <a:noFill/>
        </p:spPr>
        <p:txBody>
          <a:bodyPr wrap="none" rtlCol="0">
            <a:spAutoFit/>
          </a:bodyPr>
          <a:lstStyle/>
          <a:p>
            <a:pPr algn="ctr"/>
            <a:r>
              <a:rPr lang="en-US" sz="1600" dirty="0"/>
              <a:t> </a:t>
            </a:r>
            <a:r>
              <a:rPr lang="en-US" sz="1600" dirty="0" err="1"/>
              <a:t>L'Inconnue</a:t>
            </a:r>
            <a:r>
              <a:rPr lang="en-US" sz="1600" dirty="0"/>
              <a:t> de la Seine ~1880 </a:t>
            </a:r>
          </a:p>
          <a:p>
            <a:pPr algn="ctr"/>
            <a:r>
              <a:rPr lang="en-US" sz="1600" dirty="0"/>
              <a:t>(The Unknown Woman of the Seine)</a:t>
            </a:r>
          </a:p>
        </p:txBody>
      </p:sp>
      <p:pic>
        <p:nvPicPr>
          <p:cNvPr id="2052" name="Picture 4" descr="074 Inconnue de la Seine Resusci Anne 1">
            <a:extLst>
              <a:ext uri="{FF2B5EF4-FFF2-40B4-BE49-F238E27FC236}">
                <a16:creationId xmlns:a16="http://schemas.microsoft.com/office/drawing/2014/main" id="{537FC203-321A-44E5-9F50-9EB825641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0943" y="765322"/>
            <a:ext cx="4129934" cy="532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064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7217A-023A-40A3-B0E9-6D9F10938DB8}"/>
              </a:ext>
            </a:extLst>
          </p:cNvPr>
          <p:cNvSpPr>
            <a:spLocks noGrp="1"/>
          </p:cNvSpPr>
          <p:nvPr>
            <p:ph type="title"/>
          </p:nvPr>
        </p:nvSpPr>
        <p:spPr/>
        <p:txBody>
          <a:bodyPr/>
          <a:lstStyle/>
          <a:p>
            <a:r>
              <a:rPr lang="en-US" dirty="0" err="1"/>
              <a:t>Asmund</a:t>
            </a:r>
            <a:r>
              <a:rPr lang="en-US" dirty="0"/>
              <a:t> Laerdal</a:t>
            </a:r>
          </a:p>
        </p:txBody>
      </p:sp>
      <p:pic>
        <p:nvPicPr>
          <p:cNvPr id="2054" name="Picture 6" descr="074 Inconnue de la Seine Resusci Anne 1">
            <a:extLst>
              <a:ext uri="{FF2B5EF4-FFF2-40B4-BE49-F238E27FC236}">
                <a16:creationId xmlns:a16="http://schemas.microsoft.com/office/drawing/2014/main" id="{1610F7B8-EC13-4ED2-89E0-6F7444F5D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23" y="795130"/>
            <a:ext cx="7233069" cy="520780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074 Inconnue de la Seine Resusci Anne 1">
            <a:extLst>
              <a:ext uri="{FF2B5EF4-FFF2-40B4-BE49-F238E27FC236}">
                <a16:creationId xmlns:a16="http://schemas.microsoft.com/office/drawing/2014/main" id="{4ED9F563-66FA-42CF-ADB7-5704DF940EB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3926" y="2349662"/>
            <a:ext cx="5339144" cy="32568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0B2C2F-A087-4134-876A-C418B18E0210}"/>
              </a:ext>
            </a:extLst>
          </p:cNvPr>
          <p:cNvSpPr txBox="1"/>
          <p:nvPr/>
        </p:nvSpPr>
        <p:spPr>
          <a:xfrm>
            <a:off x="359923" y="795130"/>
            <a:ext cx="1082348" cy="584775"/>
          </a:xfrm>
          <a:prstGeom prst="rect">
            <a:avLst/>
          </a:prstGeom>
          <a:solidFill>
            <a:schemeClr val="tx1"/>
          </a:solidFill>
        </p:spPr>
        <p:txBody>
          <a:bodyPr wrap="none" rtlCol="0">
            <a:spAutoFit/>
          </a:bodyPr>
          <a:lstStyle/>
          <a:p>
            <a:r>
              <a:rPr lang="en-US" dirty="0">
                <a:solidFill>
                  <a:schemeClr val="bg1"/>
                </a:solidFill>
              </a:rPr>
              <a:t>1960</a:t>
            </a:r>
          </a:p>
        </p:txBody>
      </p:sp>
      <p:sp>
        <p:nvSpPr>
          <p:cNvPr id="6" name="TextBox 5">
            <a:extLst>
              <a:ext uri="{FF2B5EF4-FFF2-40B4-BE49-F238E27FC236}">
                <a16:creationId xmlns:a16="http://schemas.microsoft.com/office/drawing/2014/main" id="{99061DB3-78FD-4655-8A40-F03E0EA59D4C}"/>
              </a:ext>
            </a:extLst>
          </p:cNvPr>
          <p:cNvSpPr txBox="1"/>
          <p:nvPr/>
        </p:nvSpPr>
        <p:spPr>
          <a:xfrm>
            <a:off x="8669329" y="5314152"/>
            <a:ext cx="2588337" cy="584775"/>
          </a:xfrm>
          <a:prstGeom prst="rect">
            <a:avLst/>
          </a:prstGeom>
          <a:noFill/>
        </p:spPr>
        <p:txBody>
          <a:bodyPr wrap="none" rtlCol="0">
            <a:spAutoFit/>
          </a:bodyPr>
          <a:lstStyle/>
          <a:p>
            <a:r>
              <a:rPr lang="en-US" dirty="0" err="1"/>
              <a:t>Resusci</a:t>
            </a:r>
            <a:r>
              <a:rPr lang="en-US" dirty="0"/>
              <a:t>-Anne</a:t>
            </a:r>
          </a:p>
        </p:txBody>
      </p:sp>
      <p:sp>
        <p:nvSpPr>
          <p:cNvPr id="3" name="TextBox 2">
            <a:extLst>
              <a:ext uri="{FF2B5EF4-FFF2-40B4-BE49-F238E27FC236}">
                <a16:creationId xmlns:a16="http://schemas.microsoft.com/office/drawing/2014/main" id="{B31FF954-5391-5188-DF3E-17CDAD8021C5}"/>
              </a:ext>
            </a:extLst>
          </p:cNvPr>
          <p:cNvSpPr txBox="1"/>
          <p:nvPr/>
        </p:nvSpPr>
        <p:spPr>
          <a:xfrm>
            <a:off x="2584646" y="6160168"/>
            <a:ext cx="4713663" cy="369332"/>
          </a:xfrm>
          <a:prstGeom prst="rect">
            <a:avLst/>
          </a:prstGeom>
          <a:noFill/>
        </p:spPr>
        <p:txBody>
          <a:bodyPr wrap="none" rtlCol="0">
            <a:spAutoFit/>
          </a:bodyPr>
          <a:lstStyle/>
          <a:p>
            <a:r>
              <a:rPr lang="en-US" sz="1800" dirty="0"/>
              <a:t>Face of “The Unknown Woman of the Seine”</a:t>
            </a:r>
          </a:p>
        </p:txBody>
      </p:sp>
      <p:cxnSp>
        <p:nvCxnSpPr>
          <p:cNvPr id="7" name="Straight Arrow Connector 6">
            <a:extLst>
              <a:ext uri="{FF2B5EF4-FFF2-40B4-BE49-F238E27FC236}">
                <a16:creationId xmlns:a16="http://schemas.microsoft.com/office/drawing/2014/main" id="{58DA8886-84A8-8669-29A9-E1A4CD144189}"/>
              </a:ext>
            </a:extLst>
          </p:cNvPr>
          <p:cNvCxnSpPr>
            <a:cxnSpLocks/>
            <a:stCxn id="3" idx="0"/>
          </p:cNvCxnSpPr>
          <p:nvPr/>
        </p:nvCxnSpPr>
        <p:spPr bwMode="auto">
          <a:xfrm flipH="1" flipV="1">
            <a:off x="4898075" y="3561347"/>
            <a:ext cx="43403" cy="2598821"/>
          </a:xfrm>
          <a:prstGeom prst="straightConnector1">
            <a:avLst/>
          </a:prstGeom>
          <a:solidFill>
            <a:schemeClr val="accent1"/>
          </a:solidFill>
          <a:ln w="76200" cap="flat" cmpd="sng" algn="ctr">
            <a:solidFill>
              <a:srgbClr val="22458A"/>
            </a:solidFill>
            <a:prstDash val="solid"/>
            <a:miter lim="800000"/>
            <a:headEnd type="none" w="med" len="med"/>
            <a:tailEnd type="triangle"/>
          </a:ln>
          <a:effectLst/>
        </p:spPr>
      </p:cxnSp>
    </p:spTree>
    <p:extLst>
      <p:ext uri="{BB962C8B-B14F-4D97-AF65-F5344CB8AC3E}">
        <p14:creationId xmlns:p14="http://schemas.microsoft.com/office/powerpoint/2010/main" val="4208732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l="14497" t="20244" r="35799" b="20242"/>
          <a:stretch>
            <a:fillRect/>
          </a:stretch>
        </p:blipFill>
        <p:spPr bwMode="auto">
          <a:xfrm>
            <a:off x="3709445" y="932656"/>
            <a:ext cx="4800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l="11342" t="17953" r="11342" b="15665"/>
          <a:stretch>
            <a:fillRect/>
          </a:stretch>
        </p:blipFill>
        <p:spPr bwMode="auto">
          <a:xfrm>
            <a:off x="7140122" y="3429000"/>
            <a:ext cx="495300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2849710" y="6396335"/>
            <a:ext cx="65200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500">
                <a:solidFill>
                  <a:schemeClr val="tx1"/>
                </a:solidFill>
                <a:latin typeface="Times New Roman" pitchFamily="18" charset="0"/>
              </a:defRPr>
            </a:lvl1pPr>
            <a:lvl2pPr marL="742950" indent="-285750">
              <a:defRPr sz="3500">
                <a:solidFill>
                  <a:schemeClr val="tx1"/>
                </a:solidFill>
                <a:latin typeface="Times New Roman" pitchFamily="18" charset="0"/>
              </a:defRPr>
            </a:lvl2pPr>
            <a:lvl3pPr marL="1143000" indent="-228600">
              <a:defRPr sz="3500">
                <a:solidFill>
                  <a:schemeClr val="tx1"/>
                </a:solidFill>
                <a:latin typeface="Times New Roman" pitchFamily="18" charset="0"/>
              </a:defRPr>
            </a:lvl3pPr>
            <a:lvl4pPr marL="1600200" indent="-228600">
              <a:defRPr sz="3500">
                <a:solidFill>
                  <a:schemeClr val="tx1"/>
                </a:solidFill>
                <a:latin typeface="Times New Roman" pitchFamily="18" charset="0"/>
              </a:defRPr>
            </a:lvl4pPr>
            <a:lvl5pPr marL="2057400" indent="-228600">
              <a:defRPr sz="3500">
                <a:solidFill>
                  <a:schemeClr val="tx1"/>
                </a:solidFill>
                <a:latin typeface="Times New Roman" pitchFamily="18" charset="0"/>
              </a:defRPr>
            </a:lvl5pPr>
            <a:lvl6pPr marL="2514600" indent="-228600" algn="ctr" eaLnBrk="0" fontAlgn="base" hangingPunct="0">
              <a:spcBef>
                <a:spcPct val="0"/>
              </a:spcBef>
              <a:spcAft>
                <a:spcPct val="0"/>
              </a:spcAft>
              <a:defRPr sz="3500">
                <a:solidFill>
                  <a:schemeClr val="tx1"/>
                </a:solidFill>
                <a:latin typeface="Times New Roman" pitchFamily="18" charset="0"/>
              </a:defRPr>
            </a:lvl6pPr>
            <a:lvl7pPr marL="2971800" indent="-228600" algn="ctr" eaLnBrk="0" fontAlgn="base" hangingPunct="0">
              <a:spcBef>
                <a:spcPct val="0"/>
              </a:spcBef>
              <a:spcAft>
                <a:spcPct val="0"/>
              </a:spcAft>
              <a:defRPr sz="3500">
                <a:solidFill>
                  <a:schemeClr val="tx1"/>
                </a:solidFill>
                <a:latin typeface="Times New Roman" pitchFamily="18" charset="0"/>
              </a:defRPr>
            </a:lvl7pPr>
            <a:lvl8pPr marL="3429000" indent="-228600" algn="ctr" eaLnBrk="0" fontAlgn="base" hangingPunct="0">
              <a:spcBef>
                <a:spcPct val="0"/>
              </a:spcBef>
              <a:spcAft>
                <a:spcPct val="0"/>
              </a:spcAft>
              <a:defRPr sz="3500">
                <a:solidFill>
                  <a:schemeClr val="tx1"/>
                </a:solidFill>
                <a:latin typeface="Times New Roman" pitchFamily="18" charset="0"/>
              </a:defRPr>
            </a:lvl8pPr>
            <a:lvl9pPr marL="3886200" indent="-228600" algn="ctr" eaLnBrk="0" fontAlgn="base" hangingPunct="0">
              <a:spcBef>
                <a:spcPct val="0"/>
              </a:spcBef>
              <a:spcAft>
                <a:spcPct val="0"/>
              </a:spcAft>
              <a:defRPr sz="3500">
                <a:solidFill>
                  <a:schemeClr val="tx1"/>
                </a:solidFill>
                <a:latin typeface="Times New Roman" pitchFamily="18" charset="0"/>
              </a:defRPr>
            </a:lvl9pPr>
          </a:lstStyle>
          <a:p>
            <a:pPr algn="l"/>
            <a:r>
              <a:rPr lang="en-US" altLang="en-US" sz="1200" dirty="0">
                <a:latin typeface="Arial" charset="0"/>
              </a:rPr>
              <a:t>Denson JS, Abrahamson S. A computer-controlled patient simulator. </a:t>
            </a:r>
            <a:r>
              <a:rPr lang="en-US" altLang="en-US" sz="1200" i="1" dirty="0">
                <a:latin typeface="Arial" charset="0"/>
              </a:rPr>
              <a:t>Journal of the American Medical Association</a:t>
            </a:r>
            <a:r>
              <a:rPr lang="en-US" altLang="en-US" sz="1200" dirty="0">
                <a:latin typeface="Arial" charset="0"/>
              </a:rPr>
              <a:t> 1969; 208:504–8.</a:t>
            </a:r>
          </a:p>
        </p:txBody>
      </p:sp>
      <p:sp>
        <p:nvSpPr>
          <p:cNvPr id="61446" name="Rectangle 6"/>
          <p:cNvSpPr>
            <a:spLocks noGrp="1" noChangeArrowheads="1"/>
          </p:cNvSpPr>
          <p:nvPr>
            <p:ph type="title"/>
          </p:nvPr>
        </p:nvSpPr>
        <p:spPr>
          <a:xfrm>
            <a:off x="2197100" y="-159388"/>
            <a:ext cx="8229600" cy="1143001"/>
          </a:xfrm>
        </p:spPr>
        <p:txBody>
          <a:bodyPr/>
          <a:lstStyle/>
          <a:p>
            <a:pPr eaLnBrk="1" hangingPunct="1">
              <a:defRPr/>
            </a:pPr>
            <a:r>
              <a:rPr lang="en-US" dirty="0"/>
              <a:t>“Sim One” Manikin for Anesthesia</a:t>
            </a:r>
          </a:p>
        </p:txBody>
      </p:sp>
      <p:sp>
        <p:nvSpPr>
          <p:cNvPr id="2" name="TextBox 1">
            <a:extLst>
              <a:ext uri="{FF2B5EF4-FFF2-40B4-BE49-F238E27FC236}">
                <a16:creationId xmlns:a16="http://schemas.microsoft.com/office/drawing/2014/main" id="{2C4A412F-E3D0-4453-BFB0-5D0E9B93FC6F}"/>
              </a:ext>
            </a:extLst>
          </p:cNvPr>
          <p:cNvSpPr txBox="1"/>
          <p:nvPr/>
        </p:nvSpPr>
        <p:spPr>
          <a:xfrm>
            <a:off x="0" y="4866950"/>
            <a:ext cx="4815036" cy="1446550"/>
          </a:xfrm>
          <a:prstGeom prst="rect">
            <a:avLst/>
          </a:prstGeom>
          <a:noFill/>
        </p:spPr>
        <p:txBody>
          <a:bodyPr wrap="none" rtlCol="0">
            <a:spAutoFit/>
          </a:bodyPr>
          <a:lstStyle/>
          <a:p>
            <a:r>
              <a:rPr lang="en-US" sz="2400" dirty="0"/>
              <a:t>1967</a:t>
            </a:r>
            <a:br>
              <a:rPr lang="en-US" sz="2400" dirty="0"/>
            </a:br>
            <a:r>
              <a:rPr lang="en-US" sz="2400" dirty="0"/>
              <a:t>US Department of Education</a:t>
            </a:r>
            <a:endParaRPr lang="en-US" sz="2000" dirty="0"/>
          </a:p>
          <a:p>
            <a:r>
              <a:rPr lang="en-US" sz="2000" dirty="0"/>
              <a:t>Respiration, Heartbeat, Pulse, and BP</a:t>
            </a:r>
          </a:p>
          <a:p>
            <a:r>
              <a:rPr lang="en-US" sz="2000" dirty="0"/>
              <a:t>Eye Blink, Physiologic Response to Drugs</a:t>
            </a:r>
          </a:p>
        </p:txBody>
      </p:sp>
    </p:spTree>
    <p:extLst>
      <p:ext uri="{BB962C8B-B14F-4D97-AF65-F5344CB8AC3E}">
        <p14:creationId xmlns:p14="http://schemas.microsoft.com/office/powerpoint/2010/main" val="1111754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B615-1282-F97D-E7AC-84ABAD7E569E}"/>
              </a:ext>
            </a:extLst>
          </p:cNvPr>
          <p:cNvSpPr>
            <a:spLocks noGrp="1"/>
          </p:cNvSpPr>
          <p:nvPr>
            <p:ph type="title"/>
          </p:nvPr>
        </p:nvSpPr>
        <p:spPr/>
        <p:txBody>
          <a:bodyPr/>
          <a:lstStyle/>
          <a:p>
            <a:r>
              <a:rPr lang="en-US" dirty="0"/>
              <a:t>NASA </a:t>
            </a:r>
            <a:r>
              <a:rPr lang="en-US" dirty="0" err="1"/>
              <a:t>Moonikins</a:t>
            </a:r>
            <a:r>
              <a:rPr lang="en-US" dirty="0"/>
              <a:t>, 2022</a:t>
            </a:r>
          </a:p>
        </p:txBody>
      </p:sp>
      <p:pic>
        <p:nvPicPr>
          <p:cNvPr id="1026" name="Picture 2">
            <a:extLst>
              <a:ext uri="{FF2B5EF4-FFF2-40B4-BE49-F238E27FC236}">
                <a16:creationId xmlns:a16="http://schemas.microsoft.com/office/drawing/2014/main" id="{06A9417E-6B58-8721-3978-C8366E87F8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21920"/>
            <a:ext cx="5719010" cy="42892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85E1839-6A72-AC62-4B69-AAF92419BDC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507" r="14385" b="7210"/>
          <a:stretch/>
        </p:blipFill>
        <p:spPr bwMode="auto">
          <a:xfrm>
            <a:off x="6019735" y="921920"/>
            <a:ext cx="6172265" cy="42892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9D5314-33BF-3FE1-4F1F-ACD57B9438B8}"/>
              </a:ext>
            </a:extLst>
          </p:cNvPr>
          <p:cNvSpPr txBox="1"/>
          <p:nvPr/>
        </p:nvSpPr>
        <p:spPr>
          <a:xfrm>
            <a:off x="920478" y="5400262"/>
            <a:ext cx="10641769" cy="830997"/>
          </a:xfrm>
          <a:prstGeom prst="rect">
            <a:avLst/>
          </a:prstGeom>
          <a:noFill/>
        </p:spPr>
        <p:txBody>
          <a:bodyPr wrap="square" rtlCol="0">
            <a:spAutoFit/>
          </a:bodyPr>
          <a:lstStyle/>
          <a:p>
            <a:r>
              <a:rPr lang="en-US" sz="2400" dirty="0"/>
              <a:t>Artemis I test flight around the moon included “</a:t>
            </a:r>
            <a:r>
              <a:rPr lang="en-US" sz="2400" dirty="0" err="1"/>
              <a:t>moonikins</a:t>
            </a:r>
            <a:r>
              <a:rPr lang="en-US" sz="2400" dirty="0"/>
              <a:t>” in the crew seats to measure effects on future human crew.</a:t>
            </a:r>
          </a:p>
        </p:txBody>
      </p:sp>
      <p:pic>
        <p:nvPicPr>
          <p:cNvPr id="1030" name="Picture 6" descr="Public Names 'Moonikin' Flying Around Moon on NASA's Artemis I Mission |  NASA">
            <a:extLst>
              <a:ext uri="{FF2B5EF4-FFF2-40B4-BE49-F238E27FC236}">
                <a16:creationId xmlns:a16="http://schemas.microsoft.com/office/drawing/2014/main" id="{5968ABCC-F9B7-59F3-69F0-23EFC6EE4E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973747" y="1854535"/>
            <a:ext cx="4263384" cy="2398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778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a:extLst>
              <a:ext uri="{FF2B5EF4-FFF2-40B4-BE49-F238E27FC236}">
                <a16:creationId xmlns:a16="http://schemas.microsoft.com/office/drawing/2014/main" id="{31A94D48-2C93-4FD3-BCFA-92CE351F3E72}"/>
              </a:ext>
            </a:extLst>
          </p:cNvPr>
          <p:cNvSpPr>
            <a:spLocks noGrp="1" noChangeArrowheads="1"/>
          </p:cNvSpPr>
          <p:nvPr>
            <p:ph type="title"/>
          </p:nvPr>
        </p:nvSpPr>
        <p:spPr>
          <a:xfrm>
            <a:off x="1663700" y="-265529"/>
            <a:ext cx="9630661" cy="1143000"/>
          </a:xfrm>
        </p:spPr>
        <p:txBody>
          <a:bodyPr/>
          <a:lstStyle/>
          <a:p>
            <a:r>
              <a:rPr lang="en-US" sz="2800" dirty="0"/>
              <a:t>Minimally Invasive Surgery Trainer – Virtual Reality</a:t>
            </a:r>
          </a:p>
        </p:txBody>
      </p:sp>
      <p:pic>
        <p:nvPicPr>
          <p:cNvPr id="6149" name="Picture 7" descr="MIST_Program">
            <a:extLst>
              <a:ext uri="{FF2B5EF4-FFF2-40B4-BE49-F238E27FC236}">
                <a16:creationId xmlns:a16="http://schemas.microsoft.com/office/drawing/2014/main" id="{ED1F4638-EB02-4022-95BA-61341F0C6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1" r="30428" b="3325"/>
          <a:stretch>
            <a:fillRect/>
          </a:stretch>
        </p:blipFill>
        <p:spPr bwMode="auto">
          <a:xfrm>
            <a:off x="7790747" y="965206"/>
            <a:ext cx="28289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D6DD312-7DBC-4FC4-81B3-8395DC33DEBC}"/>
              </a:ext>
            </a:extLst>
          </p:cNvPr>
          <p:cNvSpPr txBox="1"/>
          <p:nvPr/>
        </p:nvSpPr>
        <p:spPr>
          <a:xfrm>
            <a:off x="101600" y="5662196"/>
            <a:ext cx="3124200" cy="769441"/>
          </a:xfrm>
          <a:prstGeom prst="rect">
            <a:avLst/>
          </a:prstGeom>
          <a:noFill/>
        </p:spPr>
        <p:txBody>
          <a:bodyPr wrap="square" rtlCol="0">
            <a:spAutoFit/>
          </a:bodyPr>
          <a:lstStyle/>
          <a:p>
            <a:r>
              <a:rPr lang="en-US" sz="2400" dirty="0"/>
              <a:t>1995</a:t>
            </a:r>
          </a:p>
          <a:p>
            <a:r>
              <a:rPr lang="en-US" sz="2000" i="1" dirty="0"/>
              <a:t>Bob Stone, UK</a:t>
            </a:r>
          </a:p>
        </p:txBody>
      </p:sp>
      <p:pic>
        <p:nvPicPr>
          <p:cNvPr id="5" name="Picture 4">
            <a:extLst>
              <a:ext uri="{FF2B5EF4-FFF2-40B4-BE49-F238E27FC236}">
                <a16:creationId xmlns:a16="http://schemas.microsoft.com/office/drawing/2014/main" id="{F2B7276E-DE2F-E45D-42F0-01AD32D4A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6790" y="752483"/>
            <a:ext cx="4548370" cy="6105517"/>
          </a:xfrm>
          <a:prstGeom prst="rect">
            <a:avLst/>
          </a:prstGeom>
        </p:spPr>
      </p:pic>
    </p:spTree>
    <p:extLst>
      <p:ext uri="{BB962C8B-B14F-4D97-AF65-F5344CB8AC3E}">
        <p14:creationId xmlns:p14="http://schemas.microsoft.com/office/powerpoint/2010/main" val="3580509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a:xfrm>
            <a:off x="828676" y="-66675"/>
            <a:ext cx="11268074" cy="795130"/>
          </a:xfrm>
        </p:spPr>
        <p:txBody>
          <a:bodyPr/>
          <a:lstStyle/>
          <a:p>
            <a:r>
              <a:rPr lang="en-US" dirty="0"/>
              <a:t>Medical Simulation’s Response to COVID</a:t>
            </a:r>
          </a:p>
        </p:txBody>
      </p:sp>
      <p:pic>
        <p:nvPicPr>
          <p:cNvPr id="4" name="Picture 2" descr="How Virtual Reality Is Changing the Future of Healthcare Delivery">
            <a:extLst>
              <a:ext uri="{FF2B5EF4-FFF2-40B4-BE49-F238E27FC236}">
                <a16:creationId xmlns:a16="http://schemas.microsoft.com/office/drawing/2014/main" id="{A53EC683-869E-4FF6-A427-7A3A23509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077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28945-35AB-76C9-D7AA-BE10F120AC02}"/>
              </a:ext>
            </a:extLst>
          </p:cNvPr>
          <p:cNvSpPr>
            <a:spLocks noGrp="1"/>
          </p:cNvSpPr>
          <p:nvPr>
            <p:ph type="title"/>
          </p:nvPr>
        </p:nvSpPr>
        <p:spPr/>
        <p:txBody>
          <a:bodyPr/>
          <a:lstStyle/>
          <a:p>
            <a:r>
              <a:rPr lang="en-US" dirty="0"/>
              <a:t>World Health Organization</a:t>
            </a:r>
          </a:p>
        </p:txBody>
      </p:sp>
      <p:pic>
        <p:nvPicPr>
          <p:cNvPr id="4" name="Picture 3">
            <a:extLst>
              <a:ext uri="{FF2B5EF4-FFF2-40B4-BE49-F238E27FC236}">
                <a16:creationId xmlns:a16="http://schemas.microsoft.com/office/drawing/2014/main" id="{2922B910-B331-6749-3776-B1777BD13B50}"/>
              </a:ext>
            </a:extLst>
          </p:cNvPr>
          <p:cNvPicPr>
            <a:picLocks noChangeAspect="1"/>
          </p:cNvPicPr>
          <p:nvPr/>
        </p:nvPicPr>
        <p:blipFill rotWithShape="1">
          <a:blip r:embed="rId3"/>
          <a:srcRect t="11594" b="15909"/>
          <a:stretch/>
        </p:blipFill>
        <p:spPr>
          <a:xfrm>
            <a:off x="78673" y="1213251"/>
            <a:ext cx="7215745" cy="3904789"/>
          </a:xfrm>
          <a:prstGeom prst="rect">
            <a:avLst/>
          </a:prstGeom>
        </p:spPr>
      </p:pic>
      <p:sp>
        <p:nvSpPr>
          <p:cNvPr id="5" name="TextBox 4">
            <a:extLst>
              <a:ext uri="{FF2B5EF4-FFF2-40B4-BE49-F238E27FC236}">
                <a16:creationId xmlns:a16="http://schemas.microsoft.com/office/drawing/2014/main" id="{F54373A5-13BD-A404-732A-B090CFDA6CF8}"/>
              </a:ext>
            </a:extLst>
          </p:cNvPr>
          <p:cNvSpPr txBox="1"/>
          <p:nvPr/>
        </p:nvSpPr>
        <p:spPr>
          <a:xfrm>
            <a:off x="8052955" y="1683327"/>
            <a:ext cx="3771482" cy="2677656"/>
          </a:xfrm>
          <a:prstGeom prst="rect">
            <a:avLst/>
          </a:prstGeom>
          <a:noFill/>
        </p:spPr>
        <p:txBody>
          <a:bodyPr wrap="none" rtlCol="0">
            <a:spAutoFit/>
          </a:bodyPr>
          <a:lstStyle/>
          <a:p>
            <a:pPr marL="457200" indent="-457200">
              <a:buFont typeface="Arial" panose="020B0604020202020204" pitchFamily="34" charset="0"/>
              <a:buChar char="•"/>
            </a:pPr>
            <a:r>
              <a:rPr lang="en-US" sz="2800" dirty="0"/>
              <a:t>Facilitator’s Guides</a:t>
            </a:r>
          </a:p>
          <a:p>
            <a:pPr marL="457200" indent="-457200">
              <a:buFont typeface="Arial" panose="020B0604020202020204" pitchFamily="34" charset="0"/>
              <a:buChar char="•"/>
            </a:pPr>
            <a:r>
              <a:rPr lang="en-US" sz="2800" dirty="0"/>
              <a:t>Drills</a:t>
            </a:r>
          </a:p>
          <a:p>
            <a:pPr marL="457200" indent="-457200">
              <a:buFont typeface="Arial" panose="020B0604020202020204" pitchFamily="34" charset="0"/>
              <a:buChar char="•"/>
            </a:pPr>
            <a:r>
              <a:rPr lang="en-US" sz="2800" dirty="0"/>
              <a:t>Table-top Exercises</a:t>
            </a:r>
          </a:p>
          <a:p>
            <a:pPr marL="457200" indent="-457200">
              <a:buFont typeface="Arial" panose="020B0604020202020204" pitchFamily="34" charset="0"/>
              <a:buChar char="•"/>
            </a:pPr>
            <a:r>
              <a:rPr lang="en-US" sz="2800" dirty="0"/>
              <a:t>Regulation &amp; Safety</a:t>
            </a:r>
          </a:p>
          <a:p>
            <a:pPr marL="457200" indent="-457200">
              <a:buFont typeface="Arial" panose="020B0604020202020204" pitchFamily="34" charset="0"/>
              <a:buChar char="•"/>
            </a:pPr>
            <a:r>
              <a:rPr lang="en-US" sz="2800" dirty="0"/>
              <a:t>Public Health</a:t>
            </a:r>
          </a:p>
          <a:p>
            <a:pPr marL="457200" indent="-457200">
              <a:buFont typeface="Arial" panose="020B0604020202020204" pitchFamily="34" charset="0"/>
              <a:buChar char="•"/>
            </a:pPr>
            <a:r>
              <a:rPr lang="en-US" sz="2800" dirty="0"/>
              <a:t>Urban </a:t>
            </a:r>
          </a:p>
        </p:txBody>
      </p:sp>
      <p:sp>
        <p:nvSpPr>
          <p:cNvPr id="6" name="TextBox 5">
            <a:extLst>
              <a:ext uri="{FF2B5EF4-FFF2-40B4-BE49-F238E27FC236}">
                <a16:creationId xmlns:a16="http://schemas.microsoft.com/office/drawing/2014/main" id="{F34579D9-1F0C-B3E0-EC4E-FE04911EE2AF}"/>
              </a:ext>
            </a:extLst>
          </p:cNvPr>
          <p:cNvSpPr txBox="1"/>
          <p:nvPr/>
        </p:nvSpPr>
        <p:spPr>
          <a:xfrm>
            <a:off x="2805545" y="6452755"/>
            <a:ext cx="6200865" cy="307777"/>
          </a:xfrm>
          <a:prstGeom prst="rect">
            <a:avLst/>
          </a:prstGeom>
          <a:noFill/>
        </p:spPr>
        <p:txBody>
          <a:bodyPr wrap="none" rtlCol="0">
            <a:spAutoFit/>
          </a:bodyPr>
          <a:lstStyle/>
          <a:p>
            <a:r>
              <a:rPr lang="en-US" sz="1400" dirty="0"/>
              <a:t>https://www.who.int/emergencies/diseases/novel-coronavirus-2019/training</a:t>
            </a:r>
          </a:p>
        </p:txBody>
      </p:sp>
      <p:pic>
        <p:nvPicPr>
          <p:cNvPr id="8" name="Picture 7">
            <a:extLst>
              <a:ext uri="{FF2B5EF4-FFF2-40B4-BE49-F238E27FC236}">
                <a16:creationId xmlns:a16="http://schemas.microsoft.com/office/drawing/2014/main" id="{70F8C0AE-4069-4FE5-98FA-34F9BF9E2E2E}"/>
              </a:ext>
            </a:extLst>
          </p:cNvPr>
          <p:cNvPicPr>
            <a:picLocks noChangeAspect="1"/>
          </p:cNvPicPr>
          <p:nvPr/>
        </p:nvPicPr>
        <p:blipFill rotWithShape="1">
          <a:blip r:embed="rId4"/>
          <a:srcRect l="61347" t="45151" r="4045" b="31025"/>
          <a:stretch/>
        </p:blipFill>
        <p:spPr>
          <a:xfrm>
            <a:off x="4946073" y="4730315"/>
            <a:ext cx="3179618" cy="1633825"/>
          </a:xfrm>
          <a:prstGeom prst="rect">
            <a:avLst/>
          </a:prstGeom>
          <a:ln>
            <a:solidFill>
              <a:schemeClr val="tx1"/>
            </a:solidFill>
          </a:ln>
        </p:spPr>
      </p:pic>
    </p:spTree>
    <p:extLst>
      <p:ext uri="{BB962C8B-B14F-4D97-AF65-F5344CB8AC3E}">
        <p14:creationId xmlns:p14="http://schemas.microsoft.com/office/powerpoint/2010/main" val="2927722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6022-BCD0-4734-B268-074464A474D1}"/>
              </a:ext>
            </a:extLst>
          </p:cNvPr>
          <p:cNvSpPr>
            <a:spLocks noGrp="1"/>
          </p:cNvSpPr>
          <p:nvPr>
            <p:ph type="title"/>
          </p:nvPr>
        </p:nvSpPr>
        <p:spPr>
          <a:xfrm>
            <a:off x="1436010" y="0"/>
            <a:ext cx="9008442" cy="705610"/>
          </a:xfrm>
        </p:spPr>
        <p:txBody>
          <a:bodyPr/>
          <a:lstStyle/>
          <a:p>
            <a:r>
              <a:rPr lang="en-US" dirty="0"/>
              <a:t>Coursera Free from Leading Universities</a:t>
            </a:r>
          </a:p>
        </p:txBody>
      </p:sp>
      <p:pic>
        <p:nvPicPr>
          <p:cNvPr id="4" name="Picture 3">
            <a:extLst>
              <a:ext uri="{FF2B5EF4-FFF2-40B4-BE49-F238E27FC236}">
                <a16:creationId xmlns:a16="http://schemas.microsoft.com/office/drawing/2014/main" id="{E6E380E3-AEC9-4FD6-BA7E-81503687C002}"/>
              </a:ext>
            </a:extLst>
          </p:cNvPr>
          <p:cNvPicPr>
            <a:picLocks noChangeAspect="1"/>
          </p:cNvPicPr>
          <p:nvPr/>
        </p:nvPicPr>
        <p:blipFill rotWithShape="1">
          <a:blip r:embed="rId3"/>
          <a:srcRect t="14982" r="32120" b="3071"/>
          <a:stretch/>
        </p:blipFill>
        <p:spPr>
          <a:xfrm>
            <a:off x="0" y="929812"/>
            <a:ext cx="7416800" cy="5619964"/>
          </a:xfrm>
          <a:prstGeom prst="rect">
            <a:avLst/>
          </a:prstGeom>
        </p:spPr>
      </p:pic>
      <p:sp>
        <p:nvSpPr>
          <p:cNvPr id="5" name="Oval 4">
            <a:extLst>
              <a:ext uri="{FF2B5EF4-FFF2-40B4-BE49-F238E27FC236}">
                <a16:creationId xmlns:a16="http://schemas.microsoft.com/office/drawing/2014/main" id="{0ADA5C58-814D-461E-8327-B10ADCE951B3}"/>
              </a:ext>
            </a:extLst>
          </p:cNvPr>
          <p:cNvSpPr/>
          <p:nvPr/>
        </p:nvSpPr>
        <p:spPr bwMode="auto">
          <a:xfrm>
            <a:off x="427256" y="3899041"/>
            <a:ext cx="1582220" cy="277403"/>
          </a:xfrm>
          <a:prstGeom prst="ellipse">
            <a:avLst/>
          </a:prstGeom>
          <a:noFill/>
          <a:ln w="38100" cap="flat" cmpd="sng" algn="ctr">
            <a:solidFill>
              <a:srgbClr val="00B05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4" name="Picture 13">
            <a:extLst>
              <a:ext uri="{FF2B5EF4-FFF2-40B4-BE49-F238E27FC236}">
                <a16:creationId xmlns:a16="http://schemas.microsoft.com/office/drawing/2014/main" id="{0C9B6205-998C-4C15-A4B6-73508E779095}"/>
              </a:ext>
            </a:extLst>
          </p:cNvPr>
          <p:cNvPicPr>
            <a:picLocks noChangeAspect="1"/>
          </p:cNvPicPr>
          <p:nvPr/>
        </p:nvPicPr>
        <p:blipFill rotWithShape="1">
          <a:blip r:embed="rId4"/>
          <a:srcRect t="14982" r="24643"/>
          <a:stretch/>
        </p:blipFill>
        <p:spPr>
          <a:xfrm>
            <a:off x="2210701" y="1948783"/>
            <a:ext cx="8233751" cy="5830585"/>
          </a:xfrm>
          <a:prstGeom prst="rect">
            <a:avLst/>
          </a:prstGeom>
        </p:spPr>
      </p:pic>
      <p:pic>
        <p:nvPicPr>
          <p:cNvPr id="12" name="Picture 11">
            <a:extLst>
              <a:ext uri="{FF2B5EF4-FFF2-40B4-BE49-F238E27FC236}">
                <a16:creationId xmlns:a16="http://schemas.microsoft.com/office/drawing/2014/main" id="{4CE4A580-C7AA-4FC7-8ABF-3A44D57046BD}"/>
              </a:ext>
            </a:extLst>
          </p:cNvPr>
          <p:cNvPicPr>
            <a:picLocks noChangeAspect="1"/>
          </p:cNvPicPr>
          <p:nvPr/>
        </p:nvPicPr>
        <p:blipFill rotWithShape="1">
          <a:blip r:embed="rId5"/>
          <a:srcRect t="14982" r="24643"/>
          <a:stretch/>
        </p:blipFill>
        <p:spPr>
          <a:xfrm>
            <a:off x="3730732" y="3191957"/>
            <a:ext cx="8233751" cy="5830584"/>
          </a:xfrm>
          <a:prstGeom prst="rect">
            <a:avLst/>
          </a:prstGeom>
        </p:spPr>
      </p:pic>
      <p:pic>
        <p:nvPicPr>
          <p:cNvPr id="7" name="Picture 6">
            <a:extLst>
              <a:ext uri="{FF2B5EF4-FFF2-40B4-BE49-F238E27FC236}">
                <a16:creationId xmlns:a16="http://schemas.microsoft.com/office/drawing/2014/main" id="{44A7D637-737A-43B2-9E0C-1F7D09C03FCC}"/>
              </a:ext>
            </a:extLst>
          </p:cNvPr>
          <p:cNvPicPr>
            <a:picLocks noChangeAspect="1"/>
          </p:cNvPicPr>
          <p:nvPr/>
        </p:nvPicPr>
        <p:blipFill rotWithShape="1">
          <a:blip r:embed="rId6"/>
          <a:srcRect t="14055" r="26900"/>
          <a:stretch/>
        </p:blipFill>
        <p:spPr>
          <a:xfrm>
            <a:off x="6450866" y="4621718"/>
            <a:ext cx="7987171" cy="5894057"/>
          </a:xfrm>
          <a:prstGeom prst="rect">
            <a:avLst/>
          </a:prstGeom>
        </p:spPr>
      </p:pic>
      <p:pic>
        <p:nvPicPr>
          <p:cNvPr id="10" name="Picture 9">
            <a:extLst>
              <a:ext uri="{FF2B5EF4-FFF2-40B4-BE49-F238E27FC236}">
                <a16:creationId xmlns:a16="http://schemas.microsoft.com/office/drawing/2014/main" id="{E214C44E-D580-4053-8DA8-D5601E6411FA}"/>
              </a:ext>
            </a:extLst>
          </p:cNvPr>
          <p:cNvPicPr>
            <a:picLocks noChangeAspect="1"/>
          </p:cNvPicPr>
          <p:nvPr/>
        </p:nvPicPr>
        <p:blipFill rotWithShape="1">
          <a:blip r:embed="rId7"/>
          <a:srcRect t="18053" r="32120"/>
          <a:stretch/>
        </p:blipFill>
        <p:spPr>
          <a:xfrm>
            <a:off x="8946752" y="5988357"/>
            <a:ext cx="7416801" cy="5619964"/>
          </a:xfrm>
          <a:prstGeom prst="rect">
            <a:avLst/>
          </a:prstGeom>
        </p:spPr>
      </p:pic>
    </p:spTree>
    <p:extLst>
      <p:ext uri="{BB962C8B-B14F-4D97-AF65-F5344CB8AC3E}">
        <p14:creationId xmlns:p14="http://schemas.microsoft.com/office/powerpoint/2010/main" val="285091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008229-A724-479D-B3CA-C31562E4DA8C}"/>
              </a:ext>
            </a:extLst>
          </p:cNvPr>
          <p:cNvSpPr>
            <a:spLocks noGrp="1"/>
          </p:cNvSpPr>
          <p:nvPr>
            <p:ph type="title"/>
          </p:nvPr>
        </p:nvSpPr>
        <p:spPr/>
        <p:txBody>
          <a:bodyPr/>
          <a:lstStyle/>
          <a:p>
            <a:r>
              <a:rPr lang="en-US" dirty="0"/>
              <a:t>Serious Games for COVID Treatment</a:t>
            </a:r>
          </a:p>
        </p:txBody>
      </p:sp>
      <p:pic>
        <p:nvPicPr>
          <p:cNvPr id="5" name="Picture 4">
            <a:extLst>
              <a:ext uri="{FF2B5EF4-FFF2-40B4-BE49-F238E27FC236}">
                <a16:creationId xmlns:a16="http://schemas.microsoft.com/office/drawing/2014/main" id="{05EA9034-6167-4270-A39F-EB3DD3D8A424}"/>
              </a:ext>
            </a:extLst>
          </p:cNvPr>
          <p:cNvPicPr>
            <a:picLocks noChangeAspect="1"/>
          </p:cNvPicPr>
          <p:nvPr/>
        </p:nvPicPr>
        <p:blipFill>
          <a:blip r:embed="rId3"/>
          <a:stretch>
            <a:fillRect/>
          </a:stretch>
        </p:blipFill>
        <p:spPr>
          <a:xfrm>
            <a:off x="138539" y="1721217"/>
            <a:ext cx="5496448" cy="4031245"/>
          </a:xfrm>
          <a:prstGeom prst="rect">
            <a:avLst/>
          </a:prstGeom>
          <a:ln>
            <a:solidFill>
              <a:schemeClr val="tx1"/>
            </a:solidFill>
          </a:ln>
        </p:spPr>
      </p:pic>
      <p:pic>
        <p:nvPicPr>
          <p:cNvPr id="2" name="Picture 1">
            <a:extLst>
              <a:ext uri="{FF2B5EF4-FFF2-40B4-BE49-F238E27FC236}">
                <a16:creationId xmlns:a16="http://schemas.microsoft.com/office/drawing/2014/main" id="{082912FB-EEAD-4821-99E2-03EBC5B1EB7F}"/>
              </a:ext>
            </a:extLst>
          </p:cNvPr>
          <p:cNvPicPr>
            <a:picLocks noChangeAspect="1"/>
          </p:cNvPicPr>
          <p:nvPr/>
        </p:nvPicPr>
        <p:blipFill rotWithShape="1">
          <a:blip r:embed="rId4"/>
          <a:srcRect r="6963" b="23525"/>
          <a:stretch/>
        </p:blipFill>
        <p:spPr>
          <a:xfrm>
            <a:off x="5789406" y="1721218"/>
            <a:ext cx="6836806" cy="4031244"/>
          </a:xfrm>
          <a:prstGeom prst="rect">
            <a:avLst/>
          </a:prstGeom>
          <a:ln>
            <a:solidFill>
              <a:schemeClr val="tx1"/>
            </a:solidFill>
          </a:ln>
        </p:spPr>
      </p:pic>
      <p:sp>
        <p:nvSpPr>
          <p:cNvPr id="3" name="TextBox 2">
            <a:extLst>
              <a:ext uri="{FF2B5EF4-FFF2-40B4-BE49-F238E27FC236}">
                <a16:creationId xmlns:a16="http://schemas.microsoft.com/office/drawing/2014/main" id="{35D1A6F6-D9BC-4E0F-B512-9620705EBD59}"/>
              </a:ext>
            </a:extLst>
          </p:cNvPr>
          <p:cNvSpPr txBox="1"/>
          <p:nvPr/>
        </p:nvSpPr>
        <p:spPr>
          <a:xfrm>
            <a:off x="1041949" y="5884862"/>
            <a:ext cx="2961260" cy="584775"/>
          </a:xfrm>
          <a:prstGeom prst="rect">
            <a:avLst/>
          </a:prstGeom>
          <a:noFill/>
        </p:spPr>
        <p:txBody>
          <a:bodyPr wrap="none" rtlCol="0">
            <a:spAutoFit/>
          </a:bodyPr>
          <a:lstStyle/>
          <a:p>
            <a:pPr algn="ctr"/>
            <a:r>
              <a:rPr lang="en-US" sz="1600" dirty="0"/>
              <a:t>Virtual Heroes / ARA Inc.</a:t>
            </a:r>
          </a:p>
          <a:p>
            <a:pPr algn="ctr"/>
            <a:r>
              <a:rPr lang="en-US" sz="1600" dirty="0"/>
              <a:t>http://www.virtualheroes.com </a:t>
            </a:r>
          </a:p>
        </p:txBody>
      </p:sp>
      <p:sp>
        <p:nvSpPr>
          <p:cNvPr id="7" name="TextBox 6">
            <a:extLst>
              <a:ext uri="{FF2B5EF4-FFF2-40B4-BE49-F238E27FC236}">
                <a16:creationId xmlns:a16="http://schemas.microsoft.com/office/drawing/2014/main" id="{0585C680-DFD7-4278-A6C3-20EC493499C2}"/>
              </a:ext>
            </a:extLst>
          </p:cNvPr>
          <p:cNvSpPr txBox="1"/>
          <p:nvPr/>
        </p:nvSpPr>
        <p:spPr>
          <a:xfrm>
            <a:off x="8082160" y="5797429"/>
            <a:ext cx="3794437" cy="584775"/>
          </a:xfrm>
          <a:prstGeom prst="rect">
            <a:avLst/>
          </a:prstGeom>
          <a:noFill/>
        </p:spPr>
        <p:txBody>
          <a:bodyPr wrap="none" rtlCol="0">
            <a:spAutoFit/>
          </a:bodyPr>
          <a:lstStyle/>
          <a:p>
            <a:pPr algn="ctr"/>
            <a:r>
              <a:rPr lang="en-US" sz="1600" dirty="0" err="1"/>
              <a:t>SimX</a:t>
            </a:r>
            <a:r>
              <a:rPr lang="en-US" sz="1600" dirty="0"/>
              <a:t> Inc.</a:t>
            </a:r>
          </a:p>
          <a:p>
            <a:pPr algn="ctr"/>
            <a:r>
              <a:rPr lang="en-US" sz="1600" dirty="0"/>
              <a:t>http://www.simxar.com/COVIDresponse</a:t>
            </a:r>
          </a:p>
        </p:txBody>
      </p:sp>
      <p:sp>
        <p:nvSpPr>
          <p:cNvPr id="10" name="TextBox 9">
            <a:extLst>
              <a:ext uri="{FF2B5EF4-FFF2-40B4-BE49-F238E27FC236}">
                <a16:creationId xmlns:a16="http://schemas.microsoft.com/office/drawing/2014/main" id="{9B678CB3-16D4-4EA8-AF2B-8C1AB106966B}"/>
              </a:ext>
            </a:extLst>
          </p:cNvPr>
          <p:cNvSpPr txBox="1"/>
          <p:nvPr/>
        </p:nvSpPr>
        <p:spPr>
          <a:xfrm>
            <a:off x="1734208" y="757821"/>
            <a:ext cx="7801559" cy="830997"/>
          </a:xfrm>
          <a:prstGeom prst="rect">
            <a:avLst/>
          </a:prstGeom>
          <a:solidFill>
            <a:schemeClr val="tx2">
              <a:lumMod val="20000"/>
              <a:lumOff val="80000"/>
            </a:schemeClr>
          </a:solidFill>
        </p:spPr>
        <p:txBody>
          <a:bodyPr wrap="none" rtlCol="0">
            <a:spAutoFit/>
          </a:bodyPr>
          <a:lstStyle/>
          <a:p>
            <a:pPr algn="ctr"/>
            <a:r>
              <a:rPr lang="en-US" sz="2400" dirty="0"/>
              <a:t>Relevant skills and education in existing serious games. </a:t>
            </a:r>
          </a:p>
          <a:p>
            <a:pPr algn="ctr"/>
            <a:r>
              <a:rPr lang="en-US" sz="2400" dirty="0"/>
              <a:t>Open access in a time of crisis.</a:t>
            </a:r>
          </a:p>
        </p:txBody>
      </p:sp>
    </p:spTree>
    <p:extLst>
      <p:ext uri="{BB962C8B-B14F-4D97-AF65-F5344CB8AC3E}">
        <p14:creationId xmlns:p14="http://schemas.microsoft.com/office/powerpoint/2010/main" val="3098460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D35A9-25A7-A865-A05E-26A69A429F21}"/>
              </a:ext>
            </a:extLst>
          </p:cNvPr>
          <p:cNvSpPr>
            <a:spLocks noGrp="1"/>
          </p:cNvSpPr>
          <p:nvPr>
            <p:ph type="title"/>
          </p:nvPr>
        </p:nvSpPr>
        <p:spPr/>
        <p:txBody>
          <a:bodyPr/>
          <a:lstStyle/>
          <a:p>
            <a:r>
              <a:rPr lang="en-US" dirty="0"/>
              <a:t>I/ITSEC Medical Sessions</a:t>
            </a:r>
          </a:p>
        </p:txBody>
      </p:sp>
      <p:sp>
        <p:nvSpPr>
          <p:cNvPr id="5" name="TextBox 4">
            <a:extLst>
              <a:ext uri="{FF2B5EF4-FFF2-40B4-BE49-F238E27FC236}">
                <a16:creationId xmlns:a16="http://schemas.microsoft.com/office/drawing/2014/main" id="{03B13934-6B57-402F-DE3B-B0798D6A271A}"/>
              </a:ext>
            </a:extLst>
          </p:cNvPr>
          <p:cNvSpPr txBox="1"/>
          <p:nvPr/>
        </p:nvSpPr>
        <p:spPr>
          <a:xfrm>
            <a:off x="405320" y="1656396"/>
            <a:ext cx="3494867" cy="1015663"/>
          </a:xfrm>
          <a:prstGeom prst="rect">
            <a:avLst/>
          </a:prstGeom>
          <a:noFill/>
        </p:spPr>
        <p:txBody>
          <a:bodyPr wrap="none" rtlCol="0">
            <a:spAutoFit/>
          </a:bodyPr>
          <a:lstStyle/>
          <a:p>
            <a:r>
              <a:rPr lang="en-US" sz="2000" b="1" dirty="0"/>
              <a:t>Tutorial: Intro to Medical </a:t>
            </a:r>
          </a:p>
          <a:p>
            <a:r>
              <a:rPr lang="en-US" sz="2000" b="1" dirty="0"/>
              <a:t>Simulation</a:t>
            </a:r>
          </a:p>
          <a:p>
            <a:r>
              <a:rPr lang="en-US" sz="2000" b="1" dirty="0"/>
              <a:t>12:45, W307A</a:t>
            </a:r>
          </a:p>
        </p:txBody>
      </p:sp>
      <p:sp>
        <p:nvSpPr>
          <p:cNvPr id="6" name="TextBox 5">
            <a:extLst>
              <a:ext uri="{FF2B5EF4-FFF2-40B4-BE49-F238E27FC236}">
                <a16:creationId xmlns:a16="http://schemas.microsoft.com/office/drawing/2014/main" id="{86D6D8C9-BA7F-ED88-7E17-58C62E3F6015}"/>
              </a:ext>
            </a:extLst>
          </p:cNvPr>
          <p:cNvSpPr txBox="1"/>
          <p:nvPr/>
        </p:nvSpPr>
        <p:spPr>
          <a:xfrm>
            <a:off x="4772775" y="1680460"/>
            <a:ext cx="2777528" cy="4708981"/>
          </a:xfrm>
          <a:prstGeom prst="rect">
            <a:avLst/>
          </a:prstGeom>
          <a:noFill/>
        </p:spPr>
        <p:txBody>
          <a:bodyPr wrap="square" rtlCol="0">
            <a:spAutoFit/>
          </a:bodyPr>
          <a:lstStyle/>
          <a:p>
            <a:r>
              <a:rPr lang="en-US" sz="2000" dirty="0"/>
              <a:t>Next Big Thing #2 </a:t>
            </a:r>
          </a:p>
          <a:p>
            <a:r>
              <a:rPr lang="en-US" sz="2000" dirty="0"/>
              <a:t>10:30, W311ABCD</a:t>
            </a:r>
          </a:p>
          <a:p>
            <a:endParaRPr lang="en-US" sz="2000" dirty="0"/>
          </a:p>
          <a:p>
            <a:r>
              <a:rPr lang="en-US" sz="2000" dirty="0"/>
              <a:t>ITEC Best Papers #1 </a:t>
            </a:r>
          </a:p>
          <a:p>
            <a:r>
              <a:rPr lang="en-US" sz="2000" dirty="0"/>
              <a:t>4:00, W304EF</a:t>
            </a:r>
          </a:p>
          <a:p>
            <a:endParaRPr lang="en-US" sz="2000" dirty="0"/>
          </a:p>
          <a:p>
            <a:r>
              <a:rPr lang="en-US" sz="2000" dirty="0"/>
              <a:t>Medical Mayhem</a:t>
            </a:r>
          </a:p>
          <a:p>
            <a:r>
              <a:rPr lang="en-US" sz="2000" dirty="0"/>
              <a:t>4:00, W307C</a:t>
            </a:r>
          </a:p>
          <a:p>
            <a:endParaRPr lang="en-US" sz="2000" dirty="0"/>
          </a:p>
          <a:p>
            <a:r>
              <a:rPr lang="en-US" sz="2000" dirty="0"/>
              <a:t>Eye Motion &amp; Medical Imagery</a:t>
            </a:r>
          </a:p>
          <a:p>
            <a:r>
              <a:rPr lang="en-US" sz="2000" dirty="0"/>
              <a:t>4:30, W307D</a:t>
            </a:r>
          </a:p>
          <a:p>
            <a:endParaRPr lang="en-US" sz="2000" dirty="0"/>
          </a:p>
          <a:p>
            <a:r>
              <a:rPr lang="en-US" sz="2000" dirty="0"/>
              <a:t>EEG Assessment</a:t>
            </a:r>
          </a:p>
          <a:p>
            <a:r>
              <a:rPr lang="en-US" sz="2000" dirty="0"/>
              <a:t>5:00, W307D</a:t>
            </a:r>
          </a:p>
        </p:txBody>
      </p:sp>
      <p:sp>
        <p:nvSpPr>
          <p:cNvPr id="7" name="TextBox 6">
            <a:extLst>
              <a:ext uri="{FF2B5EF4-FFF2-40B4-BE49-F238E27FC236}">
                <a16:creationId xmlns:a16="http://schemas.microsoft.com/office/drawing/2014/main" id="{E09A5EB0-6428-5C13-668D-59E418AFA8BA}"/>
              </a:ext>
            </a:extLst>
          </p:cNvPr>
          <p:cNvSpPr txBox="1"/>
          <p:nvPr/>
        </p:nvSpPr>
        <p:spPr>
          <a:xfrm>
            <a:off x="8835362" y="1680460"/>
            <a:ext cx="3162982" cy="3477875"/>
          </a:xfrm>
          <a:prstGeom prst="rect">
            <a:avLst/>
          </a:prstGeom>
          <a:noFill/>
        </p:spPr>
        <p:txBody>
          <a:bodyPr wrap="none" rtlCol="0">
            <a:spAutoFit/>
          </a:bodyPr>
          <a:lstStyle/>
          <a:p>
            <a:r>
              <a:rPr lang="en-US" sz="2000" dirty="0"/>
              <a:t>Evolving Medical Training</a:t>
            </a:r>
          </a:p>
          <a:p>
            <a:r>
              <a:rPr lang="en-US" sz="2000" dirty="0"/>
              <a:t>8:30, W304GH</a:t>
            </a:r>
          </a:p>
          <a:p>
            <a:endParaRPr lang="en-US" sz="2000" dirty="0"/>
          </a:p>
          <a:p>
            <a:r>
              <a:rPr lang="en-US" sz="2000" dirty="0"/>
              <a:t>PEO-STRI Brief #2</a:t>
            </a:r>
          </a:p>
          <a:p>
            <a:r>
              <a:rPr lang="en-US" sz="2000" dirty="0"/>
              <a:t>10:30, W311AB </a:t>
            </a:r>
          </a:p>
          <a:p>
            <a:endParaRPr lang="en-US" sz="2000" dirty="0"/>
          </a:p>
          <a:p>
            <a:r>
              <a:rPr lang="en-US" sz="2000" dirty="0"/>
              <a:t>VR Spanish Military Health</a:t>
            </a:r>
          </a:p>
          <a:p>
            <a:r>
              <a:rPr lang="en-US" sz="2000" dirty="0"/>
              <a:t>1:30, W307B</a:t>
            </a:r>
          </a:p>
          <a:p>
            <a:endParaRPr lang="en-US" sz="2000" dirty="0"/>
          </a:p>
          <a:p>
            <a:r>
              <a:rPr lang="en-US" sz="2000" dirty="0"/>
              <a:t>AAR for Military Medical</a:t>
            </a:r>
          </a:p>
          <a:p>
            <a:r>
              <a:rPr lang="en-US" sz="2000" dirty="0"/>
              <a:t>2:00, W307B</a:t>
            </a:r>
          </a:p>
        </p:txBody>
      </p:sp>
      <p:sp>
        <p:nvSpPr>
          <p:cNvPr id="10" name="Rectangle 9">
            <a:extLst>
              <a:ext uri="{FF2B5EF4-FFF2-40B4-BE49-F238E27FC236}">
                <a16:creationId xmlns:a16="http://schemas.microsoft.com/office/drawing/2014/main" id="{EFB2FB7D-CCF5-C1B4-D8D7-B9B76C3400E6}"/>
              </a:ext>
            </a:extLst>
          </p:cNvPr>
          <p:cNvSpPr/>
          <p:nvPr/>
        </p:nvSpPr>
        <p:spPr bwMode="auto">
          <a:xfrm>
            <a:off x="405320" y="1094104"/>
            <a:ext cx="3162982" cy="421105"/>
          </a:xfrm>
          <a:prstGeom prst="rect">
            <a:avLst/>
          </a:prstGeom>
          <a:solidFill>
            <a:srgbClr val="00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Tahoma" charset="0"/>
              </a:rPr>
              <a:t>Monday</a:t>
            </a:r>
          </a:p>
        </p:txBody>
      </p:sp>
      <p:sp>
        <p:nvSpPr>
          <p:cNvPr id="11" name="Rectangle 10">
            <a:extLst>
              <a:ext uri="{FF2B5EF4-FFF2-40B4-BE49-F238E27FC236}">
                <a16:creationId xmlns:a16="http://schemas.microsoft.com/office/drawing/2014/main" id="{42CD2C87-D7BD-A4AC-40DB-33B219600C69}"/>
              </a:ext>
            </a:extLst>
          </p:cNvPr>
          <p:cNvSpPr/>
          <p:nvPr/>
        </p:nvSpPr>
        <p:spPr bwMode="auto">
          <a:xfrm>
            <a:off x="4620341" y="1094104"/>
            <a:ext cx="3162982" cy="421105"/>
          </a:xfrm>
          <a:prstGeom prst="rect">
            <a:avLst/>
          </a:prstGeom>
          <a:solidFill>
            <a:srgbClr val="00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Tahoma" charset="0"/>
              </a:rPr>
              <a:t>Wednesday</a:t>
            </a:r>
          </a:p>
        </p:txBody>
      </p:sp>
      <p:sp>
        <p:nvSpPr>
          <p:cNvPr id="12" name="Rectangle 11">
            <a:extLst>
              <a:ext uri="{FF2B5EF4-FFF2-40B4-BE49-F238E27FC236}">
                <a16:creationId xmlns:a16="http://schemas.microsoft.com/office/drawing/2014/main" id="{2C96063B-A279-E18F-DD64-45D7B01094D3}"/>
              </a:ext>
            </a:extLst>
          </p:cNvPr>
          <p:cNvSpPr/>
          <p:nvPr/>
        </p:nvSpPr>
        <p:spPr bwMode="auto">
          <a:xfrm>
            <a:off x="8835362" y="1094104"/>
            <a:ext cx="3162982" cy="421105"/>
          </a:xfrm>
          <a:prstGeom prst="rect">
            <a:avLst/>
          </a:prstGeom>
          <a:solidFill>
            <a:srgbClr val="00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Tahoma" charset="0"/>
              </a:rPr>
              <a:t>Thursday</a:t>
            </a:r>
          </a:p>
        </p:txBody>
      </p:sp>
      <p:sp>
        <p:nvSpPr>
          <p:cNvPr id="3" name="TextBox 2">
            <a:extLst>
              <a:ext uri="{FF2B5EF4-FFF2-40B4-BE49-F238E27FC236}">
                <a16:creationId xmlns:a16="http://schemas.microsoft.com/office/drawing/2014/main" id="{E6587339-4237-F315-03BF-CA8D20EFCD60}"/>
              </a:ext>
            </a:extLst>
          </p:cNvPr>
          <p:cNvSpPr txBox="1"/>
          <p:nvPr/>
        </p:nvSpPr>
        <p:spPr>
          <a:xfrm>
            <a:off x="405320" y="3300712"/>
            <a:ext cx="3024611" cy="2862322"/>
          </a:xfrm>
          <a:prstGeom prst="rect">
            <a:avLst/>
          </a:prstGeom>
          <a:noFill/>
        </p:spPr>
        <p:txBody>
          <a:bodyPr wrap="none" rtlCol="0">
            <a:spAutoFit/>
          </a:bodyPr>
          <a:lstStyle/>
          <a:p>
            <a:r>
              <a:rPr lang="en-US" sz="2000" dirty="0"/>
              <a:t>VR Medical for TCCC</a:t>
            </a:r>
          </a:p>
          <a:p>
            <a:r>
              <a:rPr lang="en-US" sz="2000" dirty="0"/>
              <a:t>Future of </a:t>
            </a:r>
            <a:r>
              <a:rPr lang="en-US" sz="2000" dirty="0" err="1"/>
              <a:t>MedSim</a:t>
            </a:r>
            <a:r>
              <a:rPr lang="en-US" sz="2000" dirty="0"/>
              <a:t> </a:t>
            </a:r>
          </a:p>
          <a:p>
            <a:r>
              <a:rPr lang="en-US" sz="2000" dirty="0"/>
              <a:t>4:00, W307C</a:t>
            </a:r>
          </a:p>
          <a:p>
            <a:endParaRPr lang="en-US" sz="2000" dirty="0"/>
          </a:p>
          <a:p>
            <a:r>
              <a:rPr lang="en-US" sz="2000" dirty="0"/>
              <a:t>Vision for Future </a:t>
            </a:r>
            <a:r>
              <a:rPr lang="en-US" sz="2000" dirty="0" err="1"/>
              <a:t>MedSim</a:t>
            </a:r>
            <a:endParaRPr lang="en-US" sz="2000" dirty="0"/>
          </a:p>
          <a:p>
            <a:r>
              <a:rPr lang="en-US" sz="2000" dirty="0"/>
              <a:t>4:30, W307C</a:t>
            </a:r>
          </a:p>
          <a:p>
            <a:endParaRPr lang="en-US" sz="2000" dirty="0"/>
          </a:p>
          <a:p>
            <a:r>
              <a:rPr lang="en-US" sz="2000" dirty="0"/>
              <a:t>VR Nursing Education</a:t>
            </a:r>
          </a:p>
          <a:p>
            <a:r>
              <a:rPr lang="en-US" sz="2000" dirty="0"/>
              <a:t>4:30, W308A</a:t>
            </a:r>
          </a:p>
        </p:txBody>
      </p:sp>
      <p:sp>
        <p:nvSpPr>
          <p:cNvPr id="4" name="Rectangle 3">
            <a:extLst>
              <a:ext uri="{FF2B5EF4-FFF2-40B4-BE49-F238E27FC236}">
                <a16:creationId xmlns:a16="http://schemas.microsoft.com/office/drawing/2014/main" id="{2DE7EDCB-04B4-658C-F5A4-888412415D98}"/>
              </a:ext>
            </a:extLst>
          </p:cNvPr>
          <p:cNvSpPr/>
          <p:nvPr/>
        </p:nvSpPr>
        <p:spPr bwMode="auto">
          <a:xfrm>
            <a:off x="405320" y="2714356"/>
            <a:ext cx="3162982" cy="421105"/>
          </a:xfrm>
          <a:prstGeom prst="rect">
            <a:avLst/>
          </a:prstGeom>
          <a:solidFill>
            <a:srgbClr val="00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Tahoma" charset="0"/>
              </a:rPr>
              <a:t>Tuesday</a:t>
            </a:r>
          </a:p>
        </p:txBody>
      </p:sp>
    </p:spTree>
    <p:extLst>
      <p:ext uri="{BB962C8B-B14F-4D97-AF65-F5344CB8AC3E}">
        <p14:creationId xmlns:p14="http://schemas.microsoft.com/office/powerpoint/2010/main" val="3787588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1E4CB-4716-4BFA-8A20-07C971973A0F}"/>
              </a:ext>
            </a:extLst>
          </p:cNvPr>
          <p:cNvSpPr>
            <a:spLocks noGrp="1"/>
          </p:cNvSpPr>
          <p:nvPr>
            <p:ph type="title"/>
          </p:nvPr>
        </p:nvSpPr>
        <p:spPr>
          <a:xfrm>
            <a:off x="572730" y="-165816"/>
            <a:ext cx="10515600" cy="1110362"/>
          </a:xfrm>
        </p:spPr>
        <p:txBody>
          <a:bodyPr/>
          <a:lstStyle/>
          <a:p>
            <a:r>
              <a:rPr lang="en-US" dirty="0"/>
              <a:t>Manikin Training for COVID</a:t>
            </a:r>
          </a:p>
        </p:txBody>
      </p:sp>
      <p:sp>
        <p:nvSpPr>
          <p:cNvPr id="3" name="Content Placeholder 2">
            <a:extLst>
              <a:ext uri="{FF2B5EF4-FFF2-40B4-BE49-F238E27FC236}">
                <a16:creationId xmlns:a16="http://schemas.microsoft.com/office/drawing/2014/main" id="{FF2C6E90-9FA0-48BC-B256-29AAD4A4F959}"/>
              </a:ext>
            </a:extLst>
          </p:cNvPr>
          <p:cNvSpPr>
            <a:spLocks noGrp="1"/>
          </p:cNvSpPr>
          <p:nvPr>
            <p:ph sz="quarter" idx="11"/>
          </p:nvPr>
        </p:nvSpPr>
        <p:spPr>
          <a:xfrm>
            <a:off x="5665304" y="1046715"/>
            <a:ext cx="6065441" cy="5075237"/>
          </a:xfrm>
        </p:spPr>
        <p:txBody>
          <a:bodyPr/>
          <a:lstStyle/>
          <a:p>
            <a:r>
              <a:rPr lang="en-US" dirty="0"/>
              <a:t>Practice with unique sterility requirements</a:t>
            </a:r>
          </a:p>
          <a:p>
            <a:r>
              <a:rPr lang="en-US" dirty="0"/>
              <a:t>Program existing manikins to exhibit COVID-19 symptoms </a:t>
            </a:r>
          </a:p>
          <a:p>
            <a:pPr lvl="1"/>
            <a:r>
              <a:rPr lang="en-US" dirty="0"/>
              <a:t>Create alarms on specific conditions</a:t>
            </a:r>
          </a:p>
          <a:p>
            <a:pPr lvl="1"/>
            <a:r>
              <a:rPr lang="en-US" dirty="0"/>
              <a:t>Rehearse treatment procedures</a:t>
            </a:r>
          </a:p>
          <a:p>
            <a:r>
              <a:rPr lang="en-US" dirty="0"/>
              <a:t>Immediate curricula downloads</a:t>
            </a:r>
          </a:p>
          <a:p>
            <a:pPr lvl="1"/>
            <a:r>
              <a:rPr lang="en-US" dirty="0"/>
              <a:t>CAE Health: </a:t>
            </a:r>
            <a:r>
              <a:rPr lang="en-US" dirty="0">
                <a:hlinkClick r:id="rId3"/>
              </a:rPr>
              <a:t>https://caehealthcare.com/covid19/</a:t>
            </a:r>
            <a:endParaRPr lang="en-US" dirty="0"/>
          </a:p>
          <a:p>
            <a:pPr lvl="1"/>
            <a:r>
              <a:rPr lang="en-US" dirty="0"/>
              <a:t>Laerdal: </a:t>
            </a:r>
            <a:r>
              <a:rPr lang="en-US" dirty="0">
                <a:hlinkClick r:id="rId4"/>
              </a:rPr>
              <a:t>https://www.laerdal.com/us/information/coronavirus-covid-19-resource-center/</a:t>
            </a:r>
            <a:endParaRPr lang="en-US" dirty="0"/>
          </a:p>
        </p:txBody>
      </p:sp>
      <p:pic>
        <p:nvPicPr>
          <p:cNvPr id="4098" name="Picture 2" descr="Image result for cae apollo manikin">
            <a:extLst>
              <a:ext uri="{FF2B5EF4-FFF2-40B4-BE49-F238E27FC236}">
                <a16:creationId xmlns:a16="http://schemas.microsoft.com/office/drawing/2014/main" id="{40DBC587-A49F-4D99-98E2-1CEF7E81C20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653"/>
          <a:stretch/>
        </p:blipFill>
        <p:spPr bwMode="auto">
          <a:xfrm>
            <a:off x="572730" y="3864809"/>
            <a:ext cx="4545370" cy="25232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ealth workers improve their ICU management skills for COVID-19 case  management">
            <a:extLst>
              <a:ext uri="{FF2B5EF4-FFF2-40B4-BE49-F238E27FC236}">
                <a16:creationId xmlns:a16="http://schemas.microsoft.com/office/drawing/2014/main" id="{354448C6-BBD5-B9C8-C723-E594FD2C6D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730" y="798282"/>
            <a:ext cx="4545370" cy="3028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35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ABEC8-4AD5-41EB-89FE-7303C34AED57}"/>
              </a:ext>
            </a:extLst>
          </p:cNvPr>
          <p:cNvSpPr>
            <a:spLocks noGrp="1"/>
          </p:cNvSpPr>
          <p:nvPr>
            <p:ph type="title"/>
          </p:nvPr>
        </p:nvSpPr>
        <p:spPr>
          <a:xfrm>
            <a:off x="690716" y="-225461"/>
            <a:ext cx="10515600" cy="1325563"/>
          </a:xfrm>
        </p:spPr>
        <p:txBody>
          <a:bodyPr/>
          <a:lstStyle/>
          <a:p>
            <a:r>
              <a:rPr lang="en-US" dirty="0"/>
              <a:t>COVID-19 Training Beyond Healthcare</a:t>
            </a:r>
          </a:p>
        </p:txBody>
      </p:sp>
      <p:sp>
        <p:nvSpPr>
          <p:cNvPr id="3" name="Content Placeholder 2">
            <a:extLst>
              <a:ext uri="{FF2B5EF4-FFF2-40B4-BE49-F238E27FC236}">
                <a16:creationId xmlns:a16="http://schemas.microsoft.com/office/drawing/2014/main" id="{D3837148-E141-4BEC-BB03-547ABE4CAA54}"/>
              </a:ext>
            </a:extLst>
          </p:cNvPr>
          <p:cNvSpPr>
            <a:spLocks noGrp="1"/>
          </p:cNvSpPr>
          <p:nvPr>
            <p:ph sz="quarter" idx="11"/>
          </p:nvPr>
        </p:nvSpPr>
        <p:spPr>
          <a:xfrm>
            <a:off x="5390062" y="1100102"/>
            <a:ext cx="6459038" cy="5075237"/>
          </a:xfrm>
        </p:spPr>
        <p:txBody>
          <a:bodyPr/>
          <a:lstStyle/>
          <a:p>
            <a:r>
              <a:rPr lang="en-US" dirty="0"/>
              <a:t>Industries creating COVID-19 Training Events</a:t>
            </a:r>
          </a:p>
          <a:p>
            <a:pPr lvl="1"/>
            <a:r>
              <a:rPr lang="en-US" dirty="0"/>
              <a:t>Airlines</a:t>
            </a:r>
          </a:p>
          <a:p>
            <a:pPr lvl="1"/>
            <a:r>
              <a:rPr lang="en-US" dirty="0"/>
              <a:t>Public Transportation</a:t>
            </a:r>
          </a:p>
          <a:p>
            <a:pPr lvl="1"/>
            <a:r>
              <a:rPr lang="en-US" dirty="0"/>
              <a:t>Government Agencies</a:t>
            </a:r>
          </a:p>
          <a:p>
            <a:pPr lvl="1"/>
            <a:r>
              <a:rPr lang="en-US" dirty="0"/>
              <a:t>Elder Care Facilities</a:t>
            </a:r>
          </a:p>
          <a:p>
            <a:r>
              <a:rPr lang="en-US" dirty="0"/>
              <a:t>Focus</a:t>
            </a:r>
          </a:p>
          <a:p>
            <a:pPr lvl="1"/>
            <a:r>
              <a:rPr lang="en-US" dirty="0"/>
              <a:t>Reinforce or enhance sterility, isolation, diagnosis procedures</a:t>
            </a:r>
          </a:p>
          <a:p>
            <a:pPr lvl="1"/>
            <a:r>
              <a:rPr lang="en-US" dirty="0"/>
              <a:t>Leverage lessons from previous SARS, MERS, Ebola training</a:t>
            </a:r>
          </a:p>
        </p:txBody>
      </p:sp>
      <p:pic>
        <p:nvPicPr>
          <p:cNvPr id="3074" name="Picture 2" descr="Image result for covid-19 airline training">
            <a:extLst>
              <a:ext uri="{FF2B5EF4-FFF2-40B4-BE49-F238E27FC236}">
                <a16:creationId xmlns:a16="http://schemas.microsoft.com/office/drawing/2014/main" id="{7AB0EC88-C49A-4570-9F42-BFE286853A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254" y="741697"/>
            <a:ext cx="3861364" cy="28960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ovid-19 training hospital">
            <a:extLst>
              <a:ext uri="{FF2B5EF4-FFF2-40B4-BE49-F238E27FC236}">
                <a16:creationId xmlns:a16="http://schemas.microsoft.com/office/drawing/2014/main" id="{CCEF40BB-1EDB-4E25-BC14-04C969A82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716" y="3714873"/>
            <a:ext cx="3996441" cy="266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010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F3D2-704D-4FE1-9F14-66ED80F64899}"/>
              </a:ext>
            </a:extLst>
          </p:cNvPr>
          <p:cNvSpPr>
            <a:spLocks noGrp="1"/>
          </p:cNvSpPr>
          <p:nvPr>
            <p:ph type="title"/>
          </p:nvPr>
        </p:nvSpPr>
        <p:spPr/>
        <p:txBody>
          <a:bodyPr/>
          <a:lstStyle/>
          <a:p>
            <a:r>
              <a:rPr lang="en-US" dirty="0"/>
              <a:t>Past Data for Future Simulation</a:t>
            </a:r>
          </a:p>
        </p:txBody>
      </p:sp>
      <p:pic>
        <p:nvPicPr>
          <p:cNvPr id="3" name="Picture 2">
            <a:extLst>
              <a:ext uri="{FF2B5EF4-FFF2-40B4-BE49-F238E27FC236}">
                <a16:creationId xmlns:a16="http://schemas.microsoft.com/office/drawing/2014/main" id="{11F0EBEF-05CA-447E-81D8-9E27577A1993}"/>
              </a:ext>
            </a:extLst>
          </p:cNvPr>
          <p:cNvPicPr>
            <a:picLocks noChangeAspect="1"/>
          </p:cNvPicPr>
          <p:nvPr/>
        </p:nvPicPr>
        <p:blipFill rotWithShape="1">
          <a:blip r:embed="rId3"/>
          <a:srcRect t="2886"/>
          <a:stretch/>
        </p:blipFill>
        <p:spPr>
          <a:xfrm>
            <a:off x="1127393" y="1202025"/>
            <a:ext cx="9937214" cy="5227280"/>
          </a:xfrm>
          <a:prstGeom prst="rect">
            <a:avLst/>
          </a:prstGeom>
        </p:spPr>
      </p:pic>
      <p:sp>
        <p:nvSpPr>
          <p:cNvPr id="4" name="TextBox 3">
            <a:extLst>
              <a:ext uri="{FF2B5EF4-FFF2-40B4-BE49-F238E27FC236}">
                <a16:creationId xmlns:a16="http://schemas.microsoft.com/office/drawing/2014/main" id="{E36A9C28-D885-492C-BF42-C0603610DC1A}"/>
              </a:ext>
            </a:extLst>
          </p:cNvPr>
          <p:cNvSpPr txBox="1"/>
          <p:nvPr/>
        </p:nvSpPr>
        <p:spPr>
          <a:xfrm>
            <a:off x="4059892" y="6519446"/>
            <a:ext cx="3590022" cy="338554"/>
          </a:xfrm>
          <a:prstGeom prst="rect">
            <a:avLst/>
          </a:prstGeom>
          <a:noFill/>
        </p:spPr>
        <p:txBody>
          <a:bodyPr wrap="none" rtlCol="0">
            <a:spAutoFit/>
          </a:bodyPr>
          <a:lstStyle/>
          <a:p>
            <a:r>
              <a:rPr lang="en-US" sz="1600" dirty="0"/>
              <a:t>https://coronavirus.jhu.edu/map.html</a:t>
            </a:r>
          </a:p>
        </p:txBody>
      </p:sp>
      <p:sp>
        <p:nvSpPr>
          <p:cNvPr id="5" name="TextBox 4">
            <a:extLst>
              <a:ext uri="{FF2B5EF4-FFF2-40B4-BE49-F238E27FC236}">
                <a16:creationId xmlns:a16="http://schemas.microsoft.com/office/drawing/2014/main" id="{58116CC3-5284-4665-B96B-44223831B21E}"/>
              </a:ext>
            </a:extLst>
          </p:cNvPr>
          <p:cNvSpPr txBox="1"/>
          <p:nvPr/>
        </p:nvSpPr>
        <p:spPr>
          <a:xfrm>
            <a:off x="1235246" y="678804"/>
            <a:ext cx="9721507" cy="461665"/>
          </a:xfrm>
          <a:prstGeom prst="rect">
            <a:avLst/>
          </a:prstGeom>
          <a:noFill/>
        </p:spPr>
        <p:txBody>
          <a:bodyPr wrap="none" rtlCol="0">
            <a:spAutoFit/>
          </a:bodyPr>
          <a:lstStyle/>
          <a:p>
            <a:r>
              <a:rPr lang="en-US" sz="2400" dirty="0"/>
              <a:t>JHU COVID Dashboard shows the past. Simulations predict the future.</a:t>
            </a:r>
          </a:p>
        </p:txBody>
      </p:sp>
    </p:spTree>
    <p:extLst>
      <p:ext uri="{BB962C8B-B14F-4D97-AF65-F5344CB8AC3E}">
        <p14:creationId xmlns:p14="http://schemas.microsoft.com/office/powerpoint/2010/main" val="1575497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408D-1A9B-4F02-B79F-97779C6D2006}"/>
              </a:ext>
            </a:extLst>
          </p:cNvPr>
          <p:cNvSpPr>
            <a:spLocks noGrp="1"/>
          </p:cNvSpPr>
          <p:nvPr>
            <p:ph type="title"/>
          </p:nvPr>
        </p:nvSpPr>
        <p:spPr>
          <a:xfrm>
            <a:off x="1358900" y="0"/>
            <a:ext cx="9918699" cy="795130"/>
          </a:xfrm>
        </p:spPr>
        <p:txBody>
          <a:bodyPr/>
          <a:lstStyle/>
          <a:p>
            <a:r>
              <a:rPr lang="en-US" dirty="0"/>
              <a:t>Crush Model: Simple Agent Transmission</a:t>
            </a:r>
          </a:p>
        </p:txBody>
      </p:sp>
      <p:pic>
        <p:nvPicPr>
          <p:cNvPr id="1026" name="Picture 2" descr="APL debuts COVID Crush virus transmission simulation game – eCALS">
            <a:extLst>
              <a:ext uri="{FF2B5EF4-FFF2-40B4-BE49-F238E27FC236}">
                <a16:creationId xmlns:a16="http://schemas.microsoft.com/office/drawing/2014/main" id="{0A7992F8-A847-4032-9077-0C19ED434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55" y="939618"/>
            <a:ext cx="5168430" cy="49787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FF1B0E7-2090-4E52-A275-A9678A61D783}"/>
              </a:ext>
            </a:extLst>
          </p:cNvPr>
          <p:cNvSpPr txBox="1"/>
          <p:nvPr/>
        </p:nvSpPr>
        <p:spPr>
          <a:xfrm>
            <a:off x="2620587" y="6507572"/>
            <a:ext cx="8130725" cy="276999"/>
          </a:xfrm>
          <a:prstGeom prst="rect">
            <a:avLst/>
          </a:prstGeom>
          <a:noFill/>
        </p:spPr>
        <p:txBody>
          <a:bodyPr wrap="square">
            <a:spAutoFit/>
          </a:bodyPr>
          <a:lstStyle/>
          <a:p>
            <a:r>
              <a:rPr lang="en-US" sz="1200" dirty="0"/>
              <a:t>https://ecals.cals.wisc.edu/2020/05/04/apl-debuts-covid-crush-virus-transmission-simulation-game/</a:t>
            </a:r>
          </a:p>
        </p:txBody>
      </p:sp>
      <p:pic>
        <p:nvPicPr>
          <p:cNvPr id="6" name="Picture 5">
            <a:extLst>
              <a:ext uri="{FF2B5EF4-FFF2-40B4-BE49-F238E27FC236}">
                <a16:creationId xmlns:a16="http://schemas.microsoft.com/office/drawing/2014/main" id="{69BEB1E5-3E09-8426-7C8E-EF640D6508EF}"/>
              </a:ext>
            </a:extLst>
          </p:cNvPr>
          <p:cNvPicPr>
            <a:picLocks noChangeAspect="1"/>
          </p:cNvPicPr>
          <p:nvPr/>
        </p:nvPicPr>
        <p:blipFill rotWithShape="1">
          <a:blip r:embed="rId4"/>
          <a:srcRect l="26979" t="18399" r="35506" b="15052"/>
          <a:stretch/>
        </p:blipFill>
        <p:spPr>
          <a:xfrm>
            <a:off x="308730" y="682574"/>
            <a:ext cx="5583121" cy="5419423"/>
          </a:xfrm>
          <a:prstGeom prst="rect">
            <a:avLst/>
          </a:prstGeom>
        </p:spPr>
      </p:pic>
      <p:pic>
        <p:nvPicPr>
          <p:cNvPr id="9" name="Picture 8">
            <a:extLst>
              <a:ext uri="{FF2B5EF4-FFF2-40B4-BE49-F238E27FC236}">
                <a16:creationId xmlns:a16="http://schemas.microsoft.com/office/drawing/2014/main" id="{8170577D-C82D-980F-12A1-DD45ED50A317}"/>
              </a:ext>
            </a:extLst>
          </p:cNvPr>
          <p:cNvPicPr>
            <a:picLocks noChangeAspect="1"/>
          </p:cNvPicPr>
          <p:nvPr/>
        </p:nvPicPr>
        <p:blipFill rotWithShape="1">
          <a:blip r:embed="rId5"/>
          <a:srcRect l="36004" t="18766" r="36250" b="16811"/>
          <a:stretch/>
        </p:blipFill>
        <p:spPr>
          <a:xfrm>
            <a:off x="6001476" y="811825"/>
            <a:ext cx="4062046" cy="5160920"/>
          </a:xfrm>
          <a:prstGeom prst="rect">
            <a:avLst/>
          </a:prstGeom>
        </p:spPr>
      </p:pic>
      <p:sp>
        <p:nvSpPr>
          <p:cNvPr id="4" name="TextBox 3">
            <a:extLst>
              <a:ext uri="{FF2B5EF4-FFF2-40B4-BE49-F238E27FC236}">
                <a16:creationId xmlns:a16="http://schemas.microsoft.com/office/drawing/2014/main" id="{5E109993-DD38-439C-8688-49A1BA2DB02D}"/>
              </a:ext>
            </a:extLst>
          </p:cNvPr>
          <p:cNvSpPr txBox="1"/>
          <p:nvPr/>
        </p:nvSpPr>
        <p:spPr>
          <a:xfrm>
            <a:off x="1592398" y="5819102"/>
            <a:ext cx="7141699" cy="523220"/>
          </a:xfrm>
          <a:prstGeom prst="rect">
            <a:avLst/>
          </a:prstGeom>
          <a:noFill/>
        </p:spPr>
        <p:txBody>
          <a:bodyPr wrap="none" rtlCol="0">
            <a:spAutoFit/>
          </a:bodyPr>
          <a:lstStyle/>
          <a:p>
            <a:r>
              <a:rPr lang="en-US" sz="2800" dirty="0"/>
              <a:t>Social Distancing: </a:t>
            </a:r>
            <a:r>
              <a:rPr lang="en-US" sz="2800" dirty="0">
                <a:solidFill>
                  <a:srgbClr val="C00000"/>
                </a:solidFill>
              </a:rPr>
              <a:t>OFF</a:t>
            </a:r>
            <a:r>
              <a:rPr lang="en-US" sz="2800" dirty="0"/>
              <a:t> 				</a:t>
            </a:r>
            <a:r>
              <a:rPr lang="en-US" sz="2800" dirty="0">
                <a:solidFill>
                  <a:srgbClr val="00B050"/>
                </a:solidFill>
              </a:rPr>
              <a:t>ON</a:t>
            </a:r>
          </a:p>
        </p:txBody>
      </p:sp>
    </p:spTree>
    <p:extLst>
      <p:ext uri="{BB962C8B-B14F-4D97-AF65-F5344CB8AC3E}">
        <p14:creationId xmlns:p14="http://schemas.microsoft.com/office/powerpoint/2010/main" val="220029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67F0F-2E7E-49F9-9F1E-50ADC33A5EA8}"/>
              </a:ext>
            </a:extLst>
          </p:cNvPr>
          <p:cNvSpPr>
            <a:spLocks noGrp="1"/>
          </p:cNvSpPr>
          <p:nvPr>
            <p:ph type="title"/>
          </p:nvPr>
        </p:nvSpPr>
        <p:spPr/>
        <p:txBody>
          <a:bodyPr/>
          <a:lstStyle/>
          <a:p>
            <a:r>
              <a:rPr lang="en-US" dirty="0" err="1"/>
              <a:t>EpiSim</a:t>
            </a:r>
            <a:r>
              <a:rPr lang="en-US" dirty="0"/>
              <a:t>: More Complex Community</a:t>
            </a:r>
          </a:p>
        </p:txBody>
      </p:sp>
      <p:pic>
        <p:nvPicPr>
          <p:cNvPr id="4" name="Picture 2" descr="Interactive Simulation of COVID-19 Outbreak and Quarantine in ...">
            <a:extLst>
              <a:ext uri="{FF2B5EF4-FFF2-40B4-BE49-F238E27FC236}">
                <a16:creationId xmlns:a16="http://schemas.microsoft.com/office/drawing/2014/main" id="{D4927E0E-ADD4-42D7-9C38-1DE67120E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707" y="705610"/>
            <a:ext cx="10018206" cy="56352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8C4AAC-4910-4E39-BC23-7DCA95480D7A}"/>
              </a:ext>
            </a:extLst>
          </p:cNvPr>
          <p:cNvSpPr txBox="1"/>
          <p:nvPr/>
        </p:nvSpPr>
        <p:spPr>
          <a:xfrm>
            <a:off x="4037404" y="6353638"/>
            <a:ext cx="4136069" cy="523220"/>
          </a:xfrm>
          <a:prstGeom prst="rect">
            <a:avLst/>
          </a:prstGeom>
          <a:noFill/>
        </p:spPr>
        <p:txBody>
          <a:bodyPr wrap="none" rtlCol="0">
            <a:spAutoFit/>
          </a:bodyPr>
          <a:lstStyle/>
          <a:p>
            <a:r>
              <a:rPr lang="en-US" sz="1400" dirty="0"/>
              <a:t>Video: https://youtu.be/jvrvHpxaEsI</a:t>
            </a:r>
          </a:p>
          <a:p>
            <a:r>
              <a:rPr lang="en-US" sz="1400" b="0" i="0" dirty="0">
                <a:effectLst/>
                <a:latin typeface="Roboto"/>
              </a:rPr>
              <a:t>Source Code: https://github.com/irawinder/EpiSim</a:t>
            </a:r>
            <a:endParaRPr lang="en-US" sz="1400" dirty="0"/>
          </a:p>
        </p:txBody>
      </p:sp>
    </p:spTree>
    <p:extLst>
      <p:ext uri="{BB962C8B-B14F-4D97-AF65-F5344CB8AC3E}">
        <p14:creationId xmlns:p14="http://schemas.microsoft.com/office/powerpoint/2010/main" val="2847890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FAA9-2A65-4711-B33E-6A0247BDFCAA}"/>
              </a:ext>
            </a:extLst>
          </p:cNvPr>
          <p:cNvSpPr>
            <a:spLocks noGrp="1"/>
          </p:cNvSpPr>
          <p:nvPr>
            <p:ph type="title"/>
          </p:nvPr>
        </p:nvSpPr>
        <p:spPr/>
        <p:txBody>
          <a:bodyPr/>
          <a:lstStyle/>
          <a:p>
            <a:r>
              <a:rPr lang="en-US" dirty="0"/>
              <a:t>CDC Mathematical Simulation</a:t>
            </a:r>
          </a:p>
        </p:txBody>
      </p:sp>
      <p:pic>
        <p:nvPicPr>
          <p:cNvPr id="2050" name="Picture 2" descr="National forecast as of 8/3/2020">
            <a:extLst>
              <a:ext uri="{FF2B5EF4-FFF2-40B4-BE49-F238E27FC236}">
                <a16:creationId xmlns:a16="http://schemas.microsoft.com/office/drawing/2014/main" id="{B289AB16-A741-46E2-BBB1-DBA766B84B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72" b="44732"/>
          <a:stretch/>
        </p:blipFill>
        <p:spPr bwMode="auto">
          <a:xfrm>
            <a:off x="773723" y="690025"/>
            <a:ext cx="10567637" cy="30284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39DC0A-DBE7-4DEB-8A6D-CAA1F628E746}"/>
              </a:ext>
            </a:extLst>
          </p:cNvPr>
          <p:cNvSpPr txBox="1"/>
          <p:nvPr/>
        </p:nvSpPr>
        <p:spPr>
          <a:xfrm>
            <a:off x="2708805" y="6519446"/>
            <a:ext cx="6925229" cy="307777"/>
          </a:xfrm>
          <a:prstGeom prst="rect">
            <a:avLst/>
          </a:prstGeom>
          <a:noFill/>
        </p:spPr>
        <p:txBody>
          <a:bodyPr wrap="none" rtlCol="0">
            <a:spAutoFit/>
          </a:bodyPr>
          <a:lstStyle/>
          <a:p>
            <a:r>
              <a:rPr lang="en-US" sz="1400" dirty="0"/>
              <a:t>https://www.cdc.gov/coronavirus/2019-ncov/covid-data/forecasting-us-previous.html</a:t>
            </a:r>
          </a:p>
        </p:txBody>
      </p:sp>
      <p:pic>
        <p:nvPicPr>
          <p:cNvPr id="5" name="Picture 2" descr="National forecast as of 8/3/2020">
            <a:extLst>
              <a:ext uri="{FF2B5EF4-FFF2-40B4-BE49-F238E27FC236}">
                <a16:creationId xmlns:a16="http://schemas.microsoft.com/office/drawing/2014/main" id="{97D966EE-7020-4F54-DDC6-258F2E005D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527" t="55268"/>
          <a:stretch/>
        </p:blipFill>
        <p:spPr bwMode="auto">
          <a:xfrm>
            <a:off x="6248400" y="1153040"/>
            <a:ext cx="509296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5951E52-B8E2-6619-63CD-249CAE10C4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3730294"/>
            <a:ext cx="11176205" cy="26721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F3BB4B7-23B6-FBD8-47EC-4A7062EC017F}"/>
              </a:ext>
            </a:extLst>
          </p:cNvPr>
          <p:cNvSpPr txBox="1"/>
          <p:nvPr/>
        </p:nvSpPr>
        <p:spPr>
          <a:xfrm rot="16200000">
            <a:off x="-172873" y="1911844"/>
            <a:ext cx="1082348" cy="584775"/>
          </a:xfrm>
          <a:prstGeom prst="rect">
            <a:avLst/>
          </a:prstGeom>
          <a:noFill/>
        </p:spPr>
        <p:txBody>
          <a:bodyPr wrap="none" rtlCol="0">
            <a:spAutoFit/>
          </a:bodyPr>
          <a:lstStyle/>
          <a:p>
            <a:r>
              <a:rPr lang="en-US" dirty="0"/>
              <a:t>2020</a:t>
            </a:r>
          </a:p>
        </p:txBody>
      </p:sp>
      <p:sp>
        <p:nvSpPr>
          <p:cNvPr id="8" name="TextBox 7">
            <a:extLst>
              <a:ext uri="{FF2B5EF4-FFF2-40B4-BE49-F238E27FC236}">
                <a16:creationId xmlns:a16="http://schemas.microsoft.com/office/drawing/2014/main" id="{41E37954-B688-134B-3862-09E4914E893B}"/>
              </a:ext>
            </a:extLst>
          </p:cNvPr>
          <p:cNvSpPr txBox="1"/>
          <p:nvPr/>
        </p:nvSpPr>
        <p:spPr>
          <a:xfrm rot="16200000">
            <a:off x="-172873" y="4540746"/>
            <a:ext cx="1082348" cy="584775"/>
          </a:xfrm>
          <a:prstGeom prst="rect">
            <a:avLst/>
          </a:prstGeom>
          <a:noFill/>
        </p:spPr>
        <p:txBody>
          <a:bodyPr wrap="none" rtlCol="0">
            <a:spAutoFit/>
          </a:bodyPr>
          <a:lstStyle/>
          <a:p>
            <a:r>
              <a:rPr lang="en-US" dirty="0"/>
              <a:t>2022</a:t>
            </a:r>
          </a:p>
        </p:txBody>
      </p:sp>
    </p:spTree>
    <p:extLst>
      <p:ext uri="{BB962C8B-B14F-4D97-AF65-F5344CB8AC3E}">
        <p14:creationId xmlns:p14="http://schemas.microsoft.com/office/powerpoint/2010/main" val="451106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Simulator Taxonomies</a:t>
            </a:r>
          </a:p>
        </p:txBody>
      </p:sp>
      <p:pic>
        <p:nvPicPr>
          <p:cNvPr id="4" name="Picture 2" descr="How Virtual Reality Is Changing the Future of Healthcare Delivery">
            <a:extLst>
              <a:ext uri="{FF2B5EF4-FFF2-40B4-BE49-F238E27FC236}">
                <a16:creationId xmlns:a16="http://schemas.microsoft.com/office/drawing/2014/main" id="{67C6095C-C512-4059-ABFA-14F694BF3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813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FAA60C94-662E-41A6-9BA4-27158F37E4AE}"/>
              </a:ext>
            </a:extLst>
          </p:cNvPr>
          <p:cNvSpPr>
            <a:spLocks noGrp="1"/>
          </p:cNvSpPr>
          <p:nvPr>
            <p:ph type="title"/>
          </p:nvPr>
        </p:nvSpPr>
        <p:spPr>
          <a:xfrm>
            <a:off x="2197100" y="-185425"/>
            <a:ext cx="8229600" cy="1143000"/>
          </a:xfrm>
        </p:spPr>
        <p:txBody>
          <a:bodyPr/>
          <a:lstStyle/>
          <a:p>
            <a:r>
              <a:rPr lang="en-US" altLang="en-US" dirty="0"/>
              <a:t>LVCG Military Simulation Taxonomy</a:t>
            </a:r>
          </a:p>
        </p:txBody>
      </p:sp>
      <p:pic>
        <p:nvPicPr>
          <p:cNvPr id="5124" name="Picture 6" descr="MD90sim">
            <a:extLst>
              <a:ext uri="{FF2B5EF4-FFF2-40B4-BE49-F238E27FC236}">
                <a16:creationId xmlns:a16="http://schemas.microsoft.com/office/drawing/2014/main" id="{1BF78755-3514-49D0-BFD9-FFDC83E93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339" y="842308"/>
            <a:ext cx="3724275"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pr_gz_3">
            <a:extLst>
              <a:ext uri="{FF2B5EF4-FFF2-40B4-BE49-F238E27FC236}">
                <a16:creationId xmlns:a16="http://schemas.microsoft.com/office/drawing/2014/main" id="{8A692B6E-7199-4584-904F-31582EBBC3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9338" y="3739495"/>
            <a:ext cx="3746500" cy="270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Fibua">
            <a:extLst>
              <a:ext uri="{FF2B5EF4-FFF2-40B4-BE49-F238E27FC236}">
                <a16:creationId xmlns:a16="http://schemas.microsoft.com/office/drawing/2014/main" id="{F1A19631-31CD-4EE3-8D79-8BB91F9133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8959"/>
          <a:stretch>
            <a:fillRect/>
          </a:stretch>
        </p:blipFill>
        <p:spPr bwMode="auto">
          <a:xfrm>
            <a:off x="2036763" y="859771"/>
            <a:ext cx="40116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9" descr="camp">
            <a:extLst>
              <a:ext uri="{FF2B5EF4-FFF2-40B4-BE49-F238E27FC236}">
                <a16:creationId xmlns:a16="http://schemas.microsoft.com/office/drawing/2014/main" id="{B05F1581-A7FF-46AD-BA7D-A1BC14E6FA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7876" y="3747434"/>
            <a:ext cx="3978275"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CC1A381D-07BE-4A79-89F9-C2C37A4FA594}"/>
              </a:ext>
            </a:extLst>
          </p:cNvPr>
          <p:cNvSpPr/>
          <p:nvPr/>
        </p:nvSpPr>
        <p:spPr bwMode="auto">
          <a:xfrm>
            <a:off x="2025650" y="858183"/>
            <a:ext cx="1873250" cy="357188"/>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wrap="none" anchor="ctr"/>
          <a:lstStyle/>
          <a:p>
            <a:pPr>
              <a:defRPr/>
            </a:pPr>
            <a:r>
              <a:rPr lang="en-US" sz="2400">
                <a:solidFill>
                  <a:schemeClr val="bg1"/>
                </a:solidFill>
                <a:latin typeface="+mn-lt"/>
              </a:rPr>
              <a:t>Live</a:t>
            </a:r>
          </a:p>
        </p:txBody>
      </p:sp>
      <p:sp>
        <p:nvSpPr>
          <p:cNvPr id="20" name="Rectangle 19">
            <a:extLst>
              <a:ext uri="{FF2B5EF4-FFF2-40B4-BE49-F238E27FC236}">
                <a16:creationId xmlns:a16="http://schemas.microsoft.com/office/drawing/2014/main" id="{6408F3D8-AEC1-4D30-BC58-996A5C67318E}"/>
              </a:ext>
            </a:extLst>
          </p:cNvPr>
          <p:cNvSpPr/>
          <p:nvPr/>
        </p:nvSpPr>
        <p:spPr bwMode="auto">
          <a:xfrm>
            <a:off x="7966075" y="832783"/>
            <a:ext cx="1873250" cy="357188"/>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wrap="none" anchor="ctr"/>
          <a:lstStyle/>
          <a:p>
            <a:pPr>
              <a:defRPr/>
            </a:pPr>
            <a:r>
              <a:rPr lang="en-US" sz="2400">
                <a:solidFill>
                  <a:schemeClr val="bg1"/>
                </a:solidFill>
                <a:latin typeface="+mn-lt"/>
              </a:rPr>
              <a:t>Virtual</a:t>
            </a:r>
          </a:p>
        </p:txBody>
      </p:sp>
      <p:sp>
        <p:nvSpPr>
          <p:cNvPr id="21" name="Rectangle 20">
            <a:extLst>
              <a:ext uri="{FF2B5EF4-FFF2-40B4-BE49-F238E27FC236}">
                <a16:creationId xmlns:a16="http://schemas.microsoft.com/office/drawing/2014/main" id="{E40A4A86-441E-4A4F-B4E1-5EF081FB793B}"/>
              </a:ext>
            </a:extLst>
          </p:cNvPr>
          <p:cNvSpPr/>
          <p:nvPr/>
        </p:nvSpPr>
        <p:spPr bwMode="auto">
          <a:xfrm>
            <a:off x="2055813" y="6095347"/>
            <a:ext cx="1873250" cy="357187"/>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wrap="none" anchor="ctr"/>
          <a:lstStyle/>
          <a:p>
            <a:pPr>
              <a:defRPr/>
            </a:pPr>
            <a:r>
              <a:rPr lang="en-US" sz="2400">
                <a:solidFill>
                  <a:schemeClr val="bg1"/>
                </a:solidFill>
                <a:latin typeface="+mn-lt"/>
              </a:rPr>
              <a:t>Constructive</a:t>
            </a:r>
          </a:p>
        </p:txBody>
      </p:sp>
      <p:sp>
        <p:nvSpPr>
          <p:cNvPr id="22" name="Rectangle 21">
            <a:extLst>
              <a:ext uri="{FF2B5EF4-FFF2-40B4-BE49-F238E27FC236}">
                <a16:creationId xmlns:a16="http://schemas.microsoft.com/office/drawing/2014/main" id="{86AB232B-CB9B-4844-A2E1-F6C50FB20021}"/>
              </a:ext>
            </a:extLst>
          </p:cNvPr>
          <p:cNvSpPr/>
          <p:nvPr/>
        </p:nvSpPr>
        <p:spPr bwMode="auto">
          <a:xfrm>
            <a:off x="7994650" y="6069947"/>
            <a:ext cx="1874838" cy="357187"/>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wrap="none" anchor="ctr"/>
          <a:lstStyle/>
          <a:p>
            <a:pPr>
              <a:defRPr/>
            </a:pPr>
            <a:r>
              <a:rPr lang="en-US" sz="2400">
                <a:solidFill>
                  <a:schemeClr val="bg1"/>
                </a:solidFill>
                <a:latin typeface="+mn-lt"/>
              </a:rPr>
              <a:t>Games</a:t>
            </a:r>
          </a:p>
        </p:txBody>
      </p:sp>
      <p:sp>
        <p:nvSpPr>
          <p:cNvPr id="13" name="TextBox 12">
            <a:extLst>
              <a:ext uri="{FF2B5EF4-FFF2-40B4-BE49-F238E27FC236}">
                <a16:creationId xmlns:a16="http://schemas.microsoft.com/office/drawing/2014/main" id="{8A726DD4-7FF7-4AA6-A8E9-136F3A7A6BD8}"/>
              </a:ext>
            </a:extLst>
          </p:cNvPr>
          <p:cNvSpPr txBox="1"/>
          <p:nvPr/>
        </p:nvSpPr>
        <p:spPr>
          <a:xfrm>
            <a:off x="2603936" y="6466458"/>
            <a:ext cx="7153127" cy="430887"/>
          </a:xfrm>
          <a:prstGeom prst="rect">
            <a:avLst/>
          </a:prstGeom>
          <a:noFill/>
        </p:spPr>
        <p:txBody>
          <a:bodyPr wrap="square" rtlCol="0">
            <a:spAutoFit/>
          </a:bodyPr>
          <a:lstStyle/>
          <a:p>
            <a:pPr marL="0" indent="0">
              <a:buNone/>
            </a:pPr>
            <a:r>
              <a:rPr lang="en-US" sz="1100" dirty="0"/>
              <a:t>Gorman, P. (1991). “The Future of Tactical Engagement Simulation.” The Proceedings of the 1991 Summer Computer Simulation Conference. The Society for Computer Simulation, San Diego, 1991. 1181-1186.</a:t>
            </a:r>
          </a:p>
        </p:txBody>
      </p:sp>
    </p:spTree>
    <p:extLst>
      <p:ext uri="{BB962C8B-B14F-4D97-AF65-F5344CB8AC3E}">
        <p14:creationId xmlns:p14="http://schemas.microsoft.com/office/powerpoint/2010/main" val="259227419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11A2-4893-4F68-A4CD-4B27CA708107}"/>
              </a:ext>
            </a:extLst>
          </p:cNvPr>
          <p:cNvSpPr>
            <a:spLocks noGrp="1"/>
          </p:cNvSpPr>
          <p:nvPr>
            <p:ph type="title"/>
          </p:nvPr>
        </p:nvSpPr>
        <p:spPr/>
        <p:txBody>
          <a:bodyPr/>
          <a:lstStyle/>
          <a:p>
            <a:r>
              <a:rPr lang="en-US" dirty="0" err="1"/>
              <a:t>Satava’s</a:t>
            </a:r>
            <a:r>
              <a:rPr lang="en-US" dirty="0"/>
              <a:t> Progressive Complexity</a:t>
            </a:r>
          </a:p>
        </p:txBody>
      </p:sp>
      <p:sp>
        <p:nvSpPr>
          <p:cNvPr id="18" name="TextBox 17">
            <a:extLst>
              <a:ext uri="{FF2B5EF4-FFF2-40B4-BE49-F238E27FC236}">
                <a16:creationId xmlns:a16="http://schemas.microsoft.com/office/drawing/2014/main" id="{87151967-5513-4188-88DB-D5732C13D0D8}"/>
              </a:ext>
            </a:extLst>
          </p:cNvPr>
          <p:cNvSpPr txBox="1"/>
          <p:nvPr/>
        </p:nvSpPr>
        <p:spPr>
          <a:xfrm>
            <a:off x="2846559" y="6524151"/>
            <a:ext cx="6022290" cy="276999"/>
          </a:xfrm>
          <a:prstGeom prst="rect">
            <a:avLst/>
          </a:prstGeom>
          <a:noFill/>
        </p:spPr>
        <p:txBody>
          <a:bodyPr wrap="none" rtlCol="0">
            <a:spAutoFit/>
          </a:bodyPr>
          <a:lstStyle/>
          <a:p>
            <a:pPr marL="0" indent="0">
              <a:buNone/>
            </a:pPr>
            <a:r>
              <a:rPr lang="en-US" sz="1200" dirty="0" err="1"/>
              <a:t>Satava</a:t>
            </a:r>
            <a:r>
              <a:rPr lang="en-US" sz="1200" dirty="0"/>
              <a:t>, R. (2001). Surgical education and surgical simulation. </a:t>
            </a:r>
            <a:r>
              <a:rPr lang="en-US" sz="1200" i="1" dirty="0"/>
              <a:t>World J. of Surgery</a:t>
            </a:r>
            <a:r>
              <a:rPr lang="en-US" sz="1200" dirty="0"/>
              <a:t>, 25.</a:t>
            </a:r>
          </a:p>
        </p:txBody>
      </p:sp>
      <p:sp>
        <p:nvSpPr>
          <p:cNvPr id="19" name="Rectangle 18">
            <a:extLst>
              <a:ext uri="{FF2B5EF4-FFF2-40B4-BE49-F238E27FC236}">
                <a16:creationId xmlns:a16="http://schemas.microsoft.com/office/drawing/2014/main" id="{D1855761-C080-4A9B-91C8-5C8DEC1916E2}"/>
              </a:ext>
            </a:extLst>
          </p:cNvPr>
          <p:cNvSpPr/>
          <p:nvPr/>
        </p:nvSpPr>
        <p:spPr bwMode="auto">
          <a:xfrm>
            <a:off x="376608" y="1295235"/>
            <a:ext cx="2141034" cy="914400"/>
          </a:xfrm>
          <a:prstGeom prst="rect">
            <a:avLst/>
          </a:prstGeom>
          <a:solidFill>
            <a:srgbClr val="33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Tahoma" charset="0"/>
              </a:rPr>
              <a:t>Precision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Tahoma" charset="0"/>
              </a:rPr>
              <a:t>Placement</a:t>
            </a:r>
          </a:p>
        </p:txBody>
      </p:sp>
      <p:sp>
        <p:nvSpPr>
          <p:cNvPr id="20" name="Rectangle 19">
            <a:extLst>
              <a:ext uri="{FF2B5EF4-FFF2-40B4-BE49-F238E27FC236}">
                <a16:creationId xmlns:a16="http://schemas.microsoft.com/office/drawing/2014/main" id="{FE658441-F56D-4C0B-8BA3-8B6D663A2892}"/>
              </a:ext>
            </a:extLst>
          </p:cNvPr>
          <p:cNvSpPr/>
          <p:nvPr/>
        </p:nvSpPr>
        <p:spPr bwMode="auto">
          <a:xfrm>
            <a:off x="3440949" y="1295235"/>
            <a:ext cx="2141034" cy="914400"/>
          </a:xfrm>
          <a:prstGeom prst="rect">
            <a:avLst/>
          </a:prstGeom>
          <a:solidFill>
            <a:srgbClr val="33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Tahoma" charset="0"/>
              </a:rPr>
              <a:t>Simple </a:t>
            </a:r>
          </a:p>
          <a:p>
            <a:pPr marL="0" marR="0" indent="0" algn="ctr" defTabSz="914400" rtl="0" eaLnBrk="1" fontAlgn="base" latinLnBrk="0" hangingPunct="1">
              <a:lnSpc>
                <a:spcPct val="100000"/>
              </a:lnSpc>
              <a:spcBef>
                <a:spcPct val="0"/>
              </a:spcBef>
              <a:spcAft>
                <a:spcPct val="0"/>
              </a:spcAft>
              <a:buClrTx/>
              <a:buSzTx/>
              <a:buFontTx/>
              <a:buNone/>
              <a:tabLst/>
            </a:pPr>
            <a:r>
              <a:rPr lang="en-US" sz="2400">
                <a:solidFill>
                  <a:schemeClr val="bg1"/>
                </a:solidFill>
              </a:rPr>
              <a:t>Manipulation</a:t>
            </a:r>
            <a:endParaRPr kumimoji="0" lang="en-US" sz="2400" b="0" i="0" u="none" strike="noStrike" cap="none" normalizeH="0" baseline="0">
              <a:ln>
                <a:noFill/>
              </a:ln>
              <a:solidFill>
                <a:schemeClr val="bg1"/>
              </a:solidFill>
              <a:effectLst/>
              <a:latin typeface="Tahoma" charset="0"/>
            </a:endParaRPr>
          </a:p>
        </p:txBody>
      </p:sp>
      <p:sp>
        <p:nvSpPr>
          <p:cNvPr id="21" name="Rectangle 20">
            <a:extLst>
              <a:ext uri="{FF2B5EF4-FFF2-40B4-BE49-F238E27FC236}">
                <a16:creationId xmlns:a16="http://schemas.microsoft.com/office/drawing/2014/main" id="{DAAC6147-7C13-4268-B640-0F092ADD9C9A}"/>
              </a:ext>
            </a:extLst>
          </p:cNvPr>
          <p:cNvSpPr/>
          <p:nvPr/>
        </p:nvSpPr>
        <p:spPr bwMode="auto">
          <a:xfrm>
            <a:off x="6505290" y="1295235"/>
            <a:ext cx="2141034" cy="914400"/>
          </a:xfrm>
          <a:prstGeom prst="rect">
            <a:avLst/>
          </a:prstGeom>
          <a:solidFill>
            <a:srgbClr val="33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Tahoma" charset="0"/>
              </a:rPr>
              <a:t>Complex </a:t>
            </a:r>
          </a:p>
          <a:p>
            <a:pPr marL="0" marR="0" indent="0" algn="ctr" defTabSz="914400" rtl="0" eaLnBrk="1" fontAlgn="base" latinLnBrk="0" hangingPunct="1">
              <a:lnSpc>
                <a:spcPct val="100000"/>
              </a:lnSpc>
              <a:spcBef>
                <a:spcPct val="0"/>
              </a:spcBef>
              <a:spcAft>
                <a:spcPct val="0"/>
              </a:spcAft>
              <a:buClrTx/>
              <a:buSzTx/>
              <a:buFontTx/>
              <a:buNone/>
              <a:tabLst/>
            </a:pPr>
            <a:r>
              <a:rPr lang="en-US" sz="2400">
                <a:solidFill>
                  <a:schemeClr val="bg1"/>
                </a:solidFill>
              </a:rPr>
              <a:t>Manipulation</a:t>
            </a:r>
            <a:endParaRPr kumimoji="0" lang="en-US" sz="2400" b="0" i="0" u="none" strike="noStrike" cap="none" normalizeH="0" baseline="0">
              <a:ln>
                <a:noFill/>
              </a:ln>
              <a:solidFill>
                <a:schemeClr val="bg1"/>
              </a:solidFill>
              <a:effectLst/>
              <a:latin typeface="Tahoma" charset="0"/>
            </a:endParaRPr>
          </a:p>
        </p:txBody>
      </p:sp>
      <p:sp>
        <p:nvSpPr>
          <p:cNvPr id="22" name="Rectangle 21">
            <a:extLst>
              <a:ext uri="{FF2B5EF4-FFF2-40B4-BE49-F238E27FC236}">
                <a16:creationId xmlns:a16="http://schemas.microsoft.com/office/drawing/2014/main" id="{CC9D1082-647C-405E-8585-173946B0D64E}"/>
              </a:ext>
            </a:extLst>
          </p:cNvPr>
          <p:cNvSpPr/>
          <p:nvPr/>
        </p:nvSpPr>
        <p:spPr bwMode="auto">
          <a:xfrm>
            <a:off x="9569632" y="1295235"/>
            <a:ext cx="2141034" cy="914400"/>
          </a:xfrm>
          <a:prstGeom prst="rect">
            <a:avLst/>
          </a:prstGeom>
          <a:solidFill>
            <a:srgbClr val="33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Tahoma" charset="0"/>
              </a:rPr>
              <a:t>Integrated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Tahoma" charset="0"/>
              </a:rPr>
              <a:t>Procedure</a:t>
            </a:r>
          </a:p>
        </p:txBody>
      </p:sp>
      <p:sp>
        <p:nvSpPr>
          <p:cNvPr id="8" name="TextBox 7">
            <a:extLst>
              <a:ext uri="{FF2B5EF4-FFF2-40B4-BE49-F238E27FC236}">
                <a16:creationId xmlns:a16="http://schemas.microsoft.com/office/drawing/2014/main" id="{3B647314-90B8-440C-B50F-AA1A125E700C}"/>
              </a:ext>
            </a:extLst>
          </p:cNvPr>
          <p:cNvSpPr txBox="1"/>
          <p:nvPr/>
        </p:nvSpPr>
        <p:spPr>
          <a:xfrm>
            <a:off x="3070702" y="5333972"/>
            <a:ext cx="5029582" cy="461665"/>
          </a:xfrm>
          <a:prstGeom prst="rect">
            <a:avLst/>
          </a:prstGeom>
          <a:solidFill>
            <a:srgbClr val="002060"/>
          </a:solidFill>
        </p:spPr>
        <p:txBody>
          <a:bodyPr wrap="none" rtlCol="0">
            <a:spAutoFit/>
          </a:bodyPr>
          <a:lstStyle/>
          <a:p>
            <a:pPr algn="ctr"/>
            <a:r>
              <a:rPr lang="en-US" sz="2400">
                <a:solidFill>
                  <a:schemeClr val="bg1"/>
                </a:solidFill>
              </a:rPr>
              <a:t>Fits very specific types of treatment</a:t>
            </a:r>
          </a:p>
        </p:txBody>
      </p:sp>
      <p:sp>
        <p:nvSpPr>
          <p:cNvPr id="3" name="TextBox 2">
            <a:extLst>
              <a:ext uri="{FF2B5EF4-FFF2-40B4-BE49-F238E27FC236}">
                <a16:creationId xmlns:a16="http://schemas.microsoft.com/office/drawing/2014/main" id="{EC2AC6B9-936E-486E-A83A-826FD55D2602}"/>
              </a:ext>
            </a:extLst>
          </p:cNvPr>
          <p:cNvSpPr txBox="1"/>
          <p:nvPr/>
        </p:nvSpPr>
        <p:spPr>
          <a:xfrm>
            <a:off x="430054" y="4401609"/>
            <a:ext cx="1864613" cy="584775"/>
          </a:xfrm>
          <a:prstGeom prst="rect">
            <a:avLst/>
          </a:prstGeom>
          <a:noFill/>
        </p:spPr>
        <p:txBody>
          <a:bodyPr wrap="none" rtlCol="0">
            <a:spAutoFit/>
          </a:bodyPr>
          <a:lstStyle/>
          <a:p>
            <a:pPr algn="ctr"/>
            <a:r>
              <a:rPr lang="en-US" sz="1600"/>
              <a:t>Needle placement </a:t>
            </a:r>
          </a:p>
          <a:p>
            <a:pPr algn="ctr"/>
            <a:r>
              <a:rPr lang="en-US" sz="1600"/>
              <a:t>for blood draw</a:t>
            </a:r>
          </a:p>
        </p:txBody>
      </p:sp>
      <p:sp>
        <p:nvSpPr>
          <p:cNvPr id="10" name="TextBox 9">
            <a:extLst>
              <a:ext uri="{FF2B5EF4-FFF2-40B4-BE49-F238E27FC236}">
                <a16:creationId xmlns:a16="http://schemas.microsoft.com/office/drawing/2014/main" id="{6BEECB47-12F9-4C49-B87A-CF5F29834A2C}"/>
              </a:ext>
            </a:extLst>
          </p:cNvPr>
          <p:cNvSpPr txBox="1"/>
          <p:nvPr/>
        </p:nvSpPr>
        <p:spPr>
          <a:xfrm>
            <a:off x="3646457" y="4401609"/>
            <a:ext cx="1707390" cy="584775"/>
          </a:xfrm>
          <a:prstGeom prst="rect">
            <a:avLst/>
          </a:prstGeom>
          <a:noFill/>
        </p:spPr>
        <p:txBody>
          <a:bodyPr wrap="none" rtlCol="0">
            <a:spAutoFit/>
          </a:bodyPr>
          <a:lstStyle/>
          <a:p>
            <a:pPr algn="ctr"/>
            <a:r>
              <a:rPr lang="en-US" sz="1600"/>
              <a:t>Ultrasound wand</a:t>
            </a:r>
          </a:p>
          <a:p>
            <a:pPr algn="ctr"/>
            <a:r>
              <a:rPr lang="en-US" sz="1600"/>
              <a:t>manipulation</a:t>
            </a:r>
          </a:p>
        </p:txBody>
      </p:sp>
      <p:sp>
        <p:nvSpPr>
          <p:cNvPr id="11" name="TextBox 10">
            <a:extLst>
              <a:ext uri="{FF2B5EF4-FFF2-40B4-BE49-F238E27FC236}">
                <a16:creationId xmlns:a16="http://schemas.microsoft.com/office/drawing/2014/main" id="{D0EF6E07-2D58-43CC-97B1-0CB620361B60}"/>
              </a:ext>
            </a:extLst>
          </p:cNvPr>
          <p:cNvSpPr txBox="1"/>
          <p:nvPr/>
        </p:nvSpPr>
        <p:spPr>
          <a:xfrm>
            <a:off x="6705637" y="4401609"/>
            <a:ext cx="2116285" cy="338554"/>
          </a:xfrm>
          <a:prstGeom prst="rect">
            <a:avLst/>
          </a:prstGeom>
          <a:noFill/>
        </p:spPr>
        <p:txBody>
          <a:bodyPr wrap="none" rtlCol="0">
            <a:spAutoFit/>
          </a:bodyPr>
          <a:lstStyle/>
          <a:p>
            <a:pPr algn="ctr"/>
            <a:r>
              <a:rPr lang="en-US" sz="1600"/>
              <a:t>Anastomosis suturing</a:t>
            </a:r>
          </a:p>
        </p:txBody>
      </p:sp>
      <p:sp>
        <p:nvSpPr>
          <p:cNvPr id="12" name="TextBox 11">
            <a:extLst>
              <a:ext uri="{FF2B5EF4-FFF2-40B4-BE49-F238E27FC236}">
                <a16:creationId xmlns:a16="http://schemas.microsoft.com/office/drawing/2014/main" id="{93B3B7DB-28E3-4CB3-9632-48309CD2869B}"/>
              </a:ext>
            </a:extLst>
          </p:cNvPr>
          <p:cNvSpPr txBox="1"/>
          <p:nvPr/>
        </p:nvSpPr>
        <p:spPr>
          <a:xfrm>
            <a:off x="10173713" y="4401609"/>
            <a:ext cx="1638782" cy="584775"/>
          </a:xfrm>
          <a:prstGeom prst="rect">
            <a:avLst/>
          </a:prstGeom>
          <a:noFill/>
        </p:spPr>
        <p:txBody>
          <a:bodyPr wrap="none" rtlCol="0">
            <a:spAutoFit/>
          </a:bodyPr>
          <a:lstStyle/>
          <a:p>
            <a:pPr algn="ctr"/>
            <a:r>
              <a:rPr lang="en-US" sz="1600"/>
              <a:t>Multiple steps </a:t>
            </a:r>
          </a:p>
          <a:p>
            <a:pPr algn="ctr"/>
            <a:r>
              <a:rPr lang="en-US" sz="1600"/>
              <a:t>of hysterectomy</a:t>
            </a:r>
          </a:p>
        </p:txBody>
      </p:sp>
      <p:pic>
        <p:nvPicPr>
          <p:cNvPr id="3074" name="Picture 2" descr="Related image">
            <a:extLst>
              <a:ext uri="{FF2B5EF4-FFF2-40B4-BE49-F238E27FC236}">
                <a16:creationId xmlns:a16="http://schemas.microsoft.com/office/drawing/2014/main" id="{8A89B142-8A28-493F-BE9F-AB0B30FD28A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530"/>
          <a:stretch/>
        </p:blipFill>
        <p:spPr bwMode="auto">
          <a:xfrm>
            <a:off x="151069" y="2316779"/>
            <a:ext cx="2695490" cy="20116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ultrasound simulator">
            <a:extLst>
              <a:ext uri="{FF2B5EF4-FFF2-40B4-BE49-F238E27FC236}">
                <a16:creationId xmlns:a16="http://schemas.microsoft.com/office/drawing/2014/main" id="{FDBFBB4A-7E7E-47CD-92D6-0A70B15298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9664" y="2316779"/>
            <a:ext cx="3288066" cy="20116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Image result for anastomosis mimic">
            <a:extLst>
              <a:ext uri="{FF2B5EF4-FFF2-40B4-BE49-F238E27FC236}">
                <a16:creationId xmlns:a16="http://schemas.microsoft.com/office/drawing/2014/main" id="{7D5A1433-65F5-4DD3-9273-943A85CD8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954" t="11812" b="13187"/>
          <a:stretch/>
        </p:blipFill>
        <p:spPr bwMode="auto">
          <a:xfrm>
            <a:off x="6232709" y="2316779"/>
            <a:ext cx="2898464" cy="20116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hysterectomy simulation">
            <a:extLst>
              <a:ext uri="{FF2B5EF4-FFF2-40B4-BE49-F238E27FC236}">
                <a16:creationId xmlns:a16="http://schemas.microsoft.com/office/drawing/2014/main" id="{6BF8F559-4476-46ED-BC5F-17576462BDE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8"/>
          <a:stretch/>
        </p:blipFill>
        <p:spPr bwMode="auto">
          <a:xfrm>
            <a:off x="9142285" y="2316779"/>
            <a:ext cx="3067608" cy="201168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E93D2A57-07E0-497F-98A1-739EFB15F2DE}"/>
              </a:ext>
            </a:extLst>
          </p:cNvPr>
          <p:cNvCxnSpPr>
            <a:stCxn id="19" idx="3"/>
            <a:endCxn id="20" idx="1"/>
          </p:cNvCxnSpPr>
          <p:nvPr/>
        </p:nvCxnSpPr>
        <p:spPr bwMode="auto">
          <a:xfrm>
            <a:off x="2517642" y="1752435"/>
            <a:ext cx="923307"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7" name="Straight Arrow Connector 6">
            <a:extLst>
              <a:ext uri="{FF2B5EF4-FFF2-40B4-BE49-F238E27FC236}">
                <a16:creationId xmlns:a16="http://schemas.microsoft.com/office/drawing/2014/main" id="{26344C32-B758-42D4-810A-0394AAAE5D99}"/>
              </a:ext>
            </a:extLst>
          </p:cNvPr>
          <p:cNvCxnSpPr>
            <a:stCxn id="20" idx="3"/>
            <a:endCxn id="21" idx="1"/>
          </p:cNvCxnSpPr>
          <p:nvPr/>
        </p:nvCxnSpPr>
        <p:spPr bwMode="auto">
          <a:xfrm>
            <a:off x="5581983" y="1752435"/>
            <a:ext cx="923307"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13" name="Straight Arrow Connector 12">
            <a:extLst>
              <a:ext uri="{FF2B5EF4-FFF2-40B4-BE49-F238E27FC236}">
                <a16:creationId xmlns:a16="http://schemas.microsoft.com/office/drawing/2014/main" id="{CFD6A72E-CAA9-4B5B-9A1D-702B51D52D87}"/>
              </a:ext>
            </a:extLst>
          </p:cNvPr>
          <p:cNvCxnSpPr>
            <a:stCxn id="21" idx="3"/>
            <a:endCxn id="22" idx="1"/>
          </p:cNvCxnSpPr>
          <p:nvPr/>
        </p:nvCxnSpPr>
        <p:spPr bwMode="auto">
          <a:xfrm>
            <a:off x="8646324" y="1752435"/>
            <a:ext cx="923308"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spTree>
    <p:extLst>
      <p:ext uri="{BB962C8B-B14F-4D97-AF65-F5344CB8AC3E}">
        <p14:creationId xmlns:p14="http://schemas.microsoft.com/office/powerpoint/2010/main" val="1794003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861" y="7238"/>
            <a:ext cx="7709488" cy="795130"/>
          </a:xfrm>
        </p:spPr>
        <p:txBody>
          <a:bodyPr/>
          <a:lstStyle/>
          <a:p>
            <a:r>
              <a:rPr lang="en-US"/>
              <a:t>Taxonomy of Mechanism and Application</a:t>
            </a:r>
          </a:p>
        </p:txBody>
      </p:sp>
      <p:pic>
        <p:nvPicPr>
          <p:cNvPr id="7"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146"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2" name="Picture 6" descr="Image result for medical  cadaver history"/>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22654" t="25027" r="22957" b="10296"/>
          <a:stretch/>
        </p:blipFill>
        <p:spPr bwMode="auto">
          <a:xfrm>
            <a:off x="2988885"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4" name="Picture 8" descr="Image result for medical  standardized patient"/>
          <p:cNvPicPr preferRelativeResize="0">
            <a:picLocks noChangeArrowheads="1"/>
          </p:cNvPicPr>
          <p:nvPr/>
        </p:nvPicPr>
        <p:blipFill rotWithShape="1">
          <a:blip r:embed="rId5">
            <a:extLst>
              <a:ext uri="{28A0092B-C50C-407E-A947-70E740481C1C}">
                <a14:useLocalDpi xmlns:a14="http://schemas.microsoft.com/office/drawing/2010/main" val="0"/>
              </a:ext>
            </a:extLst>
          </a:blip>
          <a:srcRect l="9571" r="14143"/>
          <a:stretch/>
        </p:blipFill>
        <p:spPr bwMode="auto">
          <a:xfrm>
            <a:off x="6859407"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8" name="Picture 12" descr="Image result for medical team training"/>
          <p:cNvPicPr preferRelativeResize="0">
            <a:picLocks noChangeArrowheads="1"/>
          </p:cNvPicPr>
          <p:nvPr/>
        </p:nvPicPr>
        <p:blipFill rotWithShape="1">
          <a:blip r:embed="rId6" cstate="print">
            <a:extLst>
              <a:ext uri="{28A0092B-C50C-407E-A947-70E740481C1C}">
                <a14:useLocalDpi xmlns:a14="http://schemas.microsoft.com/office/drawing/2010/main" val="0"/>
              </a:ext>
            </a:extLst>
          </a:blip>
          <a:srcRect l="16400" r="22328"/>
          <a:stretch/>
        </p:blipFill>
        <p:spPr bwMode="auto">
          <a:xfrm>
            <a:off x="8794668"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13112" y="1523053"/>
            <a:ext cx="1457322" cy="461665"/>
          </a:xfrm>
          <a:prstGeom prst="rect">
            <a:avLst/>
          </a:prstGeom>
          <a:noFill/>
        </p:spPr>
        <p:txBody>
          <a:bodyPr wrap="none" rtlCol="0">
            <a:spAutoFit/>
          </a:bodyPr>
          <a:lstStyle/>
          <a:p>
            <a:r>
              <a:rPr lang="en-US" sz="2400" dirty="0"/>
              <a:t>Biological</a:t>
            </a:r>
          </a:p>
        </p:txBody>
      </p:sp>
      <p:pic>
        <p:nvPicPr>
          <p:cNvPr id="9218" name="Picture 2" descr="Related image"/>
          <p:cNvPicPr preferRelativeResize="0">
            <a:picLocks noChangeArrowheads="1"/>
          </p:cNvPicPr>
          <p:nvPr/>
        </p:nvPicPr>
        <p:blipFill rotWithShape="1">
          <a:blip r:embed="rId7">
            <a:extLst>
              <a:ext uri="{28A0092B-C50C-407E-A947-70E740481C1C}">
                <a14:useLocalDpi xmlns:a14="http://schemas.microsoft.com/office/drawing/2010/main" val="0"/>
              </a:ext>
            </a:extLst>
          </a:blip>
          <a:srcRect l="37696" r="11693"/>
          <a:stretch/>
        </p:blipFill>
        <p:spPr bwMode="auto">
          <a:xfrm>
            <a:off x="4939945" y="4632268"/>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0" name="Picture 4" descr="Related image"/>
          <p:cNvPicPr preferRelativeResize="0">
            <a:picLocks noChangeArrowheads="1"/>
          </p:cNvPicPr>
          <p:nvPr/>
        </p:nvPicPr>
        <p:blipFill rotWithShape="1">
          <a:blip r:embed="rId8">
            <a:extLst>
              <a:ext uri="{28A0092B-C50C-407E-A947-70E740481C1C}">
                <a14:useLocalDpi xmlns:a14="http://schemas.microsoft.com/office/drawing/2010/main" val="0"/>
              </a:ext>
            </a:extLst>
          </a:blip>
          <a:srcRect l="31954" r="-1316"/>
          <a:stretch/>
        </p:blipFill>
        <p:spPr bwMode="auto">
          <a:xfrm>
            <a:off x="2988885" y="4631444"/>
            <a:ext cx="1883664" cy="18853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41082" y="5343268"/>
            <a:ext cx="1056700" cy="461665"/>
          </a:xfrm>
          <a:prstGeom prst="rect">
            <a:avLst/>
          </a:prstGeom>
          <a:noFill/>
        </p:spPr>
        <p:txBody>
          <a:bodyPr wrap="none" rtlCol="0">
            <a:spAutoFit/>
          </a:bodyPr>
          <a:lstStyle/>
          <a:p>
            <a:r>
              <a:rPr lang="en-US" sz="2400" dirty="0"/>
              <a:t>Virtual</a:t>
            </a:r>
          </a:p>
        </p:txBody>
      </p:sp>
      <p:pic>
        <p:nvPicPr>
          <p:cNvPr id="5" name="Picture 4"/>
          <p:cNvPicPr preferRelativeResize="0">
            <a:picLocks noChangeArrowheads="1"/>
          </p:cNvPicPr>
          <p:nvPr/>
        </p:nvPicPr>
        <p:blipFill rotWithShape="1">
          <a:blip r:embed="rId9">
            <a:extLst>
              <a:ext uri="{28A0092B-C50C-407E-A947-70E740481C1C}">
                <a14:useLocalDpi xmlns:a14="http://schemas.microsoft.com/office/drawing/2010/main" val="0"/>
              </a:ext>
            </a:extLst>
          </a:blip>
          <a:srcRect l="25991"/>
          <a:stretch/>
        </p:blipFill>
        <p:spPr bwMode="auto">
          <a:xfrm>
            <a:off x="2988885" y="2702591"/>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2"/>
          <p:cNvPicPr preferRelativeResize="0">
            <a:picLocks noChangeArrowheads="1"/>
          </p:cNvPicPr>
          <p:nvPr/>
        </p:nvPicPr>
        <p:blipFill rotWithShape="1">
          <a:blip r:embed="rId10">
            <a:extLst>
              <a:ext uri="{28A0092B-C50C-407E-A947-70E740481C1C}">
                <a14:useLocalDpi xmlns:a14="http://schemas.microsoft.com/office/drawing/2010/main" val="0"/>
              </a:ext>
            </a:extLst>
          </a:blip>
          <a:srcRect r="25384"/>
          <a:stretch/>
        </p:blipFill>
        <p:spPr bwMode="auto">
          <a:xfrm>
            <a:off x="4935358" y="2702591"/>
            <a:ext cx="1886581"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99561" y="3422541"/>
            <a:ext cx="1773243" cy="443764"/>
          </a:xfrm>
          <a:prstGeom prst="rect">
            <a:avLst/>
          </a:prstGeom>
          <a:noFill/>
        </p:spPr>
        <p:txBody>
          <a:bodyPr wrap="none" rtlCol="0">
            <a:spAutoFit/>
          </a:bodyPr>
          <a:lstStyle/>
          <a:p>
            <a:pPr algn="ctr"/>
            <a:r>
              <a:rPr lang="en-US" sz="2400" dirty="0"/>
              <a:t>Mechanical </a:t>
            </a:r>
          </a:p>
        </p:txBody>
      </p:sp>
      <p:pic>
        <p:nvPicPr>
          <p:cNvPr id="1026" name="Picture 2" descr="Image result for medical intubation simulator"/>
          <p:cNvPicPr preferRelativeResize="0">
            <a:picLocks noChangeArrowheads="1"/>
          </p:cNvPicPr>
          <p:nvPr/>
        </p:nvPicPr>
        <p:blipFill rotWithShape="1">
          <a:blip r:embed="rId11">
            <a:extLst>
              <a:ext uri="{28A0092B-C50C-407E-A947-70E740481C1C}">
                <a14:useLocalDpi xmlns:a14="http://schemas.microsoft.com/office/drawing/2010/main" val="0"/>
              </a:ext>
            </a:extLst>
          </a:blip>
          <a:srcRect l="12952" r="23047"/>
          <a:stretch/>
        </p:blipFill>
        <p:spPr bwMode="auto">
          <a:xfrm>
            <a:off x="6884749" y="2702591"/>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47547EE-122B-4DAF-B1BE-D8314B2C1763}"/>
              </a:ext>
            </a:extLst>
          </p:cNvPr>
          <p:cNvSpPr txBox="1"/>
          <p:nvPr/>
        </p:nvSpPr>
        <p:spPr>
          <a:xfrm>
            <a:off x="2707901" y="6594844"/>
            <a:ext cx="6776197" cy="276999"/>
          </a:xfrm>
          <a:prstGeom prst="rect">
            <a:avLst/>
          </a:prstGeom>
          <a:noFill/>
        </p:spPr>
        <p:txBody>
          <a:bodyPr wrap="square" rtlCol="0">
            <a:spAutoFit/>
          </a:bodyPr>
          <a:lstStyle/>
          <a:p>
            <a:pPr marL="0" indent="0">
              <a:buNone/>
            </a:pPr>
            <a:r>
              <a:rPr lang="en-US" sz="1200" dirty="0"/>
              <a:t>Smith, Julian. (2018) A Comprehensive Introduction to Medical Simulation. 2018 I/ITSEC Tutorial.</a:t>
            </a:r>
          </a:p>
        </p:txBody>
      </p:sp>
    </p:spTree>
    <p:extLst>
      <p:ext uri="{BB962C8B-B14F-4D97-AF65-F5344CB8AC3E}">
        <p14:creationId xmlns:p14="http://schemas.microsoft.com/office/powerpoint/2010/main" val="2885083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05CDF-0215-47F0-8370-6FBCD3DDFED5}"/>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71B172B5-E124-4786-B2C5-72A9AE506109}"/>
              </a:ext>
            </a:extLst>
          </p:cNvPr>
          <p:cNvSpPr>
            <a:spLocks noGrp="1"/>
          </p:cNvSpPr>
          <p:nvPr>
            <p:ph sz="quarter" idx="11"/>
          </p:nvPr>
        </p:nvSpPr>
        <p:spPr>
          <a:xfrm>
            <a:off x="437775" y="1836696"/>
            <a:ext cx="6530268" cy="3633569"/>
          </a:xfrm>
        </p:spPr>
        <p:txBody>
          <a:bodyPr/>
          <a:lstStyle/>
          <a:p>
            <a:r>
              <a:rPr lang="en-US" u="sng" dirty="0">
                <a:solidFill>
                  <a:schemeClr val="accent1"/>
                </a:solidFill>
              </a:rPr>
              <a:t>Analyze</a:t>
            </a:r>
            <a:r>
              <a:rPr lang="en-US" dirty="0"/>
              <a:t> the benefits of medical simulation systems. </a:t>
            </a:r>
          </a:p>
          <a:p>
            <a:r>
              <a:rPr lang="en-US" u="sng" dirty="0">
                <a:solidFill>
                  <a:schemeClr val="accent5">
                    <a:lumMod val="50000"/>
                  </a:schemeClr>
                </a:solidFill>
              </a:rPr>
              <a:t>Apply</a:t>
            </a:r>
            <a:r>
              <a:rPr lang="en-US" dirty="0"/>
              <a:t> existing tools to selected problems.</a:t>
            </a:r>
          </a:p>
          <a:p>
            <a:r>
              <a:rPr lang="en-US" u="sng" dirty="0">
                <a:solidFill>
                  <a:srgbClr val="0066CC"/>
                </a:solidFill>
              </a:rPr>
              <a:t>Comprehend</a:t>
            </a:r>
            <a:r>
              <a:rPr lang="en-US" dirty="0"/>
              <a:t> existing medical simulation systems and practices.</a:t>
            </a:r>
          </a:p>
          <a:p>
            <a:pPr lvl="0"/>
            <a:r>
              <a:rPr lang="en-US" u="sng" dirty="0">
                <a:solidFill>
                  <a:srgbClr val="7030A0"/>
                </a:solidFill>
              </a:rPr>
              <a:t>Knowledge</a:t>
            </a:r>
            <a:r>
              <a:rPr lang="en-US" dirty="0"/>
              <a:t> of unique modifications for military medical training problems. </a:t>
            </a:r>
          </a:p>
        </p:txBody>
      </p:sp>
      <p:pic>
        <p:nvPicPr>
          <p:cNvPr id="5" name="Picture 4">
            <a:extLst>
              <a:ext uri="{FF2B5EF4-FFF2-40B4-BE49-F238E27FC236}">
                <a16:creationId xmlns:a16="http://schemas.microsoft.com/office/drawing/2014/main" id="{7943DEA4-C743-4FAD-948E-8E5F60B2F6D4}"/>
              </a:ext>
            </a:extLst>
          </p:cNvPr>
          <p:cNvPicPr>
            <a:picLocks noChangeAspect="1"/>
          </p:cNvPicPr>
          <p:nvPr/>
        </p:nvPicPr>
        <p:blipFill rotWithShape="1">
          <a:blip r:embed="rId3">
            <a:extLst>
              <a:ext uri="{28A0092B-C50C-407E-A947-70E740481C1C}">
                <a14:useLocalDpi xmlns:a14="http://schemas.microsoft.com/office/drawing/2010/main" val="0"/>
              </a:ext>
            </a:extLst>
          </a:blip>
          <a:srcRect l="3189" r="13764" b="10921"/>
          <a:stretch/>
        </p:blipFill>
        <p:spPr>
          <a:xfrm>
            <a:off x="7117207" y="1387734"/>
            <a:ext cx="5074793" cy="4082531"/>
          </a:xfrm>
          <a:prstGeom prst="rect">
            <a:avLst/>
          </a:prstGeom>
        </p:spPr>
      </p:pic>
      <p:pic>
        <p:nvPicPr>
          <p:cNvPr id="1026" name="Picture 2" descr="Bloom's taxonomy (Bloom et al., 1956) | Download Scientific Diagram">
            <a:extLst>
              <a:ext uri="{FF2B5EF4-FFF2-40B4-BE49-F238E27FC236}">
                <a16:creationId xmlns:a16="http://schemas.microsoft.com/office/drawing/2014/main" id="{F712E020-820D-42DF-9E22-D9054302D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043" y="1405404"/>
            <a:ext cx="5223957" cy="421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106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861" y="7238"/>
            <a:ext cx="7709488" cy="795130"/>
          </a:xfrm>
        </p:spPr>
        <p:txBody>
          <a:bodyPr/>
          <a:lstStyle/>
          <a:p>
            <a:r>
              <a:rPr lang="en-US" dirty="0"/>
              <a:t>AdventHealth Simulator Products</a:t>
            </a:r>
          </a:p>
        </p:txBody>
      </p:sp>
      <p:pic>
        <p:nvPicPr>
          <p:cNvPr id="7"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5"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2" name="Picture 6" descr="Image result for medical  cadaver history"/>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22654" t="25027" r="22957" b="10296"/>
          <a:stretch/>
        </p:blipFill>
        <p:spPr bwMode="auto">
          <a:xfrm>
            <a:off x="2988885"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4" name="Picture 8" descr="Image result for medical  standardized patient"/>
          <p:cNvPicPr preferRelativeResize="0">
            <a:picLocks noChangeArrowheads="1"/>
          </p:cNvPicPr>
          <p:nvPr/>
        </p:nvPicPr>
        <p:blipFill rotWithShape="1">
          <a:blip r:embed="rId5">
            <a:extLst>
              <a:ext uri="{28A0092B-C50C-407E-A947-70E740481C1C}">
                <a14:useLocalDpi xmlns:a14="http://schemas.microsoft.com/office/drawing/2010/main" val="0"/>
              </a:ext>
            </a:extLst>
          </a:blip>
          <a:srcRect l="9571" r="14143"/>
          <a:stretch/>
        </p:blipFill>
        <p:spPr bwMode="auto">
          <a:xfrm>
            <a:off x="6872078"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8" name="Picture 12" descr="Image result for medical team training"/>
          <p:cNvPicPr preferRelativeResize="0">
            <a:picLocks noChangeArrowheads="1"/>
          </p:cNvPicPr>
          <p:nvPr/>
        </p:nvPicPr>
        <p:blipFill rotWithShape="1">
          <a:blip r:embed="rId6" cstate="print">
            <a:extLst>
              <a:ext uri="{28A0092B-C50C-407E-A947-70E740481C1C}">
                <a14:useLocalDpi xmlns:a14="http://schemas.microsoft.com/office/drawing/2010/main" val="0"/>
              </a:ext>
            </a:extLst>
          </a:blip>
          <a:srcRect l="16400" r="22328"/>
          <a:stretch/>
        </p:blipFill>
        <p:spPr bwMode="auto">
          <a:xfrm>
            <a:off x="8794668"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13112" y="1523053"/>
            <a:ext cx="1457322" cy="461665"/>
          </a:xfrm>
          <a:prstGeom prst="rect">
            <a:avLst/>
          </a:prstGeom>
          <a:noFill/>
        </p:spPr>
        <p:txBody>
          <a:bodyPr wrap="none" rtlCol="0">
            <a:spAutoFit/>
          </a:bodyPr>
          <a:lstStyle/>
          <a:p>
            <a:r>
              <a:rPr lang="en-US" sz="2400" dirty="0"/>
              <a:t>Biological</a:t>
            </a:r>
          </a:p>
        </p:txBody>
      </p:sp>
      <p:pic>
        <p:nvPicPr>
          <p:cNvPr id="9218" name="Picture 2" descr="Related image"/>
          <p:cNvPicPr preferRelativeResize="0">
            <a:picLocks noChangeArrowheads="1"/>
          </p:cNvPicPr>
          <p:nvPr/>
        </p:nvPicPr>
        <p:blipFill rotWithShape="1">
          <a:blip r:embed="rId7">
            <a:extLst>
              <a:ext uri="{28A0092B-C50C-407E-A947-70E740481C1C}">
                <a14:useLocalDpi xmlns:a14="http://schemas.microsoft.com/office/drawing/2010/main" val="0"/>
              </a:ext>
            </a:extLst>
          </a:blip>
          <a:srcRect l="37696" r="11693"/>
          <a:stretch/>
        </p:blipFill>
        <p:spPr bwMode="auto">
          <a:xfrm>
            <a:off x="4932045" y="4632268"/>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0" name="Picture 4" descr="Related image"/>
          <p:cNvPicPr preferRelativeResize="0">
            <a:picLocks noChangeArrowheads="1"/>
          </p:cNvPicPr>
          <p:nvPr/>
        </p:nvPicPr>
        <p:blipFill rotWithShape="1">
          <a:blip r:embed="rId8">
            <a:extLst>
              <a:ext uri="{28A0092B-C50C-407E-A947-70E740481C1C}">
                <a14:useLocalDpi xmlns:a14="http://schemas.microsoft.com/office/drawing/2010/main" val="0"/>
              </a:ext>
            </a:extLst>
          </a:blip>
          <a:srcRect l="31954" r="-1316"/>
          <a:stretch/>
        </p:blipFill>
        <p:spPr bwMode="auto">
          <a:xfrm>
            <a:off x="2988885" y="4631444"/>
            <a:ext cx="1883664" cy="18853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41082" y="5343268"/>
            <a:ext cx="1056700" cy="461665"/>
          </a:xfrm>
          <a:prstGeom prst="rect">
            <a:avLst/>
          </a:prstGeom>
          <a:noFill/>
        </p:spPr>
        <p:txBody>
          <a:bodyPr wrap="none" rtlCol="0">
            <a:spAutoFit/>
          </a:bodyPr>
          <a:lstStyle/>
          <a:p>
            <a:r>
              <a:rPr lang="en-US" sz="2400" dirty="0"/>
              <a:t>Virtual</a:t>
            </a:r>
          </a:p>
        </p:txBody>
      </p:sp>
      <p:pic>
        <p:nvPicPr>
          <p:cNvPr id="5" name="Picture 4"/>
          <p:cNvPicPr preferRelativeResize="0">
            <a:picLocks noChangeArrowheads="1"/>
          </p:cNvPicPr>
          <p:nvPr/>
        </p:nvPicPr>
        <p:blipFill rotWithShape="1">
          <a:blip r:embed="rId9">
            <a:extLst>
              <a:ext uri="{28A0092B-C50C-407E-A947-70E740481C1C}">
                <a14:useLocalDpi xmlns:a14="http://schemas.microsoft.com/office/drawing/2010/main" val="0"/>
              </a:ext>
            </a:extLst>
          </a:blip>
          <a:srcRect l="25991"/>
          <a:stretch/>
        </p:blipFill>
        <p:spPr bwMode="auto">
          <a:xfrm>
            <a:off x="2988885" y="2702591"/>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2"/>
          <p:cNvPicPr preferRelativeResize="0">
            <a:picLocks noChangeArrowheads="1"/>
          </p:cNvPicPr>
          <p:nvPr/>
        </p:nvPicPr>
        <p:blipFill rotWithShape="1">
          <a:blip r:embed="rId10">
            <a:extLst>
              <a:ext uri="{28A0092B-C50C-407E-A947-70E740481C1C}">
                <a14:useLocalDpi xmlns:a14="http://schemas.microsoft.com/office/drawing/2010/main" val="0"/>
              </a:ext>
            </a:extLst>
          </a:blip>
          <a:srcRect r="25384"/>
          <a:stretch/>
        </p:blipFill>
        <p:spPr bwMode="auto">
          <a:xfrm>
            <a:off x="4930587" y="2702591"/>
            <a:ext cx="1886581"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99561" y="3422541"/>
            <a:ext cx="1773243" cy="443764"/>
          </a:xfrm>
          <a:prstGeom prst="rect">
            <a:avLst/>
          </a:prstGeom>
          <a:noFill/>
        </p:spPr>
        <p:txBody>
          <a:bodyPr wrap="none" rtlCol="0">
            <a:spAutoFit/>
          </a:bodyPr>
          <a:lstStyle/>
          <a:p>
            <a:pPr algn="ctr"/>
            <a:r>
              <a:rPr lang="en-US" sz="2400" dirty="0"/>
              <a:t>Mechanical </a:t>
            </a:r>
          </a:p>
        </p:txBody>
      </p:sp>
      <p:pic>
        <p:nvPicPr>
          <p:cNvPr id="1026" name="Picture 2" descr="Image result for medical intubation simulator"/>
          <p:cNvPicPr preferRelativeResize="0">
            <a:picLocks noChangeArrowheads="1"/>
          </p:cNvPicPr>
          <p:nvPr/>
        </p:nvPicPr>
        <p:blipFill rotWithShape="1">
          <a:blip r:embed="rId11">
            <a:extLst>
              <a:ext uri="{28A0092B-C50C-407E-A947-70E740481C1C}">
                <a14:useLocalDpi xmlns:a14="http://schemas.microsoft.com/office/drawing/2010/main" val="0"/>
              </a:ext>
            </a:extLst>
          </a:blip>
          <a:srcRect l="12952" r="23047"/>
          <a:stretch/>
        </p:blipFill>
        <p:spPr bwMode="auto">
          <a:xfrm>
            <a:off x="6872078" y="2702591"/>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47547EE-122B-4DAF-B1BE-D8314B2C1763}"/>
              </a:ext>
            </a:extLst>
          </p:cNvPr>
          <p:cNvSpPr txBox="1"/>
          <p:nvPr/>
        </p:nvSpPr>
        <p:spPr>
          <a:xfrm>
            <a:off x="2792756" y="6600741"/>
            <a:ext cx="6776197" cy="276999"/>
          </a:xfrm>
          <a:prstGeom prst="rect">
            <a:avLst/>
          </a:prstGeom>
          <a:noFill/>
        </p:spPr>
        <p:txBody>
          <a:bodyPr wrap="square" rtlCol="0">
            <a:spAutoFit/>
          </a:bodyPr>
          <a:lstStyle/>
          <a:p>
            <a:pPr marL="0" indent="0">
              <a:buNone/>
            </a:pPr>
            <a:r>
              <a:rPr lang="en-US" sz="1200" dirty="0"/>
              <a:t>Smith, Julian. (2018) A Comprehensive Introduction to Medical Simulation. 2018 I/ITSEC Tutorial.</a:t>
            </a:r>
          </a:p>
        </p:txBody>
      </p:sp>
      <p:cxnSp>
        <p:nvCxnSpPr>
          <p:cNvPr id="17" name="Elbow Connector 20">
            <a:extLst>
              <a:ext uri="{FF2B5EF4-FFF2-40B4-BE49-F238E27FC236}">
                <a16:creationId xmlns:a16="http://schemas.microsoft.com/office/drawing/2014/main" id="{A8BE9067-A58D-4060-8E2A-FC001353AA19}"/>
              </a:ext>
            </a:extLst>
          </p:cNvPr>
          <p:cNvCxnSpPr>
            <a:stCxn id="27" idx="6"/>
            <a:endCxn id="26" idx="4"/>
          </p:cNvCxnSpPr>
          <p:nvPr/>
        </p:nvCxnSpPr>
        <p:spPr>
          <a:xfrm flipV="1">
            <a:off x="4788915" y="2559936"/>
            <a:ext cx="4947586" cy="1087727"/>
          </a:xfrm>
          <a:prstGeom prst="bentConnector2">
            <a:avLst/>
          </a:prstGeom>
          <a:solidFill>
            <a:srgbClr val="3366CC"/>
          </a:solidFill>
          <a:ln w="38100">
            <a:solidFill>
              <a:srgbClr val="22458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A64BB20-1B2A-4DBB-8322-E66478462961}"/>
              </a:ext>
            </a:extLst>
          </p:cNvPr>
          <p:cNvCxnSpPr>
            <a:stCxn id="24" idx="4"/>
            <a:endCxn id="30" idx="0"/>
          </p:cNvCxnSpPr>
          <p:nvPr/>
        </p:nvCxnSpPr>
        <p:spPr>
          <a:xfrm>
            <a:off x="5873878" y="2559936"/>
            <a:ext cx="0" cy="2251506"/>
          </a:xfrm>
          <a:prstGeom prst="line">
            <a:avLst/>
          </a:prstGeom>
          <a:solidFill>
            <a:srgbClr val="3366CC"/>
          </a:solidFill>
          <a:ln w="38100">
            <a:solidFill>
              <a:srgbClr val="22458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B8D2265-DB23-4EDD-834F-1FEDA5CF5AF3}"/>
              </a:ext>
            </a:extLst>
          </p:cNvPr>
          <p:cNvCxnSpPr>
            <a:stCxn id="23" idx="4"/>
            <a:endCxn id="29" idx="0"/>
          </p:cNvCxnSpPr>
          <p:nvPr/>
        </p:nvCxnSpPr>
        <p:spPr>
          <a:xfrm>
            <a:off x="3952306" y="2559936"/>
            <a:ext cx="0" cy="2251506"/>
          </a:xfrm>
          <a:prstGeom prst="line">
            <a:avLst/>
          </a:prstGeom>
          <a:solidFill>
            <a:srgbClr val="3366CC"/>
          </a:solidFill>
          <a:ln w="38100">
            <a:solidFill>
              <a:srgbClr val="22458A"/>
            </a:solidFill>
          </a:ln>
        </p:spPr>
        <p:style>
          <a:lnRef idx="1">
            <a:schemeClr val="accent1"/>
          </a:lnRef>
          <a:fillRef idx="0">
            <a:schemeClr val="accent1"/>
          </a:fillRef>
          <a:effectRef idx="0">
            <a:schemeClr val="accent1"/>
          </a:effectRef>
          <a:fontRef idx="minor">
            <a:schemeClr val="tx1"/>
          </a:fontRef>
        </p:style>
      </p:cxnSp>
      <p:cxnSp>
        <p:nvCxnSpPr>
          <p:cNvPr id="21" name="Elbow Connector 27">
            <a:extLst>
              <a:ext uri="{FF2B5EF4-FFF2-40B4-BE49-F238E27FC236}">
                <a16:creationId xmlns:a16="http://schemas.microsoft.com/office/drawing/2014/main" id="{5E7D8ACC-8F1A-476A-81F6-4BF6C07E2E22}"/>
              </a:ext>
            </a:extLst>
          </p:cNvPr>
          <p:cNvCxnSpPr>
            <a:stCxn id="29" idx="6"/>
            <a:endCxn id="25" idx="4"/>
          </p:cNvCxnSpPr>
          <p:nvPr/>
        </p:nvCxnSpPr>
        <p:spPr>
          <a:xfrm flipV="1">
            <a:off x="4788915" y="2559936"/>
            <a:ext cx="3024996" cy="3054977"/>
          </a:xfrm>
          <a:prstGeom prst="bentConnector2">
            <a:avLst/>
          </a:prstGeom>
          <a:solidFill>
            <a:srgbClr val="3366CC"/>
          </a:solidFill>
          <a:ln w="38100">
            <a:solidFill>
              <a:srgbClr val="22458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CEC461D-EEB5-42AF-AD4E-2407AF4331D2}"/>
              </a:ext>
            </a:extLst>
          </p:cNvPr>
          <p:cNvCxnSpPr>
            <a:stCxn id="23" idx="6"/>
            <a:endCxn id="26" idx="2"/>
          </p:cNvCxnSpPr>
          <p:nvPr/>
        </p:nvCxnSpPr>
        <p:spPr>
          <a:xfrm>
            <a:off x="4788915" y="1756466"/>
            <a:ext cx="4110976" cy="0"/>
          </a:xfrm>
          <a:prstGeom prst="line">
            <a:avLst/>
          </a:prstGeom>
          <a:solidFill>
            <a:srgbClr val="3366CC"/>
          </a:solidFill>
          <a:ln w="38100">
            <a:solidFill>
              <a:srgbClr val="22458A"/>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8149602-9702-4EE9-8882-7884AC424A1A}"/>
              </a:ext>
            </a:extLst>
          </p:cNvPr>
          <p:cNvSpPr/>
          <p:nvPr/>
        </p:nvSpPr>
        <p:spPr>
          <a:xfrm>
            <a:off x="3115696" y="952995"/>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Cadaver</a:t>
            </a:r>
          </a:p>
        </p:txBody>
      </p:sp>
      <p:sp>
        <p:nvSpPr>
          <p:cNvPr id="24" name="Oval 23">
            <a:extLst>
              <a:ext uri="{FF2B5EF4-FFF2-40B4-BE49-F238E27FC236}">
                <a16:creationId xmlns:a16="http://schemas.microsoft.com/office/drawing/2014/main" id="{6D05E9CB-5382-45C9-B8AC-39E0859EAACC}"/>
              </a:ext>
            </a:extLst>
          </p:cNvPr>
          <p:cNvSpPr/>
          <p:nvPr/>
        </p:nvSpPr>
        <p:spPr>
          <a:xfrm>
            <a:off x="5037268" y="952995"/>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Animal</a:t>
            </a:r>
          </a:p>
        </p:txBody>
      </p:sp>
      <p:sp>
        <p:nvSpPr>
          <p:cNvPr id="26" name="Oval 25">
            <a:extLst>
              <a:ext uri="{FF2B5EF4-FFF2-40B4-BE49-F238E27FC236}">
                <a16:creationId xmlns:a16="http://schemas.microsoft.com/office/drawing/2014/main" id="{64493E23-D6EB-4616-9A76-F761A9F00B2C}"/>
              </a:ext>
            </a:extLst>
          </p:cNvPr>
          <p:cNvSpPr/>
          <p:nvPr/>
        </p:nvSpPr>
        <p:spPr>
          <a:xfrm>
            <a:off x="8899891" y="952995"/>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Live</a:t>
            </a:r>
          </a:p>
          <a:p>
            <a:pPr algn="ctr"/>
            <a:r>
              <a:rPr lang="en-US" sz="2000"/>
              <a:t>Team</a:t>
            </a:r>
          </a:p>
        </p:txBody>
      </p:sp>
      <p:sp>
        <p:nvSpPr>
          <p:cNvPr id="27" name="Oval 26">
            <a:extLst>
              <a:ext uri="{FF2B5EF4-FFF2-40B4-BE49-F238E27FC236}">
                <a16:creationId xmlns:a16="http://schemas.microsoft.com/office/drawing/2014/main" id="{0EAF3638-D3EB-49AC-B8A2-80FF4D02B638}"/>
              </a:ext>
            </a:extLst>
          </p:cNvPr>
          <p:cNvSpPr/>
          <p:nvPr/>
        </p:nvSpPr>
        <p:spPr>
          <a:xfrm>
            <a:off x="3115696" y="2844192"/>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Mannikin</a:t>
            </a:r>
          </a:p>
        </p:txBody>
      </p:sp>
      <p:sp>
        <p:nvSpPr>
          <p:cNvPr id="28" name="Oval 27">
            <a:extLst>
              <a:ext uri="{FF2B5EF4-FFF2-40B4-BE49-F238E27FC236}">
                <a16:creationId xmlns:a16="http://schemas.microsoft.com/office/drawing/2014/main" id="{591478FD-93F1-47C9-B9CB-11A07BCB23AF}"/>
              </a:ext>
            </a:extLst>
          </p:cNvPr>
          <p:cNvSpPr/>
          <p:nvPr/>
        </p:nvSpPr>
        <p:spPr>
          <a:xfrm>
            <a:off x="5037268" y="2844192"/>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White Box</a:t>
            </a:r>
          </a:p>
        </p:txBody>
      </p:sp>
      <p:sp>
        <p:nvSpPr>
          <p:cNvPr id="29" name="Oval 28">
            <a:extLst>
              <a:ext uri="{FF2B5EF4-FFF2-40B4-BE49-F238E27FC236}">
                <a16:creationId xmlns:a16="http://schemas.microsoft.com/office/drawing/2014/main" id="{7C8464F8-B92E-441A-8668-5CFDDFB1A6DD}"/>
              </a:ext>
            </a:extLst>
          </p:cNvPr>
          <p:cNvSpPr/>
          <p:nvPr/>
        </p:nvSpPr>
        <p:spPr>
          <a:xfrm>
            <a:off x="3115696" y="4811442"/>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VR</a:t>
            </a:r>
          </a:p>
        </p:txBody>
      </p:sp>
      <p:sp>
        <p:nvSpPr>
          <p:cNvPr id="30" name="Oval 29">
            <a:extLst>
              <a:ext uri="{FF2B5EF4-FFF2-40B4-BE49-F238E27FC236}">
                <a16:creationId xmlns:a16="http://schemas.microsoft.com/office/drawing/2014/main" id="{CB4961CB-E4BB-4990-8859-6430DB61FB63}"/>
              </a:ext>
            </a:extLst>
          </p:cNvPr>
          <p:cNvSpPr/>
          <p:nvPr/>
        </p:nvSpPr>
        <p:spPr>
          <a:xfrm>
            <a:off x="5037268" y="4811442"/>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Games</a:t>
            </a:r>
          </a:p>
        </p:txBody>
      </p:sp>
      <p:sp>
        <p:nvSpPr>
          <p:cNvPr id="31" name="Oval 30">
            <a:extLst>
              <a:ext uri="{FF2B5EF4-FFF2-40B4-BE49-F238E27FC236}">
                <a16:creationId xmlns:a16="http://schemas.microsoft.com/office/drawing/2014/main" id="{D938B243-3D72-4061-8444-EA8660539D0C}"/>
              </a:ext>
            </a:extLst>
          </p:cNvPr>
          <p:cNvSpPr/>
          <p:nvPr/>
        </p:nvSpPr>
        <p:spPr>
          <a:xfrm>
            <a:off x="6977301" y="2844192"/>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Part</a:t>
            </a:r>
          </a:p>
          <a:p>
            <a:pPr algn="ctr"/>
            <a:r>
              <a:rPr lang="en-US" sz="2000"/>
              <a:t>Task</a:t>
            </a:r>
          </a:p>
        </p:txBody>
      </p:sp>
      <p:grpSp>
        <p:nvGrpSpPr>
          <p:cNvPr id="3" name="Group 2">
            <a:extLst>
              <a:ext uri="{FF2B5EF4-FFF2-40B4-BE49-F238E27FC236}">
                <a16:creationId xmlns:a16="http://schemas.microsoft.com/office/drawing/2014/main" id="{FC7D98A4-9F42-4968-8F02-07EE6514D0B8}"/>
              </a:ext>
            </a:extLst>
          </p:cNvPr>
          <p:cNvGrpSpPr/>
          <p:nvPr/>
        </p:nvGrpSpPr>
        <p:grpSpPr>
          <a:xfrm>
            <a:off x="6977301" y="952995"/>
            <a:ext cx="1673219" cy="1606941"/>
            <a:chOff x="6977301" y="952995"/>
            <a:chExt cx="1673219" cy="1606941"/>
          </a:xfrm>
        </p:grpSpPr>
        <p:sp>
          <p:nvSpPr>
            <p:cNvPr id="25" name="Oval 24">
              <a:extLst>
                <a:ext uri="{FF2B5EF4-FFF2-40B4-BE49-F238E27FC236}">
                  <a16:creationId xmlns:a16="http://schemas.microsoft.com/office/drawing/2014/main" id="{DE3BD2CB-208F-42DB-9099-846317B94BB8}"/>
                </a:ext>
              </a:extLst>
            </p:cNvPr>
            <p:cNvSpPr/>
            <p:nvPr/>
          </p:nvSpPr>
          <p:spPr>
            <a:xfrm>
              <a:off x="6977301" y="952995"/>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a:p>
              <a:pPr algn="ctr"/>
              <a:r>
                <a:rPr lang="en-US" sz="2000" dirty="0"/>
                <a:t>Patient</a:t>
              </a:r>
            </a:p>
          </p:txBody>
        </p:sp>
        <p:sp>
          <p:nvSpPr>
            <p:cNvPr id="32" name="TextBox 31">
              <a:extLst>
                <a:ext uri="{FF2B5EF4-FFF2-40B4-BE49-F238E27FC236}">
                  <a16:creationId xmlns:a16="http://schemas.microsoft.com/office/drawing/2014/main" id="{A17EF881-1286-4BD5-B4AF-10DC73846DFA}"/>
                </a:ext>
              </a:extLst>
            </p:cNvPr>
            <p:cNvSpPr txBox="1"/>
            <p:nvPr/>
          </p:nvSpPr>
          <p:spPr>
            <a:xfrm>
              <a:off x="6990287" y="1411937"/>
              <a:ext cx="1647246" cy="400110"/>
            </a:xfrm>
            <a:prstGeom prst="rect">
              <a:avLst/>
            </a:prstGeom>
            <a:noFill/>
          </p:spPr>
          <p:txBody>
            <a:bodyPr wrap="none" rtlCol="0">
              <a:spAutoFit/>
            </a:bodyPr>
            <a:lstStyle/>
            <a:p>
              <a:r>
                <a:rPr lang="en-US" sz="2000" dirty="0">
                  <a:solidFill>
                    <a:schemeClr val="bg1"/>
                  </a:solidFill>
                </a:rPr>
                <a:t>Standardized</a:t>
              </a:r>
            </a:p>
          </p:txBody>
        </p:sp>
      </p:grpSp>
      <p:sp>
        <p:nvSpPr>
          <p:cNvPr id="33" name="TextBox 32">
            <a:extLst>
              <a:ext uri="{FF2B5EF4-FFF2-40B4-BE49-F238E27FC236}">
                <a16:creationId xmlns:a16="http://schemas.microsoft.com/office/drawing/2014/main" id="{C5AA458B-32D0-4729-91B2-CD6AD1E4283D}"/>
              </a:ext>
            </a:extLst>
          </p:cNvPr>
          <p:cNvSpPr txBox="1"/>
          <p:nvPr/>
        </p:nvSpPr>
        <p:spPr>
          <a:xfrm>
            <a:off x="7873407" y="5430153"/>
            <a:ext cx="4345100" cy="830997"/>
          </a:xfrm>
          <a:prstGeom prst="rect">
            <a:avLst/>
          </a:prstGeom>
          <a:solidFill>
            <a:srgbClr val="002060"/>
          </a:solidFill>
        </p:spPr>
        <p:txBody>
          <a:bodyPr wrap="none" rtlCol="0">
            <a:spAutoFit/>
          </a:bodyPr>
          <a:lstStyle/>
          <a:p>
            <a:pPr algn="ctr"/>
            <a:r>
              <a:rPr lang="en-US" sz="2400" dirty="0">
                <a:solidFill>
                  <a:schemeClr val="bg1"/>
                </a:solidFill>
              </a:rPr>
              <a:t>Two Dimensions.</a:t>
            </a:r>
          </a:p>
          <a:p>
            <a:pPr algn="ctr"/>
            <a:r>
              <a:rPr lang="en-US" sz="2400" dirty="0">
                <a:solidFill>
                  <a:schemeClr val="bg1"/>
                </a:solidFill>
              </a:rPr>
              <a:t>Useful for organizing products.</a:t>
            </a:r>
          </a:p>
        </p:txBody>
      </p:sp>
    </p:spTree>
    <p:extLst>
      <p:ext uri="{BB962C8B-B14F-4D97-AF65-F5344CB8AC3E}">
        <p14:creationId xmlns:p14="http://schemas.microsoft.com/office/powerpoint/2010/main" val="3810171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4ED9E-EDBA-4B4A-861C-F653C38E719A}"/>
              </a:ext>
            </a:extLst>
          </p:cNvPr>
          <p:cNvSpPr>
            <a:spLocks noGrp="1"/>
          </p:cNvSpPr>
          <p:nvPr>
            <p:ph type="title"/>
          </p:nvPr>
        </p:nvSpPr>
        <p:spPr/>
        <p:txBody>
          <a:bodyPr/>
          <a:lstStyle/>
          <a:p>
            <a:r>
              <a:rPr lang="en-US" dirty="0" err="1"/>
              <a:t>Chiniara’s</a:t>
            </a:r>
            <a:r>
              <a:rPr lang="en-US" dirty="0"/>
              <a:t> Simulation Modalities</a:t>
            </a:r>
          </a:p>
        </p:txBody>
      </p:sp>
      <p:sp>
        <p:nvSpPr>
          <p:cNvPr id="4" name="TextBox 3">
            <a:extLst>
              <a:ext uri="{FF2B5EF4-FFF2-40B4-BE49-F238E27FC236}">
                <a16:creationId xmlns:a16="http://schemas.microsoft.com/office/drawing/2014/main" id="{E64D38E4-4DE3-4A81-B392-95A85505C59D}"/>
              </a:ext>
            </a:extLst>
          </p:cNvPr>
          <p:cNvSpPr txBox="1"/>
          <p:nvPr/>
        </p:nvSpPr>
        <p:spPr>
          <a:xfrm>
            <a:off x="2695687" y="6388509"/>
            <a:ext cx="6663559" cy="461665"/>
          </a:xfrm>
          <a:prstGeom prst="rect">
            <a:avLst/>
          </a:prstGeom>
          <a:noFill/>
        </p:spPr>
        <p:txBody>
          <a:bodyPr wrap="square" rtlCol="0">
            <a:spAutoFit/>
          </a:bodyPr>
          <a:lstStyle/>
          <a:p>
            <a:pPr marL="0" indent="0">
              <a:buNone/>
            </a:pPr>
            <a:r>
              <a:rPr lang="en-US" sz="1200" dirty="0" err="1"/>
              <a:t>Chiniara</a:t>
            </a:r>
            <a:r>
              <a:rPr lang="en-US" sz="1200" dirty="0"/>
              <a:t>, G, et al. (2013) Simulation in healthcare: A taxonomy and a conceptual framework for instructional design and media selection, </a:t>
            </a:r>
            <a:r>
              <a:rPr lang="en-US" sz="1200" i="1" dirty="0"/>
              <a:t>Medical Teacher</a:t>
            </a:r>
            <a:r>
              <a:rPr lang="en-US" sz="1200" dirty="0"/>
              <a:t>, 35:8</a:t>
            </a:r>
          </a:p>
        </p:txBody>
      </p:sp>
      <p:grpSp>
        <p:nvGrpSpPr>
          <p:cNvPr id="11" name="Group 10">
            <a:extLst>
              <a:ext uri="{FF2B5EF4-FFF2-40B4-BE49-F238E27FC236}">
                <a16:creationId xmlns:a16="http://schemas.microsoft.com/office/drawing/2014/main" id="{F6A794FF-6E93-47FF-A043-81BC5CC73636}"/>
              </a:ext>
            </a:extLst>
          </p:cNvPr>
          <p:cNvGrpSpPr/>
          <p:nvPr/>
        </p:nvGrpSpPr>
        <p:grpSpPr>
          <a:xfrm>
            <a:off x="3689684" y="1138986"/>
            <a:ext cx="5037221" cy="4399295"/>
            <a:chOff x="3884707" y="1138987"/>
            <a:chExt cx="3940515" cy="3271834"/>
          </a:xfrm>
          <a:solidFill>
            <a:srgbClr val="0066CC">
              <a:alpha val="50196"/>
            </a:srgbClr>
          </a:solidFill>
        </p:grpSpPr>
        <p:sp>
          <p:nvSpPr>
            <p:cNvPr id="7" name="Oval 6">
              <a:extLst>
                <a:ext uri="{FF2B5EF4-FFF2-40B4-BE49-F238E27FC236}">
                  <a16:creationId xmlns:a16="http://schemas.microsoft.com/office/drawing/2014/main" id="{1EDCB139-3855-43B5-B5D5-BE5378F6192E}"/>
                </a:ext>
              </a:extLst>
            </p:cNvPr>
            <p:cNvSpPr/>
            <p:nvPr/>
          </p:nvSpPr>
          <p:spPr bwMode="auto">
            <a:xfrm>
              <a:off x="4951394" y="1138987"/>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latin typeface="Tahoma" charset="0"/>
                </a:rPr>
                <a:t>Virtual Reality</a:t>
              </a:r>
              <a:endParaRPr lang="en-US" sz="1800"/>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latin typeface="Tahoma" charset="0"/>
                </a:rPr>
                <a:t>Simulation</a:t>
              </a:r>
            </a:p>
          </p:txBody>
        </p:sp>
        <p:sp>
          <p:nvSpPr>
            <p:cNvPr id="8" name="Oval 7">
              <a:extLst>
                <a:ext uri="{FF2B5EF4-FFF2-40B4-BE49-F238E27FC236}">
                  <a16:creationId xmlns:a16="http://schemas.microsoft.com/office/drawing/2014/main" id="{8FE77E79-E6F9-45AF-8DF1-C67D4EA14BB3}"/>
                </a:ext>
              </a:extLst>
            </p:cNvPr>
            <p:cNvSpPr/>
            <p:nvPr/>
          </p:nvSpPr>
          <p:spPr bwMode="auto">
            <a:xfrm>
              <a:off x="5996422" y="2004505"/>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latin typeface="Tahoma" charset="0"/>
                </a:rPr>
                <a:t>Human </a:t>
              </a:r>
            </a:p>
            <a:p>
              <a:pPr marL="0" marR="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latin typeface="Tahoma" charset="0"/>
                </a:rPr>
                <a:t>Patient</a:t>
              </a:r>
            </a:p>
            <a:p>
              <a:pPr marL="0" marR="0" indent="0" algn="r" defTabSz="914400" rtl="0" eaLnBrk="1" fontAlgn="base" latinLnBrk="0" hangingPunct="1">
                <a:lnSpc>
                  <a:spcPct val="100000"/>
                </a:lnSpc>
                <a:spcBef>
                  <a:spcPct val="0"/>
                </a:spcBef>
                <a:spcAft>
                  <a:spcPct val="0"/>
                </a:spcAft>
                <a:buClrTx/>
                <a:buSzTx/>
                <a:buFontTx/>
                <a:buNone/>
                <a:tabLst/>
              </a:pPr>
              <a:r>
                <a:rPr lang="en-US" sz="1800"/>
                <a:t>Simulator</a:t>
              </a:r>
              <a:endParaRPr kumimoji="0" lang="en-US" sz="1800" b="0" i="0" u="none" strike="noStrike" cap="none" normalizeH="0" baseline="0">
                <a:ln>
                  <a:noFill/>
                </a:ln>
                <a:effectLst/>
              </a:endParaRPr>
            </a:p>
          </p:txBody>
        </p:sp>
        <p:sp>
          <p:nvSpPr>
            <p:cNvPr id="9" name="Oval 8">
              <a:extLst>
                <a:ext uri="{FF2B5EF4-FFF2-40B4-BE49-F238E27FC236}">
                  <a16:creationId xmlns:a16="http://schemas.microsoft.com/office/drawing/2014/main" id="{FCEE05A6-B92B-41C6-9DED-E8C6988DAF42}"/>
                </a:ext>
              </a:extLst>
            </p:cNvPr>
            <p:cNvSpPr/>
            <p:nvPr/>
          </p:nvSpPr>
          <p:spPr bwMode="auto">
            <a:xfrm>
              <a:off x="4951394" y="2582020"/>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latin typeface="Tahoma" charset="0"/>
                </a:rPr>
                <a:t>Standardized</a:t>
              </a:r>
            </a:p>
            <a:p>
              <a:pPr marL="0" marR="0" indent="0" algn="ctr" defTabSz="914400" rtl="0" eaLnBrk="1" fontAlgn="base" latinLnBrk="0" hangingPunct="1">
                <a:lnSpc>
                  <a:spcPct val="100000"/>
                </a:lnSpc>
                <a:spcBef>
                  <a:spcPct val="0"/>
                </a:spcBef>
                <a:spcAft>
                  <a:spcPct val="0"/>
                </a:spcAft>
                <a:buClrTx/>
                <a:buSzTx/>
                <a:buFontTx/>
                <a:buNone/>
                <a:tabLst/>
              </a:pPr>
              <a:r>
                <a:rPr lang="en-US" sz="1800"/>
                <a:t>Patients</a:t>
              </a:r>
              <a:endParaRPr kumimoji="0" lang="en-US" sz="1800" b="0" i="0" u="none" strike="noStrike" cap="none" normalizeH="0" baseline="0">
                <a:ln>
                  <a:noFill/>
                </a:ln>
                <a:effectLst/>
                <a:latin typeface="Tahoma" charset="0"/>
              </a:endParaRPr>
            </a:p>
          </p:txBody>
        </p:sp>
        <p:sp>
          <p:nvSpPr>
            <p:cNvPr id="10" name="Oval 9">
              <a:extLst>
                <a:ext uri="{FF2B5EF4-FFF2-40B4-BE49-F238E27FC236}">
                  <a16:creationId xmlns:a16="http://schemas.microsoft.com/office/drawing/2014/main" id="{A6558E58-7EF6-4E30-BE05-82F28AFFCF78}"/>
                </a:ext>
              </a:extLst>
            </p:cNvPr>
            <p:cNvSpPr/>
            <p:nvPr/>
          </p:nvSpPr>
          <p:spPr bwMode="auto">
            <a:xfrm>
              <a:off x="3884707" y="1932606"/>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latin typeface="Tahoma" charset="0"/>
                </a:rPr>
                <a:t>Part Task</a:t>
              </a:r>
            </a:p>
            <a:p>
              <a:pPr marL="0" marR="0" indent="0" defTabSz="914400" rtl="0" eaLnBrk="1" fontAlgn="base" latinLnBrk="0" hangingPunct="1">
                <a:lnSpc>
                  <a:spcPct val="100000"/>
                </a:lnSpc>
                <a:spcBef>
                  <a:spcPct val="0"/>
                </a:spcBef>
                <a:spcAft>
                  <a:spcPct val="0"/>
                </a:spcAft>
                <a:buClrTx/>
                <a:buSzTx/>
                <a:buFontTx/>
                <a:buNone/>
                <a:tabLst/>
              </a:pPr>
              <a:r>
                <a:rPr lang="en-US" sz="1800"/>
                <a:t>Trainers</a:t>
              </a:r>
              <a:endParaRPr kumimoji="0" lang="en-US" sz="1800" b="0" i="0" u="none" strike="noStrike" cap="none" normalizeH="0" baseline="0">
                <a:ln>
                  <a:noFill/>
                </a:ln>
                <a:effectLst/>
              </a:endParaRPr>
            </a:p>
          </p:txBody>
        </p:sp>
      </p:grpSp>
      <p:sp>
        <p:nvSpPr>
          <p:cNvPr id="13" name="Oval 12">
            <a:extLst>
              <a:ext uri="{FF2B5EF4-FFF2-40B4-BE49-F238E27FC236}">
                <a16:creationId xmlns:a16="http://schemas.microsoft.com/office/drawing/2014/main" id="{DBD83C01-4155-4A72-9214-5B51BD883C4F}"/>
              </a:ext>
            </a:extLst>
          </p:cNvPr>
          <p:cNvSpPr/>
          <p:nvPr/>
        </p:nvSpPr>
        <p:spPr bwMode="auto">
          <a:xfrm>
            <a:off x="5371906" y="3017871"/>
            <a:ext cx="1700462" cy="763086"/>
          </a:xfrm>
          <a:prstGeom prst="ellipse">
            <a:avLst/>
          </a:prstGeom>
          <a:solidFill>
            <a:srgbClr val="00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effectLst/>
                <a:latin typeface="Tahoma" charset="0"/>
              </a:rPr>
              <a:t>Hybrid</a:t>
            </a:r>
          </a:p>
          <a:p>
            <a:pPr marL="0" marR="0" indent="0" algn="ctr" defTabSz="914400" rtl="0" eaLnBrk="1" fontAlgn="base" latinLnBrk="0" hangingPunct="1">
              <a:lnSpc>
                <a:spcPct val="100000"/>
              </a:lnSpc>
              <a:spcBef>
                <a:spcPct val="0"/>
              </a:spcBef>
              <a:spcAft>
                <a:spcPct val="0"/>
              </a:spcAft>
              <a:buClrTx/>
              <a:buSzTx/>
              <a:buFontTx/>
              <a:buNone/>
              <a:tabLst/>
            </a:pPr>
            <a:r>
              <a:rPr lang="en-US" sz="1600" b="1"/>
              <a:t>Simulation</a:t>
            </a:r>
            <a:endParaRPr kumimoji="0" lang="en-US" sz="1600" b="1" i="0" u="none" strike="noStrike" cap="none" normalizeH="0" baseline="0">
              <a:ln>
                <a:noFill/>
              </a:ln>
              <a:effectLst/>
            </a:endParaRPr>
          </a:p>
        </p:txBody>
      </p:sp>
      <p:pic>
        <p:nvPicPr>
          <p:cNvPr id="15" name="Picture 2" descr="Image result for standardized patients">
            <a:extLst>
              <a:ext uri="{FF2B5EF4-FFF2-40B4-BE49-F238E27FC236}">
                <a16:creationId xmlns:a16="http://schemas.microsoft.com/office/drawing/2014/main" id="{CF09C34E-115B-4EB1-8C03-CD8C07197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1948" y="3469950"/>
            <a:ext cx="3292766" cy="26780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12B9C45A-52F8-443A-9353-C56FE1AF8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8151" y="996461"/>
            <a:ext cx="3419574" cy="220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A group of people in a room&#10;&#10;Description generated with very high confidence">
            <a:extLst>
              <a:ext uri="{FF2B5EF4-FFF2-40B4-BE49-F238E27FC236}">
                <a16:creationId xmlns:a16="http://schemas.microsoft.com/office/drawing/2014/main" id="{27AD7463-5B12-4373-B4F0-41D432E73433}"/>
              </a:ext>
            </a:extLst>
          </p:cNvPr>
          <p:cNvPicPr>
            <a:picLocks noChangeAspect="1"/>
          </p:cNvPicPr>
          <p:nvPr/>
        </p:nvPicPr>
        <p:blipFill>
          <a:blip r:embed="rId5"/>
          <a:stretch>
            <a:fillRect/>
          </a:stretch>
        </p:blipFill>
        <p:spPr>
          <a:xfrm>
            <a:off x="2646" y="3848630"/>
            <a:ext cx="3455458" cy="2303991"/>
          </a:xfrm>
          <a:prstGeom prst="rect">
            <a:avLst/>
          </a:prstGeom>
        </p:spPr>
      </p:pic>
      <p:pic>
        <p:nvPicPr>
          <p:cNvPr id="12" name="Picture 20" descr="A picture containing indoor, table&#10;&#10;Description generated with high confidence">
            <a:extLst>
              <a:ext uri="{FF2B5EF4-FFF2-40B4-BE49-F238E27FC236}">
                <a16:creationId xmlns:a16="http://schemas.microsoft.com/office/drawing/2014/main" id="{C8832A8E-1A52-4927-9173-00CB6079886C}"/>
              </a:ext>
            </a:extLst>
          </p:cNvPr>
          <p:cNvPicPr>
            <a:picLocks noChangeAspect="1"/>
          </p:cNvPicPr>
          <p:nvPr/>
        </p:nvPicPr>
        <p:blipFill rotWithShape="1">
          <a:blip r:embed="rId6"/>
          <a:srcRect l="19802" r="-248" b="-1922"/>
          <a:stretch/>
        </p:blipFill>
        <p:spPr>
          <a:xfrm>
            <a:off x="4234" y="943424"/>
            <a:ext cx="3441291" cy="2391585"/>
          </a:xfrm>
          <a:prstGeom prst="rect">
            <a:avLst/>
          </a:prstGeom>
        </p:spPr>
      </p:pic>
    </p:spTree>
    <p:extLst>
      <p:ext uri="{BB962C8B-B14F-4D97-AF65-F5344CB8AC3E}">
        <p14:creationId xmlns:p14="http://schemas.microsoft.com/office/powerpoint/2010/main" val="3534353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Learning Theory</a:t>
            </a:r>
          </a:p>
        </p:txBody>
      </p:sp>
      <p:pic>
        <p:nvPicPr>
          <p:cNvPr id="4" name="Picture 2" descr="How Virtual Reality Is Changing the Future of Healthcare Delivery">
            <a:extLst>
              <a:ext uri="{FF2B5EF4-FFF2-40B4-BE49-F238E27FC236}">
                <a16:creationId xmlns:a16="http://schemas.microsoft.com/office/drawing/2014/main" id="{6A448B7B-A34E-4594-9DEB-E623A88BB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9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C218-6F6A-442B-B6B5-54D91377F007}"/>
              </a:ext>
            </a:extLst>
          </p:cNvPr>
          <p:cNvSpPr>
            <a:spLocks noGrp="1"/>
          </p:cNvSpPr>
          <p:nvPr>
            <p:ph type="title"/>
          </p:nvPr>
        </p:nvSpPr>
        <p:spPr/>
        <p:txBody>
          <a:bodyPr/>
          <a:lstStyle/>
          <a:p>
            <a:r>
              <a:rPr lang="en-US" dirty="0"/>
              <a:t>Progression Through Education </a:t>
            </a:r>
            <a:endParaRPr lang="en-US" dirty="0">
              <a:ea typeface="Tahoma"/>
              <a:cs typeface="Tahoma"/>
            </a:endParaRPr>
          </a:p>
        </p:txBody>
      </p:sp>
      <p:graphicFrame>
        <p:nvGraphicFramePr>
          <p:cNvPr id="6" name="Content Placeholder 5">
            <a:extLst>
              <a:ext uri="{FF2B5EF4-FFF2-40B4-BE49-F238E27FC236}">
                <a16:creationId xmlns:a16="http://schemas.microsoft.com/office/drawing/2014/main" id="{97DD573A-A02C-4E40-9623-A9113EA4D983}"/>
              </a:ext>
            </a:extLst>
          </p:cNvPr>
          <p:cNvGraphicFramePr>
            <a:graphicFrameLocks noGrp="1"/>
          </p:cNvGraphicFramePr>
          <p:nvPr>
            <p:ph sz="quarter" idx="11"/>
          </p:nvPr>
        </p:nvGraphicFramePr>
        <p:xfrm>
          <a:off x="479425" y="835956"/>
          <a:ext cx="11250613" cy="5075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17751F9-4DB0-43EE-8C1F-0DF6F81807FB}"/>
              </a:ext>
            </a:extLst>
          </p:cNvPr>
          <p:cNvSpPr txBox="1"/>
          <p:nvPr/>
        </p:nvSpPr>
        <p:spPr>
          <a:xfrm>
            <a:off x="2808006" y="5532395"/>
            <a:ext cx="6267100" cy="461665"/>
          </a:xfrm>
          <a:prstGeom prst="rect">
            <a:avLst/>
          </a:prstGeom>
          <a:solidFill>
            <a:srgbClr val="002060"/>
          </a:solidFill>
        </p:spPr>
        <p:txBody>
          <a:bodyPr wrap="none" rtlCol="0">
            <a:spAutoFit/>
          </a:bodyPr>
          <a:lstStyle/>
          <a:p>
            <a:r>
              <a:rPr lang="en-US" sz="2400" dirty="0">
                <a:solidFill>
                  <a:schemeClr val="bg1"/>
                </a:solidFill>
              </a:rPr>
              <a:t>Aligns with </a:t>
            </a:r>
            <a:r>
              <a:rPr lang="en-US" sz="2400" dirty="0" err="1">
                <a:solidFill>
                  <a:schemeClr val="bg1"/>
                </a:solidFill>
              </a:rPr>
              <a:t>Satava’s</a:t>
            </a:r>
            <a:r>
              <a:rPr lang="en-US" sz="2400" dirty="0">
                <a:solidFill>
                  <a:schemeClr val="bg1"/>
                </a:solidFill>
              </a:rPr>
              <a:t> Taxonomy of Complexity</a:t>
            </a:r>
          </a:p>
        </p:txBody>
      </p:sp>
    </p:spTree>
    <p:extLst>
      <p:ext uri="{BB962C8B-B14F-4D97-AF65-F5344CB8AC3E}">
        <p14:creationId xmlns:p14="http://schemas.microsoft.com/office/powerpoint/2010/main" val="1202270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92DF3-0E3E-47B6-8F53-8725257E63E3}"/>
              </a:ext>
            </a:extLst>
          </p:cNvPr>
          <p:cNvSpPr>
            <a:spLocks noGrp="1"/>
          </p:cNvSpPr>
          <p:nvPr>
            <p:ph type="title"/>
          </p:nvPr>
        </p:nvSpPr>
        <p:spPr/>
        <p:txBody>
          <a:bodyPr/>
          <a:lstStyle/>
          <a:p>
            <a:r>
              <a:rPr lang="en-US" dirty="0"/>
              <a:t>Experiential Learning Theory</a:t>
            </a:r>
          </a:p>
        </p:txBody>
      </p:sp>
      <p:sp>
        <p:nvSpPr>
          <p:cNvPr id="3" name="Content Placeholder 2">
            <a:extLst>
              <a:ext uri="{FF2B5EF4-FFF2-40B4-BE49-F238E27FC236}">
                <a16:creationId xmlns:a16="http://schemas.microsoft.com/office/drawing/2014/main" id="{CC1488A4-3B95-4244-9018-0E8A2F897F6B}"/>
              </a:ext>
            </a:extLst>
          </p:cNvPr>
          <p:cNvSpPr>
            <a:spLocks noGrp="1"/>
          </p:cNvSpPr>
          <p:nvPr>
            <p:ph sz="quarter" idx="11"/>
          </p:nvPr>
        </p:nvSpPr>
        <p:spPr>
          <a:xfrm>
            <a:off x="203200" y="1046715"/>
            <a:ext cx="5768621" cy="4823507"/>
          </a:xfrm>
        </p:spPr>
        <p:txBody>
          <a:bodyPr/>
          <a:lstStyle/>
          <a:p>
            <a:pPr marL="457200" indent="-457200">
              <a:buFont typeface="+mj-lt"/>
              <a:buAutoNum type="arabicPeriod"/>
            </a:pPr>
            <a:r>
              <a:rPr lang="en-US" u="sng" dirty="0"/>
              <a:t>Engage students in a process </a:t>
            </a:r>
            <a:r>
              <a:rPr lang="en-US" dirty="0"/>
              <a:t>that enhances learning. </a:t>
            </a:r>
          </a:p>
          <a:p>
            <a:pPr marL="457200" indent="-457200">
              <a:buFont typeface="+mj-lt"/>
              <a:buAutoNum type="arabicPeriod"/>
            </a:pPr>
            <a:r>
              <a:rPr lang="en-US" dirty="0"/>
              <a:t>Draw out </a:t>
            </a:r>
            <a:r>
              <a:rPr lang="en-US" u="sng" dirty="0"/>
              <a:t>students’ prior beliefs </a:t>
            </a:r>
            <a:r>
              <a:rPr lang="en-US" dirty="0"/>
              <a:t>and ideas. </a:t>
            </a:r>
          </a:p>
          <a:p>
            <a:pPr marL="457200" indent="-457200">
              <a:buFont typeface="+mj-lt"/>
              <a:buAutoNum type="arabicPeriod"/>
            </a:pPr>
            <a:r>
              <a:rPr lang="en-US" dirty="0"/>
              <a:t>Cycle between </a:t>
            </a:r>
            <a:r>
              <a:rPr lang="en-US" u="sng" dirty="0"/>
              <a:t>reflection and action.</a:t>
            </a:r>
            <a:r>
              <a:rPr lang="en-US" dirty="0"/>
              <a:t> </a:t>
            </a:r>
          </a:p>
          <a:p>
            <a:pPr marL="457200" indent="-457200">
              <a:buFont typeface="+mj-lt"/>
              <a:buAutoNum type="arabicPeriod"/>
            </a:pPr>
            <a:r>
              <a:rPr lang="en-US" u="sng" dirty="0"/>
              <a:t>Learning happens in interactions </a:t>
            </a:r>
            <a:r>
              <a:rPr lang="en-US" dirty="0"/>
              <a:t>between the person and the environment.</a:t>
            </a:r>
          </a:p>
          <a:p>
            <a:pPr marL="457200" indent="-457200">
              <a:buFont typeface="+mj-lt"/>
              <a:buAutoNum type="arabicPeriod"/>
            </a:pPr>
            <a:r>
              <a:rPr lang="en-US" dirty="0"/>
              <a:t>Learning is </a:t>
            </a:r>
            <a:r>
              <a:rPr lang="en-US" u="sng" dirty="0"/>
              <a:t>more than memory</a:t>
            </a:r>
            <a:r>
              <a:rPr lang="en-US" dirty="0"/>
              <a:t>; it also involves reasoning, feeling, perceiving, and behaving.</a:t>
            </a:r>
          </a:p>
        </p:txBody>
      </p:sp>
      <p:sp>
        <p:nvSpPr>
          <p:cNvPr id="4" name="TextBox 3">
            <a:extLst>
              <a:ext uri="{FF2B5EF4-FFF2-40B4-BE49-F238E27FC236}">
                <a16:creationId xmlns:a16="http://schemas.microsoft.com/office/drawing/2014/main" id="{8905529B-7653-4C1E-A362-70044A9B9468}"/>
              </a:ext>
            </a:extLst>
          </p:cNvPr>
          <p:cNvSpPr txBox="1"/>
          <p:nvPr/>
        </p:nvSpPr>
        <p:spPr>
          <a:xfrm>
            <a:off x="2752639" y="6396335"/>
            <a:ext cx="6705600" cy="461665"/>
          </a:xfrm>
          <a:prstGeom prst="rect">
            <a:avLst/>
          </a:prstGeom>
          <a:noFill/>
        </p:spPr>
        <p:txBody>
          <a:bodyPr wrap="square" rtlCol="0">
            <a:spAutoFit/>
          </a:bodyPr>
          <a:lstStyle/>
          <a:p>
            <a:r>
              <a:rPr lang="en-US" sz="1200" dirty="0"/>
              <a:t>Kolb, A.Y. &amp; Kolb, D.A. (2005). Learning Styles and Learning Spaces: Enhancing Experiential Learning in Higher Education. </a:t>
            </a:r>
            <a:r>
              <a:rPr lang="en-US" sz="1200" i="1" dirty="0"/>
              <a:t>Academy of Management &amp; Learning Education</a:t>
            </a:r>
            <a:r>
              <a:rPr lang="en-US" sz="1200" dirty="0"/>
              <a:t>, 4(2), 193-212.</a:t>
            </a:r>
          </a:p>
        </p:txBody>
      </p:sp>
      <p:pic>
        <p:nvPicPr>
          <p:cNvPr id="3074" name="Picture 2" descr="Image result for experiential learning">
            <a:extLst>
              <a:ext uri="{FF2B5EF4-FFF2-40B4-BE49-F238E27FC236}">
                <a16:creationId xmlns:a16="http://schemas.microsoft.com/office/drawing/2014/main" id="{86F438B4-6048-4666-80C7-85618F5A7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821" y="826153"/>
            <a:ext cx="6016979" cy="5479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559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23D00-3C83-461B-AE63-65E2FB36E434}"/>
              </a:ext>
            </a:extLst>
          </p:cNvPr>
          <p:cNvSpPr>
            <a:spLocks noGrp="1"/>
          </p:cNvSpPr>
          <p:nvPr>
            <p:ph type="title"/>
          </p:nvPr>
        </p:nvSpPr>
        <p:spPr/>
        <p:txBody>
          <a:bodyPr/>
          <a:lstStyle/>
          <a:p>
            <a:r>
              <a:rPr lang="en-US"/>
              <a:t>Bloom’s Taxonomy of Learning</a:t>
            </a:r>
          </a:p>
        </p:txBody>
      </p:sp>
      <p:pic>
        <p:nvPicPr>
          <p:cNvPr id="27" name="Picture 27" descr="A screenshot of a cell phone&#10;&#10;Description generated with very high confidence">
            <a:extLst>
              <a:ext uri="{FF2B5EF4-FFF2-40B4-BE49-F238E27FC236}">
                <a16:creationId xmlns:a16="http://schemas.microsoft.com/office/drawing/2014/main" id="{0734E5A2-F93E-4322-9352-AB3BAB0D7FB7}"/>
              </a:ext>
            </a:extLst>
          </p:cNvPr>
          <p:cNvPicPr>
            <a:picLocks noChangeAspect="1"/>
          </p:cNvPicPr>
          <p:nvPr/>
        </p:nvPicPr>
        <p:blipFill rotWithShape="1">
          <a:blip r:embed="rId3"/>
          <a:srcRect t="12281" r="246" b="5921"/>
          <a:stretch/>
        </p:blipFill>
        <p:spPr>
          <a:xfrm>
            <a:off x="1069009" y="1375643"/>
            <a:ext cx="9954624" cy="4570817"/>
          </a:xfrm>
          <a:prstGeom prst="rect">
            <a:avLst/>
          </a:prstGeom>
        </p:spPr>
      </p:pic>
      <p:sp>
        <p:nvSpPr>
          <p:cNvPr id="3" name="TextBox 2">
            <a:extLst>
              <a:ext uri="{FF2B5EF4-FFF2-40B4-BE49-F238E27FC236}">
                <a16:creationId xmlns:a16="http://schemas.microsoft.com/office/drawing/2014/main" id="{239EDAEE-AA52-4947-96EB-12C0747A7609}"/>
              </a:ext>
            </a:extLst>
          </p:cNvPr>
          <p:cNvSpPr txBox="1"/>
          <p:nvPr/>
        </p:nvSpPr>
        <p:spPr>
          <a:xfrm>
            <a:off x="2622129" y="6427113"/>
            <a:ext cx="6966620" cy="430887"/>
          </a:xfrm>
          <a:prstGeom prst="rect">
            <a:avLst/>
          </a:prstGeom>
          <a:noFill/>
        </p:spPr>
        <p:txBody>
          <a:bodyPr wrap="square" rtlCol="0">
            <a:spAutoFit/>
          </a:bodyPr>
          <a:lstStyle/>
          <a:p>
            <a:r>
              <a:rPr lang="en-US" sz="1100" dirty="0"/>
              <a:t>Bloom, B. S.; </a:t>
            </a:r>
            <a:r>
              <a:rPr lang="en-US" sz="1100" dirty="0" err="1"/>
              <a:t>Engelhart</a:t>
            </a:r>
            <a:r>
              <a:rPr lang="en-US" sz="1100" dirty="0"/>
              <a:t>, M. D.; </a:t>
            </a:r>
            <a:r>
              <a:rPr lang="en-US" sz="1100" dirty="0" err="1"/>
              <a:t>Furst</a:t>
            </a:r>
            <a:r>
              <a:rPr lang="en-US" sz="1100" dirty="0"/>
              <a:t>, E. J.; Hill, W. H.; Krathwohl, D. R. (1956). </a:t>
            </a:r>
            <a:r>
              <a:rPr lang="en-US" sz="1100" i="1" dirty="0"/>
              <a:t>Taxonomy of educational objectives: The classification of educational goals. Handbook I: Cognitive domain</a:t>
            </a:r>
            <a:r>
              <a:rPr lang="en-US" sz="1100" dirty="0"/>
              <a:t>. New York: David McKay.</a:t>
            </a:r>
          </a:p>
        </p:txBody>
      </p:sp>
      <p:sp>
        <p:nvSpPr>
          <p:cNvPr id="4" name="Arrow: Right 3">
            <a:extLst>
              <a:ext uri="{FF2B5EF4-FFF2-40B4-BE49-F238E27FC236}">
                <a16:creationId xmlns:a16="http://schemas.microsoft.com/office/drawing/2014/main" id="{0671446F-440F-4C3F-B154-7113D5CDD9E9}"/>
              </a:ext>
            </a:extLst>
          </p:cNvPr>
          <p:cNvSpPr/>
          <p:nvPr/>
        </p:nvSpPr>
        <p:spPr bwMode="auto">
          <a:xfrm rot="18127550">
            <a:off x="25117" y="3084339"/>
            <a:ext cx="3793764" cy="820197"/>
          </a:xfrm>
          <a:prstGeom prst="rightArrow">
            <a:avLst/>
          </a:prstGeom>
          <a:solidFill>
            <a:srgbClr val="FFCC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Maturity &amp; Competency</a:t>
            </a:r>
          </a:p>
        </p:txBody>
      </p:sp>
    </p:spTree>
    <p:extLst>
      <p:ext uri="{BB962C8B-B14F-4D97-AF65-F5344CB8AC3E}">
        <p14:creationId xmlns:p14="http://schemas.microsoft.com/office/powerpoint/2010/main" val="2556982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7D4B5-187C-4AB1-9638-FE082C64105F}"/>
              </a:ext>
            </a:extLst>
          </p:cNvPr>
          <p:cNvSpPr>
            <a:spLocks noGrp="1"/>
          </p:cNvSpPr>
          <p:nvPr>
            <p:ph type="title"/>
          </p:nvPr>
        </p:nvSpPr>
        <p:spPr>
          <a:xfrm>
            <a:off x="1684962" y="0"/>
            <a:ext cx="8324086" cy="795130"/>
          </a:xfrm>
        </p:spPr>
        <p:txBody>
          <a:bodyPr/>
          <a:lstStyle/>
          <a:p>
            <a:r>
              <a:rPr lang="en-US" dirty="0">
                <a:ea typeface="Tahoma"/>
                <a:cs typeface="Tahoma"/>
              </a:rPr>
              <a:t>Miller's Taxonomy of Clinical Assessment</a:t>
            </a:r>
          </a:p>
        </p:txBody>
      </p:sp>
      <p:pic>
        <p:nvPicPr>
          <p:cNvPr id="3" name="Picture 2">
            <a:extLst>
              <a:ext uri="{FF2B5EF4-FFF2-40B4-BE49-F238E27FC236}">
                <a16:creationId xmlns:a16="http://schemas.microsoft.com/office/drawing/2014/main" id="{0FBC57D8-71D7-45D2-BA97-75F60703C5C5}"/>
              </a:ext>
            </a:extLst>
          </p:cNvPr>
          <p:cNvPicPr>
            <a:picLocks noChangeAspect="1"/>
          </p:cNvPicPr>
          <p:nvPr/>
        </p:nvPicPr>
        <p:blipFill>
          <a:blip r:embed="rId3"/>
          <a:stretch>
            <a:fillRect/>
          </a:stretch>
        </p:blipFill>
        <p:spPr>
          <a:xfrm>
            <a:off x="1332731" y="695578"/>
            <a:ext cx="9526538" cy="5700757"/>
          </a:xfrm>
          <a:prstGeom prst="rect">
            <a:avLst/>
          </a:prstGeom>
        </p:spPr>
      </p:pic>
      <p:sp>
        <p:nvSpPr>
          <p:cNvPr id="6" name="TextBox 5">
            <a:extLst>
              <a:ext uri="{FF2B5EF4-FFF2-40B4-BE49-F238E27FC236}">
                <a16:creationId xmlns:a16="http://schemas.microsoft.com/office/drawing/2014/main" id="{6EF7E45C-5DB2-458C-BA86-0086C1459621}"/>
              </a:ext>
            </a:extLst>
          </p:cNvPr>
          <p:cNvSpPr txBox="1"/>
          <p:nvPr/>
        </p:nvSpPr>
        <p:spPr>
          <a:xfrm>
            <a:off x="2687185" y="6396335"/>
            <a:ext cx="662151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ahoma"/>
                <a:ea typeface="+mn-ea"/>
                <a:cs typeface="+mn-cs"/>
              </a:rPr>
              <a:t>Miller GE, The Assessment of Clinical Skills/Competence/Performance</a:t>
            </a:r>
            <a:r>
              <a:rPr kumimoji="0" lang="en-US" sz="1100" b="0" i="1" u="none" strike="noStrike" kern="1200" cap="none" spc="0" normalizeH="0" baseline="0" noProof="0" dirty="0">
                <a:ln>
                  <a:noFill/>
                </a:ln>
                <a:solidFill>
                  <a:srgbClr val="000000"/>
                </a:solidFill>
                <a:effectLst/>
                <a:uLnTx/>
                <a:uFillTx/>
                <a:latin typeface="Tahoma"/>
                <a:ea typeface="+mn-ea"/>
                <a:cs typeface="+mn-cs"/>
              </a:rPr>
              <a:t>: Academic Medicine</a:t>
            </a:r>
            <a:r>
              <a:rPr kumimoji="0" lang="en-US" sz="1100" b="0" i="0" u="none" strike="noStrike" kern="1200" cap="none" spc="0" normalizeH="0" baseline="0" noProof="0" dirty="0">
                <a:ln>
                  <a:noFill/>
                </a:ln>
                <a:solidFill>
                  <a:srgbClr val="000000"/>
                </a:solidFill>
                <a:effectLst/>
                <a:uLnTx/>
                <a:uFillTx/>
                <a:latin typeface="Tahoma"/>
                <a:ea typeface="+mn-ea"/>
                <a:cs typeface="+mn-cs"/>
              </a:rPr>
              <a:t>. 1990:65(9): 63-67.  Adapted by Drs. R. </a:t>
            </a:r>
            <a:r>
              <a:rPr kumimoji="0" lang="en-US" sz="1100" b="0" i="0" u="none" strike="noStrike" kern="1200" cap="none" spc="0" normalizeH="0" baseline="0" noProof="0" dirty="0" err="1">
                <a:ln>
                  <a:noFill/>
                </a:ln>
                <a:solidFill>
                  <a:srgbClr val="000000"/>
                </a:solidFill>
                <a:effectLst/>
                <a:uLnTx/>
                <a:uFillTx/>
                <a:latin typeface="Tahoma"/>
                <a:ea typeface="+mn-ea"/>
                <a:cs typeface="+mn-cs"/>
              </a:rPr>
              <a:t>Mehay</a:t>
            </a:r>
            <a:r>
              <a:rPr kumimoji="0" lang="en-US" sz="1100" b="0" i="0" u="none" strike="noStrike" kern="1200" cap="none" spc="0" normalizeH="0" baseline="0" noProof="0" dirty="0">
                <a:ln>
                  <a:noFill/>
                </a:ln>
                <a:solidFill>
                  <a:srgbClr val="000000"/>
                </a:solidFill>
                <a:effectLst/>
                <a:uLnTx/>
                <a:uFillTx/>
                <a:latin typeface="Tahoma"/>
                <a:ea typeface="+mn-ea"/>
                <a:cs typeface="+mn-cs"/>
              </a:rPr>
              <a:t> &amp; R. Burns, UK (Jan 2009)</a:t>
            </a:r>
          </a:p>
        </p:txBody>
      </p:sp>
    </p:spTree>
    <p:extLst>
      <p:ext uri="{BB962C8B-B14F-4D97-AF65-F5344CB8AC3E}">
        <p14:creationId xmlns:p14="http://schemas.microsoft.com/office/powerpoint/2010/main" val="564131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a:xfrm>
            <a:off x="2397039" y="0"/>
            <a:ext cx="7903732" cy="705610"/>
          </a:xfrm>
        </p:spPr>
        <p:txBody>
          <a:bodyPr/>
          <a:lstStyle/>
          <a:p>
            <a:r>
              <a:rPr lang="en-US" dirty="0"/>
              <a:t>Constructive Medical Simulation</a:t>
            </a:r>
          </a:p>
        </p:txBody>
      </p:sp>
      <p:pic>
        <p:nvPicPr>
          <p:cNvPr id="4" name="Picture 2" descr="How Virtual Reality Is Changing the Future of Healthcare Delivery">
            <a:extLst>
              <a:ext uri="{FF2B5EF4-FFF2-40B4-BE49-F238E27FC236}">
                <a16:creationId xmlns:a16="http://schemas.microsoft.com/office/drawing/2014/main" id="{7F4C5789-39AC-45C8-8335-70200F70F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574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09A4-7B3B-43E2-B680-7E08DFCD9BAB}"/>
              </a:ext>
            </a:extLst>
          </p:cNvPr>
          <p:cNvSpPr>
            <a:spLocks noGrp="1"/>
          </p:cNvSpPr>
          <p:nvPr>
            <p:ph type="title"/>
          </p:nvPr>
        </p:nvSpPr>
        <p:spPr/>
        <p:txBody>
          <a:bodyPr/>
          <a:lstStyle/>
          <a:p>
            <a:r>
              <a:rPr lang="en-US" dirty="0"/>
              <a:t>Command-level Operations &amp; Training</a:t>
            </a:r>
          </a:p>
        </p:txBody>
      </p:sp>
      <p:pic>
        <p:nvPicPr>
          <p:cNvPr id="2050" name="Picture 2" descr="AdventHealth opens 12,000-square-foot control center for 9 ...">
            <a:extLst>
              <a:ext uri="{FF2B5EF4-FFF2-40B4-BE49-F238E27FC236}">
                <a16:creationId xmlns:a16="http://schemas.microsoft.com/office/drawing/2014/main" id="{172078CE-CE2F-4757-968F-1036616EC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710" y="1189474"/>
            <a:ext cx="9264580" cy="52113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DFA6B0D-5E48-4EC4-8A07-256425EF7AAA}"/>
              </a:ext>
            </a:extLst>
          </p:cNvPr>
          <p:cNvSpPr txBox="1"/>
          <p:nvPr/>
        </p:nvSpPr>
        <p:spPr>
          <a:xfrm>
            <a:off x="3416440" y="747487"/>
            <a:ext cx="5176802" cy="400110"/>
          </a:xfrm>
          <a:prstGeom prst="rect">
            <a:avLst/>
          </a:prstGeom>
          <a:noFill/>
        </p:spPr>
        <p:txBody>
          <a:bodyPr wrap="none" rtlCol="0">
            <a:spAutoFit/>
          </a:bodyPr>
          <a:lstStyle/>
          <a:p>
            <a:r>
              <a:rPr lang="en-US" sz="2000" dirty="0"/>
              <a:t>AdventHealth Command Center, Orlando, FL</a:t>
            </a:r>
          </a:p>
        </p:txBody>
      </p:sp>
    </p:spTree>
    <p:extLst>
      <p:ext uri="{BB962C8B-B14F-4D97-AF65-F5344CB8AC3E}">
        <p14:creationId xmlns:p14="http://schemas.microsoft.com/office/powerpoint/2010/main" val="2875309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90A59-D46E-4C09-BF4C-DB860100374F}"/>
              </a:ext>
            </a:extLst>
          </p:cNvPr>
          <p:cNvSpPr>
            <a:spLocks noGrp="1"/>
          </p:cNvSpPr>
          <p:nvPr>
            <p:ph type="title"/>
          </p:nvPr>
        </p:nvSpPr>
        <p:spPr/>
        <p:txBody>
          <a:bodyPr/>
          <a:lstStyle/>
          <a:p>
            <a:r>
              <a:rPr lang="en-US" dirty="0"/>
              <a:t>Hospital Efficiency</a:t>
            </a:r>
          </a:p>
        </p:txBody>
      </p:sp>
      <p:pic>
        <p:nvPicPr>
          <p:cNvPr id="3" name="Picture 2">
            <a:extLst>
              <a:ext uri="{FF2B5EF4-FFF2-40B4-BE49-F238E27FC236}">
                <a16:creationId xmlns:a16="http://schemas.microsoft.com/office/drawing/2014/main" id="{92B1A193-B0E7-43CE-8B32-0DF4B9F3A433}"/>
              </a:ext>
            </a:extLst>
          </p:cNvPr>
          <p:cNvPicPr>
            <a:picLocks noChangeAspect="1"/>
          </p:cNvPicPr>
          <p:nvPr/>
        </p:nvPicPr>
        <p:blipFill rotWithShape="1">
          <a:blip r:embed="rId3"/>
          <a:srcRect l="18795" t="27437" r="37470" b="26687"/>
          <a:stretch/>
        </p:blipFill>
        <p:spPr>
          <a:xfrm>
            <a:off x="-1" y="1193800"/>
            <a:ext cx="9182101" cy="5217103"/>
          </a:xfrm>
          <a:prstGeom prst="rect">
            <a:avLst/>
          </a:prstGeom>
        </p:spPr>
      </p:pic>
      <p:sp>
        <p:nvSpPr>
          <p:cNvPr id="4" name="TextBox 3">
            <a:extLst>
              <a:ext uri="{FF2B5EF4-FFF2-40B4-BE49-F238E27FC236}">
                <a16:creationId xmlns:a16="http://schemas.microsoft.com/office/drawing/2014/main" id="{5B66F27D-3834-455B-ABDD-D1A18B778FA4}"/>
              </a:ext>
            </a:extLst>
          </p:cNvPr>
          <p:cNvSpPr txBox="1"/>
          <p:nvPr/>
        </p:nvSpPr>
        <p:spPr>
          <a:xfrm>
            <a:off x="9344874" y="1974357"/>
            <a:ext cx="2847126" cy="3108543"/>
          </a:xfrm>
          <a:prstGeom prst="rect">
            <a:avLst/>
          </a:prstGeom>
          <a:noFill/>
        </p:spPr>
        <p:txBody>
          <a:bodyPr wrap="none" rtlCol="0">
            <a:spAutoFit/>
          </a:bodyPr>
          <a:lstStyle/>
          <a:p>
            <a:r>
              <a:rPr lang="en-US" sz="2800" b="1" u="sng" dirty="0"/>
              <a:t>Study:</a:t>
            </a:r>
          </a:p>
          <a:p>
            <a:r>
              <a:rPr lang="en-US" sz="2800" dirty="0"/>
              <a:t>Physical Layout</a:t>
            </a:r>
          </a:p>
          <a:p>
            <a:r>
              <a:rPr lang="en-US" sz="2800" dirty="0"/>
              <a:t>Clinical Staffing</a:t>
            </a:r>
          </a:p>
          <a:p>
            <a:r>
              <a:rPr lang="en-US" sz="2800" dirty="0"/>
              <a:t>Admin Staffing</a:t>
            </a:r>
          </a:p>
          <a:p>
            <a:r>
              <a:rPr lang="en-US" sz="2800" dirty="0"/>
              <a:t>Patient Influx</a:t>
            </a:r>
          </a:p>
          <a:p>
            <a:r>
              <a:rPr lang="en-US" sz="2800" dirty="0"/>
              <a:t>Process Changes</a:t>
            </a:r>
          </a:p>
          <a:p>
            <a:r>
              <a:rPr lang="en-US" sz="2800" dirty="0"/>
              <a:t>Facility Loss</a:t>
            </a:r>
          </a:p>
        </p:txBody>
      </p:sp>
      <p:sp>
        <p:nvSpPr>
          <p:cNvPr id="5" name="TextBox 4">
            <a:extLst>
              <a:ext uri="{FF2B5EF4-FFF2-40B4-BE49-F238E27FC236}">
                <a16:creationId xmlns:a16="http://schemas.microsoft.com/office/drawing/2014/main" id="{F2763FF4-B0BE-4C2E-A400-92F66FE8090A}"/>
              </a:ext>
            </a:extLst>
          </p:cNvPr>
          <p:cNvSpPr txBox="1"/>
          <p:nvPr/>
        </p:nvSpPr>
        <p:spPr>
          <a:xfrm>
            <a:off x="1876236" y="611433"/>
            <a:ext cx="8458406" cy="523220"/>
          </a:xfrm>
          <a:prstGeom prst="rect">
            <a:avLst/>
          </a:prstGeom>
          <a:noFill/>
        </p:spPr>
        <p:txBody>
          <a:bodyPr wrap="none" rtlCol="0">
            <a:spAutoFit/>
          </a:bodyPr>
          <a:lstStyle/>
          <a:p>
            <a:r>
              <a:rPr lang="en-US" sz="2800" dirty="0"/>
              <a:t>Traditional Discrete Event Simulation with Animation</a:t>
            </a:r>
          </a:p>
        </p:txBody>
      </p:sp>
    </p:spTree>
    <p:extLst>
      <p:ext uri="{BB962C8B-B14F-4D97-AF65-F5344CB8AC3E}">
        <p14:creationId xmlns:p14="http://schemas.microsoft.com/office/powerpoint/2010/main" val="4145326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3FF78-7B97-4615-B7FE-9580494A1EDF}"/>
              </a:ext>
            </a:extLst>
          </p:cNvPr>
          <p:cNvSpPr>
            <a:spLocks noGrp="1"/>
          </p:cNvSpPr>
          <p:nvPr>
            <p:ph type="title"/>
          </p:nvPr>
        </p:nvSpPr>
        <p:spPr/>
        <p:txBody>
          <a:bodyPr/>
          <a:lstStyle/>
          <a:p>
            <a:r>
              <a:rPr lang="en-US" dirty="0"/>
              <a:t>Plentiful Reference Books</a:t>
            </a:r>
          </a:p>
        </p:txBody>
      </p:sp>
      <p:pic>
        <p:nvPicPr>
          <p:cNvPr id="1026" name="Picture 2" descr="medical simulation books">
            <a:extLst>
              <a:ext uri="{FF2B5EF4-FFF2-40B4-BE49-F238E27FC236}">
                <a16:creationId xmlns:a16="http://schemas.microsoft.com/office/drawing/2014/main" id="{AAEB9251-3419-4706-BB52-FFDD39CD0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01" y="776110"/>
            <a:ext cx="1905000" cy="2933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ages-na.ssl-images-amazon.com/images/I/51ZdzCnZwvL._SX380_BO1,204,203,200_.jpg">
            <a:extLst>
              <a:ext uri="{FF2B5EF4-FFF2-40B4-BE49-F238E27FC236}">
                <a16:creationId xmlns:a16="http://schemas.microsoft.com/office/drawing/2014/main" id="{265439B4-0A4C-44A9-8BD4-E48EE08CB6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0050" y="776110"/>
            <a:ext cx="2245839" cy="2933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mages-na.ssl-images-amazon.com/images/I/41CcmtIr2GL._SX373_BO1,204,203,200_.jpg">
            <a:extLst>
              <a:ext uri="{FF2B5EF4-FFF2-40B4-BE49-F238E27FC236}">
                <a16:creationId xmlns:a16="http://schemas.microsoft.com/office/drawing/2014/main" id="{40A6D20F-7A22-4771-881D-5A5360056A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038" y="776110"/>
            <a:ext cx="2245840" cy="29884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images-na.ssl-images-amazon.com/images/I/41qXVQF6%2BwL._SX375_BO1,204,203,200_.jpg">
            <a:extLst>
              <a:ext uri="{FF2B5EF4-FFF2-40B4-BE49-F238E27FC236}">
                <a16:creationId xmlns:a16="http://schemas.microsoft.com/office/drawing/2014/main" id="{3000D02B-7F69-4C0F-B882-25A1EBA536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4027" y="776110"/>
            <a:ext cx="2257817" cy="29884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s-na.amazon-adsystem.com/widgets/q?_encoding=UTF8&amp;MarketPlace=US&amp;ASIN=1938835034&amp;ServiceVersion=20070822&amp;ID=AsinImage&amp;WS=1&amp;Format=_SL250_&amp;tag=fireaccom-20">
            <a:extLst>
              <a:ext uri="{FF2B5EF4-FFF2-40B4-BE49-F238E27FC236}">
                <a16:creationId xmlns:a16="http://schemas.microsoft.com/office/drawing/2014/main" id="{5DBAE171-B63F-45EE-9F1D-69458EAE16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7993" y="776110"/>
            <a:ext cx="2378162" cy="294327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ws-na.amazon-adsystem.com/widgets/q?_encoding=UTF8&amp;MarketPlace=US&amp;ASIN=0470671165&amp;ServiceVersion=20070822&amp;ID=AsinImage&amp;WS=1&amp;Format=_SL250_&amp;tag=fireaccom-20">
            <a:extLst>
              <a:ext uri="{FF2B5EF4-FFF2-40B4-BE49-F238E27FC236}">
                <a16:creationId xmlns:a16="http://schemas.microsoft.com/office/drawing/2014/main" id="{7794FB5B-11EC-4EAE-BECD-3C16750576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0469" y="3725142"/>
            <a:ext cx="1904999" cy="270596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images-na.ssl-images-amazon.com/images/I/411Z8LcfPwL._SX322_BO1,204,203,200_.jpg">
            <a:extLst>
              <a:ext uri="{FF2B5EF4-FFF2-40B4-BE49-F238E27FC236}">
                <a16:creationId xmlns:a16="http://schemas.microsoft.com/office/drawing/2014/main" id="{89606657-CE79-4598-AD5C-53DD5689DE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5309" y="3811466"/>
            <a:ext cx="1778148" cy="273856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images-na.ssl-images-amazon.com/images/I/41-SDN4QWYL._SX351_BO1,204,203,200_.jpg">
            <a:extLst>
              <a:ext uri="{FF2B5EF4-FFF2-40B4-BE49-F238E27FC236}">
                <a16:creationId xmlns:a16="http://schemas.microsoft.com/office/drawing/2014/main" id="{D6CC06AD-AD8A-4F7E-A00E-960D030C39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7294" y="3811466"/>
            <a:ext cx="1933081" cy="273259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images-na.ssl-images-amazon.com/images/I/511AQOyaYFL._SX381_BO1,204,203,200_.jpg">
            <a:extLst>
              <a:ext uri="{FF2B5EF4-FFF2-40B4-BE49-F238E27FC236}">
                <a16:creationId xmlns:a16="http://schemas.microsoft.com/office/drawing/2014/main" id="{78AC328A-7DA9-4E50-A6ED-F8C66C776E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04212" y="3811466"/>
            <a:ext cx="1944409" cy="25333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D218E77-2CC0-41E2-92D1-502721D861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8903" y="3719380"/>
            <a:ext cx="1904998" cy="2765203"/>
          </a:xfrm>
          <a:prstGeom prst="rect">
            <a:avLst/>
          </a:prstGeom>
        </p:spPr>
      </p:pic>
    </p:spTree>
    <p:extLst>
      <p:ext uri="{BB962C8B-B14F-4D97-AF65-F5344CB8AC3E}">
        <p14:creationId xmlns:p14="http://schemas.microsoft.com/office/powerpoint/2010/main" val="2798508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Military Medical Simulation</a:t>
            </a:r>
          </a:p>
        </p:txBody>
      </p:sp>
      <p:pic>
        <p:nvPicPr>
          <p:cNvPr id="4" name="Picture 2" descr="How Virtual Reality Is Changing the Future of Healthcare Delivery">
            <a:extLst>
              <a:ext uri="{FF2B5EF4-FFF2-40B4-BE49-F238E27FC236}">
                <a16:creationId xmlns:a16="http://schemas.microsoft.com/office/drawing/2014/main" id="{C034483E-D90D-44EE-85B2-9B4E3FAD6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697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 Overview of Contemporary Civilian and Military Trauma Systems ...">
            <a:extLst>
              <a:ext uri="{FF2B5EF4-FFF2-40B4-BE49-F238E27FC236}">
                <a16:creationId xmlns:a16="http://schemas.microsoft.com/office/drawing/2014/main" id="{5F8A9A84-EB8C-4233-97E3-4A2B1C391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045" y="704818"/>
            <a:ext cx="8827910" cy="57310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5DA3EA3-8837-4B5E-B861-71BE03F33ED8}"/>
              </a:ext>
            </a:extLst>
          </p:cNvPr>
          <p:cNvSpPr>
            <a:spLocks noGrp="1"/>
          </p:cNvSpPr>
          <p:nvPr>
            <p:ph type="title"/>
          </p:nvPr>
        </p:nvSpPr>
        <p:spPr/>
        <p:txBody>
          <a:bodyPr/>
          <a:lstStyle/>
          <a:p>
            <a:r>
              <a:rPr lang="en-US" dirty="0"/>
              <a:t>Military Medical Treatment Chain</a:t>
            </a:r>
          </a:p>
        </p:txBody>
      </p:sp>
    </p:spTree>
    <p:extLst>
      <p:ext uri="{BB962C8B-B14F-4D97-AF65-F5344CB8AC3E}">
        <p14:creationId xmlns:p14="http://schemas.microsoft.com/office/powerpoint/2010/main" val="4062744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 Overview of Contemporary Civilian and Military Trauma Systems ...">
            <a:extLst>
              <a:ext uri="{FF2B5EF4-FFF2-40B4-BE49-F238E27FC236}">
                <a16:creationId xmlns:a16="http://schemas.microsoft.com/office/drawing/2014/main" id="{5F8A9A84-EB8C-4233-97E3-4A2B1C391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045" y="704818"/>
            <a:ext cx="8827910" cy="57310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4952B10-FC16-4B5F-85E0-A18ECCBA1DD1}"/>
              </a:ext>
            </a:extLst>
          </p:cNvPr>
          <p:cNvSpPr/>
          <p:nvPr/>
        </p:nvSpPr>
        <p:spPr bwMode="auto">
          <a:xfrm>
            <a:off x="1661025" y="1219200"/>
            <a:ext cx="2766656" cy="5171091"/>
          </a:xfrm>
          <a:prstGeom prst="rect">
            <a:avLst/>
          </a:prstGeom>
          <a:noFill/>
          <a:ln w="76200" cap="flat" cmpd="sng" algn="ctr">
            <a:solidFill>
              <a:srgbClr val="00B050"/>
            </a:solidFill>
            <a:prstDash val="solid"/>
            <a:miter lim="800000"/>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B050"/>
                </a:solidFill>
                <a:effectLst/>
                <a:latin typeface="Tahoma" charset="0"/>
              </a:rPr>
              <a:t>Military-specific Training &amp; Devices</a:t>
            </a:r>
          </a:p>
        </p:txBody>
      </p:sp>
      <p:sp>
        <p:nvSpPr>
          <p:cNvPr id="6" name="Rectangle 5">
            <a:extLst>
              <a:ext uri="{FF2B5EF4-FFF2-40B4-BE49-F238E27FC236}">
                <a16:creationId xmlns:a16="http://schemas.microsoft.com/office/drawing/2014/main" id="{A0537894-C4A9-4A4D-9643-DC4EF1987F32}"/>
              </a:ext>
            </a:extLst>
          </p:cNvPr>
          <p:cNvSpPr/>
          <p:nvPr/>
        </p:nvSpPr>
        <p:spPr bwMode="auto">
          <a:xfrm>
            <a:off x="4487333" y="1219199"/>
            <a:ext cx="6000045" cy="5171091"/>
          </a:xfrm>
          <a:prstGeom prst="rect">
            <a:avLst/>
          </a:prstGeom>
          <a:noFill/>
          <a:ln w="76200" cap="flat" cmpd="sng" algn="ctr">
            <a:solidFill>
              <a:srgbClr val="0033CC"/>
            </a:solidFill>
            <a:prstDash val="solid"/>
            <a:miter lim="800000"/>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2000" dirty="0">
                <a:solidFill>
                  <a:srgbClr val="3366CC"/>
                </a:solidFill>
              </a:rPr>
              <a:t>Rely on Civilian Training &amp; Devices</a:t>
            </a:r>
            <a:endParaRPr kumimoji="0" lang="en-US" sz="2000" b="0" i="0" u="none" strike="noStrike" cap="none" normalizeH="0" baseline="0" dirty="0">
              <a:ln>
                <a:noFill/>
              </a:ln>
              <a:solidFill>
                <a:srgbClr val="3366CC"/>
              </a:solidFill>
              <a:effectLst/>
            </a:endParaRPr>
          </a:p>
        </p:txBody>
      </p:sp>
      <p:sp>
        <p:nvSpPr>
          <p:cNvPr id="2" name="Title 1">
            <a:extLst>
              <a:ext uri="{FF2B5EF4-FFF2-40B4-BE49-F238E27FC236}">
                <a16:creationId xmlns:a16="http://schemas.microsoft.com/office/drawing/2014/main" id="{65DA3EA3-8837-4B5E-B861-71BE03F33ED8}"/>
              </a:ext>
            </a:extLst>
          </p:cNvPr>
          <p:cNvSpPr>
            <a:spLocks noGrp="1"/>
          </p:cNvSpPr>
          <p:nvPr>
            <p:ph type="title"/>
          </p:nvPr>
        </p:nvSpPr>
        <p:spPr/>
        <p:txBody>
          <a:bodyPr/>
          <a:lstStyle/>
          <a:p>
            <a:r>
              <a:rPr lang="en-US" dirty="0"/>
              <a:t>Military Medical Treatment Chain</a:t>
            </a:r>
          </a:p>
        </p:txBody>
      </p:sp>
    </p:spTree>
    <p:extLst>
      <p:ext uri="{BB962C8B-B14F-4D97-AF65-F5344CB8AC3E}">
        <p14:creationId xmlns:p14="http://schemas.microsoft.com/office/powerpoint/2010/main" val="7159111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17B24-96BB-4CA3-A141-9A36E475E3E1}"/>
              </a:ext>
            </a:extLst>
          </p:cNvPr>
          <p:cNvSpPr>
            <a:spLocks noGrp="1"/>
          </p:cNvSpPr>
          <p:nvPr>
            <p:ph type="title"/>
          </p:nvPr>
        </p:nvSpPr>
        <p:spPr/>
        <p:txBody>
          <a:bodyPr/>
          <a:lstStyle/>
          <a:p>
            <a:r>
              <a:rPr lang="en-US" dirty="0"/>
              <a:t>Medical Simulation Training Centers</a:t>
            </a:r>
          </a:p>
        </p:txBody>
      </p:sp>
      <p:pic>
        <p:nvPicPr>
          <p:cNvPr id="3074" name="Picture 2" descr="Image result for MSTC Medical Simulation Training Center">
            <a:extLst>
              <a:ext uri="{FF2B5EF4-FFF2-40B4-BE49-F238E27FC236}">
                <a16:creationId xmlns:a16="http://schemas.microsoft.com/office/drawing/2014/main" id="{C5926F93-F3AA-4186-B576-44200791E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9" y="1206500"/>
            <a:ext cx="121920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MSTC Medical Simulation Training Center">
            <a:extLst>
              <a:ext uri="{FF2B5EF4-FFF2-40B4-BE49-F238E27FC236}">
                <a16:creationId xmlns:a16="http://schemas.microsoft.com/office/drawing/2014/main" id="{10C6EC91-7BA7-4EDE-A41F-B221914293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141" y="4339003"/>
            <a:ext cx="2441659" cy="2518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27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TC3 simulation">
            <a:extLst>
              <a:ext uri="{FF2B5EF4-FFF2-40B4-BE49-F238E27FC236}">
                <a16:creationId xmlns:a16="http://schemas.microsoft.com/office/drawing/2014/main" id="{97108EFA-D6DA-426C-A286-CB371BF9D5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36" t="4889" r="640" b="5379"/>
          <a:stretch/>
        </p:blipFill>
        <p:spPr bwMode="auto">
          <a:xfrm>
            <a:off x="0" y="1273068"/>
            <a:ext cx="6462882" cy="49099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341F279-ACC4-42B7-8490-E12F572142FC}"/>
              </a:ext>
            </a:extLst>
          </p:cNvPr>
          <p:cNvSpPr>
            <a:spLocks noGrp="1"/>
          </p:cNvSpPr>
          <p:nvPr>
            <p:ph type="title"/>
          </p:nvPr>
        </p:nvSpPr>
        <p:spPr/>
        <p:txBody>
          <a:bodyPr/>
          <a:lstStyle/>
          <a:p>
            <a:r>
              <a:rPr lang="en-US" dirty="0"/>
              <a:t>TC3 Simulation</a:t>
            </a:r>
          </a:p>
        </p:txBody>
      </p:sp>
      <p:pic>
        <p:nvPicPr>
          <p:cNvPr id="1026" name="Picture 2" descr="Image result for tc3 simulation games">
            <a:extLst>
              <a:ext uri="{FF2B5EF4-FFF2-40B4-BE49-F238E27FC236}">
                <a16:creationId xmlns:a16="http://schemas.microsoft.com/office/drawing/2014/main" id="{93DC1369-0009-4E86-821B-F3A328480A9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551" r="28109"/>
          <a:stretch/>
        </p:blipFill>
        <p:spPr bwMode="auto">
          <a:xfrm>
            <a:off x="7134464" y="1259643"/>
            <a:ext cx="4400055" cy="30851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BF7DE6E-116E-4FD9-90B2-19CE7698B8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4465" y="4344778"/>
            <a:ext cx="4400055" cy="24618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429EDC-18D9-4709-97ED-D5A77BEF8B73}"/>
              </a:ext>
            </a:extLst>
          </p:cNvPr>
          <p:cNvSpPr txBox="1"/>
          <p:nvPr/>
        </p:nvSpPr>
        <p:spPr>
          <a:xfrm>
            <a:off x="2397038" y="734999"/>
            <a:ext cx="927242" cy="584775"/>
          </a:xfrm>
          <a:prstGeom prst="rect">
            <a:avLst/>
          </a:prstGeom>
          <a:noFill/>
        </p:spPr>
        <p:txBody>
          <a:bodyPr wrap="none" rtlCol="0">
            <a:spAutoFit/>
          </a:bodyPr>
          <a:lstStyle/>
          <a:p>
            <a:r>
              <a:rPr lang="en-US" dirty="0"/>
              <a:t>USA</a:t>
            </a:r>
          </a:p>
        </p:txBody>
      </p:sp>
      <p:sp>
        <p:nvSpPr>
          <p:cNvPr id="7" name="TextBox 6">
            <a:extLst>
              <a:ext uri="{FF2B5EF4-FFF2-40B4-BE49-F238E27FC236}">
                <a16:creationId xmlns:a16="http://schemas.microsoft.com/office/drawing/2014/main" id="{622D6376-05B6-4CAB-A9D1-44F31756AC2C}"/>
              </a:ext>
            </a:extLst>
          </p:cNvPr>
          <p:cNvSpPr txBox="1"/>
          <p:nvPr/>
        </p:nvSpPr>
        <p:spPr>
          <a:xfrm>
            <a:off x="8992670" y="734999"/>
            <a:ext cx="1389548" cy="584775"/>
          </a:xfrm>
          <a:prstGeom prst="rect">
            <a:avLst/>
          </a:prstGeom>
          <a:noFill/>
        </p:spPr>
        <p:txBody>
          <a:bodyPr wrap="none" rtlCol="0">
            <a:spAutoFit/>
          </a:bodyPr>
          <a:lstStyle/>
          <a:p>
            <a:r>
              <a:rPr lang="en-US" dirty="0"/>
              <a:t>France</a:t>
            </a:r>
          </a:p>
        </p:txBody>
      </p:sp>
    </p:spTree>
    <p:extLst>
      <p:ext uri="{BB962C8B-B14F-4D97-AF65-F5344CB8AC3E}">
        <p14:creationId xmlns:p14="http://schemas.microsoft.com/office/powerpoint/2010/main" val="34733194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1F279-ACC4-42B7-8490-E12F572142FC}"/>
              </a:ext>
            </a:extLst>
          </p:cNvPr>
          <p:cNvSpPr>
            <a:spLocks noGrp="1"/>
          </p:cNvSpPr>
          <p:nvPr>
            <p:ph type="title"/>
          </p:nvPr>
        </p:nvSpPr>
        <p:spPr/>
        <p:txBody>
          <a:bodyPr/>
          <a:lstStyle/>
          <a:p>
            <a:r>
              <a:rPr lang="en-US" dirty="0"/>
              <a:t>TC3 Simulation</a:t>
            </a:r>
          </a:p>
        </p:txBody>
      </p:sp>
      <p:pic>
        <p:nvPicPr>
          <p:cNvPr id="2050" name="Picture 2" descr="Image result for TC3 simulation">
            <a:extLst>
              <a:ext uri="{FF2B5EF4-FFF2-40B4-BE49-F238E27FC236}">
                <a16:creationId xmlns:a16="http://schemas.microsoft.com/office/drawing/2014/main" id="{ED58FC05-CC68-4757-A06D-3DCAC4EC8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12" y="1436523"/>
            <a:ext cx="6603448" cy="37177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TC3 simulation">
            <a:extLst>
              <a:ext uri="{FF2B5EF4-FFF2-40B4-BE49-F238E27FC236}">
                <a16:creationId xmlns:a16="http://schemas.microsoft.com/office/drawing/2014/main" id="{57100303-3753-42E9-840F-59E86A664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76" y="4030133"/>
            <a:ext cx="2594045" cy="2430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58BACF-6F37-40CF-9F78-39161EAFBF25}"/>
              </a:ext>
            </a:extLst>
          </p:cNvPr>
          <p:cNvSpPr txBox="1"/>
          <p:nvPr/>
        </p:nvSpPr>
        <p:spPr>
          <a:xfrm>
            <a:off x="1083733" y="783853"/>
            <a:ext cx="9257727" cy="584775"/>
          </a:xfrm>
          <a:prstGeom prst="rect">
            <a:avLst/>
          </a:prstGeom>
          <a:noFill/>
        </p:spPr>
        <p:txBody>
          <a:bodyPr wrap="none" rtlCol="0">
            <a:spAutoFit/>
          </a:bodyPr>
          <a:lstStyle/>
          <a:p>
            <a:r>
              <a:rPr lang="en-US" dirty="0"/>
              <a:t>Increasing graphic realism, Improved VR interface</a:t>
            </a:r>
          </a:p>
        </p:txBody>
      </p:sp>
      <p:pic>
        <p:nvPicPr>
          <p:cNvPr id="1026" name="Picture 2">
            <a:extLst>
              <a:ext uri="{FF2B5EF4-FFF2-40B4-BE49-F238E27FC236}">
                <a16:creationId xmlns:a16="http://schemas.microsoft.com/office/drawing/2014/main" id="{4CC5D507-EFA0-4FC0-81B7-E25BFE7668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0932" y="1436523"/>
            <a:ext cx="4971107" cy="37283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293B03A-6F9B-0B6C-9987-19BA3454F9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6589" y="3838074"/>
            <a:ext cx="4831882" cy="301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208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169AC-3F1F-47DA-9701-332415A1815D}"/>
              </a:ext>
            </a:extLst>
          </p:cNvPr>
          <p:cNvSpPr>
            <a:spLocks noGrp="1"/>
          </p:cNvSpPr>
          <p:nvPr>
            <p:ph type="title"/>
          </p:nvPr>
        </p:nvSpPr>
        <p:spPr/>
        <p:txBody>
          <a:bodyPr/>
          <a:lstStyle/>
          <a:p>
            <a:r>
              <a:rPr lang="en-US" dirty="0"/>
              <a:t>CBRN  &amp; HAZMAT Training</a:t>
            </a:r>
          </a:p>
        </p:txBody>
      </p:sp>
      <p:pic>
        <p:nvPicPr>
          <p:cNvPr id="2050" name="Picture 2" descr="Image result for nbc disaster simulation">
            <a:extLst>
              <a:ext uri="{FF2B5EF4-FFF2-40B4-BE49-F238E27FC236}">
                <a16:creationId xmlns:a16="http://schemas.microsoft.com/office/drawing/2014/main" id="{1C377CBF-6838-44EE-A0B4-3D4AE07BB9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392"/>
          <a:stretch/>
        </p:blipFill>
        <p:spPr bwMode="auto">
          <a:xfrm>
            <a:off x="2225720" y="1175676"/>
            <a:ext cx="7588119" cy="52937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CA8CBE-5D5B-4696-9AFC-A4F26E51943D}"/>
              </a:ext>
            </a:extLst>
          </p:cNvPr>
          <p:cNvSpPr txBox="1"/>
          <p:nvPr/>
        </p:nvSpPr>
        <p:spPr>
          <a:xfrm>
            <a:off x="696156" y="652456"/>
            <a:ext cx="10799688" cy="523220"/>
          </a:xfrm>
          <a:prstGeom prst="rect">
            <a:avLst/>
          </a:prstGeom>
          <a:noFill/>
        </p:spPr>
        <p:txBody>
          <a:bodyPr wrap="none" rtlCol="0">
            <a:spAutoFit/>
          </a:bodyPr>
          <a:lstStyle/>
          <a:p>
            <a:r>
              <a:rPr lang="en-US" sz="2800" dirty="0"/>
              <a:t>Direct application of Military Live Training model to Civilian </a:t>
            </a:r>
            <a:r>
              <a:rPr lang="en-US" sz="2800" dirty="0" err="1"/>
              <a:t>MedSim</a:t>
            </a:r>
            <a:endParaRPr lang="en-US" sz="2800" dirty="0"/>
          </a:p>
        </p:txBody>
      </p:sp>
    </p:spTree>
    <p:extLst>
      <p:ext uri="{BB962C8B-B14F-4D97-AF65-F5344CB8AC3E}">
        <p14:creationId xmlns:p14="http://schemas.microsoft.com/office/powerpoint/2010/main" val="3406288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Standardized Patients</a:t>
            </a:r>
          </a:p>
        </p:txBody>
      </p:sp>
      <p:pic>
        <p:nvPicPr>
          <p:cNvPr id="4" name="Picture 2" descr="How Virtual Reality Is Changing the Future of Healthcare Delivery">
            <a:extLst>
              <a:ext uri="{FF2B5EF4-FFF2-40B4-BE49-F238E27FC236}">
                <a16:creationId xmlns:a16="http://schemas.microsoft.com/office/drawing/2014/main" id="{C57CEBE5-E306-4ADB-88A0-03FB0CE3A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07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84DD4-B162-4A8C-97E7-3CA85AAAA91C}"/>
              </a:ext>
            </a:extLst>
          </p:cNvPr>
          <p:cNvSpPr>
            <a:spLocks noGrp="1"/>
          </p:cNvSpPr>
          <p:nvPr>
            <p:ph type="title"/>
          </p:nvPr>
        </p:nvSpPr>
        <p:spPr/>
        <p:txBody>
          <a:bodyPr/>
          <a:lstStyle/>
          <a:p>
            <a:r>
              <a:rPr lang="en-US" dirty="0"/>
              <a:t>Standardized Patient Modes</a:t>
            </a:r>
          </a:p>
        </p:txBody>
      </p:sp>
      <p:pic>
        <p:nvPicPr>
          <p:cNvPr id="1026" name="Picture 2" descr="Image result for standardized patients">
            <a:extLst>
              <a:ext uri="{FF2B5EF4-FFF2-40B4-BE49-F238E27FC236}">
                <a16:creationId xmlns:a16="http://schemas.microsoft.com/office/drawing/2014/main" id="{9BB8E6BF-0CE4-43B8-8918-BA079D6D2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00" y="1025873"/>
            <a:ext cx="5650600" cy="4591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tandardized patients">
            <a:extLst>
              <a:ext uri="{FF2B5EF4-FFF2-40B4-BE49-F238E27FC236}">
                <a16:creationId xmlns:a16="http://schemas.microsoft.com/office/drawing/2014/main" id="{EB50B37C-22FC-48B6-8101-E2AA32A9F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025873"/>
            <a:ext cx="5415477" cy="36080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tandardized patients">
            <a:extLst>
              <a:ext uri="{FF2B5EF4-FFF2-40B4-BE49-F238E27FC236}">
                <a16:creationId xmlns:a16="http://schemas.microsoft.com/office/drawing/2014/main" id="{E6D6FD4A-D46A-41CC-A376-C794DE9584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1376" y="3479800"/>
            <a:ext cx="5606481" cy="30344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E08BC2-9C9F-4A9B-9C98-B87B1679FBDA}"/>
              </a:ext>
            </a:extLst>
          </p:cNvPr>
          <p:cNvSpPr txBox="1"/>
          <p:nvPr/>
        </p:nvSpPr>
        <p:spPr>
          <a:xfrm>
            <a:off x="89800" y="5573598"/>
            <a:ext cx="2760949" cy="400110"/>
          </a:xfrm>
          <a:prstGeom prst="rect">
            <a:avLst/>
          </a:prstGeom>
          <a:noFill/>
        </p:spPr>
        <p:txBody>
          <a:bodyPr wrap="none" rtlCol="0">
            <a:spAutoFit/>
          </a:bodyPr>
          <a:lstStyle/>
          <a:p>
            <a:r>
              <a:rPr lang="en-US" sz="2000" dirty="0"/>
              <a:t>Human as living model</a:t>
            </a:r>
          </a:p>
        </p:txBody>
      </p:sp>
      <p:sp>
        <p:nvSpPr>
          <p:cNvPr id="7" name="TextBox 6">
            <a:extLst>
              <a:ext uri="{FF2B5EF4-FFF2-40B4-BE49-F238E27FC236}">
                <a16:creationId xmlns:a16="http://schemas.microsoft.com/office/drawing/2014/main" id="{2D294FC3-BABC-4095-9C54-82026474810F}"/>
              </a:ext>
            </a:extLst>
          </p:cNvPr>
          <p:cNvSpPr txBox="1"/>
          <p:nvPr/>
        </p:nvSpPr>
        <p:spPr>
          <a:xfrm>
            <a:off x="3307876" y="6507826"/>
            <a:ext cx="3322448" cy="400110"/>
          </a:xfrm>
          <a:prstGeom prst="rect">
            <a:avLst/>
          </a:prstGeom>
          <a:noFill/>
        </p:spPr>
        <p:txBody>
          <a:bodyPr wrap="none" rtlCol="0">
            <a:spAutoFit/>
          </a:bodyPr>
          <a:lstStyle/>
          <a:p>
            <a:r>
              <a:rPr lang="en-US" sz="2000" dirty="0"/>
              <a:t>Human as host for moulage</a:t>
            </a:r>
          </a:p>
        </p:txBody>
      </p:sp>
      <p:sp>
        <p:nvSpPr>
          <p:cNvPr id="8" name="TextBox 7">
            <a:extLst>
              <a:ext uri="{FF2B5EF4-FFF2-40B4-BE49-F238E27FC236}">
                <a16:creationId xmlns:a16="http://schemas.microsoft.com/office/drawing/2014/main" id="{97C9099C-F4A7-4710-87C3-939B9C4150BA}"/>
              </a:ext>
            </a:extLst>
          </p:cNvPr>
          <p:cNvSpPr txBox="1"/>
          <p:nvPr/>
        </p:nvSpPr>
        <p:spPr>
          <a:xfrm>
            <a:off x="8977857" y="4594506"/>
            <a:ext cx="3322063" cy="400110"/>
          </a:xfrm>
          <a:prstGeom prst="rect">
            <a:avLst/>
          </a:prstGeom>
          <a:noFill/>
        </p:spPr>
        <p:txBody>
          <a:bodyPr wrap="none" rtlCol="0">
            <a:spAutoFit/>
          </a:bodyPr>
          <a:lstStyle/>
          <a:p>
            <a:r>
              <a:rPr lang="en-US" sz="2000" dirty="0"/>
              <a:t>Human as concerned family</a:t>
            </a:r>
          </a:p>
        </p:txBody>
      </p:sp>
    </p:spTree>
    <p:extLst>
      <p:ext uri="{BB962C8B-B14F-4D97-AF65-F5344CB8AC3E}">
        <p14:creationId xmlns:p14="http://schemas.microsoft.com/office/powerpoint/2010/main" val="4233822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A2BE-E9F4-427F-9241-9E35ABA35159}"/>
              </a:ext>
            </a:extLst>
          </p:cNvPr>
          <p:cNvSpPr>
            <a:spLocks noGrp="1"/>
          </p:cNvSpPr>
          <p:nvPr>
            <p:ph type="title"/>
          </p:nvPr>
        </p:nvSpPr>
        <p:spPr>
          <a:xfrm>
            <a:off x="1777765" y="0"/>
            <a:ext cx="8469435" cy="795130"/>
          </a:xfrm>
        </p:spPr>
        <p:txBody>
          <a:bodyPr/>
          <a:lstStyle/>
          <a:p>
            <a:r>
              <a:rPr lang="en-US" dirty="0"/>
              <a:t>Human/Manikin Hybrid Simulators</a:t>
            </a:r>
          </a:p>
        </p:txBody>
      </p:sp>
      <p:pic>
        <p:nvPicPr>
          <p:cNvPr id="6" name="Picture 5">
            <a:extLst>
              <a:ext uri="{FF2B5EF4-FFF2-40B4-BE49-F238E27FC236}">
                <a16:creationId xmlns:a16="http://schemas.microsoft.com/office/drawing/2014/main" id="{5CB8AD2B-DC60-43A4-A8AC-668E16821252}"/>
              </a:ext>
            </a:extLst>
          </p:cNvPr>
          <p:cNvPicPr>
            <a:picLocks noChangeAspect="1"/>
          </p:cNvPicPr>
          <p:nvPr/>
        </p:nvPicPr>
        <p:blipFill rotWithShape="1">
          <a:blip r:embed="rId3"/>
          <a:srcRect b="21599"/>
          <a:stretch/>
        </p:blipFill>
        <p:spPr>
          <a:xfrm>
            <a:off x="123279" y="939970"/>
            <a:ext cx="5484614" cy="4452111"/>
          </a:xfrm>
          <a:prstGeom prst="rect">
            <a:avLst/>
          </a:prstGeom>
        </p:spPr>
      </p:pic>
      <p:sp>
        <p:nvSpPr>
          <p:cNvPr id="3" name="TextBox 2">
            <a:extLst>
              <a:ext uri="{FF2B5EF4-FFF2-40B4-BE49-F238E27FC236}">
                <a16:creationId xmlns:a16="http://schemas.microsoft.com/office/drawing/2014/main" id="{B5069E93-2B1E-46D5-814A-ACE4F14B1536}"/>
              </a:ext>
            </a:extLst>
          </p:cNvPr>
          <p:cNvSpPr txBox="1"/>
          <p:nvPr/>
        </p:nvSpPr>
        <p:spPr>
          <a:xfrm>
            <a:off x="1177379" y="5456195"/>
            <a:ext cx="2436373" cy="461665"/>
          </a:xfrm>
          <a:prstGeom prst="rect">
            <a:avLst/>
          </a:prstGeom>
          <a:noFill/>
        </p:spPr>
        <p:txBody>
          <a:bodyPr wrap="none" rtlCol="0">
            <a:spAutoFit/>
          </a:bodyPr>
          <a:lstStyle/>
          <a:p>
            <a:r>
              <a:rPr lang="en-US" sz="2400" dirty="0"/>
              <a:t>Labor &amp; Delivery</a:t>
            </a:r>
          </a:p>
        </p:txBody>
      </p:sp>
      <p:pic>
        <p:nvPicPr>
          <p:cNvPr id="3074" name="Picture 2" descr="Related image">
            <a:extLst>
              <a:ext uri="{FF2B5EF4-FFF2-40B4-BE49-F238E27FC236}">
                <a16:creationId xmlns:a16="http://schemas.microsoft.com/office/drawing/2014/main" id="{EDD972EE-C9C0-43B3-A51A-8575474FA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7893" y="939971"/>
            <a:ext cx="6584108" cy="4452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DFBBBB8-ACA4-0349-0586-2F3F52384819}"/>
              </a:ext>
            </a:extLst>
          </p:cNvPr>
          <p:cNvSpPr txBox="1"/>
          <p:nvPr/>
        </p:nvSpPr>
        <p:spPr>
          <a:xfrm>
            <a:off x="7810827" y="5456194"/>
            <a:ext cx="2334165" cy="461665"/>
          </a:xfrm>
          <a:prstGeom prst="rect">
            <a:avLst/>
          </a:prstGeom>
          <a:noFill/>
        </p:spPr>
        <p:txBody>
          <a:bodyPr wrap="none" rtlCol="0">
            <a:spAutoFit/>
          </a:bodyPr>
          <a:lstStyle/>
          <a:p>
            <a:r>
              <a:rPr lang="en-US" sz="2400" dirty="0"/>
              <a:t>Combat Trauma</a:t>
            </a:r>
          </a:p>
        </p:txBody>
      </p:sp>
    </p:spTree>
    <p:extLst>
      <p:ext uri="{BB962C8B-B14F-4D97-AF65-F5344CB8AC3E}">
        <p14:creationId xmlns:p14="http://schemas.microsoft.com/office/powerpoint/2010/main" val="1826061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B815B20B-824B-7468-A5EB-E215F8BFEA0C}"/>
              </a:ext>
            </a:extLst>
          </p:cNvPr>
          <p:cNvCxnSpPr>
            <a:cxnSpLocks/>
          </p:cNvCxnSpPr>
          <p:nvPr/>
        </p:nvCxnSpPr>
        <p:spPr>
          <a:xfrm flipV="1">
            <a:off x="205680" y="3581958"/>
            <a:ext cx="11897277" cy="1"/>
          </a:xfrm>
          <a:prstGeom prst="straightConnector1">
            <a:avLst/>
          </a:prstGeom>
          <a:ln w="76200">
            <a:solidFill>
              <a:srgbClr val="22458A"/>
            </a:solidFill>
            <a:tailEnd type="triangle"/>
          </a:ln>
        </p:spPr>
        <p:style>
          <a:lnRef idx="1">
            <a:schemeClr val="accent1"/>
          </a:lnRef>
          <a:fillRef idx="0">
            <a:schemeClr val="accent1"/>
          </a:fillRef>
          <a:effectRef idx="0">
            <a:schemeClr val="accent1"/>
          </a:effectRef>
          <a:fontRef idx="minor">
            <a:schemeClr val="tx1"/>
          </a:fontRef>
        </p:style>
      </p:cxnSp>
      <p:sp>
        <p:nvSpPr>
          <p:cNvPr id="25" name="Isosceles Triangle 24">
            <a:extLst>
              <a:ext uri="{FF2B5EF4-FFF2-40B4-BE49-F238E27FC236}">
                <a16:creationId xmlns:a16="http://schemas.microsoft.com/office/drawing/2014/main" id="{5B2A5F9B-943B-967B-0ADA-F33AD51D824E}"/>
              </a:ext>
            </a:extLst>
          </p:cNvPr>
          <p:cNvSpPr/>
          <p:nvPr/>
        </p:nvSpPr>
        <p:spPr>
          <a:xfrm flipV="1">
            <a:off x="2514678" y="3623059"/>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7F7ED54-B3A9-9D71-EEF0-70559A66C673}"/>
              </a:ext>
            </a:extLst>
          </p:cNvPr>
          <p:cNvSpPr/>
          <p:nvPr/>
        </p:nvSpPr>
        <p:spPr>
          <a:xfrm>
            <a:off x="4298500" y="3263467"/>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67B16E75-B456-879F-7CB6-7CFC5EA7CE53}"/>
              </a:ext>
            </a:extLst>
          </p:cNvPr>
          <p:cNvSpPr/>
          <p:nvPr/>
        </p:nvSpPr>
        <p:spPr>
          <a:xfrm flipV="1">
            <a:off x="6084308" y="3623059"/>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FD538FD4-1306-D330-34CD-8BADDC53A3B8}"/>
              </a:ext>
            </a:extLst>
          </p:cNvPr>
          <p:cNvSpPr/>
          <p:nvPr/>
        </p:nvSpPr>
        <p:spPr>
          <a:xfrm>
            <a:off x="7861052" y="3263467"/>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B94FEC20-CE57-6840-6C7F-8756FEC67683}"/>
              </a:ext>
            </a:extLst>
          </p:cNvPr>
          <p:cNvSpPr/>
          <p:nvPr/>
        </p:nvSpPr>
        <p:spPr>
          <a:xfrm flipV="1">
            <a:off x="9629598" y="3623059"/>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1BE5DF75-B62A-C249-45B4-21326E6A6BF6}"/>
              </a:ext>
            </a:extLst>
          </p:cNvPr>
          <p:cNvSpPr/>
          <p:nvPr/>
        </p:nvSpPr>
        <p:spPr>
          <a:xfrm>
            <a:off x="11420496" y="3263467"/>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a:extLst>
              <a:ext uri="{FF2B5EF4-FFF2-40B4-BE49-F238E27FC236}">
                <a16:creationId xmlns:a16="http://schemas.microsoft.com/office/drawing/2014/main" id="{A9F05AD5-72F0-AC08-7DAB-05FCB45FAF72}"/>
              </a:ext>
            </a:extLst>
          </p:cNvPr>
          <p:cNvSpPr txBox="1"/>
          <p:nvPr/>
        </p:nvSpPr>
        <p:spPr>
          <a:xfrm>
            <a:off x="257048" y="3799483"/>
            <a:ext cx="1316386" cy="1015663"/>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latin typeface="Tahoma"/>
                <a:ea typeface="Tahoma"/>
                <a:cs typeface="Tahoma"/>
              </a:rPr>
              <a:t>Cadavers</a:t>
            </a:r>
          </a:p>
          <a:p>
            <a:pPr algn="ctr"/>
            <a:r>
              <a:rPr lang="en-US" sz="2000" dirty="0">
                <a:latin typeface="Tahoma"/>
                <a:ea typeface="Tahoma"/>
                <a:cs typeface="Tahoma"/>
              </a:rPr>
              <a:t>&amp; Animals</a:t>
            </a:r>
          </a:p>
          <a:p>
            <a:pPr algn="ctr"/>
            <a:r>
              <a:rPr lang="en-US" sz="2000" dirty="0">
                <a:latin typeface="Tahoma"/>
                <a:ea typeface="Tahoma"/>
                <a:cs typeface="Tahoma"/>
              </a:rPr>
              <a:t>1400’s</a:t>
            </a:r>
            <a:endParaRPr lang="en-US" sz="2000" dirty="0">
              <a:ea typeface="Tahoma"/>
              <a:cs typeface="Tahoma"/>
            </a:endParaRPr>
          </a:p>
        </p:txBody>
      </p:sp>
      <p:sp>
        <p:nvSpPr>
          <p:cNvPr id="5" name="TextBox 2">
            <a:extLst>
              <a:ext uri="{FF2B5EF4-FFF2-40B4-BE49-F238E27FC236}">
                <a16:creationId xmlns:a16="http://schemas.microsoft.com/office/drawing/2014/main" id="{22307B41-80E8-F520-C472-08460750F6CA}"/>
              </a:ext>
            </a:extLst>
          </p:cNvPr>
          <p:cNvSpPr txBox="1"/>
          <p:nvPr/>
        </p:nvSpPr>
        <p:spPr>
          <a:xfrm>
            <a:off x="2095298" y="3799483"/>
            <a:ext cx="1185388" cy="1015663"/>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latin typeface="Tahoma"/>
                <a:ea typeface="Tahoma"/>
                <a:cs typeface="Tahoma"/>
              </a:rPr>
              <a:t>Part-task</a:t>
            </a:r>
          </a:p>
          <a:p>
            <a:pPr algn="ctr"/>
            <a:r>
              <a:rPr lang="en-US" sz="2000" dirty="0">
                <a:latin typeface="Tahoma"/>
                <a:ea typeface="Tahoma"/>
                <a:cs typeface="Tahoma"/>
              </a:rPr>
              <a:t>Trainers</a:t>
            </a:r>
          </a:p>
          <a:p>
            <a:pPr algn="ctr"/>
            <a:r>
              <a:rPr lang="en-US" sz="2000" dirty="0">
                <a:latin typeface="Tahoma"/>
                <a:ea typeface="Tahoma"/>
                <a:cs typeface="Tahoma"/>
              </a:rPr>
              <a:t>1700’s</a:t>
            </a:r>
            <a:endParaRPr lang="en-US" sz="2000" dirty="0">
              <a:ea typeface="Tahoma"/>
              <a:cs typeface="Tahoma"/>
            </a:endParaRPr>
          </a:p>
        </p:txBody>
      </p:sp>
      <p:sp>
        <p:nvSpPr>
          <p:cNvPr id="6" name="TextBox 3">
            <a:extLst>
              <a:ext uri="{FF2B5EF4-FFF2-40B4-BE49-F238E27FC236}">
                <a16:creationId xmlns:a16="http://schemas.microsoft.com/office/drawing/2014/main" id="{4BF8B142-8E94-AF56-31E0-431CA8B480A4}"/>
              </a:ext>
            </a:extLst>
          </p:cNvPr>
          <p:cNvSpPr txBox="1"/>
          <p:nvPr/>
        </p:nvSpPr>
        <p:spPr>
          <a:xfrm>
            <a:off x="3874955" y="3799483"/>
            <a:ext cx="1162498" cy="1015663"/>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latin typeface="Tahoma"/>
                <a:ea typeface="Tahoma"/>
                <a:cs typeface="Tahoma"/>
              </a:rPr>
              <a:t>Manikins</a:t>
            </a:r>
          </a:p>
          <a:p>
            <a:pPr algn="ctr"/>
            <a:endParaRPr lang="en-US" sz="2000" dirty="0">
              <a:latin typeface="Tahoma"/>
              <a:ea typeface="Tahoma"/>
              <a:cs typeface="Tahoma"/>
            </a:endParaRPr>
          </a:p>
          <a:p>
            <a:pPr algn="ctr"/>
            <a:r>
              <a:rPr lang="en-US" sz="2000" dirty="0">
                <a:latin typeface="Tahoma"/>
                <a:ea typeface="Tahoma"/>
                <a:cs typeface="Tahoma"/>
              </a:rPr>
              <a:t>1911</a:t>
            </a:r>
            <a:endParaRPr lang="en-US" sz="2000" dirty="0"/>
          </a:p>
        </p:txBody>
      </p:sp>
      <p:sp>
        <p:nvSpPr>
          <p:cNvPr id="7" name="TextBox 4">
            <a:extLst>
              <a:ext uri="{FF2B5EF4-FFF2-40B4-BE49-F238E27FC236}">
                <a16:creationId xmlns:a16="http://schemas.microsoft.com/office/drawing/2014/main" id="{891C12A4-EE81-FA72-529D-958993811ABD}"/>
              </a:ext>
            </a:extLst>
          </p:cNvPr>
          <p:cNvSpPr txBox="1"/>
          <p:nvPr/>
        </p:nvSpPr>
        <p:spPr>
          <a:xfrm>
            <a:off x="5421829" y="3799483"/>
            <a:ext cx="1647246" cy="1015663"/>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latin typeface="Tahoma"/>
                <a:ea typeface="Tahoma"/>
                <a:cs typeface="Tahoma"/>
              </a:rPr>
              <a:t>Standardized</a:t>
            </a:r>
            <a:endParaRPr lang="en-US" sz="2000" dirty="0">
              <a:ea typeface="Tahoma" charset="0"/>
              <a:cs typeface="Tahoma" charset="0"/>
            </a:endParaRPr>
          </a:p>
          <a:p>
            <a:pPr algn="ctr"/>
            <a:r>
              <a:rPr lang="en-US" sz="2000" dirty="0">
                <a:ea typeface="Tahoma"/>
                <a:cs typeface="Tahoma"/>
              </a:rPr>
              <a:t>Patients</a:t>
            </a:r>
          </a:p>
          <a:p>
            <a:pPr algn="ctr"/>
            <a:r>
              <a:rPr lang="en-US" sz="2000" dirty="0">
                <a:ea typeface="Tahoma"/>
                <a:cs typeface="Tahoma"/>
              </a:rPr>
              <a:t>1963</a:t>
            </a:r>
          </a:p>
        </p:txBody>
      </p:sp>
      <p:sp>
        <p:nvSpPr>
          <p:cNvPr id="8" name="TextBox 5">
            <a:extLst>
              <a:ext uri="{FF2B5EF4-FFF2-40B4-BE49-F238E27FC236}">
                <a16:creationId xmlns:a16="http://schemas.microsoft.com/office/drawing/2014/main" id="{FA7089D7-FC57-F43A-4A39-7190D2CAF833}"/>
              </a:ext>
            </a:extLst>
          </p:cNvPr>
          <p:cNvSpPr txBox="1"/>
          <p:nvPr/>
        </p:nvSpPr>
        <p:spPr>
          <a:xfrm>
            <a:off x="7554517" y="3799483"/>
            <a:ext cx="950132" cy="1015663"/>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latin typeface="Tahoma"/>
                <a:ea typeface="Tahoma"/>
                <a:cs typeface="Tahoma"/>
              </a:rPr>
              <a:t>Screen</a:t>
            </a:r>
          </a:p>
          <a:p>
            <a:pPr algn="ctr"/>
            <a:r>
              <a:rPr lang="en-US" sz="2000" dirty="0">
                <a:ea typeface="Tahoma" charset="0"/>
                <a:cs typeface="Tahoma" charset="0"/>
              </a:rPr>
              <a:t>Based</a:t>
            </a:r>
          </a:p>
          <a:p>
            <a:pPr algn="ctr"/>
            <a:r>
              <a:rPr lang="en-US" sz="2000" dirty="0">
                <a:ea typeface="Tahoma" charset="0"/>
                <a:cs typeface="Tahoma" charset="0"/>
              </a:rPr>
              <a:t>1995</a:t>
            </a:r>
          </a:p>
        </p:txBody>
      </p:sp>
      <p:sp>
        <p:nvSpPr>
          <p:cNvPr id="9" name="TextBox 6">
            <a:extLst>
              <a:ext uri="{FF2B5EF4-FFF2-40B4-BE49-F238E27FC236}">
                <a16:creationId xmlns:a16="http://schemas.microsoft.com/office/drawing/2014/main" id="{9B58A4A9-9548-A9CD-C3E8-78423883E679}"/>
              </a:ext>
            </a:extLst>
          </p:cNvPr>
          <p:cNvSpPr txBox="1"/>
          <p:nvPr/>
        </p:nvSpPr>
        <p:spPr>
          <a:xfrm>
            <a:off x="9333041" y="3799483"/>
            <a:ext cx="939744" cy="1015663"/>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latin typeface="Tahoma"/>
                <a:ea typeface="Tahoma"/>
                <a:cs typeface="Tahoma"/>
              </a:rPr>
              <a:t>Virtual</a:t>
            </a:r>
          </a:p>
          <a:p>
            <a:pPr algn="ctr"/>
            <a:r>
              <a:rPr lang="en-US" sz="2000" dirty="0">
                <a:latin typeface="Tahoma"/>
                <a:ea typeface="Tahoma"/>
                <a:cs typeface="Tahoma"/>
              </a:rPr>
              <a:t>Reality</a:t>
            </a:r>
          </a:p>
          <a:p>
            <a:pPr algn="ctr"/>
            <a:r>
              <a:rPr lang="en-US" sz="2000" dirty="0">
                <a:latin typeface="Tahoma"/>
                <a:ea typeface="Tahoma"/>
                <a:cs typeface="Tahoma"/>
              </a:rPr>
              <a:t>2000</a:t>
            </a:r>
            <a:endParaRPr lang="en-US" sz="2000" dirty="0"/>
          </a:p>
        </p:txBody>
      </p:sp>
      <p:sp>
        <p:nvSpPr>
          <p:cNvPr id="10" name="TextBox 7">
            <a:extLst>
              <a:ext uri="{FF2B5EF4-FFF2-40B4-BE49-F238E27FC236}">
                <a16:creationId xmlns:a16="http://schemas.microsoft.com/office/drawing/2014/main" id="{991600C9-EB91-8249-187D-D005F8052CCF}"/>
              </a:ext>
            </a:extLst>
          </p:cNvPr>
          <p:cNvSpPr txBox="1"/>
          <p:nvPr/>
        </p:nvSpPr>
        <p:spPr>
          <a:xfrm>
            <a:off x="11210386" y="3799483"/>
            <a:ext cx="742511" cy="1015663"/>
          </a:xfrm>
          <a:prstGeom prst="rect">
            <a:avLst/>
          </a:prstGeom>
          <a:noFill/>
        </p:spPr>
        <p:txBody>
          <a:bodyPr wrap="none" lIns="91440" tIns="45720" rIns="91440" bIns="45720" rtlCol="0" anchor="t">
            <a:spAutoFit/>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dirty="0">
                <a:ea typeface="Tahoma"/>
                <a:cs typeface="Tahoma"/>
              </a:rPr>
              <a:t>AI</a:t>
            </a:r>
          </a:p>
          <a:p>
            <a:pPr algn="ctr"/>
            <a:endParaRPr lang="en-US" sz="2000" dirty="0">
              <a:ea typeface="Tahoma"/>
              <a:cs typeface="Tahoma"/>
            </a:endParaRPr>
          </a:p>
          <a:p>
            <a:pPr algn="ctr"/>
            <a:r>
              <a:rPr lang="en-US" sz="2000" dirty="0">
                <a:ea typeface="Tahoma"/>
                <a:cs typeface="Tahoma"/>
              </a:rPr>
              <a:t>2025</a:t>
            </a:r>
          </a:p>
        </p:txBody>
      </p:sp>
      <p:pic>
        <p:nvPicPr>
          <p:cNvPr id="1026" name="Picture 2" descr="History of anatomy - Wikipedia">
            <a:extLst>
              <a:ext uri="{FF2B5EF4-FFF2-40B4-BE49-F238E27FC236}">
                <a16:creationId xmlns:a16="http://schemas.microsoft.com/office/drawing/2014/main" id="{86BFF961-A57D-0A65-7BF7-BA08E6679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 y="1006861"/>
            <a:ext cx="2980547" cy="21159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macchina anatomica salerno">
            <a:extLst>
              <a:ext uri="{FF2B5EF4-FFF2-40B4-BE49-F238E27FC236}">
                <a16:creationId xmlns:a16="http://schemas.microsoft.com/office/drawing/2014/main" id="{B05FA491-D14D-3A45-EBD3-B69617EB3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367" y="4820807"/>
            <a:ext cx="1305222" cy="19643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C0288B2-8CA4-D604-DDF9-FB204D318426}"/>
              </a:ext>
            </a:extLst>
          </p:cNvPr>
          <p:cNvPicPr>
            <a:picLocks noChangeAspect="1"/>
          </p:cNvPicPr>
          <p:nvPr/>
        </p:nvPicPr>
        <p:blipFill rotWithShape="1">
          <a:blip r:embed="rId4"/>
          <a:srcRect l="38133" t="19414" r="36409" b="21170"/>
          <a:stretch/>
        </p:blipFill>
        <p:spPr>
          <a:xfrm>
            <a:off x="3619766" y="945009"/>
            <a:ext cx="1815499" cy="2330483"/>
          </a:xfrm>
          <a:prstGeom prst="rect">
            <a:avLst/>
          </a:prstGeom>
        </p:spPr>
      </p:pic>
      <p:pic>
        <p:nvPicPr>
          <p:cNvPr id="1028" name="Picture 4" descr="SIU Medicine - Is it real or a rehearsal? Dr. Howard Barrows, left, former  associate dean for medical education, spent nearly 20 years at SIU  developing the world-renowned concepts of problem-based learning">
            <a:extLst>
              <a:ext uri="{FF2B5EF4-FFF2-40B4-BE49-F238E27FC236}">
                <a16:creationId xmlns:a16="http://schemas.microsoft.com/office/drawing/2014/main" id="{2C049FC4-E6E0-33EF-CBEE-48A2873D1B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7482" y="4912412"/>
            <a:ext cx="2562225" cy="1781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valuation of target scores and benchmarks for the traversal task scenario  of the minimally invasive surgical trainer-virtual reality (MIST-VR)  laparoscopy simulator | SpringerLink">
            <a:extLst>
              <a:ext uri="{FF2B5EF4-FFF2-40B4-BE49-F238E27FC236}">
                <a16:creationId xmlns:a16="http://schemas.microsoft.com/office/drawing/2014/main" id="{50CCFAC0-E816-44E8-19AC-ECA6F16A11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736" y="1394584"/>
            <a:ext cx="2236943" cy="18745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816F5E4-2FF6-BA71-0FA3-CD75616413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4957" y="4896101"/>
            <a:ext cx="2829959" cy="1889089"/>
          </a:xfrm>
          <a:prstGeom prst="rect">
            <a:avLst/>
          </a:prstGeom>
          <a:noFill/>
          <a:extLst>
            <a:ext uri="{909E8E84-426E-40DD-AFC4-6F175D3DCCD1}">
              <a14:hiddenFill xmlns:a14="http://schemas.microsoft.com/office/drawing/2010/main">
                <a:solidFill>
                  <a:srgbClr val="FFFFFF"/>
                </a:solidFill>
              </a14:hiddenFill>
            </a:ext>
          </a:extLst>
        </p:spPr>
      </p:pic>
      <p:sp>
        <p:nvSpPr>
          <p:cNvPr id="24" name="Isosceles Triangle 23">
            <a:extLst>
              <a:ext uri="{FF2B5EF4-FFF2-40B4-BE49-F238E27FC236}">
                <a16:creationId xmlns:a16="http://schemas.microsoft.com/office/drawing/2014/main" id="{6367A5D5-2167-3C8D-F292-A80B9545266C}"/>
              </a:ext>
            </a:extLst>
          </p:cNvPr>
          <p:cNvSpPr/>
          <p:nvPr/>
        </p:nvSpPr>
        <p:spPr>
          <a:xfrm>
            <a:off x="735948" y="3263467"/>
            <a:ext cx="322290" cy="287665"/>
          </a:xfrm>
          <a:prstGeom prst="triangle">
            <a:avLst/>
          </a:prstGeom>
          <a:solidFill>
            <a:srgbClr val="2B56AB"/>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0" descr="AI powered 'virtual patient' allows remote medical training - Med-Tech  Innovation">
            <a:extLst>
              <a:ext uri="{FF2B5EF4-FFF2-40B4-BE49-F238E27FC236}">
                <a16:creationId xmlns:a16="http://schemas.microsoft.com/office/drawing/2014/main" id="{BADC7D94-A203-E6F4-869C-4A2F2B40E3E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98" r="33676"/>
          <a:stretch/>
        </p:blipFill>
        <p:spPr bwMode="auto">
          <a:xfrm>
            <a:off x="10601341" y="1273997"/>
            <a:ext cx="1577785" cy="19999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563BCDB-84DC-6C9A-AA42-4E45C10303ED}"/>
              </a:ext>
            </a:extLst>
          </p:cNvPr>
          <p:cNvSpPr>
            <a:spLocks noGrp="1"/>
          </p:cNvSpPr>
          <p:nvPr>
            <p:ph type="title"/>
          </p:nvPr>
        </p:nvSpPr>
        <p:spPr/>
        <p:txBody>
          <a:bodyPr/>
          <a:lstStyle/>
          <a:p>
            <a:r>
              <a:rPr lang="en-US" dirty="0"/>
              <a:t>Medical Simulation Timeline</a:t>
            </a:r>
          </a:p>
        </p:txBody>
      </p:sp>
    </p:spTree>
    <p:extLst>
      <p:ext uri="{BB962C8B-B14F-4D97-AF65-F5344CB8AC3E}">
        <p14:creationId xmlns:p14="http://schemas.microsoft.com/office/powerpoint/2010/main" val="42635164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Part Task Trainers</a:t>
            </a:r>
          </a:p>
        </p:txBody>
      </p:sp>
      <p:pic>
        <p:nvPicPr>
          <p:cNvPr id="4" name="Picture 2" descr="How Virtual Reality Is Changing the Future of Healthcare Delivery">
            <a:extLst>
              <a:ext uri="{FF2B5EF4-FFF2-40B4-BE49-F238E27FC236}">
                <a16:creationId xmlns:a16="http://schemas.microsoft.com/office/drawing/2014/main" id="{0CDB7B2E-DA5A-4FEB-8C77-7449EC714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2157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89A3E6-5562-4D02-8935-7E9DF50DD906}"/>
              </a:ext>
            </a:extLst>
          </p:cNvPr>
          <p:cNvSpPr>
            <a:spLocks noGrp="1"/>
          </p:cNvSpPr>
          <p:nvPr>
            <p:ph type="title"/>
          </p:nvPr>
        </p:nvSpPr>
        <p:spPr/>
        <p:txBody>
          <a:bodyPr/>
          <a:lstStyle/>
          <a:p>
            <a:r>
              <a:rPr lang="en-US" dirty="0"/>
              <a:t>Part-Task Trainers</a:t>
            </a:r>
          </a:p>
        </p:txBody>
      </p:sp>
      <p:pic>
        <p:nvPicPr>
          <p:cNvPr id="8" name="Picture 7">
            <a:extLst>
              <a:ext uri="{FF2B5EF4-FFF2-40B4-BE49-F238E27FC236}">
                <a16:creationId xmlns:a16="http://schemas.microsoft.com/office/drawing/2014/main" id="{5D69C155-9FEB-401D-9A7F-6DFFF2BD0D0C}"/>
              </a:ext>
            </a:extLst>
          </p:cNvPr>
          <p:cNvPicPr>
            <a:picLocks noChangeAspect="1"/>
          </p:cNvPicPr>
          <p:nvPr/>
        </p:nvPicPr>
        <p:blipFill>
          <a:blip r:embed="rId3"/>
          <a:stretch>
            <a:fillRect/>
          </a:stretch>
        </p:blipFill>
        <p:spPr>
          <a:xfrm>
            <a:off x="265805" y="922397"/>
            <a:ext cx="4233929" cy="2810911"/>
          </a:xfrm>
          <a:prstGeom prst="rect">
            <a:avLst/>
          </a:prstGeom>
        </p:spPr>
      </p:pic>
      <p:pic>
        <p:nvPicPr>
          <p:cNvPr id="2" name="Picture 2" descr="A picture containing person, indoor, table, sitting&#10;&#10;Description generated with very high confidence">
            <a:extLst>
              <a:ext uri="{FF2B5EF4-FFF2-40B4-BE49-F238E27FC236}">
                <a16:creationId xmlns:a16="http://schemas.microsoft.com/office/drawing/2014/main" id="{B135CCD4-A46F-4FC5-9BB0-368E36741289}"/>
              </a:ext>
            </a:extLst>
          </p:cNvPr>
          <p:cNvPicPr>
            <a:picLocks noChangeAspect="1"/>
          </p:cNvPicPr>
          <p:nvPr/>
        </p:nvPicPr>
        <p:blipFill>
          <a:blip r:embed="rId4"/>
          <a:stretch>
            <a:fillRect/>
          </a:stretch>
        </p:blipFill>
        <p:spPr>
          <a:xfrm>
            <a:off x="735806" y="3867944"/>
            <a:ext cx="3818731" cy="2146299"/>
          </a:xfrm>
          <a:prstGeom prst="rect">
            <a:avLst/>
          </a:prstGeom>
        </p:spPr>
      </p:pic>
      <p:pic>
        <p:nvPicPr>
          <p:cNvPr id="6" name="Picture 6" descr="A picture containing clothing&#10;&#10;Description generated with high confidence">
            <a:extLst>
              <a:ext uri="{FF2B5EF4-FFF2-40B4-BE49-F238E27FC236}">
                <a16:creationId xmlns:a16="http://schemas.microsoft.com/office/drawing/2014/main" id="{C9506D03-6083-44A9-A8ED-04235DC44838}"/>
              </a:ext>
            </a:extLst>
          </p:cNvPr>
          <p:cNvPicPr>
            <a:picLocks noChangeAspect="1"/>
          </p:cNvPicPr>
          <p:nvPr/>
        </p:nvPicPr>
        <p:blipFill>
          <a:blip r:embed="rId5"/>
          <a:stretch>
            <a:fillRect/>
          </a:stretch>
        </p:blipFill>
        <p:spPr>
          <a:xfrm>
            <a:off x="4873626" y="890588"/>
            <a:ext cx="3282156" cy="2183606"/>
          </a:xfrm>
          <a:prstGeom prst="rect">
            <a:avLst/>
          </a:prstGeom>
        </p:spPr>
      </p:pic>
      <p:pic>
        <p:nvPicPr>
          <p:cNvPr id="9" name="Picture 9" descr="A picture containing person, clothing, holding, man&#10;&#10;Description generated with very high confidence">
            <a:extLst>
              <a:ext uri="{FF2B5EF4-FFF2-40B4-BE49-F238E27FC236}">
                <a16:creationId xmlns:a16="http://schemas.microsoft.com/office/drawing/2014/main" id="{B8B86698-FDA0-47E1-999B-6C2162379A28}"/>
              </a:ext>
            </a:extLst>
          </p:cNvPr>
          <p:cNvPicPr>
            <a:picLocks noChangeAspect="1"/>
          </p:cNvPicPr>
          <p:nvPr/>
        </p:nvPicPr>
        <p:blipFill>
          <a:blip r:embed="rId6"/>
          <a:stretch>
            <a:fillRect/>
          </a:stretch>
        </p:blipFill>
        <p:spPr>
          <a:xfrm>
            <a:off x="9052719" y="1019969"/>
            <a:ext cx="2381250" cy="2619375"/>
          </a:xfrm>
          <a:prstGeom prst="rect">
            <a:avLst/>
          </a:prstGeom>
        </p:spPr>
      </p:pic>
      <p:pic>
        <p:nvPicPr>
          <p:cNvPr id="13" name="Picture 13">
            <a:extLst>
              <a:ext uri="{FF2B5EF4-FFF2-40B4-BE49-F238E27FC236}">
                <a16:creationId xmlns:a16="http://schemas.microsoft.com/office/drawing/2014/main" id="{AE815485-F44A-4E9E-9166-5FAEBA2A38EC}"/>
              </a:ext>
            </a:extLst>
          </p:cNvPr>
          <p:cNvPicPr>
            <a:picLocks noChangeAspect="1"/>
          </p:cNvPicPr>
          <p:nvPr/>
        </p:nvPicPr>
        <p:blipFill>
          <a:blip r:embed="rId7"/>
          <a:stretch>
            <a:fillRect/>
          </a:stretch>
        </p:blipFill>
        <p:spPr>
          <a:xfrm>
            <a:off x="5029994" y="3287713"/>
            <a:ext cx="3409950" cy="3409950"/>
          </a:xfrm>
          <a:prstGeom prst="rect">
            <a:avLst/>
          </a:prstGeom>
        </p:spPr>
      </p:pic>
      <p:pic>
        <p:nvPicPr>
          <p:cNvPr id="15" name="Picture 15" descr="A close up of a bag&#10;&#10;Description generated with high confidence">
            <a:extLst>
              <a:ext uri="{FF2B5EF4-FFF2-40B4-BE49-F238E27FC236}">
                <a16:creationId xmlns:a16="http://schemas.microsoft.com/office/drawing/2014/main" id="{F6211A49-2BC4-437E-BFE2-EBBEC9D2DC9D}"/>
              </a:ext>
            </a:extLst>
          </p:cNvPr>
          <p:cNvPicPr>
            <a:picLocks noChangeAspect="1"/>
          </p:cNvPicPr>
          <p:nvPr/>
        </p:nvPicPr>
        <p:blipFill>
          <a:blip r:embed="rId8"/>
          <a:stretch>
            <a:fillRect/>
          </a:stretch>
        </p:blipFill>
        <p:spPr>
          <a:xfrm>
            <a:off x="9054306" y="3700894"/>
            <a:ext cx="2743200" cy="2743200"/>
          </a:xfrm>
          <a:prstGeom prst="rect">
            <a:avLst/>
          </a:prstGeom>
        </p:spPr>
      </p:pic>
    </p:spTree>
    <p:extLst>
      <p:ext uri="{BB962C8B-B14F-4D97-AF65-F5344CB8AC3E}">
        <p14:creationId xmlns:p14="http://schemas.microsoft.com/office/powerpoint/2010/main" val="18175351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human patient simulator">
            <a:extLst>
              <a:ext uri="{FF2B5EF4-FFF2-40B4-BE49-F238E27FC236}">
                <a16:creationId xmlns:a16="http://schemas.microsoft.com/office/drawing/2014/main" id="{ABECF413-D25A-4925-ACB7-5BBF54D8B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7354" y="1047750"/>
            <a:ext cx="5044646" cy="42038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38968F5-C62E-4632-8B7D-72B6398A5861}"/>
              </a:ext>
            </a:extLst>
          </p:cNvPr>
          <p:cNvSpPr>
            <a:spLocks noGrp="1"/>
          </p:cNvSpPr>
          <p:nvPr>
            <p:ph type="title"/>
          </p:nvPr>
        </p:nvSpPr>
        <p:spPr/>
        <p:txBody>
          <a:bodyPr/>
          <a:lstStyle/>
          <a:p>
            <a:r>
              <a:rPr lang="en-US" dirty="0"/>
              <a:t>High Fidelity Patient Simulators</a:t>
            </a:r>
          </a:p>
        </p:txBody>
      </p:sp>
      <p:pic>
        <p:nvPicPr>
          <p:cNvPr id="4098" name="Picture 2" descr="Image result for human patient simulator">
            <a:extLst>
              <a:ext uri="{FF2B5EF4-FFF2-40B4-BE49-F238E27FC236}">
                <a16:creationId xmlns:a16="http://schemas.microsoft.com/office/drawing/2014/main" id="{33A7413C-5895-47CD-B900-31A7E84E4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3519" y="2789786"/>
            <a:ext cx="6204799" cy="40682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6">
            <a:extLst>
              <a:ext uri="{FF2B5EF4-FFF2-40B4-BE49-F238E27FC236}">
                <a16:creationId xmlns:a16="http://schemas.microsoft.com/office/drawing/2014/main" id="{A8F7F77E-66DD-4B91-AD9E-42E5791458B6}"/>
              </a:ext>
            </a:extLst>
          </p:cNvPr>
          <p:cNvPicPr>
            <a:picLocks noChangeAspect="1"/>
          </p:cNvPicPr>
          <p:nvPr/>
        </p:nvPicPr>
        <p:blipFill rotWithShape="1">
          <a:blip r:embed="rId5"/>
          <a:srcRect l="1506" t="-17" r="-13863" b="17"/>
          <a:stretch/>
        </p:blipFill>
        <p:spPr>
          <a:xfrm>
            <a:off x="0" y="906341"/>
            <a:ext cx="5647038" cy="2943746"/>
          </a:xfrm>
          <a:prstGeom prst="rect">
            <a:avLst/>
          </a:prstGeom>
        </p:spPr>
      </p:pic>
      <p:grpSp>
        <p:nvGrpSpPr>
          <p:cNvPr id="9" name="Group 8">
            <a:extLst>
              <a:ext uri="{FF2B5EF4-FFF2-40B4-BE49-F238E27FC236}">
                <a16:creationId xmlns:a16="http://schemas.microsoft.com/office/drawing/2014/main" id="{A3C8DE35-432B-D7E8-6BF8-4233CFB0A962}"/>
              </a:ext>
            </a:extLst>
          </p:cNvPr>
          <p:cNvGrpSpPr/>
          <p:nvPr/>
        </p:nvGrpSpPr>
        <p:grpSpPr>
          <a:xfrm>
            <a:off x="7578639" y="1183408"/>
            <a:ext cx="2276119" cy="1210071"/>
            <a:chOff x="7578639" y="1183408"/>
            <a:chExt cx="2276119" cy="1210071"/>
          </a:xfrm>
        </p:grpSpPr>
        <p:sp>
          <p:nvSpPr>
            <p:cNvPr id="7" name="Isosceles Triangle 6">
              <a:extLst>
                <a:ext uri="{FF2B5EF4-FFF2-40B4-BE49-F238E27FC236}">
                  <a16:creationId xmlns:a16="http://schemas.microsoft.com/office/drawing/2014/main" id="{6FE1FD5A-FE5F-2539-3EF7-6AE2B702A332}"/>
                </a:ext>
              </a:extLst>
            </p:cNvPr>
            <p:cNvSpPr/>
            <p:nvPr/>
          </p:nvSpPr>
          <p:spPr bwMode="auto">
            <a:xfrm rot="8788312">
              <a:off x="9553562" y="1758479"/>
              <a:ext cx="301196" cy="635000"/>
            </a:xfrm>
            <a:prstGeom prst="triangl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Oval 4">
              <a:extLst>
                <a:ext uri="{FF2B5EF4-FFF2-40B4-BE49-F238E27FC236}">
                  <a16:creationId xmlns:a16="http://schemas.microsoft.com/office/drawing/2014/main" id="{F50CE153-E7DC-54DB-A664-9563CB1C3333}"/>
                </a:ext>
              </a:extLst>
            </p:cNvPr>
            <p:cNvSpPr/>
            <p:nvPr/>
          </p:nvSpPr>
          <p:spPr bwMode="auto">
            <a:xfrm>
              <a:off x="7578639" y="1183408"/>
              <a:ext cx="2235200" cy="785092"/>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6" name="TextBox 5">
              <a:extLst>
                <a:ext uri="{FF2B5EF4-FFF2-40B4-BE49-F238E27FC236}">
                  <a16:creationId xmlns:a16="http://schemas.microsoft.com/office/drawing/2014/main" id="{463F8FBF-30C1-ED03-0AA4-B9178D5B078F}"/>
                </a:ext>
              </a:extLst>
            </p:cNvPr>
            <p:cNvSpPr txBox="1"/>
            <p:nvPr/>
          </p:nvSpPr>
          <p:spPr>
            <a:xfrm>
              <a:off x="7961102" y="1219200"/>
              <a:ext cx="1470274" cy="707886"/>
            </a:xfrm>
            <a:prstGeom prst="rect">
              <a:avLst/>
            </a:prstGeom>
            <a:noFill/>
          </p:spPr>
          <p:txBody>
            <a:bodyPr wrap="none" rtlCol="0">
              <a:spAutoFit/>
            </a:bodyPr>
            <a:lstStyle/>
            <a:p>
              <a:pPr algn="ctr"/>
              <a:r>
                <a:rPr lang="en-US" sz="2000" dirty="0"/>
                <a:t>My name is</a:t>
              </a:r>
            </a:p>
            <a:p>
              <a:pPr algn="ctr"/>
              <a:r>
                <a:rPr lang="en-US" sz="2000" dirty="0"/>
                <a:t>Chucky!</a:t>
              </a:r>
            </a:p>
          </p:txBody>
        </p:sp>
      </p:grpSp>
    </p:spTree>
    <p:extLst>
      <p:ext uri="{BB962C8B-B14F-4D97-AF65-F5344CB8AC3E}">
        <p14:creationId xmlns:p14="http://schemas.microsoft.com/office/powerpoint/2010/main" val="33552055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8760B-24A3-4DFF-9CB4-41EAA19B4C79}"/>
              </a:ext>
            </a:extLst>
          </p:cNvPr>
          <p:cNvSpPr>
            <a:spLocks noGrp="1"/>
          </p:cNvSpPr>
          <p:nvPr>
            <p:ph type="title"/>
          </p:nvPr>
        </p:nvSpPr>
        <p:spPr/>
        <p:txBody>
          <a:bodyPr/>
          <a:lstStyle/>
          <a:p>
            <a:r>
              <a:rPr lang="en-US" dirty="0"/>
              <a:t>“Screen Based” Simulation</a:t>
            </a:r>
          </a:p>
        </p:txBody>
      </p:sp>
      <p:pic>
        <p:nvPicPr>
          <p:cNvPr id="1026" name="Picture 2" descr="Handwashing Simulator screenshots">
            <a:extLst>
              <a:ext uri="{FF2B5EF4-FFF2-40B4-BE49-F238E27FC236}">
                <a16:creationId xmlns:a16="http://schemas.microsoft.com/office/drawing/2014/main" id="{CAB5FD60-222E-415C-83B9-0884A11C42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121"/>
          <a:stretch/>
        </p:blipFill>
        <p:spPr bwMode="auto">
          <a:xfrm>
            <a:off x="6880257" y="3519908"/>
            <a:ext cx="4435443" cy="33380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imulated nurse patient interaction vr">
            <a:extLst>
              <a:ext uri="{FF2B5EF4-FFF2-40B4-BE49-F238E27FC236}">
                <a16:creationId xmlns:a16="http://schemas.microsoft.com/office/drawing/2014/main" id="{8DE7A5F6-BDDD-438C-97B3-5E393AC74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01093"/>
            <a:ext cx="6746414" cy="37948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B3F67D-5BEB-4F95-A2D7-AC4531E7B6D7}"/>
              </a:ext>
            </a:extLst>
          </p:cNvPr>
          <p:cNvSpPr txBox="1"/>
          <p:nvPr/>
        </p:nvSpPr>
        <p:spPr>
          <a:xfrm>
            <a:off x="6746413" y="988680"/>
            <a:ext cx="5710218" cy="2246769"/>
          </a:xfrm>
          <a:prstGeom prst="rect">
            <a:avLst/>
          </a:prstGeom>
          <a:noFill/>
        </p:spPr>
        <p:txBody>
          <a:bodyPr wrap="none" rtlCol="0">
            <a:spAutoFit/>
          </a:bodyPr>
          <a:lstStyle/>
          <a:p>
            <a:pPr marL="457200" indent="-457200">
              <a:buFont typeface="Arial" panose="020B0604020202020204" pitchFamily="34" charset="0"/>
              <a:buChar char="•"/>
            </a:pPr>
            <a:r>
              <a:rPr lang="en-US" sz="2800" dirty="0"/>
              <a:t>Manikin, bed, equipment in VR</a:t>
            </a:r>
          </a:p>
          <a:p>
            <a:pPr marL="457200" indent="-457200">
              <a:buFont typeface="Arial" panose="020B0604020202020204" pitchFamily="34" charset="0"/>
              <a:buChar char="•"/>
            </a:pPr>
            <a:r>
              <a:rPr lang="en-US" sz="2800" dirty="0"/>
              <a:t>Retaining immersion</a:t>
            </a:r>
          </a:p>
          <a:p>
            <a:pPr marL="457200" indent="-457200">
              <a:buFont typeface="Arial" panose="020B0604020202020204" pitchFamily="34" charset="0"/>
              <a:buChar char="•"/>
            </a:pPr>
            <a:r>
              <a:rPr lang="en-US" sz="2800" dirty="0"/>
              <a:t>Physically performing steps</a:t>
            </a:r>
          </a:p>
          <a:p>
            <a:pPr marL="457200" indent="-457200">
              <a:buFont typeface="Arial" panose="020B0604020202020204" pitchFamily="34" charset="0"/>
              <a:buChar char="•"/>
            </a:pPr>
            <a:r>
              <a:rPr lang="en-US" sz="2800" dirty="0"/>
              <a:t>Ease of access</a:t>
            </a:r>
          </a:p>
          <a:p>
            <a:pPr marL="457200" indent="-457200">
              <a:buFont typeface="Arial" panose="020B0604020202020204" pitchFamily="34" charset="0"/>
              <a:buChar char="•"/>
            </a:pPr>
            <a:r>
              <a:rPr lang="en-US" sz="2800" dirty="0"/>
              <a:t>Staff support for system</a:t>
            </a:r>
          </a:p>
        </p:txBody>
      </p:sp>
    </p:spTree>
    <p:extLst>
      <p:ext uri="{BB962C8B-B14F-4D97-AF65-F5344CB8AC3E}">
        <p14:creationId xmlns:p14="http://schemas.microsoft.com/office/powerpoint/2010/main" val="20174713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Team Training</a:t>
            </a:r>
          </a:p>
        </p:txBody>
      </p:sp>
      <p:pic>
        <p:nvPicPr>
          <p:cNvPr id="4" name="Picture 2" descr="How Virtual Reality Is Changing the Future of Healthcare Delivery">
            <a:extLst>
              <a:ext uri="{FF2B5EF4-FFF2-40B4-BE49-F238E27FC236}">
                <a16:creationId xmlns:a16="http://schemas.microsoft.com/office/drawing/2014/main" id="{5691A467-A56B-49DA-83F8-A5DEE719E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4044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FB08-0D80-4347-830F-9693F2E87E6E}"/>
              </a:ext>
            </a:extLst>
          </p:cNvPr>
          <p:cNvSpPr>
            <a:spLocks noGrp="1"/>
          </p:cNvSpPr>
          <p:nvPr>
            <p:ph type="title"/>
          </p:nvPr>
        </p:nvSpPr>
        <p:spPr>
          <a:xfrm>
            <a:off x="1066800" y="0"/>
            <a:ext cx="11010899" cy="795130"/>
          </a:xfrm>
        </p:spPr>
        <p:txBody>
          <a:bodyPr/>
          <a:lstStyle/>
          <a:p>
            <a:pPr algn="ctr"/>
            <a:r>
              <a:rPr lang="en-US" sz="2800" dirty="0"/>
              <a:t>Cooperative teamwork in ER, OR, and Delivery</a:t>
            </a:r>
          </a:p>
        </p:txBody>
      </p:sp>
      <p:pic>
        <p:nvPicPr>
          <p:cNvPr id="6" name="Picture Placeholder 5">
            <a:extLst>
              <a:ext uri="{FF2B5EF4-FFF2-40B4-BE49-F238E27FC236}">
                <a16:creationId xmlns:a16="http://schemas.microsoft.com/office/drawing/2014/main" id="{425C8E7B-A7B9-4A30-AE64-3AE9092581E4}"/>
              </a:ext>
            </a:extLst>
          </p:cNvPr>
          <p:cNvPicPr>
            <a:picLocks noGrp="1" noChangeAspect="1"/>
          </p:cNvPicPr>
          <p:nvPr>
            <p:ph type="pic" sz="quarter" idx="11"/>
          </p:nvPr>
        </p:nvPicPr>
        <p:blipFill>
          <a:blip r:embed="rId3"/>
          <a:srcRect l="8430" r="8430"/>
          <a:stretch>
            <a:fillRect/>
          </a:stretch>
        </p:blipFill>
        <p:spPr>
          <a:xfrm>
            <a:off x="6210300" y="969248"/>
            <a:ext cx="5566117" cy="4861946"/>
          </a:xfrm>
          <a:prstGeom prst="rect">
            <a:avLst/>
          </a:prstGeom>
        </p:spPr>
      </p:pic>
      <p:pic>
        <p:nvPicPr>
          <p:cNvPr id="5" name="Picture 4">
            <a:extLst>
              <a:ext uri="{FF2B5EF4-FFF2-40B4-BE49-F238E27FC236}">
                <a16:creationId xmlns:a16="http://schemas.microsoft.com/office/drawing/2014/main" id="{06F72570-D13A-417C-B817-4012913BF66B}"/>
              </a:ext>
            </a:extLst>
          </p:cNvPr>
          <p:cNvPicPr>
            <a:picLocks noChangeAspect="1"/>
          </p:cNvPicPr>
          <p:nvPr/>
        </p:nvPicPr>
        <p:blipFill>
          <a:blip r:embed="rId4"/>
          <a:stretch>
            <a:fillRect/>
          </a:stretch>
        </p:blipFill>
        <p:spPr>
          <a:xfrm>
            <a:off x="0" y="939345"/>
            <a:ext cx="6096000" cy="4084801"/>
          </a:xfrm>
          <a:prstGeom prst="rect">
            <a:avLst/>
          </a:prstGeom>
        </p:spPr>
      </p:pic>
      <p:pic>
        <p:nvPicPr>
          <p:cNvPr id="3" name="Picture 3" descr="A picture containing indoor, hospital room, wall, person&#10;&#10;Description generated with high confidence">
            <a:extLst>
              <a:ext uri="{FF2B5EF4-FFF2-40B4-BE49-F238E27FC236}">
                <a16:creationId xmlns:a16="http://schemas.microsoft.com/office/drawing/2014/main" id="{AFF82AD9-1BF4-4FC4-82C2-DCFA3A3C3D79}"/>
              </a:ext>
            </a:extLst>
          </p:cNvPr>
          <p:cNvPicPr>
            <a:picLocks noChangeAspect="1"/>
          </p:cNvPicPr>
          <p:nvPr/>
        </p:nvPicPr>
        <p:blipFill rotWithShape="1">
          <a:blip r:embed="rId5"/>
          <a:srcRect t="34367"/>
          <a:stretch/>
        </p:blipFill>
        <p:spPr>
          <a:xfrm>
            <a:off x="2951571" y="4381500"/>
            <a:ext cx="6592840" cy="2476500"/>
          </a:xfrm>
          <a:prstGeom prst="rect">
            <a:avLst/>
          </a:prstGeom>
        </p:spPr>
      </p:pic>
    </p:spTree>
    <p:extLst>
      <p:ext uri="{BB962C8B-B14F-4D97-AF65-F5344CB8AC3E}">
        <p14:creationId xmlns:p14="http://schemas.microsoft.com/office/powerpoint/2010/main" val="29315038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A71507-9435-43BC-9155-76EE83A21CB9}"/>
              </a:ext>
            </a:extLst>
          </p:cNvPr>
          <p:cNvSpPr>
            <a:spLocks noGrp="1"/>
          </p:cNvSpPr>
          <p:nvPr>
            <p:ph type="title"/>
          </p:nvPr>
        </p:nvSpPr>
        <p:spPr/>
        <p:txBody>
          <a:bodyPr/>
          <a:lstStyle/>
          <a:p>
            <a:r>
              <a:rPr lang="en-US" dirty="0"/>
              <a:t>Teamwork Standards</a:t>
            </a:r>
          </a:p>
        </p:txBody>
      </p:sp>
      <p:pic>
        <p:nvPicPr>
          <p:cNvPr id="7" name="Picture 6">
            <a:extLst>
              <a:ext uri="{FF2B5EF4-FFF2-40B4-BE49-F238E27FC236}">
                <a16:creationId xmlns:a16="http://schemas.microsoft.com/office/drawing/2014/main" id="{94E6861E-07AA-441B-AB17-23744B3D8C77}"/>
              </a:ext>
            </a:extLst>
          </p:cNvPr>
          <p:cNvPicPr>
            <a:picLocks noChangeAspect="1"/>
          </p:cNvPicPr>
          <p:nvPr/>
        </p:nvPicPr>
        <p:blipFill rotWithShape="1">
          <a:blip r:embed="rId3"/>
          <a:srcRect b="8490"/>
          <a:stretch/>
        </p:blipFill>
        <p:spPr>
          <a:xfrm>
            <a:off x="364760" y="915647"/>
            <a:ext cx="4880339" cy="5638347"/>
          </a:xfrm>
          <a:prstGeom prst="rect">
            <a:avLst/>
          </a:prstGeom>
        </p:spPr>
      </p:pic>
      <p:sp>
        <p:nvSpPr>
          <p:cNvPr id="2" name="TextBox 1">
            <a:extLst>
              <a:ext uri="{FF2B5EF4-FFF2-40B4-BE49-F238E27FC236}">
                <a16:creationId xmlns:a16="http://schemas.microsoft.com/office/drawing/2014/main" id="{E6AC6280-09AB-4D47-A9FE-9BC873EDF638}"/>
              </a:ext>
            </a:extLst>
          </p:cNvPr>
          <p:cNvSpPr txBox="1"/>
          <p:nvPr/>
        </p:nvSpPr>
        <p:spPr>
          <a:xfrm>
            <a:off x="6416769" y="5720114"/>
            <a:ext cx="5093509" cy="800219"/>
          </a:xfrm>
          <a:prstGeom prst="rect">
            <a:avLst/>
          </a:prstGeom>
          <a:noFill/>
        </p:spPr>
        <p:txBody>
          <a:bodyPr wrap="none" rtlCol="0">
            <a:spAutoFit/>
          </a:bodyPr>
          <a:lstStyle/>
          <a:p>
            <a:pPr algn="ctr"/>
            <a:r>
              <a:rPr lang="en-US" i="1" dirty="0" err="1"/>
              <a:t>TeamSTEPPS</a:t>
            </a:r>
            <a:endParaRPr lang="en-US" i="1" dirty="0"/>
          </a:p>
          <a:p>
            <a:pPr algn="ctr"/>
            <a:r>
              <a:rPr lang="en-US" sz="1400" i="1" dirty="0"/>
              <a:t>Strategies &amp; Tools to Enhance Performance and Patient Safety</a:t>
            </a:r>
            <a:endParaRPr lang="en-US" sz="2400" i="1" dirty="0"/>
          </a:p>
        </p:txBody>
      </p:sp>
      <p:pic>
        <p:nvPicPr>
          <p:cNvPr id="1026" name="Picture 2" descr="Image result for TeamSTEPPS logo">
            <a:extLst>
              <a:ext uri="{FF2B5EF4-FFF2-40B4-BE49-F238E27FC236}">
                <a16:creationId xmlns:a16="http://schemas.microsoft.com/office/drawing/2014/main" id="{C2E74088-96A8-40FF-BB51-7A913A80DA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5037" y="1003842"/>
            <a:ext cx="5852203" cy="4716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8666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Surgical Simulators (Dry, Wet, &amp; VR)</a:t>
            </a:r>
            <a:endParaRPr lang="en-US" dirty="0">
              <a:ea typeface="Tahoma"/>
              <a:cs typeface="Tahoma"/>
            </a:endParaRPr>
          </a:p>
        </p:txBody>
      </p:sp>
      <p:pic>
        <p:nvPicPr>
          <p:cNvPr id="4" name="Picture 2" descr="How Virtual Reality Is Changing the Future of Healthcare Delivery">
            <a:extLst>
              <a:ext uri="{FF2B5EF4-FFF2-40B4-BE49-F238E27FC236}">
                <a16:creationId xmlns:a16="http://schemas.microsoft.com/office/drawing/2014/main" id="{B8E7B59D-B804-45A2-9EE0-6CBBFD482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6195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2503A-C41A-4052-A724-15335A08CE81}"/>
              </a:ext>
            </a:extLst>
          </p:cNvPr>
          <p:cNvSpPr>
            <a:spLocks noGrp="1"/>
          </p:cNvSpPr>
          <p:nvPr>
            <p:ph type="title"/>
          </p:nvPr>
        </p:nvSpPr>
        <p:spPr/>
        <p:txBody>
          <a:bodyPr/>
          <a:lstStyle/>
          <a:p>
            <a:r>
              <a:rPr lang="en-US" dirty="0"/>
              <a:t>Surgical Modalities</a:t>
            </a:r>
          </a:p>
        </p:txBody>
      </p:sp>
      <p:pic>
        <p:nvPicPr>
          <p:cNvPr id="5" name="Picture 4">
            <a:extLst>
              <a:ext uri="{FF2B5EF4-FFF2-40B4-BE49-F238E27FC236}">
                <a16:creationId xmlns:a16="http://schemas.microsoft.com/office/drawing/2014/main" id="{D4661E2E-AF61-4479-8E08-EB9B82DD9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892" y="1024538"/>
            <a:ext cx="8310935" cy="5221279"/>
          </a:xfrm>
          <a:prstGeom prst="rect">
            <a:avLst/>
          </a:prstGeom>
        </p:spPr>
      </p:pic>
    </p:spTree>
    <p:extLst>
      <p:ext uri="{BB962C8B-B14F-4D97-AF65-F5344CB8AC3E}">
        <p14:creationId xmlns:p14="http://schemas.microsoft.com/office/powerpoint/2010/main" val="5989164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Surgical Simulation </a:t>
            </a:r>
          </a:p>
        </p:txBody>
      </p:sp>
      <p:pic>
        <p:nvPicPr>
          <p:cNvPr id="3" name="Picture 2" descr="Image result for medical  cadaver histor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54" t="25027" r="22957" b="10296"/>
          <a:stretch/>
        </p:blipFill>
        <p:spPr bwMode="auto">
          <a:xfrm>
            <a:off x="2441181" y="842160"/>
            <a:ext cx="2879605" cy="2683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a:stretch>
            <a:fillRect/>
          </a:stretch>
        </p:blipFill>
        <p:spPr>
          <a:xfrm>
            <a:off x="5334894" y="839221"/>
            <a:ext cx="4660864" cy="262173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2422847" y="3473933"/>
            <a:ext cx="2897940" cy="289794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22510" y="1542536"/>
            <a:ext cx="2465973" cy="369332"/>
          </a:xfrm>
          <a:prstGeom prst="rect">
            <a:avLst/>
          </a:prstGeom>
          <a:noFill/>
        </p:spPr>
        <p:txBody>
          <a:bodyPr wrap="square" rtlCol="0">
            <a:spAutoFit/>
          </a:bodyPr>
          <a:lstStyle/>
          <a:p>
            <a:pPr algn="ctr"/>
            <a:r>
              <a:rPr lang="en-US"/>
              <a:t>Cadaver</a:t>
            </a:r>
          </a:p>
        </p:txBody>
      </p:sp>
      <p:sp>
        <p:nvSpPr>
          <p:cNvPr id="8" name="TextBox 7"/>
          <p:cNvSpPr txBox="1"/>
          <p:nvPr/>
        </p:nvSpPr>
        <p:spPr>
          <a:xfrm>
            <a:off x="0" y="4573231"/>
            <a:ext cx="2465973" cy="523220"/>
          </a:xfrm>
          <a:prstGeom prst="rect">
            <a:avLst/>
          </a:prstGeom>
          <a:noFill/>
        </p:spPr>
        <p:txBody>
          <a:bodyPr wrap="square" rtlCol="0">
            <a:spAutoFit/>
          </a:bodyPr>
          <a:lstStyle/>
          <a:p>
            <a:pPr algn="ctr"/>
            <a:r>
              <a:rPr lang="en-US" sz="2800"/>
              <a:t>Bench Models</a:t>
            </a:r>
          </a:p>
        </p:txBody>
      </p:sp>
      <p:sp>
        <p:nvSpPr>
          <p:cNvPr id="9" name="TextBox 8"/>
          <p:cNvSpPr txBox="1"/>
          <p:nvPr/>
        </p:nvSpPr>
        <p:spPr>
          <a:xfrm>
            <a:off x="9168578" y="1704594"/>
            <a:ext cx="2465973" cy="369332"/>
          </a:xfrm>
          <a:prstGeom prst="rect">
            <a:avLst/>
          </a:prstGeom>
          <a:noFill/>
        </p:spPr>
        <p:txBody>
          <a:bodyPr wrap="square" rtlCol="0">
            <a:spAutoFit/>
          </a:bodyPr>
          <a:lstStyle/>
          <a:p>
            <a:pPr algn="ctr"/>
            <a:r>
              <a:rPr lang="en-US"/>
              <a:t>VR</a:t>
            </a:r>
          </a:p>
        </p:txBody>
      </p:sp>
      <p:sp>
        <p:nvSpPr>
          <p:cNvPr id="10" name="TextBox 9"/>
          <p:cNvSpPr txBox="1"/>
          <p:nvPr/>
        </p:nvSpPr>
        <p:spPr>
          <a:xfrm>
            <a:off x="9543124" y="4379832"/>
            <a:ext cx="2465973" cy="369332"/>
          </a:xfrm>
          <a:prstGeom prst="rect">
            <a:avLst/>
          </a:prstGeom>
          <a:noFill/>
        </p:spPr>
        <p:txBody>
          <a:bodyPr wrap="square" rtlCol="0">
            <a:spAutoFit/>
          </a:bodyPr>
          <a:lstStyle/>
          <a:p>
            <a:pPr algn="ctr"/>
            <a:r>
              <a:rPr lang="en-US"/>
              <a:t>Animal</a:t>
            </a:r>
          </a:p>
        </p:txBody>
      </p:sp>
      <p:pic>
        <p:nvPicPr>
          <p:cNvPr id="11" name="Picture 10"/>
          <p:cNvPicPr>
            <a:picLocks noChangeAspect="1"/>
          </p:cNvPicPr>
          <p:nvPr/>
        </p:nvPicPr>
        <p:blipFill rotWithShape="1">
          <a:blip r:embed="rId6"/>
          <a:srcRect r="35271"/>
          <a:stretch/>
        </p:blipFill>
        <p:spPr>
          <a:xfrm>
            <a:off x="5319275" y="3459422"/>
            <a:ext cx="4677126" cy="2878468"/>
          </a:xfrm>
          <a:prstGeom prst="rect">
            <a:avLst/>
          </a:prstGeom>
        </p:spPr>
      </p:pic>
    </p:spTree>
    <p:extLst>
      <p:ext uri="{BB962C8B-B14F-4D97-AF65-F5344CB8AC3E}">
        <p14:creationId xmlns:p14="http://schemas.microsoft.com/office/powerpoint/2010/main" val="2464093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a:xfrm>
            <a:off x="2387600" y="0"/>
            <a:ext cx="7416800" cy="705610"/>
          </a:xfrm>
        </p:spPr>
        <p:txBody>
          <a:bodyPr/>
          <a:lstStyle/>
          <a:p>
            <a:r>
              <a:rPr lang="en-US" dirty="0"/>
              <a:t>History of Medical Simulation</a:t>
            </a:r>
          </a:p>
        </p:txBody>
      </p:sp>
      <p:pic>
        <p:nvPicPr>
          <p:cNvPr id="4" name="Picture 2" descr="How Virtual Reality Is Changing the Future of Healthcare Delivery">
            <a:extLst>
              <a:ext uri="{FF2B5EF4-FFF2-40B4-BE49-F238E27FC236}">
                <a16:creationId xmlns:a16="http://schemas.microsoft.com/office/drawing/2014/main" id="{A3045F98-67AD-47E0-A246-2D6250CF5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131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Laparoscopic Surgery Simulators</a:t>
            </a:r>
          </a:p>
        </p:txBody>
      </p:sp>
      <p:pic>
        <p:nvPicPr>
          <p:cNvPr id="1026" name="Picture 2" descr="Image result for laparoscopic simulator"/>
          <p:cNvPicPr>
            <a:picLocks noChangeAspect="1" noChangeArrowheads="1"/>
          </p:cNvPicPr>
          <p:nvPr/>
        </p:nvPicPr>
        <p:blipFill rotWithShape="1">
          <a:blip r:embed="rId3">
            <a:extLst>
              <a:ext uri="{28A0092B-C50C-407E-A947-70E740481C1C}">
                <a14:useLocalDpi xmlns:a14="http://schemas.microsoft.com/office/drawing/2010/main" val="0"/>
              </a:ext>
            </a:extLst>
          </a:blip>
          <a:srcRect l="11605"/>
          <a:stretch/>
        </p:blipFill>
        <p:spPr bwMode="auto">
          <a:xfrm>
            <a:off x="5707378" y="955248"/>
            <a:ext cx="5997716" cy="3724275"/>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Image result for laparoscopic simula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2640" y="4166131"/>
            <a:ext cx="2857500" cy="2028826"/>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Image result for laparoscopic simula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337" y="1067287"/>
            <a:ext cx="4438650" cy="295275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ABDAF416-2EBC-46AB-8266-1F5FCA2B6BEA}"/>
              </a:ext>
            </a:extLst>
          </p:cNvPr>
          <p:cNvSpPr txBox="1"/>
          <p:nvPr/>
        </p:nvSpPr>
        <p:spPr>
          <a:xfrm>
            <a:off x="6001630" y="4839641"/>
            <a:ext cx="5832304"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Simulation explosion in laparoscopy</a:t>
            </a:r>
          </a:p>
          <a:p>
            <a:pPr marL="342900" indent="-342900">
              <a:buFont typeface="Arial" panose="020B0604020202020204" pitchFamily="34" charset="0"/>
              <a:buChar char="•"/>
            </a:pPr>
            <a:r>
              <a:rPr lang="en-US" sz="2400" dirty="0"/>
              <a:t>Enabled by disintermediation of surgeon by instruments and monitors</a:t>
            </a:r>
          </a:p>
          <a:p>
            <a:pPr marL="342900" indent="-342900">
              <a:buFont typeface="Arial" panose="020B0604020202020204" pitchFamily="34" charset="0"/>
              <a:buChar char="•"/>
            </a:pPr>
            <a:r>
              <a:rPr lang="en-US" sz="2400" dirty="0"/>
              <a:t>Motivated by extreme difficulty of tasks</a:t>
            </a:r>
          </a:p>
        </p:txBody>
      </p:sp>
    </p:spTree>
    <p:extLst>
      <p:ext uri="{BB962C8B-B14F-4D97-AF65-F5344CB8AC3E}">
        <p14:creationId xmlns:p14="http://schemas.microsoft.com/office/powerpoint/2010/main" val="4598366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BFBCA-7AE2-4554-8A72-C877F6451C49}"/>
              </a:ext>
            </a:extLst>
          </p:cNvPr>
          <p:cNvSpPr>
            <a:spLocks noGrp="1"/>
          </p:cNvSpPr>
          <p:nvPr>
            <p:ph type="title"/>
          </p:nvPr>
        </p:nvSpPr>
        <p:spPr/>
        <p:txBody>
          <a:bodyPr/>
          <a:lstStyle/>
          <a:p>
            <a:r>
              <a:rPr lang="en-US" dirty="0">
                <a:ea typeface="Tahoma"/>
                <a:cs typeface="Tahoma"/>
              </a:rPr>
              <a:t>Surgical Skill Trainers - Dry</a:t>
            </a:r>
            <a:endParaRPr lang="en-US" dirty="0"/>
          </a:p>
        </p:txBody>
      </p:sp>
      <p:pic>
        <p:nvPicPr>
          <p:cNvPr id="3" name="Picture 3" descr="A close up of a toy&#10;&#10;Description generated with high confidence">
            <a:extLst>
              <a:ext uri="{FF2B5EF4-FFF2-40B4-BE49-F238E27FC236}">
                <a16:creationId xmlns:a16="http://schemas.microsoft.com/office/drawing/2014/main" id="{FD542C03-63D9-46AA-AE38-CFA1DC1E0EE6}"/>
              </a:ext>
            </a:extLst>
          </p:cNvPr>
          <p:cNvPicPr>
            <a:picLocks noChangeAspect="1"/>
          </p:cNvPicPr>
          <p:nvPr/>
        </p:nvPicPr>
        <p:blipFill>
          <a:blip r:embed="rId3"/>
          <a:stretch>
            <a:fillRect/>
          </a:stretch>
        </p:blipFill>
        <p:spPr>
          <a:xfrm>
            <a:off x="29368" y="886619"/>
            <a:ext cx="3786982" cy="3786982"/>
          </a:xfrm>
          <a:prstGeom prst="rect">
            <a:avLst/>
          </a:prstGeom>
        </p:spPr>
      </p:pic>
      <p:pic>
        <p:nvPicPr>
          <p:cNvPr id="5" name="Picture 5" descr="A picture containing orange, red, indoor, stationary&#10;&#10;Description generated with high confidence">
            <a:extLst>
              <a:ext uri="{FF2B5EF4-FFF2-40B4-BE49-F238E27FC236}">
                <a16:creationId xmlns:a16="http://schemas.microsoft.com/office/drawing/2014/main" id="{6A07AE37-6B71-4AAE-A3B5-0D7F2F8AADE9}"/>
              </a:ext>
            </a:extLst>
          </p:cNvPr>
          <p:cNvPicPr>
            <a:picLocks noChangeAspect="1"/>
          </p:cNvPicPr>
          <p:nvPr/>
        </p:nvPicPr>
        <p:blipFill>
          <a:blip r:embed="rId4"/>
          <a:stretch>
            <a:fillRect/>
          </a:stretch>
        </p:blipFill>
        <p:spPr>
          <a:xfrm>
            <a:off x="3874605" y="886619"/>
            <a:ext cx="4461668" cy="3662445"/>
          </a:xfrm>
          <a:prstGeom prst="rect">
            <a:avLst/>
          </a:prstGeom>
        </p:spPr>
      </p:pic>
      <p:pic>
        <p:nvPicPr>
          <p:cNvPr id="7" name="Picture 7" descr="A picture containing indoor, wall&#10;&#10;Description generated with very high confidence">
            <a:extLst>
              <a:ext uri="{FF2B5EF4-FFF2-40B4-BE49-F238E27FC236}">
                <a16:creationId xmlns:a16="http://schemas.microsoft.com/office/drawing/2014/main" id="{0E9684D5-DD6B-4EE0-AEE1-8B5E59C7F86B}"/>
              </a:ext>
            </a:extLst>
          </p:cNvPr>
          <p:cNvPicPr>
            <a:picLocks noChangeAspect="1"/>
          </p:cNvPicPr>
          <p:nvPr/>
        </p:nvPicPr>
        <p:blipFill>
          <a:blip r:embed="rId5"/>
          <a:stretch>
            <a:fillRect/>
          </a:stretch>
        </p:blipFill>
        <p:spPr>
          <a:xfrm>
            <a:off x="8554244" y="886620"/>
            <a:ext cx="3568700" cy="3568700"/>
          </a:xfrm>
          <a:prstGeom prst="rect">
            <a:avLst/>
          </a:prstGeom>
        </p:spPr>
      </p:pic>
      <p:sp>
        <p:nvSpPr>
          <p:cNvPr id="4" name="TextBox 3">
            <a:extLst>
              <a:ext uri="{FF2B5EF4-FFF2-40B4-BE49-F238E27FC236}">
                <a16:creationId xmlns:a16="http://schemas.microsoft.com/office/drawing/2014/main" id="{52FB51A1-CB77-4C83-A5A1-B65C29528F94}"/>
              </a:ext>
            </a:extLst>
          </p:cNvPr>
          <p:cNvSpPr txBox="1"/>
          <p:nvPr/>
        </p:nvSpPr>
        <p:spPr>
          <a:xfrm>
            <a:off x="3544389" y="5347063"/>
            <a:ext cx="4375621" cy="461665"/>
          </a:xfrm>
          <a:prstGeom prst="rect">
            <a:avLst/>
          </a:prstGeom>
          <a:noFill/>
        </p:spPr>
        <p:txBody>
          <a:bodyPr wrap="none" rtlCol="0">
            <a:spAutoFit/>
          </a:bodyPr>
          <a:lstStyle/>
          <a:p>
            <a:r>
              <a:rPr lang="en-US" sz="2400" dirty="0"/>
              <a:t>Part Task Trainers for Surgeons</a:t>
            </a:r>
          </a:p>
        </p:txBody>
      </p:sp>
    </p:spTree>
    <p:extLst>
      <p:ext uri="{BB962C8B-B14F-4D97-AF65-F5344CB8AC3E}">
        <p14:creationId xmlns:p14="http://schemas.microsoft.com/office/powerpoint/2010/main" val="28417895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5B7D5-8A2F-4E4B-AE33-6E2181662993}"/>
              </a:ext>
            </a:extLst>
          </p:cNvPr>
          <p:cNvSpPr>
            <a:spLocks noGrp="1"/>
          </p:cNvSpPr>
          <p:nvPr>
            <p:ph type="title"/>
          </p:nvPr>
        </p:nvSpPr>
        <p:spPr/>
        <p:txBody>
          <a:bodyPr/>
          <a:lstStyle/>
          <a:p>
            <a:r>
              <a:rPr lang="en-US" dirty="0">
                <a:ea typeface="Tahoma"/>
                <a:cs typeface="Tahoma"/>
              </a:rPr>
              <a:t> Surgical Skill Trainers - Dry</a:t>
            </a:r>
            <a:endParaRPr lang="en-US" b="0" dirty="0">
              <a:ea typeface="+mj-lt"/>
              <a:cs typeface="+mj-lt"/>
            </a:endParaRPr>
          </a:p>
        </p:txBody>
      </p:sp>
      <p:pic>
        <p:nvPicPr>
          <p:cNvPr id="3" name="Picture 3" descr="A picture containing indoor, kitchenware, sitting, photo&#10;&#10;Description generated with high confidence">
            <a:extLst>
              <a:ext uri="{FF2B5EF4-FFF2-40B4-BE49-F238E27FC236}">
                <a16:creationId xmlns:a16="http://schemas.microsoft.com/office/drawing/2014/main" id="{E43B9A53-7626-4365-903C-D35CC878458D}"/>
              </a:ext>
            </a:extLst>
          </p:cNvPr>
          <p:cNvPicPr>
            <a:picLocks noChangeAspect="1"/>
          </p:cNvPicPr>
          <p:nvPr/>
        </p:nvPicPr>
        <p:blipFill rotWithShape="1">
          <a:blip r:embed="rId3"/>
          <a:srcRect l="2872" t="3546" r="3568" b="6028"/>
          <a:stretch/>
        </p:blipFill>
        <p:spPr>
          <a:xfrm>
            <a:off x="684213" y="1159448"/>
            <a:ext cx="4616404" cy="3288684"/>
          </a:xfrm>
          <a:prstGeom prst="rect">
            <a:avLst/>
          </a:prstGeom>
          <a:ln>
            <a:noFill/>
          </a:ln>
          <a:effectLst>
            <a:outerShdw blurRad="292100" dist="139700" dir="2700000" algn="tl" rotWithShape="0">
              <a:srgbClr val="333333">
                <a:alpha val="65000"/>
              </a:srgbClr>
            </a:outerShdw>
          </a:effectLst>
        </p:spPr>
      </p:pic>
      <p:pic>
        <p:nvPicPr>
          <p:cNvPr id="5" name="Picture 5" descr="A picture containing object, clock, watch&#10;&#10;Description generated with very high confidence">
            <a:extLst>
              <a:ext uri="{FF2B5EF4-FFF2-40B4-BE49-F238E27FC236}">
                <a16:creationId xmlns:a16="http://schemas.microsoft.com/office/drawing/2014/main" id="{AD3ED203-B219-48FC-9242-360BFD56BAF9}"/>
              </a:ext>
            </a:extLst>
          </p:cNvPr>
          <p:cNvPicPr>
            <a:picLocks noChangeAspect="1"/>
          </p:cNvPicPr>
          <p:nvPr/>
        </p:nvPicPr>
        <p:blipFill>
          <a:blip r:embed="rId4"/>
          <a:stretch>
            <a:fillRect/>
          </a:stretch>
        </p:blipFill>
        <p:spPr>
          <a:xfrm>
            <a:off x="5839620" y="1158286"/>
            <a:ext cx="5041106" cy="3295240"/>
          </a:xfrm>
          <a:prstGeom prst="rect">
            <a:avLst/>
          </a:prstGeom>
          <a:ln>
            <a:noFill/>
          </a:ln>
          <a:effectLst>
            <a:outerShdw blurRad="292100" dist="139700" dir="2700000" algn="tl" rotWithShape="0">
              <a:srgbClr val="333333">
                <a:alpha val="65000"/>
              </a:srgbClr>
            </a:outerShdw>
          </a:effectLst>
        </p:spPr>
      </p:pic>
      <p:pic>
        <p:nvPicPr>
          <p:cNvPr id="7" name="Picture 7" descr="A picture containing indoor, wall, object&#10;&#10;Description generated with high confidence">
            <a:extLst>
              <a:ext uri="{FF2B5EF4-FFF2-40B4-BE49-F238E27FC236}">
                <a16:creationId xmlns:a16="http://schemas.microsoft.com/office/drawing/2014/main" id="{D6103618-34E2-4372-8677-F91C1F20111E}"/>
              </a:ext>
            </a:extLst>
          </p:cNvPr>
          <p:cNvPicPr>
            <a:picLocks noChangeAspect="1"/>
          </p:cNvPicPr>
          <p:nvPr/>
        </p:nvPicPr>
        <p:blipFill>
          <a:blip r:embed="rId5"/>
          <a:stretch>
            <a:fillRect/>
          </a:stretch>
        </p:blipFill>
        <p:spPr>
          <a:xfrm>
            <a:off x="2767806" y="4623868"/>
            <a:ext cx="2743200" cy="1777451"/>
          </a:xfrm>
          <a:prstGeom prst="rect">
            <a:avLst/>
          </a:prstGeom>
        </p:spPr>
      </p:pic>
      <p:pic>
        <p:nvPicPr>
          <p:cNvPr id="9" name="Picture 9" descr="A picture containing indoor, table, sitting&#10;&#10;Description generated with high confidence">
            <a:extLst>
              <a:ext uri="{FF2B5EF4-FFF2-40B4-BE49-F238E27FC236}">
                <a16:creationId xmlns:a16="http://schemas.microsoft.com/office/drawing/2014/main" id="{C9ECBEE6-4706-4721-8D43-FCEC1B9EB129}"/>
              </a:ext>
            </a:extLst>
          </p:cNvPr>
          <p:cNvPicPr>
            <a:picLocks noChangeAspect="1"/>
          </p:cNvPicPr>
          <p:nvPr/>
        </p:nvPicPr>
        <p:blipFill>
          <a:blip r:embed="rId6"/>
          <a:stretch>
            <a:fillRect/>
          </a:stretch>
        </p:blipFill>
        <p:spPr>
          <a:xfrm>
            <a:off x="6101557" y="4624883"/>
            <a:ext cx="2489200" cy="1803203"/>
          </a:xfrm>
          <a:prstGeom prst="rect">
            <a:avLst/>
          </a:prstGeom>
        </p:spPr>
      </p:pic>
    </p:spTree>
    <p:extLst>
      <p:ext uri="{BB962C8B-B14F-4D97-AF65-F5344CB8AC3E}">
        <p14:creationId xmlns:p14="http://schemas.microsoft.com/office/powerpoint/2010/main" val="6856939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16357-458E-4CDE-AFC1-6ECB5D107DCD}"/>
              </a:ext>
            </a:extLst>
          </p:cNvPr>
          <p:cNvSpPr>
            <a:spLocks noGrp="1"/>
          </p:cNvSpPr>
          <p:nvPr>
            <p:ph type="title"/>
          </p:nvPr>
        </p:nvSpPr>
        <p:spPr/>
        <p:txBody>
          <a:bodyPr/>
          <a:lstStyle/>
          <a:p>
            <a:r>
              <a:rPr lang="en-US" dirty="0">
                <a:ea typeface="Tahoma"/>
                <a:cs typeface="Tahoma"/>
              </a:rPr>
              <a:t> Surgical Skill Trainers - Wet</a:t>
            </a:r>
            <a:endParaRPr lang="en-US" b="0" dirty="0">
              <a:ea typeface="+mj-lt"/>
              <a:cs typeface="+mj-lt"/>
            </a:endParaRPr>
          </a:p>
        </p:txBody>
      </p:sp>
      <p:pic>
        <p:nvPicPr>
          <p:cNvPr id="3" name="Picture 3" descr="A picture containing indoor&#10;&#10;Description generated with very high confidence">
            <a:extLst>
              <a:ext uri="{FF2B5EF4-FFF2-40B4-BE49-F238E27FC236}">
                <a16:creationId xmlns:a16="http://schemas.microsoft.com/office/drawing/2014/main" id="{AB4EB2E0-976A-492A-8B5B-7ABF94014249}"/>
              </a:ext>
            </a:extLst>
          </p:cNvPr>
          <p:cNvPicPr>
            <a:picLocks noChangeAspect="1"/>
          </p:cNvPicPr>
          <p:nvPr/>
        </p:nvPicPr>
        <p:blipFill>
          <a:blip r:embed="rId3"/>
          <a:stretch>
            <a:fillRect/>
          </a:stretch>
        </p:blipFill>
        <p:spPr>
          <a:xfrm>
            <a:off x="180181" y="988463"/>
            <a:ext cx="5112544" cy="2960199"/>
          </a:xfrm>
          <a:prstGeom prst="rect">
            <a:avLst/>
          </a:prstGeom>
        </p:spPr>
      </p:pic>
      <p:pic>
        <p:nvPicPr>
          <p:cNvPr id="4" name="Picture 4" descr="A picture containing indoor, clothing, baby&#10;&#10;Description generated with high confidence">
            <a:extLst>
              <a:ext uri="{FF2B5EF4-FFF2-40B4-BE49-F238E27FC236}">
                <a16:creationId xmlns:a16="http://schemas.microsoft.com/office/drawing/2014/main" id="{F378B528-A5F7-4F2F-A419-67A2CBFA2DBB}"/>
              </a:ext>
            </a:extLst>
          </p:cNvPr>
          <p:cNvPicPr>
            <a:picLocks noChangeAspect="1"/>
          </p:cNvPicPr>
          <p:nvPr/>
        </p:nvPicPr>
        <p:blipFill>
          <a:blip r:embed="rId4"/>
          <a:stretch>
            <a:fillRect/>
          </a:stretch>
        </p:blipFill>
        <p:spPr>
          <a:xfrm>
            <a:off x="7724776" y="868222"/>
            <a:ext cx="4267200" cy="3041931"/>
          </a:xfrm>
          <a:prstGeom prst="rect">
            <a:avLst/>
          </a:prstGeom>
        </p:spPr>
      </p:pic>
      <p:pic>
        <p:nvPicPr>
          <p:cNvPr id="6" name="Picture 6" descr="A picture containing indoor, sitting, sofa&#10;&#10;Description generated with high confidence">
            <a:extLst>
              <a:ext uri="{FF2B5EF4-FFF2-40B4-BE49-F238E27FC236}">
                <a16:creationId xmlns:a16="http://schemas.microsoft.com/office/drawing/2014/main" id="{0F1B9F1D-11A8-4DAE-8239-A81C3E8F2F5A}"/>
              </a:ext>
            </a:extLst>
          </p:cNvPr>
          <p:cNvPicPr>
            <a:picLocks noChangeAspect="1"/>
          </p:cNvPicPr>
          <p:nvPr/>
        </p:nvPicPr>
        <p:blipFill>
          <a:blip r:embed="rId5"/>
          <a:stretch>
            <a:fillRect/>
          </a:stretch>
        </p:blipFill>
        <p:spPr>
          <a:xfrm>
            <a:off x="4148931" y="3537933"/>
            <a:ext cx="3894137" cy="2859639"/>
          </a:xfrm>
          <a:prstGeom prst="rect">
            <a:avLst/>
          </a:prstGeom>
        </p:spPr>
      </p:pic>
    </p:spTree>
    <p:extLst>
      <p:ext uri="{BB962C8B-B14F-4D97-AF65-F5344CB8AC3E}">
        <p14:creationId xmlns:p14="http://schemas.microsoft.com/office/powerpoint/2010/main" val="19553707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Robotic Surgery Simulators</a:t>
            </a:r>
          </a:p>
        </p:txBody>
      </p:sp>
      <p:grpSp>
        <p:nvGrpSpPr>
          <p:cNvPr id="7" name="Group 6"/>
          <p:cNvGrpSpPr/>
          <p:nvPr/>
        </p:nvGrpSpPr>
        <p:grpSpPr>
          <a:xfrm>
            <a:off x="1421661" y="795130"/>
            <a:ext cx="9160845" cy="5636558"/>
            <a:chOff x="1520446" y="875931"/>
            <a:chExt cx="9151112" cy="5982069"/>
          </a:xfrm>
        </p:grpSpPr>
        <p:sp>
          <p:nvSpPr>
            <p:cNvPr id="19" name="Rectangle 18"/>
            <p:cNvSpPr/>
            <p:nvPr/>
          </p:nvSpPr>
          <p:spPr>
            <a:xfrm>
              <a:off x="1526636" y="990600"/>
              <a:ext cx="2277179" cy="58674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Pegboard"/>
            <p:cNvPicPr>
              <a:picLocks noChangeAspect="1" noChangeArrowheads="1"/>
            </p:cNvPicPr>
            <p:nvPr/>
          </p:nvPicPr>
          <p:blipFill>
            <a:blip r:embed="rId3" cstate="print"/>
            <a:srcRect/>
            <a:stretch>
              <a:fillRect/>
            </a:stretch>
          </p:blipFill>
          <p:spPr bwMode="auto">
            <a:xfrm>
              <a:off x="1577086" y="4953001"/>
              <a:ext cx="2176272" cy="1757996"/>
            </a:xfrm>
            <a:prstGeom prst="rect">
              <a:avLst/>
            </a:prstGeom>
            <a:noFill/>
            <a:ln>
              <a:solidFill>
                <a:schemeClr val="bg1"/>
              </a:solidFill>
            </a:ln>
          </p:spPr>
        </p:pic>
        <p:pic>
          <p:nvPicPr>
            <p:cNvPr id="6" name="Picture 3" descr="::::Screen Shot 2012-10-02 at 9.52.39 AM.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04713" y="1219202"/>
              <a:ext cx="2121025" cy="2021419"/>
            </a:xfrm>
            <a:prstGeom prst="rect">
              <a:avLst/>
            </a:prstGeom>
            <a:noFill/>
            <a:ln w="9525">
              <a:noFill/>
              <a:miter lim="800000"/>
              <a:headEnd/>
              <a:tailEnd/>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4713" y="3210436"/>
              <a:ext cx="2121025" cy="1596707"/>
            </a:xfrm>
            <a:prstGeom prst="rect">
              <a:avLst/>
            </a:prstGeom>
          </p:spPr>
        </p:pic>
        <p:sp>
          <p:nvSpPr>
            <p:cNvPr id="24" name="Rectangle 23"/>
            <p:cNvSpPr/>
            <p:nvPr/>
          </p:nvSpPr>
          <p:spPr>
            <a:xfrm>
              <a:off x="1520446" y="875931"/>
              <a:ext cx="2289555" cy="343269"/>
            </a:xfrm>
            <a:prstGeom prst="rect">
              <a:avLst/>
            </a:prstGeom>
            <a:solidFill>
              <a:srgbClr val="33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Intuitive DVSS</a:t>
              </a:r>
            </a:p>
          </p:txBody>
        </p:sp>
        <p:sp>
          <p:nvSpPr>
            <p:cNvPr id="20" name="Rectangle 19"/>
            <p:cNvSpPr/>
            <p:nvPr/>
          </p:nvSpPr>
          <p:spPr>
            <a:xfrm>
              <a:off x="6102191" y="990600"/>
              <a:ext cx="2277179" cy="58674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388191" y="990600"/>
              <a:ext cx="2277179" cy="58674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438641" y="4953002"/>
              <a:ext cx="2176272" cy="1755519"/>
            </a:xfrm>
            <a:prstGeom prst="rect">
              <a:avLst/>
            </a:prstGeom>
          </p:spPr>
        </p:pic>
        <p:pic>
          <p:nvPicPr>
            <p:cNvPr id="12" name="Picture 4" descr="ross-exercise-video"/>
            <p:cNvPicPr>
              <a:picLocks noChangeArrowheads="1"/>
            </p:cNvPicPr>
            <p:nvPr/>
          </p:nvPicPr>
          <p:blipFill>
            <a:blip r:embed="rId7" cstate="print"/>
            <a:srcRect/>
            <a:stretch>
              <a:fillRect/>
            </a:stretch>
          </p:blipFill>
          <p:spPr bwMode="auto">
            <a:xfrm>
              <a:off x="6152641" y="4953001"/>
              <a:ext cx="2176272" cy="1757996"/>
            </a:xfrm>
            <a:prstGeom prst="rect">
              <a:avLst/>
            </a:prstGeom>
            <a:noFill/>
            <a:ln>
              <a:solidFill>
                <a:schemeClr val="bg1"/>
              </a:solidFill>
            </a:ln>
          </p:spPr>
        </p:pic>
        <p:pic>
          <p:nvPicPr>
            <p:cNvPr id="5" name="Picture 1" descr="::::Screen Shot 2012-10-02 at 9.56.45 AM.png"/>
            <p:cNvPicPr>
              <a:picLocks noChangeAspect="1" noChangeArrowheads="1"/>
            </p:cNvPicPr>
            <p:nvPr/>
          </p:nvPicPr>
          <p:blipFill rotWithShape="1">
            <a:blip r:embed="rId8" cstate="print"/>
            <a:srcRect t="2628"/>
            <a:stretch/>
          </p:blipFill>
          <p:spPr bwMode="auto">
            <a:xfrm>
              <a:off x="6593077" y="1219201"/>
              <a:ext cx="1295400" cy="1949388"/>
            </a:xfrm>
            <a:prstGeom prst="rect">
              <a:avLst/>
            </a:prstGeom>
            <a:noFill/>
            <a:ln w="9525">
              <a:noFill/>
              <a:miter lim="800000"/>
              <a:headEnd/>
              <a:tailEnd/>
            </a:ln>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6726" t="7462" r="10340"/>
            <a:stretch/>
          </p:blipFill>
          <p:spPr>
            <a:xfrm>
              <a:off x="8438057" y="1275874"/>
              <a:ext cx="2177447" cy="1619729"/>
            </a:xfrm>
            <a:prstGeom prst="rect">
              <a:avLst/>
            </a:prstGeom>
          </p:spPr>
        </p:pic>
        <p:pic>
          <p:nvPicPr>
            <p:cNvPr id="1026"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173" t="13547" r="30194" b="39641"/>
            <a:stretch/>
          </p:blipFill>
          <p:spPr bwMode="auto">
            <a:xfrm>
              <a:off x="8438641" y="3210436"/>
              <a:ext cx="2176272" cy="16318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l="23375" t="28981" r="21344" b="21762"/>
            <a:stretch/>
          </p:blipFill>
          <p:spPr>
            <a:xfrm>
              <a:off x="6197739" y="3210436"/>
              <a:ext cx="2086083" cy="1596707"/>
            </a:xfrm>
            <a:prstGeom prst="rect">
              <a:avLst/>
            </a:prstGeom>
          </p:spPr>
        </p:pic>
        <p:sp>
          <p:nvSpPr>
            <p:cNvPr id="14" name="Rectangle 13"/>
            <p:cNvSpPr/>
            <p:nvPr/>
          </p:nvSpPr>
          <p:spPr>
            <a:xfrm>
              <a:off x="3812636" y="990600"/>
              <a:ext cx="2277179" cy="58674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PegBoard1_GN"/>
            <p:cNvPicPr>
              <a:picLocks noChangeAspect="1" noChangeArrowheads="1"/>
            </p:cNvPicPr>
            <p:nvPr/>
          </p:nvPicPr>
          <p:blipFill>
            <a:blip r:embed="rId12" cstate="print"/>
            <a:srcRect/>
            <a:stretch>
              <a:fillRect/>
            </a:stretch>
          </p:blipFill>
          <p:spPr bwMode="auto">
            <a:xfrm>
              <a:off x="3863086" y="4953001"/>
              <a:ext cx="2176272" cy="1755517"/>
            </a:xfrm>
            <a:prstGeom prst="rect">
              <a:avLst/>
            </a:prstGeom>
            <a:noFill/>
            <a:ln>
              <a:solidFill>
                <a:schemeClr val="bg1"/>
              </a:solidFill>
            </a:ln>
          </p:spPr>
        </p:pic>
        <p:pic>
          <p:nvPicPr>
            <p:cNvPr id="22" name="Picture 27" descr="Mimic dV-Trainer w-user02.png"/>
            <p:cNvPicPr>
              <a:picLocks noChangeAspect="1" noChangeArrowheads="1"/>
            </p:cNvPicPr>
            <p:nvPr/>
          </p:nvPicPr>
          <p:blipFill>
            <a:blip r:embed="rId13" cstate="print"/>
            <a:srcRect/>
            <a:stretch>
              <a:fillRect/>
            </a:stretch>
          </p:blipFill>
          <p:spPr bwMode="auto">
            <a:xfrm>
              <a:off x="3812636" y="1219200"/>
              <a:ext cx="2277179" cy="2022080"/>
            </a:xfrm>
            <a:prstGeom prst="rect">
              <a:avLst/>
            </a:prstGeom>
            <a:noFill/>
            <a:ln w="9525">
              <a:solidFill>
                <a:schemeClr val="bg1"/>
              </a:solidFill>
              <a:miter lim="800000"/>
              <a:headEnd/>
              <a:tailEnd/>
            </a:ln>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68682" y="3210434"/>
              <a:ext cx="2165080" cy="1596707"/>
            </a:xfrm>
            <a:prstGeom prst="rect">
              <a:avLst/>
            </a:prstGeom>
          </p:spPr>
        </p:pic>
        <p:sp>
          <p:nvSpPr>
            <p:cNvPr id="17" name="Rectangle 16"/>
            <p:cNvSpPr/>
            <p:nvPr/>
          </p:nvSpPr>
          <p:spPr>
            <a:xfrm>
              <a:off x="3806448" y="875931"/>
              <a:ext cx="2289555" cy="343269"/>
            </a:xfrm>
            <a:prstGeom prst="rect">
              <a:avLst/>
            </a:prstGeom>
            <a:solidFill>
              <a:srgbClr val="33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Mimic </a:t>
              </a:r>
              <a:r>
                <a:rPr lang="en-US" sz="1400" b="1" err="1"/>
                <a:t>dV</a:t>
              </a:r>
              <a:r>
                <a:rPr lang="en-US" sz="1400" b="1"/>
                <a:t>-Trainer</a:t>
              </a:r>
            </a:p>
          </p:txBody>
        </p:sp>
        <p:sp>
          <p:nvSpPr>
            <p:cNvPr id="25" name="Rectangle 24"/>
            <p:cNvSpPr/>
            <p:nvPr/>
          </p:nvSpPr>
          <p:spPr>
            <a:xfrm>
              <a:off x="6096003" y="888671"/>
              <a:ext cx="2289555" cy="330528"/>
            </a:xfrm>
            <a:prstGeom prst="rect">
              <a:avLst/>
            </a:prstGeom>
            <a:solidFill>
              <a:srgbClr val="33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err="1"/>
                <a:t>Sim</a:t>
              </a:r>
              <a:r>
                <a:rPr lang="en-US" sz="1400" b="1"/>
                <a:t> </a:t>
              </a:r>
              <a:r>
                <a:rPr lang="en-US" sz="1400" b="1" err="1"/>
                <a:t>Surg</a:t>
              </a:r>
              <a:r>
                <a:rPr lang="en-US" sz="1400" b="1"/>
                <a:t> </a:t>
              </a:r>
              <a:r>
                <a:rPr lang="en-US" sz="1400" b="1" err="1"/>
                <a:t>RoSS</a:t>
              </a:r>
              <a:endParaRPr lang="en-US" sz="1400" b="1"/>
            </a:p>
          </p:txBody>
        </p:sp>
        <p:sp>
          <p:nvSpPr>
            <p:cNvPr id="26" name="Rectangle 25"/>
            <p:cNvSpPr/>
            <p:nvPr/>
          </p:nvSpPr>
          <p:spPr>
            <a:xfrm>
              <a:off x="8382003" y="888671"/>
              <a:ext cx="2289555" cy="330528"/>
            </a:xfrm>
            <a:prstGeom prst="rect">
              <a:avLst/>
            </a:prstGeom>
            <a:solidFill>
              <a:srgbClr val="33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Simbionix </a:t>
              </a:r>
              <a:r>
                <a:rPr lang="en-US" sz="1200" b="1" err="1"/>
                <a:t>Robotix</a:t>
              </a:r>
              <a:r>
                <a:rPr lang="en-US" sz="1200" b="1"/>
                <a:t> Mentor</a:t>
              </a:r>
            </a:p>
          </p:txBody>
        </p:sp>
      </p:grpSp>
    </p:spTree>
    <p:extLst>
      <p:ext uri="{BB962C8B-B14F-4D97-AF65-F5344CB8AC3E}">
        <p14:creationId xmlns:p14="http://schemas.microsoft.com/office/powerpoint/2010/main" val="33293200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Robotic Surgery Simulator Assessments</a:t>
            </a:r>
          </a:p>
        </p:txBody>
      </p:sp>
      <p:grpSp>
        <p:nvGrpSpPr>
          <p:cNvPr id="3" name="Group 2">
            <a:extLst>
              <a:ext uri="{FF2B5EF4-FFF2-40B4-BE49-F238E27FC236}">
                <a16:creationId xmlns:a16="http://schemas.microsoft.com/office/drawing/2014/main" id="{65FA9F68-FF5C-4090-A0CD-F206B4628A2B}"/>
              </a:ext>
            </a:extLst>
          </p:cNvPr>
          <p:cNvGrpSpPr/>
          <p:nvPr/>
        </p:nvGrpSpPr>
        <p:grpSpPr>
          <a:xfrm>
            <a:off x="4784961" y="758483"/>
            <a:ext cx="6681825" cy="5682948"/>
            <a:chOff x="2531325" y="795130"/>
            <a:chExt cx="7416799" cy="6462386"/>
          </a:xfrm>
        </p:grpSpPr>
        <p:pic>
          <p:nvPicPr>
            <p:cNvPr id="5" name="Picture 4" descr="Screen Shot 2018-09-19 at 10.31.41 AM.png"/>
            <p:cNvPicPr>
              <a:picLocks noChangeAspect="1"/>
            </p:cNvPicPr>
            <p:nvPr/>
          </p:nvPicPr>
          <p:blipFill rotWithShape="1">
            <a:blip r:embed="rId3">
              <a:extLst>
                <a:ext uri="{28A0092B-C50C-407E-A947-70E740481C1C}">
                  <a14:useLocalDpi xmlns:a14="http://schemas.microsoft.com/office/drawing/2010/main" val="0"/>
                </a:ext>
              </a:extLst>
            </a:blip>
            <a:srcRect r="52896"/>
            <a:stretch/>
          </p:blipFill>
          <p:spPr>
            <a:xfrm>
              <a:off x="2531325" y="795130"/>
              <a:ext cx="7416799" cy="3613143"/>
            </a:xfrm>
            <a:prstGeom prst="rect">
              <a:avLst/>
            </a:prstGeom>
          </p:spPr>
        </p:pic>
        <p:pic>
          <p:nvPicPr>
            <p:cNvPr id="4" name="Picture 3" descr="Screen Shot 2018-09-19 at 10.31.41 AM.png">
              <a:extLst>
                <a:ext uri="{FF2B5EF4-FFF2-40B4-BE49-F238E27FC236}">
                  <a16:creationId xmlns:a16="http://schemas.microsoft.com/office/drawing/2014/main" id="{AE25C52C-01D4-4C87-9467-DF5108EDEB69}"/>
                </a:ext>
              </a:extLst>
            </p:cNvPr>
            <p:cNvPicPr>
              <a:picLocks noChangeAspect="1"/>
            </p:cNvPicPr>
            <p:nvPr/>
          </p:nvPicPr>
          <p:blipFill rotWithShape="1">
            <a:blip r:embed="rId3">
              <a:extLst>
                <a:ext uri="{28A0092B-C50C-407E-A947-70E740481C1C}">
                  <a14:useLocalDpi xmlns:a14="http://schemas.microsoft.com/office/drawing/2010/main" val="0"/>
                </a:ext>
              </a:extLst>
            </a:blip>
            <a:srcRect l="46768"/>
            <a:stretch/>
          </p:blipFill>
          <p:spPr>
            <a:xfrm>
              <a:off x="2531325" y="4060319"/>
              <a:ext cx="7416799" cy="3197197"/>
            </a:xfrm>
            <a:prstGeom prst="rect">
              <a:avLst/>
            </a:prstGeom>
          </p:spPr>
        </p:pic>
      </p:grpSp>
      <p:sp>
        <p:nvSpPr>
          <p:cNvPr id="6" name="TextBox 5">
            <a:extLst>
              <a:ext uri="{FF2B5EF4-FFF2-40B4-BE49-F238E27FC236}">
                <a16:creationId xmlns:a16="http://schemas.microsoft.com/office/drawing/2014/main" id="{D6AE3D83-9FF2-4C1F-88BF-A0852F6937A7}"/>
              </a:ext>
            </a:extLst>
          </p:cNvPr>
          <p:cNvSpPr txBox="1"/>
          <p:nvPr/>
        </p:nvSpPr>
        <p:spPr>
          <a:xfrm>
            <a:off x="164124" y="1416325"/>
            <a:ext cx="4044461" cy="2308324"/>
          </a:xfrm>
          <a:prstGeom prst="rect">
            <a:avLst/>
          </a:prstGeom>
          <a:noFill/>
        </p:spPr>
        <p:txBody>
          <a:bodyPr wrap="square" rtlCol="0">
            <a:spAutoFit/>
          </a:bodyPr>
          <a:lstStyle/>
          <a:p>
            <a:pPr marL="457200" indent="-457200">
              <a:buFont typeface="Arial" panose="020B0604020202020204" pitchFamily="34" charset="0"/>
              <a:buChar char="•"/>
            </a:pPr>
            <a:r>
              <a:rPr lang="en-US" sz="2400" dirty="0"/>
              <a:t>Computers are good at objective metrics.</a:t>
            </a:r>
          </a:p>
          <a:p>
            <a:pPr marL="457200" indent="-457200">
              <a:buFont typeface="Arial" panose="020B0604020202020204" pitchFamily="34" charset="0"/>
              <a:buChar char="•"/>
            </a:pPr>
            <a:r>
              <a:rPr lang="en-US" sz="2400" dirty="0"/>
              <a:t>But what you can measure and what you want to measure are not always the same. </a:t>
            </a:r>
          </a:p>
        </p:txBody>
      </p:sp>
    </p:spTree>
    <p:extLst>
      <p:ext uri="{BB962C8B-B14F-4D97-AF65-F5344CB8AC3E}">
        <p14:creationId xmlns:p14="http://schemas.microsoft.com/office/powerpoint/2010/main" val="10738967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Simulating Internal Anatomy</a:t>
            </a:r>
          </a:p>
        </p:txBody>
      </p:sp>
      <p:pic>
        <p:nvPicPr>
          <p:cNvPr id="2050" name="Picture 2" descr="Robotix - Robotic Hysterectomy | Simbionix">
            <a:extLst>
              <a:ext uri="{FF2B5EF4-FFF2-40B4-BE49-F238E27FC236}">
                <a16:creationId xmlns:a16="http://schemas.microsoft.com/office/drawing/2014/main" id="{00A8AD86-F1D2-4D51-BDDF-1FC7E16C7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57" y="870382"/>
            <a:ext cx="9996755" cy="5465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817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Medical Simulation Certification</a:t>
            </a:r>
          </a:p>
        </p:txBody>
      </p:sp>
      <p:pic>
        <p:nvPicPr>
          <p:cNvPr id="4" name="Picture 2" descr="How Virtual Reality Is Changing the Future of Healthcare Delivery">
            <a:extLst>
              <a:ext uri="{FF2B5EF4-FFF2-40B4-BE49-F238E27FC236}">
                <a16:creationId xmlns:a16="http://schemas.microsoft.com/office/drawing/2014/main" id="{1DD1DD9E-6634-4C02-A32C-49DE52D37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419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a:xfrm>
            <a:off x="1507148" y="0"/>
            <a:ext cx="9177704" cy="795130"/>
          </a:xfrm>
        </p:spPr>
        <p:txBody>
          <a:bodyPr/>
          <a:lstStyle/>
          <a:p>
            <a:r>
              <a:rPr lang="en-US" dirty="0"/>
              <a:t>Simulation Program Standards and Processes </a:t>
            </a:r>
          </a:p>
        </p:txBody>
      </p:sp>
      <p:pic>
        <p:nvPicPr>
          <p:cNvPr id="2" name="Picture 1"/>
          <p:cNvPicPr>
            <a:picLocks noChangeAspect="1"/>
          </p:cNvPicPr>
          <p:nvPr/>
        </p:nvPicPr>
        <p:blipFill>
          <a:blip r:embed="rId3"/>
          <a:stretch>
            <a:fillRect/>
          </a:stretch>
        </p:blipFill>
        <p:spPr>
          <a:xfrm>
            <a:off x="2821174" y="795130"/>
            <a:ext cx="2379898" cy="2653586"/>
          </a:xfrm>
          <a:prstGeom prst="rect">
            <a:avLst/>
          </a:prstGeom>
        </p:spPr>
      </p:pic>
      <p:pic>
        <p:nvPicPr>
          <p:cNvPr id="5" name="Picture 4" descr="ssh-accreditation-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8713" y="1102662"/>
            <a:ext cx="2926960" cy="2077291"/>
          </a:xfrm>
          <a:prstGeom prst="rect">
            <a:avLst/>
          </a:prstGeom>
        </p:spPr>
      </p:pic>
      <p:pic>
        <p:nvPicPr>
          <p:cNvPr id="7" name="Picture 6"/>
          <p:cNvPicPr>
            <a:picLocks noChangeAspect="1"/>
          </p:cNvPicPr>
          <p:nvPr/>
        </p:nvPicPr>
        <p:blipFill>
          <a:blip r:embed="rId5"/>
          <a:stretch>
            <a:fillRect/>
          </a:stretch>
        </p:blipFill>
        <p:spPr>
          <a:xfrm>
            <a:off x="7062138" y="3843108"/>
            <a:ext cx="2512786" cy="2512786"/>
          </a:xfrm>
          <a:prstGeom prst="rect">
            <a:avLst/>
          </a:prstGeom>
        </p:spPr>
      </p:pic>
      <p:pic>
        <p:nvPicPr>
          <p:cNvPr id="8" name="Picture 7"/>
          <p:cNvPicPr>
            <a:picLocks noChangeAspect="1"/>
          </p:cNvPicPr>
          <p:nvPr/>
        </p:nvPicPr>
        <p:blipFill>
          <a:blip r:embed="rId6"/>
          <a:stretch>
            <a:fillRect/>
          </a:stretch>
        </p:blipFill>
        <p:spPr>
          <a:xfrm>
            <a:off x="2905257" y="3764309"/>
            <a:ext cx="2732385" cy="2732385"/>
          </a:xfrm>
          <a:prstGeom prst="rect">
            <a:avLst/>
          </a:prstGeom>
        </p:spPr>
      </p:pic>
    </p:spTree>
    <p:extLst>
      <p:ext uri="{BB962C8B-B14F-4D97-AF65-F5344CB8AC3E}">
        <p14:creationId xmlns:p14="http://schemas.microsoft.com/office/powerpoint/2010/main" val="14763686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Characteristics of a Simulation Program</a:t>
            </a:r>
          </a:p>
        </p:txBody>
      </p:sp>
      <p:sp>
        <p:nvSpPr>
          <p:cNvPr id="3" name="TextBox 2"/>
          <p:cNvSpPr txBox="1"/>
          <p:nvPr/>
        </p:nvSpPr>
        <p:spPr>
          <a:xfrm>
            <a:off x="629409" y="1033898"/>
            <a:ext cx="10171708" cy="1569660"/>
          </a:xfrm>
          <a:prstGeom prst="rect">
            <a:avLst/>
          </a:prstGeom>
          <a:noFill/>
        </p:spPr>
        <p:txBody>
          <a:bodyPr wrap="square" rtlCol="0">
            <a:spAutoFit/>
          </a:bodyPr>
          <a:lstStyle/>
          <a:p>
            <a:r>
              <a:rPr lang="en-US"/>
              <a:t>Four main domains of a simulation program:</a:t>
            </a:r>
          </a:p>
          <a:p>
            <a:endParaRPr lang="en-US"/>
          </a:p>
          <a:p>
            <a:r>
              <a:rPr lang="en-US"/>
              <a:t> </a:t>
            </a:r>
          </a:p>
        </p:txBody>
      </p:sp>
      <p:grpSp>
        <p:nvGrpSpPr>
          <p:cNvPr id="25" name="Group 24"/>
          <p:cNvGrpSpPr/>
          <p:nvPr/>
        </p:nvGrpSpPr>
        <p:grpSpPr>
          <a:xfrm>
            <a:off x="206390" y="2114882"/>
            <a:ext cx="11985610" cy="3137946"/>
            <a:chOff x="790842" y="3182494"/>
            <a:chExt cx="11985610" cy="3137946"/>
          </a:xfrm>
        </p:grpSpPr>
        <p:grpSp>
          <p:nvGrpSpPr>
            <p:cNvPr id="24" name="Group 23"/>
            <p:cNvGrpSpPr/>
            <p:nvPr/>
          </p:nvGrpSpPr>
          <p:grpSpPr>
            <a:xfrm>
              <a:off x="876678" y="3182494"/>
              <a:ext cx="11899774" cy="3137946"/>
              <a:chOff x="292226" y="2856592"/>
              <a:chExt cx="11899774" cy="3137946"/>
            </a:xfrm>
          </p:grpSpPr>
          <p:sp>
            <p:nvSpPr>
              <p:cNvPr id="5" name="Rounded Rectangle 4"/>
              <p:cNvSpPr/>
              <p:nvPr/>
            </p:nvSpPr>
            <p:spPr bwMode="auto">
              <a:xfrm>
                <a:off x="292226" y="2856592"/>
                <a:ext cx="2528877" cy="2133088"/>
              </a:xfrm>
              <a:prstGeom prst="roundRect">
                <a:avLst/>
              </a:prstGeom>
              <a:solidFill>
                <a:schemeClr val="tx2">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ounded Rectangle 8"/>
              <p:cNvSpPr/>
              <p:nvPr/>
            </p:nvSpPr>
            <p:spPr bwMode="auto">
              <a:xfrm>
                <a:off x="3297376" y="2862898"/>
                <a:ext cx="2528877" cy="2133088"/>
              </a:xfrm>
              <a:prstGeom prst="round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Rounded Rectangle 9"/>
              <p:cNvSpPr/>
              <p:nvPr/>
            </p:nvSpPr>
            <p:spPr bwMode="auto">
              <a:xfrm>
                <a:off x="6367820" y="2862897"/>
                <a:ext cx="2528877" cy="2133088"/>
              </a:xfrm>
              <a:prstGeom prst="roundRect">
                <a:avLst/>
              </a:prstGeom>
              <a:solidFill>
                <a:schemeClr val="tx2">
                  <a:lumMod val="60000"/>
                  <a:lumOff val="4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ounded Rectangle 10"/>
              <p:cNvSpPr/>
              <p:nvPr/>
            </p:nvSpPr>
            <p:spPr bwMode="auto">
              <a:xfrm>
                <a:off x="9335036" y="2862899"/>
                <a:ext cx="2528877" cy="2133088"/>
              </a:xfrm>
              <a:prstGeom prst="roundRect">
                <a:avLst/>
              </a:prstGeom>
              <a:solidFill>
                <a:schemeClr val="tx2">
                  <a:lumMod val="7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6" name="Picture 15"/>
              <p:cNvPicPr>
                <a:picLocks noChangeAspect="1"/>
              </p:cNvPicPr>
              <p:nvPr/>
            </p:nvPicPr>
            <p:blipFill rotWithShape="1">
              <a:blip r:embed="rId3">
                <a:clrChange>
                  <a:clrFrom>
                    <a:srgbClr val="FFFFFF"/>
                  </a:clrFrom>
                  <a:clrTo>
                    <a:srgbClr val="FFFFFF">
                      <a:alpha val="0"/>
                    </a:srgbClr>
                  </a:clrTo>
                </a:clrChange>
              </a:blip>
              <a:srcRect l="3408" t="26495" r="6411" b="27778"/>
              <a:stretch/>
            </p:blipFill>
            <p:spPr>
              <a:xfrm>
                <a:off x="3371837" y="3315216"/>
                <a:ext cx="2371526" cy="1202468"/>
              </a:xfrm>
              <a:prstGeom prst="rect">
                <a:avLst/>
              </a:prstGeom>
            </p:spPr>
          </p:pic>
          <p:pic>
            <p:nvPicPr>
              <p:cNvPr id="17" name="Picture 16"/>
              <p:cNvPicPr>
                <a:picLocks noChangeAspect="1"/>
              </p:cNvPicPr>
              <p:nvPr/>
            </p:nvPicPr>
            <p:blipFill>
              <a:blip r:embed="rId4">
                <a:clrChange>
                  <a:clrFrom>
                    <a:srgbClr val="F2F2F2"/>
                  </a:clrFrom>
                  <a:clrTo>
                    <a:srgbClr val="F2F2F2">
                      <a:alpha val="0"/>
                    </a:srgbClr>
                  </a:clrTo>
                </a:clrChange>
                <a:duotone>
                  <a:prstClr val="black"/>
                  <a:schemeClr val="tx2">
                    <a:tint val="45000"/>
                    <a:satMod val="400000"/>
                  </a:schemeClr>
                </a:duotone>
              </a:blip>
              <a:stretch>
                <a:fillRect/>
              </a:stretch>
            </p:blipFill>
            <p:spPr>
              <a:xfrm>
                <a:off x="6586321" y="2896741"/>
                <a:ext cx="2142708" cy="2142708"/>
              </a:xfrm>
              <a:prstGeom prst="rect">
                <a:avLst/>
              </a:prstGeom>
            </p:spPr>
          </p:pic>
          <p:pic>
            <p:nvPicPr>
              <p:cNvPr id="19" name="Picture 18"/>
              <p:cNvPicPr>
                <a:picLocks noChangeAspect="1"/>
              </p:cNvPicPr>
              <p:nvPr/>
            </p:nvPicPr>
            <p:blipFill>
              <a:blip r:embed="rId5">
                <a:lum bright="70000" contrast="-70000"/>
              </a:blip>
              <a:stretch>
                <a:fillRect/>
              </a:stretch>
            </p:blipFill>
            <p:spPr>
              <a:xfrm>
                <a:off x="9634832" y="2933123"/>
                <a:ext cx="1924509" cy="1924509"/>
              </a:xfrm>
              <a:prstGeom prst="rect">
                <a:avLst/>
              </a:prstGeom>
            </p:spPr>
          </p:pic>
          <p:sp>
            <p:nvSpPr>
              <p:cNvPr id="20" name="TextBox 19"/>
              <p:cNvSpPr txBox="1"/>
              <p:nvPr/>
            </p:nvSpPr>
            <p:spPr>
              <a:xfrm>
                <a:off x="449578" y="4899776"/>
                <a:ext cx="2355967" cy="1077218"/>
              </a:xfrm>
              <a:prstGeom prst="rect">
                <a:avLst/>
              </a:prstGeom>
              <a:noFill/>
            </p:spPr>
            <p:txBody>
              <a:bodyPr wrap="square" rtlCol="0">
                <a:spAutoFit/>
              </a:bodyPr>
              <a:lstStyle/>
              <a:p>
                <a:r>
                  <a:rPr lang="en-US"/>
                  <a:t>Curriculum/Assessment</a:t>
                </a:r>
              </a:p>
            </p:txBody>
          </p:sp>
          <p:sp>
            <p:nvSpPr>
              <p:cNvPr id="21" name="TextBox 20"/>
              <p:cNvSpPr txBox="1"/>
              <p:nvPr/>
            </p:nvSpPr>
            <p:spPr>
              <a:xfrm>
                <a:off x="3512997" y="4917320"/>
                <a:ext cx="2236651" cy="1077218"/>
              </a:xfrm>
              <a:prstGeom prst="rect">
                <a:avLst/>
              </a:prstGeom>
              <a:noFill/>
            </p:spPr>
            <p:txBody>
              <a:bodyPr wrap="square" rtlCol="0">
                <a:spAutoFit/>
              </a:bodyPr>
              <a:lstStyle/>
              <a:p>
                <a:r>
                  <a:rPr lang="en-US"/>
                  <a:t>Instructor/Personnel</a:t>
                </a:r>
              </a:p>
            </p:txBody>
          </p:sp>
          <p:sp>
            <p:nvSpPr>
              <p:cNvPr id="22" name="TextBox 21"/>
              <p:cNvSpPr txBox="1"/>
              <p:nvPr/>
            </p:nvSpPr>
            <p:spPr>
              <a:xfrm>
                <a:off x="6417730" y="4883605"/>
                <a:ext cx="2377812" cy="1077218"/>
              </a:xfrm>
              <a:prstGeom prst="rect">
                <a:avLst/>
              </a:prstGeom>
              <a:noFill/>
            </p:spPr>
            <p:txBody>
              <a:bodyPr wrap="square" rtlCol="0">
                <a:spAutoFit/>
              </a:bodyPr>
              <a:lstStyle/>
              <a:p>
                <a:r>
                  <a:rPr lang="en-US"/>
                  <a:t>Equipment/Technology</a:t>
                </a:r>
              </a:p>
            </p:txBody>
          </p:sp>
          <p:sp>
            <p:nvSpPr>
              <p:cNvPr id="23" name="TextBox 22"/>
              <p:cNvSpPr txBox="1"/>
              <p:nvPr/>
            </p:nvSpPr>
            <p:spPr>
              <a:xfrm>
                <a:off x="9328750" y="4906081"/>
                <a:ext cx="2863250" cy="1077218"/>
              </a:xfrm>
              <a:prstGeom prst="rect">
                <a:avLst/>
              </a:prstGeom>
              <a:noFill/>
            </p:spPr>
            <p:txBody>
              <a:bodyPr wrap="square" rtlCol="0">
                <a:spAutoFit/>
              </a:bodyPr>
              <a:lstStyle/>
              <a:p>
                <a:pPr algn="ctr"/>
                <a:r>
                  <a:rPr lang="en-US"/>
                  <a:t>Supporting </a:t>
                </a:r>
              </a:p>
              <a:p>
                <a:pPr algn="ctr"/>
                <a:r>
                  <a:rPr lang="en-US"/>
                  <a:t>Infrastructure</a:t>
                </a:r>
              </a:p>
            </p:txBody>
          </p:sp>
        </p:grpSp>
        <p:pic>
          <p:nvPicPr>
            <p:cNvPr id="4" name="Picture 3"/>
            <p:cNvPicPr>
              <a:picLocks noChangeAspect="1"/>
            </p:cNvPicPr>
            <p:nvPr/>
          </p:nvPicPr>
          <p:blipFill rotWithShape="1">
            <a:blip r:embed="rId6">
              <a:grayscl/>
              <a:extLst>
                <a:ext uri="{BEBA8EAE-BF5A-486C-A8C5-ECC9F3942E4B}">
                  <a14:imgProps xmlns:a14="http://schemas.microsoft.com/office/drawing/2010/main">
                    <a14:imgLayer r:embed="rId7">
                      <a14:imgEffect>
                        <a14:colorTemperature colorTemp="11200"/>
                      </a14:imgEffect>
                    </a14:imgLayer>
                  </a14:imgProps>
                </a:ext>
              </a:extLst>
            </a:blip>
            <a:srcRect b="25149"/>
            <a:stretch/>
          </p:blipFill>
          <p:spPr>
            <a:xfrm>
              <a:off x="790842" y="3271282"/>
              <a:ext cx="2581021" cy="1931919"/>
            </a:xfrm>
            <a:prstGeom prst="rect">
              <a:avLst/>
            </a:prstGeom>
          </p:spPr>
        </p:pic>
      </p:grpSp>
    </p:spTree>
    <p:extLst>
      <p:ext uri="{BB962C8B-B14F-4D97-AF65-F5344CB8AC3E}">
        <p14:creationId xmlns:p14="http://schemas.microsoft.com/office/powerpoint/2010/main" val="782455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E396A-4B60-426A-8903-53CF36D6D271}"/>
              </a:ext>
            </a:extLst>
          </p:cNvPr>
          <p:cNvSpPr>
            <a:spLocks noGrp="1"/>
          </p:cNvSpPr>
          <p:nvPr>
            <p:ph type="title"/>
          </p:nvPr>
        </p:nvSpPr>
        <p:spPr/>
        <p:txBody>
          <a:bodyPr/>
          <a:lstStyle/>
          <a:p>
            <a:r>
              <a:rPr lang="en-US"/>
              <a:t>Cadaver &amp; Animal Models</a:t>
            </a:r>
          </a:p>
        </p:txBody>
      </p:sp>
      <p:pic>
        <p:nvPicPr>
          <p:cNvPr id="1026" name="Picture 2" descr="Image result for ancient surgery cadaver lab">
            <a:extLst>
              <a:ext uri="{FF2B5EF4-FFF2-40B4-BE49-F238E27FC236}">
                <a16:creationId xmlns:a16="http://schemas.microsoft.com/office/drawing/2014/main" id="{E15A0AD1-2A2B-411E-B5F1-0B86B7816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305" y="1951601"/>
            <a:ext cx="4505823" cy="3199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5/53/Rembrandt_Harmensz._van_Rijn_007.jpg/1024px-Rembrandt_Harmensz._van_Rijn_007.jpg">
            <a:extLst>
              <a:ext uri="{FF2B5EF4-FFF2-40B4-BE49-F238E27FC236}">
                <a16:creationId xmlns:a16="http://schemas.microsoft.com/office/drawing/2014/main" id="{C72EE524-060C-4A1D-8DBD-6F64541D7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527" y="1238491"/>
            <a:ext cx="5717378" cy="44446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6BBEE1-7010-4420-8880-D88CFA897D7B}"/>
              </a:ext>
            </a:extLst>
          </p:cNvPr>
          <p:cNvSpPr txBox="1"/>
          <p:nvPr/>
        </p:nvSpPr>
        <p:spPr>
          <a:xfrm>
            <a:off x="150468" y="5709956"/>
            <a:ext cx="5732082" cy="307777"/>
          </a:xfrm>
          <a:prstGeom prst="rect">
            <a:avLst/>
          </a:prstGeom>
          <a:noFill/>
        </p:spPr>
        <p:txBody>
          <a:bodyPr wrap="none" rtlCol="0">
            <a:spAutoFit/>
          </a:bodyPr>
          <a:lstStyle/>
          <a:p>
            <a:r>
              <a:rPr lang="en-US" sz="1400" i="1" dirty="0"/>
              <a:t>The Anatomy Lesson of Dr. </a:t>
            </a:r>
            <a:r>
              <a:rPr lang="en-US" sz="1400" i="1" dirty="0" err="1"/>
              <a:t>Nicolaes</a:t>
            </a:r>
            <a:r>
              <a:rPr lang="en-US" sz="1400" i="1" dirty="0"/>
              <a:t> </a:t>
            </a:r>
            <a:r>
              <a:rPr lang="en-US" sz="1400" i="1" dirty="0" err="1"/>
              <a:t>Tulp</a:t>
            </a:r>
            <a:r>
              <a:rPr lang="en-US" sz="1400" dirty="0"/>
              <a:t>, by Rembrandt </a:t>
            </a:r>
            <a:r>
              <a:rPr lang="en-US" sz="1400" dirty="0" err="1"/>
              <a:t>va</a:t>
            </a:r>
            <a:r>
              <a:rPr lang="en-US" sz="1400" dirty="0"/>
              <a:t> Rijn, 1632</a:t>
            </a:r>
          </a:p>
        </p:txBody>
      </p:sp>
      <p:pic>
        <p:nvPicPr>
          <p:cNvPr id="1030" name="Picture 6" descr="Image result for ancient surgery animal lab">
            <a:extLst>
              <a:ext uri="{FF2B5EF4-FFF2-40B4-BE49-F238E27FC236}">
                <a16:creationId xmlns:a16="http://schemas.microsoft.com/office/drawing/2014/main" id="{157BA588-3757-40AF-91A3-22D1ED6BFD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8683" y="1201506"/>
            <a:ext cx="5501023" cy="43674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DF9773-BF00-4B69-90BC-8C5D2473D032}"/>
              </a:ext>
            </a:extLst>
          </p:cNvPr>
          <p:cNvSpPr txBox="1"/>
          <p:nvPr/>
        </p:nvSpPr>
        <p:spPr>
          <a:xfrm>
            <a:off x="6523007" y="5709956"/>
            <a:ext cx="5521512" cy="307777"/>
          </a:xfrm>
          <a:prstGeom prst="rect">
            <a:avLst/>
          </a:prstGeom>
          <a:noFill/>
        </p:spPr>
        <p:txBody>
          <a:bodyPr wrap="none" rtlCol="0">
            <a:spAutoFit/>
          </a:bodyPr>
          <a:lstStyle/>
          <a:p>
            <a:r>
              <a:rPr lang="en-US" sz="1400" i="1" dirty="0"/>
              <a:t>Vivisection performed on a dog</a:t>
            </a:r>
            <a:r>
              <a:rPr lang="en-US" sz="1400" dirty="0"/>
              <a:t>, by Emile-Edouard </a:t>
            </a:r>
            <a:r>
              <a:rPr lang="en-US" sz="1400" dirty="0" err="1"/>
              <a:t>Mouchy</a:t>
            </a:r>
            <a:r>
              <a:rPr lang="en-US" sz="1400" dirty="0"/>
              <a:t>, 1832.</a:t>
            </a:r>
          </a:p>
        </p:txBody>
      </p:sp>
    </p:spTree>
    <p:extLst>
      <p:ext uri="{BB962C8B-B14F-4D97-AF65-F5344CB8AC3E}">
        <p14:creationId xmlns:p14="http://schemas.microsoft.com/office/powerpoint/2010/main" val="19359031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Characteristics </a:t>
            </a:r>
          </a:p>
        </p:txBody>
      </p:sp>
      <p:graphicFrame>
        <p:nvGraphicFramePr>
          <p:cNvPr id="3" name="Table 2"/>
          <p:cNvGraphicFramePr>
            <a:graphicFrameLocks noGrp="1"/>
          </p:cNvGraphicFramePr>
          <p:nvPr/>
        </p:nvGraphicFramePr>
        <p:xfrm>
          <a:off x="0" y="907620"/>
          <a:ext cx="12191996" cy="5384435"/>
        </p:xfrm>
        <a:graphic>
          <a:graphicData uri="http://schemas.openxmlformats.org/drawingml/2006/table">
            <a:tbl>
              <a:tblPr firstRow="1" bandRow="1">
                <a:tableStyleId>{9D7B26C5-4107-4FEC-AEDC-1716B250A1EF}</a:tableStyleId>
              </a:tblPr>
              <a:tblGrid>
                <a:gridCol w="2387767">
                  <a:extLst>
                    <a:ext uri="{9D8B030D-6E8A-4147-A177-3AD203B41FA5}">
                      <a16:colId xmlns:a16="http://schemas.microsoft.com/office/drawing/2014/main" val="20000"/>
                    </a:ext>
                  </a:extLst>
                </a:gridCol>
                <a:gridCol w="1676233">
                  <a:extLst>
                    <a:ext uri="{9D8B030D-6E8A-4147-A177-3AD203B41FA5}">
                      <a16:colId xmlns:a16="http://schemas.microsoft.com/office/drawing/2014/main" val="20001"/>
                    </a:ext>
                  </a:extLst>
                </a:gridCol>
                <a:gridCol w="2031999">
                  <a:extLst>
                    <a:ext uri="{9D8B030D-6E8A-4147-A177-3AD203B41FA5}">
                      <a16:colId xmlns:a16="http://schemas.microsoft.com/office/drawing/2014/main" val="20002"/>
                    </a:ext>
                  </a:extLst>
                </a:gridCol>
                <a:gridCol w="2031999">
                  <a:extLst>
                    <a:ext uri="{9D8B030D-6E8A-4147-A177-3AD203B41FA5}">
                      <a16:colId xmlns:a16="http://schemas.microsoft.com/office/drawing/2014/main" val="20003"/>
                    </a:ext>
                  </a:extLst>
                </a:gridCol>
                <a:gridCol w="1892529">
                  <a:extLst>
                    <a:ext uri="{9D8B030D-6E8A-4147-A177-3AD203B41FA5}">
                      <a16:colId xmlns:a16="http://schemas.microsoft.com/office/drawing/2014/main" val="20004"/>
                    </a:ext>
                  </a:extLst>
                </a:gridCol>
                <a:gridCol w="2171469">
                  <a:extLst>
                    <a:ext uri="{9D8B030D-6E8A-4147-A177-3AD203B41FA5}">
                      <a16:colId xmlns:a16="http://schemas.microsoft.com/office/drawing/2014/main" val="20005"/>
                    </a:ext>
                  </a:extLst>
                </a:gridCol>
              </a:tblGrid>
              <a:tr h="612928">
                <a:tc rowSpan="2">
                  <a:txBody>
                    <a:bodyPr/>
                    <a:lstStyle/>
                    <a:p>
                      <a:pPr algn="ctr"/>
                      <a:endParaRPr lang="en-US" sz="1400"/>
                    </a:p>
                    <a:p>
                      <a:pPr algn="ctr"/>
                      <a:endParaRPr lang="en-US" sz="1400"/>
                    </a:p>
                    <a:p>
                      <a:pPr algn="ctr"/>
                      <a:r>
                        <a:rPr lang="en-US" sz="1400"/>
                        <a:t>Organization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5">
                  <a:txBody>
                    <a:bodyPr/>
                    <a:lstStyle/>
                    <a:p>
                      <a:pPr algn="ctr"/>
                      <a:r>
                        <a:rPr lang="en-US" sz="3200" dirty="0"/>
                        <a:t>Format</a:t>
                      </a:r>
                      <a:r>
                        <a:rPr lang="en-US" sz="3200" baseline="0" dirty="0"/>
                        <a:t> Focus </a:t>
                      </a: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hMerge="1">
                  <a:txBody>
                    <a:bodyPr/>
                    <a:lstStyle/>
                    <a:p>
                      <a:pPr algn="ctr"/>
                      <a:endParaRPr lang="en-US" sz="1800"/>
                    </a:p>
                  </a:txBody>
                  <a:tcPr/>
                </a:tc>
                <a:tc hMerge="1">
                  <a:txBody>
                    <a:bodyPr/>
                    <a:lstStyle/>
                    <a:p>
                      <a:pPr algn="ctr"/>
                      <a:endParaRPr lang="en-US" sz="1800"/>
                    </a:p>
                  </a:txBody>
                  <a:tcPr/>
                </a:tc>
                <a:tc hMerge="1">
                  <a:txBody>
                    <a:bodyPr/>
                    <a:lstStyle/>
                    <a:p>
                      <a:pPr algn="ctr"/>
                      <a:endParaRPr lang="en-US" sz="1800"/>
                    </a:p>
                  </a:txBody>
                  <a:tcPr/>
                </a:tc>
                <a:tc hMerge="1">
                  <a:txBody>
                    <a:bodyPr/>
                    <a:lstStyle/>
                    <a:p>
                      <a:pPr algn="ctr"/>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49078">
                <a:tc vMerge="1">
                  <a:txBody>
                    <a:bodyPr/>
                    <a:lstStyle/>
                    <a:p>
                      <a:endParaRPr lang="en-US" sz="1800" kern="1200">
                        <a:solidFill>
                          <a:schemeClr val="tx1"/>
                        </a:solidFill>
                        <a:latin typeface="+mn-lt"/>
                        <a:ea typeface="+mn-ea"/>
                        <a:cs typeface="+mn-cs"/>
                      </a:endParaRPr>
                    </a:p>
                  </a:txBody>
                  <a:tcPr>
                    <a:noFill/>
                  </a:tcPr>
                </a:tc>
                <a:tc>
                  <a:txBody>
                    <a:bodyPr/>
                    <a:lstStyle/>
                    <a:p>
                      <a:pPr algn="ctr"/>
                      <a:r>
                        <a:rPr lang="en-US" sz="1400" b="1"/>
                        <a:t>Curricula and Learners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60000"/>
                        <a:lumOff val="40000"/>
                        <a:alpha val="20000"/>
                      </a:schemeClr>
                    </a:solidFill>
                  </a:tcPr>
                </a:tc>
                <a:tc>
                  <a:txBody>
                    <a:bodyPr/>
                    <a:lstStyle/>
                    <a:p>
                      <a:pPr algn="ctr"/>
                      <a:r>
                        <a:rPr lang="en-US" sz="1400" b="1"/>
                        <a:t>Instructor/</a:t>
                      </a:r>
                    </a:p>
                    <a:p>
                      <a:pPr algn="ctr"/>
                      <a:r>
                        <a:rPr lang="en-US" sz="1400" b="1"/>
                        <a:t>Personnel</a:t>
                      </a:r>
                    </a:p>
                    <a:p>
                      <a:pPr algn="ctr"/>
                      <a:r>
                        <a:rPr lang="en-US" sz="1400" b="1"/>
                        <a:t>Requirements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60000"/>
                        <a:lumOff val="40000"/>
                        <a:alpha val="20000"/>
                      </a:schemeClr>
                    </a:solidFill>
                  </a:tcPr>
                </a:tc>
                <a:tc>
                  <a:txBody>
                    <a:bodyPr/>
                    <a:lstStyle/>
                    <a:p>
                      <a:pPr algn="ctr"/>
                      <a:r>
                        <a:rPr lang="en-US" sz="1400" b="1"/>
                        <a:t>Equipment and Technology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60000"/>
                        <a:lumOff val="40000"/>
                        <a:alpha val="20000"/>
                      </a:schemeClr>
                    </a:solidFill>
                  </a:tcPr>
                </a:tc>
                <a:tc>
                  <a:txBody>
                    <a:bodyPr/>
                    <a:lstStyle/>
                    <a:p>
                      <a:pPr algn="ctr"/>
                      <a:r>
                        <a:rPr lang="en-US" sz="1400" b="1"/>
                        <a:t>Organization and </a:t>
                      </a:r>
                      <a:r>
                        <a:rPr lang="en-US" sz="1400" b="1" baseline="0"/>
                        <a:t>Infrastructure </a:t>
                      </a:r>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60000"/>
                        <a:lumOff val="40000"/>
                        <a:alpha val="20000"/>
                      </a:schemeClr>
                    </a:solidFill>
                  </a:tcPr>
                </a:tc>
                <a:tc>
                  <a:txBody>
                    <a:bodyPr/>
                    <a:lstStyle/>
                    <a:p>
                      <a:pPr algn="ctr"/>
                      <a:r>
                        <a:rPr lang="en-US" sz="1400" b="1"/>
                        <a:t>Other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60000"/>
                        <a:lumOff val="40000"/>
                        <a:alpha val="20000"/>
                      </a:schemeClr>
                    </a:solidFill>
                  </a:tcPr>
                </a:tc>
                <a:extLst>
                  <a:ext uri="{0D108BD9-81ED-4DB2-BD59-A6C34878D82A}">
                    <a16:rowId xmlns:a16="http://schemas.microsoft.com/office/drawing/2014/main" val="10001"/>
                  </a:ext>
                </a:extLst>
              </a:tr>
              <a:tr h="965062">
                <a:tc>
                  <a:txBody>
                    <a:bodyPr/>
                    <a:lstStyle/>
                    <a:p>
                      <a:r>
                        <a:rPr lang="en-US" sz="1600">
                          <a:solidFill>
                            <a:schemeClr val="tx1"/>
                          </a:solidFill>
                        </a:rPr>
                        <a:t>Society for Simulation</a:t>
                      </a:r>
                      <a:r>
                        <a:rPr lang="en-US" sz="1600" baseline="0">
                          <a:solidFill>
                            <a:schemeClr val="tx1"/>
                          </a:solidFill>
                        </a:rPr>
                        <a:t> in Healthcare</a:t>
                      </a:r>
                      <a:endParaRPr lang="en-US" sz="160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alpha val="20000"/>
                      </a:srgb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p>
                      <a:pPr algn="ctr"/>
                      <a:endParaRPr lang="en-US" sz="1800" b="1">
                        <a:solidFill>
                          <a:srgbClr val="6600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p>
                      <a:pPr algn="ctr"/>
                      <a:endParaRPr lang="en-US" sz="1800" b="1">
                        <a:solidFill>
                          <a:srgbClr val="6600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p>
                      <a:pPr algn="ctr"/>
                      <a:endParaRPr lang="en-US" sz="1800" b="1">
                        <a:solidFill>
                          <a:srgbClr val="6600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dirty="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dirty="0">
                        <a:ln>
                          <a:noFill/>
                        </a:ln>
                        <a:solidFill>
                          <a:srgbClr val="000000"/>
                        </a:solidFill>
                        <a:effectLst/>
                        <a:latin typeface="Tahoma" charset="0"/>
                        <a:ea typeface="MS PGothic" charset="0"/>
                        <a:cs typeface="MS PGothic" charset="0"/>
                      </a:endParaRPr>
                    </a:p>
                    <a:p>
                      <a:pPr algn="ctr"/>
                      <a:r>
                        <a:rPr lang="en-US" sz="1600" b="1" kern="1200" dirty="0">
                          <a:solidFill>
                            <a:schemeClr val="tx1"/>
                          </a:solidFill>
                          <a:latin typeface="+mn-lt"/>
                          <a:ea typeface="+mn-ea"/>
                          <a:cs typeface="+mn-cs"/>
                        </a:rPr>
                        <a:t>Research</a:t>
                      </a:r>
                      <a:r>
                        <a:rPr lang="en-US" sz="1600" b="1" dirty="0">
                          <a:solidFill>
                            <a:schemeClr val="tx1"/>
                          </a:solidFill>
                        </a:rPr>
                        <a:t>,</a:t>
                      </a:r>
                      <a:r>
                        <a:rPr lang="en-US" sz="1600" b="1" baseline="0" dirty="0">
                          <a:solidFill>
                            <a:schemeClr val="tx1"/>
                          </a:solidFill>
                        </a:rPr>
                        <a:t> system </a:t>
                      </a:r>
                      <a:r>
                        <a:rPr lang="en-US" sz="1600" b="1" kern="1200" baseline="0" dirty="0">
                          <a:solidFill>
                            <a:schemeClr val="tx1"/>
                          </a:solidFill>
                          <a:latin typeface="+mn-lt"/>
                          <a:ea typeface="+mn-ea"/>
                          <a:cs typeface="+mn-cs"/>
                        </a:rPr>
                        <a:t>integration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alpha val="20000"/>
                      </a:srgbClr>
                    </a:solidFill>
                  </a:tcPr>
                </a:tc>
                <a:extLst>
                  <a:ext uri="{0D108BD9-81ED-4DB2-BD59-A6C34878D82A}">
                    <a16:rowId xmlns:a16="http://schemas.microsoft.com/office/drawing/2014/main" val="10002"/>
                  </a:ext>
                </a:extLst>
              </a:tr>
              <a:tr h="816845">
                <a:tc>
                  <a:txBody>
                    <a:bodyPr/>
                    <a:lstStyle/>
                    <a:p>
                      <a:r>
                        <a:rPr lang="en-US" sz="1600">
                          <a:solidFill>
                            <a:schemeClr val="tx1"/>
                          </a:solidFill>
                        </a:rPr>
                        <a:t>American</a:t>
                      </a:r>
                      <a:r>
                        <a:rPr lang="en-US" sz="1600" baseline="0">
                          <a:solidFill>
                            <a:schemeClr val="tx1"/>
                          </a:solidFill>
                        </a:rPr>
                        <a:t> College </a:t>
                      </a:r>
                    </a:p>
                    <a:p>
                      <a:r>
                        <a:rPr lang="en-US" sz="1600" baseline="0">
                          <a:solidFill>
                            <a:schemeClr val="tx1"/>
                          </a:solidFill>
                        </a:rPr>
                        <a:t>of Surgeons </a:t>
                      </a:r>
                      <a:endParaRPr lang="en-US" sz="160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chemeClr val="tx1"/>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chemeClr val="tx1"/>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alpha val="20000"/>
                      </a:srgb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cap="none" normalizeH="0" baseline="0">
                        <a:ln>
                          <a:noFill/>
                        </a:ln>
                        <a:solidFill>
                          <a:schemeClr val="tx1"/>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3"/>
                  </a:ext>
                </a:extLst>
              </a:tr>
              <a:tr h="1080003">
                <a:tc>
                  <a:txBody>
                    <a:bodyPr/>
                    <a:lstStyle/>
                    <a:p>
                      <a:r>
                        <a:rPr lang="en-US" sz="1600">
                          <a:solidFill>
                            <a:schemeClr val="tx1"/>
                          </a:solidFill>
                        </a:rPr>
                        <a:t>American</a:t>
                      </a:r>
                      <a:r>
                        <a:rPr lang="en-US" sz="1600" baseline="0">
                          <a:solidFill>
                            <a:schemeClr val="tx1"/>
                          </a:solidFill>
                        </a:rPr>
                        <a:t> Society of Anesthesiologist</a:t>
                      </a:r>
                      <a:endParaRPr lang="en-US" sz="160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p>
                      <a:pPr algn="ctr"/>
                      <a:endParaRPr lang="en-US" sz="2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alpha val="20000"/>
                      </a:srgbClr>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p>
                      <a:pPr algn="ctr"/>
                      <a:endParaRPr lang="en-US" sz="2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p>
                      <a:pPr algn="ctr"/>
                      <a:endParaRPr lang="en-US" sz="2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alpha val="20000"/>
                      </a:srgbClr>
                    </a:solidFill>
                  </a:tcPr>
                </a:tc>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1137299">
                <a:tc>
                  <a:txBody>
                    <a:bodyPr/>
                    <a:lstStyle/>
                    <a:p>
                      <a:r>
                        <a:rPr lang="en-US" sz="1600">
                          <a:solidFill>
                            <a:schemeClr val="tx1"/>
                          </a:solidFill>
                        </a:rPr>
                        <a:t>American</a:t>
                      </a:r>
                      <a:r>
                        <a:rPr lang="en-US" sz="1600" baseline="0">
                          <a:solidFill>
                            <a:schemeClr val="tx1"/>
                          </a:solidFill>
                        </a:rPr>
                        <a:t> Congress of Obstetricians and Gynecologists</a:t>
                      </a:r>
                      <a:endParaRPr lang="en-US" sz="160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p>
                      <a:pPr algn="ctr"/>
                      <a:endParaRPr lang="en-US" sz="2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p>
                      <a:pPr algn="ctr"/>
                      <a:endParaRPr lang="en-US" sz="2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dirty="0">
                          <a:ln>
                            <a:noFill/>
                          </a:ln>
                          <a:solidFill>
                            <a:srgbClr val="000000"/>
                          </a:solidFill>
                          <a:effectLst/>
                          <a:latin typeface="Tahoma" charset="0"/>
                          <a:ea typeface="MS PGothic" charset="0"/>
                          <a:cs typeface="MS PGothic" charset="0"/>
                          <a:sym typeface="Wingdings" charset="0"/>
                        </a:rPr>
                        <a:t></a:t>
                      </a:r>
                      <a:endParaRPr lang="en-US" sz="2800" dirty="0"/>
                    </a:p>
                    <a:p>
                      <a:pPr algn="ctr"/>
                      <a:r>
                        <a:rPr lang="en-US" sz="1800" b="1" dirty="0">
                          <a:solidFill>
                            <a:schemeClr val="tx1"/>
                          </a:solidFill>
                        </a:rPr>
                        <a:t>Shared</a:t>
                      </a:r>
                      <a:r>
                        <a:rPr lang="en-US" sz="1800" b="1" baseline="0" dirty="0">
                          <a:solidFill>
                            <a:schemeClr val="tx1"/>
                          </a:solidFill>
                        </a:rPr>
                        <a:t> curricula</a:t>
                      </a:r>
                      <a:endParaRPr lang="en-US" sz="1800" b="1"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alpha val="20000"/>
                      </a:srgbClr>
                    </a:solidFill>
                  </a:tcPr>
                </a:tc>
                <a:extLst>
                  <a:ext uri="{0D108BD9-81ED-4DB2-BD59-A6C34878D82A}">
                    <a16:rowId xmlns:a16="http://schemas.microsoft.com/office/drawing/2014/main" val="10005"/>
                  </a:ext>
                </a:extLst>
              </a:tr>
            </a:tbl>
          </a:graphicData>
        </a:graphic>
      </p:graphicFrame>
      <p:pic>
        <p:nvPicPr>
          <p:cNvPr id="4" name="Picture 3"/>
          <p:cNvPicPr>
            <a:picLocks noChangeAspect="1"/>
          </p:cNvPicPr>
          <p:nvPr/>
        </p:nvPicPr>
        <p:blipFill>
          <a:blip r:embed="rId3"/>
          <a:stretch>
            <a:fillRect/>
          </a:stretch>
        </p:blipFill>
        <p:spPr>
          <a:xfrm>
            <a:off x="1636725" y="3265907"/>
            <a:ext cx="668651" cy="745546"/>
          </a:xfrm>
          <a:prstGeom prst="rect">
            <a:avLst/>
          </a:prstGeom>
        </p:spPr>
      </p:pic>
      <p:pic>
        <p:nvPicPr>
          <p:cNvPr id="5" name="Picture 4" descr="ssh-accreditation-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981" y="2634201"/>
            <a:ext cx="750279" cy="532480"/>
          </a:xfrm>
          <a:prstGeom prst="rect">
            <a:avLst/>
          </a:prstGeom>
        </p:spPr>
      </p:pic>
      <p:pic>
        <p:nvPicPr>
          <p:cNvPr id="6" name="Picture 5"/>
          <p:cNvPicPr>
            <a:picLocks noChangeAspect="1"/>
          </p:cNvPicPr>
          <p:nvPr/>
        </p:nvPicPr>
        <p:blipFill>
          <a:blip r:embed="rId5"/>
          <a:stretch>
            <a:fillRect/>
          </a:stretch>
        </p:blipFill>
        <p:spPr>
          <a:xfrm>
            <a:off x="1644956" y="4411584"/>
            <a:ext cx="590691" cy="590691"/>
          </a:xfrm>
          <a:prstGeom prst="rect">
            <a:avLst/>
          </a:prstGeom>
        </p:spPr>
      </p:pic>
      <p:pic>
        <p:nvPicPr>
          <p:cNvPr id="7" name="Picture 6"/>
          <p:cNvPicPr>
            <a:picLocks noChangeAspect="1"/>
          </p:cNvPicPr>
          <p:nvPr/>
        </p:nvPicPr>
        <p:blipFill>
          <a:blip r:embed="rId6"/>
          <a:stretch>
            <a:fillRect/>
          </a:stretch>
        </p:blipFill>
        <p:spPr>
          <a:xfrm>
            <a:off x="1685780" y="5590989"/>
            <a:ext cx="575592" cy="575592"/>
          </a:xfrm>
          <a:prstGeom prst="rect">
            <a:avLst/>
          </a:prstGeom>
        </p:spPr>
      </p:pic>
    </p:spTree>
    <p:extLst>
      <p:ext uri="{BB962C8B-B14F-4D97-AF65-F5344CB8AC3E}">
        <p14:creationId xmlns:p14="http://schemas.microsoft.com/office/powerpoint/2010/main" val="29818228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Characteristics </a:t>
            </a:r>
          </a:p>
        </p:txBody>
      </p:sp>
      <p:graphicFrame>
        <p:nvGraphicFramePr>
          <p:cNvPr id="3" name="Table 2"/>
          <p:cNvGraphicFramePr>
            <a:graphicFrameLocks noGrp="1"/>
          </p:cNvGraphicFramePr>
          <p:nvPr/>
        </p:nvGraphicFramePr>
        <p:xfrm>
          <a:off x="0" y="740733"/>
          <a:ext cx="12192000" cy="5579794"/>
        </p:xfrm>
        <a:graphic>
          <a:graphicData uri="http://schemas.openxmlformats.org/drawingml/2006/table">
            <a:tbl>
              <a:tblPr firstRow="1" bandRow="1">
                <a:tableStyleId>{9D7B26C5-4107-4FEC-AEDC-1716B250A1EF}</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895828">
                <a:tc rowSpan="2">
                  <a:txBody>
                    <a:bodyPr/>
                    <a:lstStyle/>
                    <a:p>
                      <a:pPr algn="ctr"/>
                      <a:endParaRPr lang="en-US" sz="1600"/>
                    </a:p>
                    <a:p>
                      <a:pPr algn="ctr"/>
                      <a:endParaRPr lang="en-US" sz="1600"/>
                    </a:p>
                    <a:p>
                      <a:pPr algn="ctr"/>
                      <a:r>
                        <a:rPr lang="en-US" sz="1600"/>
                        <a:t>Organization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sz="1600" dirty="0"/>
                        <a:t>Scope</a:t>
                      </a:r>
                    </a:p>
                    <a:p>
                      <a:pPr algn="ctr"/>
                      <a:r>
                        <a:rPr lang="en-US" sz="1600" dirty="0">
                          <a:solidFill>
                            <a:schemeClr val="tx1"/>
                          </a:solidFill>
                        </a:rPr>
                        <a:t>(</a:t>
                      </a:r>
                      <a:r>
                        <a:rPr lang="en-US" sz="1600" dirty="0">
                          <a:solidFill>
                            <a:srgbClr val="0033CC"/>
                          </a:solidFill>
                        </a:rPr>
                        <a:t>General</a:t>
                      </a:r>
                      <a:r>
                        <a:rPr lang="en-US" sz="1600" dirty="0">
                          <a:solidFill>
                            <a:srgbClr val="660066"/>
                          </a:solidFill>
                        </a:rPr>
                        <a:t> </a:t>
                      </a:r>
                      <a:r>
                        <a:rPr lang="en-US" sz="1600" dirty="0"/>
                        <a:t>vs. </a:t>
                      </a:r>
                      <a:r>
                        <a:rPr lang="en-US" sz="1600" dirty="0">
                          <a:solidFill>
                            <a:srgbClr val="C00000"/>
                          </a:solidFill>
                        </a:rPr>
                        <a:t>Specific</a:t>
                      </a:r>
                      <a:r>
                        <a:rPr lang="en-US" sz="1600" baseline="0" dirty="0"/>
                        <a:t>)</a:t>
                      </a:r>
                      <a:endParaRPr lang="en-US" sz="1600" dirty="0"/>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hMerge="1">
                  <a:txBody>
                    <a:bodyPr/>
                    <a:lstStyle/>
                    <a:p>
                      <a:pPr algn="ctr"/>
                      <a:endParaRPr lang="en-US" sz="1800"/>
                    </a:p>
                  </a:txBody>
                  <a:tcPr/>
                </a:tc>
                <a:tc hMerge="1">
                  <a:txBody>
                    <a:bodyPr/>
                    <a:lstStyle/>
                    <a:p>
                      <a:pPr algn="ctr"/>
                      <a:endParaRPr lang="en-US" sz="1800"/>
                    </a:p>
                  </a:txBody>
                  <a:tcPr/>
                </a:tc>
                <a:tc hMerge="1">
                  <a:txBody>
                    <a:bodyPr/>
                    <a:lstStyle/>
                    <a:p>
                      <a:pPr algn="ctr"/>
                      <a:endParaRPr lang="en-US" sz="1800"/>
                    </a:p>
                  </a:txBody>
                  <a:tcPr/>
                </a:tc>
                <a:extLst>
                  <a:ext uri="{0D108BD9-81ED-4DB2-BD59-A6C34878D82A}">
                    <a16:rowId xmlns:a16="http://schemas.microsoft.com/office/drawing/2014/main" val="10000"/>
                  </a:ext>
                </a:extLst>
              </a:tr>
              <a:tr h="276477">
                <a:tc vMerge="1">
                  <a:txBody>
                    <a:bodyPr/>
                    <a:lstStyle/>
                    <a:p>
                      <a:endParaRPr lang="en-US" sz="1800" kern="1200">
                        <a:solidFill>
                          <a:schemeClr val="tx1"/>
                        </a:solidFill>
                        <a:latin typeface="+mn-lt"/>
                        <a:ea typeface="+mn-ea"/>
                        <a:cs typeface="+mn-cs"/>
                      </a:endParaRPr>
                    </a:p>
                  </a:txBody>
                  <a:tcPr>
                    <a:noFill/>
                  </a:tcPr>
                </a:tc>
                <a:tc>
                  <a:txBody>
                    <a:bodyPr/>
                    <a:lstStyle/>
                    <a:p>
                      <a:pPr algn="ctr"/>
                      <a:r>
                        <a:rPr lang="en-US" sz="1600"/>
                        <a:t>Physician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a:t>Medical</a:t>
                      </a:r>
                      <a:r>
                        <a:rPr lang="en-US" sz="1600" baseline="0"/>
                        <a:t> Students</a:t>
                      </a:r>
                      <a:endParaRPr lang="en-US" sz="16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a:t>Nurses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a:t>Other</a:t>
                      </a:r>
                      <a:r>
                        <a:rPr lang="en-US" sz="1600" baseline="0"/>
                        <a:t> Health Care Professionals</a:t>
                      </a:r>
                      <a:endParaRPr lang="en-US" sz="16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882696">
                <a:tc>
                  <a:txBody>
                    <a:bodyPr/>
                    <a:lstStyle/>
                    <a:p>
                      <a:r>
                        <a:rPr lang="en-US" sz="1800" dirty="0">
                          <a:solidFill>
                            <a:srgbClr val="0033CC"/>
                          </a:solidFill>
                        </a:rPr>
                        <a:t>Society for Simulation</a:t>
                      </a:r>
                      <a:r>
                        <a:rPr lang="en-US" sz="1800" baseline="0" dirty="0">
                          <a:solidFill>
                            <a:srgbClr val="0033CC"/>
                          </a:solidFill>
                        </a:rPr>
                        <a:t> in Healthcare</a:t>
                      </a:r>
                      <a:endParaRPr lang="en-US" sz="1800" dirty="0">
                        <a:solidFill>
                          <a:srgbClr val="0033CC"/>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p>
                      <a:endParaRPr lang="en-US" sz="20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p>
                      <a:pPr algn="ctr"/>
                      <a:endParaRPr lang="en-US" sz="2000" b="1">
                        <a:solidFill>
                          <a:srgbClr val="6600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p>
                      <a:pPr algn="ctr"/>
                      <a:endParaRPr lang="en-US" sz="2000" b="1">
                        <a:solidFill>
                          <a:srgbClr val="6600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p>
                      <a:pPr algn="ctr"/>
                      <a:endParaRPr lang="en-US" sz="2000" b="1">
                        <a:solidFill>
                          <a:srgbClr val="6600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101284">
                <a:tc>
                  <a:txBody>
                    <a:bodyPr/>
                    <a:lstStyle/>
                    <a:p>
                      <a:r>
                        <a:rPr lang="en-US" sz="1800" dirty="0">
                          <a:solidFill>
                            <a:srgbClr val="0033CC"/>
                          </a:solidFill>
                        </a:rPr>
                        <a:t>American</a:t>
                      </a:r>
                      <a:r>
                        <a:rPr lang="en-US" sz="1800" baseline="0" dirty="0">
                          <a:solidFill>
                            <a:srgbClr val="0033CC"/>
                          </a:solidFill>
                        </a:rPr>
                        <a:t> College of Surgeons </a:t>
                      </a:r>
                      <a:endParaRPr lang="en-US" sz="1800" dirty="0">
                        <a:solidFill>
                          <a:srgbClr val="0033CC"/>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1073260">
                <a:tc>
                  <a:txBody>
                    <a:bodyPr/>
                    <a:lstStyle/>
                    <a:p>
                      <a:r>
                        <a:rPr lang="en-US" sz="1800" dirty="0">
                          <a:solidFill>
                            <a:srgbClr val="C00000"/>
                          </a:solidFill>
                        </a:rPr>
                        <a:t>American</a:t>
                      </a:r>
                      <a:r>
                        <a:rPr lang="en-US" sz="1800" baseline="0" dirty="0">
                          <a:solidFill>
                            <a:srgbClr val="C00000"/>
                          </a:solidFill>
                        </a:rPr>
                        <a:t> Society of Anesthesiologist</a:t>
                      </a:r>
                      <a:endParaRPr lang="en-US" sz="1800" dirty="0">
                        <a:solidFill>
                          <a:srgbClr val="C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3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20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20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20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1046382">
                <a:tc>
                  <a:txBody>
                    <a:bodyPr/>
                    <a:lstStyle/>
                    <a:p>
                      <a:r>
                        <a:rPr lang="en-US" sz="1800" dirty="0">
                          <a:solidFill>
                            <a:srgbClr val="C00000"/>
                          </a:solidFill>
                        </a:rPr>
                        <a:t>American</a:t>
                      </a:r>
                      <a:r>
                        <a:rPr lang="en-US" sz="1800" baseline="0" dirty="0">
                          <a:solidFill>
                            <a:srgbClr val="C00000"/>
                          </a:solidFill>
                        </a:rPr>
                        <a:t> Congress of Obstetricians and Gynecologists</a:t>
                      </a:r>
                      <a:endParaRPr lang="en-US" sz="1800" dirty="0">
                        <a:solidFill>
                          <a:srgbClr val="C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dirty="0">
                          <a:ln>
                            <a:noFill/>
                          </a:ln>
                          <a:solidFill>
                            <a:srgbClr val="000000"/>
                          </a:solidFill>
                          <a:effectLst/>
                          <a:latin typeface="Tahoma" charset="0"/>
                          <a:ea typeface="MS PGothic" charset="0"/>
                          <a:cs typeface="MS PGothic" charset="0"/>
                          <a:sym typeface="Wingdings" charset="0"/>
                        </a:rPr>
                        <a:t></a:t>
                      </a:r>
                      <a:endParaRPr lang="en-US" sz="3200" dirty="0"/>
                    </a:p>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20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20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6" name="Picture 5"/>
          <p:cNvPicPr>
            <a:picLocks noChangeAspect="1"/>
          </p:cNvPicPr>
          <p:nvPr/>
        </p:nvPicPr>
        <p:blipFill>
          <a:blip r:embed="rId3"/>
          <a:stretch>
            <a:fillRect/>
          </a:stretch>
        </p:blipFill>
        <p:spPr>
          <a:xfrm>
            <a:off x="1480172" y="3444964"/>
            <a:ext cx="668651" cy="745546"/>
          </a:xfrm>
          <a:prstGeom prst="rect">
            <a:avLst/>
          </a:prstGeom>
        </p:spPr>
      </p:pic>
      <p:pic>
        <p:nvPicPr>
          <p:cNvPr id="7" name="Picture 6" descr="ssh-accreditation-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486" y="2532327"/>
            <a:ext cx="750279" cy="532480"/>
          </a:xfrm>
          <a:prstGeom prst="rect">
            <a:avLst/>
          </a:prstGeom>
        </p:spPr>
      </p:pic>
      <p:pic>
        <p:nvPicPr>
          <p:cNvPr id="8" name="Picture 7"/>
          <p:cNvPicPr>
            <a:picLocks noChangeAspect="1"/>
          </p:cNvPicPr>
          <p:nvPr/>
        </p:nvPicPr>
        <p:blipFill>
          <a:blip r:embed="rId5"/>
          <a:stretch>
            <a:fillRect/>
          </a:stretch>
        </p:blipFill>
        <p:spPr>
          <a:xfrm>
            <a:off x="1736002" y="4632058"/>
            <a:ext cx="590691" cy="590691"/>
          </a:xfrm>
          <a:prstGeom prst="rect">
            <a:avLst/>
          </a:prstGeom>
        </p:spPr>
      </p:pic>
      <p:pic>
        <p:nvPicPr>
          <p:cNvPr id="9" name="Picture 8"/>
          <p:cNvPicPr>
            <a:picLocks noChangeAspect="1"/>
          </p:cNvPicPr>
          <p:nvPr/>
        </p:nvPicPr>
        <p:blipFill>
          <a:blip r:embed="rId6"/>
          <a:stretch>
            <a:fillRect/>
          </a:stretch>
        </p:blipFill>
        <p:spPr>
          <a:xfrm>
            <a:off x="1859380" y="5717525"/>
            <a:ext cx="490933" cy="490933"/>
          </a:xfrm>
          <a:prstGeom prst="rect">
            <a:avLst/>
          </a:prstGeom>
        </p:spPr>
      </p:pic>
    </p:spTree>
    <p:extLst>
      <p:ext uri="{BB962C8B-B14F-4D97-AF65-F5344CB8AC3E}">
        <p14:creationId xmlns:p14="http://schemas.microsoft.com/office/powerpoint/2010/main" val="40520060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Virtual Reality Is Changing the Future of Healthcare Delivery">
            <a:extLst>
              <a:ext uri="{FF2B5EF4-FFF2-40B4-BE49-F238E27FC236}">
                <a16:creationId xmlns:a16="http://schemas.microsoft.com/office/drawing/2014/main" id="{AF4BA501-FE65-496A-8E50-7A387137A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Artificial Intelligence</a:t>
            </a:r>
          </a:p>
        </p:txBody>
      </p:sp>
    </p:spTree>
    <p:extLst>
      <p:ext uri="{BB962C8B-B14F-4D97-AF65-F5344CB8AC3E}">
        <p14:creationId xmlns:p14="http://schemas.microsoft.com/office/powerpoint/2010/main" val="23145011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9E253-9BF3-42D7-9996-9033A70C3CDC}"/>
              </a:ext>
            </a:extLst>
          </p:cNvPr>
          <p:cNvSpPr>
            <a:spLocks noGrp="1"/>
          </p:cNvSpPr>
          <p:nvPr>
            <p:ph type="title"/>
          </p:nvPr>
        </p:nvSpPr>
        <p:spPr/>
        <p:txBody>
          <a:bodyPr/>
          <a:lstStyle/>
          <a:p>
            <a:r>
              <a:rPr lang="en-US" dirty="0"/>
              <a:t>AI Generated Training Content</a:t>
            </a:r>
          </a:p>
        </p:txBody>
      </p:sp>
      <p:pic>
        <p:nvPicPr>
          <p:cNvPr id="4" name="Picture 3">
            <a:extLst>
              <a:ext uri="{FF2B5EF4-FFF2-40B4-BE49-F238E27FC236}">
                <a16:creationId xmlns:a16="http://schemas.microsoft.com/office/drawing/2014/main" id="{EB1F787F-A0EE-4180-A8BA-2F3B6FA5CBEB}"/>
              </a:ext>
            </a:extLst>
          </p:cNvPr>
          <p:cNvPicPr>
            <a:picLocks noChangeAspect="1"/>
          </p:cNvPicPr>
          <p:nvPr/>
        </p:nvPicPr>
        <p:blipFill rotWithShape="1">
          <a:blip r:embed="rId3"/>
          <a:srcRect l="65859" t="13653" r="2266" b="41923"/>
          <a:stretch/>
        </p:blipFill>
        <p:spPr>
          <a:xfrm>
            <a:off x="5798205" y="1872348"/>
            <a:ext cx="6284938" cy="3558383"/>
          </a:xfrm>
          <a:prstGeom prst="rect">
            <a:avLst/>
          </a:prstGeom>
        </p:spPr>
      </p:pic>
      <p:sp>
        <p:nvSpPr>
          <p:cNvPr id="5" name="TextBox 4">
            <a:extLst>
              <a:ext uri="{FF2B5EF4-FFF2-40B4-BE49-F238E27FC236}">
                <a16:creationId xmlns:a16="http://schemas.microsoft.com/office/drawing/2014/main" id="{B18171FE-BEBA-4114-997A-D1E6C9D38941}"/>
              </a:ext>
            </a:extLst>
          </p:cNvPr>
          <p:cNvSpPr txBox="1"/>
          <p:nvPr/>
        </p:nvSpPr>
        <p:spPr>
          <a:xfrm>
            <a:off x="859662" y="795130"/>
            <a:ext cx="10472675" cy="1077218"/>
          </a:xfrm>
          <a:prstGeom prst="rect">
            <a:avLst/>
          </a:prstGeom>
          <a:noFill/>
        </p:spPr>
        <p:txBody>
          <a:bodyPr wrap="none" rtlCol="0">
            <a:spAutoFit/>
          </a:bodyPr>
          <a:lstStyle/>
          <a:p>
            <a:pPr algn="ctr"/>
            <a:r>
              <a:rPr lang="en-US" dirty="0"/>
              <a:t>GANs generate large sets of x-rays, CT scans, MRI, etc.</a:t>
            </a:r>
          </a:p>
          <a:p>
            <a:pPr algn="ctr"/>
            <a:r>
              <a:rPr lang="en-US" dirty="0"/>
              <a:t>Products to support training on specific conditions. </a:t>
            </a:r>
          </a:p>
        </p:txBody>
      </p:sp>
      <p:sp>
        <p:nvSpPr>
          <p:cNvPr id="6" name="TextBox 5">
            <a:extLst>
              <a:ext uri="{FF2B5EF4-FFF2-40B4-BE49-F238E27FC236}">
                <a16:creationId xmlns:a16="http://schemas.microsoft.com/office/drawing/2014/main" id="{980E1070-C2B9-491A-B5DF-FB6004721469}"/>
              </a:ext>
            </a:extLst>
          </p:cNvPr>
          <p:cNvSpPr txBox="1"/>
          <p:nvPr/>
        </p:nvSpPr>
        <p:spPr>
          <a:xfrm>
            <a:off x="2676526" y="6396335"/>
            <a:ext cx="5636280" cy="461665"/>
          </a:xfrm>
          <a:prstGeom prst="rect">
            <a:avLst/>
          </a:prstGeom>
          <a:noFill/>
        </p:spPr>
        <p:txBody>
          <a:bodyPr wrap="square" rtlCol="0">
            <a:spAutoFit/>
          </a:bodyPr>
          <a:lstStyle/>
          <a:p>
            <a:r>
              <a:rPr lang="en-US" sz="1200" dirty="0"/>
              <a:t>Shin, H., et al. (2018). Medical Image Synthesis for Data Augmentation and Anonymization using Generative Adversarial Networks. SASHIMI@MICCAI.</a:t>
            </a:r>
          </a:p>
        </p:txBody>
      </p:sp>
      <p:pic>
        <p:nvPicPr>
          <p:cNvPr id="8" name="Picture 7">
            <a:extLst>
              <a:ext uri="{FF2B5EF4-FFF2-40B4-BE49-F238E27FC236}">
                <a16:creationId xmlns:a16="http://schemas.microsoft.com/office/drawing/2014/main" id="{1965BCA4-FCAD-4C1A-AB4A-9D1471F3140F}"/>
              </a:ext>
            </a:extLst>
          </p:cNvPr>
          <p:cNvPicPr>
            <a:picLocks noChangeAspect="1"/>
          </p:cNvPicPr>
          <p:nvPr/>
        </p:nvPicPr>
        <p:blipFill rotWithShape="1">
          <a:blip r:embed="rId4"/>
          <a:srcRect l="38672" t="25192" r="27031" b="23750"/>
          <a:stretch/>
        </p:blipFill>
        <p:spPr>
          <a:xfrm>
            <a:off x="493454" y="2261039"/>
            <a:ext cx="4598335" cy="2780999"/>
          </a:xfrm>
          <a:prstGeom prst="rect">
            <a:avLst/>
          </a:prstGeom>
        </p:spPr>
      </p:pic>
      <p:pic>
        <p:nvPicPr>
          <p:cNvPr id="2050" name="Picture 2" descr="AI Can Generate Synthetic MRIs to Advance Medical Research | NVIDIA  Developer Blog">
            <a:extLst>
              <a:ext uri="{FF2B5EF4-FFF2-40B4-BE49-F238E27FC236}">
                <a16:creationId xmlns:a16="http://schemas.microsoft.com/office/drawing/2014/main" id="{E5E5F329-530D-4015-A82B-C2F8B85E40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74332"/>
            <a:ext cx="5798205" cy="355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7999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FFFE-92D6-4BE2-A868-11544DC0110C}"/>
              </a:ext>
            </a:extLst>
          </p:cNvPr>
          <p:cNvSpPr>
            <a:spLocks noGrp="1"/>
          </p:cNvSpPr>
          <p:nvPr>
            <p:ph type="title"/>
          </p:nvPr>
        </p:nvSpPr>
        <p:spPr/>
        <p:txBody>
          <a:bodyPr/>
          <a:lstStyle/>
          <a:p>
            <a:r>
              <a:rPr lang="en-US" dirty="0"/>
              <a:t>AI Augmented AR (AIA AR?)</a:t>
            </a:r>
          </a:p>
        </p:txBody>
      </p:sp>
      <p:pic>
        <p:nvPicPr>
          <p:cNvPr id="5" name="Picture 4">
            <a:extLst>
              <a:ext uri="{FF2B5EF4-FFF2-40B4-BE49-F238E27FC236}">
                <a16:creationId xmlns:a16="http://schemas.microsoft.com/office/drawing/2014/main" id="{BD0DF150-BE48-4A21-B63D-A6B121017D09}"/>
              </a:ext>
            </a:extLst>
          </p:cNvPr>
          <p:cNvPicPr>
            <a:picLocks noChangeAspect="1"/>
          </p:cNvPicPr>
          <p:nvPr/>
        </p:nvPicPr>
        <p:blipFill rotWithShape="1">
          <a:blip r:embed="rId3"/>
          <a:srcRect l="33839" t="22747" r="37500" b="14895"/>
          <a:stretch/>
        </p:blipFill>
        <p:spPr>
          <a:xfrm>
            <a:off x="0" y="707571"/>
            <a:ext cx="6502742" cy="5747658"/>
          </a:xfrm>
          <a:prstGeom prst="rect">
            <a:avLst/>
          </a:prstGeom>
        </p:spPr>
      </p:pic>
      <p:sp>
        <p:nvSpPr>
          <p:cNvPr id="6" name="TextBox 5">
            <a:extLst>
              <a:ext uri="{FF2B5EF4-FFF2-40B4-BE49-F238E27FC236}">
                <a16:creationId xmlns:a16="http://schemas.microsoft.com/office/drawing/2014/main" id="{6D5A9E5A-F149-4258-AC9A-58EB69C70D8D}"/>
              </a:ext>
            </a:extLst>
          </p:cNvPr>
          <p:cNvSpPr txBox="1"/>
          <p:nvPr/>
        </p:nvSpPr>
        <p:spPr>
          <a:xfrm>
            <a:off x="6693909" y="926496"/>
            <a:ext cx="5159423" cy="5262979"/>
          </a:xfrm>
          <a:prstGeom prst="rect">
            <a:avLst/>
          </a:prstGeom>
          <a:noFill/>
        </p:spPr>
        <p:txBody>
          <a:bodyPr wrap="square" rtlCol="0">
            <a:spAutoFit/>
          </a:bodyPr>
          <a:lstStyle/>
          <a:p>
            <a:r>
              <a:rPr lang="en-US" sz="2400" dirty="0"/>
              <a:t>AR systems are equipped to overlay imagery from textbooks, patient x-rays/CT/etc., telemedicine consultation markups</a:t>
            </a:r>
          </a:p>
          <a:p>
            <a:endParaRPr lang="en-US" sz="2400" dirty="0"/>
          </a:p>
          <a:p>
            <a:r>
              <a:rPr lang="en-US" sz="2400" dirty="0"/>
              <a:t>AI can supplement the graphic overlays with guidance, suggestions, and warnings based on both the physical patient and the digital AR data.</a:t>
            </a:r>
          </a:p>
          <a:p>
            <a:endParaRPr lang="en-US" sz="2400" dirty="0"/>
          </a:p>
          <a:p>
            <a:r>
              <a:rPr lang="en-US" sz="2400" dirty="0"/>
              <a:t>E.g., the markups labeled “d” and “e” may be added by the human clinician or the AI </a:t>
            </a:r>
          </a:p>
        </p:txBody>
      </p:sp>
      <p:sp>
        <p:nvSpPr>
          <p:cNvPr id="7" name="TextBox 6">
            <a:extLst>
              <a:ext uri="{FF2B5EF4-FFF2-40B4-BE49-F238E27FC236}">
                <a16:creationId xmlns:a16="http://schemas.microsoft.com/office/drawing/2014/main" id="{58A03FE5-07FB-4912-96B0-5D46959E47CF}"/>
              </a:ext>
            </a:extLst>
          </p:cNvPr>
          <p:cNvSpPr txBox="1"/>
          <p:nvPr/>
        </p:nvSpPr>
        <p:spPr>
          <a:xfrm>
            <a:off x="2546450" y="6455229"/>
            <a:ext cx="7501559" cy="400110"/>
          </a:xfrm>
          <a:prstGeom prst="rect">
            <a:avLst/>
          </a:prstGeom>
          <a:noFill/>
        </p:spPr>
        <p:txBody>
          <a:bodyPr wrap="square" rtlCol="0">
            <a:spAutoFit/>
          </a:bodyPr>
          <a:lstStyle/>
          <a:p>
            <a:r>
              <a:rPr lang="en-US" sz="1000" b="0" i="0" dirty="0" err="1">
                <a:solidFill>
                  <a:srgbClr val="303030"/>
                </a:solidFill>
                <a:effectLst/>
                <a:latin typeface="arial" panose="020B0604020202020204" pitchFamily="34" charset="0"/>
              </a:rPr>
              <a:t>Moawad</a:t>
            </a:r>
            <a:r>
              <a:rPr lang="en-US" sz="1000" b="0" i="0" dirty="0">
                <a:solidFill>
                  <a:srgbClr val="303030"/>
                </a:solidFill>
                <a:effectLst/>
                <a:latin typeface="arial" panose="020B0604020202020204" pitchFamily="34" charset="0"/>
              </a:rPr>
              <a:t>, Gaby N et al. “Augmented Realities, Artificial Intelligence, and Machine Learning: Clinical Implications and How Technology Is Shaping the Future of Medicine.” </a:t>
            </a:r>
            <a:r>
              <a:rPr lang="en-US" sz="1000" b="0" i="1" dirty="0">
                <a:solidFill>
                  <a:srgbClr val="303030"/>
                </a:solidFill>
                <a:effectLst/>
                <a:latin typeface="arial" panose="020B0604020202020204" pitchFamily="34" charset="0"/>
              </a:rPr>
              <a:t>Journal of clinical medicine</a:t>
            </a:r>
            <a:r>
              <a:rPr lang="en-US" sz="1000" b="0" i="0" dirty="0">
                <a:solidFill>
                  <a:srgbClr val="303030"/>
                </a:solidFill>
                <a:effectLst/>
                <a:latin typeface="arial" panose="020B0604020202020204" pitchFamily="34" charset="0"/>
              </a:rPr>
              <a:t> vol. 9,12 3811. 25 Nov. 2020, doi:10.3390/jcm9123811</a:t>
            </a:r>
            <a:endParaRPr lang="en-US" sz="1000" dirty="0"/>
          </a:p>
        </p:txBody>
      </p:sp>
    </p:spTree>
    <p:extLst>
      <p:ext uri="{BB962C8B-B14F-4D97-AF65-F5344CB8AC3E}">
        <p14:creationId xmlns:p14="http://schemas.microsoft.com/office/powerpoint/2010/main" val="23130694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2B03B-DC2C-4B9D-A4E3-09021E165FA2}"/>
              </a:ext>
            </a:extLst>
          </p:cNvPr>
          <p:cNvSpPr>
            <a:spLocks noGrp="1"/>
          </p:cNvSpPr>
          <p:nvPr>
            <p:ph type="title"/>
          </p:nvPr>
        </p:nvSpPr>
        <p:spPr/>
        <p:txBody>
          <a:bodyPr/>
          <a:lstStyle/>
          <a:p>
            <a:r>
              <a:rPr lang="en-US" dirty="0"/>
              <a:t>Smarter Manikins</a:t>
            </a:r>
          </a:p>
        </p:txBody>
      </p:sp>
      <p:sp>
        <p:nvSpPr>
          <p:cNvPr id="3" name="TextBox 2">
            <a:extLst>
              <a:ext uri="{FF2B5EF4-FFF2-40B4-BE49-F238E27FC236}">
                <a16:creationId xmlns:a16="http://schemas.microsoft.com/office/drawing/2014/main" id="{D99DDE2F-D8EF-4683-93C9-EF4750B8A257}"/>
              </a:ext>
            </a:extLst>
          </p:cNvPr>
          <p:cNvSpPr txBox="1"/>
          <p:nvPr/>
        </p:nvSpPr>
        <p:spPr>
          <a:xfrm>
            <a:off x="1493079" y="795130"/>
            <a:ext cx="9932527" cy="1077218"/>
          </a:xfrm>
          <a:prstGeom prst="rect">
            <a:avLst/>
          </a:prstGeom>
          <a:noFill/>
        </p:spPr>
        <p:txBody>
          <a:bodyPr wrap="none" rtlCol="0">
            <a:spAutoFit/>
          </a:bodyPr>
          <a:lstStyle/>
          <a:p>
            <a:pPr algn="ctr" rtl="0" fontAlgn="base"/>
            <a:r>
              <a:rPr lang="en-US" b="0" i="0" u="none" strike="noStrike" dirty="0">
                <a:solidFill>
                  <a:srgbClr val="000000"/>
                </a:solidFill>
                <a:effectLst/>
                <a:latin typeface="Tahoma" panose="020B0604030504040204" pitchFamily="34" charset="0"/>
              </a:rPr>
              <a:t>Empowering manikins to speak for themselves</a:t>
            </a:r>
          </a:p>
          <a:p>
            <a:pPr algn="ctr" rtl="0" fontAlgn="base"/>
            <a:r>
              <a:rPr lang="en-US" sz="2400" i="1" dirty="0">
                <a:solidFill>
                  <a:srgbClr val="000000"/>
                </a:solidFill>
                <a:latin typeface="Tahoma" panose="020B0604030504040204" pitchFamily="34" charset="0"/>
              </a:rPr>
              <a:t>Speech recognition + Intelligent Understanding + Language Generation</a:t>
            </a:r>
            <a:r>
              <a:rPr lang="en-US" b="0" i="0" dirty="0">
                <a:solidFill>
                  <a:srgbClr val="000000"/>
                </a:solidFill>
                <a:effectLst/>
                <a:latin typeface="Tahoma" panose="020B0604030504040204" pitchFamily="34" charset="0"/>
              </a:rPr>
              <a:t>​</a:t>
            </a:r>
            <a:endParaRPr lang="en-US" b="0" i="0" dirty="0">
              <a:solidFill>
                <a:srgbClr val="000000"/>
              </a:solidFill>
              <a:effectLst/>
              <a:latin typeface="Segoe UI" panose="020B0502040204020203" pitchFamily="34" charset="0"/>
            </a:endParaRPr>
          </a:p>
        </p:txBody>
      </p:sp>
      <p:pic>
        <p:nvPicPr>
          <p:cNvPr id="5" name="Picture 4">
            <a:extLst>
              <a:ext uri="{FF2B5EF4-FFF2-40B4-BE49-F238E27FC236}">
                <a16:creationId xmlns:a16="http://schemas.microsoft.com/office/drawing/2014/main" id="{01E17247-19F1-408B-B1DD-FDD0CA1D5655}"/>
              </a:ext>
            </a:extLst>
          </p:cNvPr>
          <p:cNvPicPr>
            <a:picLocks noChangeAspect="1"/>
          </p:cNvPicPr>
          <p:nvPr/>
        </p:nvPicPr>
        <p:blipFill rotWithShape="1">
          <a:blip r:embed="rId3"/>
          <a:srcRect l="28737" t="19771" r="45368" b="17596"/>
          <a:stretch/>
        </p:blipFill>
        <p:spPr>
          <a:xfrm>
            <a:off x="606391" y="2516274"/>
            <a:ext cx="3157086" cy="3102245"/>
          </a:xfrm>
          <a:prstGeom prst="rect">
            <a:avLst/>
          </a:prstGeom>
        </p:spPr>
      </p:pic>
      <p:pic>
        <p:nvPicPr>
          <p:cNvPr id="7" name="Picture 6">
            <a:extLst>
              <a:ext uri="{FF2B5EF4-FFF2-40B4-BE49-F238E27FC236}">
                <a16:creationId xmlns:a16="http://schemas.microsoft.com/office/drawing/2014/main" id="{99A6CE37-AC1A-46EA-AB03-3C22AC60C720}"/>
              </a:ext>
            </a:extLst>
          </p:cNvPr>
          <p:cNvPicPr>
            <a:picLocks noChangeAspect="1"/>
          </p:cNvPicPr>
          <p:nvPr/>
        </p:nvPicPr>
        <p:blipFill rotWithShape="1">
          <a:blip r:embed="rId4"/>
          <a:srcRect l="55579" t="23328" r="17342" b="31781"/>
          <a:stretch/>
        </p:blipFill>
        <p:spPr>
          <a:xfrm>
            <a:off x="136536" y="2335153"/>
            <a:ext cx="4875301" cy="3283366"/>
          </a:xfrm>
          <a:prstGeom prst="rect">
            <a:avLst/>
          </a:prstGeom>
        </p:spPr>
      </p:pic>
      <p:sp>
        <p:nvSpPr>
          <p:cNvPr id="9" name="TextBox 8">
            <a:extLst>
              <a:ext uri="{FF2B5EF4-FFF2-40B4-BE49-F238E27FC236}">
                <a16:creationId xmlns:a16="http://schemas.microsoft.com/office/drawing/2014/main" id="{8294C651-B360-415A-A2B1-03014ED16F11}"/>
              </a:ext>
            </a:extLst>
          </p:cNvPr>
          <p:cNvSpPr txBox="1"/>
          <p:nvPr/>
        </p:nvSpPr>
        <p:spPr>
          <a:xfrm>
            <a:off x="2560332" y="6396335"/>
            <a:ext cx="6910940" cy="461665"/>
          </a:xfrm>
          <a:prstGeom prst="rect">
            <a:avLst/>
          </a:prstGeom>
          <a:noFill/>
        </p:spPr>
        <p:txBody>
          <a:bodyPr wrap="square" rtlCol="0">
            <a:spAutoFit/>
          </a:bodyPr>
          <a:lstStyle/>
          <a:p>
            <a:r>
              <a:rPr lang="en-US" sz="1200" dirty="0"/>
              <a:t>Vlado </a:t>
            </a:r>
            <a:r>
              <a:rPr lang="en-US" sz="1200" dirty="0" err="1"/>
              <a:t>Delić</a:t>
            </a:r>
            <a:r>
              <a:rPr lang="en-US" sz="1200" dirty="0"/>
              <a:t>, et al, "Speech Technology Progress Based on New Machine Learning Paradigm", </a:t>
            </a:r>
            <a:r>
              <a:rPr lang="en-US" sz="1200" i="1" dirty="0"/>
              <a:t>Computational Intelligence and Neuroscience</a:t>
            </a:r>
            <a:r>
              <a:rPr lang="en-US" sz="1200" dirty="0"/>
              <a:t>, vol. 2019.</a:t>
            </a:r>
          </a:p>
        </p:txBody>
      </p:sp>
      <p:pic>
        <p:nvPicPr>
          <p:cNvPr id="1028" name="Picture 4" descr="Baby, mum's a living doll | The Advertiser">
            <a:extLst>
              <a:ext uri="{FF2B5EF4-FFF2-40B4-BE49-F238E27FC236}">
                <a16:creationId xmlns:a16="http://schemas.microsoft.com/office/drawing/2014/main" id="{32F7BD02-B6EE-49F5-ACA9-B0F84F595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2901" y="1936181"/>
            <a:ext cx="7057171" cy="39737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E6F4678-E998-4338-BCDF-824176EB51FB}"/>
              </a:ext>
            </a:extLst>
          </p:cNvPr>
          <p:cNvSpPr/>
          <p:nvPr/>
        </p:nvSpPr>
        <p:spPr bwMode="auto">
          <a:xfrm>
            <a:off x="182879" y="2217601"/>
            <a:ext cx="6910939" cy="3452835"/>
          </a:xfrm>
          <a:prstGeom prst="rect">
            <a:avLst/>
          </a:prstGeom>
          <a:noFill/>
          <a:ln w="57150" cap="flat" cmpd="sng" algn="ctr">
            <a:solidFill>
              <a:srgbClr val="0066C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32917117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44BA-EA56-47A3-86E5-55F869A2D421}"/>
              </a:ext>
            </a:extLst>
          </p:cNvPr>
          <p:cNvSpPr>
            <a:spLocks noGrp="1"/>
          </p:cNvSpPr>
          <p:nvPr>
            <p:ph type="title"/>
          </p:nvPr>
        </p:nvSpPr>
        <p:spPr>
          <a:xfrm>
            <a:off x="881743" y="0"/>
            <a:ext cx="10947625" cy="795130"/>
          </a:xfrm>
        </p:spPr>
        <p:txBody>
          <a:bodyPr/>
          <a:lstStyle/>
          <a:p>
            <a:r>
              <a:rPr lang="en-US" dirty="0"/>
              <a:t>Education (with Sim/Demo) </a:t>
            </a:r>
            <a:r>
              <a:rPr lang="en-US" u="sng" dirty="0"/>
              <a:t>About</a:t>
            </a:r>
            <a:r>
              <a:rPr lang="en-US" dirty="0"/>
              <a:t> AI in Medicine</a:t>
            </a:r>
          </a:p>
        </p:txBody>
      </p:sp>
      <p:sp>
        <p:nvSpPr>
          <p:cNvPr id="3" name="TextBox 2">
            <a:extLst>
              <a:ext uri="{FF2B5EF4-FFF2-40B4-BE49-F238E27FC236}">
                <a16:creationId xmlns:a16="http://schemas.microsoft.com/office/drawing/2014/main" id="{677A3827-7464-4B54-AD2E-DAAB18A13D3D}"/>
              </a:ext>
            </a:extLst>
          </p:cNvPr>
          <p:cNvSpPr txBox="1"/>
          <p:nvPr/>
        </p:nvSpPr>
        <p:spPr>
          <a:xfrm>
            <a:off x="471489" y="779501"/>
            <a:ext cx="11457013" cy="923330"/>
          </a:xfrm>
          <a:prstGeom prst="rect">
            <a:avLst/>
          </a:prstGeom>
          <a:solidFill>
            <a:srgbClr val="CCECFF"/>
          </a:solidFill>
          <a:ln>
            <a:solidFill>
              <a:schemeClr val="tx1"/>
            </a:solidFill>
          </a:ln>
        </p:spPr>
        <p:txBody>
          <a:bodyPr wrap="square" rtlCol="0">
            <a:spAutoFit/>
          </a:bodyPr>
          <a:lstStyle/>
          <a:p>
            <a:r>
              <a:rPr lang="en-US" sz="1800" b="0" i="0" dirty="0">
                <a:solidFill>
                  <a:srgbClr val="000000"/>
                </a:solidFill>
                <a:effectLst/>
                <a:latin typeface="+mn-lt"/>
              </a:rPr>
              <a:t>“Medical students of today will experience all the opportunities and challenges associated with use of AI in medicine throughout their career as future doctors. Current medical education does not prepare future physicians for the impending AI revolution in healthcare.” – Imran (2020)</a:t>
            </a:r>
            <a:endParaRPr lang="en-US" sz="1800" dirty="0">
              <a:latin typeface="+mn-lt"/>
            </a:endParaRPr>
          </a:p>
        </p:txBody>
      </p:sp>
      <p:sp>
        <p:nvSpPr>
          <p:cNvPr id="5" name="TextBox 4">
            <a:extLst>
              <a:ext uri="{FF2B5EF4-FFF2-40B4-BE49-F238E27FC236}">
                <a16:creationId xmlns:a16="http://schemas.microsoft.com/office/drawing/2014/main" id="{D3259EAD-C81E-48D0-A7D9-D0423CFAE06D}"/>
              </a:ext>
            </a:extLst>
          </p:cNvPr>
          <p:cNvSpPr txBox="1"/>
          <p:nvPr/>
        </p:nvSpPr>
        <p:spPr>
          <a:xfrm>
            <a:off x="2634340" y="6457890"/>
            <a:ext cx="7278587" cy="430887"/>
          </a:xfrm>
          <a:prstGeom prst="rect">
            <a:avLst/>
          </a:prstGeom>
          <a:noFill/>
        </p:spPr>
        <p:txBody>
          <a:bodyPr wrap="square" rtlCol="0">
            <a:spAutoFit/>
          </a:bodyPr>
          <a:lstStyle/>
          <a:p>
            <a:r>
              <a:rPr lang="en-US" sz="1100" b="0" i="0" dirty="0">
                <a:solidFill>
                  <a:srgbClr val="303030"/>
                </a:solidFill>
                <a:effectLst/>
                <a:latin typeface="arial" panose="020B0604020202020204" pitchFamily="34" charset="0"/>
              </a:rPr>
              <a:t>Imran, N., &amp; </a:t>
            </a:r>
            <a:r>
              <a:rPr lang="en-US" sz="1100" b="0" i="0" dirty="0" err="1">
                <a:solidFill>
                  <a:srgbClr val="303030"/>
                </a:solidFill>
                <a:effectLst/>
                <a:latin typeface="arial" panose="020B0604020202020204" pitchFamily="34" charset="0"/>
              </a:rPr>
              <a:t>Jawaid</a:t>
            </a:r>
            <a:r>
              <a:rPr lang="en-US" sz="1100" b="0" i="0" dirty="0">
                <a:solidFill>
                  <a:srgbClr val="303030"/>
                </a:solidFill>
                <a:effectLst/>
                <a:latin typeface="arial" panose="020B0604020202020204" pitchFamily="34" charset="0"/>
              </a:rPr>
              <a:t>, M. (2020). Artificial intelligence in medical education: Are we ready for it?. Pakistan journal of medical sciences, 36(5), 857–859. https://doi.org/10.12669/pjms.36.5.3042</a:t>
            </a:r>
            <a:endParaRPr lang="en-US" sz="1100" dirty="0"/>
          </a:p>
        </p:txBody>
      </p:sp>
      <p:pic>
        <p:nvPicPr>
          <p:cNvPr id="1026" name="Picture 2" descr="Introduction Map of Artificial Intelligence in Health Care and Medicine">
            <a:extLst>
              <a:ext uri="{FF2B5EF4-FFF2-40B4-BE49-F238E27FC236}">
                <a16:creationId xmlns:a16="http://schemas.microsoft.com/office/drawing/2014/main" id="{5935800C-A707-4CAE-9BB4-680666D541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3461" y="1702831"/>
            <a:ext cx="7605712" cy="463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896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D273-171C-4216-B463-F5989F4F5EDB}"/>
              </a:ext>
            </a:extLst>
          </p:cNvPr>
          <p:cNvSpPr>
            <a:spLocks noGrp="1"/>
          </p:cNvSpPr>
          <p:nvPr>
            <p:ph type="title"/>
          </p:nvPr>
        </p:nvSpPr>
        <p:spPr>
          <a:xfrm>
            <a:off x="1099456" y="0"/>
            <a:ext cx="10417629" cy="795130"/>
          </a:xfrm>
        </p:spPr>
        <p:txBody>
          <a:bodyPr/>
          <a:lstStyle/>
          <a:p>
            <a:r>
              <a:rPr lang="en-US" dirty="0"/>
              <a:t>Medical Education Concerns about AI</a:t>
            </a:r>
          </a:p>
        </p:txBody>
      </p:sp>
      <p:sp>
        <p:nvSpPr>
          <p:cNvPr id="4" name="Content Placeholder 3">
            <a:extLst>
              <a:ext uri="{FF2B5EF4-FFF2-40B4-BE49-F238E27FC236}">
                <a16:creationId xmlns:a16="http://schemas.microsoft.com/office/drawing/2014/main" id="{C2098E71-8A49-4BC5-ABB6-4BC1D47B0FD5}"/>
              </a:ext>
            </a:extLst>
          </p:cNvPr>
          <p:cNvSpPr>
            <a:spLocks noGrp="1"/>
          </p:cNvSpPr>
          <p:nvPr>
            <p:ph sz="quarter" idx="11"/>
          </p:nvPr>
        </p:nvSpPr>
        <p:spPr>
          <a:xfrm>
            <a:off x="470693" y="891381"/>
            <a:ext cx="11250613" cy="5075237"/>
          </a:xfrm>
        </p:spPr>
        <p:txBody>
          <a:bodyPr/>
          <a:lstStyle/>
          <a:p>
            <a:pPr>
              <a:lnSpc>
                <a:spcPct val="150000"/>
              </a:lnSpc>
            </a:pPr>
            <a:r>
              <a:rPr lang="en-US" b="1" dirty="0"/>
              <a:t>Black Box vs. Transparency</a:t>
            </a:r>
          </a:p>
          <a:p>
            <a:pPr lvl="1">
              <a:lnSpc>
                <a:spcPct val="150000"/>
              </a:lnSpc>
            </a:pPr>
            <a:r>
              <a:rPr lang="en-US" dirty="0"/>
              <a:t>Instruction and assessment must be explainable to students and instructors</a:t>
            </a:r>
          </a:p>
          <a:p>
            <a:pPr>
              <a:lnSpc>
                <a:spcPct val="150000"/>
              </a:lnSpc>
            </a:pPr>
            <a:r>
              <a:rPr lang="en-US" b="1" dirty="0"/>
              <a:t>Privacy and Control Over Data</a:t>
            </a:r>
          </a:p>
          <a:p>
            <a:pPr lvl="1">
              <a:lnSpc>
                <a:spcPct val="150000"/>
              </a:lnSpc>
            </a:pPr>
            <a:r>
              <a:rPr lang="en-US" dirty="0"/>
              <a:t>Patient and student data must be verifiably protected</a:t>
            </a:r>
          </a:p>
          <a:p>
            <a:pPr>
              <a:lnSpc>
                <a:spcPct val="150000"/>
              </a:lnSpc>
            </a:pPr>
            <a:r>
              <a:rPr lang="en-US" b="1" dirty="0"/>
              <a:t>Standards for Use of Artificial Intelligence in Patient Care and Liability</a:t>
            </a:r>
          </a:p>
          <a:p>
            <a:pPr lvl="1">
              <a:lnSpc>
                <a:spcPct val="150000"/>
              </a:lnSpc>
            </a:pPr>
            <a:r>
              <a:rPr lang="en-US" dirty="0"/>
              <a:t>AI use in Residency instruction/assistance must be aligned with legal parameters</a:t>
            </a:r>
          </a:p>
          <a:p>
            <a:pPr>
              <a:lnSpc>
                <a:spcPct val="150000"/>
              </a:lnSpc>
            </a:pPr>
            <a:r>
              <a:rPr lang="en-US" b="1" dirty="0"/>
              <a:t>Physicians learn to interpret the results and communicate to the patient</a:t>
            </a:r>
          </a:p>
          <a:p>
            <a:pPr lvl="1">
              <a:lnSpc>
                <a:spcPct val="150000"/>
              </a:lnSpc>
            </a:pPr>
            <a:r>
              <a:rPr lang="en-US" dirty="0"/>
              <a:t>Learning to present AI-based diagnoses to a patient is a new clinician skill</a:t>
            </a:r>
          </a:p>
        </p:txBody>
      </p:sp>
      <p:sp>
        <p:nvSpPr>
          <p:cNvPr id="3" name="TextBox 2">
            <a:extLst>
              <a:ext uri="{FF2B5EF4-FFF2-40B4-BE49-F238E27FC236}">
                <a16:creationId xmlns:a16="http://schemas.microsoft.com/office/drawing/2014/main" id="{26CCA1C3-F176-48C7-B488-47FCA947D46B}"/>
              </a:ext>
            </a:extLst>
          </p:cNvPr>
          <p:cNvSpPr txBox="1"/>
          <p:nvPr/>
        </p:nvSpPr>
        <p:spPr>
          <a:xfrm>
            <a:off x="2545769" y="6427113"/>
            <a:ext cx="7252857" cy="430887"/>
          </a:xfrm>
          <a:prstGeom prst="rect">
            <a:avLst/>
          </a:prstGeom>
          <a:noFill/>
        </p:spPr>
        <p:txBody>
          <a:bodyPr wrap="square" rtlCol="0">
            <a:spAutoFit/>
          </a:bodyPr>
          <a:lstStyle/>
          <a:p>
            <a:r>
              <a:rPr lang="en-US" sz="1100" b="0" i="0" dirty="0">
                <a:solidFill>
                  <a:srgbClr val="303030"/>
                </a:solidFill>
                <a:effectLst/>
                <a:latin typeface="arial" panose="020B0604020202020204" pitchFamily="34" charset="0"/>
              </a:rPr>
              <a:t>Paranjape, Ketan et al. “Introducing Artificial Intelligence Training in Medical Education.” </a:t>
            </a:r>
            <a:r>
              <a:rPr lang="en-US" sz="1100" b="0" i="1" dirty="0">
                <a:solidFill>
                  <a:srgbClr val="303030"/>
                </a:solidFill>
                <a:effectLst/>
                <a:latin typeface="arial" panose="020B0604020202020204" pitchFamily="34" charset="0"/>
              </a:rPr>
              <a:t>JMIR medical education</a:t>
            </a:r>
            <a:r>
              <a:rPr lang="en-US" sz="1100" b="0" i="0" dirty="0">
                <a:solidFill>
                  <a:srgbClr val="303030"/>
                </a:solidFill>
                <a:effectLst/>
                <a:latin typeface="arial" panose="020B0604020202020204" pitchFamily="34" charset="0"/>
              </a:rPr>
              <a:t> vol. 5,2 e16048. 3 Dec. 2019, doi:10.2196/16048</a:t>
            </a:r>
            <a:endParaRPr lang="en-US" sz="1100" dirty="0"/>
          </a:p>
        </p:txBody>
      </p:sp>
    </p:spTree>
    <p:extLst>
      <p:ext uri="{BB962C8B-B14F-4D97-AF65-F5344CB8AC3E}">
        <p14:creationId xmlns:p14="http://schemas.microsoft.com/office/powerpoint/2010/main" val="19460945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a:xfrm>
            <a:off x="1428850" y="-34435"/>
            <a:ext cx="9334297" cy="795130"/>
          </a:xfrm>
        </p:spPr>
        <p:txBody>
          <a:bodyPr/>
          <a:lstStyle/>
          <a:p>
            <a:r>
              <a:rPr lang="en-US" dirty="0"/>
              <a:t>Accelerating Change by Transforming Training</a:t>
            </a:r>
          </a:p>
        </p:txBody>
      </p:sp>
      <p:pic>
        <p:nvPicPr>
          <p:cNvPr id="4" name="Picture 2" descr="How Virtual Reality Is Changing the Future of Healthcare Delivery">
            <a:extLst>
              <a:ext uri="{FF2B5EF4-FFF2-40B4-BE49-F238E27FC236}">
                <a16:creationId xmlns:a16="http://schemas.microsoft.com/office/drawing/2014/main" id="{11E6BD20-BDF9-4C4F-BDFB-CE217FAC5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2192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47723-1D71-4817-865B-F37174778FAB}"/>
              </a:ext>
            </a:extLst>
          </p:cNvPr>
          <p:cNvSpPr>
            <a:spLocks noGrp="1"/>
          </p:cNvSpPr>
          <p:nvPr>
            <p:ph type="title"/>
          </p:nvPr>
        </p:nvSpPr>
        <p:spPr/>
        <p:txBody>
          <a:bodyPr/>
          <a:lstStyle/>
          <a:p>
            <a:r>
              <a:rPr lang="en-US" dirty="0"/>
              <a:t>Integrating Surgical Simulators</a:t>
            </a:r>
          </a:p>
        </p:txBody>
      </p:sp>
      <p:pic>
        <p:nvPicPr>
          <p:cNvPr id="4" name="Picture 3">
            <a:extLst>
              <a:ext uri="{FF2B5EF4-FFF2-40B4-BE49-F238E27FC236}">
                <a16:creationId xmlns:a16="http://schemas.microsoft.com/office/drawing/2014/main" id="{74C5A578-5D83-4BB6-96CD-A70F57F27E80}"/>
              </a:ext>
            </a:extLst>
          </p:cNvPr>
          <p:cNvPicPr>
            <a:picLocks noChangeAspect="1"/>
          </p:cNvPicPr>
          <p:nvPr/>
        </p:nvPicPr>
        <p:blipFill rotWithShape="1">
          <a:blip r:embed="rId3"/>
          <a:srcRect l="1205" t="29189" r="37501" b="16577"/>
          <a:stretch/>
        </p:blipFill>
        <p:spPr>
          <a:xfrm>
            <a:off x="5718210" y="1842023"/>
            <a:ext cx="6473790" cy="3690550"/>
          </a:xfrm>
          <a:prstGeom prst="rect">
            <a:avLst/>
          </a:prstGeom>
        </p:spPr>
      </p:pic>
      <p:pic>
        <p:nvPicPr>
          <p:cNvPr id="5124" name="Picture 4" descr="Image result for da vinsis robot simulator">
            <a:extLst>
              <a:ext uri="{FF2B5EF4-FFF2-40B4-BE49-F238E27FC236}">
                <a16:creationId xmlns:a16="http://schemas.microsoft.com/office/drawing/2014/main" id="{C70294AF-774A-4843-919A-632A03097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70856"/>
            <a:ext cx="5535827" cy="36905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355916-8EC8-4BCB-B486-60AE4742CBC7}"/>
              </a:ext>
            </a:extLst>
          </p:cNvPr>
          <p:cNvSpPr txBox="1"/>
          <p:nvPr/>
        </p:nvSpPr>
        <p:spPr>
          <a:xfrm>
            <a:off x="1860815" y="5933659"/>
            <a:ext cx="8489247" cy="461665"/>
          </a:xfrm>
          <a:prstGeom prst="rect">
            <a:avLst/>
          </a:prstGeom>
          <a:solidFill>
            <a:srgbClr val="22458A"/>
          </a:solidFill>
        </p:spPr>
        <p:txBody>
          <a:bodyPr wrap="none" rtlCol="0">
            <a:spAutoFit/>
          </a:bodyPr>
          <a:lstStyle/>
          <a:p>
            <a:r>
              <a:rPr lang="en-US" sz="2400" dirty="0">
                <a:solidFill>
                  <a:schemeClr val="bg1"/>
                </a:solidFill>
              </a:rPr>
              <a:t>Robotic surgical platforms are natural hosts for VR simulation</a:t>
            </a:r>
          </a:p>
        </p:txBody>
      </p:sp>
      <p:sp>
        <p:nvSpPr>
          <p:cNvPr id="3" name="TextBox 2">
            <a:extLst>
              <a:ext uri="{FF2B5EF4-FFF2-40B4-BE49-F238E27FC236}">
                <a16:creationId xmlns:a16="http://schemas.microsoft.com/office/drawing/2014/main" id="{214C8D1B-442D-451E-B666-52E56F5C595F}"/>
              </a:ext>
            </a:extLst>
          </p:cNvPr>
          <p:cNvSpPr txBox="1"/>
          <p:nvPr/>
        </p:nvSpPr>
        <p:spPr>
          <a:xfrm>
            <a:off x="936978" y="924790"/>
            <a:ext cx="4188178" cy="830997"/>
          </a:xfrm>
          <a:prstGeom prst="rect">
            <a:avLst/>
          </a:prstGeom>
          <a:noFill/>
        </p:spPr>
        <p:txBody>
          <a:bodyPr wrap="square" rtlCol="0">
            <a:spAutoFit/>
          </a:bodyPr>
          <a:lstStyle/>
          <a:p>
            <a:pPr algn="ctr"/>
            <a:r>
              <a:rPr lang="en-US" sz="2400" dirty="0"/>
              <a:t>da Vinci Robot with </a:t>
            </a:r>
            <a:r>
              <a:rPr lang="en-US" sz="2400" u="sng" dirty="0"/>
              <a:t>Appended</a:t>
            </a:r>
            <a:r>
              <a:rPr lang="en-US" sz="2400" dirty="0"/>
              <a:t> Simulator</a:t>
            </a:r>
          </a:p>
        </p:txBody>
      </p:sp>
      <p:sp>
        <p:nvSpPr>
          <p:cNvPr id="7" name="TextBox 6">
            <a:extLst>
              <a:ext uri="{FF2B5EF4-FFF2-40B4-BE49-F238E27FC236}">
                <a16:creationId xmlns:a16="http://schemas.microsoft.com/office/drawing/2014/main" id="{400F928E-1BA8-4028-B192-24893E53C9F4}"/>
              </a:ext>
            </a:extLst>
          </p:cNvPr>
          <p:cNvSpPr txBox="1"/>
          <p:nvPr/>
        </p:nvSpPr>
        <p:spPr>
          <a:xfrm>
            <a:off x="7066846" y="924790"/>
            <a:ext cx="3962398" cy="830997"/>
          </a:xfrm>
          <a:prstGeom prst="rect">
            <a:avLst/>
          </a:prstGeom>
          <a:noFill/>
        </p:spPr>
        <p:txBody>
          <a:bodyPr wrap="square" rtlCol="0">
            <a:spAutoFit/>
          </a:bodyPr>
          <a:lstStyle/>
          <a:p>
            <a:pPr algn="ctr"/>
            <a:r>
              <a:rPr lang="en-US" sz="2400" dirty="0"/>
              <a:t>SPORT Robot with </a:t>
            </a:r>
            <a:r>
              <a:rPr lang="en-US" sz="2400" u="sng" dirty="0"/>
              <a:t>Embedded</a:t>
            </a:r>
            <a:r>
              <a:rPr lang="en-US" sz="2400" dirty="0"/>
              <a:t> Simulator</a:t>
            </a:r>
          </a:p>
        </p:txBody>
      </p:sp>
    </p:spTree>
    <p:extLst>
      <p:ext uri="{BB962C8B-B14F-4D97-AF65-F5344CB8AC3E}">
        <p14:creationId xmlns:p14="http://schemas.microsoft.com/office/powerpoint/2010/main" val="66681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907EE-D868-49C1-9FBB-6F4486DA3DDC}"/>
              </a:ext>
            </a:extLst>
          </p:cNvPr>
          <p:cNvSpPr>
            <a:spLocks noGrp="1"/>
          </p:cNvSpPr>
          <p:nvPr>
            <p:ph type="title"/>
          </p:nvPr>
        </p:nvSpPr>
        <p:spPr/>
        <p:txBody>
          <a:bodyPr/>
          <a:lstStyle/>
          <a:p>
            <a:r>
              <a:rPr lang="en-US" dirty="0"/>
              <a:t>Breathing Venus Lung Simulator</a:t>
            </a:r>
          </a:p>
        </p:txBody>
      </p:sp>
      <p:pic>
        <p:nvPicPr>
          <p:cNvPr id="1026" name="Picture 2" descr="https://media.springernature.com/lw785/springer-static/image/chp%3A10.1007%2F978-3-319-26577-3_3/MediaObjects/325581_1_En_3_Fig26_HTML.gif">
            <a:extLst>
              <a:ext uri="{FF2B5EF4-FFF2-40B4-BE49-F238E27FC236}">
                <a16:creationId xmlns:a16="http://schemas.microsoft.com/office/drawing/2014/main" id="{50CC8993-E7C9-4956-948D-90E9AA2CF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879" y="795130"/>
            <a:ext cx="4757849" cy="58247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FB610B-E635-4E23-A949-681EFBCAFE57}"/>
              </a:ext>
            </a:extLst>
          </p:cNvPr>
          <p:cNvSpPr txBox="1"/>
          <p:nvPr/>
        </p:nvSpPr>
        <p:spPr>
          <a:xfrm>
            <a:off x="177374" y="5235221"/>
            <a:ext cx="3200400" cy="1138773"/>
          </a:xfrm>
          <a:prstGeom prst="rect">
            <a:avLst/>
          </a:prstGeom>
          <a:noFill/>
        </p:spPr>
        <p:txBody>
          <a:bodyPr wrap="square" rtlCol="0">
            <a:spAutoFit/>
          </a:bodyPr>
          <a:lstStyle/>
          <a:p>
            <a:r>
              <a:rPr lang="en-US" sz="2400" dirty="0"/>
              <a:t>1740AD</a:t>
            </a:r>
          </a:p>
          <a:p>
            <a:r>
              <a:rPr lang="en-US" sz="2400" dirty="0"/>
              <a:t>Benjamin </a:t>
            </a:r>
            <a:r>
              <a:rPr lang="en-US" sz="2400" dirty="0" err="1"/>
              <a:t>Hoadly</a:t>
            </a:r>
            <a:r>
              <a:rPr lang="en-US" sz="2400" dirty="0"/>
              <a:t>.</a:t>
            </a:r>
          </a:p>
          <a:p>
            <a:pPr algn="r"/>
            <a:r>
              <a:rPr lang="en-US" sz="2000" i="1" dirty="0"/>
              <a:t>- </a:t>
            </a:r>
            <a:r>
              <a:rPr lang="en-US" sz="2000" i="1" dirty="0" err="1"/>
              <a:t>Orfila</a:t>
            </a:r>
            <a:r>
              <a:rPr lang="en-US" sz="2000" i="1" dirty="0"/>
              <a:t> Museum, Paris</a:t>
            </a:r>
          </a:p>
        </p:txBody>
      </p:sp>
      <p:sp>
        <p:nvSpPr>
          <p:cNvPr id="6" name="TextBox 5">
            <a:extLst>
              <a:ext uri="{FF2B5EF4-FFF2-40B4-BE49-F238E27FC236}">
                <a16:creationId xmlns:a16="http://schemas.microsoft.com/office/drawing/2014/main" id="{A9E48D3F-C5AF-4D08-9B2A-A39F536F137F}"/>
              </a:ext>
            </a:extLst>
          </p:cNvPr>
          <p:cNvSpPr txBox="1"/>
          <p:nvPr/>
        </p:nvSpPr>
        <p:spPr>
          <a:xfrm>
            <a:off x="3009084" y="6581001"/>
            <a:ext cx="4429098" cy="276999"/>
          </a:xfrm>
          <a:prstGeom prst="rect">
            <a:avLst/>
          </a:prstGeom>
          <a:noFill/>
        </p:spPr>
        <p:txBody>
          <a:bodyPr wrap="none" rtlCol="0">
            <a:spAutoFit/>
          </a:bodyPr>
          <a:lstStyle/>
          <a:p>
            <a:r>
              <a:rPr lang="en-US" sz="1200" dirty="0"/>
              <a:t>Owen H. (2016) </a:t>
            </a:r>
            <a:r>
              <a:rPr lang="en-US" sz="1200" i="1" dirty="0"/>
              <a:t>Simulation in Healthcare Education</a:t>
            </a:r>
            <a:r>
              <a:rPr lang="en-US" sz="1200" dirty="0"/>
              <a:t>. Springer. </a:t>
            </a:r>
          </a:p>
        </p:txBody>
      </p:sp>
      <p:cxnSp>
        <p:nvCxnSpPr>
          <p:cNvPr id="4" name="Straight Arrow Connector 3">
            <a:extLst>
              <a:ext uri="{FF2B5EF4-FFF2-40B4-BE49-F238E27FC236}">
                <a16:creationId xmlns:a16="http://schemas.microsoft.com/office/drawing/2014/main" id="{C65BF3BD-6787-34E6-49BC-CEED00CFB737}"/>
              </a:ext>
            </a:extLst>
          </p:cNvPr>
          <p:cNvCxnSpPr>
            <a:cxnSpLocks/>
          </p:cNvCxnSpPr>
          <p:nvPr/>
        </p:nvCxnSpPr>
        <p:spPr bwMode="auto">
          <a:xfrm flipH="1">
            <a:off x="6604000" y="2161143"/>
            <a:ext cx="2327361" cy="0"/>
          </a:xfrm>
          <a:prstGeom prst="straightConnector1">
            <a:avLst/>
          </a:prstGeom>
          <a:solidFill>
            <a:schemeClr val="accent1"/>
          </a:solidFill>
          <a:ln w="76200" cap="flat" cmpd="sng" algn="ctr">
            <a:solidFill>
              <a:srgbClr val="3366CC"/>
            </a:solidFill>
            <a:prstDash val="solid"/>
            <a:miter lim="800000"/>
            <a:headEnd type="none" w="med" len="med"/>
            <a:tailEnd type="triangle"/>
          </a:ln>
          <a:effectLst/>
        </p:spPr>
      </p:cxnSp>
      <p:cxnSp>
        <p:nvCxnSpPr>
          <p:cNvPr id="8" name="Straight Arrow Connector 7">
            <a:extLst>
              <a:ext uri="{FF2B5EF4-FFF2-40B4-BE49-F238E27FC236}">
                <a16:creationId xmlns:a16="http://schemas.microsoft.com/office/drawing/2014/main" id="{BF927AFF-3321-C7FA-9E1C-39183ECB0365}"/>
              </a:ext>
            </a:extLst>
          </p:cNvPr>
          <p:cNvCxnSpPr>
            <a:cxnSpLocks/>
          </p:cNvCxnSpPr>
          <p:nvPr/>
        </p:nvCxnSpPr>
        <p:spPr bwMode="auto">
          <a:xfrm flipH="1">
            <a:off x="6604000" y="4091543"/>
            <a:ext cx="2327361" cy="0"/>
          </a:xfrm>
          <a:prstGeom prst="straightConnector1">
            <a:avLst/>
          </a:prstGeom>
          <a:solidFill>
            <a:schemeClr val="accent1"/>
          </a:solidFill>
          <a:ln w="76200" cap="flat" cmpd="sng" algn="ctr">
            <a:solidFill>
              <a:srgbClr val="3366CC"/>
            </a:solidFill>
            <a:prstDash val="solid"/>
            <a:miter lim="800000"/>
            <a:headEnd type="none" w="med" len="med"/>
            <a:tailEnd type="triangle"/>
          </a:ln>
          <a:effectLst/>
        </p:spPr>
      </p:cxnSp>
      <p:sp>
        <p:nvSpPr>
          <p:cNvPr id="7" name="TextBox 6">
            <a:extLst>
              <a:ext uri="{FF2B5EF4-FFF2-40B4-BE49-F238E27FC236}">
                <a16:creationId xmlns:a16="http://schemas.microsoft.com/office/drawing/2014/main" id="{1F8047B6-5525-EB53-A409-E8F2BE11B339}"/>
              </a:ext>
            </a:extLst>
          </p:cNvPr>
          <p:cNvSpPr txBox="1"/>
          <p:nvPr/>
        </p:nvSpPr>
        <p:spPr>
          <a:xfrm>
            <a:off x="8914980" y="1868755"/>
            <a:ext cx="1074333" cy="584775"/>
          </a:xfrm>
          <a:prstGeom prst="rect">
            <a:avLst/>
          </a:prstGeom>
          <a:noFill/>
        </p:spPr>
        <p:txBody>
          <a:bodyPr wrap="none" rtlCol="0">
            <a:spAutoFit/>
          </a:bodyPr>
          <a:lstStyle/>
          <a:p>
            <a:r>
              <a:rPr lang="en-US" dirty="0"/>
              <a:t>Lung</a:t>
            </a:r>
          </a:p>
        </p:txBody>
      </p:sp>
      <p:sp>
        <p:nvSpPr>
          <p:cNvPr id="10" name="TextBox 9">
            <a:extLst>
              <a:ext uri="{FF2B5EF4-FFF2-40B4-BE49-F238E27FC236}">
                <a16:creationId xmlns:a16="http://schemas.microsoft.com/office/drawing/2014/main" id="{77242906-1368-12B2-5EB4-10C3530B1F1D}"/>
              </a:ext>
            </a:extLst>
          </p:cNvPr>
          <p:cNvSpPr txBox="1"/>
          <p:nvPr/>
        </p:nvSpPr>
        <p:spPr>
          <a:xfrm>
            <a:off x="8914980" y="3799155"/>
            <a:ext cx="2157385" cy="584775"/>
          </a:xfrm>
          <a:prstGeom prst="rect">
            <a:avLst/>
          </a:prstGeom>
          <a:noFill/>
        </p:spPr>
        <p:txBody>
          <a:bodyPr wrap="none" rtlCol="0">
            <a:spAutoFit/>
          </a:bodyPr>
          <a:lstStyle/>
          <a:p>
            <a:r>
              <a:rPr lang="en-US" dirty="0"/>
              <a:t>Diaphragm</a:t>
            </a:r>
          </a:p>
        </p:txBody>
      </p:sp>
      <p:cxnSp>
        <p:nvCxnSpPr>
          <p:cNvPr id="11" name="Straight Arrow Connector 10">
            <a:extLst>
              <a:ext uri="{FF2B5EF4-FFF2-40B4-BE49-F238E27FC236}">
                <a16:creationId xmlns:a16="http://schemas.microsoft.com/office/drawing/2014/main" id="{A7C7C888-66BA-6185-BDAB-FC4FB57E3A0E}"/>
              </a:ext>
            </a:extLst>
          </p:cNvPr>
          <p:cNvCxnSpPr>
            <a:cxnSpLocks/>
          </p:cNvCxnSpPr>
          <p:nvPr/>
        </p:nvCxnSpPr>
        <p:spPr bwMode="auto">
          <a:xfrm flipH="1">
            <a:off x="6604000" y="1091427"/>
            <a:ext cx="2327361" cy="0"/>
          </a:xfrm>
          <a:prstGeom prst="straightConnector1">
            <a:avLst/>
          </a:prstGeom>
          <a:solidFill>
            <a:schemeClr val="accent1"/>
          </a:solidFill>
          <a:ln w="76200" cap="flat" cmpd="sng" algn="ctr">
            <a:solidFill>
              <a:srgbClr val="3366CC"/>
            </a:solidFill>
            <a:prstDash val="solid"/>
            <a:miter lim="800000"/>
            <a:headEnd type="none" w="med" len="med"/>
            <a:tailEnd type="triangle"/>
          </a:ln>
          <a:effectLst/>
        </p:spPr>
      </p:cxnSp>
      <p:sp>
        <p:nvSpPr>
          <p:cNvPr id="12" name="TextBox 11">
            <a:extLst>
              <a:ext uri="{FF2B5EF4-FFF2-40B4-BE49-F238E27FC236}">
                <a16:creationId xmlns:a16="http://schemas.microsoft.com/office/drawing/2014/main" id="{3B030CD7-B811-9147-8963-9EA4B891FE9C}"/>
              </a:ext>
            </a:extLst>
          </p:cNvPr>
          <p:cNvSpPr txBox="1"/>
          <p:nvPr/>
        </p:nvSpPr>
        <p:spPr>
          <a:xfrm>
            <a:off x="8914980" y="799039"/>
            <a:ext cx="1591911" cy="584775"/>
          </a:xfrm>
          <a:prstGeom prst="rect">
            <a:avLst/>
          </a:prstGeom>
          <a:noFill/>
        </p:spPr>
        <p:txBody>
          <a:bodyPr wrap="none" rtlCol="0">
            <a:spAutoFit/>
          </a:bodyPr>
          <a:lstStyle/>
          <a:p>
            <a:r>
              <a:rPr lang="en-US" dirty="0"/>
              <a:t>Trachea</a:t>
            </a:r>
          </a:p>
        </p:txBody>
      </p:sp>
    </p:spTree>
    <p:extLst>
      <p:ext uri="{BB962C8B-B14F-4D97-AF65-F5344CB8AC3E}">
        <p14:creationId xmlns:p14="http://schemas.microsoft.com/office/powerpoint/2010/main" val="31941789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664A-125F-8460-3D96-C096B5100073}"/>
              </a:ext>
            </a:extLst>
          </p:cNvPr>
          <p:cNvSpPr>
            <a:spLocks noGrp="1"/>
          </p:cNvSpPr>
          <p:nvPr>
            <p:ph type="title"/>
          </p:nvPr>
        </p:nvSpPr>
        <p:spPr/>
        <p:txBody>
          <a:bodyPr/>
          <a:lstStyle/>
          <a:p>
            <a:r>
              <a:rPr lang="en-US" dirty="0"/>
              <a:t>VR Surgical Sim on Steam</a:t>
            </a:r>
          </a:p>
        </p:txBody>
      </p:sp>
      <p:pic>
        <p:nvPicPr>
          <p:cNvPr id="4" name="Picture 3">
            <a:extLst>
              <a:ext uri="{FF2B5EF4-FFF2-40B4-BE49-F238E27FC236}">
                <a16:creationId xmlns:a16="http://schemas.microsoft.com/office/drawing/2014/main" id="{5CD9B3AD-23C6-417E-CB6A-B6F2713019C7}"/>
              </a:ext>
            </a:extLst>
          </p:cNvPr>
          <p:cNvPicPr>
            <a:picLocks noChangeAspect="1"/>
          </p:cNvPicPr>
          <p:nvPr/>
        </p:nvPicPr>
        <p:blipFill rotWithShape="1">
          <a:blip r:embed="rId3"/>
          <a:srcRect l="19661" t="12307" r="16771" b="10023"/>
          <a:stretch/>
        </p:blipFill>
        <p:spPr>
          <a:xfrm>
            <a:off x="1939838" y="795130"/>
            <a:ext cx="8201689" cy="5483412"/>
          </a:xfrm>
          <a:prstGeom prst="rect">
            <a:avLst/>
          </a:prstGeom>
        </p:spPr>
      </p:pic>
      <p:sp>
        <p:nvSpPr>
          <p:cNvPr id="5" name="TextBox 4">
            <a:extLst>
              <a:ext uri="{FF2B5EF4-FFF2-40B4-BE49-F238E27FC236}">
                <a16:creationId xmlns:a16="http://schemas.microsoft.com/office/drawing/2014/main" id="{7B131CD7-A4EF-FF1D-4A29-30C07025AE31}"/>
              </a:ext>
            </a:extLst>
          </p:cNvPr>
          <p:cNvSpPr txBox="1"/>
          <p:nvPr/>
        </p:nvSpPr>
        <p:spPr>
          <a:xfrm>
            <a:off x="3003768" y="6382452"/>
            <a:ext cx="6689716" cy="369332"/>
          </a:xfrm>
          <a:prstGeom prst="rect">
            <a:avLst/>
          </a:prstGeom>
          <a:noFill/>
        </p:spPr>
        <p:txBody>
          <a:bodyPr wrap="none" rtlCol="0">
            <a:spAutoFit/>
          </a:bodyPr>
          <a:lstStyle/>
          <a:p>
            <a:r>
              <a:rPr lang="en-US" sz="1800" b="0" i="0" dirty="0">
                <a:effectLst/>
                <a:latin typeface="Motiva Sans"/>
              </a:rPr>
              <a:t>Requires virtual reality headset: HTC </a:t>
            </a:r>
            <a:r>
              <a:rPr lang="en-US" sz="1800" b="0" i="0" dirty="0" err="1">
                <a:effectLst/>
                <a:latin typeface="Motiva Sans"/>
              </a:rPr>
              <a:t>Vive</a:t>
            </a:r>
            <a:r>
              <a:rPr lang="en-US" sz="1800" b="0" i="0" dirty="0">
                <a:effectLst/>
                <a:latin typeface="Motiva Sans"/>
              </a:rPr>
              <a:t>, Oculus Rift, or Valve Index</a:t>
            </a:r>
            <a:endParaRPr lang="en-US" sz="1800" dirty="0"/>
          </a:p>
        </p:txBody>
      </p:sp>
    </p:spTree>
    <p:extLst>
      <p:ext uri="{BB962C8B-B14F-4D97-AF65-F5344CB8AC3E}">
        <p14:creationId xmlns:p14="http://schemas.microsoft.com/office/powerpoint/2010/main" val="38425938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40B677-45BE-4478-A5D3-A5CB77B95185}"/>
              </a:ext>
            </a:extLst>
          </p:cNvPr>
          <p:cNvSpPr>
            <a:spLocks noGrp="1"/>
          </p:cNvSpPr>
          <p:nvPr>
            <p:ph type="title"/>
          </p:nvPr>
        </p:nvSpPr>
        <p:spPr/>
        <p:txBody>
          <a:bodyPr/>
          <a:lstStyle/>
          <a:p>
            <a:r>
              <a:rPr lang="en-US" dirty="0"/>
              <a:t>Animated Tissue</a:t>
            </a:r>
          </a:p>
        </p:txBody>
      </p:sp>
      <p:pic>
        <p:nvPicPr>
          <p:cNvPr id="2050" name="Picture 2" descr="Image result for kindheart simulation">
            <a:extLst>
              <a:ext uri="{FF2B5EF4-FFF2-40B4-BE49-F238E27FC236}">
                <a16:creationId xmlns:a16="http://schemas.microsoft.com/office/drawing/2014/main" id="{00688244-3C3C-4605-86DB-94CE41BF5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60" y="3811090"/>
            <a:ext cx="4593078" cy="25721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kindheart simulation">
            <a:extLst>
              <a:ext uri="{FF2B5EF4-FFF2-40B4-BE49-F238E27FC236}">
                <a16:creationId xmlns:a16="http://schemas.microsoft.com/office/drawing/2014/main" id="{682859F0-9B04-451D-B03A-00DA1A8CF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060" y="795130"/>
            <a:ext cx="4550166" cy="30159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kindheart simulation">
            <a:extLst>
              <a:ext uri="{FF2B5EF4-FFF2-40B4-BE49-F238E27FC236}">
                <a16:creationId xmlns:a16="http://schemas.microsoft.com/office/drawing/2014/main" id="{ED1AF68F-06BE-4606-AD3C-BB6E2ADF3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885" y="2866735"/>
            <a:ext cx="5619688" cy="36246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C85A70-E854-439D-895F-A382B2A47807}"/>
              </a:ext>
            </a:extLst>
          </p:cNvPr>
          <p:cNvSpPr txBox="1"/>
          <p:nvPr/>
        </p:nvSpPr>
        <p:spPr>
          <a:xfrm>
            <a:off x="6329018" y="1277602"/>
            <a:ext cx="4898842" cy="1569660"/>
          </a:xfrm>
          <a:prstGeom prst="rect">
            <a:avLst/>
          </a:prstGeom>
          <a:noFill/>
        </p:spPr>
        <p:txBody>
          <a:bodyPr wrap="none" rtlCol="0">
            <a:spAutoFit/>
          </a:bodyPr>
          <a:lstStyle/>
          <a:p>
            <a:pPr marL="457200" indent="-457200">
              <a:buFont typeface="Arial" panose="020B0604020202020204" pitchFamily="34" charset="0"/>
              <a:buChar char="•"/>
            </a:pPr>
            <a:r>
              <a:rPr lang="en-US" sz="2400" dirty="0"/>
              <a:t>Excised porcine organs</a:t>
            </a:r>
          </a:p>
          <a:p>
            <a:pPr marL="457200" indent="-457200">
              <a:buFont typeface="Arial" panose="020B0604020202020204" pitchFamily="34" charset="0"/>
              <a:buChar char="•"/>
            </a:pPr>
            <a:r>
              <a:rPr lang="en-US" sz="2400" dirty="0"/>
              <a:t>Non-clotting blood substitute</a:t>
            </a:r>
          </a:p>
          <a:p>
            <a:pPr marL="457200" indent="-457200">
              <a:buFont typeface="Arial" panose="020B0604020202020204" pitchFamily="34" charset="0"/>
              <a:buChar char="•"/>
            </a:pPr>
            <a:r>
              <a:rPr lang="en-US" sz="2400" dirty="0"/>
              <a:t>Connected to transfusion pump</a:t>
            </a:r>
          </a:p>
          <a:p>
            <a:pPr marL="457200" indent="-457200">
              <a:buFont typeface="Arial" panose="020B0604020202020204" pitchFamily="34" charset="0"/>
              <a:buChar char="•"/>
            </a:pPr>
            <a:r>
              <a:rPr lang="en-US" sz="2400" dirty="0"/>
              <a:t>Installed in synthetic body shell</a:t>
            </a:r>
          </a:p>
        </p:txBody>
      </p:sp>
    </p:spTree>
    <p:extLst>
      <p:ext uri="{BB962C8B-B14F-4D97-AF65-F5344CB8AC3E}">
        <p14:creationId xmlns:p14="http://schemas.microsoft.com/office/powerpoint/2010/main" val="22993623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531F05-C0B8-4BF1-B5B0-FF877A0A4710}"/>
              </a:ext>
            </a:extLst>
          </p:cNvPr>
          <p:cNvSpPr>
            <a:spLocks noGrp="1"/>
          </p:cNvSpPr>
          <p:nvPr>
            <p:ph type="title"/>
          </p:nvPr>
        </p:nvSpPr>
        <p:spPr/>
        <p:txBody>
          <a:bodyPr/>
          <a:lstStyle/>
          <a:p>
            <a:r>
              <a:rPr lang="en-US" dirty="0"/>
              <a:t>Perfused Fresh Cadavers</a:t>
            </a:r>
          </a:p>
        </p:txBody>
      </p:sp>
      <p:pic>
        <p:nvPicPr>
          <p:cNvPr id="1026" name="Picture 2" descr="Image result for perfused cadavers">
            <a:extLst>
              <a:ext uri="{FF2B5EF4-FFF2-40B4-BE49-F238E27FC236}">
                <a16:creationId xmlns:a16="http://schemas.microsoft.com/office/drawing/2014/main" id="{A9994963-CF4D-4D1C-B225-4885F3878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95176"/>
            <a:ext cx="5708469" cy="5537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rfused cadavers">
            <a:extLst>
              <a:ext uri="{FF2B5EF4-FFF2-40B4-BE49-F238E27FC236}">
                <a16:creationId xmlns:a16="http://schemas.microsoft.com/office/drawing/2014/main" id="{EB2A2BF0-ED50-4647-9605-9DD843A93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945" y="2924390"/>
            <a:ext cx="4570901" cy="34859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D0D04A9-D881-47F3-B248-FC31F4D130AF}"/>
              </a:ext>
            </a:extLst>
          </p:cNvPr>
          <p:cNvSpPr txBox="1"/>
          <p:nvPr/>
        </p:nvSpPr>
        <p:spPr>
          <a:xfrm>
            <a:off x="5048856" y="907974"/>
            <a:ext cx="7211077" cy="1569660"/>
          </a:xfrm>
          <a:prstGeom prst="rect">
            <a:avLst/>
          </a:prstGeom>
          <a:noFill/>
        </p:spPr>
        <p:txBody>
          <a:bodyPr wrap="none" rtlCol="0">
            <a:spAutoFit/>
          </a:bodyPr>
          <a:lstStyle/>
          <a:p>
            <a:pPr marL="457200" indent="-457200">
              <a:buFont typeface="Arial" panose="020B0604020202020204" pitchFamily="34" charset="0"/>
              <a:buChar char="•"/>
            </a:pPr>
            <a:r>
              <a:rPr lang="en-US" sz="2400" dirty="0"/>
              <a:t>Fresh cadavers</a:t>
            </a:r>
          </a:p>
          <a:p>
            <a:pPr marL="457200" indent="-457200">
              <a:buFont typeface="Arial" panose="020B0604020202020204" pitchFamily="34" charset="0"/>
              <a:buChar char="•"/>
            </a:pPr>
            <a:r>
              <a:rPr lang="en-US" sz="2400" dirty="0"/>
              <a:t>Non-clotting blood substitute</a:t>
            </a:r>
          </a:p>
          <a:p>
            <a:pPr marL="457200" indent="-457200">
              <a:buFont typeface="Arial" panose="020B0604020202020204" pitchFamily="34" charset="0"/>
              <a:buChar char="•"/>
            </a:pPr>
            <a:r>
              <a:rPr lang="en-US" sz="2400" dirty="0"/>
              <a:t>Connected to transfusion pump</a:t>
            </a:r>
          </a:p>
          <a:p>
            <a:pPr marL="457200" indent="-457200">
              <a:buFont typeface="Arial" panose="020B0604020202020204" pitchFamily="34" charset="0"/>
              <a:buChar char="•"/>
            </a:pPr>
            <a:r>
              <a:rPr lang="en-US" sz="2400" dirty="0"/>
              <a:t>Restores circulation, color, bleeding, active heart</a:t>
            </a:r>
          </a:p>
        </p:txBody>
      </p:sp>
    </p:spTree>
    <p:extLst>
      <p:ext uri="{BB962C8B-B14F-4D97-AF65-F5344CB8AC3E}">
        <p14:creationId xmlns:p14="http://schemas.microsoft.com/office/powerpoint/2010/main" val="26082520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85EE7-77BE-42AF-83CD-68A97F6CFE94}"/>
              </a:ext>
            </a:extLst>
          </p:cNvPr>
          <p:cNvSpPr>
            <a:spLocks noGrp="1"/>
          </p:cNvSpPr>
          <p:nvPr>
            <p:ph type="title"/>
          </p:nvPr>
        </p:nvSpPr>
        <p:spPr>
          <a:xfrm>
            <a:off x="1607593" y="-65227"/>
            <a:ext cx="8976814" cy="795130"/>
          </a:xfrm>
        </p:spPr>
        <p:txBody>
          <a:bodyPr/>
          <a:lstStyle/>
          <a:p>
            <a:r>
              <a:rPr lang="en-US"/>
              <a:t>The Synthetic or Virtual Path?</a:t>
            </a:r>
          </a:p>
        </p:txBody>
      </p:sp>
      <p:sp>
        <p:nvSpPr>
          <p:cNvPr id="3" name="TextBox 2">
            <a:extLst>
              <a:ext uri="{FF2B5EF4-FFF2-40B4-BE49-F238E27FC236}">
                <a16:creationId xmlns:a16="http://schemas.microsoft.com/office/drawing/2014/main" id="{3D9D58A7-1844-491E-96BE-C83D9F0F728C}"/>
              </a:ext>
            </a:extLst>
          </p:cNvPr>
          <p:cNvSpPr txBox="1"/>
          <p:nvPr/>
        </p:nvSpPr>
        <p:spPr>
          <a:xfrm>
            <a:off x="-45770" y="4150898"/>
            <a:ext cx="1039580" cy="338554"/>
          </a:xfrm>
          <a:prstGeom prst="rect">
            <a:avLst/>
          </a:prstGeom>
          <a:noFill/>
        </p:spPr>
        <p:txBody>
          <a:bodyPr wrap="none" rtlCol="0">
            <a:spAutoFit/>
          </a:bodyPr>
          <a:lstStyle/>
          <a:p>
            <a:r>
              <a:rPr lang="en-US" sz="1600" err="1"/>
              <a:t>SynDaver</a:t>
            </a:r>
            <a:endParaRPr lang="en-US" sz="1600"/>
          </a:p>
        </p:txBody>
      </p:sp>
      <p:sp>
        <p:nvSpPr>
          <p:cNvPr id="6" name="TextBox 5">
            <a:extLst>
              <a:ext uri="{FF2B5EF4-FFF2-40B4-BE49-F238E27FC236}">
                <a16:creationId xmlns:a16="http://schemas.microsoft.com/office/drawing/2014/main" id="{EAC64413-F011-4108-A494-B1FB56F4ADC8}"/>
              </a:ext>
            </a:extLst>
          </p:cNvPr>
          <p:cNvSpPr txBox="1"/>
          <p:nvPr/>
        </p:nvSpPr>
        <p:spPr>
          <a:xfrm>
            <a:off x="10984406" y="4150898"/>
            <a:ext cx="1243225" cy="338554"/>
          </a:xfrm>
          <a:prstGeom prst="rect">
            <a:avLst/>
          </a:prstGeom>
          <a:noFill/>
        </p:spPr>
        <p:txBody>
          <a:bodyPr wrap="none" rtlCol="0">
            <a:spAutoFit/>
          </a:bodyPr>
          <a:lstStyle/>
          <a:p>
            <a:r>
              <a:rPr lang="en-US" sz="1600" err="1"/>
              <a:t>PrecisionOS</a:t>
            </a:r>
            <a:endParaRPr lang="en-US" sz="1600"/>
          </a:p>
        </p:txBody>
      </p:sp>
      <p:sp>
        <p:nvSpPr>
          <p:cNvPr id="4" name="TextBox 3">
            <a:extLst>
              <a:ext uri="{FF2B5EF4-FFF2-40B4-BE49-F238E27FC236}">
                <a16:creationId xmlns:a16="http://schemas.microsoft.com/office/drawing/2014/main" id="{9CBF10EE-5660-4731-8127-3FFCEA1E385C}"/>
              </a:ext>
            </a:extLst>
          </p:cNvPr>
          <p:cNvSpPr txBox="1"/>
          <p:nvPr/>
        </p:nvSpPr>
        <p:spPr>
          <a:xfrm>
            <a:off x="4966880" y="819286"/>
            <a:ext cx="2510687" cy="523220"/>
          </a:xfrm>
          <a:prstGeom prst="rect">
            <a:avLst/>
          </a:prstGeom>
          <a:noFill/>
        </p:spPr>
        <p:txBody>
          <a:bodyPr wrap="none" rtlCol="0">
            <a:spAutoFit/>
          </a:bodyPr>
          <a:lstStyle/>
          <a:p>
            <a:r>
              <a:rPr lang="en-US" sz="2800"/>
              <a:t>Why not both?</a:t>
            </a:r>
          </a:p>
        </p:txBody>
      </p:sp>
      <p:pic>
        <p:nvPicPr>
          <p:cNvPr id="1026" name="Picture 2" descr="The Road Not Taken&quot; Robert Frost poem male voice &quot;Two roads diverged in a  yellow wood&quot; - YouTube">
            <a:extLst>
              <a:ext uri="{FF2B5EF4-FFF2-40B4-BE49-F238E27FC236}">
                <a16:creationId xmlns:a16="http://schemas.microsoft.com/office/drawing/2014/main" id="{E98A648B-6559-C69E-9072-8EF1E0FFD8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82" t="26667" r="16612"/>
          <a:stretch/>
        </p:blipFill>
        <p:spPr bwMode="auto">
          <a:xfrm>
            <a:off x="2005263" y="1451801"/>
            <a:ext cx="8181473"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ncient surgery animal lab">
            <a:extLst>
              <a:ext uri="{FF2B5EF4-FFF2-40B4-BE49-F238E27FC236}">
                <a16:creationId xmlns:a16="http://schemas.microsoft.com/office/drawing/2014/main" id="{478CEE44-D396-4041-B6D2-8230CFF81F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44" y="2018985"/>
            <a:ext cx="3808582" cy="213191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ow a Canadian invention is keeping surgical skills sharp while COVID-19  idles many ORs | CBC News">
            <a:extLst>
              <a:ext uri="{FF2B5EF4-FFF2-40B4-BE49-F238E27FC236}">
                <a16:creationId xmlns:a16="http://schemas.microsoft.com/office/drawing/2014/main" id="{D4A61037-18DC-1FB7-9FDF-25ECF8907F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3418" y="2008571"/>
            <a:ext cx="3808582" cy="21423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4A0A50-AFC8-B4E5-1149-B48E24F7F622}"/>
              </a:ext>
            </a:extLst>
          </p:cNvPr>
          <p:cNvSpPr txBox="1"/>
          <p:nvPr/>
        </p:nvSpPr>
        <p:spPr>
          <a:xfrm>
            <a:off x="-1053710" y="1193533"/>
            <a:ext cx="439544" cy="584775"/>
          </a:xfrm>
          <a:prstGeom prst="rect">
            <a:avLst/>
          </a:prstGeom>
          <a:noFill/>
        </p:spPr>
        <p:txBody>
          <a:bodyPr wrap="none" rtlCol="0">
            <a:spAutoFit/>
          </a:bodyPr>
          <a:lstStyle/>
          <a:p>
            <a:pPr algn="r"/>
            <a:r>
              <a:rPr lang="en-US">
                <a:solidFill>
                  <a:srgbClr val="FF0000"/>
                </a:solidFill>
              </a:rPr>
              <a:t>R</a:t>
            </a:r>
          </a:p>
        </p:txBody>
      </p:sp>
    </p:spTree>
    <p:extLst>
      <p:ext uri="{BB962C8B-B14F-4D97-AF65-F5344CB8AC3E}">
        <p14:creationId xmlns:p14="http://schemas.microsoft.com/office/powerpoint/2010/main" val="3987206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05CDF-0215-47F0-8370-6FBCD3DDFED5}"/>
              </a:ext>
            </a:extLst>
          </p:cNvPr>
          <p:cNvSpPr>
            <a:spLocks noGrp="1"/>
          </p:cNvSpPr>
          <p:nvPr>
            <p:ph type="title"/>
          </p:nvPr>
        </p:nvSpPr>
        <p:spPr/>
        <p:txBody>
          <a:bodyPr/>
          <a:lstStyle/>
          <a:p>
            <a:r>
              <a:rPr lang="en-US" dirty="0"/>
              <a:t>Review Learning Objectives</a:t>
            </a:r>
          </a:p>
        </p:txBody>
      </p:sp>
      <p:sp>
        <p:nvSpPr>
          <p:cNvPr id="3" name="Content Placeholder 2">
            <a:extLst>
              <a:ext uri="{FF2B5EF4-FFF2-40B4-BE49-F238E27FC236}">
                <a16:creationId xmlns:a16="http://schemas.microsoft.com/office/drawing/2014/main" id="{71B172B5-E124-4786-B2C5-72A9AE506109}"/>
              </a:ext>
            </a:extLst>
          </p:cNvPr>
          <p:cNvSpPr>
            <a:spLocks noGrp="1"/>
          </p:cNvSpPr>
          <p:nvPr>
            <p:ph sz="quarter" idx="11"/>
          </p:nvPr>
        </p:nvSpPr>
        <p:spPr>
          <a:xfrm>
            <a:off x="437775" y="1696421"/>
            <a:ext cx="6530268" cy="4082531"/>
          </a:xfrm>
        </p:spPr>
        <p:txBody>
          <a:bodyPr/>
          <a:lstStyle/>
          <a:p>
            <a:r>
              <a:rPr lang="en-US" u="sng" dirty="0">
                <a:solidFill>
                  <a:schemeClr val="accent1"/>
                </a:solidFill>
              </a:rPr>
              <a:t>Analyze</a:t>
            </a:r>
            <a:r>
              <a:rPr lang="en-US" dirty="0"/>
              <a:t> the benefits of medical simulation systems. </a:t>
            </a:r>
          </a:p>
          <a:p>
            <a:r>
              <a:rPr lang="en-US" u="sng" dirty="0">
                <a:solidFill>
                  <a:schemeClr val="accent5">
                    <a:lumMod val="50000"/>
                  </a:schemeClr>
                </a:solidFill>
              </a:rPr>
              <a:t>Apply</a:t>
            </a:r>
            <a:r>
              <a:rPr lang="en-US" dirty="0"/>
              <a:t> existing tools to selected problems.</a:t>
            </a:r>
          </a:p>
          <a:p>
            <a:r>
              <a:rPr lang="en-US" u="sng" dirty="0">
                <a:solidFill>
                  <a:srgbClr val="0066CC"/>
                </a:solidFill>
              </a:rPr>
              <a:t>Comprehend</a:t>
            </a:r>
            <a:r>
              <a:rPr lang="en-US" dirty="0"/>
              <a:t> existing medical simulation systems and practices.</a:t>
            </a:r>
          </a:p>
          <a:p>
            <a:pPr lvl="0"/>
            <a:r>
              <a:rPr lang="en-US" u="sng" dirty="0">
                <a:solidFill>
                  <a:srgbClr val="7030A0"/>
                </a:solidFill>
              </a:rPr>
              <a:t>Knowledge</a:t>
            </a:r>
            <a:r>
              <a:rPr lang="en-US" dirty="0"/>
              <a:t> of unique modifications for military medical training problems. </a:t>
            </a:r>
          </a:p>
        </p:txBody>
      </p:sp>
      <p:pic>
        <p:nvPicPr>
          <p:cNvPr id="5" name="Picture 4">
            <a:extLst>
              <a:ext uri="{FF2B5EF4-FFF2-40B4-BE49-F238E27FC236}">
                <a16:creationId xmlns:a16="http://schemas.microsoft.com/office/drawing/2014/main" id="{7943DEA4-C743-4FAD-948E-8E5F60B2F6D4}"/>
              </a:ext>
            </a:extLst>
          </p:cNvPr>
          <p:cNvPicPr>
            <a:picLocks noChangeAspect="1"/>
          </p:cNvPicPr>
          <p:nvPr/>
        </p:nvPicPr>
        <p:blipFill rotWithShape="1">
          <a:blip r:embed="rId3">
            <a:extLst>
              <a:ext uri="{28A0092B-C50C-407E-A947-70E740481C1C}">
                <a14:useLocalDpi xmlns:a14="http://schemas.microsoft.com/office/drawing/2010/main" val="0"/>
              </a:ext>
            </a:extLst>
          </a:blip>
          <a:srcRect l="3189" r="13764" b="10921"/>
          <a:stretch/>
        </p:blipFill>
        <p:spPr>
          <a:xfrm>
            <a:off x="7117207" y="1387734"/>
            <a:ext cx="5074793" cy="4082531"/>
          </a:xfrm>
          <a:prstGeom prst="rect">
            <a:avLst/>
          </a:prstGeom>
        </p:spPr>
      </p:pic>
      <p:pic>
        <p:nvPicPr>
          <p:cNvPr id="1026" name="Picture 2" descr="Bloom's taxonomy (Bloom et al., 1956) | Download Scientific Diagram">
            <a:extLst>
              <a:ext uri="{FF2B5EF4-FFF2-40B4-BE49-F238E27FC236}">
                <a16:creationId xmlns:a16="http://schemas.microsoft.com/office/drawing/2014/main" id="{F712E020-820D-42DF-9E22-D9054302D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043" y="1405404"/>
            <a:ext cx="5223957" cy="421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8849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239400-D9E7-4AC8-B408-8684F72BAEE3}"/>
              </a:ext>
            </a:extLst>
          </p:cNvPr>
          <p:cNvSpPr>
            <a:spLocks noGrp="1"/>
          </p:cNvSpPr>
          <p:nvPr>
            <p:ph type="title"/>
          </p:nvPr>
        </p:nvSpPr>
        <p:spPr/>
        <p:txBody>
          <a:bodyPr/>
          <a:lstStyle/>
          <a:p>
            <a:r>
              <a:rPr lang="en-US"/>
              <a:t>Summary</a:t>
            </a:r>
          </a:p>
        </p:txBody>
      </p:sp>
      <p:pic>
        <p:nvPicPr>
          <p:cNvPr id="21" name="Picture 6" descr="Image result for laparoscopic simulator">
            <a:extLst>
              <a:ext uri="{FF2B5EF4-FFF2-40B4-BE49-F238E27FC236}">
                <a16:creationId xmlns:a16="http://schemas.microsoft.com/office/drawing/2014/main" id="{8F0032C1-B3C0-47F1-86C6-648FF67AA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018" y="4734339"/>
            <a:ext cx="2500089" cy="1663150"/>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Image result for TeamSTEPPS logo">
            <a:extLst>
              <a:ext uri="{FF2B5EF4-FFF2-40B4-BE49-F238E27FC236}">
                <a16:creationId xmlns:a16="http://schemas.microsoft.com/office/drawing/2014/main" id="{5910A765-466F-45E5-A62D-6F68989B4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4951" y="4411327"/>
            <a:ext cx="2500088" cy="201481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Placeholder 6">
            <a:extLst>
              <a:ext uri="{FF2B5EF4-FFF2-40B4-BE49-F238E27FC236}">
                <a16:creationId xmlns:a16="http://schemas.microsoft.com/office/drawing/2014/main" id="{97A0D805-4581-4A3E-A33A-D2BDF3F89A3C}"/>
              </a:ext>
            </a:extLst>
          </p:cNvPr>
          <p:cNvPicPr>
            <a:picLocks noChangeAspect="1"/>
          </p:cNvPicPr>
          <p:nvPr/>
        </p:nvPicPr>
        <p:blipFill rotWithShape="1">
          <a:blip r:embed="rId5"/>
          <a:srcRect l="1506" t="-17" r="1459" b="17"/>
          <a:stretch/>
        </p:blipFill>
        <p:spPr>
          <a:xfrm>
            <a:off x="9185259" y="1675105"/>
            <a:ext cx="2924360" cy="1765158"/>
          </a:xfrm>
          <a:prstGeom prst="rect">
            <a:avLst/>
          </a:prstGeom>
        </p:spPr>
      </p:pic>
      <p:grpSp>
        <p:nvGrpSpPr>
          <p:cNvPr id="31" name="Group 30">
            <a:extLst>
              <a:ext uri="{FF2B5EF4-FFF2-40B4-BE49-F238E27FC236}">
                <a16:creationId xmlns:a16="http://schemas.microsoft.com/office/drawing/2014/main" id="{9D2F68B5-20B7-4915-8FCA-6812D4C07379}"/>
              </a:ext>
            </a:extLst>
          </p:cNvPr>
          <p:cNvGrpSpPr/>
          <p:nvPr/>
        </p:nvGrpSpPr>
        <p:grpSpPr>
          <a:xfrm>
            <a:off x="3023113" y="1425635"/>
            <a:ext cx="2723130" cy="2264099"/>
            <a:chOff x="3689684" y="1138986"/>
            <a:chExt cx="5037221" cy="4399295"/>
          </a:xfrm>
        </p:grpSpPr>
        <p:grpSp>
          <p:nvGrpSpPr>
            <p:cNvPr id="25" name="Group 24">
              <a:extLst>
                <a:ext uri="{FF2B5EF4-FFF2-40B4-BE49-F238E27FC236}">
                  <a16:creationId xmlns:a16="http://schemas.microsoft.com/office/drawing/2014/main" id="{4E626537-66C1-428C-AF98-9C3FACF27327}"/>
                </a:ext>
              </a:extLst>
            </p:cNvPr>
            <p:cNvGrpSpPr/>
            <p:nvPr/>
          </p:nvGrpSpPr>
          <p:grpSpPr>
            <a:xfrm>
              <a:off x="3689684" y="1138986"/>
              <a:ext cx="5037221" cy="4399295"/>
              <a:chOff x="3884707" y="1138987"/>
              <a:chExt cx="3940515" cy="3271834"/>
            </a:xfrm>
            <a:solidFill>
              <a:srgbClr val="0066CC">
                <a:alpha val="50196"/>
              </a:srgbClr>
            </a:solidFill>
          </p:grpSpPr>
          <p:sp>
            <p:nvSpPr>
              <p:cNvPr id="26" name="Oval 25">
                <a:extLst>
                  <a:ext uri="{FF2B5EF4-FFF2-40B4-BE49-F238E27FC236}">
                    <a16:creationId xmlns:a16="http://schemas.microsoft.com/office/drawing/2014/main" id="{D7234739-8FF3-4E6B-83A5-8E26C72CDB74}"/>
                  </a:ext>
                </a:extLst>
              </p:cNvPr>
              <p:cNvSpPr/>
              <p:nvPr/>
            </p:nvSpPr>
            <p:spPr bwMode="auto">
              <a:xfrm>
                <a:off x="4951394" y="1138987"/>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effectLst/>
                    <a:latin typeface="Tahoma" charset="0"/>
                  </a:rPr>
                  <a:t>Computer-</a:t>
                </a:r>
              </a:p>
              <a:p>
                <a:pPr marL="0" marR="0" indent="0" algn="ctr" defTabSz="914400" rtl="0" eaLnBrk="1" fontAlgn="base" latinLnBrk="0" hangingPunct="1">
                  <a:lnSpc>
                    <a:spcPct val="100000"/>
                  </a:lnSpc>
                  <a:spcBef>
                    <a:spcPct val="0"/>
                  </a:spcBef>
                  <a:spcAft>
                    <a:spcPct val="0"/>
                  </a:spcAft>
                  <a:buClrTx/>
                  <a:buSzTx/>
                  <a:buFontTx/>
                  <a:buNone/>
                  <a:tabLst/>
                </a:pPr>
                <a:r>
                  <a:rPr lang="en-US" sz="1050"/>
                  <a:t>based</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effectLst/>
                    <a:latin typeface="Tahoma" charset="0"/>
                  </a:rPr>
                  <a:t>Simulation</a:t>
                </a:r>
              </a:p>
            </p:txBody>
          </p:sp>
          <p:sp>
            <p:nvSpPr>
              <p:cNvPr id="27" name="Oval 26">
                <a:extLst>
                  <a:ext uri="{FF2B5EF4-FFF2-40B4-BE49-F238E27FC236}">
                    <a16:creationId xmlns:a16="http://schemas.microsoft.com/office/drawing/2014/main" id="{83335ACB-7278-4E4E-A894-549C4502F315}"/>
                  </a:ext>
                </a:extLst>
              </p:cNvPr>
              <p:cNvSpPr/>
              <p:nvPr/>
            </p:nvSpPr>
            <p:spPr bwMode="auto">
              <a:xfrm>
                <a:off x="5996422" y="2004505"/>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effectLst/>
                    <a:latin typeface="Tahoma" charset="0"/>
                  </a:rPr>
                  <a:t>Simulated</a:t>
                </a:r>
              </a:p>
              <a:p>
                <a:pPr marL="0" marR="0" indent="0" algn="r" defTabSz="914400" rtl="0" eaLnBrk="1" fontAlgn="base" latinLnBrk="0" hangingPunct="1">
                  <a:lnSpc>
                    <a:spcPct val="100000"/>
                  </a:lnSpc>
                  <a:spcBef>
                    <a:spcPct val="0"/>
                  </a:spcBef>
                  <a:spcAft>
                    <a:spcPct val="0"/>
                  </a:spcAft>
                  <a:buClrTx/>
                  <a:buSzTx/>
                  <a:buFontTx/>
                  <a:buNone/>
                  <a:tabLst/>
                </a:pPr>
                <a:r>
                  <a:rPr lang="en-US" sz="1050"/>
                  <a:t>Patient</a:t>
                </a:r>
                <a:endParaRPr kumimoji="0" lang="en-US" sz="1050" b="0" i="0" u="none" strike="noStrike" cap="none" normalizeH="0" baseline="0">
                  <a:ln>
                    <a:noFill/>
                  </a:ln>
                  <a:effectLst/>
                </a:endParaRPr>
              </a:p>
            </p:txBody>
          </p:sp>
          <p:sp>
            <p:nvSpPr>
              <p:cNvPr id="28" name="Oval 27">
                <a:extLst>
                  <a:ext uri="{FF2B5EF4-FFF2-40B4-BE49-F238E27FC236}">
                    <a16:creationId xmlns:a16="http://schemas.microsoft.com/office/drawing/2014/main" id="{D2D40062-DB4D-4536-ADDD-1C7F121010BB}"/>
                  </a:ext>
                </a:extLst>
              </p:cNvPr>
              <p:cNvSpPr/>
              <p:nvPr/>
            </p:nvSpPr>
            <p:spPr bwMode="auto">
              <a:xfrm>
                <a:off x="4951394" y="2582020"/>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effectLst/>
                    <a:latin typeface="Tahoma" charset="0"/>
                  </a:rPr>
                  <a:t>Simulated</a:t>
                </a:r>
              </a:p>
              <a:p>
                <a:pPr marL="0" marR="0" indent="0" algn="ctr" defTabSz="914400" rtl="0" eaLnBrk="1" fontAlgn="base" latinLnBrk="0" hangingPunct="1">
                  <a:lnSpc>
                    <a:spcPct val="100000"/>
                  </a:lnSpc>
                  <a:spcBef>
                    <a:spcPct val="0"/>
                  </a:spcBef>
                  <a:spcAft>
                    <a:spcPct val="0"/>
                  </a:spcAft>
                  <a:buClrTx/>
                  <a:buSzTx/>
                  <a:buFontTx/>
                  <a:buNone/>
                  <a:tabLst/>
                </a:pPr>
                <a:r>
                  <a:rPr lang="en-US" sz="1050"/>
                  <a:t>Clinical</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effectLst/>
                    <a:latin typeface="Tahoma" charset="0"/>
                  </a:rPr>
                  <a:t>Immersion</a:t>
                </a:r>
              </a:p>
            </p:txBody>
          </p:sp>
          <p:sp>
            <p:nvSpPr>
              <p:cNvPr id="29" name="Oval 28">
                <a:extLst>
                  <a:ext uri="{FF2B5EF4-FFF2-40B4-BE49-F238E27FC236}">
                    <a16:creationId xmlns:a16="http://schemas.microsoft.com/office/drawing/2014/main" id="{181010EB-AE48-4796-BD46-FB9D6D564604}"/>
                  </a:ext>
                </a:extLst>
              </p:cNvPr>
              <p:cNvSpPr/>
              <p:nvPr/>
            </p:nvSpPr>
            <p:spPr bwMode="auto">
              <a:xfrm>
                <a:off x="3884707" y="1932606"/>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effectLst/>
                    <a:latin typeface="Tahoma" charset="0"/>
                  </a:rPr>
                  <a:t>Procedural </a:t>
                </a:r>
              </a:p>
              <a:p>
                <a:pPr marL="0" marR="0" indent="0" defTabSz="914400" rtl="0" eaLnBrk="1" fontAlgn="base" latinLnBrk="0" hangingPunct="1">
                  <a:lnSpc>
                    <a:spcPct val="100000"/>
                  </a:lnSpc>
                  <a:spcBef>
                    <a:spcPct val="0"/>
                  </a:spcBef>
                  <a:spcAft>
                    <a:spcPct val="0"/>
                  </a:spcAft>
                  <a:buClrTx/>
                  <a:buSzTx/>
                  <a:buFontTx/>
                  <a:buNone/>
                  <a:tabLst/>
                </a:pPr>
                <a:r>
                  <a:rPr lang="en-US" sz="1050"/>
                  <a:t>Simulation</a:t>
                </a:r>
                <a:endParaRPr kumimoji="0" lang="en-US" sz="1050" b="0" i="0" u="none" strike="noStrike" cap="none" normalizeH="0" baseline="0">
                  <a:ln>
                    <a:noFill/>
                  </a:ln>
                  <a:effectLst/>
                </a:endParaRPr>
              </a:p>
            </p:txBody>
          </p:sp>
        </p:grpSp>
        <p:sp>
          <p:nvSpPr>
            <p:cNvPr id="30" name="Oval 29">
              <a:extLst>
                <a:ext uri="{FF2B5EF4-FFF2-40B4-BE49-F238E27FC236}">
                  <a16:creationId xmlns:a16="http://schemas.microsoft.com/office/drawing/2014/main" id="{63116808-A604-4809-9B60-7361FF94D7B5}"/>
                </a:ext>
              </a:extLst>
            </p:cNvPr>
            <p:cNvSpPr/>
            <p:nvPr/>
          </p:nvSpPr>
          <p:spPr bwMode="auto">
            <a:xfrm>
              <a:off x="5358062" y="2998071"/>
              <a:ext cx="1700463" cy="763087"/>
            </a:xfrm>
            <a:prstGeom prst="ellipse">
              <a:avLst/>
            </a:prstGeom>
            <a:solidFill>
              <a:srgbClr val="00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effectLst/>
                  <a:latin typeface="Tahoma" charset="0"/>
                </a:rPr>
                <a:t>Hybrid</a:t>
              </a:r>
            </a:p>
            <a:p>
              <a:pPr marL="0" marR="0" indent="0" algn="ctr" defTabSz="914400" rtl="0" eaLnBrk="1" fontAlgn="base" latinLnBrk="0" hangingPunct="1">
                <a:lnSpc>
                  <a:spcPct val="100000"/>
                </a:lnSpc>
                <a:spcBef>
                  <a:spcPct val="0"/>
                </a:spcBef>
                <a:spcAft>
                  <a:spcPct val="0"/>
                </a:spcAft>
                <a:buClrTx/>
                <a:buSzTx/>
                <a:buFontTx/>
                <a:buNone/>
                <a:tabLst/>
              </a:pPr>
              <a:r>
                <a:rPr lang="en-US" sz="1000" b="1" dirty="0"/>
                <a:t>Simulation</a:t>
              </a:r>
            </a:p>
          </p:txBody>
        </p:sp>
      </p:grpSp>
      <p:pic>
        <p:nvPicPr>
          <p:cNvPr id="32" name="Picture 31">
            <a:extLst>
              <a:ext uri="{FF2B5EF4-FFF2-40B4-BE49-F238E27FC236}">
                <a16:creationId xmlns:a16="http://schemas.microsoft.com/office/drawing/2014/main" id="{9C9C49A8-0704-4744-A5DA-754BA6CAC2F7}"/>
              </a:ext>
            </a:extLst>
          </p:cNvPr>
          <p:cNvPicPr>
            <a:picLocks noChangeAspect="1"/>
          </p:cNvPicPr>
          <p:nvPr/>
        </p:nvPicPr>
        <p:blipFill rotWithShape="1">
          <a:blip r:embed="rId6"/>
          <a:srcRect l="21111" t="27147" r="49732" b="29756"/>
          <a:stretch/>
        </p:blipFill>
        <p:spPr>
          <a:xfrm>
            <a:off x="122263" y="1425708"/>
            <a:ext cx="2784828" cy="2263953"/>
          </a:xfrm>
          <a:prstGeom prst="rect">
            <a:avLst/>
          </a:prstGeom>
        </p:spPr>
      </p:pic>
      <p:sp>
        <p:nvSpPr>
          <p:cNvPr id="33" name="TextBox 32">
            <a:extLst>
              <a:ext uri="{FF2B5EF4-FFF2-40B4-BE49-F238E27FC236}">
                <a16:creationId xmlns:a16="http://schemas.microsoft.com/office/drawing/2014/main" id="{450D3D10-2016-45F5-8D04-3C223701C0E2}"/>
              </a:ext>
            </a:extLst>
          </p:cNvPr>
          <p:cNvSpPr txBox="1"/>
          <p:nvPr/>
        </p:nvSpPr>
        <p:spPr>
          <a:xfrm>
            <a:off x="947054" y="908872"/>
            <a:ext cx="1135247" cy="461665"/>
          </a:xfrm>
          <a:prstGeom prst="rect">
            <a:avLst/>
          </a:prstGeom>
          <a:noFill/>
        </p:spPr>
        <p:txBody>
          <a:bodyPr wrap="none" rtlCol="0">
            <a:spAutoFit/>
          </a:bodyPr>
          <a:lstStyle/>
          <a:p>
            <a:pPr algn="ctr"/>
            <a:r>
              <a:rPr lang="en-US" sz="2400"/>
              <a:t>History</a:t>
            </a:r>
          </a:p>
        </p:txBody>
      </p:sp>
      <p:sp>
        <p:nvSpPr>
          <p:cNvPr id="34" name="TextBox 33">
            <a:extLst>
              <a:ext uri="{FF2B5EF4-FFF2-40B4-BE49-F238E27FC236}">
                <a16:creationId xmlns:a16="http://schemas.microsoft.com/office/drawing/2014/main" id="{38B735F3-77E9-40A3-848A-92F19FE4CAFA}"/>
              </a:ext>
            </a:extLst>
          </p:cNvPr>
          <p:cNvSpPr txBox="1"/>
          <p:nvPr/>
        </p:nvSpPr>
        <p:spPr>
          <a:xfrm>
            <a:off x="3497769" y="908872"/>
            <a:ext cx="1773819" cy="461665"/>
          </a:xfrm>
          <a:prstGeom prst="rect">
            <a:avLst/>
          </a:prstGeom>
          <a:noFill/>
        </p:spPr>
        <p:txBody>
          <a:bodyPr wrap="none" rtlCol="0">
            <a:spAutoFit/>
          </a:bodyPr>
          <a:lstStyle/>
          <a:p>
            <a:pPr algn="ctr"/>
            <a:r>
              <a:rPr lang="en-US" sz="2400"/>
              <a:t>Taxonomies</a:t>
            </a:r>
          </a:p>
        </p:txBody>
      </p:sp>
      <p:sp>
        <p:nvSpPr>
          <p:cNvPr id="35" name="TextBox 34">
            <a:extLst>
              <a:ext uri="{FF2B5EF4-FFF2-40B4-BE49-F238E27FC236}">
                <a16:creationId xmlns:a16="http://schemas.microsoft.com/office/drawing/2014/main" id="{D2BBCAA3-CC7F-49F0-8B32-0900A844319D}"/>
              </a:ext>
            </a:extLst>
          </p:cNvPr>
          <p:cNvSpPr txBox="1"/>
          <p:nvPr/>
        </p:nvSpPr>
        <p:spPr>
          <a:xfrm>
            <a:off x="6889501" y="693429"/>
            <a:ext cx="1356462" cy="830997"/>
          </a:xfrm>
          <a:prstGeom prst="rect">
            <a:avLst/>
          </a:prstGeom>
          <a:noFill/>
        </p:spPr>
        <p:txBody>
          <a:bodyPr wrap="none" rtlCol="0">
            <a:spAutoFit/>
          </a:bodyPr>
          <a:lstStyle/>
          <a:p>
            <a:pPr algn="ctr"/>
            <a:r>
              <a:rPr lang="en-US" sz="2400" dirty="0"/>
              <a:t>Learning</a:t>
            </a:r>
          </a:p>
          <a:p>
            <a:pPr algn="ctr"/>
            <a:r>
              <a:rPr lang="en-US" sz="2400" dirty="0"/>
              <a:t>Theory</a:t>
            </a:r>
          </a:p>
        </p:txBody>
      </p:sp>
      <p:sp>
        <p:nvSpPr>
          <p:cNvPr id="36" name="TextBox 35">
            <a:extLst>
              <a:ext uri="{FF2B5EF4-FFF2-40B4-BE49-F238E27FC236}">
                <a16:creationId xmlns:a16="http://schemas.microsoft.com/office/drawing/2014/main" id="{12E1EBB3-F709-4AC1-A2CE-FED21BC99892}"/>
              </a:ext>
            </a:extLst>
          </p:cNvPr>
          <p:cNvSpPr txBox="1"/>
          <p:nvPr/>
        </p:nvSpPr>
        <p:spPr>
          <a:xfrm>
            <a:off x="9844174" y="693429"/>
            <a:ext cx="1606530" cy="830997"/>
          </a:xfrm>
          <a:prstGeom prst="rect">
            <a:avLst/>
          </a:prstGeom>
          <a:noFill/>
        </p:spPr>
        <p:txBody>
          <a:bodyPr wrap="none" rtlCol="0">
            <a:spAutoFit/>
          </a:bodyPr>
          <a:lstStyle/>
          <a:p>
            <a:pPr algn="ctr"/>
            <a:r>
              <a:rPr lang="en-US" sz="2400"/>
              <a:t>Patient</a:t>
            </a:r>
          </a:p>
          <a:p>
            <a:pPr algn="ctr"/>
            <a:r>
              <a:rPr lang="en-US" sz="2400"/>
              <a:t>Simulators</a:t>
            </a:r>
          </a:p>
        </p:txBody>
      </p:sp>
      <p:sp>
        <p:nvSpPr>
          <p:cNvPr id="37" name="TextBox 36">
            <a:extLst>
              <a:ext uri="{FF2B5EF4-FFF2-40B4-BE49-F238E27FC236}">
                <a16:creationId xmlns:a16="http://schemas.microsoft.com/office/drawing/2014/main" id="{55965070-3C64-4798-A863-1B5098D00771}"/>
              </a:ext>
            </a:extLst>
          </p:cNvPr>
          <p:cNvSpPr txBox="1"/>
          <p:nvPr/>
        </p:nvSpPr>
        <p:spPr>
          <a:xfrm>
            <a:off x="2643428" y="3969864"/>
            <a:ext cx="2083134" cy="461665"/>
          </a:xfrm>
          <a:prstGeom prst="rect">
            <a:avLst/>
          </a:prstGeom>
          <a:noFill/>
        </p:spPr>
        <p:txBody>
          <a:bodyPr wrap="none" rtlCol="0">
            <a:spAutoFit/>
          </a:bodyPr>
          <a:lstStyle/>
          <a:p>
            <a:pPr algn="ctr"/>
            <a:r>
              <a:rPr lang="en-US" sz="2400"/>
              <a:t>Team Training</a:t>
            </a:r>
          </a:p>
        </p:txBody>
      </p:sp>
      <p:sp>
        <p:nvSpPr>
          <p:cNvPr id="38" name="TextBox 37">
            <a:extLst>
              <a:ext uri="{FF2B5EF4-FFF2-40B4-BE49-F238E27FC236}">
                <a16:creationId xmlns:a16="http://schemas.microsoft.com/office/drawing/2014/main" id="{8F8E7F49-E41D-436D-8789-51A4E2B0C7E5}"/>
              </a:ext>
            </a:extLst>
          </p:cNvPr>
          <p:cNvSpPr txBox="1"/>
          <p:nvPr/>
        </p:nvSpPr>
        <p:spPr>
          <a:xfrm>
            <a:off x="5568797" y="3785198"/>
            <a:ext cx="1606530" cy="830997"/>
          </a:xfrm>
          <a:prstGeom prst="rect">
            <a:avLst/>
          </a:prstGeom>
          <a:noFill/>
        </p:spPr>
        <p:txBody>
          <a:bodyPr wrap="none" rtlCol="0">
            <a:spAutoFit/>
          </a:bodyPr>
          <a:lstStyle/>
          <a:p>
            <a:pPr algn="ctr"/>
            <a:r>
              <a:rPr lang="en-US" sz="2400"/>
              <a:t>Surgical </a:t>
            </a:r>
          </a:p>
          <a:p>
            <a:pPr algn="ctr"/>
            <a:r>
              <a:rPr lang="en-US" sz="2400"/>
              <a:t>Simulators</a:t>
            </a:r>
          </a:p>
        </p:txBody>
      </p:sp>
      <p:sp>
        <p:nvSpPr>
          <p:cNvPr id="39" name="TextBox 38">
            <a:extLst>
              <a:ext uri="{FF2B5EF4-FFF2-40B4-BE49-F238E27FC236}">
                <a16:creationId xmlns:a16="http://schemas.microsoft.com/office/drawing/2014/main" id="{F74E7D30-8230-4420-87B3-7E6E8F8CF2A2}"/>
              </a:ext>
            </a:extLst>
          </p:cNvPr>
          <p:cNvSpPr txBox="1"/>
          <p:nvPr/>
        </p:nvSpPr>
        <p:spPr>
          <a:xfrm>
            <a:off x="7749641" y="3969864"/>
            <a:ext cx="2061205" cy="461665"/>
          </a:xfrm>
          <a:prstGeom prst="rect">
            <a:avLst/>
          </a:prstGeom>
          <a:noFill/>
        </p:spPr>
        <p:txBody>
          <a:bodyPr wrap="none" rtlCol="0">
            <a:spAutoFit/>
          </a:bodyPr>
          <a:lstStyle/>
          <a:p>
            <a:pPr algn="ctr"/>
            <a:r>
              <a:rPr lang="en-US" sz="2400" dirty="0"/>
              <a:t>Best Practices</a:t>
            </a:r>
          </a:p>
        </p:txBody>
      </p:sp>
      <p:pic>
        <p:nvPicPr>
          <p:cNvPr id="41" name="Picture 2" descr="Image result for standardized patients">
            <a:extLst>
              <a:ext uri="{FF2B5EF4-FFF2-40B4-BE49-F238E27FC236}">
                <a16:creationId xmlns:a16="http://schemas.microsoft.com/office/drawing/2014/main" id="{4C6D9F75-EE19-4479-B522-9B802F65C9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04" y="4507505"/>
            <a:ext cx="2274776" cy="18482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EF2B2AB4-0980-4D95-9EE9-E61A5AFE1B8D}"/>
              </a:ext>
            </a:extLst>
          </p:cNvPr>
          <p:cNvSpPr txBox="1"/>
          <p:nvPr/>
        </p:nvSpPr>
        <p:spPr>
          <a:xfrm>
            <a:off x="92389" y="3785198"/>
            <a:ext cx="2036390" cy="830997"/>
          </a:xfrm>
          <a:prstGeom prst="rect">
            <a:avLst/>
          </a:prstGeom>
          <a:noFill/>
        </p:spPr>
        <p:txBody>
          <a:bodyPr wrap="none" rtlCol="0">
            <a:spAutoFit/>
          </a:bodyPr>
          <a:lstStyle/>
          <a:p>
            <a:pPr algn="ctr"/>
            <a:r>
              <a:rPr lang="en-US" sz="2400"/>
              <a:t>Standardized </a:t>
            </a:r>
          </a:p>
          <a:p>
            <a:pPr algn="ctr"/>
            <a:r>
              <a:rPr lang="en-US" sz="2400"/>
              <a:t>Patients</a:t>
            </a:r>
          </a:p>
        </p:txBody>
      </p:sp>
      <p:pic>
        <p:nvPicPr>
          <p:cNvPr id="2" name="Picture 1">
            <a:extLst>
              <a:ext uri="{FF2B5EF4-FFF2-40B4-BE49-F238E27FC236}">
                <a16:creationId xmlns:a16="http://schemas.microsoft.com/office/drawing/2014/main" id="{F85A6C32-63DE-4A6B-AFCB-9C288421DDAD}"/>
              </a:ext>
            </a:extLst>
          </p:cNvPr>
          <p:cNvPicPr>
            <a:picLocks noChangeAspect="1"/>
          </p:cNvPicPr>
          <p:nvPr/>
        </p:nvPicPr>
        <p:blipFill>
          <a:blip r:embed="rId8"/>
          <a:stretch>
            <a:fillRect/>
          </a:stretch>
        </p:blipFill>
        <p:spPr>
          <a:xfrm>
            <a:off x="7886450" y="4411327"/>
            <a:ext cx="1865095" cy="2079581"/>
          </a:xfrm>
          <a:prstGeom prst="rect">
            <a:avLst/>
          </a:prstGeom>
        </p:spPr>
      </p:pic>
      <p:pic>
        <p:nvPicPr>
          <p:cNvPr id="4098" name="Picture 2" descr="How to choose between rule-based AI and machine learning – TechTalks">
            <a:extLst>
              <a:ext uri="{FF2B5EF4-FFF2-40B4-BE49-F238E27FC236}">
                <a16:creationId xmlns:a16="http://schemas.microsoft.com/office/drawing/2014/main" id="{959D8593-121D-4BDD-B18F-BA1F8D90188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673" t="3889" r="16716" b="5375"/>
          <a:stretch/>
        </p:blipFill>
        <p:spPr bwMode="auto">
          <a:xfrm>
            <a:off x="10102176" y="4465776"/>
            <a:ext cx="2089824" cy="188998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F63FE95D-651C-4DD0-ACE3-42185FDBA7BA}"/>
              </a:ext>
            </a:extLst>
          </p:cNvPr>
          <p:cNvSpPr txBox="1"/>
          <p:nvPr/>
        </p:nvSpPr>
        <p:spPr>
          <a:xfrm>
            <a:off x="10966276" y="3969864"/>
            <a:ext cx="484428" cy="461665"/>
          </a:xfrm>
          <a:prstGeom prst="rect">
            <a:avLst/>
          </a:prstGeom>
          <a:noFill/>
        </p:spPr>
        <p:txBody>
          <a:bodyPr wrap="none" rtlCol="0">
            <a:spAutoFit/>
          </a:bodyPr>
          <a:lstStyle/>
          <a:p>
            <a:pPr algn="ctr"/>
            <a:r>
              <a:rPr lang="en-US" sz="2400" dirty="0"/>
              <a:t>AI</a:t>
            </a:r>
          </a:p>
        </p:txBody>
      </p:sp>
      <p:grpSp>
        <p:nvGrpSpPr>
          <p:cNvPr id="6" name="Group 5">
            <a:extLst>
              <a:ext uri="{FF2B5EF4-FFF2-40B4-BE49-F238E27FC236}">
                <a16:creationId xmlns:a16="http://schemas.microsoft.com/office/drawing/2014/main" id="{2B8C2A7E-29EF-014C-6003-E64674CA956C}"/>
              </a:ext>
            </a:extLst>
          </p:cNvPr>
          <p:cNvGrpSpPr/>
          <p:nvPr/>
        </p:nvGrpSpPr>
        <p:grpSpPr>
          <a:xfrm>
            <a:off x="5991727" y="1492418"/>
            <a:ext cx="3139691" cy="2130533"/>
            <a:chOff x="5991727" y="1492418"/>
            <a:chExt cx="3139691" cy="2130533"/>
          </a:xfrm>
        </p:grpSpPr>
        <p:pic>
          <p:nvPicPr>
            <p:cNvPr id="24" name="Picture 23">
              <a:extLst>
                <a:ext uri="{FF2B5EF4-FFF2-40B4-BE49-F238E27FC236}">
                  <a16:creationId xmlns:a16="http://schemas.microsoft.com/office/drawing/2014/main" id="{8CA4BD5C-4344-47AB-9D7D-20E8C35B3E61}"/>
                </a:ext>
              </a:extLst>
            </p:cNvPr>
            <p:cNvPicPr>
              <a:picLocks noChangeAspect="1"/>
            </p:cNvPicPr>
            <p:nvPr/>
          </p:nvPicPr>
          <p:blipFill rotWithShape="1">
            <a:blip r:embed="rId10"/>
            <a:srcRect l="35720" t="4738" r="2780" b="25248"/>
            <a:stretch/>
          </p:blipFill>
          <p:spPr>
            <a:xfrm>
              <a:off x="6004047" y="1492418"/>
              <a:ext cx="3127371" cy="2130533"/>
            </a:xfrm>
            <a:prstGeom prst="rect">
              <a:avLst/>
            </a:prstGeom>
          </p:spPr>
        </p:pic>
        <p:sp>
          <p:nvSpPr>
            <p:cNvPr id="5" name="Freeform: Shape 4">
              <a:extLst>
                <a:ext uri="{FF2B5EF4-FFF2-40B4-BE49-F238E27FC236}">
                  <a16:creationId xmlns:a16="http://schemas.microsoft.com/office/drawing/2014/main" id="{06EF22E4-3D0D-B0D4-07E2-D4C3A6A852ED}"/>
                </a:ext>
              </a:extLst>
            </p:cNvPr>
            <p:cNvSpPr/>
            <p:nvPr/>
          </p:nvSpPr>
          <p:spPr bwMode="auto">
            <a:xfrm>
              <a:off x="5991727" y="1780674"/>
              <a:ext cx="962526" cy="1696452"/>
            </a:xfrm>
            <a:custGeom>
              <a:avLst/>
              <a:gdLst>
                <a:gd name="connsiteX0" fmla="*/ 962526 w 962526"/>
                <a:gd name="connsiteY0" fmla="*/ 0 h 1696452"/>
                <a:gd name="connsiteX1" fmla="*/ 0 w 962526"/>
                <a:gd name="connsiteY1" fmla="*/ 1696452 h 1696452"/>
                <a:gd name="connsiteX2" fmla="*/ 0 w 962526"/>
                <a:gd name="connsiteY2" fmla="*/ 0 h 1696452"/>
                <a:gd name="connsiteX3" fmla="*/ 962526 w 962526"/>
                <a:gd name="connsiteY3" fmla="*/ 0 h 1696452"/>
              </a:gdLst>
              <a:ahLst/>
              <a:cxnLst>
                <a:cxn ang="0">
                  <a:pos x="connsiteX0" y="connsiteY0"/>
                </a:cxn>
                <a:cxn ang="0">
                  <a:pos x="connsiteX1" y="connsiteY1"/>
                </a:cxn>
                <a:cxn ang="0">
                  <a:pos x="connsiteX2" y="connsiteY2"/>
                </a:cxn>
                <a:cxn ang="0">
                  <a:pos x="connsiteX3" y="connsiteY3"/>
                </a:cxn>
              </a:cxnLst>
              <a:rect l="l" t="t" r="r" b="b"/>
              <a:pathLst>
                <a:path w="962526" h="1696452">
                  <a:moveTo>
                    <a:pt x="962526" y="0"/>
                  </a:moveTo>
                  <a:lnTo>
                    <a:pt x="0" y="1696452"/>
                  </a:lnTo>
                  <a:lnTo>
                    <a:pt x="0" y="0"/>
                  </a:lnTo>
                  <a:lnTo>
                    <a:pt x="962526" y="0"/>
                  </a:lnTo>
                  <a:close/>
                </a:path>
              </a:pathLst>
            </a:cu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27248047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5C79E-83FB-9AF4-0158-C07A6ADB8DA3}"/>
              </a:ext>
            </a:extLst>
          </p:cNvPr>
          <p:cNvSpPr>
            <a:spLocks noGrp="1"/>
          </p:cNvSpPr>
          <p:nvPr>
            <p:ph type="title"/>
          </p:nvPr>
        </p:nvSpPr>
        <p:spPr/>
        <p:txBody>
          <a:bodyPr/>
          <a:lstStyle/>
          <a:p>
            <a:r>
              <a:rPr lang="en-US" dirty="0"/>
              <a:t>Best Gift Ever!</a:t>
            </a:r>
          </a:p>
        </p:txBody>
      </p:sp>
      <p:sp>
        <p:nvSpPr>
          <p:cNvPr id="3" name="TextBox 2">
            <a:extLst>
              <a:ext uri="{FF2B5EF4-FFF2-40B4-BE49-F238E27FC236}">
                <a16:creationId xmlns:a16="http://schemas.microsoft.com/office/drawing/2014/main" id="{E2171106-AADC-CAA4-7EE4-A90B73099F57}"/>
              </a:ext>
            </a:extLst>
          </p:cNvPr>
          <p:cNvSpPr txBox="1"/>
          <p:nvPr/>
        </p:nvSpPr>
        <p:spPr>
          <a:xfrm>
            <a:off x="649706" y="1227221"/>
            <a:ext cx="6572317" cy="3046988"/>
          </a:xfrm>
          <a:prstGeom prst="rect">
            <a:avLst/>
          </a:prstGeom>
          <a:noFill/>
        </p:spPr>
        <p:txBody>
          <a:bodyPr wrap="square" rtlCol="0">
            <a:spAutoFit/>
          </a:bodyPr>
          <a:lstStyle/>
          <a:p>
            <a:r>
              <a:rPr lang="en-US" sz="2800" b="1" dirty="0"/>
              <a:t>Does your organization need this tutorial? </a:t>
            </a:r>
          </a:p>
          <a:p>
            <a:pPr marL="514350" indent="-514350">
              <a:buAutoNum type="arabicParenR"/>
            </a:pPr>
            <a:r>
              <a:rPr lang="en-US" sz="2800" dirty="0"/>
              <a:t>Happy to send you the PPT deck.</a:t>
            </a:r>
          </a:p>
          <a:p>
            <a:pPr marL="514350" indent="-514350">
              <a:buAutoNum type="arabicParenR"/>
            </a:pPr>
            <a:r>
              <a:rPr lang="en-US" sz="2800" dirty="0"/>
              <a:t>Customized online presentation.</a:t>
            </a:r>
          </a:p>
          <a:p>
            <a:pPr marL="1123935" lvl="1" indent="-514350">
              <a:buFont typeface="Arial" panose="020B0604020202020204" pitchFamily="34" charset="0"/>
              <a:buChar char="•"/>
            </a:pPr>
            <a:r>
              <a:rPr lang="en-US" sz="2400" dirty="0"/>
              <a:t>e.g. DHS, USMC, Tech Grove …</a:t>
            </a:r>
          </a:p>
          <a:p>
            <a:pPr marL="514350" indent="-514350">
              <a:buAutoNum type="arabicParenR"/>
            </a:pPr>
            <a:r>
              <a:rPr lang="en-US" sz="2800" dirty="0"/>
              <a:t>Next generation to carry this forward. </a:t>
            </a:r>
          </a:p>
        </p:txBody>
      </p:sp>
      <p:sp>
        <p:nvSpPr>
          <p:cNvPr id="4" name="TextBox 3">
            <a:extLst>
              <a:ext uri="{FF2B5EF4-FFF2-40B4-BE49-F238E27FC236}">
                <a16:creationId xmlns:a16="http://schemas.microsoft.com/office/drawing/2014/main" id="{DCED6CAF-0E40-7998-471C-3A4210CDF794}"/>
              </a:ext>
            </a:extLst>
          </p:cNvPr>
          <p:cNvSpPr txBox="1"/>
          <p:nvPr/>
        </p:nvSpPr>
        <p:spPr>
          <a:xfrm>
            <a:off x="2591451" y="5562317"/>
            <a:ext cx="7009098" cy="584775"/>
          </a:xfrm>
          <a:prstGeom prst="rect">
            <a:avLst/>
          </a:prstGeom>
          <a:noFill/>
        </p:spPr>
        <p:txBody>
          <a:bodyPr wrap="none" rtlCol="0">
            <a:spAutoFit/>
          </a:bodyPr>
          <a:lstStyle/>
          <a:p>
            <a:r>
              <a:rPr lang="en-US" dirty="0"/>
              <a:t>Contact: rdsmith@modelbenders.com</a:t>
            </a:r>
          </a:p>
        </p:txBody>
      </p:sp>
      <p:pic>
        <p:nvPicPr>
          <p:cNvPr id="1026" name="Picture 2" descr="Best gifts given in movies: Classic holiday gift exchanges in cinema  (VIDEO).">
            <a:extLst>
              <a:ext uri="{FF2B5EF4-FFF2-40B4-BE49-F238E27FC236}">
                <a16:creationId xmlns:a16="http://schemas.microsoft.com/office/drawing/2014/main" id="{CAAC7B3F-3BDC-B2DB-B112-D06612B33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2023" y="1311443"/>
            <a:ext cx="4979415" cy="3734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4728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9350-C07D-4F7F-AE8E-CB1A54D3371A}"/>
              </a:ext>
            </a:extLst>
          </p:cNvPr>
          <p:cNvSpPr>
            <a:spLocks noGrp="1"/>
          </p:cNvSpPr>
          <p:nvPr>
            <p:ph type="title"/>
          </p:nvPr>
        </p:nvSpPr>
        <p:spPr/>
        <p:txBody>
          <a:bodyPr/>
          <a:lstStyle/>
          <a:p>
            <a:r>
              <a:rPr lang="en-US" dirty="0"/>
              <a:t>Questions &amp; Discussion</a:t>
            </a:r>
          </a:p>
        </p:txBody>
      </p:sp>
      <p:pic>
        <p:nvPicPr>
          <p:cNvPr id="1032" name="Picture 8" descr="Image result for questions logo">
            <a:extLst>
              <a:ext uri="{FF2B5EF4-FFF2-40B4-BE49-F238E27FC236}">
                <a16:creationId xmlns:a16="http://schemas.microsoft.com/office/drawing/2014/main" id="{5CE43C8B-BE2B-4AF7-B707-6CE84015B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2288" y="795130"/>
            <a:ext cx="5526498" cy="5526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0618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B615EC-A214-4C37-830D-43C3572B879C}"/>
              </a:ext>
            </a:extLst>
          </p:cNvPr>
          <p:cNvSpPr>
            <a:spLocks noGrp="1"/>
          </p:cNvSpPr>
          <p:nvPr>
            <p:ph type="title"/>
          </p:nvPr>
        </p:nvSpPr>
        <p:spPr/>
        <p:txBody>
          <a:bodyPr/>
          <a:lstStyle/>
          <a:p>
            <a:r>
              <a:rPr lang="en-US"/>
              <a:t>References</a:t>
            </a:r>
          </a:p>
        </p:txBody>
      </p:sp>
      <p:sp>
        <p:nvSpPr>
          <p:cNvPr id="4" name="Content Placeholder 3">
            <a:extLst>
              <a:ext uri="{FF2B5EF4-FFF2-40B4-BE49-F238E27FC236}">
                <a16:creationId xmlns:a16="http://schemas.microsoft.com/office/drawing/2014/main" id="{B80B233E-F788-4B32-BA7A-65ACB3D657A1}"/>
              </a:ext>
            </a:extLst>
          </p:cNvPr>
          <p:cNvSpPr>
            <a:spLocks noGrp="1"/>
          </p:cNvSpPr>
          <p:nvPr>
            <p:ph type="body" sz="quarter" idx="12"/>
          </p:nvPr>
        </p:nvSpPr>
        <p:spPr>
          <a:xfrm>
            <a:off x="410817" y="741393"/>
            <a:ext cx="5446091" cy="4895850"/>
          </a:xfrm>
        </p:spPr>
        <p:txBody>
          <a:bodyPr/>
          <a:lstStyle/>
          <a:p>
            <a:pPr marL="0" indent="0">
              <a:buNone/>
            </a:pPr>
            <a:r>
              <a:rPr lang="en-US" sz="1400" b="1" u="sng" dirty="0"/>
              <a:t>History</a:t>
            </a:r>
          </a:p>
          <a:p>
            <a:pPr marL="0" indent="0">
              <a:buNone/>
            </a:pPr>
            <a:r>
              <a:rPr lang="en-US" sz="1400" dirty="0"/>
              <a:t>Denson JS, Abrahamson S. A computer-controlled patient simulator. </a:t>
            </a:r>
            <a:r>
              <a:rPr lang="en-US" sz="1400" i="1" dirty="0"/>
              <a:t>Journal of the American Medical Association </a:t>
            </a:r>
            <a:r>
              <a:rPr lang="en-US" sz="1400" dirty="0"/>
              <a:t>1969; 208:504–8.</a:t>
            </a:r>
          </a:p>
          <a:p>
            <a:pPr marL="0" indent="0">
              <a:buNone/>
            </a:pPr>
            <a:r>
              <a:rPr lang="en-US" sz="1400" dirty="0"/>
              <a:t>Hofer, R &amp; </a:t>
            </a:r>
            <a:r>
              <a:rPr lang="en-US" sz="1400" dirty="0" err="1"/>
              <a:t>Loper</a:t>
            </a:r>
            <a:r>
              <a:rPr lang="en-US" sz="1400" dirty="0"/>
              <a:t> M. (1995). Distributed interactive simulation today. </a:t>
            </a:r>
            <a:r>
              <a:rPr lang="en-US" sz="1400" i="1" dirty="0"/>
              <a:t>Proceedings of the IEEE</a:t>
            </a:r>
            <a:r>
              <a:rPr lang="en-US" sz="1400" dirty="0"/>
              <a:t>, 83(8).</a:t>
            </a:r>
          </a:p>
          <a:p>
            <a:pPr marL="0" indent="0">
              <a:buNone/>
            </a:pPr>
            <a:r>
              <a:rPr lang="en-US" sz="1400" dirty="0"/>
              <a:t>Owen H. (2016) </a:t>
            </a:r>
            <a:r>
              <a:rPr lang="en-US" sz="1400" i="1" dirty="0"/>
              <a:t>Simulation in Healthcare Education</a:t>
            </a:r>
            <a:r>
              <a:rPr lang="en-US" sz="1400" dirty="0"/>
              <a:t>. Springer. </a:t>
            </a:r>
          </a:p>
          <a:p>
            <a:pPr marL="0" indent="0">
              <a:buNone/>
            </a:pPr>
            <a:endParaRPr lang="en-US" sz="1400" dirty="0"/>
          </a:p>
          <a:p>
            <a:pPr marL="0" indent="0">
              <a:buNone/>
            </a:pPr>
            <a:r>
              <a:rPr lang="en-US" sz="1400" b="1" u="sng" dirty="0"/>
              <a:t>Team Training</a:t>
            </a:r>
          </a:p>
          <a:p>
            <a:pPr marL="0" indent="0">
              <a:buNone/>
            </a:pPr>
            <a:r>
              <a:rPr lang="en-US" sz="1400" dirty="0"/>
              <a:t>Jeffries, P. (2014).  Clinical Simulations in Nursing Education Advanced Concepts, Trends, and Opportunities. Wolters Kluwer/Lippincott, Williams &amp; Wilkins</a:t>
            </a:r>
          </a:p>
          <a:p>
            <a:pPr marL="0" indent="0">
              <a:buNone/>
            </a:pPr>
            <a:r>
              <a:rPr lang="en-US" sz="1400" dirty="0" err="1"/>
              <a:t>Palaganas</a:t>
            </a:r>
            <a:r>
              <a:rPr lang="en-US" sz="1400" dirty="0"/>
              <a:t>, J., </a:t>
            </a:r>
            <a:r>
              <a:rPr lang="en-US" sz="1400" dirty="0" err="1"/>
              <a:t>Maxworthy</a:t>
            </a:r>
            <a:r>
              <a:rPr lang="en-US" sz="1400" dirty="0"/>
              <a:t>, J., Epps, C., &amp; Mancini, M. (2014). Defining Excellence in Simulation Programs. Lippincott, Williams &amp; Wilkins</a:t>
            </a:r>
          </a:p>
          <a:p>
            <a:pPr marL="0" indent="0">
              <a:buNone/>
            </a:pPr>
            <a:r>
              <a:rPr lang="en-US" sz="1400" dirty="0"/>
              <a:t>Sawyer, T., </a:t>
            </a:r>
            <a:r>
              <a:rPr lang="en-US" sz="1400" dirty="0" err="1"/>
              <a:t>Eppich</a:t>
            </a:r>
            <a:r>
              <a:rPr lang="en-US" sz="1400" dirty="0"/>
              <a:t>, W., Brett-</a:t>
            </a:r>
            <a:r>
              <a:rPr lang="en-US" sz="1400" dirty="0" err="1"/>
              <a:t>Fleegler</a:t>
            </a:r>
            <a:r>
              <a:rPr lang="en-US" sz="1400" dirty="0"/>
              <a:t>, M., Grant, V., &amp; Cheng, A. (2016). More than one way to debrief: A critical review of healthcare simulation debriefing methods. Simulation in Healthcare, 11:3. 209-217. </a:t>
            </a:r>
          </a:p>
          <a:p>
            <a:pPr marL="0" indent="0">
              <a:buNone/>
            </a:pPr>
            <a:r>
              <a:rPr lang="en-US" sz="1400" dirty="0"/>
              <a:t>Sewell, C., Morris, D., Blevins, N., Dutta, S., Agrawal, S., </a:t>
            </a:r>
            <a:r>
              <a:rPr lang="en-US" sz="1400" dirty="0" err="1"/>
              <a:t>Barbagli</a:t>
            </a:r>
            <a:r>
              <a:rPr lang="en-US" sz="1400" dirty="0"/>
              <a:t>, F., &amp; Salisbury, K. (2008). Providing metrics and performance feedback in a surgical simulator, Computer Aided Surgery, 13:2, 63-81.  DOI:10.3109/10929080801957712</a:t>
            </a:r>
          </a:p>
          <a:p>
            <a:pPr marL="0" indent="0">
              <a:buNone/>
            </a:pPr>
            <a:endParaRPr lang="en-US" sz="1400" b="1" u="sng" dirty="0"/>
          </a:p>
          <a:p>
            <a:pPr marL="0" indent="0">
              <a:buNone/>
            </a:pPr>
            <a:endParaRPr lang="en-US" sz="1400" dirty="0"/>
          </a:p>
        </p:txBody>
      </p:sp>
      <p:sp>
        <p:nvSpPr>
          <p:cNvPr id="5" name="Content Placeholder 3">
            <a:extLst>
              <a:ext uri="{FF2B5EF4-FFF2-40B4-BE49-F238E27FC236}">
                <a16:creationId xmlns:a16="http://schemas.microsoft.com/office/drawing/2014/main" id="{D7206788-A7FF-49AB-83CB-80913FF3A249}"/>
              </a:ext>
            </a:extLst>
          </p:cNvPr>
          <p:cNvSpPr txBox="1">
            <a:spLocks/>
          </p:cNvSpPr>
          <p:nvPr/>
        </p:nvSpPr>
        <p:spPr bwMode="auto">
          <a:xfrm>
            <a:off x="6469598" y="741393"/>
            <a:ext cx="5446091"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lang="en-US" sz="2000" dirty="0" smtClean="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None/>
            </a:pPr>
            <a:r>
              <a:rPr lang="en-US" sz="1400" b="1" u="sng" dirty="0"/>
              <a:t>Taxonomy</a:t>
            </a:r>
          </a:p>
          <a:p>
            <a:pPr marL="0" indent="0">
              <a:buNone/>
            </a:pPr>
            <a:r>
              <a:rPr lang="en-US" sz="1400" dirty="0" err="1"/>
              <a:t>Chiniara</a:t>
            </a:r>
            <a:r>
              <a:rPr lang="en-US" sz="1400" dirty="0"/>
              <a:t>, G, et al. (2013) Simulation in healthcare: A taxonomy and a conceptual framework for instructional design and media selection, </a:t>
            </a:r>
            <a:r>
              <a:rPr lang="en-US" sz="1400" i="1" dirty="0"/>
              <a:t>Medical Teacher</a:t>
            </a:r>
            <a:r>
              <a:rPr lang="en-US" sz="1400" dirty="0"/>
              <a:t>, 35:8</a:t>
            </a:r>
          </a:p>
          <a:p>
            <a:pPr marL="0" indent="0">
              <a:buNone/>
            </a:pPr>
            <a:r>
              <a:rPr lang="en-US" sz="1400" dirty="0"/>
              <a:t>Gorman, P. (1991). “The Future of Tactical Engagement Simulation.” The Proceedings of the 1991 Summer Computer Simulation Conference. The Society for Computer Simulation, San Diego, 1991. 1181-1186.</a:t>
            </a:r>
          </a:p>
          <a:p>
            <a:pPr marL="0" indent="0">
              <a:buNone/>
            </a:pPr>
            <a:r>
              <a:rPr lang="en-US" sz="1400" dirty="0"/>
              <a:t>Owen H. (2016) Simulation in Medical Science. In: </a:t>
            </a:r>
            <a:r>
              <a:rPr lang="en-US" sz="1400" i="1" dirty="0"/>
              <a:t>Simulation in Healthcare Education</a:t>
            </a:r>
            <a:r>
              <a:rPr lang="en-US" sz="1400" dirty="0"/>
              <a:t>. Springer, Cham</a:t>
            </a:r>
          </a:p>
          <a:p>
            <a:pPr marL="0" indent="0">
              <a:buNone/>
            </a:pPr>
            <a:r>
              <a:rPr lang="en-US" sz="1400" dirty="0"/>
              <a:t>Pott, L., </a:t>
            </a:r>
            <a:r>
              <a:rPr lang="en-US" sz="1400" dirty="0" err="1"/>
              <a:t>Budde</a:t>
            </a:r>
            <a:r>
              <a:rPr lang="en-US" sz="1400" dirty="0"/>
              <a:t>, A., Murray, W. (2009). A Proposed classification of simulators. </a:t>
            </a:r>
            <a:r>
              <a:rPr lang="en-US" sz="1400" i="1" dirty="0"/>
              <a:t>Middle East Journal of Anesthesiology</a:t>
            </a:r>
            <a:r>
              <a:rPr lang="en-US" sz="1400" dirty="0"/>
              <a:t>, 20(2). </a:t>
            </a:r>
          </a:p>
          <a:p>
            <a:pPr marL="0" indent="0">
              <a:buNone/>
            </a:pPr>
            <a:r>
              <a:rPr lang="en-US" sz="1400" dirty="0" err="1"/>
              <a:t>Satava</a:t>
            </a:r>
            <a:r>
              <a:rPr lang="en-US" sz="1400" dirty="0"/>
              <a:t>, R. (2001). Surgical education and surgical simulation. </a:t>
            </a:r>
            <a:r>
              <a:rPr lang="en-US" sz="1400" i="1" dirty="0"/>
              <a:t>World J. of Surgery</a:t>
            </a:r>
            <a:r>
              <a:rPr lang="en-US" sz="1400" dirty="0"/>
              <a:t>, 25.</a:t>
            </a:r>
          </a:p>
          <a:p>
            <a:pPr marL="0" indent="0">
              <a:buNone/>
            </a:pPr>
            <a:r>
              <a:rPr lang="en-US" sz="1400" dirty="0"/>
              <a:t>Smith, R. (2009). </a:t>
            </a:r>
            <a:r>
              <a:rPr lang="en-US" sz="1400" i="1" dirty="0"/>
              <a:t>Simulation and Game Technology in Medical Education</a:t>
            </a:r>
            <a:r>
              <a:rPr lang="en-US" sz="1400" dirty="0"/>
              <a:t>. </a:t>
            </a:r>
            <a:r>
              <a:rPr lang="en-US" sz="1400" dirty="0" err="1"/>
              <a:t>Modelbenders</a:t>
            </a:r>
            <a:r>
              <a:rPr lang="en-US" sz="1400" dirty="0"/>
              <a:t> Press. </a:t>
            </a:r>
          </a:p>
          <a:p>
            <a:pPr marL="0" indent="0">
              <a:buNone/>
            </a:pPr>
            <a:r>
              <a:rPr lang="en-US" sz="1400" dirty="0" err="1"/>
              <a:t>Sulistio</a:t>
            </a:r>
            <a:r>
              <a:rPr lang="en-US" sz="1400" dirty="0"/>
              <a:t>, A, Yeo, C., &amp; </a:t>
            </a:r>
            <a:r>
              <a:rPr lang="en-US" sz="1400" dirty="0" err="1"/>
              <a:t>Buyya</a:t>
            </a:r>
            <a:r>
              <a:rPr lang="en-US" sz="1400" dirty="0"/>
              <a:t>, R. (2004). A Taxonomy of computer-based simulations and its mapping to parallel and distributed systems simulation tools. </a:t>
            </a:r>
            <a:r>
              <a:rPr lang="en-US" sz="1400" i="1" dirty="0"/>
              <a:t>Software Practice and Experience</a:t>
            </a:r>
            <a:r>
              <a:rPr lang="en-US" sz="1400" dirty="0"/>
              <a:t>, 34</a:t>
            </a:r>
          </a:p>
          <a:p>
            <a:pPr marL="0" indent="0">
              <a:buNone/>
            </a:pPr>
            <a:r>
              <a:rPr lang="en-US" sz="1400" dirty="0"/>
              <a:t>Padilla, J, Diallo, S, Armstrong, R. (2018). Toward live virtual constructive simulation in healthcare learning. </a:t>
            </a:r>
            <a:r>
              <a:rPr lang="en-US" sz="1400" i="1" dirty="0"/>
              <a:t>Simulation in Healthcare</a:t>
            </a:r>
            <a:r>
              <a:rPr lang="en-US" sz="1400" dirty="0"/>
              <a:t>, 13(35), S35-S40.</a:t>
            </a:r>
          </a:p>
          <a:p>
            <a:pPr marL="0" indent="0">
              <a:buNone/>
            </a:pPr>
            <a:endParaRPr lang="en-US" sz="1400" kern="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0799422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B615EC-A214-4C37-830D-43C3572B879C}"/>
              </a:ext>
            </a:extLst>
          </p:cNvPr>
          <p:cNvSpPr>
            <a:spLocks noGrp="1"/>
          </p:cNvSpPr>
          <p:nvPr>
            <p:ph type="title"/>
          </p:nvPr>
        </p:nvSpPr>
        <p:spPr/>
        <p:txBody>
          <a:bodyPr/>
          <a:lstStyle/>
          <a:p>
            <a:r>
              <a:rPr lang="en-US"/>
              <a:t>References</a:t>
            </a:r>
          </a:p>
        </p:txBody>
      </p:sp>
      <p:sp>
        <p:nvSpPr>
          <p:cNvPr id="4" name="Content Placeholder 3">
            <a:extLst>
              <a:ext uri="{FF2B5EF4-FFF2-40B4-BE49-F238E27FC236}">
                <a16:creationId xmlns:a16="http://schemas.microsoft.com/office/drawing/2014/main" id="{B80B233E-F788-4B32-BA7A-65ACB3D657A1}"/>
              </a:ext>
            </a:extLst>
          </p:cNvPr>
          <p:cNvSpPr>
            <a:spLocks noGrp="1"/>
          </p:cNvSpPr>
          <p:nvPr>
            <p:ph type="body" sz="quarter" idx="12"/>
          </p:nvPr>
        </p:nvSpPr>
        <p:spPr>
          <a:xfrm>
            <a:off x="6539474" y="676446"/>
            <a:ext cx="5446091" cy="6181554"/>
          </a:xfrm>
          <a:solidFill>
            <a:schemeClr val="bg1"/>
          </a:solidFill>
        </p:spPr>
        <p:txBody>
          <a:bodyPr/>
          <a:lstStyle/>
          <a:p>
            <a:pPr marL="0" indent="0">
              <a:buNone/>
            </a:pPr>
            <a:r>
              <a:rPr lang="en-US" sz="1400" b="1" u="sng" dirty="0"/>
              <a:t>Medical Simulation Best Practices</a:t>
            </a:r>
          </a:p>
          <a:p>
            <a:pPr marL="0" indent="0">
              <a:buNone/>
            </a:pPr>
            <a:r>
              <a:rPr lang="en-US" sz="1400" dirty="0"/>
              <a:t>Fernandez, R., Sherman, M., Strother, C., Benedetti, T., &amp; </a:t>
            </a:r>
            <a:r>
              <a:rPr lang="en-US" sz="1400" dirty="0" err="1"/>
              <a:t>Andreatta</a:t>
            </a:r>
            <a:r>
              <a:rPr lang="en-US" sz="1400" dirty="0"/>
              <a:t>, P. (2013). Program and Center Accreditation. </a:t>
            </a:r>
            <a:r>
              <a:rPr lang="en-US" sz="1400" i="1" dirty="0"/>
              <a:t>The Comprehensive Textbook of Healthcare Simulation</a:t>
            </a:r>
            <a:r>
              <a:rPr lang="en-US" sz="1400" dirty="0"/>
              <a:t> (pp. 641-648). New York, NY: Springer </a:t>
            </a:r>
            <a:r>
              <a:rPr lang="en-US" sz="1400" dirty="0" err="1"/>
              <a:t>Science+Business</a:t>
            </a:r>
            <a:r>
              <a:rPr lang="en-US" sz="1400" dirty="0"/>
              <a:t>. </a:t>
            </a:r>
          </a:p>
          <a:p>
            <a:pPr marL="0" indent="0">
              <a:buNone/>
            </a:pPr>
            <a:r>
              <a:rPr lang="en-US" sz="1400" dirty="0"/>
              <a:t>Society for Simulation in Healthcare Accreditation Committee. SSH Accreditation Process. http://www.ssih.org/Portals/48/AccreditationSSH%20Accreditation%20Informational%20Guide.pdf?ver=2017-03-09-133118-517. Accessed 28 August 2018. </a:t>
            </a:r>
          </a:p>
          <a:p>
            <a:pPr marL="0" indent="0">
              <a:buNone/>
            </a:pPr>
            <a:r>
              <a:rPr lang="en-US" sz="1400" dirty="0"/>
              <a:t>American College of Surgeons Division of Education. Accredited Education Institutes. </a:t>
            </a:r>
            <a:r>
              <a:rPr lang="en-US" sz="1200" dirty="0"/>
              <a:t>https://www.facs.org/~/media/files/education/aei/aei%20requirements.ashx. </a:t>
            </a:r>
            <a:endParaRPr lang="en-US" sz="1400" dirty="0"/>
          </a:p>
          <a:p>
            <a:pPr marL="0" indent="0">
              <a:buNone/>
            </a:pPr>
            <a:r>
              <a:rPr lang="en-US" sz="1400" dirty="0"/>
              <a:t>American Society of Anesthesiologist. ASA simulation program endorsement application. http://simapps.asahq.org/. Accessed 26 August 2018.</a:t>
            </a:r>
          </a:p>
          <a:p>
            <a:pPr marL="0" indent="0">
              <a:buNone/>
            </a:pPr>
            <a:r>
              <a:rPr lang="en-US" sz="1400" b="1" u="sng" dirty="0"/>
              <a:t>Artificial Intelligence</a:t>
            </a:r>
          </a:p>
          <a:p>
            <a:pPr marL="0" indent="0">
              <a:buNone/>
            </a:pPr>
            <a:r>
              <a:rPr lang="en-US" sz="1400" dirty="0"/>
              <a:t>Vlado </a:t>
            </a:r>
            <a:r>
              <a:rPr lang="en-US" sz="1400" dirty="0" err="1"/>
              <a:t>Delić</a:t>
            </a:r>
            <a:r>
              <a:rPr lang="en-US" sz="1400" dirty="0"/>
              <a:t>, et al, "Speech Technology Progress Based on New Machine Learning Paradigm", </a:t>
            </a:r>
            <a:r>
              <a:rPr lang="en-US" sz="1400" i="1" dirty="0"/>
              <a:t>Computational Intelligence and Neuroscience</a:t>
            </a:r>
            <a:r>
              <a:rPr lang="en-US" sz="1400" dirty="0"/>
              <a:t>, vol. 2019.</a:t>
            </a:r>
          </a:p>
          <a:p>
            <a:pPr marL="0" indent="0">
              <a:buNone/>
            </a:pPr>
            <a:r>
              <a:rPr lang="en-US" sz="1400" dirty="0"/>
              <a:t>Shin, H., et al. (2018). Medical Image Synthesis for Data Augmentation and Anonymization using Generative Adversarial Networks. SASHIMI@MICCAI.</a:t>
            </a:r>
          </a:p>
          <a:p>
            <a:pPr marL="0" indent="0">
              <a:buNone/>
            </a:pPr>
            <a:r>
              <a:rPr lang="en-US" sz="1400" dirty="0" err="1"/>
              <a:t>Moawad</a:t>
            </a:r>
            <a:r>
              <a:rPr lang="en-US" sz="1400" dirty="0"/>
              <a:t>, Gaby N et al. “Augmented Realities, Artificial Intelligence, and Machine Learning: Clinical Implications and How Technology Is Shaping the Future of Medicine.” </a:t>
            </a:r>
            <a:r>
              <a:rPr lang="en-US" sz="1400" i="1" dirty="0"/>
              <a:t>Journal of clinical medicine </a:t>
            </a:r>
            <a:r>
              <a:rPr lang="en-US" sz="1400" dirty="0"/>
              <a:t>vol. 9,12 3811. 25 Nov. 2020.</a:t>
            </a:r>
          </a:p>
          <a:p>
            <a:pPr marL="0" indent="0">
              <a:buNone/>
            </a:pPr>
            <a:r>
              <a:rPr lang="en-US" sz="1400" dirty="0"/>
              <a:t>Paranjape, Ketan et al. “Introducing Artificial Intelligence Training in Medical Education.” </a:t>
            </a:r>
            <a:r>
              <a:rPr lang="en-US" sz="1400" i="1" dirty="0"/>
              <a:t>JMIR medical education </a:t>
            </a:r>
            <a:r>
              <a:rPr lang="en-US" sz="1400" dirty="0"/>
              <a:t>vol. 5,2 e16048. 3 Dec. 2019.</a:t>
            </a:r>
          </a:p>
          <a:p>
            <a:pPr marL="0" indent="0">
              <a:buNone/>
            </a:pPr>
            <a:r>
              <a:rPr lang="en-US" sz="1400" dirty="0"/>
              <a:t>Wartman SA, Combs CD. Reimagining Medical Education in the Age of AI. AMA J Ethics. 2019 Feb 1;21(2):E146-152</a:t>
            </a:r>
          </a:p>
          <a:p>
            <a:pPr marL="0" indent="0">
              <a:buNone/>
            </a:pPr>
            <a:r>
              <a:rPr lang="en-US" sz="1400" dirty="0"/>
              <a:t>Imran, N., &amp; </a:t>
            </a:r>
            <a:r>
              <a:rPr lang="en-US" sz="1400" dirty="0" err="1"/>
              <a:t>Jawaid</a:t>
            </a:r>
            <a:r>
              <a:rPr lang="en-US" sz="1400" dirty="0"/>
              <a:t>, M. (2020). Artificial intelligence in medical education: Are we ready for it?. Pakistan journal of medical sciences, 36(5), 857–859.</a:t>
            </a:r>
          </a:p>
        </p:txBody>
      </p:sp>
      <p:sp>
        <p:nvSpPr>
          <p:cNvPr id="5" name="Content Placeholder 3">
            <a:extLst>
              <a:ext uri="{FF2B5EF4-FFF2-40B4-BE49-F238E27FC236}">
                <a16:creationId xmlns:a16="http://schemas.microsoft.com/office/drawing/2014/main" id="{D7206788-A7FF-49AB-83CB-80913FF3A249}"/>
              </a:ext>
            </a:extLst>
          </p:cNvPr>
          <p:cNvSpPr txBox="1">
            <a:spLocks/>
          </p:cNvSpPr>
          <p:nvPr/>
        </p:nvSpPr>
        <p:spPr bwMode="auto">
          <a:xfrm>
            <a:off x="415161" y="676446"/>
            <a:ext cx="5446091" cy="489585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lang="en-US" sz="2000" dirty="0" smtClean="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None/>
            </a:pPr>
            <a:r>
              <a:rPr lang="en-US" sz="1400" b="1" u="sng" kern="0" dirty="0"/>
              <a:t>Learning Theory</a:t>
            </a:r>
          </a:p>
          <a:p>
            <a:pPr marL="0" indent="0">
              <a:buNone/>
            </a:pPr>
            <a:r>
              <a:rPr lang="en-US" sz="1400" dirty="0">
                <a:solidFill>
                  <a:srgbClr val="000000"/>
                </a:solidFill>
                <a:latin typeface="Arial Narrow" panose="020B0606020202030204" pitchFamily="34" charset="0"/>
                <a:cs typeface="Arial" panose="020B0604020202020204" pitchFamily="34" charset="0"/>
              </a:rPr>
              <a:t>Miller GE, The Assessment of Clinical Skills/Competence/Performance: </a:t>
            </a:r>
            <a:r>
              <a:rPr lang="en-US" sz="1400" i="1" dirty="0">
                <a:solidFill>
                  <a:srgbClr val="000000"/>
                </a:solidFill>
                <a:latin typeface="Arial Narrow" panose="020B0606020202030204" pitchFamily="34" charset="0"/>
                <a:cs typeface="Arial" panose="020B0604020202020204" pitchFamily="34" charset="0"/>
              </a:rPr>
              <a:t>Acad. Med</a:t>
            </a:r>
            <a:r>
              <a:rPr lang="en-US" sz="1400" dirty="0">
                <a:solidFill>
                  <a:srgbClr val="000000"/>
                </a:solidFill>
                <a:latin typeface="Arial Narrow" panose="020B0606020202030204" pitchFamily="34" charset="0"/>
                <a:cs typeface="Arial" panose="020B0604020202020204" pitchFamily="34" charset="0"/>
              </a:rPr>
              <a:t>. 1990:65(9): 63-67</a:t>
            </a:r>
          </a:p>
          <a:p>
            <a:pPr marL="0" indent="0">
              <a:buNone/>
            </a:pPr>
            <a:r>
              <a:rPr lang="en-US" sz="1400" kern="0" dirty="0">
                <a:latin typeface="Arial Narrow" panose="020B0606020202030204" pitchFamily="34" charset="0"/>
                <a:cs typeface="Arial" panose="020B0604020202020204" pitchFamily="34" charset="0"/>
              </a:rPr>
              <a:t>Kolb, A.Y. &amp; Kolb, D.A. (2005). Learning Styles and Learning Spaces: Enhancing Experiential Learning in Higher Education. </a:t>
            </a:r>
            <a:r>
              <a:rPr lang="en-US" sz="1400" i="1" kern="0" dirty="0">
                <a:latin typeface="Arial Narrow" panose="020B0606020202030204" pitchFamily="34" charset="0"/>
                <a:cs typeface="Arial" panose="020B0604020202020204" pitchFamily="34" charset="0"/>
              </a:rPr>
              <a:t>Academy of Management &amp; Learning Education</a:t>
            </a:r>
            <a:r>
              <a:rPr lang="en-US" sz="1400" kern="0" dirty="0">
                <a:latin typeface="Arial Narrow" panose="020B0606020202030204" pitchFamily="34" charset="0"/>
                <a:cs typeface="Arial" panose="020B0604020202020204" pitchFamily="34" charset="0"/>
              </a:rPr>
              <a:t>, 4(2), 193-212.</a:t>
            </a:r>
          </a:p>
          <a:p>
            <a:pPr marL="0" indent="0">
              <a:buFont typeface="Wingdings" charset="2"/>
              <a:buNone/>
            </a:pPr>
            <a:endParaRPr lang="en-US" sz="1400" b="1" u="sng" kern="0" dirty="0"/>
          </a:p>
          <a:p>
            <a:pPr marL="0" indent="0">
              <a:buFont typeface="Wingdings" charset="2"/>
              <a:buNone/>
            </a:pPr>
            <a:r>
              <a:rPr lang="en-US" sz="1400" b="1" u="sng" kern="0" dirty="0"/>
              <a:t>Simulating External Anatomy and Physiology</a:t>
            </a:r>
          </a:p>
          <a:p>
            <a:pPr marL="0" indent="0">
              <a:buNone/>
            </a:pPr>
            <a:r>
              <a:rPr lang="en-US" sz="1400" kern="0" dirty="0"/>
              <a:t>Jeffries, P. (2014).  Clinical Simulations in Nursing Education Advanced Concepts, Trends, and Opportunities. Wolters Kluwer/Lippincott, Williams &amp; Wilkins</a:t>
            </a:r>
          </a:p>
          <a:p>
            <a:pPr marL="0" indent="0">
              <a:buNone/>
            </a:pPr>
            <a:r>
              <a:rPr lang="en-US" sz="1400" kern="0" dirty="0"/>
              <a:t>Cheng, A., Belanger, C., Wan, B., Davidson, J., &amp; Lin, Y. (2017). Effect of Emergency Department Mattress Compressibility on Chest Compression Depth Using a Standardized Cardiopulmonary Resuscitation Board, a Slider Transfer Board, and a Flat Spine Board. Simulation in Healthcare: </a:t>
            </a:r>
            <a:r>
              <a:rPr lang="en-US" sz="1400" i="1" kern="0" dirty="0"/>
              <a:t>The Journal of the Society for Simulation in Healthcare</a:t>
            </a:r>
            <a:r>
              <a:rPr lang="en-US" sz="1400" kern="0" dirty="0"/>
              <a:t>,1. doi:10.1097/sih.0000000000000245</a:t>
            </a:r>
          </a:p>
          <a:p>
            <a:pPr marL="0" indent="0">
              <a:buNone/>
            </a:pPr>
            <a:r>
              <a:rPr lang="en-US" sz="1400" kern="0" dirty="0" err="1"/>
              <a:t>Pongpaibul</a:t>
            </a:r>
            <a:r>
              <a:rPr lang="en-US" sz="1400" kern="0" dirty="0"/>
              <a:t>, A., </a:t>
            </a:r>
            <a:r>
              <a:rPr lang="en-US" sz="1400" kern="0" dirty="0" err="1"/>
              <a:t>Chiravirakul</a:t>
            </a:r>
            <a:r>
              <a:rPr lang="en-US" sz="1400" kern="0" dirty="0"/>
              <a:t>, P., </a:t>
            </a:r>
            <a:r>
              <a:rPr lang="en-US" sz="1400" kern="0" dirty="0" err="1"/>
              <a:t>Leksrisakul</a:t>
            </a:r>
            <a:r>
              <a:rPr lang="en-US" sz="1400" kern="0" dirty="0"/>
              <a:t>, P., </a:t>
            </a:r>
            <a:r>
              <a:rPr lang="en-US" sz="1400" kern="0" dirty="0" err="1"/>
              <a:t>Silakorn</a:t>
            </a:r>
            <a:r>
              <a:rPr lang="en-US" sz="1400" kern="0" dirty="0"/>
              <a:t>, P., </a:t>
            </a:r>
            <a:r>
              <a:rPr lang="en-US" sz="1400" kern="0" dirty="0" err="1"/>
              <a:t>Chumtap</a:t>
            </a:r>
            <a:r>
              <a:rPr lang="en-US" sz="1400" kern="0" dirty="0"/>
              <a:t>, W., </a:t>
            </a:r>
            <a:r>
              <a:rPr lang="en-US" sz="1400" kern="0" dirty="0" err="1"/>
              <a:t>Chongpipatchaipron</a:t>
            </a:r>
            <a:r>
              <a:rPr lang="en-US" sz="1400" kern="0" dirty="0"/>
              <a:t>, S., . . . </a:t>
            </a:r>
            <a:r>
              <a:rPr lang="en-US" sz="1400" kern="0" dirty="0" err="1"/>
              <a:t>Jitvichai</a:t>
            </a:r>
            <a:r>
              <a:rPr lang="en-US" sz="1400" kern="0" dirty="0"/>
              <a:t>, E. (2017). Rectal Carcinoma Model. Simulation in Healthcare: </a:t>
            </a:r>
            <a:r>
              <a:rPr lang="en-US" sz="1400" i="1" kern="0" dirty="0"/>
              <a:t>The Journal of the Society for Simulation in Healthcare</a:t>
            </a:r>
            <a:r>
              <a:rPr lang="en-US" sz="1400" kern="0" dirty="0"/>
              <a:t>,12(3), 189-195. doi:10.1097/sih.0000000000000214</a:t>
            </a:r>
          </a:p>
          <a:p>
            <a:pPr marL="0" indent="0">
              <a:buNone/>
            </a:pPr>
            <a:endParaRPr lang="en-US" sz="1400" kern="0" dirty="0"/>
          </a:p>
        </p:txBody>
      </p:sp>
    </p:spTree>
    <p:extLst>
      <p:ext uri="{BB962C8B-B14F-4D97-AF65-F5344CB8AC3E}">
        <p14:creationId xmlns:p14="http://schemas.microsoft.com/office/powerpoint/2010/main" val="3992668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86911-D216-4484-A3E3-DC872AA7E631}"/>
              </a:ext>
            </a:extLst>
          </p:cNvPr>
          <p:cNvSpPr>
            <a:spLocks noGrp="1"/>
          </p:cNvSpPr>
          <p:nvPr>
            <p:ph type="title"/>
          </p:nvPr>
        </p:nvSpPr>
        <p:spPr/>
        <p:txBody>
          <a:bodyPr/>
          <a:lstStyle/>
          <a:p>
            <a:r>
              <a:rPr lang="en-US" dirty="0"/>
              <a:t>Josephine Chase Doll</a:t>
            </a:r>
          </a:p>
        </p:txBody>
      </p:sp>
      <p:pic>
        <p:nvPicPr>
          <p:cNvPr id="3" name="Picture 2">
            <a:extLst>
              <a:ext uri="{FF2B5EF4-FFF2-40B4-BE49-F238E27FC236}">
                <a16:creationId xmlns:a16="http://schemas.microsoft.com/office/drawing/2014/main" id="{DD58EE07-025C-45F3-8074-4FE6B12AE314}"/>
              </a:ext>
            </a:extLst>
          </p:cNvPr>
          <p:cNvPicPr>
            <a:picLocks noChangeAspect="1"/>
          </p:cNvPicPr>
          <p:nvPr/>
        </p:nvPicPr>
        <p:blipFill rotWithShape="1">
          <a:blip r:embed="rId3"/>
          <a:srcRect l="26944" t="13006" r="25741" b="21169"/>
          <a:stretch/>
        </p:blipFill>
        <p:spPr>
          <a:xfrm>
            <a:off x="5279579" y="1038060"/>
            <a:ext cx="6887395" cy="5270004"/>
          </a:xfrm>
          <a:prstGeom prst="rect">
            <a:avLst/>
          </a:prstGeom>
        </p:spPr>
      </p:pic>
      <p:sp>
        <p:nvSpPr>
          <p:cNvPr id="4" name="TextBox 3">
            <a:extLst>
              <a:ext uri="{FF2B5EF4-FFF2-40B4-BE49-F238E27FC236}">
                <a16:creationId xmlns:a16="http://schemas.microsoft.com/office/drawing/2014/main" id="{1093F762-7031-4213-BF42-6128BC5C6A50}"/>
              </a:ext>
            </a:extLst>
          </p:cNvPr>
          <p:cNvSpPr txBox="1"/>
          <p:nvPr/>
        </p:nvSpPr>
        <p:spPr>
          <a:xfrm>
            <a:off x="168442" y="4994203"/>
            <a:ext cx="3124200" cy="1200329"/>
          </a:xfrm>
          <a:prstGeom prst="rect">
            <a:avLst/>
          </a:prstGeom>
          <a:noFill/>
        </p:spPr>
        <p:txBody>
          <a:bodyPr wrap="square" rtlCol="0">
            <a:spAutoFit/>
          </a:bodyPr>
          <a:lstStyle/>
          <a:p>
            <a:r>
              <a:rPr lang="en-US" sz="2400" dirty="0"/>
              <a:t>1911</a:t>
            </a:r>
          </a:p>
          <a:p>
            <a:r>
              <a:rPr lang="en-US" sz="2400" dirty="0"/>
              <a:t>Josephine Chase Doll</a:t>
            </a:r>
          </a:p>
          <a:p>
            <a:r>
              <a:rPr lang="en-US" sz="2400" dirty="0"/>
              <a:t>Hartford Hospital, CT</a:t>
            </a:r>
          </a:p>
        </p:txBody>
      </p:sp>
      <p:pic>
        <p:nvPicPr>
          <p:cNvPr id="5" name="Picture 4">
            <a:extLst>
              <a:ext uri="{FF2B5EF4-FFF2-40B4-BE49-F238E27FC236}">
                <a16:creationId xmlns:a16="http://schemas.microsoft.com/office/drawing/2014/main" id="{E495523C-4C82-4093-BFDF-9704431EE438}"/>
              </a:ext>
            </a:extLst>
          </p:cNvPr>
          <p:cNvPicPr>
            <a:picLocks noChangeAspect="1"/>
          </p:cNvPicPr>
          <p:nvPr/>
        </p:nvPicPr>
        <p:blipFill rotWithShape="1">
          <a:blip r:embed="rId4"/>
          <a:srcRect l="21111" t="27147" r="19506" b="29756"/>
          <a:stretch/>
        </p:blipFill>
        <p:spPr>
          <a:xfrm>
            <a:off x="25025" y="950811"/>
            <a:ext cx="7651011" cy="3054030"/>
          </a:xfrm>
          <a:prstGeom prst="rect">
            <a:avLst/>
          </a:prstGeom>
        </p:spPr>
      </p:pic>
      <p:sp>
        <p:nvSpPr>
          <p:cNvPr id="6" name="TextBox 5">
            <a:extLst>
              <a:ext uri="{FF2B5EF4-FFF2-40B4-BE49-F238E27FC236}">
                <a16:creationId xmlns:a16="http://schemas.microsoft.com/office/drawing/2014/main" id="{83D217FE-647B-430B-AE8D-8C959D9067C7}"/>
              </a:ext>
            </a:extLst>
          </p:cNvPr>
          <p:cNvSpPr txBox="1"/>
          <p:nvPr/>
        </p:nvSpPr>
        <p:spPr>
          <a:xfrm>
            <a:off x="2908867" y="6507353"/>
            <a:ext cx="4429098" cy="276999"/>
          </a:xfrm>
          <a:prstGeom prst="rect">
            <a:avLst/>
          </a:prstGeom>
          <a:noFill/>
        </p:spPr>
        <p:txBody>
          <a:bodyPr wrap="none" rtlCol="0">
            <a:spAutoFit/>
          </a:bodyPr>
          <a:lstStyle/>
          <a:p>
            <a:r>
              <a:rPr lang="en-US" sz="1200" dirty="0"/>
              <a:t>Owen H. (2016) </a:t>
            </a:r>
            <a:r>
              <a:rPr lang="en-US" sz="1200" i="1" dirty="0"/>
              <a:t>Simulation in Healthcare Education</a:t>
            </a:r>
            <a:r>
              <a:rPr lang="en-US" sz="1200" dirty="0"/>
              <a:t>. Springer. </a:t>
            </a:r>
          </a:p>
        </p:txBody>
      </p:sp>
    </p:spTree>
    <p:extLst>
      <p:ext uri="{BB962C8B-B14F-4D97-AF65-F5344CB8AC3E}">
        <p14:creationId xmlns:p14="http://schemas.microsoft.com/office/powerpoint/2010/main" val="22174123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B451BC-F341-4DEA-B1AC-AF59460F5BAD}"/>
              </a:ext>
            </a:extLst>
          </p:cNvPr>
          <p:cNvSpPr>
            <a:spLocks noGrp="1"/>
          </p:cNvSpPr>
          <p:nvPr>
            <p:ph type="title"/>
          </p:nvPr>
        </p:nvSpPr>
        <p:spPr/>
        <p:txBody>
          <a:bodyPr/>
          <a:lstStyle/>
          <a:p>
            <a:r>
              <a:rPr lang="en-US" dirty="0"/>
              <a:t>Thank You</a:t>
            </a:r>
          </a:p>
        </p:txBody>
      </p:sp>
      <p:pic>
        <p:nvPicPr>
          <p:cNvPr id="4" name="Picture 2" descr="How Virtual Reality Is Changing the Future of Healthcare Delivery">
            <a:extLst>
              <a:ext uri="{FF2B5EF4-FFF2-40B4-BE49-F238E27FC236}">
                <a16:creationId xmlns:a16="http://schemas.microsoft.com/office/drawing/2014/main" id="{62AC6D98-1724-4F71-B0F1-14F4A54C4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627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Rectangle 1053">
            <a:extLst>
              <a:ext uri="{FF2B5EF4-FFF2-40B4-BE49-F238E27FC236}">
                <a16:creationId xmlns:a16="http://schemas.microsoft.com/office/drawing/2014/main" id="{FE79BC84-E35B-C91B-E70F-4CB5781DFC80}"/>
              </a:ext>
            </a:extLst>
          </p:cNvPr>
          <p:cNvSpPr/>
          <p:nvPr/>
        </p:nvSpPr>
        <p:spPr bwMode="auto">
          <a:xfrm>
            <a:off x="0" y="6220326"/>
            <a:ext cx="12191999" cy="626224"/>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Text Placeholder 8"/>
          <p:cNvSpPr>
            <a:spLocks noGrp="1"/>
          </p:cNvSpPr>
          <p:nvPr>
            <p:ph type="body" sz="quarter" idx="10"/>
          </p:nvPr>
        </p:nvSpPr>
        <p:spPr>
          <a:xfrm>
            <a:off x="0" y="1388434"/>
            <a:ext cx="12191999" cy="558414"/>
          </a:xfrm>
        </p:spPr>
        <p:txBody>
          <a:bodyPr/>
          <a:lstStyle/>
          <a:p>
            <a:pPr algn="l"/>
            <a:r>
              <a:rPr lang="en-US" sz="3200" dirty="0"/>
              <a:t>A Comprehensive Introduction to Medical Simulation </a:t>
            </a:r>
            <a:r>
              <a:rPr lang="en-US" sz="1600" dirty="0"/>
              <a:t>(#22T30)</a:t>
            </a:r>
          </a:p>
        </p:txBody>
      </p:sp>
      <p:sp>
        <p:nvSpPr>
          <p:cNvPr id="10" name="Text Placeholder 9"/>
          <p:cNvSpPr>
            <a:spLocks noGrp="1"/>
          </p:cNvSpPr>
          <p:nvPr>
            <p:ph type="body" sz="quarter" idx="11"/>
          </p:nvPr>
        </p:nvSpPr>
        <p:spPr>
          <a:xfrm>
            <a:off x="3087646" y="1858076"/>
            <a:ext cx="6016707" cy="518958"/>
          </a:xfrm>
        </p:spPr>
        <p:txBody>
          <a:bodyPr/>
          <a:lstStyle/>
          <a:p>
            <a:r>
              <a:rPr lang="en-US" sz="2000" dirty="0">
                <a:latin typeface="Arial Narrow" pitchFamily="34" charset="0"/>
              </a:rPr>
              <a:t>Presenters: Danielle Julian, Roger Smith, Alyssa Tanaka</a:t>
            </a:r>
            <a:endParaRPr lang="en-US" sz="1800" dirty="0">
              <a:latin typeface="Arial Narrow" pitchFamily="34" charset="0"/>
            </a:endParaRPr>
          </a:p>
        </p:txBody>
      </p:sp>
      <p:pic>
        <p:nvPicPr>
          <p:cNvPr id="1028" name="Picture 6" descr="Image result for laparoscopic simulator">
            <a:extLst>
              <a:ext uri="{FF2B5EF4-FFF2-40B4-BE49-F238E27FC236}">
                <a16:creationId xmlns:a16="http://schemas.microsoft.com/office/drawing/2014/main" id="{B161C671-8E3B-D3BE-D50C-21D1A4E89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7322" y="5224521"/>
            <a:ext cx="2286994" cy="1598395"/>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2" descr="Image result for TeamSTEPPS logo">
            <a:extLst>
              <a:ext uri="{FF2B5EF4-FFF2-40B4-BE49-F238E27FC236}">
                <a16:creationId xmlns:a16="http://schemas.microsoft.com/office/drawing/2014/main" id="{AA71E8BA-981E-9DE4-59F9-B3B60B7C7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287" y="5184502"/>
            <a:ext cx="2286993" cy="16620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Placeholder 6">
            <a:extLst>
              <a:ext uri="{FF2B5EF4-FFF2-40B4-BE49-F238E27FC236}">
                <a16:creationId xmlns:a16="http://schemas.microsoft.com/office/drawing/2014/main" id="{748B66C8-DF15-A0D4-57AD-52B1AB9CE4A6}"/>
              </a:ext>
            </a:extLst>
          </p:cNvPr>
          <p:cNvPicPr>
            <a:picLocks noChangeAspect="1"/>
          </p:cNvPicPr>
          <p:nvPr/>
        </p:nvPicPr>
        <p:blipFill rotWithShape="1">
          <a:blip r:embed="rId5"/>
          <a:srcRect l="1506" t="-17" r="1459" b="17"/>
          <a:stretch/>
        </p:blipFill>
        <p:spPr>
          <a:xfrm>
            <a:off x="8944233" y="2927352"/>
            <a:ext cx="2675103" cy="1456105"/>
          </a:xfrm>
          <a:prstGeom prst="rect">
            <a:avLst/>
          </a:prstGeom>
        </p:spPr>
      </p:pic>
      <p:grpSp>
        <p:nvGrpSpPr>
          <p:cNvPr id="1031" name="Group 1030">
            <a:extLst>
              <a:ext uri="{FF2B5EF4-FFF2-40B4-BE49-F238E27FC236}">
                <a16:creationId xmlns:a16="http://schemas.microsoft.com/office/drawing/2014/main" id="{D45AF1A8-08F3-A57A-7F30-D550E9C0F961}"/>
              </a:ext>
            </a:extLst>
          </p:cNvPr>
          <p:cNvGrpSpPr/>
          <p:nvPr/>
        </p:nvGrpSpPr>
        <p:grpSpPr>
          <a:xfrm>
            <a:off x="3307317" y="2721560"/>
            <a:ext cx="2491024" cy="1867689"/>
            <a:chOff x="3689684" y="1138986"/>
            <a:chExt cx="5037221" cy="4399295"/>
          </a:xfrm>
        </p:grpSpPr>
        <p:grpSp>
          <p:nvGrpSpPr>
            <p:cNvPr id="1048" name="Group 1047">
              <a:extLst>
                <a:ext uri="{FF2B5EF4-FFF2-40B4-BE49-F238E27FC236}">
                  <a16:creationId xmlns:a16="http://schemas.microsoft.com/office/drawing/2014/main" id="{4136C95A-6DBD-C554-3E32-45A31C460889}"/>
                </a:ext>
              </a:extLst>
            </p:cNvPr>
            <p:cNvGrpSpPr/>
            <p:nvPr/>
          </p:nvGrpSpPr>
          <p:grpSpPr>
            <a:xfrm>
              <a:off x="3689684" y="1138986"/>
              <a:ext cx="5037221" cy="4399295"/>
              <a:chOff x="3884707" y="1138987"/>
              <a:chExt cx="3940515" cy="3271834"/>
            </a:xfrm>
            <a:solidFill>
              <a:srgbClr val="0066CC">
                <a:alpha val="50196"/>
              </a:srgbClr>
            </a:solidFill>
          </p:grpSpPr>
          <p:sp>
            <p:nvSpPr>
              <p:cNvPr id="1050" name="Oval 1049">
                <a:extLst>
                  <a:ext uri="{FF2B5EF4-FFF2-40B4-BE49-F238E27FC236}">
                    <a16:creationId xmlns:a16="http://schemas.microsoft.com/office/drawing/2014/main" id="{BB9C0FF7-BEDD-A2D9-37A9-769535BE09BE}"/>
                  </a:ext>
                </a:extLst>
              </p:cNvPr>
              <p:cNvSpPr/>
              <p:nvPr/>
            </p:nvSpPr>
            <p:spPr bwMode="auto">
              <a:xfrm>
                <a:off x="4951394" y="1138987"/>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effectLst/>
                  </a:rPr>
                  <a:t>Computer-</a:t>
                </a:r>
              </a:p>
              <a:p>
                <a:pPr marL="0" marR="0" indent="0" algn="ctr" defTabSz="914400" rtl="0" eaLnBrk="1" fontAlgn="base" latinLnBrk="0" hangingPunct="1">
                  <a:lnSpc>
                    <a:spcPct val="100000"/>
                  </a:lnSpc>
                  <a:spcBef>
                    <a:spcPct val="0"/>
                  </a:spcBef>
                  <a:spcAft>
                    <a:spcPct val="0"/>
                  </a:spcAft>
                  <a:buClrTx/>
                  <a:buSzTx/>
                  <a:buFontTx/>
                  <a:buNone/>
                  <a:tabLst/>
                </a:pPr>
                <a:r>
                  <a:rPr lang="en-US" sz="1000" dirty="0"/>
                  <a:t>based</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effectLst/>
                  </a:rPr>
                  <a:t>Simulation</a:t>
                </a:r>
              </a:p>
            </p:txBody>
          </p:sp>
          <p:sp>
            <p:nvSpPr>
              <p:cNvPr id="1051" name="Oval 1050">
                <a:extLst>
                  <a:ext uri="{FF2B5EF4-FFF2-40B4-BE49-F238E27FC236}">
                    <a16:creationId xmlns:a16="http://schemas.microsoft.com/office/drawing/2014/main" id="{6E544505-295A-8CBF-9792-BAF4B925A9C4}"/>
                  </a:ext>
                </a:extLst>
              </p:cNvPr>
              <p:cNvSpPr/>
              <p:nvPr/>
            </p:nvSpPr>
            <p:spPr bwMode="auto">
              <a:xfrm>
                <a:off x="5996422" y="2004505"/>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effectLst/>
                  </a:rPr>
                  <a:t>Simulated</a:t>
                </a:r>
              </a:p>
              <a:p>
                <a:pPr marL="0" marR="0" indent="0" algn="r" defTabSz="914400" rtl="0" eaLnBrk="1" fontAlgn="base" latinLnBrk="0" hangingPunct="1">
                  <a:lnSpc>
                    <a:spcPct val="100000"/>
                  </a:lnSpc>
                  <a:spcBef>
                    <a:spcPct val="0"/>
                  </a:spcBef>
                  <a:spcAft>
                    <a:spcPct val="0"/>
                  </a:spcAft>
                  <a:buClrTx/>
                  <a:buSzTx/>
                  <a:buFontTx/>
                  <a:buNone/>
                  <a:tabLst/>
                </a:pPr>
                <a:r>
                  <a:rPr lang="en-US" sz="1000"/>
                  <a:t>Patient</a:t>
                </a:r>
                <a:endParaRPr kumimoji="0" lang="en-US" sz="1000" b="0" i="0" u="none" strike="noStrike" cap="none" normalizeH="0" baseline="0">
                  <a:ln>
                    <a:noFill/>
                  </a:ln>
                  <a:effectLst/>
                </a:endParaRPr>
              </a:p>
            </p:txBody>
          </p:sp>
          <p:sp>
            <p:nvSpPr>
              <p:cNvPr id="1052" name="Oval 1051">
                <a:extLst>
                  <a:ext uri="{FF2B5EF4-FFF2-40B4-BE49-F238E27FC236}">
                    <a16:creationId xmlns:a16="http://schemas.microsoft.com/office/drawing/2014/main" id="{293062E9-A349-31C5-B32C-F334421552B0}"/>
                  </a:ext>
                </a:extLst>
              </p:cNvPr>
              <p:cNvSpPr/>
              <p:nvPr/>
            </p:nvSpPr>
            <p:spPr bwMode="auto">
              <a:xfrm>
                <a:off x="4951394" y="2582020"/>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effectLst/>
                  </a:rPr>
                  <a:t>Simulated</a:t>
                </a:r>
              </a:p>
              <a:p>
                <a:pPr marL="0" marR="0" indent="0" algn="ctr" defTabSz="914400" rtl="0" eaLnBrk="1" fontAlgn="base" latinLnBrk="0" hangingPunct="1">
                  <a:lnSpc>
                    <a:spcPct val="100000"/>
                  </a:lnSpc>
                  <a:spcBef>
                    <a:spcPct val="0"/>
                  </a:spcBef>
                  <a:spcAft>
                    <a:spcPct val="0"/>
                  </a:spcAft>
                  <a:buClrTx/>
                  <a:buSzTx/>
                  <a:buFontTx/>
                  <a:buNone/>
                  <a:tabLst/>
                </a:pPr>
                <a:r>
                  <a:rPr lang="en-US" sz="1000"/>
                  <a:t>Clinical</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effectLst/>
                  </a:rPr>
                  <a:t>Immersion</a:t>
                </a:r>
              </a:p>
            </p:txBody>
          </p:sp>
          <p:sp>
            <p:nvSpPr>
              <p:cNvPr id="1053" name="Oval 1052">
                <a:extLst>
                  <a:ext uri="{FF2B5EF4-FFF2-40B4-BE49-F238E27FC236}">
                    <a16:creationId xmlns:a16="http://schemas.microsoft.com/office/drawing/2014/main" id="{E13AADC9-3F62-ED7E-2360-7490F9543BDC}"/>
                  </a:ext>
                </a:extLst>
              </p:cNvPr>
              <p:cNvSpPr/>
              <p:nvPr/>
            </p:nvSpPr>
            <p:spPr bwMode="auto">
              <a:xfrm>
                <a:off x="3884707" y="1932606"/>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effectLst/>
                  </a:rPr>
                  <a:t>Procedural </a:t>
                </a:r>
              </a:p>
              <a:p>
                <a:pPr marL="0" marR="0" indent="0" defTabSz="914400" rtl="0" eaLnBrk="1" fontAlgn="base" latinLnBrk="0" hangingPunct="1">
                  <a:lnSpc>
                    <a:spcPct val="100000"/>
                  </a:lnSpc>
                  <a:spcBef>
                    <a:spcPct val="0"/>
                  </a:spcBef>
                  <a:spcAft>
                    <a:spcPct val="0"/>
                  </a:spcAft>
                  <a:buClrTx/>
                  <a:buSzTx/>
                  <a:buFontTx/>
                  <a:buNone/>
                  <a:tabLst/>
                </a:pPr>
                <a:r>
                  <a:rPr lang="en-US" sz="1000"/>
                  <a:t>Simulation</a:t>
                </a:r>
                <a:endParaRPr kumimoji="0" lang="en-US" sz="1000" b="0" i="0" u="none" strike="noStrike" cap="none" normalizeH="0" baseline="0">
                  <a:ln>
                    <a:noFill/>
                  </a:ln>
                  <a:effectLst/>
                </a:endParaRPr>
              </a:p>
            </p:txBody>
          </p:sp>
        </p:grpSp>
        <p:sp>
          <p:nvSpPr>
            <p:cNvPr id="1049" name="Oval 1048">
              <a:extLst>
                <a:ext uri="{FF2B5EF4-FFF2-40B4-BE49-F238E27FC236}">
                  <a16:creationId xmlns:a16="http://schemas.microsoft.com/office/drawing/2014/main" id="{8EEFDD2E-8552-4061-4BF0-62B7C52AAB75}"/>
                </a:ext>
              </a:extLst>
            </p:cNvPr>
            <p:cNvSpPr/>
            <p:nvPr/>
          </p:nvSpPr>
          <p:spPr bwMode="auto">
            <a:xfrm>
              <a:off x="5358062" y="2998071"/>
              <a:ext cx="1700463" cy="763087"/>
            </a:xfrm>
            <a:prstGeom prst="ellipse">
              <a:avLst/>
            </a:prstGeom>
            <a:solidFill>
              <a:srgbClr val="00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effectLst/>
                </a:rPr>
                <a:t>Hybrid</a:t>
              </a:r>
            </a:p>
            <a:p>
              <a:pPr marL="0" marR="0" indent="0" algn="ctr" defTabSz="914400" rtl="0" eaLnBrk="1" fontAlgn="base" latinLnBrk="0" hangingPunct="1">
                <a:lnSpc>
                  <a:spcPct val="100000"/>
                </a:lnSpc>
                <a:spcBef>
                  <a:spcPct val="0"/>
                </a:spcBef>
                <a:spcAft>
                  <a:spcPct val="0"/>
                </a:spcAft>
                <a:buClrTx/>
                <a:buSzTx/>
                <a:buFontTx/>
                <a:buNone/>
                <a:tabLst/>
              </a:pPr>
              <a:r>
                <a:rPr lang="en-US" sz="900" b="1" dirty="0"/>
                <a:t>Simulation</a:t>
              </a:r>
            </a:p>
          </p:txBody>
        </p:sp>
      </p:grpSp>
      <p:pic>
        <p:nvPicPr>
          <p:cNvPr id="1032" name="Picture 1031">
            <a:extLst>
              <a:ext uri="{FF2B5EF4-FFF2-40B4-BE49-F238E27FC236}">
                <a16:creationId xmlns:a16="http://schemas.microsoft.com/office/drawing/2014/main" id="{7AD1FDC1-44BD-C4B9-0354-A3FC34BF134A}"/>
              </a:ext>
            </a:extLst>
          </p:cNvPr>
          <p:cNvPicPr>
            <a:picLocks noChangeAspect="1"/>
          </p:cNvPicPr>
          <p:nvPr/>
        </p:nvPicPr>
        <p:blipFill rotWithShape="1">
          <a:blip r:embed="rId6"/>
          <a:srcRect l="21111" t="27147" r="49732" b="29756"/>
          <a:stretch/>
        </p:blipFill>
        <p:spPr>
          <a:xfrm>
            <a:off x="653720" y="2721621"/>
            <a:ext cx="2547464" cy="1867568"/>
          </a:xfrm>
          <a:prstGeom prst="rect">
            <a:avLst/>
          </a:prstGeom>
        </p:spPr>
      </p:pic>
      <p:sp>
        <p:nvSpPr>
          <p:cNvPr id="1033" name="TextBox 1032">
            <a:extLst>
              <a:ext uri="{FF2B5EF4-FFF2-40B4-BE49-F238E27FC236}">
                <a16:creationId xmlns:a16="http://schemas.microsoft.com/office/drawing/2014/main" id="{0EE95E4E-9EA8-86AA-D94B-B87BC63CAD42}"/>
              </a:ext>
            </a:extLst>
          </p:cNvPr>
          <p:cNvSpPr txBox="1"/>
          <p:nvPr/>
        </p:nvSpPr>
        <p:spPr>
          <a:xfrm>
            <a:off x="1480062" y="2349729"/>
            <a:ext cx="894780" cy="330057"/>
          </a:xfrm>
          <a:prstGeom prst="rect">
            <a:avLst/>
          </a:prstGeom>
          <a:noFill/>
        </p:spPr>
        <p:txBody>
          <a:bodyPr wrap="none" rtlCol="0">
            <a:spAutoFit/>
          </a:bodyPr>
          <a:lstStyle/>
          <a:p>
            <a:pPr algn="ctr"/>
            <a:r>
              <a:rPr lang="en-US" sz="2000"/>
              <a:t>History</a:t>
            </a:r>
          </a:p>
        </p:txBody>
      </p:sp>
      <p:sp>
        <p:nvSpPr>
          <p:cNvPr id="1034" name="TextBox 1033">
            <a:extLst>
              <a:ext uri="{FF2B5EF4-FFF2-40B4-BE49-F238E27FC236}">
                <a16:creationId xmlns:a16="http://schemas.microsoft.com/office/drawing/2014/main" id="{61279477-F934-28AB-DC26-C7F5FB50B978}"/>
              </a:ext>
            </a:extLst>
          </p:cNvPr>
          <p:cNvSpPr txBox="1"/>
          <p:nvPr/>
        </p:nvSpPr>
        <p:spPr>
          <a:xfrm>
            <a:off x="3863253" y="2349729"/>
            <a:ext cx="1379152" cy="330057"/>
          </a:xfrm>
          <a:prstGeom prst="rect">
            <a:avLst/>
          </a:prstGeom>
          <a:noFill/>
        </p:spPr>
        <p:txBody>
          <a:bodyPr wrap="none" rtlCol="0">
            <a:spAutoFit/>
          </a:bodyPr>
          <a:lstStyle/>
          <a:p>
            <a:pPr algn="ctr"/>
            <a:r>
              <a:rPr lang="en-US" sz="2000"/>
              <a:t>Taxonomies</a:t>
            </a:r>
          </a:p>
        </p:txBody>
      </p:sp>
      <p:sp>
        <p:nvSpPr>
          <p:cNvPr id="1035" name="TextBox 1034">
            <a:extLst>
              <a:ext uri="{FF2B5EF4-FFF2-40B4-BE49-F238E27FC236}">
                <a16:creationId xmlns:a16="http://schemas.microsoft.com/office/drawing/2014/main" id="{287F0367-AFDF-1F7F-4DF2-6A3D8F72684E}"/>
              </a:ext>
            </a:extLst>
          </p:cNvPr>
          <p:cNvSpPr txBox="1"/>
          <p:nvPr/>
        </p:nvSpPr>
        <p:spPr>
          <a:xfrm>
            <a:off x="6450516" y="2314702"/>
            <a:ext cx="2028120" cy="400110"/>
          </a:xfrm>
          <a:prstGeom prst="rect">
            <a:avLst/>
          </a:prstGeom>
          <a:noFill/>
        </p:spPr>
        <p:txBody>
          <a:bodyPr wrap="none" rtlCol="0">
            <a:spAutoFit/>
          </a:bodyPr>
          <a:lstStyle/>
          <a:p>
            <a:pPr algn="ctr"/>
            <a:r>
              <a:rPr lang="en-US" sz="2000" dirty="0"/>
              <a:t>Learning Theory</a:t>
            </a:r>
          </a:p>
        </p:txBody>
      </p:sp>
      <p:sp>
        <p:nvSpPr>
          <p:cNvPr id="1036" name="TextBox 1035">
            <a:extLst>
              <a:ext uri="{FF2B5EF4-FFF2-40B4-BE49-F238E27FC236}">
                <a16:creationId xmlns:a16="http://schemas.microsoft.com/office/drawing/2014/main" id="{57F25030-DC66-6312-5DE3-396C5E386211}"/>
              </a:ext>
            </a:extLst>
          </p:cNvPr>
          <p:cNvSpPr txBox="1"/>
          <p:nvPr/>
        </p:nvSpPr>
        <p:spPr>
          <a:xfrm>
            <a:off x="9166480" y="2314702"/>
            <a:ext cx="2230611" cy="400110"/>
          </a:xfrm>
          <a:prstGeom prst="rect">
            <a:avLst/>
          </a:prstGeom>
          <a:noFill/>
        </p:spPr>
        <p:txBody>
          <a:bodyPr wrap="none" rtlCol="0">
            <a:spAutoFit/>
          </a:bodyPr>
          <a:lstStyle/>
          <a:p>
            <a:pPr algn="ctr"/>
            <a:r>
              <a:rPr lang="en-US" sz="2000" dirty="0"/>
              <a:t>Patient Simulators</a:t>
            </a:r>
          </a:p>
        </p:txBody>
      </p:sp>
      <p:sp>
        <p:nvSpPr>
          <p:cNvPr id="1037" name="TextBox 1036">
            <a:extLst>
              <a:ext uri="{FF2B5EF4-FFF2-40B4-BE49-F238E27FC236}">
                <a16:creationId xmlns:a16="http://schemas.microsoft.com/office/drawing/2014/main" id="{75B2E5B0-6F74-9432-4732-F7E805AB2F6D}"/>
              </a:ext>
            </a:extLst>
          </p:cNvPr>
          <p:cNvSpPr txBox="1"/>
          <p:nvPr/>
        </p:nvSpPr>
        <p:spPr>
          <a:xfrm>
            <a:off x="3105311" y="4859438"/>
            <a:ext cx="1614945" cy="330057"/>
          </a:xfrm>
          <a:prstGeom prst="rect">
            <a:avLst/>
          </a:prstGeom>
          <a:noFill/>
        </p:spPr>
        <p:txBody>
          <a:bodyPr wrap="none" rtlCol="0">
            <a:spAutoFit/>
          </a:bodyPr>
          <a:lstStyle/>
          <a:p>
            <a:pPr algn="ctr"/>
            <a:r>
              <a:rPr lang="en-US" sz="2000"/>
              <a:t>Team Training</a:t>
            </a:r>
          </a:p>
        </p:txBody>
      </p:sp>
      <p:sp>
        <p:nvSpPr>
          <p:cNvPr id="1038" name="TextBox 1037">
            <a:extLst>
              <a:ext uri="{FF2B5EF4-FFF2-40B4-BE49-F238E27FC236}">
                <a16:creationId xmlns:a16="http://schemas.microsoft.com/office/drawing/2014/main" id="{D2B7D598-81B5-9AF7-AA63-7327F334317F}"/>
              </a:ext>
            </a:extLst>
          </p:cNvPr>
          <p:cNvSpPr txBox="1"/>
          <p:nvPr/>
        </p:nvSpPr>
        <p:spPr>
          <a:xfrm>
            <a:off x="5160231" y="4824411"/>
            <a:ext cx="2421176" cy="400110"/>
          </a:xfrm>
          <a:prstGeom prst="rect">
            <a:avLst/>
          </a:prstGeom>
          <a:noFill/>
        </p:spPr>
        <p:txBody>
          <a:bodyPr wrap="none" rtlCol="0">
            <a:spAutoFit/>
          </a:bodyPr>
          <a:lstStyle/>
          <a:p>
            <a:pPr algn="ctr"/>
            <a:r>
              <a:rPr lang="en-US" sz="2000" dirty="0"/>
              <a:t>Surgical  Simulators</a:t>
            </a:r>
          </a:p>
        </p:txBody>
      </p:sp>
      <p:sp>
        <p:nvSpPr>
          <p:cNvPr id="1039" name="TextBox 1038">
            <a:extLst>
              <a:ext uri="{FF2B5EF4-FFF2-40B4-BE49-F238E27FC236}">
                <a16:creationId xmlns:a16="http://schemas.microsoft.com/office/drawing/2014/main" id="{C5508C2F-9912-0D27-75E8-343DE6BD0488}"/>
              </a:ext>
            </a:extLst>
          </p:cNvPr>
          <p:cNvSpPr txBox="1"/>
          <p:nvPr/>
        </p:nvSpPr>
        <p:spPr>
          <a:xfrm>
            <a:off x="7774361" y="4859438"/>
            <a:ext cx="1598755" cy="330057"/>
          </a:xfrm>
          <a:prstGeom prst="rect">
            <a:avLst/>
          </a:prstGeom>
          <a:noFill/>
        </p:spPr>
        <p:txBody>
          <a:bodyPr wrap="none" rtlCol="0">
            <a:spAutoFit/>
          </a:bodyPr>
          <a:lstStyle/>
          <a:p>
            <a:pPr algn="ctr"/>
            <a:r>
              <a:rPr lang="en-US" sz="2000" dirty="0"/>
              <a:t>Best Practices</a:t>
            </a:r>
          </a:p>
        </p:txBody>
      </p:sp>
      <p:pic>
        <p:nvPicPr>
          <p:cNvPr id="1040" name="Picture 2" descr="Image result for standardized patients">
            <a:extLst>
              <a:ext uri="{FF2B5EF4-FFF2-40B4-BE49-F238E27FC236}">
                <a16:creationId xmlns:a16="http://schemas.microsoft.com/office/drawing/2014/main" id="{56DD5A7B-C665-A469-B89C-1232E82983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230" y="5167491"/>
            <a:ext cx="2212389" cy="1621004"/>
          </a:xfrm>
          <a:prstGeom prst="rect">
            <a:avLst/>
          </a:prstGeom>
          <a:noFill/>
          <a:extLst>
            <a:ext uri="{909E8E84-426E-40DD-AFC4-6F175D3DCCD1}">
              <a14:hiddenFill xmlns:a14="http://schemas.microsoft.com/office/drawing/2010/main">
                <a:solidFill>
                  <a:srgbClr val="FFFFFF"/>
                </a:solidFill>
              </a14:hiddenFill>
            </a:ext>
          </a:extLst>
        </p:spPr>
      </p:pic>
      <p:sp>
        <p:nvSpPr>
          <p:cNvPr id="1041" name="TextBox 1040">
            <a:extLst>
              <a:ext uri="{FF2B5EF4-FFF2-40B4-BE49-F238E27FC236}">
                <a16:creationId xmlns:a16="http://schemas.microsoft.com/office/drawing/2014/main" id="{BE14394C-A50C-5BC4-945D-C795C42F4D22}"/>
              </a:ext>
            </a:extLst>
          </p:cNvPr>
          <p:cNvSpPr txBox="1"/>
          <p:nvPr/>
        </p:nvSpPr>
        <p:spPr>
          <a:xfrm>
            <a:off x="207336" y="4824411"/>
            <a:ext cx="2700932" cy="400110"/>
          </a:xfrm>
          <a:prstGeom prst="rect">
            <a:avLst/>
          </a:prstGeom>
          <a:noFill/>
        </p:spPr>
        <p:txBody>
          <a:bodyPr wrap="none" rtlCol="0">
            <a:spAutoFit/>
          </a:bodyPr>
          <a:lstStyle/>
          <a:p>
            <a:pPr algn="ctr"/>
            <a:r>
              <a:rPr lang="en-US" sz="2000" dirty="0"/>
              <a:t>Standardized Patients</a:t>
            </a:r>
          </a:p>
        </p:txBody>
      </p:sp>
      <p:pic>
        <p:nvPicPr>
          <p:cNvPr id="1042" name="Picture 1041">
            <a:extLst>
              <a:ext uri="{FF2B5EF4-FFF2-40B4-BE49-F238E27FC236}">
                <a16:creationId xmlns:a16="http://schemas.microsoft.com/office/drawing/2014/main" id="{9CF4473C-308A-8EFC-F747-B7C96B9FEC07}"/>
              </a:ext>
            </a:extLst>
          </p:cNvPr>
          <p:cNvPicPr>
            <a:picLocks noChangeAspect="1"/>
          </p:cNvPicPr>
          <p:nvPr/>
        </p:nvPicPr>
        <p:blipFill>
          <a:blip r:embed="rId8"/>
          <a:stretch>
            <a:fillRect/>
          </a:stretch>
        </p:blipFill>
        <p:spPr>
          <a:xfrm>
            <a:off x="7756128" y="5184502"/>
            <a:ext cx="1706124" cy="1715477"/>
          </a:xfrm>
          <a:prstGeom prst="rect">
            <a:avLst/>
          </a:prstGeom>
        </p:spPr>
      </p:pic>
      <p:pic>
        <p:nvPicPr>
          <p:cNvPr id="1043" name="Picture 2" descr="How to choose between rule-based AI and machine learning – TechTalks">
            <a:extLst>
              <a:ext uri="{FF2B5EF4-FFF2-40B4-BE49-F238E27FC236}">
                <a16:creationId xmlns:a16="http://schemas.microsoft.com/office/drawing/2014/main" id="{BF629E40-5E22-4C2A-5C83-AFCAD80299F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673" t="3889" r="16716" b="5375"/>
          <a:stretch/>
        </p:blipFill>
        <p:spPr bwMode="auto">
          <a:xfrm>
            <a:off x="9782997" y="5229418"/>
            <a:ext cx="1911698" cy="1559076"/>
          </a:xfrm>
          <a:prstGeom prst="rect">
            <a:avLst/>
          </a:prstGeom>
          <a:noFill/>
          <a:extLst>
            <a:ext uri="{909E8E84-426E-40DD-AFC4-6F175D3DCCD1}">
              <a14:hiddenFill xmlns:a14="http://schemas.microsoft.com/office/drawing/2010/main">
                <a:solidFill>
                  <a:srgbClr val="FFFFFF"/>
                </a:solidFill>
              </a14:hiddenFill>
            </a:ext>
          </a:extLst>
        </p:spPr>
      </p:pic>
      <p:sp>
        <p:nvSpPr>
          <p:cNvPr id="1044" name="TextBox 1043">
            <a:extLst>
              <a:ext uri="{FF2B5EF4-FFF2-40B4-BE49-F238E27FC236}">
                <a16:creationId xmlns:a16="http://schemas.microsoft.com/office/drawing/2014/main" id="{63924124-10C7-C340-4985-A3E0525772D9}"/>
              </a:ext>
            </a:extLst>
          </p:cNvPr>
          <p:cNvSpPr txBox="1"/>
          <p:nvPr/>
        </p:nvSpPr>
        <p:spPr>
          <a:xfrm>
            <a:off x="10596175" y="4859438"/>
            <a:ext cx="397680" cy="330057"/>
          </a:xfrm>
          <a:prstGeom prst="rect">
            <a:avLst/>
          </a:prstGeom>
          <a:noFill/>
        </p:spPr>
        <p:txBody>
          <a:bodyPr wrap="none" rtlCol="0">
            <a:spAutoFit/>
          </a:bodyPr>
          <a:lstStyle/>
          <a:p>
            <a:pPr algn="ctr"/>
            <a:r>
              <a:rPr lang="en-US" sz="2000" dirty="0"/>
              <a:t>AI</a:t>
            </a:r>
          </a:p>
        </p:txBody>
      </p:sp>
      <p:grpSp>
        <p:nvGrpSpPr>
          <p:cNvPr id="1045" name="Group 1044">
            <a:extLst>
              <a:ext uri="{FF2B5EF4-FFF2-40B4-BE49-F238E27FC236}">
                <a16:creationId xmlns:a16="http://schemas.microsoft.com/office/drawing/2014/main" id="{5C946749-BDAB-1277-389F-A3A1A591EB54}"/>
              </a:ext>
            </a:extLst>
          </p:cNvPr>
          <p:cNvGrpSpPr/>
          <p:nvPr/>
        </p:nvGrpSpPr>
        <p:grpSpPr>
          <a:xfrm>
            <a:off x="6022901" y="2776651"/>
            <a:ext cx="2872080" cy="1757508"/>
            <a:chOff x="5991727" y="1492418"/>
            <a:chExt cx="3139691" cy="2130533"/>
          </a:xfrm>
        </p:grpSpPr>
        <p:pic>
          <p:nvPicPr>
            <p:cNvPr id="1046" name="Picture 1045">
              <a:extLst>
                <a:ext uri="{FF2B5EF4-FFF2-40B4-BE49-F238E27FC236}">
                  <a16:creationId xmlns:a16="http://schemas.microsoft.com/office/drawing/2014/main" id="{C1F58DAA-83AB-FDF1-88D1-7B933D2AF23D}"/>
                </a:ext>
              </a:extLst>
            </p:cNvPr>
            <p:cNvPicPr>
              <a:picLocks noChangeAspect="1"/>
            </p:cNvPicPr>
            <p:nvPr/>
          </p:nvPicPr>
          <p:blipFill rotWithShape="1">
            <a:blip r:embed="rId10"/>
            <a:srcRect l="35720" t="4738" r="2780" b="25248"/>
            <a:stretch/>
          </p:blipFill>
          <p:spPr>
            <a:xfrm>
              <a:off x="6004047" y="1492418"/>
              <a:ext cx="3127371" cy="2130533"/>
            </a:xfrm>
            <a:prstGeom prst="rect">
              <a:avLst/>
            </a:prstGeom>
          </p:spPr>
        </p:pic>
        <p:sp>
          <p:nvSpPr>
            <p:cNvPr id="1047" name="Freeform: Shape 1046">
              <a:extLst>
                <a:ext uri="{FF2B5EF4-FFF2-40B4-BE49-F238E27FC236}">
                  <a16:creationId xmlns:a16="http://schemas.microsoft.com/office/drawing/2014/main" id="{972DEE17-51A0-92AF-BA68-2CA4DBA42323}"/>
                </a:ext>
              </a:extLst>
            </p:cNvPr>
            <p:cNvSpPr/>
            <p:nvPr/>
          </p:nvSpPr>
          <p:spPr bwMode="auto">
            <a:xfrm>
              <a:off x="5991727" y="1780674"/>
              <a:ext cx="962526" cy="1696452"/>
            </a:xfrm>
            <a:custGeom>
              <a:avLst/>
              <a:gdLst>
                <a:gd name="connsiteX0" fmla="*/ 962526 w 962526"/>
                <a:gd name="connsiteY0" fmla="*/ 0 h 1696452"/>
                <a:gd name="connsiteX1" fmla="*/ 0 w 962526"/>
                <a:gd name="connsiteY1" fmla="*/ 1696452 h 1696452"/>
                <a:gd name="connsiteX2" fmla="*/ 0 w 962526"/>
                <a:gd name="connsiteY2" fmla="*/ 0 h 1696452"/>
                <a:gd name="connsiteX3" fmla="*/ 962526 w 962526"/>
                <a:gd name="connsiteY3" fmla="*/ 0 h 1696452"/>
              </a:gdLst>
              <a:ahLst/>
              <a:cxnLst>
                <a:cxn ang="0">
                  <a:pos x="connsiteX0" y="connsiteY0"/>
                </a:cxn>
                <a:cxn ang="0">
                  <a:pos x="connsiteX1" y="connsiteY1"/>
                </a:cxn>
                <a:cxn ang="0">
                  <a:pos x="connsiteX2" y="connsiteY2"/>
                </a:cxn>
                <a:cxn ang="0">
                  <a:pos x="connsiteX3" y="connsiteY3"/>
                </a:cxn>
              </a:cxnLst>
              <a:rect l="l" t="t" r="r" b="b"/>
              <a:pathLst>
                <a:path w="962526" h="1696452">
                  <a:moveTo>
                    <a:pt x="962526" y="0"/>
                  </a:moveTo>
                  <a:lnTo>
                    <a:pt x="0" y="1696452"/>
                  </a:lnTo>
                  <a:lnTo>
                    <a:pt x="0" y="0"/>
                  </a:lnTo>
                  <a:lnTo>
                    <a:pt x="962526" y="0"/>
                  </a:lnTo>
                  <a:close/>
                </a:path>
              </a:pathLst>
            </a:cu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1392970562"/>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3658</TotalTime>
  <Words>15287</Words>
  <Application>Microsoft Office PowerPoint</Application>
  <PresentationFormat>Widescreen</PresentationFormat>
  <Paragraphs>963</Paragraphs>
  <Slides>91</Slides>
  <Notes>86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91</vt:i4>
      </vt:variant>
    </vt:vector>
  </HeadingPairs>
  <TitlesOfParts>
    <vt:vector size="105" baseType="lpstr">
      <vt:lpstr>arial</vt:lpstr>
      <vt:lpstr>arial</vt:lpstr>
      <vt:lpstr>Arial Narrow</vt:lpstr>
      <vt:lpstr>Bahnschrift SemiBold SemiConden</vt:lpstr>
      <vt:lpstr>Calibri</vt:lpstr>
      <vt:lpstr>Georgia</vt:lpstr>
      <vt:lpstr>Motiva Sans</vt:lpstr>
      <vt:lpstr>Roboto</vt:lpstr>
      <vt:lpstr>Segoe UI</vt:lpstr>
      <vt:lpstr>Tahoma</vt:lpstr>
      <vt:lpstr>Times New Roman</vt:lpstr>
      <vt:lpstr>Verlag-Book</vt:lpstr>
      <vt:lpstr>Wingdings</vt:lpstr>
      <vt:lpstr>Blends</vt:lpstr>
      <vt:lpstr>PowerPoint Presentation</vt:lpstr>
      <vt:lpstr>I/ITSEC Medical Sessions</vt:lpstr>
      <vt:lpstr>Learning Objectives</vt:lpstr>
      <vt:lpstr>Plentiful Reference Books</vt:lpstr>
      <vt:lpstr>Medical Simulation Timeline</vt:lpstr>
      <vt:lpstr>History of Medical Simulation</vt:lpstr>
      <vt:lpstr>Cadaver &amp; Animal Models</vt:lpstr>
      <vt:lpstr>Breathing Venus Lung Simulator</vt:lpstr>
      <vt:lpstr>Josephine Chase Doll</vt:lpstr>
      <vt:lpstr>1921 Advertisement</vt:lpstr>
      <vt:lpstr>1880 a 16-year-old Drowns in Paris</vt:lpstr>
      <vt:lpstr>Asmund Laerdal</vt:lpstr>
      <vt:lpstr>“Sim One” Manikin for Anesthesia</vt:lpstr>
      <vt:lpstr>NASA Moonikins, 2022</vt:lpstr>
      <vt:lpstr>Minimally Invasive Surgery Trainer – Virtual Reality</vt:lpstr>
      <vt:lpstr>Medical Simulation’s Response to COVID</vt:lpstr>
      <vt:lpstr>World Health Organization</vt:lpstr>
      <vt:lpstr>Coursera Free from Leading Universities</vt:lpstr>
      <vt:lpstr>Serious Games for COVID Treatment</vt:lpstr>
      <vt:lpstr>Manikin Training for COVID</vt:lpstr>
      <vt:lpstr>COVID-19 Training Beyond Healthcare</vt:lpstr>
      <vt:lpstr>Past Data for Future Simulation</vt:lpstr>
      <vt:lpstr>Crush Model: Simple Agent Transmission</vt:lpstr>
      <vt:lpstr>EpiSim: More Complex Community</vt:lpstr>
      <vt:lpstr>CDC Mathematical Simulation</vt:lpstr>
      <vt:lpstr>Simulator Taxonomies</vt:lpstr>
      <vt:lpstr>LVCG Military Simulation Taxonomy</vt:lpstr>
      <vt:lpstr>Satava’s Progressive Complexity</vt:lpstr>
      <vt:lpstr>Taxonomy of Mechanism and Application</vt:lpstr>
      <vt:lpstr>AdventHealth Simulator Products</vt:lpstr>
      <vt:lpstr>Chiniara’s Simulation Modalities</vt:lpstr>
      <vt:lpstr>Learning Theory</vt:lpstr>
      <vt:lpstr>Progression Through Education </vt:lpstr>
      <vt:lpstr>Experiential Learning Theory</vt:lpstr>
      <vt:lpstr>Bloom’s Taxonomy of Learning</vt:lpstr>
      <vt:lpstr>Miller's Taxonomy of Clinical Assessment</vt:lpstr>
      <vt:lpstr>Constructive Medical Simulation</vt:lpstr>
      <vt:lpstr>Command-level Operations &amp; Training</vt:lpstr>
      <vt:lpstr>Hospital Efficiency</vt:lpstr>
      <vt:lpstr>Military Medical Simulation</vt:lpstr>
      <vt:lpstr>Military Medical Treatment Chain</vt:lpstr>
      <vt:lpstr>Military Medical Treatment Chain</vt:lpstr>
      <vt:lpstr>Medical Simulation Training Centers</vt:lpstr>
      <vt:lpstr>TC3 Simulation</vt:lpstr>
      <vt:lpstr>TC3 Simulation</vt:lpstr>
      <vt:lpstr>CBRN  &amp; HAZMAT Training</vt:lpstr>
      <vt:lpstr>Standardized Patients</vt:lpstr>
      <vt:lpstr>Standardized Patient Modes</vt:lpstr>
      <vt:lpstr>Human/Manikin Hybrid Simulators</vt:lpstr>
      <vt:lpstr>Part Task Trainers</vt:lpstr>
      <vt:lpstr>Part-Task Trainers</vt:lpstr>
      <vt:lpstr>High Fidelity Patient Simulators</vt:lpstr>
      <vt:lpstr>“Screen Based” Simulation</vt:lpstr>
      <vt:lpstr>Team Training</vt:lpstr>
      <vt:lpstr>Cooperative teamwork in ER, OR, and Delivery</vt:lpstr>
      <vt:lpstr>Teamwork Standards</vt:lpstr>
      <vt:lpstr>Surgical Simulators (Dry, Wet, &amp; VR)</vt:lpstr>
      <vt:lpstr>Surgical Modalities</vt:lpstr>
      <vt:lpstr>Open Surgical Simulation </vt:lpstr>
      <vt:lpstr>Laparoscopic Surgery Simulators</vt:lpstr>
      <vt:lpstr>Surgical Skill Trainers - Dry</vt:lpstr>
      <vt:lpstr> Surgical Skill Trainers - Dry</vt:lpstr>
      <vt:lpstr> Surgical Skill Trainers - Wet</vt:lpstr>
      <vt:lpstr>Robotic Surgery Simulators</vt:lpstr>
      <vt:lpstr>Robotic Surgery Simulator Assessments</vt:lpstr>
      <vt:lpstr>Simulating Internal Anatomy</vt:lpstr>
      <vt:lpstr>Medical Simulation Certification</vt:lpstr>
      <vt:lpstr>Simulation Program Standards and Processes </vt:lpstr>
      <vt:lpstr>Characteristics of a Simulation Program</vt:lpstr>
      <vt:lpstr>Summary of Characteristics </vt:lpstr>
      <vt:lpstr>Summary of Characteristics </vt:lpstr>
      <vt:lpstr>Artificial Intelligence</vt:lpstr>
      <vt:lpstr>AI Generated Training Content</vt:lpstr>
      <vt:lpstr>AI Augmented AR (AIA AR?)</vt:lpstr>
      <vt:lpstr>Smarter Manikins</vt:lpstr>
      <vt:lpstr>Education (with Sim/Demo) About AI in Medicine</vt:lpstr>
      <vt:lpstr>Medical Education Concerns about AI</vt:lpstr>
      <vt:lpstr>Accelerating Change by Transforming Training</vt:lpstr>
      <vt:lpstr>Integrating Surgical Simulators</vt:lpstr>
      <vt:lpstr>VR Surgical Sim on Steam</vt:lpstr>
      <vt:lpstr>Animated Tissue</vt:lpstr>
      <vt:lpstr>Perfused Fresh Cadavers</vt:lpstr>
      <vt:lpstr>The Synthetic or Virtual Path?</vt:lpstr>
      <vt:lpstr>Review Learning Objectives</vt:lpstr>
      <vt:lpstr>Summary</vt:lpstr>
      <vt:lpstr>Best Gift Ever!</vt:lpstr>
      <vt:lpstr>Questions &amp; Discussion</vt:lpstr>
      <vt:lpstr>References</vt:lpstr>
      <vt:lpstr>References</vt:lpstr>
      <vt:lpstr>Thank You</vt:lpstr>
      <vt:lpstr>PowerPoint Presentation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Roger Smith</cp:lastModifiedBy>
  <cp:revision>54</cp:revision>
  <cp:lastPrinted>1601-01-01T00:00:00Z</cp:lastPrinted>
  <dcterms:created xsi:type="dcterms:W3CDTF">2016-03-29T15:29:36Z</dcterms:created>
  <dcterms:modified xsi:type="dcterms:W3CDTF">2022-11-25T17:35:32Z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