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9"/>
  </p:notesMasterIdLst>
  <p:handoutMasterIdLst>
    <p:handoutMasterId r:id="rId60"/>
  </p:handoutMasterIdLst>
  <p:sldIdLst>
    <p:sldId id="303" r:id="rId5"/>
    <p:sldId id="304" r:id="rId6"/>
    <p:sldId id="305" r:id="rId7"/>
    <p:sldId id="311" r:id="rId8"/>
    <p:sldId id="312" r:id="rId9"/>
    <p:sldId id="315" r:id="rId10"/>
    <p:sldId id="313" r:id="rId11"/>
    <p:sldId id="314" r:id="rId12"/>
    <p:sldId id="391" r:id="rId13"/>
    <p:sldId id="321" r:id="rId14"/>
    <p:sldId id="316" r:id="rId15"/>
    <p:sldId id="327" r:id="rId16"/>
    <p:sldId id="390" r:id="rId17"/>
    <p:sldId id="326" r:id="rId18"/>
    <p:sldId id="414" r:id="rId19"/>
    <p:sldId id="413" r:id="rId20"/>
    <p:sldId id="378" r:id="rId21"/>
    <p:sldId id="427" r:id="rId22"/>
    <p:sldId id="428" r:id="rId23"/>
    <p:sldId id="337" r:id="rId24"/>
    <p:sldId id="425" r:id="rId25"/>
    <p:sldId id="432" r:id="rId26"/>
    <p:sldId id="439" r:id="rId27"/>
    <p:sldId id="418" r:id="rId28"/>
    <p:sldId id="346" r:id="rId29"/>
    <p:sldId id="431" r:id="rId30"/>
    <p:sldId id="344" r:id="rId31"/>
    <p:sldId id="426" r:id="rId32"/>
    <p:sldId id="1058" r:id="rId33"/>
    <p:sldId id="607" r:id="rId34"/>
    <p:sldId id="385" r:id="rId35"/>
    <p:sldId id="1062" r:id="rId36"/>
    <p:sldId id="1060" r:id="rId37"/>
    <p:sldId id="350" r:id="rId38"/>
    <p:sldId id="1059" r:id="rId39"/>
    <p:sldId id="398" r:id="rId40"/>
    <p:sldId id="319" r:id="rId41"/>
    <p:sldId id="1063" r:id="rId42"/>
    <p:sldId id="419" r:id="rId43"/>
    <p:sldId id="386" r:id="rId44"/>
    <p:sldId id="420" r:id="rId45"/>
    <p:sldId id="433" r:id="rId46"/>
    <p:sldId id="438" r:id="rId47"/>
    <p:sldId id="436" r:id="rId48"/>
    <p:sldId id="421" r:id="rId49"/>
    <p:sldId id="422" r:id="rId50"/>
    <p:sldId id="429" r:id="rId51"/>
    <p:sldId id="430" r:id="rId52"/>
    <p:sldId id="404" r:id="rId53"/>
    <p:sldId id="308" r:id="rId54"/>
    <p:sldId id="423" r:id="rId55"/>
    <p:sldId id="411" r:id="rId56"/>
    <p:sldId id="424" r:id="rId57"/>
    <p:sldId id="412" r:id="rId58"/>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34" autoAdjust="0"/>
  </p:normalViewPr>
  <p:slideViewPr>
    <p:cSldViewPr snapToGrid="0">
      <p:cViewPr varScale="1">
        <p:scale>
          <a:sx n="128" d="100"/>
          <a:sy n="128" d="100"/>
        </p:scale>
        <p:origin x="200"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4682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CCD40699-B791-B148-BB62-1434881DAE64}" type="slidenum">
              <a:rPr lang="en-GB" smtClean="0"/>
              <a:t>24</a:t>
            </a:fld>
            <a:endParaRPr lang="en-GB"/>
          </a:p>
        </p:txBody>
      </p:sp>
      <p:sp>
        <p:nvSpPr>
          <p:cNvPr id="5" name="Footer Placeholder 4"/>
          <p:cNvSpPr>
            <a:spLocks noGrp="1"/>
          </p:cNvSpPr>
          <p:nvPr>
            <p:ph type="ftr" sz="quarter" idx="11"/>
          </p:nvPr>
        </p:nvSpPr>
        <p:spPr/>
        <p:txBody>
          <a:bodyPr/>
          <a:lstStyle/>
          <a:p>
            <a:r>
              <a:rPr lang="en-US"/>
              <a:t>Pitch Course Training                                             Copyright Pitch Technologies AB</a:t>
            </a:r>
            <a:endParaRPr lang="en-GB"/>
          </a:p>
        </p:txBody>
      </p:sp>
      <p:sp>
        <p:nvSpPr>
          <p:cNvPr id="6" name="Date Placeholder 5"/>
          <p:cNvSpPr>
            <a:spLocks noGrp="1"/>
          </p:cNvSpPr>
          <p:nvPr>
            <p:ph type="dt" idx="12"/>
          </p:nvPr>
        </p:nvSpPr>
        <p:spPr/>
        <p:txBody>
          <a:bodyPr/>
          <a:lstStyle/>
          <a:p>
            <a:r>
              <a:rPr lang="sv-SE"/>
              <a:t>Aug 2017</a:t>
            </a:r>
            <a:endParaRPr lang="en-GB"/>
          </a:p>
        </p:txBody>
      </p:sp>
      <p:sp>
        <p:nvSpPr>
          <p:cNvPr id="7" name="Header Placeholder 6"/>
          <p:cNvSpPr>
            <a:spLocks noGrp="1"/>
          </p:cNvSpPr>
          <p:nvPr>
            <p:ph type="hdr" sz="quarter" idx="13"/>
          </p:nvPr>
        </p:nvSpPr>
        <p:spPr/>
        <p:txBody>
          <a:bodyPr/>
          <a:lstStyle/>
          <a:p>
            <a:r>
              <a:rPr lang="en-GB"/>
              <a:t>www.pitchtechnologies.com</a:t>
            </a:r>
          </a:p>
        </p:txBody>
      </p:sp>
    </p:spTree>
    <p:extLst>
      <p:ext uri="{BB962C8B-B14F-4D97-AF65-F5344CB8AC3E}">
        <p14:creationId xmlns:p14="http://schemas.microsoft.com/office/powerpoint/2010/main" val="383945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39</a:t>
            </a:fld>
            <a:endParaRPr lang="en-US"/>
          </a:p>
        </p:txBody>
      </p:sp>
    </p:spTree>
    <p:extLst>
      <p:ext uri="{BB962C8B-B14F-4D97-AF65-F5344CB8AC3E}">
        <p14:creationId xmlns:p14="http://schemas.microsoft.com/office/powerpoint/2010/main" val="221162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40</a:t>
            </a:fld>
            <a:endParaRPr lang="en-US"/>
          </a:p>
        </p:txBody>
      </p:sp>
    </p:spTree>
    <p:extLst>
      <p:ext uri="{BB962C8B-B14F-4D97-AF65-F5344CB8AC3E}">
        <p14:creationId xmlns:p14="http://schemas.microsoft.com/office/powerpoint/2010/main" val="16574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9C8ECD-E68F-864B-80C9-0E581383EBD8}" type="slidenum">
              <a:rPr lang="en-US" smtClean="0"/>
              <a:t>53</a:t>
            </a:fld>
            <a:endParaRPr lang="en-US"/>
          </a:p>
        </p:txBody>
      </p:sp>
    </p:spTree>
    <p:extLst>
      <p:ext uri="{BB962C8B-B14F-4D97-AF65-F5344CB8AC3E}">
        <p14:creationId xmlns:p14="http://schemas.microsoft.com/office/powerpoint/2010/main" val="360752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38411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01441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7</a:t>
            </a:fld>
            <a:endParaRPr lang="en-US"/>
          </a:p>
        </p:txBody>
      </p:sp>
    </p:spTree>
    <p:extLst>
      <p:ext uri="{BB962C8B-B14F-4D97-AF65-F5344CB8AC3E}">
        <p14:creationId xmlns:p14="http://schemas.microsoft.com/office/powerpoint/2010/main" val="49075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Thinking we need to describe simulation and interoperability </a:t>
            </a:r>
          </a:p>
        </p:txBody>
      </p:sp>
      <p:sp>
        <p:nvSpPr>
          <p:cNvPr id="4" name="Slide Number Placeholder 3"/>
          <p:cNvSpPr>
            <a:spLocks noGrp="1"/>
          </p:cNvSpPr>
          <p:nvPr>
            <p:ph type="sldNum" sz="quarter" idx="10"/>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213313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FOM describes the information exchange in a federation.</a:t>
            </a:r>
            <a:r>
              <a:rPr lang="en-US" baseline="0" noProof="0" dirty="0"/>
              <a:t> It is d</a:t>
            </a:r>
            <a:r>
              <a:rPr lang="en-US" noProof="0" dirty="0"/>
              <a:t>ifferent for defense, space, manufacturing, </a:t>
            </a:r>
            <a:r>
              <a:rPr lang="en-US" noProof="0" dirty="0" err="1"/>
              <a:t>etc</a:t>
            </a:r>
            <a:endParaRPr lang="en-US" noProof="0" dirty="0"/>
          </a:p>
          <a:p>
            <a:endParaRPr lang="en-GB" dirty="0"/>
          </a:p>
          <a:p>
            <a:r>
              <a:rPr lang="en-GB" dirty="0"/>
              <a:t>The HLA standard defines a format or an</a:t>
            </a:r>
            <a:r>
              <a:rPr lang="en-GB" baseline="0" dirty="0"/>
              <a:t> Object Model Template for how to define the language needed to exchange the required data.</a:t>
            </a:r>
          </a:p>
          <a:p>
            <a:r>
              <a:rPr lang="en-GB" baseline="0" dirty="0"/>
              <a:t>With the HLA Evolved update of the standard it is possible to use FOM modules and extend existing modules without ´breaking backward compatibility.</a:t>
            </a:r>
            <a:endParaRPr lang="en-GB" dirty="0"/>
          </a:p>
        </p:txBody>
      </p:sp>
      <p:sp>
        <p:nvSpPr>
          <p:cNvPr id="4" name="Slide Number Placeholder 3"/>
          <p:cNvSpPr>
            <a:spLocks noGrp="1"/>
          </p:cNvSpPr>
          <p:nvPr>
            <p:ph type="sldNum" sz="quarter" idx="10"/>
          </p:nvPr>
        </p:nvSpPr>
        <p:spPr/>
        <p:txBody>
          <a:bodyPr/>
          <a:lstStyle/>
          <a:p>
            <a:fld id="{86B7041A-31EB-4B4C-B9A1-E9F6381FBBB2}" type="slidenum">
              <a:rPr lang="en-US" smtClean="0"/>
              <a:t>17</a:t>
            </a:fld>
            <a:endParaRPr lang="en-US"/>
          </a:p>
        </p:txBody>
      </p:sp>
    </p:spTree>
    <p:extLst>
      <p:ext uri="{BB962C8B-B14F-4D97-AF65-F5344CB8AC3E}">
        <p14:creationId xmlns:p14="http://schemas.microsoft.com/office/powerpoint/2010/main" val="30579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21</a:t>
            </a:fld>
            <a:endParaRPr lang="en-GB"/>
          </a:p>
        </p:txBody>
      </p:sp>
    </p:spTree>
    <p:extLst>
      <p:ext uri="{BB962C8B-B14F-4D97-AF65-F5344CB8AC3E}">
        <p14:creationId xmlns:p14="http://schemas.microsoft.com/office/powerpoint/2010/main" val="399719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22</a:t>
            </a:fld>
            <a:endParaRPr lang="en-GB"/>
          </a:p>
        </p:txBody>
      </p:sp>
    </p:spTree>
    <p:extLst>
      <p:ext uri="{BB962C8B-B14F-4D97-AF65-F5344CB8AC3E}">
        <p14:creationId xmlns:p14="http://schemas.microsoft.com/office/powerpoint/2010/main" val="393654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40699-B791-B148-BB62-1434881DAE64}" type="slidenum">
              <a:rPr lang="en-GB" smtClean="0"/>
              <a:t>23</a:t>
            </a:fld>
            <a:endParaRPr lang="en-GB"/>
          </a:p>
        </p:txBody>
      </p:sp>
    </p:spTree>
    <p:extLst>
      <p:ext uri="{BB962C8B-B14F-4D97-AF65-F5344CB8AC3E}">
        <p14:creationId xmlns:p14="http://schemas.microsoft.com/office/powerpoint/2010/main" val="3611858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5" name="Picture 24">
            <a:extLst>
              <a:ext uri="{FF2B5EF4-FFF2-40B4-BE49-F238E27FC236}">
                <a16:creationId xmlns:a16="http://schemas.microsoft.com/office/drawing/2014/main" id="{EA508D17-FC30-734B-9063-A010DE3C94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8324"/>
            <a:ext cx="12192000" cy="1357486"/>
          </a:xfrm>
          <a:prstGeom prst="rect">
            <a:avLst/>
          </a:prstGeom>
        </p:spPr>
      </p:pic>
      <p:pic>
        <p:nvPicPr>
          <p:cNvPr id="26" name="Picture 25">
            <a:extLst>
              <a:ext uri="{FF2B5EF4-FFF2-40B4-BE49-F238E27FC236}">
                <a16:creationId xmlns:a16="http://schemas.microsoft.com/office/drawing/2014/main" id="{7F163B41-CF05-784C-B8DA-01C52B381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986" y="50819"/>
            <a:ext cx="1216160" cy="1219200"/>
          </a:xfrm>
          <a:prstGeom prst="rect">
            <a:avLst/>
          </a:prstGeom>
        </p:spPr>
      </p:pic>
      <p:pic>
        <p:nvPicPr>
          <p:cNvPr id="28" name="Picture 27">
            <a:extLst>
              <a:ext uri="{FF2B5EF4-FFF2-40B4-BE49-F238E27FC236}">
                <a16:creationId xmlns:a16="http://schemas.microsoft.com/office/drawing/2014/main" id="{54AF7A4F-15AA-D440-8EAA-E693B472F6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9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ED97FD9-527A-7640-9EF0-C5E34B6D64A6}"/>
              </a:ext>
            </a:extLst>
          </p:cNvPr>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7099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133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6" name="Picture 15">
            <a:extLst>
              <a:ext uri="{FF2B5EF4-FFF2-40B4-BE49-F238E27FC236}">
                <a16:creationId xmlns:a16="http://schemas.microsoft.com/office/drawing/2014/main" id="{A76B2861-8E4B-9E47-8A2A-E1B719C6FBA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sp>
        <p:nvSpPr>
          <p:cNvPr id="18" name="Rectangle 17">
            <a:extLst>
              <a:ext uri="{FF2B5EF4-FFF2-40B4-BE49-F238E27FC236}">
                <a16:creationId xmlns:a16="http://schemas.microsoft.com/office/drawing/2014/main" id="{6FAB1CCF-D80E-7F42-AAC8-9524E4D44C02}"/>
              </a:ext>
            </a:extLst>
          </p:cNvPr>
          <p:cNvSpPr/>
          <p:nvPr userDrawn="1"/>
        </p:nvSpPr>
        <p:spPr bwMode="auto">
          <a:xfrm>
            <a:off x="0" y="-3316"/>
            <a:ext cx="2397039" cy="708594"/>
          </a:xfrm>
          <a:prstGeom prst="rect">
            <a:avLst/>
          </a:prstGeom>
          <a:gradFill>
            <a:gsLst>
              <a:gs pos="0">
                <a:schemeClr val="tx1"/>
              </a:gs>
              <a:gs pos="18000">
                <a:schemeClr val="tx1"/>
              </a:gs>
              <a:gs pos="72000">
                <a:schemeClr val="tx1">
                  <a:alpha val="25210"/>
                </a:schemeClr>
              </a:gs>
              <a:gs pos="100000">
                <a:schemeClr val="tx1">
                  <a:alpha val="0"/>
                </a:schemeClr>
              </a:gs>
            </a:gsLst>
            <a:lin ang="0" scaled="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Picture 18">
            <a:extLst>
              <a:ext uri="{FF2B5EF4-FFF2-40B4-BE49-F238E27FC236}">
                <a16:creationId xmlns:a16="http://schemas.microsoft.com/office/drawing/2014/main" id="{A96CF2B4-11F3-DC47-B3D9-A0B3AB45356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290" y="0"/>
            <a:ext cx="753282" cy="958552"/>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 id="2147483678" r:id="rId6"/>
    <p:sldLayoutId id="2147483679"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iff"/><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sisostds.org/" TargetMode="External"/><Relationship Id="rId7" Type="http://schemas.openxmlformats.org/officeDocument/2006/relationships/image" Target="../media/image34.tiff"/><Relationship Id="rId2" Type="http://schemas.openxmlformats.org/officeDocument/2006/relationships/hyperlink" Target="https://www.ieee.org/standards/index.html" TargetMode="External"/><Relationship Id="rId1" Type="http://schemas.openxmlformats.org/officeDocument/2006/relationships/slideLayout" Target="../slideLayouts/slideLayout4.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hyperlink" Target="https://www.tena-sda.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2.jpe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33.gif"/></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2.jpeg"/><Relationship Id="rId2" Type="http://schemas.openxmlformats.org/officeDocument/2006/relationships/image" Target="../media/image54.jpeg"/><Relationship Id="rId1" Type="http://schemas.openxmlformats.org/officeDocument/2006/relationships/slideLayout" Target="../slideLayouts/slideLayout6.xml"/><Relationship Id="rId6" Type="http://schemas.openxmlformats.org/officeDocument/2006/relationships/hyperlink" Target="http://www.tena-sda.org/" TargetMode="External"/><Relationship Id="rId5" Type="http://schemas.microsoft.com/office/2007/relationships/hdphoto" Target="../media/hdphoto1.wdp"/><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tena-sda.org/" TargetMode="External"/><Relationship Id="rId2" Type="http://schemas.openxmlformats.org/officeDocument/2006/relationships/hyperlink" Target="http://searchcrm.techtarget.com/sDefinition/0,,sid11_gci940481,0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iff"/><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LVC Interoperability 101</a:t>
            </a:r>
          </a:p>
          <a:p>
            <a:endParaRPr lang="en-US" dirty="0"/>
          </a:p>
          <a:p>
            <a:endParaRPr lang="en-US" dirty="0"/>
          </a:p>
        </p:txBody>
      </p:sp>
      <p:sp>
        <p:nvSpPr>
          <p:cNvPr id="10" name="Text Placeholder 9"/>
          <p:cNvSpPr>
            <a:spLocks noGrp="1"/>
          </p:cNvSpPr>
          <p:nvPr>
            <p:ph type="body" sz="quarter" idx="11"/>
          </p:nvPr>
        </p:nvSpPr>
        <p:spPr>
          <a:xfrm>
            <a:off x="1596153" y="2680736"/>
            <a:ext cx="8478838" cy="1059991"/>
          </a:xfrm>
        </p:spPr>
        <p:txBody>
          <a:bodyPr/>
          <a:lstStyle/>
          <a:p>
            <a:r>
              <a:rPr lang="en-US" dirty="0">
                <a:latin typeface="Arial Narrow" pitchFamily="34" charset="0"/>
              </a:rPr>
              <a:t>Mr. Kurt Lessmann, Chief Technology Officer, Trideum Corporation</a:t>
            </a:r>
          </a:p>
          <a:p>
            <a:r>
              <a:rPr lang="en-US" dirty="0">
                <a:latin typeface="Arial Narrow" pitchFamily="34" charset="0"/>
              </a:rPr>
              <a:t>Mr. Damon Curry, Business Development, Pitch Technologies</a:t>
            </a:r>
          </a:p>
          <a:p>
            <a:endParaRPr lang="en-US" dirty="0"/>
          </a:p>
        </p:txBody>
      </p:sp>
      <p:pic>
        <p:nvPicPr>
          <p:cNvPr id="5" name="Picture 3" descr="Trideum-logo-wtag-lg.png">
            <a:extLst>
              <a:ext uri="{FF2B5EF4-FFF2-40B4-BE49-F238E27FC236}">
                <a16:creationId xmlns:a16="http://schemas.microsoft.com/office/drawing/2014/main" id="{79F48FAE-0109-424E-81E3-A12DADC09D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774" y="4471211"/>
            <a:ext cx="382905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61F34C7C-B8CB-764C-8DC3-FAB51D583C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856" y="4382917"/>
            <a:ext cx="3799050" cy="929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5797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2B09D-55E6-BA42-ACCF-10E31B1B8B96}"/>
              </a:ext>
            </a:extLst>
          </p:cNvPr>
          <p:cNvSpPr>
            <a:spLocks noGrp="1"/>
          </p:cNvSpPr>
          <p:nvPr>
            <p:ph type="title"/>
          </p:nvPr>
        </p:nvSpPr>
        <p:spPr/>
        <p:txBody>
          <a:bodyPr/>
          <a:lstStyle/>
          <a:p>
            <a:r>
              <a:rPr lang="en-US" dirty="0"/>
              <a:t>Typical Interoperability Discussions</a:t>
            </a:r>
          </a:p>
        </p:txBody>
      </p:sp>
      <p:sp>
        <p:nvSpPr>
          <p:cNvPr id="3" name="Content Placeholder 2">
            <a:extLst>
              <a:ext uri="{FF2B5EF4-FFF2-40B4-BE49-F238E27FC236}">
                <a16:creationId xmlns:a16="http://schemas.microsoft.com/office/drawing/2014/main" id="{53B3F03A-985C-764E-822A-335967C85A5B}"/>
              </a:ext>
            </a:extLst>
          </p:cNvPr>
          <p:cNvSpPr>
            <a:spLocks noGrp="1"/>
          </p:cNvSpPr>
          <p:nvPr>
            <p:ph sz="quarter" idx="11"/>
          </p:nvPr>
        </p:nvSpPr>
        <p:spPr>
          <a:xfrm>
            <a:off x="7517535" y="953532"/>
            <a:ext cx="4288984" cy="5366585"/>
          </a:xfrm>
        </p:spPr>
        <p:txBody>
          <a:bodyPr/>
          <a:lstStyle/>
          <a:p>
            <a:r>
              <a:rPr lang="en-US" dirty="0"/>
              <a:t>It’s a unique language and skill set that takes time to understand and adopt</a:t>
            </a:r>
          </a:p>
          <a:p>
            <a:pPr lvl="1"/>
            <a:r>
              <a:rPr lang="en-US" dirty="0"/>
              <a:t>Involvement with the interoperability community optimizes this process</a:t>
            </a:r>
          </a:p>
          <a:p>
            <a:endParaRPr lang="en-US" dirty="0"/>
          </a:p>
          <a:p>
            <a:endParaRPr lang="en-US" dirty="0"/>
          </a:p>
          <a:p>
            <a:r>
              <a:rPr lang="en-US" dirty="0"/>
              <a:t>Applying </a:t>
            </a:r>
            <a:r>
              <a:rPr lang="en-US" b="1" u="sng" dirty="0"/>
              <a:t>standard</a:t>
            </a:r>
            <a:r>
              <a:rPr lang="en-US" dirty="0"/>
              <a:t> architectures, processes, technologies and lexicon is a key to success  </a:t>
            </a:r>
          </a:p>
        </p:txBody>
      </p:sp>
      <p:grpSp>
        <p:nvGrpSpPr>
          <p:cNvPr id="4" name="Group 3">
            <a:extLst>
              <a:ext uri="{FF2B5EF4-FFF2-40B4-BE49-F238E27FC236}">
                <a16:creationId xmlns:a16="http://schemas.microsoft.com/office/drawing/2014/main" id="{DF062083-9766-9247-9C14-3CB23931745A}"/>
              </a:ext>
            </a:extLst>
          </p:cNvPr>
          <p:cNvGrpSpPr/>
          <p:nvPr/>
        </p:nvGrpSpPr>
        <p:grpSpPr>
          <a:xfrm>
            <a:off x="136993" y="1244525"/>
            <a:ext cx="7598664" cy="4860406"/>
            <a:chOff x="1828800" y="866206"/>
            <a:chExt cx="8458200" cy="5410200"/>
          </a:xfrm>
        </p:grpSpPr>
        <p:sp>
          <p:nvSpPr>
            <p:cNvPr id="5" name="AutoShape 2">
              <a:extLst>
                <a:ext uri="{FF2B5EF4-FFF2-40B4-BE49-F238E27FC236}">
                  <a16:creationId xmlns:a16="http://schemas.microsoft.com/office/drawing/2014/main" id="{39A2B045-88E1-6743-B03D-CB66C74F83BC}"/>
                </a:ext>
              </a:extLst>
            </p:cNvPr>
            <p:cNvSpPr>
              <a:spLocks noChangeArrowheads="1"/>
            </p:cNvSpPr>
            <p:nvPr/>
          </p:nvSpPr>
          <p:spPr bwMode="auto">
            <a:xfrm>
              <a:off x="3505200" y="1933006"/>
              <a:ext cx="5181600" cy="3505200"/>
            </a:xfrm>
            <a:prstGeom prst="sun">
              <a:avLst>
                <a:gd name="adj" fmla="val 25000"/>
              </a:avLst>
            </a:prstGeom>
            <a:solidFill>
              <a:srgbClr val="996633"/>
            </a:solidFill>
            <a:ln w="19050">
              <a:solidFill>
                <a:schemeClr val="tx1"/>
              </a:solidFill>
              <a:miter lim="800000"/>
              <a:headEnd type="none" w="sm" len="sm"/>
              <a:tailEnd type="none" w="sm" len="sm"/>
            </a:ln>
          </p:spPr>
          <p:txBody>
            <a:bodyPr wrap="none" anchor="ctr"/>
            <a:lstStyle/>
            <a:p>
              <a:endParaRPr lang="en-US"/>
            </a:p>
          </p:txBody>
        </p:sp>
        <p:pic>
          <p:nvPicPr>
            <p:cNvPr id="6" name="Picture 5" descr="PE01561_">
              <a:extLst>
                <a:ext uri="{FF2B5EF4-FFF2-40B4-BE49-F238E27FC236}">
                  <a16:creationId xmlns:a16="http://schemas.microsoft.com/office/drawing/2014/main" id="{2717F0A2-7CDA-3B49-BEEC-AF1575E8E8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618807"/>
              <a:ext cx="2514600" cy="166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D01F7BE-584E-AC49-8873-3235EC7F7BC4}"/>
                </a:ext>
              </a:extLst>
            </p:cNvPr>
            <p:cNvSpPr>
              <a:spLocks noChangeArrowheads="1"/>
            </p:cNvSpPr>
            <p:nvPr/>
          </p:nvSpPr>
          <p:spPr bwMode="auto">
            <a:xfrm>
              <a:off x="2590800" y="1475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is the conceptual model of the entire exercise?</a:t>
              </a:r>
            </a:p>
          </p:txBody>
        </p:sp>
        <p:sp>
          <p:nvSpPr>
            <p:cNvPr id="8" name="Oval 7">
              <a:extLst>
                <a:ext uri="{FF2B5EF4-FFF2-40B4-BE49-F238E27FC236}">
                  <a16:creationId xmlns:a16="http://schemas.microsoft.com/office/drawing/2014/main" id="{2DAE3F33-1BDD-5B40-9926-A1FF4FE82E1D}"/>
                </a:ext>
              </a:extLst>
            </p:cNvPr>
            <p:cNvSpPr>
              <a:spLocks noChangeArrowheads="1"/>
            </p:cNvSpPr>
            <p:nvPr/>
          </p:nvSpPr>
          <p:spPr bwMode="auto">
            <a:xfrm>
              <a:off x="5029200" y="8662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is the Information Data Exchange Model?</a:t>
              </a:r>
            </a:p>
          </p:txBody>
        </p:sp>
        <p:sp>
          <p:nvSpPr>
            <p:cNvPr id="9" name="Oval 8">
              <a:extLst>
                <a:ext uri="{FF2B5EF4-FFF2-40B4-BE49-F238E27FC236}">
                  <a16:creationId xmlns:a16="http://schemas.microsoft.com/office/drawing/2014/main" id="{373C9CFE-96D9-154B-B831-D9130A5D740A}"/>
                </a:ext>
              </a:extLst>
            </p:cNvPr>
            <p:cNvSpPr>
              <a:spLocks noChangeArrowheads="1"/>
            </p:cNvSpPr>
            <p:nvPr/>
          </p:nvSpPr>
          <p:spPr bwMode="auto">
            <a:xfrm>
              <a:off x="7620000" y="1475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Which coordinate systems are used? Conversions?</a:t>
              </a:r>
            </a:p>
          </p:txBody>
        </p:sp>
        <p:sp>
          <p:nvSpPr>
            <p:cNvPr id="10" name="Oval 9">
              <a:extLst>
                <a:ext uri="{FF2B5EF4-FFF2-40B4-BE49-F238E27FC236}">
                  <a16:creationId xmlns:a16="http://schemas.microsoft.com/office/drawing/2014/main" id="{200BC088-D65D-6A43-AA35-DED6D51BA6E3}"/>
                </a:ext>
              </a:extLst>
            </p:cNvPr>
            <p:cNvSpPr>
              <a:spLocks noChangeArrowheads="1"/>
            </p:cNvSpPr>
            <p:nvPr/>
          </p:nvSpPr>
          <p:spPr bwMode="auto">
            <a:xfrm>
              <a:off x="1828800" y="29236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dirty="0">
                  <a:latin typeface="Arial" pitchFamily="34" charset="0"/>
                </a:rPr>
                <a:t>What logical sequences of interactions are required?</a:t>
              </a:r>
            </a:p>
            <a:p>
              <a:pPr algn="ctr" eaLnBrk="0" hangingPunct="0">
                <a:defRPr/>
              </a:pPr>
              <a:r>
                <a:rPr lang="en-US" sz="1300" b="1" dirty="0">
                  <a:latin typeface="Arial" pitchFamily="34" charset="0"/>
                </a:rPr>
                <a:t>Fair fight?</a:t>
              </a:r>
            </a:p>
          </p:txBody>
        </p:sp>
        <p:sp>
          <p:nvSpPr>
            <p:cNvPr id="11" name="Oval 10">
              <a:extLst>
                <a:ext uri="{FF2B5EF4-FFF2-40B4-BE49-F238E27FC236}">
                  <a16:creationId xmlns:a16="http://schemas.microsoft.com/office/drawing/2014/main" id="{2634E6A3-4701-1D43-8AB4-4F88D212C6E7}"/>
                </a:ext>
              </a:extLst>
            </p:cNvPr>
            <p:cNvSpPr>
              <a:spLocks noChangeArrowheads="1"/>
            </p:cNvSpPr>
            <p:nvPr/>
          </p:nvSpPr>
          <p:spPr bwMode="auto">
            <a:xfrm>
              <a:off x="2590800" y="43714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object names (marking) are used? Object types?</a:t>
              </a:r>
            </a:p>
          </p:txBody>
        </p:sp>
        <p:sp>
          <p:nvSpPr>
            <p:cNvPr id="12" name="Oval 11">
              <a:extLst>
                <a:ext uri="{FF2B5EF4-FFF2-40B4-BE49-F238E27FC236}">
                  <a16:creationId xmlns:a16="http://schemas.microsoft.com/office/drawing/2014/main" id="{04BF1513-45A9-E146-9F83-A1AF01F678BD}"/>
                </a:ext>
              </a:extLst>
            </p:cNvPr>
            <p:cNvSpPr>
              <a:spLocks noChangeArrowheads="1"/>
            </p:cNvSpPr>
            <p:nvPr/>
          </p:nvSpPr>
          <p:spPr bwMode="auto">
            <a:xfrm>
              <a:off x="8229600" y="29998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algorithms (such as line of sight) need to be shared?</a:t>
              </a:r>
            </a:p>
          </p:txBody>
        </p:sp>
        <p:sp>
          <p:nvSpPr>
            <p:cNvPr id="13" name="Oval 12">
              <a:extLst>
                <a:ext uri="{FF2B5EF4-FFF2-40B4-BE49-F238E27FC236}">
                  <a16:creationId xmlns:a16="http://schemas.microsoft.com/office/drawing/2014/main" id="{09047062-1D80-B146-ABA9-45E64477F513}"/>
                </a:ext>
              </a:extLst>
            </p:cNvPr>
            <p:cNvSpPr>
              <a:spLocks noChangeArrowheads="1"/>
            </p:cNvSpPr>
            <p:nvPr/>
          </p:nvSpPr>
          <p:spPr bwMode="auto">
            <a:xfrm>
              <a:off x="7619999" y="4600006"/>
              <a:ext cx="2291512"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What representation of the environment is used?</a:t>
              </a:r>
            </a:p>
          </p:txBody>
        </p:sp>
        <p:sp>
          <p:nvSpPr>
            <p:cNvPr id="14" name="Oval 13">
              <a:extLst>
                <a:ext uri="{FF2B5EF4-FFF2-40B4-BE49-F238E27FC236}">
                  <a16:creationId xmlns:a16="http://schemas.microsoft.com/office/drawing/2014/main" id="{10C51E12-DA2B-B949-B344-02536421F22B}"/>
                </a:ext>
              </a:extLst>
            </p:cNvPr>
            <p:cNvSpPr>
              <a:spLocks noChangeArrowheads="1"/>
            </p:cNvSpPr>
            <p:nvPr/>
          </p:nvSpPr>
          <p:spPr bwMode="auto">
            <a:xfrm>
              <a:off x="5181600" y="4981006"/>
              <a:ext cx="2057400" cy="1295400"/>
            </a:xfrm>
            <a:prstGeom prst="ellipse">
              <a:avLst/>
            </a:prstGeom>
            <a:solidFill>
              <a:srgbClr val="FFCC66"/>
            </a:solidFill>
            <a:ln w="19050">
              <a:solidFill>
                <a:schemeClr val="tx1"/>
              </a:solidFill>
              <a:round/>
              <a:headEnd type="none" w="sm" len="sm"/>
              <a:tailEnd type="none" w="sm" len="sm"/>
            </a:ln>
            <a:effectLst/>
          </p:spPr>
          <p:txBody>
            <a:bodyPr anchor="ctr"/>
            <a:lstStyle/>
            <a:p>
              <a:pPr algn="ctr" eaLnBrk="0" hangingPunct="0">
                <a:defRPr/>
              </a:pPr>
              <a:r>
                <a:rPr lang="en-US" sz="1300" b="1">
                  <a:latin typeface="Arial" pitchFamily="34" charset="0"/>
                </a:rPr>
                <a:t>Time handling? Starting and stopping? Scenario handling?</a:t>
              </a:r>
            </a:p>
          </p:txBody>
        </p:sp>
      </p:grpSp>
    </p:spTree>
    <p:extLst>
      <p:ext uri="{BB962C8B-B14F-4D97-AF65-F5344CB8AC3E}">
        <p14:creationId xmlns:p14="http://schemas.microsoft.com/office/powerpoint/2010/main" val="38269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C131-67DA-D043-B65B-E2742E4E9118}"/>
              </a:ext>
            </a:extLst>
          </p:cNvPr>
          <p:cNvSpPr>
            <a:spLocks noGrp="1"/>
          </p:cNvSpPr>
          <p:nvPr>
            <p:ph type="title"/>
          </p:nvPr>
        </p:nvSpPr>
        <p:spPr/>
        <p:txBody>
          <a:bodyPr/>
          <a:lstStyle/>
          <a:p>
            <a:r>
              <a:rPr lang="en-US"/>
              <a:t>LVC Distributed Event Environment </a:t>
            </a:r>
          </a:p>
        </p:txBody>
      </p:sp>
      <p:sp>
        <p:nvSpPr>
          <p:cNvPr id="3" name="Content Placeholder 2">
            <a:extLst>
              <a:ext uri="{FF2B5EF4-FFF2-40B4-BE49-F238E27FC236}">
                <a16:creationId xmlns:a16="http://schemas.microsoft.com/office/drawing/2014/main" id="{67DB586D-038E-E041-915B-D55E4F1E12F6}"/>
              </a:ext>
            </a:extLst>
          </p:cNvPr>
          <p:cNvSpPr>
            <a:spLocks noGrp="1"/>
          </p:cNvSpPr>
          <p:nvPr>
            <p:ph sz="quarter" idx="11"/>
          </p:nvPr>
        </p:nvSpPr>
        <p:spPr>
          <a:xfrm>
            <a:off x="10103225" y="1733282"/>
            <a:ext cx="2017058" cy="2921845"/>
          </a:xfrm>
        </p:spPr>
        <p:txBody>
          <a:bodyPr/>
          <a:lstStyle/>
          <a:p>
            <a:pPr marL="0" indent="0">
              <a:buNone/>
            </a:pPr>
            <a:r>
              <a:rPr lang="en-US" sz="2400" dirty="0"/>
              <a:t>Joint Mission Environment Test Capability (JMETC) vision of Standards-based LVC Event Environment   </a:t>
            </a:r>
          </a:p>
        </p:txBody>
      </p:sp>
      <p:pic>
        <p:nvPicPr>
          <p:cNvPr id="5" name="Picture 4">
            <a:extLst>
              <a:ext uri="{FF2B5EF4-FFF2-40B4-BE49-F238E27FC236}">
                <a16:creationId xmlns:a16="http://schemas.microsoft.com/office/drawing/2014/main" id="{30E34C13-1CAB-84EA-DC58-33E4F9BAF5F3}"/>
              </a:ext>
            </a:extLst>
          </p:cNvPr>
          <p:cNvPicPr>
            <a:picLocks noChangeAspect="1"/>
          </p:cNvPicPr>
          <p:nvPr/>
        </p:nvPicPr>
        <p:blipFill>
          <a:blip r:embed="rId2"/>
          <a:stretch>
            <a:fillRect/>
          </a:stretch>
        </p:blipFill>
        <p:spPr>
          <a:xfrm>
            <a:off x="530086" y="697667"/>
            <a:ext cx="9493625" cy="5836080"/>
          </a:xfrm>
          <a:prstGeom prst="rect">
            <a:avLst/>
          </a:prstGeom>
        </p:spPr>
      </p:pic>
    </p:spTree>
    <p:extLst>
      <p:ext uri="{BB962C8B-B14F-4D97-AF65-F5344CB8AC3E}">
        <p14:creationId xmlns:p14="http://schemas.microsoft.com/office/powerpoint/2010/main" val="197427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3D-D48F-5141-8BE6-ED63AE3E5971}"/>
              </a:ext>
            </a:extLst>
          </p:cNvPr>
          <p:cNvSpPr>
            <a:spLocks noGrp="1"/>
          </p:cNvSpPr>
          <p:nvPr>
            <p:ph type="title"/>
          </p:nvPr>
        </p:nvSpPr>
        <p:spPr/>
        <p:txBody>
          <a:bodyPr/>
          <a:lstStyle/>
          <a:p>
            <a:r>
              <a:rPr lang="en-US" dirty="0"/>
              <a:t>3. Interoperability through Standards</a:t>
            </a:r>
          </a:p>
        </p:txBody>
      </p:sp>
      <p:sp>
        <p:nvSpPr>
          <p:cNvPr id="3" name="Content Placeholder 2">
            <a:extLst>
              <a:ext uri="{FF2B5EF4-FFF2-40B4-BE49-F238E27FC236}">
                <a16:creationId xmlns:a16="http://schemas.microsoft.com/office/drawing/2014/main" id="{4086ECFD-0E0C-634D-8619-02A7B963C94F}"/>
              </a:ext>
            </a:extLst>
          </p:cNvPr>
          <p:cNvSpPr>
            <a:spLocks noGrp="1"/>
          </p:cNvSpPr>
          <p:nvPr>
            <p:ph sz="quarter" idx="11"/>
          </p:nvPr>
        </p:nvSpPr>
        <p:spPr/>
        <p:txBody>
          <a:bodyPr/>
          <a:lstStyle/>
          <a:p>
            <a:r>
              <a:rPr lang="en-US" dirty="0"/>
              <a:t>The Value of Standards</a:t>
            </a:r>
          </a:p>
          <a:p>
            <a:r>
              <a:rPr lang="en-US" dirty="0"/>
              <a:t>Past and Current Interoperability Standards</a:t>
            </a:r>
          </a:p>
          <a:p>
            <a:pPr lvl="1"/>
            <a:r>
              <a:rPr lang="en-US" dirty="0"/>
              <a:t>DIS, HLA and TENA</a:t>
            </a:r>
          </a:p>
          <a:p>
            <a:r>
              <a:rPr lang="en-US" dirty="0"/>
              <a:t>Recommended LVC Integration Approach </a:t>
            </a:r>
          </a:p>
          <a:p>
            <a:pPr lvl="1"/>
            <a:endParaRPr lang="en-US" dirty="0"/>
          </a:p>
          <a:p>
            <a:endParaRPr lang="en-US" dirty="0"/>
          </a:p>
        </p:txBody>
      </p:sp>
    </p:spTree>
    <p:extLst>
      <p:ext uri="{BB962C8B-B14F-4D97-AF65-F5344CB8AC3E}">
        <p14:creationId xmlns:p14="http://schemas.microsoft.com/office/powerpoint/2010/main" val="155369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62" y="0"/>
            <a:ext cx="10276429" cy="795130"/>
          </a:xfrm>
        </p:spPr>
        <p:txBody>
          <a:bodyPr/>
          <a:lstStyle/>
          <a:p>
            <a:r>
              <a:rPr lang="en-US" noProof="0" dirty="0"/>
              <a:t>The Value of Interoperability Standards</a:t>
            </a:r>
            <a:endParaRPr lang="en-US" strike="sngStrike" noProof="0" dirty="0"/>
          </a:p>
        </p:txBody>
      </p:sp>
      <p:grpSp>
        <p:nvGrpSpPr>
          <p:cNvPr id="16" name="Group 15">
            <a:extLst>
              <a:ext uri="{FF2B5EF4-FFF2-40B4-BE49-F238E27FC236}">
                <a16:creationId xmlns:a16="http://schemas.microsoft.com/office/drawing/2014/main" id="{62DD1888-370E-B448-AD18-00188C004A76}"/>
              </a:ext>
            </a:extLst>
          </p:cNvPr>
          <p:cNvGrpSpPr/>
          <p:nvPr/>
        </p:nvGrpSpPr>
        <p:grpSpPr>
          <a:xfrm>
            <a:off x="555619" y="1098676"/>
            <a:ext cx="4101444" cy="4821302"/>
            <a:chOff x="555619" y="1098676"/>
            <a:chExt cx="4101444" cy="4821302"/>
          </a:xfrm>
        </p:grpSpPr>
        <p:grpSp>
          <p:nvGrpSpPr>
            <p:cNvPr id="6" name="Group 5"/>
            <p:cNvGrpSpPr/>
            <p:nvPr/>
          </p:nvGrpSpPr>
          <p:grpSpPr>
            <a:xfrm>
              <a:off x="666346" y="1136701"/>
              <a:ext cx="1778351" cy="1712600"/>
              <a:chOff x="476858" y="1704976"/>
              <a:chExt cx="2153557" cy="2116185"/>
            </a:xfrm>
          </p:grpSpPr>
          <p:pic>
            <p:nvPicPr>
              <p:cNvPr id="4" name="Picture 3"/>
              <p:cNvPicPr>
                <a:picLocks noChangeAspect="1"/>
              </p:cNvPicPr>
              <p:nvPr/>
            </p:nvPicPr>
            <p:blipFill>
              <a:blip r:embed="rId2"/>
              <a:stretch>
                <a:fillRect/>
              </a:stretch>
            </p:blipFill>
            <p:spPr>
              <a:xfrm>
                <a:off x="476858" y="2484032"/>
                <a:ext cx="1337129" cy="1337129"/>
              </a:xfrm>
              <a:prstGeom prst="rect">
                <a:avLst/>
              </a:prstGeom>
            </p:spPr>
          </p:pic>
          <p:sp>
            <p:nvSpPr>
              <p:cNvPr id="5" name="Rectangular Callout 4"/>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7" name="Group 6"/>
            <p:cNvGrpSpPr/>
            <p:nvPr/>
          </p:nvGrpSpPr>
          <p:grpSpPr>
            <a:xfrm>
              <a:off x="2742644" y="1098676"/>
              <a:ext cx="1778351" cy="1712600"/>
              <a:chOff x="476858" y="1704976"/>
              <a:chExt cx="2153557" cy="2116185"/>
            </a:xfrm>
          </p:grpSpPr>
          <p:pic>
            <p:nvPicPr>
              <p:cNvPr id="8" name="Picture 7"/>
              <p:cNvPicPr>
                <a:picLocks noChangeAspect="1"/>
              </p:cNvPicPr>
              <p:nvPr/>
            </p:nvPicPr>
            <p:blipFill>
              <a:blip r:embed="rId2"/>
              <a:stretch>
                <a:fillRect/>
              </a:stretch>
            </p:blipFill>
            <p:spPr>
              <a:xfrm>
                <a:off x="476858" y="2484032"/>
                <a:ext cx="1337129" cy="1337129"/>
              </a:xfrm>
              <a:prstGeom prst="rect">
                <a:avLst/>
              </a:prstGeom>
            </p:spPr>
          </p:pic>
          <p:sp>
            <p:nvSpPr>
              <p:cNvPr id="9" name="Rectangular Callout 8"/>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10" name="Group 9"/>
            <p:cNvGrpSpPr/>
            <p:nvPr/>
          </p:nvGrpSpPr>
          <p:grpSpPr>
            <a:xfrm>
              <a:off x="555619" y="3200275"/>
              <a:ext cx="1778351" cy="1712600"/>
              <a:chOff x="476858" y="1704976"/>
              <a:chExt cx="2153557" cy="2116185"/>
            </a:xfrm>
          </p:grpSpPr>
          <p:pic>
            <p:nvPicPr>
              <p:cNvPr id="11" name="Picture 10"/>
              <p:cNvPicPr>
                <a:picLocks noChangeAspect="1"/>
              </p:cNvPicPr>
              <p:nvPr/>
            </p:nvPicPr>
            <p:blipFill>
              <a:blip r:embed="rId2"/>
              <a:stretch>
                <a:fillRect/>
              </a:stretch>
            </p:blipFill>
            <p:spPr>
              <a:xfrm>
                <a:off x="476858" y="2484032"/>
                <a:ext cx="1337129" cy="1337129"/>
              </a:xfrm>
              <a:prstGeom prst="rect">
                <a:avLst/>
              </a:prstGeom>
            </p:spPr>
          </p:pic>
          <p:sp>
            <p:nvSpPr>
              <p:cNvPr id="12" name="Rectangular Callout 11"/>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grpSp>
          <p:nvGrpSpPr>
            <p:cNvPr id="13" name="Group 12"/>
            <p:cNvGrpSpPr/>
            <p:nvPr/>
          </p:nvGrpSpPr>
          <p:grpSpPr>
            <a:xfrm>
              <a:off x="2878712" y="3075943"/>
              <a:ext cx="1778351" cy="1712600"/>
              <a:chOff x="476858" y="1704976"/>
              <a:chExt cx="2153557" cy="2116185"/>
            </a:xfrm>
          </p:grpSpPr>
          <p:pic>
            <p:nvPicPr>
              <p:cNvPr id="14" name="Picture 13"/>
              <p:cNvPicPr>
                <a:picLocks noChangeAspect="1"/>
              </p:cNvPicPr>
              <p:nvPr/>
            </p:nvPicPr>
            <p:blipFill>
              <a:blip r:embed="rId2"/>
              <a:stretch>
                <a:fillRect/>
              </a:stretch>
            </p:blipFill>
            <p:spPr>
              <a:xfrm>
                <a:off x="476858" y="2484032"/>
                <a:ext cx="1337129" cy="1337129"/>
              </a:xfrm>
              <a:prstGeom prst="rect">
                <a:avLst/>
              </a:prstGeom>
            </p:spPr>
          </p:pic>
          <p:sp>
            <p:nvSpPr>
              <p:cNvPr id="15" name="Rectangular Callout 14"/>
              <p:cNvSpPr/>
              <p:nvPr/>
            </p:nvSpPr>
            <p:spPr>
              <a:xfrm>
                <a:off x="1311065" y="1704976"/>
                <a:ext cx="1319350" cy="926156"/>
              </a:xfrm>
              <a:prstGeom prst="wedgeRectCallout">
                <a:avLst>
                  <a:gd name="adj1" fmla="val -41346"/>
                  <a:gd name="adj2" fmla="val 790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Use my proprietary architecture!</a:t>
                </a:r>
              </a:p>
            </p:txBody>
          </p:sp>
        </p:grpSp>
        <p:sp>
          <p:nvSpPr>
            <p:cNvPr id="20" name="Content Placeholder 6">
              <a:extLst>
                <a:ext uri="{FF2B5EF4-FFF2-40B4-BE49-F238E27FC236}">
                  <a16:creationId xmlns:a16="http://schemas.microsoft.com/office/drawing/2014/main" id="{0A0FDE54-086E-8D46-B985-82AB1460B387}"/>
                </a:ext>
              </a:extLst>
            </p:cNvPr>
            <p:cNvSpPr txBox="1">
              <a:spLocks/>
            </p:cNvSpPr>
            <p:nvPr/>
          </p:nvSpPr>
          <p:spPr>
            <a:xfrm>
              <a:off x="1185862" y="5461394"/>
              <a:ext cx="3331240" cy="4585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me</a:t>
              </a:r>
              <a:r>
                <a:rPr lang="en-US" sz="2400" dirty="0"/>
                <a:t> right now</a:t>
              </a:r>
            </a:p>
          </p:txBody>
        </p:sp>
      </p:grpSp>
      <p:grpSp>
        <p:nvGrpSpPr>
          <p:cNvPr id="18" name="Group 17">
            <a:extLst>
              <a:ext uri="{FF2B5EF4-FFF2-40B4-BE49-F238E27FC236}">
                <a16:creationId xmlns:a16="http://schemas.microsoft.com/office/drawing/2014/main" id="{6E7AB346-2598-0644-96B0-D63079E3D2C5}"/>
              </a:ext>
            </a:extLst>
          </p:cNvPr>
          <p:cNvGrpSpPr/>
          <p:nvPr/>
        </p:nvGrpSpPr>
        <p:grpSpPr>
          <a:xfrm>
            <a:off x="5098311" y="938728"/>
            <a:ext cx="6179289" cy="5278567"/>
            <a:chOff x="5098311" y="938728"/>
            <a:chExt cx="6179289" cy="5278567"/>
          </a:xfrm>
        </p:grpSpPr>
        <p:sp>
          <p:nvSpPr>
            <p:cNvPr id="3" name="Right Arrow 2"/>
            <p:cNvSpPr/>
            <p:nvPr/>
          </p:nvSpPr>
          <p:spPr>
            <a:xfrm>
              <a:off x="5471448" y="5164078"/>
              <a:ext cx="1475510" cy="10532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Remove Stovepipes</a:t>
              </a:r>
            </a:p>
          </p:txBody>
        </p:sp>
        <p:sp>
          <p:nvSpPr>
            <p:cNvPr id="17" name="Cloud 16"/>
            <p:cNvSpPr/>
            <p:nvPr/>
          </p:nvSpPr>
          <p:spPr>
            <a:xfrm>
              <a:off x="7852348" y="938728"/>
              <a:ext cx="2811008" cy="181894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Open Standard</a:t>
              </a:r>
            </a:p>
            <a:p>
              <a:pPr algn="ctr"/>
              <a:r>
                <a:rPr lang="en-US" sz="2400" dirty="0"/>
                <a:t>Solutions</a:t>
              </a:r>
            </a:p>
          </p:txBody>
        </p:sp>
        <p:sp>
          <p:nvSpPr>
            <p:cNvPr id="21" name="Content Placeholder 6">
              <a:extLst>
                <a:ext uri="{FF2B5EF4-FFF2-40B4-BE49-F238E27FC236}">
                  <a16:creationId xmlns:a16="http://schemas.microsoft.com/office/drawing/2014/main" id="{4B1DEAB6-8415-1540-8F43-151CEFCD862A}"/>
                </a:ext>
              </a:extLst>
            </p:cNvPr>
            <p:cNvSpPr txBox="1">
              <a:spLocks/>
            </p:cNvSpPr>
            <p:nvPr/>
          </p:nvSpPr>
          <p:spPr>
            <a:xfrm>
              <a:off x="7988698" y="3056702"/>
              <a:ext cx="3288902" cy="1987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sz="2000" dirty="0"/>
                <a:t>Data Model</a:t>
              </a:r>
            </a:p>
            <a:p>
              <a:pPr>
                <a:lnSpc>
                  <a:spcPct val="120000"/>
                </a:lnSpc>
              </a:pPr>
              <a:r>
                <a:rPr lang="en-US" sz="2000" dirty="0"/>
                <a:t>Application Programmers Interface (API)</a:t>
              </a:r>
            </a:p>
            <a:p>
              <a:pPr>
                <a:lnSpc>
                  <a:spcPct val="120000"/>
                </a:lnSpc>
              </a:pPr>
              <a:r>
                <a:rPr lang="en-US" sz="2000" dirty="0"/>
                <a:t>Integration Processes</a:t>
              </a:r>
            </a:p>
          </p:txBody>
        </p:sp>
        <p:sp>
          <p:nvSpPr>
            <p:cNvPr id="22" name="Content Placeholder 6">
              <a:extLst>
                <a:ext uri="{FF2B5EF4-FFF2-40B4-BE49-F238E27FC236}">
                  <a16:creationId xmlns:a16="http://schemas.microsoft.com/office/drawing/2014/main" id="{DD812043-7461-0A44-91B5-835B61AE34E9}"/>
                </a:ext>
              </a:extLst>
            </p:cNvPr>
            <p:cNvSpPr txBox="1">
              <a:spLocks/>
            </p:cNvSpPr>
            <p:nvPr/>
          </p:nvSpPr>
          <p:spPr>
            <a:xfrm>
              <a:off x="7645506" y="5342733"/>
              <a:ext cx="3087806" cy="6959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Good for </a:t>
              </a:r>
              <a:r>
                <a:rPr lang="en-US" sz="2400" b="1" u="sng" dirty="0"/>
                <a:t>all</a:t>
              </a:r>
            </a:p>
            <a:p>
              <a:pPr marL="0" indent="0" algn="ctr">
                <a:buNone/>
              </a:pPr>
              <a:r>
                <a:rPr lang="en-US" sz="2400" dirty="0"/>
                <a:t>now and in the future</a:t>
              </a:r>
            </a:p>
          </p:txBody>
        </p:sp>
        <p:pic>
          <p:nvPicPr>
            <p:cNvPr id="23" name="Picture 22">
              <a:extLst>
                <a:ext uri="{FF2B5EF4-FFF2-40B4-BE49-F238E27FC236}">
                  <a16:creationId xmlns:a16="http://schemas.microsoft.com/office/drawing/2014/main" id="{7C610173-D24D-0B48-9BC1-3F7F00FBD9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8311" y="3104041"/>
              <a:ext cx="2022800" cy="139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F88B3CF3-9775-2C44-8CE6-DDC038FD925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8439" y="3077771"/>
              <a:ext cx="1605239" cy="1605239"/>
            </a:xfrm>
            <a:prstGeom prst="rect">
              <a:avLst/>
            </a:prstGeom>
          </p:spPr>
        </p:pic>
      </p:grpSp>
      <p:sp>
        <p:nvSpPr>
          <p:cNvPr id="25" name="Slide Number Placeholder 3">
            <a:extLst>
              <a:ext uri="{FF2B5EF4-FFF2-40B4-BE49-F238E27FC236}">
                <a16:creationId xmlns:a16="http://schemas.microsoft.com/office/drawing/2014/main" id="{2C8A3093-4A85-4C41-BCC3-B87E20C58093}"/>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4420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Goals of Interoperability Standards</a:t>
            </a:r>
          </a:p>
        </p:txBody>
      </p:sp>
      <p:sp>
        <p:nvSpPr>
          <p:cNvPr id="17411" name="Content Placeholder 17"/>
          <p:cNvSpPr>
            <a:spLocks noGrp="1"/>
          </p:cNvSpPr>
          <p:nvPr>
            <p:ph sz="half" idx="1"/>
          </p:nvPr>
        </p:nvSpPr>
        <p:spPr>
          <a:xfrm>
            <a:off x="588818"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Enable efficient distributed simulation</a:t>
            </a:r>
          </a:p>
          <a:p>
            <a:pPr lvl="1"/>
            <a:r>
              <a:rPr lang="en-US" sz="1800" dirty="0"/>
              <a:t>Throughput, latency, scalability etc.</a:t>
            </a:r>
          </a:p>
          <a:p>
            <a:r>
              <a:rPr lang="en-US" sz="2200" dirty="0"/>
              <a:t>Support simulation specific requirements</a:t>
            </a:r>
          </a:p>
          <a:p>
            <a:pPr lvl="1"/>
            <a:r>
              <a:rPr lang="en-US" sz="1800" dirty="0"/>
              <a:t>Not limited to data distribution</a:t>
            </a:r>
          </a:p>
          <a:p>
            <a:pPr lvl="1"/>
            <a:r>
              <a:rPr lang="en-US" sz="1800" dirty="0"/>
              <a:t>Provide common services (Remote Methods, Time Management, Ownership (control over data elements), etc.)</a:t>
            </a:r>
          </a:p>
          <a:p>
            <a:r>
              <a:rPr lang="en-US" sz="2200" dirty="0"/>
              <a:t>Isolate simulator from physical transport method (i.e. network)</a:t>
            </a:r>
          </a:p>
          <a:p>
            <a:pPr lvl="1"/>
            <a:r>
              <a:rPr lang="en-US" sz="1800" dirty="0"/>
              <a:t>Avoid technology lock-in</a:t>
            </a:r>
          </a:p>
          <a:p>
            <a:endParaRPr lang="en-US" sz="2000" dirty="0"/>
          </a:p>
        </p:txBody>
      </p:sp>
      <p:sp>
        <p:nvSpPr>
          <p:cNvPr id="17412" name="Content Placeholder 18"/>
          <p:cNvSpPr>
            <a:spLocks noGrp="1"/>
          </p:cNvSpPr>
          <p:nvPr>
            <p:ph sz="half" idx="2"/>
          </p:nvPr>
        </p:nvSpPr>
        <p:spPr>
          <a:xfrm>
            <a:off x="6355080" y="1748633"/>
            <a:ext cx="5181600" cy="4436036"/>
          </a:xfr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a:noAutofit/>
          </a:bodyPr>
          <a:lstStyle/>
          <a:p>
            <a:r>
              <a:rPr lang="en-US" sz="2200" dirty="0"/>
              <a:t>Promote interoperability and reuse</a:t>
            </a:r>
          </a:p>
          <a:p>
            <a:pPr lvl="1"/>
            <a:r>
              <a:rPr lang="en-US" sz="1800" dirty="0"/>
              <a:t>Leverage exiting solutions for other needs</a:t>
            </a:r>
          </a:p>
          <a:p>
            <a:pPr lvl="1"/>
            <a:r>
              <a:rPr lang="en-US" sz="1800" dirty="0"/>
              <a:t>Increased customer support </a:t>
            </a:r>
          </a:p>
          <a:p>
            <a:r>
              <a:rPr lang="en-US" sz="2200" dirty="0"/>
              <a:t>Vendor independent</a:t>
            </a:r>
          </a:p>
          <a:p>
            <a:pPr lvl="1"/>
            <a:r>
              <a:rPr lang="en-US" sz="1800" dirty="0"/>
              <a:t>Vendors and organizations equally comfortable with the standard</a:t>
            </a:r>
          </a:p>
          <a:p>
            <a:pPr lvl="1"/>
            <a:r>
              <a:rPr lang="en-US" sz="1800" dirty="0"/>
              <a:t>Open standard for contributions and influence</a:t>
            </a:r>
          </a:p>
          <a:p>
            <a:pPr lvl="1"/>
            <a:r>
              <a:rPr lang="en-US" sz="1800" dirty="0"/>
              <a:t>Easily replace interoperability implementation</a:t>
            </a:r>
          </a:p>
          <a:p>
            <a:r>
              <a:rPr lang="en-US" sz="2200" dirty="0"/>
              <a:t>Domain neutral</a:t>
            </a:r>
          </a:p>
          <a:p>
            <a:pPr lvl="1"/>
            <a:r>
              <a:rPr lang="en-US" sz="1800" dirty="0"/>
              <a:t>Support the simulation market as a whole, multi-purpose</a:t>
            </a:r>
          </a:p>
          <a:p>
            <a:pPr lvl="1"/>
            <a:r>
              <a:rPr lang="en-US" sz="1800" dirty="0"/>
              <a:t>Possibility to attract a large number of vendors and users</a:t>
            </a:r>
            <a:endParaRPr lang="en-US" sz="2400" dirty="0"/>
          </a:p>
        </p:txBody>
      </p:sp>
      <p:sp>
        <p:nvSpPr>
          <p:cNvPr id="34822" name="Slide Number Placeholder 3"/>
          <p:cNvSpPr>
            <a:spLocks noGrp="1"/>
          </p:cNvSpPr>
          <p:nvPr>
            <p:ph type="sldNum" sz="quarter" idx="10"/>
          </p:nvPr>
        </p:nvSpPr>
        <p:spPr>
          <a:xfrm>
            <a:off x="0" y="0"/>
            <a:ext cx="0" cy="0"/>
          </a:xfr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endParaRPr lang="en-US" altLang="x-none" dirty="0"/>
          </a:p>
        </p:txBody>
      </p:sp>
      <p:sp>
        <p:nvSpPr>
          <p:cNvPr id="34823" name="Content Placeholder 17"/>
          <p:cNvSpPr txBox="1">
            <a:spLocks/>
          </p:cNvSpPr>
          <p:nvPr/>
        </p:nvSpPr>
        <p:spPr bwMode="auto">
          <a:xfrm>
            <a:off x="588818"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Technical Aspects</a:t>
            </a:r>
          </a:p>
        </p:txBody>
      </p:sp>
      <p:sp>
        <p:nvSpPr>
          <p:cNvPr id="34824" name="Content Placeholder 17"/>
          <p:cNvSpPr txBox="1">
            <a:spLocks/>
          </p:cNvSpPr>
          <p:nvPr/>
        </p:nvSpPr>
        <p:spPr bwMode="auto">
          <a:xfrm>
            <a:off x="6355080" y="1096508"/>
            <a:ext cx="5181600" cy="533400"/>
          </a:xfrm>
          <a:prstGeom prst="rect">
            <a:avLst/>
          </a:prstGeom>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spcBef>
                <a:spcPct val="20000"/>
              </a:spcBef>
              <a:buFont typeface="Arial" charset="0"/>
              <a:buNone/>
            </a:pPr>
            <a:r>
              <a:rPr lang="en-US" altLang="x-none" sz="3200" dirty="0">
                <a:solidFill>
                  <a:schemeClr val="tx1"/>
                </a:solidFill>
                <a:ea typeface="ＭＳ Ｐゴシック" charset="-128"/>
              </a:rPr>
              <a:t>Business Aspects</a:t>
            </a:r>
          </a:p>
        </p:txBody>
      </p:sp>
      <p:sp>
        <p:nvSpPr>
          <p:cNvPr id="8" name="Slide Number Placeholder 3">
            <a:extLst>
              <a:ext uri="{FF2B5EF4-FFF2-40B4-BE49-F238E27FC236}">
                <a16:creationId xmlns:a16="http://schemas.microsoft.com/office/drawing/2014/main" id="{94D7B41B-C8DD-5E41-8BCD-FB9299CA6B0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616655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48" y="0"/>
            <a:ext cx="9054790" cy="795130"/>
          </a:xfrm>
        </p:spPr>
        <p:txBody>
          <a:bodyPr/>
          <a:lstStyle/>
          <a:p>
            <a:r>
              <a:rPr lang="en-US" sz="3200" noProof="0" dirty="0"/>
              <a:t>Interoperability Approaches</a:t>
            </a:r>
            <a:r>
              <a:rPr lang="en-US" sz="3200" dirty="0"/>
              <a:t> of the Past</a:t>
            </a:r>
            <a:endParaRPr lang="en-US" sz="2000" noProof="0" dirty="0"/>
          </a:p>
        </p:txBody>
      </p:sp>
      <p:sp>
        <p:nvSpPr>
          <p:cNvPr id="52" name="Content Placeholder 51"/>
          <p:cNvSpPr>
            <a:spLocks noGrp="1"/>
          </p:cNvSpPr>
          <p:nvPr>
            <p:ph idx="1"/>
          </p:nvPr>
        </p:nvSpPr>
        <p:spPr>
          <a:xfrm>
            <a:off x="535880" y="862752"/>
            <a:ext cx="11291686" cy="4192116"/>
          </a:xfrm>
        </p:spPr>
        <p:txBody>
          <a:bodyPr>
            <a:noAutofit/>
          </a:bodyPr>
          <a:lstStyle/>
          <a:p>
            <a:r>
              <a:rPr lang="en-US" sz="3200" noProof="0" dirty="0"/>
              <a:t>Standardize on a vendor solution</a:t>
            </a:r>
          </a:p>
          <a:p>
            <a:pPr lvl="1"/>
            <a:r>
              <a:rPr lang="en-US" noProof="0" dirty="0"/>
              <a:t>Optimized for a specific need</a:t>
            </a:r>
          </a:p>
          <a:p>
            <a:pPr lvl="1"/>
            <a:r>
              <a:rPr lang="en-US" dirty="0"/>
              <a:t>Creates a</a:t>
            </a:r>
            <a:r>
              <a:rPr lang="en-US" noProof="0" dirty="0"/>
              <a:t> vendor-lock situation for computers and/or software</a:t>
            </a:r>
          </a:p>
          <a:p>
            <a:r>
              <a:rPr lang="en-US" sz="3200" noProof="0" dirty="0"/>
              <a:t>Standardize on programming language</a:t>
            </a:r>
          </a:p>
          <a:p>
            <a:pPr lvl="1"/>
            <a:r>
              <a:rPr lang="en-US" dirty="0"/>
              <a:t>Optimized for a specific need</a:t>
            </a:r>
          </a:p>
          <a:p>
            <a:pPr lvl="1"/>
            <a:r>
              <a:rPr lang="en-US" noProof="0" dirty="0"/>
              <a:t>Problems may occur when maintaining code developed using older programming languages and compilers…the remember ADA mandate? </a:t>
            </a:r>
          </a:p>
          <a:p>
            <a:r>
              <a:rPr lang="en-US" dirty="0"/>
              <a:t>Incorporation of new software technologies becomes very difficult (Service Oriented Architectures (SOA), cloud based solutions, scripting languages, etc.)</a:t>
            </a:r>
          </a:p>
          <a:p>
            <a:pPr marL="609585" lvl="1" indent="0">
              <a:buNone/>
            </a:pPr>
            <a:endParaRPr lang="en-US" noProof="0" dirty="0"/>
          </a:p>
          <a:p>
            <a:pPr marL="0" indent="0">
              <a:buNone/>
            </a:pPr>
            <a:endParaRPr lang="en-US" sz="3200" noProof="0" dirty="0"/>
          </a:p>
        </p:txBody>
      </p:sp>
      <p:sp>
        <p:nvSpPr>
          <p:cNvPr id="6" name="Horizontal Scroll 5">
            <a:extLst>
              <a:ext uri="{FF2B5EF4-FFF2-40B4-BE49-F238E27FC236}">
                <a16:creationId xmlns:a16="http://schemas.microsoft.com/office/drawing/2014/main" id="{299F8057-963E-F44F-9A30-3129D159113C}"/>
              </a:ext>
            </a:extLst>
          </p:cNvPr>
          <p:cNvSpPr/>
          <p:nvPr/>
        </p:nvSpPr>
        <p:spPr>
          <a:xfrm>
            <a:off x="694906" y="5034990"/>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This approach was adopted when reuse, composability and interoperability were not high priorities </a:t>
            </a:r>
          </a:p>
        </p:txBody>
      </p:sp>
      <p:sp>
        <p:nvSpPr>
          <p:cNvPr id="7" name="Slide Number Placeholder 3">
            <a:extLst>
              <a:ext uri="{FF2B5EF4-FFF2-40B4-BE49-F238E27FC236}">
                <a16:creationId xmlns:a16="http://schemas.microsoft.com/office/drawing/2014/main" id="{32AA1031-F0B9-614D-9919-0158749321A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183981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604" y="-49695"/>
            <a:ext cx="9054790" cy="795130"/>
          </a:xfrm>
        </p:spPr>
        <p:txBody>
          <a:bodyPr/>
          <a:lstStyle/>
          <a:p>
            <a:r>
              <a:rPr lang="en-US" sz="2800" noProof="0" dirty="0"/>
              <a:t>Modern </a:t>
            </a:r>
            <a:r>
              <a:rPr lang="en-US" sz="2800" dirty="0"/>
              <a:t>Interoperability </a:t>
            </a:r>
            <a:r>
              <a:rPr lang="en-US" sz="2800" noProof="0" dirty="0"/>
              <a:t>Approaches</a:t>
            </a:r>
          </a:p>
        </p:txBody>
      </p:sp>
      <p:sp>
        <p:nvSpPr>
          <p:cNvPr id="52" name="Content Placeholder 51"/>
          <p:cNvSpPr>
            <a:spLocks noGrp="1"/>
          </p:cNvSpPr>
          <p:nvPr>
            <p:ph idx="1"/>
          </p:nvPr>
        </p:nvSpPr>
        <p:spPr>
          <a:xfrm>
            <a:off x="974270" y="999504"/>
            <a:ext cx="10243457" cy="3284261"/>
          </a:xfrm>
        </p:spPr>
        <p:txBody>
          <a:bodyPr>
            <a:noAutofit/>
          </a:bodyPr>
          <a:lstStyle/>
          <a:p>
            <a:r>
              <a:rPr lang="en-US" noProof="0" dirty="0"/>
              <a:t>Standardize on the </a:t>
            </a:r>
            <a:r>
              <a:rPr lang="en-US" b="1" u="sng" noProof="0" dirty="0"/>
              <a:t>Data Model </a:t>
            </a:r>
          </a:p>
          <a:p>
            <a:pPr lvl="1"/>
            <a:r>
              <a:rPr lang="en-US" dirty="0"/>
              <a:t>Data Model is the defined </a:t>
            </a:r>
            <a:r>
              <a:rPr lang="en-US" noProof="0" dirty="0"/>
              <a:t>network protocol or message format</a:t>
            </a:r>
          </a:p>
          <a:p>
            <a:pPr lvl="1"/>
            <a:r>
              <a:rPr lang="en-US" noProof="0" dirty="0"/>
              <a:t>This defines the data needed to interoperate </a:t>
            </a:r>
          </a:p>
          <a:p>
            <a:r>
              <a:rPr lang="en-US" noProof="0" dirty="0"/>
              <a:t>Standardize on a software </a:t>
            </a:r>
            <a:r>
              <a:rPr lang="en-US" b="1" u="sng" noProof="0" dirty="0"/>
              <a:t>Application Programmers Interface (API)</a:t>
            </a:r>
          </a:p>
          <a:p>
            <a:pPr lvl="1"/>
            <a:r>
              <a:rPr lang="en-US" noProof="0" dirty="0"/>
              <a:t>Provides software interface to interoperability services and solutions for distributed simulations</a:t>
            </a:r>
          </a:p>
          <a:p>
            <a:r>
              <a:rPr lang="en-US" dirty="0"/>
              <a:t>Standardize on </a:t>
            </a:r>
            <a:r>
              <a:rPr lang="en-US" b="1" u="sng" dirty="0"/>
              <a:t>Processes</a:t>
            </a:r>
          </a:p>
          <a:p>
            <a:endParaRPr lang="en-US" sz="2400" b="1" u="sng" noProof="0" dirty="0"/>
          </a:p>
        </p:txBody>
      </p:sp>
      <p:sp>
        <p:nvSpPr>
          <p:cNvPr id="7" name="Horizontal Scroll 6">
            <a:extLst>
              <a:ext uri="{FF2B5EF4-FFF2-40B4-BE49-F238E27FC236}">
                <a16:creationId xmlns:a16="http://schemas.microsoft.com/office/drawing/2014/main" id="{F09DBBA2-D0F4-2840-8AA5-A0A0B5EF27EB}"/>
              </a:ext>
            </a:extLst>
          </p:cNvPr>
          <p:cNvSpPr/>
          <p:nvPr/>
        </p:nvSpPr>
        <p:spPr>
          <a:xfrm>
            <a:off x="694905" y="4764239"/>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Modular Open Systems Architecture (MOSA) concepts enable success and solution flexibility … now and in the future </a:t>
            </a:r>
          </a:p>
        </p:txBody>
      </p:sp>
      <p:sp>
        <p:nvSpPr>
          <p:cNvPr id="5" name="Slide Number Placeholder 3">
            <a:extLst>
              <a:ext uri="{FF2B5EF4-FFF2-40B4-BE49-F238E27FC236}">
                <a16:creationId xmlns:a16="http://schemas.microsoft.com/office/drawing/2014/main" id="{551805FB-9815-9F45-8B15-89926FAB5FB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08140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28729" y="35916"/>
            <a:ext cx="10243457" cy="722270"/>
          </a:xfrm>
        </p:spPr>
        <p:txBody>
          <a:bodyPr>
            <a:normAutofit/>
          </a:bodyPr>
          <a:lstStyle/>
          <a:p>
            <a:r>
              <a:rPr lang="en-US" dirty="0"/>
              <a:t>Interoperability Standard: Data Models</a:t>
            </a:r>
          </a:p>
        </p:txBody>
      </p:sp>
      <p:sp>
        <p:nvSpPr>
          <p:cNvPr id="18438" name="Slide Number Placeholder 20"/>
          <p:cNvSpPr>
            <a:spLocks noGrp="1"/>
          </p:cNvSpPr>
          <p:nvPr>
            <p:ph type="sldNum" sz="quarter" idx="4"/>
          </p:nvPr>
        </p:nvSpPr>
        <p:spPr>
          <a:xfrm>
            <a:off x="10893288" y="6477001"/>
            <a:ext cx="821634" cy="340935"/>
          </a:xfrm>
        </p:spPr>
        <p:txBody>
          <a:bodyPr/>
          <a:lstStyle>
            <a:lvl1pPr eaLnBrk="0" hangingPunct="0">
              <a:defRPr sz="2400">
                <a:solidFill>
                  <a:schemeClr val="bg1"/>
                </a:solidFill>
                <a:latin typeface="Arial" charset="0"/>
                <a:ea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fld id="{E9A33377-4B29-5C41-850D-F3DB6C27935C}" type="slidenum">
              <a:rPr lang="en-US" smtClean="0"/>
              <a:pPr/>
              <a:t>17</a:t>
            </a:fld>
            <a:endParaRPr lang="en-US"/>
          </a:p>
        </p:txBody>
      </p:sp>
      <p:grpSp>
        <p:nvGrpSpPr>
          <p:cNvPr id="18435" name="Group 18"/>
          <p:cNvGrpSpPr>
            <a:grpSpLocks/>
          </p:cNvGrpSpPr>
          <p:nvPr/>
        </p:nvGrpSpPr>
        <p:grpSpPr bwMode="auto">
          <a:xfrm>
            <a:off x="1676400" y="1826503"/>
            <a:ext cx="2514600" cy="4267199"/>
            <a:chOff x="2057399" y="7315199"/>
            <a:chExt cx="6477834" cy="2084457"/>
          </a:xfrm>
        </p:grpSpPr>
        <p:grpSp>
          <p:nvGrpSpPr>
            <p:cNvPr id="18439" name="Group 85"/>
            <p:cNvGrpSpPr>
              <a:grpSpLocks/>
            </p:cNvGrpSpPr>
            <p:nvPr/>
          </p:nvGrpSpPr>
          <p:grpSpPr bwMode="auto">
            <a:xfrm>
              <a:off x="2057399" y="7315200"/>
              <a:ext cx="6477453" cy="2084456"/>
              <a:chOff x="3288" y="2160"/>
              <a:chExt cx="1544" cy="1134"/>
            </a:xfrm>
          </p:grpSpPr>
          <p:sp>
            <p:nvSpPr>
              <p:cNvPr id="18452" name="Rectangle 20"/>
              <p:cNvSpPr>
                <a:spLocks noChangeArrowheads="1"/>
              </p:cNvSpPr>
              <p:nvPr/>
            </p:nvSpPr>
            <p:spPr bwMode="auto">
              <a:xfrm>
                <a:off x="3288" y="2160"/>
                <a:ext cx="1544" cy="1134"/>
              </a:xfrm>
              <a:prstGeom prst="rect">
                <a:avLst/>
              </a:prstGeom>
              <a:solidFill>
                <a:srgbClr val="85C2FF"/>
              </a:solidFill>
              <a:ln w="12700">
                <a:solidFill>
                  <a:schemeClr val="tx1"/>
                </a:solidFill>
                <a:miter lim="800000"/>
                <a:headEnd/>
                <a:tailEnd/>
              </a:ln>
            </p:spPr>
            <p:txBody>
              <a:bodyPr anchor="ctr"/>
              <a:lstStyle/>
              <a:p>
                <a:pPr algn="ctr"/>
                <a:endParaRPr lang="en-US">
                  <a:solidFill>
                    <a:srgbClr val="800000"/>
                  </a:solidFill>
                </a:endParaRPr>
              </a:p>
            </p:txBody>
          </p:sp>
          <p:sp>
            <p:nvSpPr>
              <p:cNvPr id="18453" name="Rectangle 11"/>
              <p:cNvSpPr>
                <a:spLocks noChangeArrowheads="1"/>
              </p:cNvSpPr>
              <p:nvPr/>
            </p:nvSpPr>
            <p:spPr bwMode="auto">
              <a:xfrm>
                <a:off x="3288" y="3083"/>
                <a:ext cx="1544"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Technical Level</a:t>
                </a:r>
              </a:p>
              <a:p>
                <a:pPr algn="ctr"/>
                <a:r>
                  <a:rPr lang="en-US" sz="1200">
                    <a:solidFill>
                      <a:srgbClr val="800000"/>
                    </a:solidFill>
                  </a:rPr>
                  <a:t>(networking)</a:t>
                </a:r>
              </a:p>
            </p:txBody>
          </p:sp>
        </p:grpSp>
        <p:grpSp>
          <p:nvGrpSpPr>
            <p:cNvPr id="18440" name="Group 91"/>
            <p:cNvGrpSpPr>
              <a:grpSpLocks/>
            </p:cNvGrpSpPr>
            <p:nvPr/>
          </p:nvGrpSpPr>
          <p:grpSpPr bwMode="auto">
            <a:xfrm>
              <a:off x="2057400" y="7315200"/>
              <a:ext cx="6477136" cy="1667197"/>
              <a:chOff x="2426" y="2160"/>
              <a:chExt cx="2407" cy="907"/>
            </a:xfrm>
          </p:grpSpPr>
          <p:sp>
            <p:nvSpPr>
              <p:cNvPr id="18450" name="Rectangle 21"/>
              <p:cNvSpPr>
                <a:spLocks noChangeArrowheads="1"/>
              </p:cNvSpPr>
              <p:nvPr/>
            </p:nvSpPr>
            <p:spPr bwMode="auto">
              <a:xfrm>
                <a:off x="2426" y="2160"/>
                <a:ext cx="2407" cy="907"/>
              </a:xfrm>
              <a:prstGeom prst="rect">
                <a:avLst/>
              </a:prstGeom>
              <a:solidFill>
                <a:srgbClr val="7DD1FF"/>
              </a:solidFill>
              <a:ln w="12700">
                <a:solidFill>
                  <a:schemeClr val="tx1"/>
                </a:solidFill>
                <a:miter lim="800000"/>
                <a:headEnd/>
                <a:tailEnd/>
              </a:ln>
            </p:spPr>
            <p:txBody>
              <a:bodyPr anchor="ctr"/>
              <a:lstStyle/>
              <a:p>
                <a:pPr algn="ctr"/>
                <a:endParaRPr lang="en-US">
                  <a:solidFill>
                    <a:srgbClr val="800000"/>
                  </a:solidFill>
                </a:endParaRPr>
              </a:p>
            </p:txBody>
          </p:sp>
          <p:sp>
            <p:nvSpPr>
              <p:cNvPr id="18451" name="Rectangle 12"/>
              <p:cNvSpPr>
                <a:spLocks noChangeArrowheads="1"/>
              </p:cNvSpPr>
              <p:nvPr/>
            </p:nvSpPr>
            <p:spPr bwMode="auto">
              <a:xfrm>
                <a:off x="2426" y="2861"/>
                <a:ext cx="2407"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r>
                  <a:rPr lang="en-US" sz="1400" b="1">
                    <a:solidFill>
                      <a:srgbClr val="800000"/>
                    </a:solidFill>
                  </a:rPr>
                  <a:t>Syntactic Level</a:t>
                </a:r>
              </a:p>
              <a:p>
                <a:pPr algn="ctr"/>
                <a:r>
                  <a:rPr lang="en-US" sz="1200">
                    <a:solidFill>
                      <a:srgbClr val="800000"/>
                    </a:solidFill>
                  </a:rPr>
                  <a:t>(data exchange)</a:t>
                </a:r>
              </a:p>
            </p:txBody>
          </p:sp>
        </p:grpSp>
        <p:grpSp>
          <p:nvGrpSpPr>
            <p:cNvPr id="18441" name="Group 87"/>
            <p:cNvGrpSpPr>
              <a:grpSpLocks/>
            </p:cNvGrpSpPr>
            <p:nvPr/>
          </p:nvGrpSpPr>
          <p:grpSpPr bwMode="auto">
            <a:xfrm>
              <a:off x="2057400" y="7315199"/>
              <a:ext cx="6477333" cy="1255453"/>
              <a:chOff x="1701" y="2160"/>
              <a:chExt cx="3133" cy="683"/>
            </a:xfrm>
          </p:grpSpPr>
          <p:sp>
            <p:nvSpPr>
              <p:cNvPr id="18448" name="Rectangle 8"/>
              <p:cNvSpPr>
                <a:spLocks noChangeArrowheads="1"/>
              </p:cNvSpPr>
              <p:nvPr/>
            </p:nvSpPr>
            <p:spPr bwMode="auto">
              <a:xfrm>
                <a:off x="1701" y="2160"/>
                <a:ext cx="3133" cy="683"/>
              </a:xfrm>
              <a:prstGeom prst="rect">
                <a:avLst/>
              </a:prstGeom>
              <a:solidFill>
                <a:srgbClr val="A3DEFF"/>
              </a:solidFill>
              <a:ln w="12700">
                <a:solidFill>
                  <a:schemeClr val="tx1"/>
                </a:solidFill>
                <a:miter lim="800000"/>
                <a:headEnd/>
                <a:tailEnd/>
              </a:ln>
            </p:spPr>
            <p:txBody>
              <a:bodyPr anchor="ctr"/>
              <a:lstStyle/>
              <a:p>
                <a:pPr algn="ctr"/>
                <a:endParaRPr lang="en-US">
                  <a:solidFill>
                    <a:srgbClr val="800000"/>
                  </a:solidFill>
                </a:endParaRPr>
              </a:p>
            </p:txBody>
          </p:sp>
          <p:sp>
            <p:nvSpPr>
              <p:cNvPr id="18449" name="Rectangle 13"/>
              <p:cNvSpPr>
                <a:spLocks noChangeArrowheads="1"/>
              </p:cNvSpPr>
              <p:nvPr/>
            </p:nvSpPr>
            <p:spPr bwMode="auto">
              <a:xfrm>
                <a:off x="1797" y="2637"/>
                <a:ext cx="2846"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Semantic Level</a:t>
                </a:r>
              </a:p>
              <a:p>
                <a:pPr algn="ctr"/>
                <a:r>
                  <a:rPr lang="en-US" sz="1200">
                    <a:solidFill>
                      <a:srgbClr val="800000"/>
                    </a:solidFill>
                  </a:rPr>
                  <a:t>(information exchange)</a:t>
                </a:r>
              </a:p>
            </p:txBody>
          </p:sp>
        </p:grpSp>
        <p:grpSp>
          <p:nvGrpSpPr>
            <p:cNvPr id="18442" name="Group 88"/>
            <p:cNvGrpSpPr>
              <a:grpSpLocks/>
            </p:cNvGrpSpPr>
            <p:nvPr/>
          </p:nvGrpSpPr>
          <p:grpSpPr bwMode="auto">
            <a:xfrm>
              <a:off x="2057400" y="7315205"/>
              <a:ext cx="6477260" cy="838195"/>
              <a:chOff x="884" y="2160"/>
              <a:chExt cx="3951" cy="456"/>
            </a:xfrm>
          </p:grpSpPr>
          <p:sp>
            <p:nvSpPr>
              <p:cNvPr id="18446" name="Rectangle 9"/>
              <p:cNvSpPr>
                <a:spLocks noChangeArrowheads="1"/>
              </p:cNvSpPr>
              <p:nvPr/>
            </p:nvSpPr>
            <p:spPr bwMode="auto">
              <a:xfrm>
                <a:off x="884" y="2160"/>
                <a:ext cx="3951" cy="456"/>
              </a:xfrm>
              <a:prstGeom prst="rect">
                <a:avLst/>
              </a:prstGeom>
              <a:solidFill>
                <a:srgbClr val="C1E9FF"/>
              </a:solidFill>
              <a:ln w="12700">
                <a:solidFill>
                  <a:schemeClr val="tx1"/>
                </a:solidFill>
                <a:miter lim="800000"/>
                <a:headEnd/>
                <a:tailEnd/>
              </a:ln>
            </p:spPr>
            <p:txBody>
              <a:bodyPr anchor="ctr"/>
              <a:lstStyle/>
              <a:p>
                <a:pPr algn="ctr"/>
                <a:endParaRPr lang="en-US">
                  <a:solidFill>
                    <a:srgbClr val="800000"/>
                  </a:solidFill>
                </a:endParaRPr>
              </a:p>
            </p:txBody>
          </p:sp>
          <p:sp>
            <p:nvSpPr>
              <p:cNvPr id="18447" name="Rectangle 15"/>
              <p:cNvSpPr>
                <a:spLocks noChangeArrowheads="1"/>
              </p:cNvSpPr>
              <p:nvPr/>
            </p:nvSpPr>
            <p:spPr bwMode="auto">
              <a:xfrm>
                <a:off x="942" y="2421"/>
                <a:ext cx="3717"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pPr algn="ctr"/>
                <a:r>
                  <a:rPr lang="en-US" sz="1400" b="1">
                    <a:solidFill>
                      <a:srgbClr val="800000"/>
                    </a:solidFill>
                  </a:rPr>
                  <a:t>Pragmatic/Dynamic Level</a:t>
                </a:r>
              </a:p>
              <a:p>
                <a:pPr algn="ctr"/>
                <a:r>
                  <a:rPr lang="en-US" sz="1200">
                    <a:solidFill>
                      <a:srgbClr val="800000"/>
                    </a:solidFill>
                  </a:rPr>
                  <a:t>(common use of information)</a:t>
                </a:r>
              </a:p>
            </p:txBody>
          </p:sp>
        </p:grpSp>
        <p:grpSp>
          <p:nvGrpSpPr>
            <p:cNvPr id="18443" name="Group 89"/>
            <p:cNvGrpSpPr>
              <a:grpSpLocks/>
            </p:cNvGrpSpPr>
            <p:nvPr/>
          </p:nvGrpSpPr>
          <p:grpSpPr bwMode="auto">
            <a:xfrm>
              <a:off x="2058005" y="7315199"/>
              <a:ext cx="6477228" cy="420936"/>
              <a:chOff x="204" y="2160"/>
              <a:chExt cx="4630" cy="229"/>
            </a:xfrm>
          </p:grpSpPr>
          <p:sp>
            <p:nvSpPr>
              <p:cNvPr id="18444" name="Rectangle 19"/>
              <p:cNvSpPr>
                <a:spLocks noChangeArrowheads="1"/>
              </p:cNvSpPr>
              <p:nvPr/>
            </p:nvSpPr>
            <p:spPr bwMode="auto">
              <a:xfrm>
                <a:off x="204" y="2160"/>
                <a:ext cx="4630" cy="229"/>
              </a:xfrm>
              <a:prstGeom prst="rect">
                <a:avLst/>
              </a:prstGeom>
              <a:solidFill>
                <a:srgbClr val="E1F4FF"/>
              </a:solidFill>
              <a:ln w="12700">
                <a:solidFill>
                  <a:schemeClr val="tx1"/>
                </a:solidFill>
                <a:miter lim="800000"/>
                <a:headEnd/>
                <a:tailEnd/>
              </a:ln>
            </p:spPr>
            <p:txBody>
              <a:bodyPr anchor="ctr"/>
              <a:lstStyle/>
              <a:p>
                <a:pPr algn="ctr"/>
                <a:endParaRPr lang="en-US">
                  <a:solidFill>
                    <a:srgbClr val="800000"/>
                  </a:solidFill>
                </a:endParaRPr>
              </a:p>
            </p:txBody>
          </p:sp>
          <p:sp>
            <p:nvSpPr>
              <p:cNvPr id="18445" name="Rectangle 16"/>
              <p:cNvSpPr>
                <a:spLocks noChangeArrowheads="1"/>
              </p:cNvSpPr>
              <p:nvPr/>
            </p:nvSpPr>
            <p:spPr bwMode="auto">
              <a:xfrm>
                <a:off x="204" y="2197"/>
                <a:ext cx="449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lstStyle/>
              <a:p>
                <a:pPr algn="ctr"/>
                <a:r>
                  <a:rPr lang="en-US" sz="1400" b="1">
                    <a:solidFill>
                      <a:srgbClr val="800000"/>
                    </a:solidFill>
                  </a:rPr>
                  <a:t>Conceptual Level</a:t>
                </a:r>
              </a:p>
              <a:p>
                <a:pPr algn="ctr"/>
                <a:r>
                  <a:rPr lang="en-US" sz="1200">
                    <a:solidFill>
                      <a:srgbClr val="800000"/>
                    </a:solidFill>
                  </a:rPr>
                  <a:t>(common understanding</a:t>
                </a:r>
              </a:p>
              <a:p>
                <a:pPr algn="ctr"/>
                <a:r>
                  <a:rPr lang="en-US" sz="1200">
                    <a:solidFill>
                      <a:srgbClr val="800000"/>
                    </a:solidFill>
                  </a:rPr>
                  <a:t>of information)</a:t>
                </a:r>
              </a:p>
            </p:txBody>
          </p:sp>
        </p:grpSp>
      </p:grpSp>
      <p:sp>
        <p:nvSpPr>
          <p:cNvPr id="18437" name="Rectangle 27"/>
          <p:cNvSpPr>
            <a:spLocks noChangeArrowheads="1"/>
          </p:cNvSpPr>
          <p:nvPr/>
        </p:nvSpPr>
        <p:spPr bwMode="auto">
          <a:xfrm>
            <a:off x="1629808" y="6071136"/>
            <a:ext cx="265502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i="1">
                <a:solidFill>
                  <a:srgbClr val="800000"/>
                </a:solidFill>
              </a:rPr>
              <a:t>Levels of Interoperability (Tolk)</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664694" y="5264169"/>
            <a:ext cx="2133600" cy="1004815"/>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4740894" y="3877303"/>
            <a:ext cx="1981200" cy="1148424"/>
          </a:xfrm>
          <a:prstGeom prst="rect">
            <a:avLst/>
          </a:prstGeom>
        </p:spPr>
      </p:pic>
      <p:pic>
        <p:nvPicPr>
          <p:cNvPr id="15" name="Picture 14"/>
          <p:cNvPicPr>
            <a:picLocks noChangeAspect="1"/>
          </p:cNvPicPr>
          <p:nvPr/>
        </p:nvPicPr>
        <p:blipFill rotWithShape="1">
          <a:blip r:embed="rId5">
            <a:clrChange>
              <a:clrFrom>
                <a:srgbClr val="FEFEFE"/>
              </a:clrFrom>
              <a:clrTo>
                <a:srgbClr val="FEFEFE">
                  <a:alpha val="0"/>
                </a:srgbClr>
              </a:clrTo>
            </a:clrChange>
          </a:blip>
          <a:srcRect l="-38" r="4629" b="15315"/>
          <a:stretch/>
        </p:blipFill>
        <p:spPr>
          <a:xfrm>
            <a:off x="4447958" y="1635427"/>
            <a:ext cx="2567072" cy="1891200"/>
          </a:xfrm>
          <a:prstGeom prst="rect">
            <a:avLst/>
          </a:prstGeom>
        </p:spPr>
      </p:pic>
      <p:sp>
        <p:nvSpPr>
          <p:cNvPr id="16" name="Folded Corner 15"/>
          <p:cNvSpPr/>
          <p:nvPr/>
        </p:nvSpPr>
        <p:spPr>
          <a:xfrm>
            <a:off x="7784454" y="3065711"/>
            <a:ext cx="1981200" cy="2847976"/>
          </a:xfrm>
          <a:prstGeom prst="foldedCorner">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Object Model</a:t>
            </a:r>
          </a:p>
          <a:p>
            <a:pPr algn="ctr"/>
            <a:endParaRPr lang="en-US" sz="2000" dirty="0"/>
          </a:p>
          <a:p>
            <a:pPr algn="ctr"/>
            <a:r>
              <a:rPr lang="en-US" sz="2000" dirty="0"/>
              <a:t>A document describing the data that will be exchanged</a:t>
            </a:r>
          </a:p>
        </p:txBody>
      </p:sp>
      <p:sp>
        <p:nvSpPr>
          <p:cNvPr id="18" name="Left Brace 17"/>
          <p:cNvSpPr/>
          <p:nvPr/>
        </p:nvSpPr>
        <p:spPr>
          <a:xfrm>
            <a:off x="7048364" y="3065711"/>
            <a:ext cx="609600" cy="2895600"/>
          </a:xfrm>
          <a:prstGeom prst="leftBrace">
            <a:avLst>
              <a:gd name="adj1" fmla="val 1666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Rectangle 1"/>
          <p:cNvSpPr/>
          <p:nvPr/>
        </p:nvSpPr>
        <p:spPr>
          <a:xfrm>
            <a:off x="503582" y="733800"/>
            <a:ext cx="11275830" cy="923330"/>
          </a:xfrm>
          <a:prstGeom prst="rect">
            <a:avLst/>
          </a:prstGeom>
        </p:spPr>
        <p:txBody>
          <a:bodyPr wrap="square">
            <a:spAutoFit/>
          </a:bodyPr>
          <a:lstStyle/>
          <a:p>
            <a:pPr marL="285750" indent="-285750">
              <a:lnSpc>
                <a:spcPct val="90000"/>
              </a:lnSpc>
              <a:buFont typeface="Arial" charset="0"/>
              <a:buChar char="•"/>
            </a:pPr>
            <a:r>
              <a:rPr lang="en-US" sz="2000" dirty="0"/>
              <a:t>Enable semantic interoperability among simulation applications</a:t>
            </a:r>
          </a:p>
          <a:p>
            <a:pPr marL="285750" indent="-285750">
              <a:lnSpc>
                <a:spcPct val="90000"/>
              </a:lnSpc>
              <a:buFont typeface="Arial" charset="0"/>
              <a:buChar char="•"/>
            </a:pPr>
            <a:r>
              <a:rPr lang="en-US" sz="2000" dirty="0"/>
              <a:t>Provide the “common language” that all simulation applications use to communicate </a:t>
            </a:r>
          </a:p>
          <a:p>
            <a:pPr marL="285750" indent="-285750">
              <a:lnSpc>
                <a:spcPct val="90000"/>
              </a:lnSpc>
              <a:buFont typeface="Arial" charset="0"/>
              <a:buChar char="•"/>
            </a:pPr>
            <a:r>
              <a:rPr lang="en-US" sz="2000" dirty="0"/>
              <a:t>Data Models = Object Model(OM) = Data Exchange Agreement (DEM)</a:t>
            </a:r>
          </a:p>
        </p:txBody>
      </p:sp>
      <p:grpSp>
        <p:nvGrpSpPr>
          <p:cNvPr id="3" name="Group 2"/>
          <p:cNvGrpSpPr/>
          <p:nvPr/>
        </p:nvGrpSpPr>
        <p:grpSpPr>
          <a:xfrm>
            <a:off x="10097890" y="2918822"/>
            <a:ext cx="1681522" cy="1886980"/>
            <a:chOff x="1457454" y="2722659"/>
            <a:chExt cx="2439650" cy="2627316"/>
          </a:xfrm>
        </p:grpSpPr>
        <p:pic>
          <p:nvPicPr>
            <p:cNvPr id="27" name="Picture 7" descr="C:\Users\martin\AppData\Local\Microsoft\Windows\Temporary Internet Files\Content.IE5\I6YM12GK\MC90044176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6832" y="2722659"/>
              <a:ext cx="1930272" cy="193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C:\Users\martin\AppData\Local\Microsoft\Windows\Temporary Internet Files\Content.IE5\V22LK8XB\MC90043388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2805" y="3120709"/>
              <a:ext cx="1206420" cy="120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C:\Users\martin\AppData\Local\Microsoft\Windows\Temporary Internet Files\Content.IE5\V22LK8XB\MP900439239[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7454" y="4652932"/>
              <a:ext cx="697043" cy="69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15"/>
            <p:cNvSpPr txBox="1">
              <a:spLocks noChangeArrowheads="1"/>
            </p:cNvSpPr>
            <p:nvPr/>
          </p:nvSpPr>
          <p:spPr bwMode="auto">
            <a:xfrm>
              <a:off x="2154496" y="4854002"/>
              <a:ext cx="1377842" cy="42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rPr>
                <a:t>Airplane!</a:t>
              </a:r>
            </a:p>
          </p:txBody>
        </p:sp>
      </p:grpSp>
      <p:sp>
        <p:nvSpPr>
          <p:cNvPr id="32" name="Slide Number Placeholder 3">
            <a:extLst>
              <a:ext uri="{FF2B5EF4-FFF2-40B4-BE49-F238E27FC236}">
                <a16:creationId xmlns:a16="http://schemas.microsoft.com/office/drawing/2014/main" id="{C81C83E7-6EF0-2845-B798-C9DE1FA95E42}"/>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405458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601" y="-79513"/>
            <a:ext cx="7416800" cy="841248"/>
          </a:xfrm>
        </p:spPr>
        <p:txBody>
          <a:bodyPr/>
          <a:lstStyle/>
          <a:p>
            <a:r>
              <a:rPr lang="en-US" sz="2800" dirty="0"/>
              <a:t>Interoperability Standard: API </a:t>
            </a:r>
            <a:endParaRPr lang="en-US" sz="2800" noProof="0" dirty="0"/>
          </a:p>
        </p:txBody>
      </p:sp>
      <p:sp>
        <p:nvSpPr>
          <p:cNvPr id="3" name="Content Placeholder 2"/>
          <p:cNvSpPr>
            <a:spLocks noGrp="1"/>
          </p:cNvSpPr>
          <p:nvPr>
            <p:ph idx="1"/>
          </p:nvPr>
        </p:nvSpPr>
        <p:spPr>
          <a:xfrm>
            <a:off x="589965" y="983895"/>
            <a:ext cx="10928351" cy="4134758"/>
          </a:xfrm>
        </p:spPr>
        <p:txBody>
          <a:bodyPr>
            <a:normAutofit lnSpcReduction="10000"/>
          </a:bodyPr>
          <a:lstStyle/>
          <a:p>
            <a:r>
              <a:rPr lang="en-US" sz="2400" noProof="0" dirty="0"/>
              <a:t>Application Programmers Interface (API) is a software interface to software services that enable interoperability</a:t>
            </a:r>
          </a:p>
          <a:p>
            <a:pPr lvl="1"/>
            <a:r>
              <a:rPr lang="en-US" sz="2000" noProof="0" dirty="0"/>
              <a:t>Time Management</a:t>
            </a:r>
          </a:p>
          <a:p>
            <a:pPr lvl="2"/>
            <a:r>
              <a:rPr lang="en-US" sz="1800" noProof="0" dirty="0"/>
              <a:t>Manage and synchronize time between participating applications</a:t>
            </a:r>
          </a:p>
          <a:p>
            <a:pPr lvl="1"/>
            <a:r>
              <a:rPr lang="en-US" sz="2000" noProof="0" dirty="0"/>
              <a:t>Quality of Service (in simulation)</a:t>
            </a:r>
          </a:p>
          <a:p>
            <a:pPr lvl="2"/>
            <a:r>
              <a:rPr lang="en-US" sz="1800" noProof="0" dirty="0"/>
              <a:t>Services for managing how data is distributed on the network</a:t>
            </a:r>
          </a:p>
          <a:p>
            <a:pPr lvl="1"/>
            <a:r>
              <a:rPr lang="en-US" sz="2000" noProof="0" dirty="0"/>
              <a:t>Ownership Management</a:t>
            </a:r>
          </a:p>
          <a:p>
            <a:pPr lvl="2"/>
            <a:r>
              <a:rPr lang="en-US" sz="1800" noProof="0" dirty="0"/>
              <a:t>Transfer of modelling responsibility from one participating application to another</a:t>
            </a:r>
          </a:p>
          <a:p>
            <a:pPr lvl="1"/>
            <a:r>
              <a:rPr lang="en-US" sz="2000" noProof="0" dirty="0"/>
              <a:t>Data Distribution Management, DDM</a:t>
            </a:r>
          </a:p>
          <a:p>
            <a:pPr lvl="2"/>
            <a:r>
              <a:rPr lang="en-US" sz="1800" noProof="0" dirty="0"/>
              <a:t>Data filtering based on regions or any other attribute to reduce data load</a:t>
            </a:r>
          </a:p>
          <a:p>
            <a:pPr lvl="1"/>
            <a:r>
              <a:rPr lang="en-US" sz="2000" noProof="0" dirty="0"/>
              <a:t>Remote Method Invocation, RMI</a:t>
            </a:r>
          </a:p>
          <a:p>
            <a:pPr lvl="2"/>
            <a:r>
              <a:rPr lang="en-US" sz="1800" noProof="0" dirty="0"/>
              <a:t>Participating applications can have methods that can be remotely invoked by other applications</a:t>
            </a:r>
          </a:p>
          <a:p>
            <a:endParaRPr lang="en-US" sz="2400" noProof="0" dirty="0"/>
          </a:p>
        </p:txBody>
      </p:sp>
      <p:sp>
        <p:nvSpPr>
          <p:cNvPr id="5" name="Horizontal Scroll 4">
            <a:extLst>
              <a:ext uri="{FF2B5EF4-FFF2-40B4-BE49-F238E27FC236}">
                <a16:creationId xmlns:a16="http://schemas.microsoft.com/office/drawing/2014/main" id="{E2DE0C52-FE09-804A-B476-66437E62BF18}"/>
              </a:ext>
            </a:extLst>
          </p:cNvPr>
          <p:cNvSpPr/>
          <p:nvPr/>
        </p:nvSpPr>
        <p:spPr>
          <a:xfrm>
            <a:off x="792729" y="4881889"/>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solidFill>
                  <a:schemeClr val="bg1"/>
                </a:solidFill>
              </a:rPr>
              <a:t>These services have made significant enhancements to LVC interoperability. Understanding these capabilities and implementing them using common practices improves performance and reduces risk</a:t>
            </a:r>
          </a:p>
        </p:txBody>
      </p:sp>
      <p:sp>
        <p:nvSpPr>
          <p:cNvPr id="6" name="Slide Number Placeholder 3">
            <a:extLst>
              <a:ext uri="{FF2B5EF4-FFF2-40B4-BE49-F238E27FC236}">
                <a16:creationId xmlns:a16="http://schemas.microsoft.com/office/drawing/2014/main" id="{45E209CD-75A5-5043-B2D7-08D5C0993FE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3487185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182756" y="-49694"/>
            <a:ext cx="9332843" cy="795130"/>
          </a:xfrm>
        </p:spPr>
        <p:txBody>
          <a:bodyPr/>
          <a:lstStyle/>
          <a:p>
            <a:r>
              <a:rPr lang="en-US" dirty="0"/>
              <a:t>Interoperability Standards: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p:txBody>
          <a:bodyPr/>
          <a:lstStyle/>
          <a:p>
            <a:r>
              <a:rPr lang="en-US" sz="3200" dirty="0"/>
              <a:t>A well-defined Integration Process is critical to success</a:t>
            </a:r>
          </a:p>
          <a:p>
            <a:pPr lvl="1"/>
            <a:r>
              <a:rPr lang="en-US" sz="2800" dirty="0"/>
              <a:t>First step in planning for an LVC Environment is identification and adoption of a proven process to support the design, integration and execution of the environment </a:t>
            </a:r>
          </a:p>
          <a:p>
            <a:pPr lvl="1"/>
            <a:r>
              <a:rPr lang="en-US" sz="2800" dirty="0"/>
              <a:t>To ensure the environment is designed and configured to meet the event requirements, a structured process is necessary to properly identify needs, deigns and solutions.</a:t>
            </a:r>
          </a:p>
          <a:p>
            <a:pPr lvl="2"/>
            <a:r>
              <a:rPr lang="en-US" sz="2400" dirty="0"/>
              <a:t>Several standard, and proven, processes exist.  </a:t>
            </a:r>
          </a:p>
          <a:p>
            <a:pPr lvl="2"/>
            <a:r>
              <a:rPr lang="en-US" sz="2400" dirty="0"/>
              <a:t>Do not add risk to your program by “winging it” through a very complex endeavor </a:t>
            </a:r>
          </a:p>
        </p:txBody>
      </p:sp>
    </p:spTree>
    <p:extLst>
      <p:ext uri="{BB962C8B-B14F-4D97-AF65-F5344CB8AC3E}">
        <p14:creationId xmlns:p14="http://schemas.microsoft.com/office/powerpoint/2010/main" val="328354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pPr marL="514350" indent="-514350">
              <a:buFont typeface="+mj-lt"/>
              <a:buAutoNum type="arabicPeriod"/>
            </a:pPr>
            <a:r>
              <a:rPr lang="en-US" dirty="0"/>
              <a:t>Learning Objectives</a:t>
            </a:r>
          </a:p>
          <a:p>
            <a:pPr marL="514350" indent="-514350">
              <a:buFont typeface="+mj-lt"/>
              <a:buAutoNum type="arabicPeriod"/>
            </a:pPr>
            <a:r>
              <a:rPr lang="en-US" dirty="0"/>
              <a:t>LVC Interoperability Overview</a:t>
            </a:r>
          </a:p>
          <a:p>
            <a:pPr marL="514350" indent="-514350">
              <a:buFont typeface="+mj-lt"/>
              <a:buAutoNum type="arabicPeriod"/>
            </a:pPr>
            <a:r>
              <a:rPr lang="en-US" dirty="0"/>
              <a:t>Interoperability Through Standards </a:t>
            </a:r>
          </a:p>
          <a:p>
            <a:pPr marL="514350" indent="-514350">
              <a:buFont typeface="+mj-lt"/>
              <a:buAutoNum type="arabicPeriod"/>
            </a:pPr>
            <a:r>
              <a:rPr lang="en-US" dirty="0"/>
              <a:t>Interoperability Using Gateways and Cross Domain Solutions </a:t>
            </a:r>
          </a:p>
          <a:p>
            <a:pPr marL="514350" indent="-514350">
              <a:buFont typeface="+mj-lt"/>
              <a:buAutoNum type="arabicPeriod"/>
            </a:pPr>
            <a:r>
              <a:rPr lang="en-US" dirty="0"/>
              <a:t>LVC Interoperability Use Case</a:t>
            </a:r>
          </a:p>
          <a:p>
            <a:pPr marL="514350" indent="-514350">
              <a:buFont typeface="+mj-lt"/>
              <a:buAutoNum type="arabicPeriod"/>
            </a:pPr>
            <a:r>
              <a:rPr lang="en-US" dirty="0"/>
              <a:t>Summary</a:t>
            </a:r>
          </a:p>
        </p:txBody>
      </p:sp>
    </p:spTree>
    <p:extLst>
      <p:ext uri="{BB962C8B-B14F-4D97-AF65-F5344CB8AC3E}">
        <p14:creationId xmlns:p14="http://schemas.microsoft.com/office/powerpoint/2010/main" val="245283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7600" y="-66341"/>
            <a:ext cx="7416800" cy="841248"/>
          </a:xfrm>
        </p:spPr>
        <p:txBody>
          <a:bodyPr/>
          <a:lstStyle/>
          <a:p>
            <a:r>
              <a:rPr lang="en-US" dirty="0"/>
              <a:t>Open Standards</a:t>
            </a:r>
          </a:p>
        </p:txBody>
      </p:sp>
      <p:sp>
        <p:nvSpPr>
          <p:cNvPr id="6" name="Content Placeholder 5"/>
          <p:cNvSpPr>
            <a:spLocks noGrp="1"/>
          </p:cNvSpPr>
          <p:nvPr>
            <p:ph idx="1"/>
          </p:nvPr>
        </p:nvSpPr>
        <p:spPr>
          <a:xfrm>
            <a:off x="188260" y="989946"/>
            <a:ext cx="12102352" cy="4896678"/>
          </a:xfrm>
        </p:spPr>
        <p:txBody>
          <a:bodyPr>
            <a:normAutofit/>
          </a:bodyPr>
          <a:lstStyle/>
          <a:p>
            <a:r>
              <a:rPr lang="en-US" sz="3200" dirty="0"/>
              <a:t>According to the Software Engineering Institute a system is open if:</a:t>
            </a:r>
          </a:p>
          <a:p>
            <a:pPr marL="952485" lvl="1" indent="-342900">
              <a:buFont typeface="Arial" panose="020B0604020202020204" pitchFamily="34" charset="0"/>
              <a:buChar char="•"/>
            </a:pPr>
            <a:r>
              <a:rPr lang="en-US" sz="2800" dirty="0"/>
              <a:t>It is fully defined</a:t>
            </a:r>
          </a:p>
          <a:p>
            <a:pPr marL="952485" lvl="1" indent="-342900">
              <a:buFont typeface="Arial" panose="020B0604020202020204" pitchFamily="34" charset="0"/>
              <a:buChar char="•"/>
            </a:pPr>
            <a:r>
              <a:rPr lang="en-US" sz="2800" dirty="0"/>
              <a:t>Available to the public</a:t>
            </a:r>
          </a:p>
          <a:p>
            <a:pPr marL="952485" lvl="1" indent="-342900">
              <a:buFont typeface="Arial" panose="020B0604020202020204" pitchFamily="34" charset="0"/>
              <a:buChar char="•"/>
            </a:pPr>
            <a:r>
              <a:rPr lang="en-US" sz="2800" dirty="0"/>
              <a:t>Maintained according to group consensus</a:t>
            </a:r>
          </a:p>
          <a:p>
            <a:pPr marL="419099" indent="-342900">
              <a:buFont typeface="Arial" panose="020B0604020202020204" pitchFamily="34" charset="0"/>
              <a:buChar char="•"/>
            </a:pPr>
            <a:r>
              <a:rPr lang="en-US" sz="3200" dirty="0"/>
              <a:t>Support Organizations for Interoperability Standards include:</a:t>
            </a:r>
          </a:p>
          <a:p>
            <a:pPr marL="952485" lvl="1" indent="-342900">
              <a:buFont typeface="Arial" panose="020B0604020202020204" pitchFamily="34" charset="0"/>
              <a:buChar char="•"/>
            </a:pPr>
            <a:r>
              <a:rPr lang="en-US" dirty="0"/>
              <a:t>Institute of Electrical and Electronics Engineers (IEEE</a:t>
            </a:r>
            <a:r>
              <a:rPr lang="en-US" sz="2800" dirty="0"/>
              <a:t>) </a:t>
            </a:r>
            <a:r>
              <a:rPr lang="en-US" dirty="0">
                <a:hlinkClick r:id="rId2">
                  <a:extLst>
                    <a:ext uri="{A12FA001-AC4F-418D-AE19-62706E023703}">
                      <ahyp:hlinkClr xmlns:ahyp="http://schemas.microsoft.com/office/drawing/2018/hyperlinkcolor" val="tx"/>
                    </a:ext>
                  </a:extLst>
                </a:hlinkClick>
              </a:rPr>
              <a:t>https://www.ieee.org/standards/index.html</a:t>
            </a:r>
            <a:endParaRPr lang="en-US" sz="2800" dirty="0"/>
          </a:p>
          <a:p>
            <a:pPr marL="952485" lvl="1" indent="-342900">
              <a:buFont typeface="Arial" panose="020B0604020202020204" pitchFamily="34" charset="0"/>
              <a:buChar char="•"/>
            </a:pPr>
            <a:r>
              <a:rPr lang="en-US" dirty="0"/>
              <a:t>Simulation Interoperability Standards Organization(SISO) </a:t>
            </a:r>
            <a:r>
              <a:rPr lang="en-US" dirty="0">
                <a:hlinkClick r:id="rId3">
                  <a:extLst>
                    <a:ext uri="{A12FA001-AC4F-418D-AE19-62706E023703}">
                      <ahyp:hlinkClr xmlns:ahyp="http://schemas.microsoft.com/office/drawing/2018/hyperlinkcolor" val="tx"/>
                    </a:ext>
                  </a:extLst>
                </a:hlinkClick>
              </a:rPr>
              <a:t>https://www.sisostds.org/</a:t>
            </a:r>
            <a:endParaRPr lang="en-US" dirty="0"/>
          </a:p>
          <a:p>
            <a:pPr marL="952485" lvl="1" indent="-342900">
              <a:buFont typeface="Arial" panose="020B0604020202020204" pitchFamily="34" charset="0"/>
              <a:buChar char="•"/>
            </a:pPr>
            <a:r>
              <a:rPr lang="en-US" dirty="0"/>
              <a:t>TENA Architecture Management Team </a:t>
            </a:r>
            <a:r>
              <a:rPr lang="en-US" dirty="0">
                <a:hlinkClick r:id="rId4">
                  <a:extLst>
                    <a:ext uri="{A12FA001-AC4F-418D-AE19-62706E023703}">
                      <ahyp:hlinkClr xmlns:ahyp="http://schemas.microsoft.com/office/drawing/2018/hyperlinkcolor" val="tx"/>
                    </a:ext>
                  </a:extLst>
                </a:hlinkClick>
              </a:rPr>
              <a:t>https://www.tena-sda.org</a:t>
            </a:r>
            <a:endParaRPr lang="en-US" dirty="0"/>
          </a:p>
          <a:p>
            <a:endParaRPr lang="en-US" sz="3200" dirty="0"/>
          </a:p>
          <a:p>
            <a:endParaRPr lang="en-US" sz="3200" dirty="0"/>
          </a:p>
        </p:txBody>
      </p:sp>
      <p:pic>
        <p:nvPicPr>
          <p:cNvPr id="7" name="Picture 10" descr="fi2010tenapub copy">
            <a:extLst>
              <a:ext uri="{FF2B5EF4-FFF2-40B4-BE49-F238E27FC236}">
                <a16:creationId xmlns:a16="http://schemas.microsoft.com/office/drawing/2014/main" id="{7BFD64E8-0E38-B04C-AE7C-3EA9373863C2}"/>
              </a:ext>
            </a:extLst>
          </p:cNvPr>
          <p:cNvPicPr>
            <a:picLocks noChangeAspect="1" noChangeArrowheads="1"/>
          </p:cNvPicPr>
          <p:nvPr/>
        </p:nvPicPr>
        <p:blipFill>
          <a:blip r:embed="rId5" cstate="print"/>
          <a:srcRect/>
          <a:stretch>
            <a:fillRect/>
          </a:stretch>
        </p:blipFill>
        <p:spPr bwMode="auto">
          <a:xfrm>
            <a:off x="1180681" y="5219358"/>
            <a:ext cx="851769" cy="793117"/>
          </a:xfrm>
          <a:prstGeom prst="rect">
            <a:avLst/>
          </a:prstGeom>
          <a:noFill/>
          <a:ln w="9525">
            <a:noFill/>
            <a:miter lim="800000"/>
            <a:headEnd/>
            <a:tailEnd/>
          </a:ln>
        </p:spPr>
      </p:pic>
      <p:pic>
        <p:nvPicPr>
          <p:cNvPr id="8" name="Picture 6" descr="Q:\PitchKB\Produkter\EvolvedProfile\Evolved Logo\EvolvedLogo-912x616.gif">
            <a:extLst>
              <a:ext uri="{FF2B5EF4-FFF2-40B4-BE49-F238E27FC236}">
                <a16:creationId xmlns:a16="http://schemas.microsoft.com/office/drawing/2014/main" id="{716F0F62-89F2-4C41-BAC3-A769A2F7B3AF}"/>
              </a:ext>
            </a:extLst>
          </p:cNvPr>
          <p:cNvPicPr>
            <a:picLocks noChangeAspect="1" noChangeArrowheads="1"/>
          </p:cNvPicPr>
          <p:nvPr/>
        </p:nvPicPr>
        <p:blipFill>
          <a:blip r:embed="rId6" cstate="print"/>
          <a:srcRect/>
          <a:stretch>
            <a:fillRect/>
          </a:stretch>
        </p:blipFill>
        <p:spPr bwMode="auto">
          <a:xfrm>
            <a:off x="10661123" y="5319307"/>
            <a:ext cx="850215" cy="574268"/>
          </a:xfrm>
          <a:prstGeom prst="rect">
            <a:avLst/>
          </a:prstGeom>
          <a:noFill/>
        </p:spPr>
      </p:pic>
      <p:pic>
        <p:nvPicPr>
          <p:cNvPr id="3" name="Picture 2">
            <a:extLst>
              <a:ext uri="{FF2B5EF4-FFF2-40B4-BE49-F238E27FC236}">
                <a16:creationId xmlns:a16="http://schemas.microsoft.com/office/drawing/2014/main" id="{7EE00CDE-E58A-3640-A94C-561E13677B9D}"/>
              </a:ext>
            </a:extLst>
          </p:cNvPr>
          <p:cNvPicPr>
            <a:picLocks noChangeAspect="1"/>
          </p:cNvPicPr>
          <p:nvPr/>
        </p:nvPicPr>
        <p:blipFill>
          <a:blip r:embed="rId7"/>
          <a:stretch>
            <a:fillRect/>
          </a:stretch>
        </p:blipFill>
        <p:spPr>
          <a:xfrm>
            <a:off x="3402350" y="5384191"/>
            <a:ext cx="3187700" cy="444500"/>
          </a:xfrm>
          <a:prstGeom prst="rect">
            <a:avLst/>
          </a:prstGeom>
        </p:spPr>
      </p:pic>
      <p:pic>
        <p:nvPicPr>
          <p:cNvPr id="4" name="Picture 3">
            <a:extLst>
              <a:ext uri="{FF2B5EF4-FFF2-40B4-BE49-F238E27FC236}">
                <a16:creationId xmlns:a16="http://schemas.microsoft.com/office/drawing/2014/main" id="{3D4BFED3-8EC7-8540-BD94-72E8DB215208}"/>
              </a:ext>
            </a:extLst>
          </p:cNvPr>
          <p:cNvPicPr>
            <a:picLocks noChangeAspect="1"/>
          </p:cNvPicPr>
          <p:nvPr/>
        </p:nvPicPr>
        <p:blipFill>
          <a:blip r:embed="rId8"/>
          <a:stretch>
            <a:fillRect/>
          </a:stretch>
        </p:blipFill>
        <p:spPr>
          <a:xfrm>
            <a:off x="7195801" y="5216699"/>
            <a:ext cx="1955800" cy="1003300"/>
          </a:xfrm>
          <a:prstGeom prst="rect">
            <a:avLst/>
          </a:prstGeom>
        </p:spPr>
      </p:pic>
      <p:sp>
        <p:nvSpPr>
          <p:cNvPr id="10" name="Slide Number Placeholder 3">
            <a:extLst>
              <a:ext uri="{FF2B5EF4-FFF2-40B4-BE49-F238E27FC236}">
                <a16:creationId xmlns:a16="http://schemas.microsoft.com/office/drawing/2014/main" id="{7E9E625C-DC1D-6146-B078-3E8A09D1621D}"/>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91490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The “Big 3” LVC Interoperability Architecture Standards</a:t>
            </a:r>
            <a:endParaRPr lang="en-US" noProof="0" dirty="0"/>
          </a:p>
        </p:txBody>
      </p:sp>
      <p:sp>
        <p:nvSpPr>
          <p:cNvPr id="3" name="Content Placeholder 2"/>
          <p:cNvSpPr>
            <a:spLocks noGrp="1"/>
          </p:cNvSpPr>
          <p:nvPr>
            <p:ph sz="half" idx="4294967295"/>
          </p:nvPr>
        </p:nvSpPr>
        <p:spPr>
          <a:xfrm>
            <a:off x="329156" y="4828995"/>
            <a:ext cx="11590761" cy="1492453"/>
          </a:xfrm>
          <a:ln>
            <a:solidFill>
              <a:schemeClr val="tx1"/>
            </a:solidFill>
          </a:ln>
        </p:spPr>
        <p:style>
          <a:lnRef idx="2">
            <a:schemeClr val="accent6"/>
          </a:lnRef>
          <a:fillRef idx="1">
            <a:schemeClr val="lt1"/>
          </a:fillRef>
          <a:effectRef idx="0">
            <a:schemeClr val="accent6"/>
          </a:effectRef>
          <a:fontRef idx="minor">
            <a:schemeClr val="dk1"/>
          </a:fontRef>
        </p:style>
        <p:txBody>
          <a:bodyPr anchor="t">
            <a:noAutofit/>
          </a:bodyPr>
          <a:lstStyle/>
          <a:p>
            <a:pPr marL="228600" indent="-228600">
              <a:lnSpc>
                <a:spcPct val="90000"/>
              </a:lnSpc>
              <a:spcBef>
                <a:spcPts val="1000"/>
              </a:spcBef>
              <a:buFont typeface="Wingdings" pitchFamily="2" charset="2"/>
              <a:buChar char="Ø"/>
            </a:pPr>
            <a:r>
              <a:rPr lang="en-US" altLang="x-none" sz="2000" kern="1200" dirty="0">
                <a:latin typeface="+mj-lt"/>
              </a:rPr>
              <a:t>Test and Training Enabling Architecture (TENA) </a:t>
            </a:r>
          </a:p>
          <a:p>
            <a:pPr lvl="1">
              <a:lnSpc>
                <a:spcPct val="90000"/>
              </a:lnSpc>
            </a:pPr>
            <a:r>
              <a:rPr lang="en-US" altLang="x-none" sz="2000" b="1" u="sng" kern="1200" dirty="0">
                <a:solidFill>
                  <a:schemeClr val="tx1"/>
                </a:solidFill>
                <a:latin typeface="Arial Narrow" charset="0"/>
                <a:cs typeface="Arial Narrow" charset="0"/>
              </a:rPr>
              <a:t>API standard </a:t>
            </a:r>
            <a:r>
              <a:rPr lang="en-US" altLang="x-none" sz="2000" kern="1200" dirty="0">
                <a:solidFill>
                  <a:schemeClr val="tx1"/>
                </a:solidFill>
                <a:latin typeface="Arial Narrow" charset="0"/>
                <a:cs typeface="Arial Narrow" charset="0"/>
              </a:rPr>
              <a:t>–auto-generated user software for quality and usability</a:t>
            </a:r>
          </a:p>
          <a:p>
            <a:pPr lvl="1">
              <a:lnSpc>
                <a:spcPct val="90000"/>
              </a:lnSpc>
            </a:pPr>
            <a:r>
              <a:rPr lang="en-US" altLang="x-none" sz="2000" kern="1200" dirty="0">
                <a:solidFill>
                  <a:schemeClr val="tx1"/>
                </a:solidFill>
                <a:latin typeface="Arial Narrow" charset="0"/>
                <a:cs typeface="Arial Narrow" charset="0"/>
              </a:rPr>
              <a:t>Semantic model expressed in a </a:t>
            </a:r>
            <a:r>
              <a:rPr lang="en-US" altLang="x-none" sz="2000" b="1" u="sng" kern="1200" dirty="0">
                <a:solidFill>
                  <a:schemeClr val="tx1"/>
                </a:solidFill>
                <a:latin typeface="Arial Narrow" charset="0"/>
                <a:cs typeface="Arial Narrow" charset="0"/>
              </a:rPr>
              <a:t>Standard Object Model</a:t>
            </a:r>
          </a:p>
          <a:p>
            <a:pPr lvl="1">
              <a:lnSpc>
                <a:spcPct val="90000"/>
              </a:lnSpc>
            </a:pPr>
            <a:r>
              <a:rPr lang="en-US" altLang="x-none" sz="2000" kern="1200" dirty="0">
                <a:solidFill>
                  <a:schemeClr val="tx1"/>
                </a:solidFill>
                <a:latin typeface="Arial Narrow" charset="0"/>
                <a:cs typeface="Arial Narrow" charset="0"/>
              </a:rPr>
              <a:t>Includes standard object model, extensive middleware services and a set of interoperability &amp; event support tools</a:t>
            </a:r>
          </a:p>
        </p:txBody>
      </p:sp>
      <p:sp>
        <p:nvSpPr>
          <p:cNvPr id="11" name="Content Placeholder 8"/>
          <p:cNvSpPr txBox="1">
            <a:spLocks/>
          </p:cNvSpPr>
          <p:nvPr/>
        </p:nvSpPr>
        <p:spPr>
          <a:xfrm>
            <a:off x="329156" y="2868379"/>
            <a:ext cx="11590761" cy="14924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High Level Architecture (HLA) – IEEE 1516-2010 </a:t>
            </a:r>
            <a:r>
              <a:rPr lang="en-GB" sz="2000" dirty="0">
                <a:solidFill>
                  <a:schemeClr val="tx1"/>
                </a:solidFill>
              </a:rPr>
              <a:t>and</a:t>
            </a:r>
            <a:r>
              <a:rPr lang="en-GB" sz="2000" dirty="0"/>
              <a:t> NATO STANAG 4603</a:t>
            </a:r>
            <a:endParaRPr lang="en-US" sz="2000" dirty="0"/>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 </a:t>
            </a:r>
            <a:endParaRPr lang="sv-S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Separate semantic model expressed in a (Federation) </a:t>
            </a:r>
            <a:r>
              <a:rPr lang="en-US" altLang="x-none" sz="2000" dirty="0">
                <a:solidFill>
                  <a:schemeClr val="tx1"/>
                </a:solidFill>
                <a:latin typeface="Arial Narrow" charset="0"/>
                <a:cs typeface="Arial Narrow" charset="0"/>
              </a:rPr>
              <a:t>Object Model</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Services standard – A rich set of interoperability services</a:t>
            </a:r>
          </a:p>
          <a:p>
            <a:pPr marL="609585" lvl="1" indent="0">
              <a:spcBef>
                <a:spcPct val="20000"/>
              </a:spcBef>
              <a:buClr>
                <a:schemeClr val="tx1"/>
              </a:buClr>
              <a:buSzPct val="75000"/>
              <a:buNone/>
            </a:pPr>
            <a:endParaRPr lang="en-US" sz="2000" b="0" u="none" dirty="0">
              <a:solidFill>
                <a:schemeClr val="tx1"/>
              </a:solidFill>
              <a:latin typeface="Arial Narrow" charset="0"/>
              <a:cs typeface="Arial Narrow" charset="0"/>
            </a:endParaRPr>
          </a:p>
        </p:txBody>
      </p:sp>
      <p:sp>
        <p:nvSpPr>
          <p:cNvPr id="14" name="Text Placeholder 7">
            <a:extLst>
              <a:ext uri="{FF2B5EF4-FFF2-40B4-BE49-F238E27FC236}">
                <a16:creationId xmlns:a16="http://schemas.microsoft.com/office/drawing/2014/main" id="{923D65BC-7440-924F-BA06-3D38DD34EBF1}"/>
              </a:ext>
            </a:extLst>
          </p:cNvPr>
          <p:cNvSpPr txBox="1">
            <a:spLocks/>
          </p:cNvSpPr>
          <p:nvPr/>
        </p:nvSpPr>
        <p:spPr>
          <a:xfrm>
            <a:off x="329156" y="847855"/>
            <a:ext cx="11590761" cy="139080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solidFill>
                  <a:schemeClr val="dk1"/>
                </a:solidFill>
                <a:latin typeface="+mj-lt"/>
              </a:defRPr>
            </a:lvl1pPr>
            <a:lvl2pPr marL="685800" lvl="1" indent="-228600" defTabSz="914400" eaLnBrk="1" latinLnBrk="0" hangingPunct="1">
              <a:lnSpc>
                <a:spcPct val="90000"/>
              </a:lnSpc>
              <a:spcBef>
                <a:spcPts val="500"/>
              </a:spcBef>
              <a:buFont typeface="Courier New" charset="0"/>
              <a:buChar char="o"/>
              <a:defRPr sz="1800" b="1" u="sng">
                <a:solidFill>
                  <a:schemeClr val="dk1"/>
                </a:solidFill>
                <a:latin typeface="+mj-lt"/>
              </a:defRPr>
            </a:lvl2pPr>
            <a:lvl3pPr marL="1143000" indent="-228600" defTabSz="914400" eaLnBrk="1" latinLnBrk="0" hangingPunct="1">
              <a:lnSpc>
                <a:spcPct val="90000"/>
              </a:lnSpc>
              <a:spcBef>
                <a:spcPts val="500"/>
              </a:spcBef>
              <a:buFont typeface="Arial"/>
              <a:buChar char="•"/>
              <a:defRPr sz="2000">
                <a:solidFill>
                  <a:schemeClr val="dk1"/>
                </a:solidFill>
                <a:latin typeface="+mn-lt"/>
              </a:defRPr>
            </a:lvl3pPr>
            <a:lvl4pPr marL="1600200" indent="-228600" defTabSz="914400" eaLnBrk="1" latinLnBrk="0" hangingPunct="1">
              <a:lnSpc>
                <a:spcPct val="90000"/>
              </a:lnSpc>
              <a:spcBef>
                <a:spcPts val="500"/>
              </a:spcBef>
              <a:buFont typeface="Arial"/>
              <a:buChar char="•"/>
              <a:defRPr sz="1800">
                <a:solidFill>
                  <a:schemeClr val="dk1"/>
                </a:solidFill>
                <a:latin typeface="+mn-lt"/>
              </a:defRPr>
            </a:lvl4pPr>
            <a:lvl5pPr marL="2057400" indent="-228600" defTabSz="914400" eaLnBrk="1" latinLnBrk="0" hangingPunct="1">
              <a:lnSpc>
                <a:spcPct val="90000"/>
              </a:lnSpc>
              <a:spcBef>
                <a:spcPts val="500"/>
              </a:spcBef>
              <a:buFont typeface="Arial"/>
              <a:buChar char="•"/>
              <a:defRPr sz="1800">
                <a:solidFill>
                  <a:schemeClr val="dk1"/>
                </a:solidFill>
                <a:latin typeface="+mn-lt"/>
              </a:defRPr>
            </a:lvl5pPr>
            <a:lvl6pPr marL="2514600" indent="-228600" defTabSz="914400">
              <a:lnSpc>
                <a:spcPct val="90000"/>
              </a:lnSpc>
              <a:spcBef>
                <a:spcPts val="500"/>
              </a:spcBef>
              <a:buFont typeface="Arial"/>
              <a:buChar char="•"/>
              <a:defRPr sz="1800">
                <a:solidFill>
                  <a:schemeClr val="dk1"/>
                </a:solidFill>
                <a:latin typeface="+mn-lt"/>
              </a:defRPr>
            </a:lvl6pPr>
            <a:lvl7pPr marL="2971800" indent="-228600" defTabSz="914400">
              <a:lnSpc>
                <a:spcPct val="90000"/>
              </a:lnSpc>
              <a:spcBef>
                <a:spcPts val="500"/>
              </a:spcBef>
              <a:buFont typeface="Arial"/>
              <a:buChar char="•"/>
              <a:defRPr sz="1800">
                <a:solidFill>
                  <a:schemeClr val="dk1"/>
                </a:solidFill>
                <a:latin typeface="+mn-lt"/>
              </a:defRPr>
            </a:lvl7pPr>
            <a:lvl8pPr marL="3429000" indent="-228600" defTabSz="914400">
              <a:lnSpc>
                <a:spcPct val="90000"/>
              </a:lnSpc>
              <a:spcBef>
                <a:spcPts val="500"/>
              </a:spcBef>
              <a:buFont typeface="Arial"/>
              <a:buChar char="•"/>
              <a:defRPr sz="1800">
                <a:solidFill>
                  <a:schemeClr val="dk1"/>
                </a:solidFill>
                <a:latin typeface="+mn-lt"/>
              </a:defRPr>
            </a:lvl8pPr>
            <a:lvl9pPr marL="3886200" indent="-228600" defTabSz="914400">
              <a:lnSpc>
                <a:spcPct val="90000"/>
              </a:lnSpc>
              <a:spcBef>
                <a:spcPts val="500"/>
              </a:spcBef>
              <a:buFont typeface="Arial"/>
              <a:buChar char="•"/>
              <a:defRPr sz="1800">
                <a:solidFill>
                  <a:schemeClr val="dk1"/>
                </a:solidFill>
                <a:latin typeface="+mn-lt"/>
              </a:defRPr>
            </a:lvl9pPr>
          </a:lstStyle>
          <a:p>
            <a:pPr>
              <a:buFont typeface="Wingdings" pitchFamily="2" charset="2"/>
              <a:buChar char="Ø"/>
            </a:pPr>
            <a:r>
              <a:rPr lang="en-US" sz="2000" dirty="0"/>
              <a:t>Distributed Interactive Simulation (DIS) - IEEE 1278</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Protocol standard </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Covers several levels of interoperability</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Broadcast/Multicast UDP (Best effort)</a:t>
            </a:r>
          </a:p>
        </p:txBody>
      </p:sp>
      <p:sp>
        <p:nvSpPr>
          <p:cNvPr id="4" name="Rectangle 3">
            <a:extLst>
              <a:ext uri="{FF2B5EF4-FFF2-40B4-BE49-F238E27FC236}">
                <a16:creationId xmlns:a16="http://schemas.microsoft.com/office/drawing/2014/main" id="{A6C681DE-C460-0C41-BA31-ABD6CB54FB3B}"/>
              </a:ext>
            </a:extLst>
          </p:cNvPr>
          <p:cNvSpPr/>
          <p:nvPr/>
        </p:nvSpPr>
        <p:spPr>
          <a:xfrm>
            <a:off x="8570976" y="1282778"/>
            <a:ext cx="3172600"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a:t>
            </a:r>
          </a:p>
        </p:txBody>
      </p:sp>
      <p:sp>
        <p:nvSpPr>
          <p:cNvPr id="10" name="Rectangle 9">
            <a:extLst>
              <a:ext uri="{FF2B5EF4-FFF2-40B4-BE49-F238E27FC236}">
                <a16:creationId xmlns:a16="http://schemas.microsoft.com/office/drawing/2014/main" id="{44A2A58D-4BA3-DB4D-9325-7B7C1B18EBED}"/>
              </a:ext>
            </a:extLst>
          </p:cNvPr>
          <p:cNvSpPr/>
          <p:nvPr/>
        </p:nvSpPr>
        <p:spPr>
          <a:xfrm>
            <a:off x="8487003" y="3277710"/>
            <a:ext cx="3201839"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 API &amp; Process</a:t>
            </a:r>
          </a:p>
        </p:txBody>
      </p:sp>
      <p:sp>
        <p:nvSpPr>
          <p:cNvPr id="20" name="Rectangle 19">
            <a:extLst>
              <a:ext uri="{FF2B5EF4-FFF2-40B4-BE49-F238E27FC236}">
                <a16:creationId xmlns:a16="http://schemas.microsoft.com/office/drawing/2014/main" id="{2E04753E-E88B-2A43-BAF8-DF9A151B289C}"/>
              </a:ext>
            </a:extLst>
          </p:cNvPr>
          <p:cNvSpPr/>
          <p:nvPr/>
        </p:nvSpPr>
        <p:spPr>
          <a:xfrm>
            <a:off x="8529422" y="4978118"/>
            <a:ext cx="3201839" cy="707886"/>
          </a:xfrm>
          <a:prstGeom prst="rect">
            <a:avLst/>
          </a:prstGeom>
        </p:spPr>
        <p:txBody>
          <a:bodyPr wrap="none">
            <a:spAutoFit/>
          </a:bodyPr>
          <a:lstStyle/>
          <a:p>
            <a:pPr algn="ctr"/>
            <a:r>
              <a:rPr lang="en-US" sz="2000" dirty="0">
                <a:solidFill>
                  <a:schemeClr val="tx2"/>
                </a:solidFill>
              </a:rPr>
              <a:t>Interoperability Standard: </a:t>
            </a:r>
          </a:p>
          <a:p>
            <a:pPr algn="ctr"/>
            <a:r>
              <a:rPr lang="en-US" sz="2000" dirty="0">
                <a:solidFill>
                  <a:schemeClr val="tx2"/>
                </a:solidFill>
              </a:rPr>
              <a:t>Data Model, API &amp; Process</a:t>
            </a: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19129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20958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latin typeface="+mn-lt"/>
              </a:rPr>
              <a:t>LVC “Interoperability” requires data exchange with other systems without requiring modification to already connected systems, thus </a:t>
            </a:r>
            <a:r>
              <a:rPr lang="en-US" sz="2000" b="1" u="sng" dirty="0">
                <a:latin typeface="+mn-lt"/>
              </a:rPr>
              <a:t>permitting flexible connections</a:t>
            </a:r>
            <a:r>
              <a:rPr lang="en-US" sz="2000" dirty="0">
                <a:latin typeface="+mn-lt"/>
              </a:rPr>
              <a:t>.</a:t>
            </a:r>
          </a:p>
          <a:p>
            <a:pPr>
              <a:buFont typeface="Wingdings" pitchFamily="2" charset="2"/>
              <a:buChar char="Ø"/>
            </a:pPr>
            <a:r>
              <a:rPr lang="en-US" sz="2000" dirty="0">
                <a:latin typeface="+mn-lt"/>
              </a:rPr>
              <a:t>“Interconnectivity” involving some data exchange protocols requires system-wide changes, recompilations of source code, re-linking to new software libraries, </a:t>
            </a:r>
            <a:r>
              <a:rPr lang="en-US" sz="2000" dirty="0" err="1">
                <a:latin typeface="+mn-lt"/>
              </a:rPr>
              <a:t>etc</a:t>
            </a:r>
            <a:r>
              <a:rPr lang="en-US" sz="2000" dirty="0">
                <a:latin typeface="+mn-lt"/>
              </a:rPr>
              <a:t>, thus </a:t>
            </a:r>
            <a:r>
              <a:rPr lang="en-US" sz="2000" b="1" u="sng" dirty="0">
                <a:latin typeface="+mn-lt"/>
              </a:rPr>
              <a:t>implementing specific connections</a:t>
            </a:r>
            <a:r>
              <a:rPr lang="en-US" sz="2000" dirty="0">
                <a:latin typeface="+mn-lt"/>
              </a:rPr>
              <a:t>.</a:t>
            </a:r>
          </a:p>
          <a:p>
            <a:pPr>
              <a:buFont typeface="Wingdings" pitchFamily="2" charset="2"/>
              <a:buChar char="Ø"/>
            </a:pPr>
            <a:r>
              <a:rPr lang="en-US" sz="2000" dirty="0">
                <a:solidFill>
                  <a:schemeClr val="tx1"/>
                </a:solidFill>
                <a:latin typeface="+mn-lt"/>
                <a:cs typeface="Arial Narrow" charset="0"/>
              </a:rPr>
              <a:t>Many (an infinite number?) of data messaging methods exist.  Examples are:</a:t>
            </a:r>
            <a:endParaRPr lang="en-US" b="0" u="none" dirty="0">
              <a:solidFill>
                <a:schemeClr val="tx1"/>
              </a:solidFill>
              <a:latin typeface="+mn-lt"/>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22</a:t>
            </a:fld>
            <a:endParaRPr lang="en-US"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201" y="3269974"/>
            <a:ext cx="9975330" cy="2996595"/>
          </a:xfrm>
          <a:prstGeom prst="rect">
            <a:avLst/>
          </a:prstGeom>
        </p:spPr>
      </p:pic>
    </p:spTree>
    <p:extLst>
      <p:ext uri="{BB962C8B-B14F-4D97-AF65-F5344CB8AC3E}">
        <p14:creationId xmlns:p14="http://schemas.microsoft.com/office/powerpoint/2010/main" val="367212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31" y="-308246"/>
            <a:ext cx="11467069" cy="1325563"/>
          </a:xfrm>
        </p:spPr>
        <p:txBody>
          <a:bodyPr/>
          <a:lstStyle/>
          <a:p>
            <a:pPr lvl="0"/>
            <a:r>
              <a:rPr lang="en-US" altLang="x-none" noProof="0" dirty="0"/>
              <a:t>Interoperability vs Interconnectivity</a:t>
            </a:r>
            <a:endParaRPr lang="en-US" noProof="0" dirty="0"/>
          </a:p>
        </p:txBody>
      </p:sp>
      <p:sp>
        <p:nvSpPr>
          <p:cNvPr id="11" name="Content Placeholder 8"/>
          <p:cNvSpPr txBox="1">
            <a:spLocks/>
          </p:cNvSpPr>
          <p:nvPr/>
        </p:nvSpPr>
        <p:spPr>
          <a:xfrm>
            <a:off x="329156" y="1219201"/>
            <a:ext cx="11590761" cy="50884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Autofit/>
          </a:bodyPr>
          <a:lstStyle>
            <a:defPPr>
              <a:defRPr lang="en-US"/>
            </a:defPPr>
            <a:lvl1pPr marL="228600" indent="-228600" defTabSz="914400" eaLnBrk="1" latinLnBrk="0" hangingPunct="1">
              <a:lnSpc>
                <a:spcPct val="90000"/>
              </a:lnSpc>
              <a:spcBef>
                <a:spcPts val="1000"/>
              </a:spcBef>
              <a:buFont typeface="Arial" charset="0"/>
              <a:buChar char="•"/>
              <a:defRPr sz="1800">
                <a:latin typeface="+mj-lt"/>
              </a:defRPr>
            </a:lvl1pPr>
            <a:lvl2pPr marL="685800" lvl="1" indent="-228600" defTabSz="914400" eaLnBrk="1" latinLnBrk="0" hangingPunct="1">
              <a:lnSpc>
                <a:spcPct val="90000"/>
              </a:lnSpc>
              <a:spcBef>
                <a:spcPts val="500"/>
              </a:spcBef>
              <a:buFont typeface="Courier New" charset="0"/>
              <a:buChar char="o"/>
              <a:defRPr sz="1800" b="1" u="sng">
                <a:latin typeface="+mj-lt"/>
              </a:defRPr>
            </a:lvl2pPr>
            <a:lvl3pPr marL="1143000" indent="-228600" defTabSz="914400" eaLnBrk="1" latinLnBrk="0" hangingPunct="1">
              <a:lnSpc>
                <a:spcPct val="90000"/>
              </a:lnSpc>
              <a:spcBef>
                <a:spcPts val="500"/>
              </a:spcBef>
              <a:buFont typeface="Arial"/>
              <a:buChar char="•"/>
              <a:defRPr sz="2000"/>
            </a:lvl3pPr>
            <a:lvl4pPr marL="1600200" indent="-228600" defTabSz="914400" eaLnBrk="1" latinLnBrk="0" hangingPunct="1">
              <a:lnSpc>
                <a:spcPct val="90000"/>
              </a:lnSpc>
              <a:spcBef>
                <a:spcPts val="500"/>
              </a:spcBef>
              <a:buFont typeface="Arial"/>
              <a:buChar char="•"/>
              <a:defRPr sz="1800"/>
            </a:lvl4pPr>
            <a:lvl5pPr marL="2057400" indent="-228600" defTabSz="914400" eaLnBrk="1" latinLnBrk="0" hangingPunct="1">
              <a:lnSpc>
                <a:spcPct val="90000"/>
              </a:lnSpc>
              <a:spcBef>
                <a:spcPts val="500"/>
              </a:spcBef>
              <a:buFont typeface="Arial"/>
              <a:buChar char="•"/>
              <a:defRPr sz="1800"/>
            </a:lvl5pPr>
            <a:lvl6pPr marL="2514600" indent="-228600" defTabSz="914400">
              <a:lnSpc>
                <a:spcPct val="90000"/>
              </a:lnSpc>
              <a:spcBef>
                <a:spcPts val="500"/>
              </a:spcBef>
              <a:buFont typeface="Arial"/>
              <a:buChar char="•"/>
              <a:defRPr sz="1800"/>
            </a:lvl6pPr>
            <a:lvl7pPr marL="2971800" indent="-228600" defTabSz="914400">
              <a:lnSpc>
                <a:spcPct val="90000"/>
              </a:lnSpc>
              <a:spcBef>
                <a:spcPts val="500"/>
              </a:spcBef>
              <a:buFont typeface="Arial"/>
              <a:buChar char="•"/>
              <a:defRPr sz="1800"/>
            </a:lvl7pPr>
            <a:lvl8pPr marL="3429000" indent="-228600" defTabSz="914400">
              <a:lnSpc>
                <a:spcPct val="90000"/>
              </a:lnSpc>
              <a:spcBef>
                <a:spcPts val="500"/>
              </a:spcBef>
              <a:buFont typeface="Arial"/>
              <a:buChar char="•"/>
              <a:defRPr sz="1800"/>
            </a:lvl8pPr>
            <a:lvl9pPr marL="3886200" indent="-228600" defTabSz="914400">
              <a:lnSpc>
                <a:spcPct val="90000"/>
              </a:lnSpc>
              <a:spcBef>
                <a:spcPts val="500"/>
              </a:spcBef>
              <a:buFont typeface="Arial"/>
              <a:buChar char="•"/>
              <a:defRPr sz="1800"/>
            </a:lvl9pPr>
          </a:lstStyle>
          <a:p>
            <a:pPr>
              <a:buFont typeface="Wingdings" pitchFamily="2" charset="2"/>
              <a:buChar char="Ø"/>
            </a:pPr>
            <a:r>
              <a:rPr lang="en-US" sz="2000" dirty="0"/>
              <a:t>Data Distribution Service (DDS)</a:t>
            </a:r>
          </a:p>
          <a:p>
            <a:pPr marL="990575" lvl="1" indent="-380990">
              <a:spcBef>
                <a:spcPct val="20000"/>
              </a:spcBef>
              <a:buClr>
                <a:schemeClr val="tx1"/>
              </a:buClr>
              <a:buSzPct val="75000"/>
              <a:buFont typeface="Wingdings" pitchFamily="2" charset="2"/>
              <a:buChar char="n"/>
            </a:pPr>
            <a:r>
              <a:rPr lang="en-US" sz="2000" dirty="0">
                <a:solidFill>
                  <a:schemeClr val="tx1"/>
                </a:solidFill>
                <a:latin typeface="Arial Narrow" charset="0"/>
                <a:cs typeface="Arial Narrow" charset="0"/>
              </a:rPr>
              <a:t>API standard</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Available through the Object Management Group (OMG) … www.omg.org</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For real-time interconnectivity of systems exchanging data via DDS</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Common application is for “Internet of Things” (</a:t>
            </a:r>
            <a:r>
              <a:rPr lang="en-US" dirty="0" err="1">
                <a:solidFill>
                  <a:schemeClr val="tx1"/>
                </a:solidFill>
                <a:latin typeface="Arial Narrow" charset="0"/>
                <a:cs typeface="Arial Narrow" charset="0"/>
              </a:rPr>
              <a:t>IoT</a:t>
            </a:r>
            <a:r>
              <a:rPr lang="en-US" dirty="0">
                <a:solidFill>
                  <a:schemeClr val="tx1"/>
                </a:solidFill>
                <a:latin typeface="Arial Narrow" charset="0"/>
                <a:cs typeface="Arial Narrow" charset="0"/>
              </a:rPr>
              <a:t>), to enable interconnected systems to exchange data over a network</a:t>
            </a:r>
            <a:endParaRPr lang="sv-SE"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DDS uses some similar concepts as TENA and High Level Architecture (HLA)</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Publish-Subscribe architecture</a:t>
            </a:r>
          </a:p>
          <a:p>
            <a:pPr marL="1447775" lvl="2" indent="-380990">
              <a:spcBef>
                <a:spcPct val="20000"/>
              </a:spcBef>
              <a:buClr>
                <a:schemeClr val="tx1"/>
              </a:buClr>
              <a:buSzPct val="75000"/>
              <a:buFont typeface="Wingdings" pitchFamily="2" charset="2"/>
              <a:buChar char="n"/>
            </a:pPr>
            <a:r>
              <a:rPr lang="en-US" altLang="x-none" dirty="0">
                <a:solidFill>
                  <a:schemeClr val="tx1"/>
                </a:solidFill>
                <a:latin typeface="Arial Narrow" charset="0"/>
                <a:cs typeface="Arial Narrow" charset="0"/>
              </a:rPr>
              <a:t>Data model … HLA has a </a:t>
            </a:r>
            <a:r>
              <a:rPr lang="en-US" altLang="x-none" i="1" dirty="0">
                <a:solidFill>
                  <a:schemeClr val="tx1"/>
                </a:solidFill>
                <a:latin typeface="Arial Narrow" charset="0"/>
                <a:cs typeface="Arial Narrow" charset="0"/>
              </a:rPr>
              <a:t>“Federation Object Model” </a:t>
            </a:r>
            <a:r>
              <a:rPr lang="en-US" altLang="x-none" dirty="0">
                <a:solidFill>
                  <a:schemeClr val="tx1"/>
                </a:solidFill>
                <a:latin typeface="Arial Narrow" charset="0"/>
                <a:cs typeface="Arial Narrow" charset="0"/>
              </a:rPr>
              <a:t>… DDS has a </a:t>
            </a:r>
            <a:r>
              <a:rPr lang="en-US" altLang="x-none" i="1" dirty="0">
                <a:solidFill>
                  <a:schemeClr val="tx1"/>
                </a:solidFill>
                <a:latin typeface="Arial Narrow" charset="0"/>
                <a:cs typeface="Arial Narrow" charset="0"/>
              </a:rPr>
              <a:t>“Data Space”</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Targeted use = interconnectivity, e.g. Internet of Things (</a:t>
            </a:r>
            <a:r>
              <a:rPr lang="en-US" altLang="x-none" sz="2000" b="0" u="none" dirty="0" err="1">
                <a:solidFill>
                  <a:schemeClr val="tx1"/>
                </a:solidFill>
                <a:latin typeface="Arial Narrow" charset="0"/>
                <a:cs typeface="Arial Narrow" charset="0"/>
              </a:rPr>
              <a:t>IoT</a:t>
            </a:r>
            <a:r>
              <a:rPr lang="en-US" altLang="x-none" sz="2000" b="0" u="none" dirty="0">
                <a:solidFill>
                  <a:schemeClr val="tx1"/>
                </a:solidFill>
                <a:latin typeface="Arial Narrow" charset="0"/>
                <a:cs typeface="Arial Narrow" charset="0"/>
              </a:rPr>
              <a:t>) applications</a:t>
            </a:r>
          </a:p>
          <a:p>
            <a:pPr marL="990575" lvl="1" indent="-380990">
              <a:spcBef>
                <a:spcPct val="20000"/>
              </a:spcBef>
              <a:buClr>
                <a:schemeClr val="tx1"/>
              </a:buClr>
              <a:buSzPct val="75000"/>
              <a:buFont typeface="Wingdings" pitchFamily="2" charset="2"/>
              <a:buChar char="n"/>
            </a:pPr>
            <a:r>
              <a:rPr lang="en-US" altLang="x-none" sz="2000" b="0" u="none" dirty="0">
                <a:solidFill>
                  <a:schemeClr val="tx1"/>
                </a:solidFill>
                <a:latin typeface="Arial Narrow" charset="0"/>
                <a:cs typeface="Arial Narrow" charset="0"/>
              </a:rPr>
              <a:t>Does not provide runtime interoperability services (e.g. time management) like HLA</a:t>
            </a:r>
            <a:endParaRPr lang="en-US" altLang="x-none" sz="2000" dirty="0">
              <a:solidFill>
                <a:schemeClr val="tx1"/>
              </a:solidFill>
              <a:latin typeface="Arial Narrow" charset="0"/>
              <a:cs typeface="Arial Narrow" charset="0"/>
            </a:endParaRP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Cannot be used in place of HLA but could be used in conjunction with HLA</a:t>
            </a:r>
          </a:p>
          <a:p>
            <a:pPr marL="990575" lvl="1" indent="-380990">
              <a:spcBef>
                <a:spcPct val="20000"/>
              </a:spcBef>
              <a:buClr>
                <a:schemeClr val="tx1"/>
              </a:buClr>
              <a:buSzPct val="75000"/>
              <a:buFont typeface="Wingdings" pitchFamily="2" charset="2"/>
              <a:buChar char="n"/>
            </a:pPr>
            <a:r>
              <a:rPr lang="en-US" sz="2000" b="0" u="none" dirty="0">
                <a:solidFill>
                  <a:schemeClr val="tx1"/>
                </a:solidFill>
                <a:latin typeface="Arial Narrow" charset="0"/>
                <a:cs typeface="Arial Narrow" charset="0"/>
              </a:rPr>
              <a:t>Often confused item:</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HLA has a “Run Time Infrastructure” (</a:t>
            </a:r>
            <a:r>
              <a:rPr lang="en-US" b="1" dirty="0">
                <a:solidFill>
                  <a:schemeClr val="tx1"/>
                </a:solidFill>
                <a:latin typeface="Arial Narrow" charset="0"/>
                <a:cs typeface="Arial Narrow" charset="0"/>
              </a:rPr>
              <a:t>RTI</a:t>
            </a:r>
            <a:r>
              <a:rPr lang="en-US" dirty="0">
                <a:solidFill>
                  <a:schemeClr val="tx1"/>
                </a:solidFill>
                <a:latin typeface="Arial Narrow" charset="0"/>
                <a:cs typeface="Arial Narrow" charset="0"/>
              </a:rPr>
              <a:t>) … DDS has no equivalent</a:t>
            </a:r>
          </a:p>
          <a:p>
            <a:pPr marL="1447775" lvl="2" indent="-380990">
              <a:spcBef>
                <a:spcPct val="20000"/>
              </a:spcBef>
              <a:buClr>
                <a:schemeClr val="tx1"/>
              </a:buClr>
              <a:buSzPct val="75000"/>
              <a:buFont typeface="Wingdings" pitchFamily="2" charset="2"/>
              <a:buChar char="n"/>
            </a:pPr>
            <a:r>
              <a:rPr lang="en-US" dirty="0">
                <a:solidFill>
                  <a:schemeClr val="tx1"/>
                </a:solidFill>
                <a:latin typeface="Arial Narrow" charset="0"/>
                <a:cs typeface="Arial Narrow" charset="0"/>
              </a:rPr>
              <a:t>The best known company providing DDS software is “Real-Time Innovations” (</a:t>
            </a:r>
            <a:r>
              <a:rPr lang="en-US" b="1" dirty="0">
                <a:solidFill>
                  <a:schemeClr val="tx1"/>
                </a:solidFill>
                <a:latin typeface="Arial Narrow" charset="0"/>
                <a:cs typeface="Arial Narrow" charset="0"/>
              </a:rPr>
              <a:t>RTI)</a:t>
            </a:r>
            <a:endParaRPr lang="en-US" b="0" u="none" dirty="0">
              <a:solidFill>
                <a:schemeClr val="tx1"/>
              </a:solidFill>
              <a:latin typeface="Arial Narrow" charset="0"/>
              <a:cs typeface="Arial Narrow" charset="0"/>
            </a:endParaRPr>
          </a:p>
        </p:txBody>
      </p:sp>
      <p:sp>
        <p:nvSpPr>
          <p:cNvPr id="23" name="Slide Number Placeholder 3">
            <a:extLst>
              <a:ext uri="{FF2B5EF4-FFF2-40B4-BE49-F238E27FC236}">
                <a16:creationId xmlns:a16="http://schemas.microsoft.com/office/drawing/2014/main" id="{219AFB64-32E2-E446-94B7-CB24E7F940C0}"/>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01265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7872" y="913358"/>
            <a:ext cx="1137468" cy="510192"/>
          </a:xfrm>
          <a:prstGeom prst="rect">
            <a:avLst/>
          </a:prstGeom>
          <a:solidFill>
            <a:srgbClr val="F8973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6793119" y="1192697"/>
            <a:ext cx="1" cy="1879731"/>
          </a:xfrm>
          <a:prstGeom prst="straightConnector1">
            <a:avLst/>
          </a:prstGeom>
          <a:ln>
            <a:solidFill>
              <a:srgbClr val="F89733"/>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8068911" y="2815463"/>
            <a:ext cx="299957" cy="2642656"/>
          </a:xfrm>
          <a:prstGeom prst="straightConnector1">
            <a:avLst/>
          </a:prstGeom>
          <a:ln>
            <a:solidFill>
              <a:srgbClr val="169CA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957" y="2720382"/>
            <a:ext cx="3359369" cy="3847773"/>
          </a:xfrm>
          <a:prstGeom prst="rect">
            <a:avLst/>
          </a:prstGeom>
        </p:spPr>
      </p:pic>
      <p:sp>
        <p:nvSpPr>
          <p:cNvPr id="9" name="Oval 8"/>
          <p:cNvSpPr/>
          <p:nvPr/>
        </p:nvSpPr>
        <p:spPr>
          <a:xfrm>
            <a:off x="7978735" y="2556086"/>
            <a:ext cx="905635" cy="497941"/>
          </a:xfrm>
          <a:prstGeom prst="ellipse">
            <a:avLst/>
          </a:prstGeom>
          <a:solidFill>
            <a:srgbClr val="169CA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 v7</a:t>
            </a:r>
          </a:p>
        </p:txBody>
      </p:sp>
      <p:sp>
        <p:nvSpPr>
          <p:cNvPr id="31" name="TextBox 30"/>
          <p:cNvSpPr txBox="1"/>
          <p:nvPr/>
        </p:nvSpPr>
        <p:spPr>
          <a:xfrm>
            <a:off x="8526972" y="2982767"/>
            <a:ext cx="753057" cy="276999"/>
          </a:xfrm>
          <a:prstGeom prst="rect">
            <a:avLst/>
          </a:prstGeom>
          <a:noFill/>
        </p:spPr>
        <p:txBody>
          <a:bodyPr wrap="square" rtlCol="0">
            <a:spAutoFit/>
          </a:bodyPr>
          <a:lstStyle/>
          <a:p>
            <a:pPr algn="ctr"/>
            <a:r>
              <a:rPr lang="en-US" sz="1200" dirty="0"/>
              <a:t>2012</a:t>
            </a:r>
          </a:p>
        </p:txBody>
      </p:sp>
      <p:sp>
        <p:nvSpPr>
          <p:cNvPr id="27" name="Oval 26"/>
          <p:cNvSpPr/>
          <p:nvPr/>
        </p:nvSpPr>
        <p:spPr>
          <a:xfrm>
            <a:off x="5234957" y="1526631"/>
            <a:ext cx="1147231" cy="493540"/>
          </a:xfrm>
          <a:prstGeom prst="ellipse">
            <a:avLst/>
          </a:prstGeom>
          <a:solidFill>
            <a:srgbClr val="F8975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Space FOM</a:t>
            </a:r>
          </a:p>
        </p:txBody>
      </p:sp>
      <p:sp>
        <p:nvSpPr>
          <p:cNvPr id="36" name="TextBox 35"/>
          <p:cNvSpPr txBox="1"/>
          <p:nvPr/>
        </p:nvSpPr>
        <p:spPr>
          <a:xfrm>
            <a:off x="4786244" y="1461519"/>
            <a:ext cx="586479" cy="276999"/>
          </a:xfrm>
          <a:prstGeom prst="rect">
            <a:avLst/>
          </a:prstGeom>
          <a:noFill/>
        </p:spPr>
        <p:txBody>
          <a:bodyPr wrap="square" rtlCol="0">
            <a:spAutoFit/>
          </a:bodyPr>
          <a:lstStyle/>
          <a:p>
            <a:pPr algn="ctr"/>
            <a:r>
              <a:rPr lang="en-US" sz="1200" dirty="0"/>
              <a:t>2018</a:t>
            </a:r>
          </a:p>
        </p:txBody>
      </p:sp>
      <p:sp>
        <p:nvSpPr>
          <p:cNvPr id="37" name="Oval 36"/>
          <p:cNvSpPr/>
          <p:nvPr/>
        </p:nvSpPr>
        <p:spPr>
          <a:xfrm>
            <a:off x="4931319" y="2169822"/>
            <a:ext cx="1477627" cy="841711"/>
          </a:xfrm>
          <a:prstGeom prst="ellipse">
            <a:avLst/>
          </a:prstGeom>
          <a:solidFill>
            <a:srgbClr val="F8975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NATO standard NETN FOM</a:t>
            </a:r>
          </a:p>
        </p:txBody>
      </p:sp>
      <p:sp>
        <p:nvSpPr>
          <p:cNvPr id="38" name="TextBox 37"/>
          <p:cNvSpPr txBox="1"/>
          <p:nvPr/>
        </p:nvSpPr>
        <p:spPr>
          <a:xfrm>
            <a:off x="4389203" y="2451229"/>
            <a:ext cx="586479" cy="276999"/>
          </a:xfrm>
          <a:prstGeom prst="rect">
            <a:avLst/>
          </a:prstGeom>
          <a:noFill/>
        </p:spPr>
        <p:txBody>
          <a:bodyPr wrap="square" rtlCol="0">
            <a:spAutoFit/>
          </a:bodyPr>
          <a:lstStyle/>
          <a:p>
            <a:pPr algn="ctr"/>
            <a:r>
              <a:rPr lang="en-US" sz="1200" dirty="0"/>
              <a:t>2013</a:t>
            </a:r>
          </a:p>
        </p:txBody>
      </p:sp>
      <p:cxnSp>
        <p:nvCxnSpPr>
          <p:cNvPr id="40" name="Straight Connector 39"/>
          <p:cNvCxnSpPr/>
          <p:nvPr/>
        </p:nvCxnSpPr>
        <p:spPr>
          <a:xfrm flipV="1">
            <a:off x="6382188" y="1767030"/>
            <a:ext cx="410933" cy="0"/>
          </a:xfrm>
          <a:prstGeom prst="line">
            <a:avLst/>
          </a:prstGeom>
          <a:ln>
            <a:solidFill>
              <a:srgbClr val="F8973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6383924" y="2560784"/>
            <a:ext cx="409197" cy="0"/>
          </a:xfrm>
          <a:prstGeom prst="line">
            <a:avLst/>
          </a:prstGeom>
          <a:ln>
            <a:solidFill>
              <a:srgbClr val="F89733"/>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515332" y="3264222"/>
            <a:ext cx="586479" cy="276999"/>
          </a:xfrm>
          <a:prstGeom prst="rect">
            <a:avLst/>
          </a:prstGeom>
          <a:noFill/>
        </p:spPr>
        <p:txBody>
          <a:bodyPr wrap="square" rtlCol="0">
            <a:spAutoFit/>
          </a:bodyPr>
          <a:lstStyle/>
          <a:p>
            <a:pPr algn="ctr"/>
            <a:r>
              <a:rPr lang="en-US" sz="1200" dirty="0"/>
              <a:t>2010</a:t>
            </a:r>
          </a:p>
        </p:txBody>
      </p:sp>
      <p:sp>
        <p:nvSpPr>
          <p:cNvPr id="46" name="Rectangle 45"/>
          <p:cNvSpPr/>
          <p:nvPr/>
        </p:nvSpPr>
        <p:spPr>
          <a:xfrm>
            <a:off x="7554202" y="3188505"/>
            <a:ext cx="514708" cy="251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7375340" y="961885"/>
            <a:ext cx="695700" cy="461665"/>
          </a:xfrm>
          <a:prstGeom prst="rect">
            <a:avLst/>
          </a:prstGeom>
          <a:noFill/>
        </p:spPr>
        <p:txBody>
          <a:bodyPr wrap="square" rtlCol="0">
            <a:spAutoFit/>
          </a:bodyPr>
          <a:lstStyle/>
          <a:p>
            <a:pPr algn="ctr"/>
            <a:r>
              <a:rPr lang="en-US" sz="1200" dirty="0"/>
              <a:t>early 2023</a:t>
            </a:r>
          </a:p>
        </p:txBody>
      </p:sp>
      <p:sp>
        <p:nvSpPr>
          <p:cNvPr id="52" name="Oval 51"/>
          <p:cNvSpPr/>
          <p:nvPr/>
        </p:nvSpPr>
        <p:spPr>
          <a:xfrm>
            <a:off x="7119825" y="3748273"/>
            <a:ext cx="767098" cy="467139"/>
          </a:xfrm>
          <a:prstGeom prst="ellipse">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RPR FOM</a:t>
            </a:r>
          </a:p>
        </p:txBody>
      </p:sp>
      <p:cxnSp>
        <p:nvCxnSpPr>
          <p:cNvPr id="54" name="Straight Connector 53"/>
          <p:cNvCxnSpPr/>
          <p:nvPr/>
        </p:nvCxnSpPr>
        <p:spPr>
          <a:xfrm flipH="1">
            <a:off x="6793119" y="3978187"/>
            <a:ext cx="319294"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872" y="932347"/>
            <a:ext cx="1137468" cy="520700"/>
          </a:xfrm>
          <a:prstGeom prst="rect">
            <a:avLst/>
          </a:prstGeom>
        </p:spPr>
      </p:pic>
      <p:sp>
        <p:nvSpPr>
          <p:cNvPr id="33" name="Oval 32"/>
          <p:cNvSpPr/>
          <p:nvPr/>
        </p:nvSpPr>
        <p:spPr>
          <a:xfrm>
            <a:off x="9634643" y="1025463"/>
            <a:ext cx="905635" cy="497941"/>
          </a:xfrm>
          <a:prstGeom prst="ellipse">
            <a:avLst/>
          </a:prstGeom>
          <a:solidFill>
            <a:srgbClr val="169CA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 v8</a:t>
            </a:r>
          </a:p>
        </p:txBody>
      </p:sp>
      <p:cxnSp>
        <p:nvCxnSpPr>
          <p:cNvPr id="12" name="Elbow Connector 11"/>
          <p:cNvCxnSpPr>
            <a:stCxn id="9" idx="6"/>
            <a:endCxn id="33" idx="4"/>
          </p:cNvCxnSpPr>
          <p:nvPr/>
        </p:nvCxnSpPr>
        <p:spPr bwMode="auto">
          <a:xfrm flipV="1">
            <a:off x="8884370" y="1523404"/>
            <a:ext cx="1203091" cy="1281653"/>
          </a:xfrm>
          <a:prstGeom prst="bentConnector2">
            <a:avLst/>
          </a:prstGeom>
          <a:solidFill>
            <a:schemeClr val="accent1"/>
          </a:solidFill>
          <a:ln w="19050" cap="flat" cmpd="sng" algn="ctr">
            <a:solidFill>
              <a:schemeClr val="tx1"/>
            </a:solidFill>
            <a:prstDash val="lgDashDot"/>
            <a:miter lim="800000"/>
            <a:headEnd type="none" w="med" len="med"/>
            <a:tailEnd type="none" w="med" len="med"/>
          </a:ln>
          <a:effectLst/>
        </p:spPr>
      </p:cxnSp>
      <p:sp>
        <p:nvSpPr>
          <p:cNvPr id="39" name="TextBox 38"/>
          <p:cNvSpPr txBox="1"/>
          <p:nvPr/>
        </p:nvSpPr>
        <p:spPr>
          <a:xfrm>
            <a:off x="10540278" y="1135933"/>
            <a:ext cx="695700" cy="276999"/>
          </a:xfrm>
          <a:prstGeom prst="rect">
            <a:avLst/>
          </a:prstGeom>
          <a:noFill/>
        </p:spPr>
        <p:txBody>
          <a:bodyPr wrap="square" rtlCol="0">
            <a:spAutoFit/>
          </a:bodyPr>
          <a:lstStyle/>
          <a:p>
            <a:pPr algn="ctr"/>
            <a:r>
              <a:rPr lang="en-US" sz="1200" dirty="0"/>
              <a:t>2023+ </a:t>
            </a:r>
          </a:p>
        </p:txBody>
      </p:sp>
      <p:sp>
        <p:nvSpPr>
          <p:cNvPr id="10" name="Title 9">
            <a:extLst>
              <a:ext uri="{FF2B5EF4-FFF2-40B4-BE49-F238E27FC236}">
                <a16:creationId xmlns:a16="http://schemas.microsoft.com/office/drawing/2014/main" id="{299AF30C-D5D9-6C47-A204-E47D55A99572}"/>
              </a:ext>
            </a:extLst>
          </p:cNvPr>
          <p:cNvSpPr>
            <a:spLocks noGrp="1"/>
          </p:cNvSpPr>
          <p:nvPr>
            <p:ph type="title"/>
          </p:nvPr>
        </p:nvSpPr>
        <p:spPr>
          <a:xfrm>
            <a:off x="2387600" y="-38741"/>
            <a:ext cx="7416800" cy="795130"/>
          </a:xfrm>
        </p:spPr>
        <p:txBody>
          <a:bodyPr/>
          <a:lstStyle/>
          <a:p>
            <a:r>
              <a:rPr lang="en-US" dirty="0"/>
              <a:t>Timeline Of Interoperability Standards </a:t>
            </a:r>
          </a:p>
        </p:txBody>
      </p:sp>
      <p:sp>
        <p:nvSpPr>
          <p:cNvPr id="24" name="Oval 23">
            <a:extLst>
              <a:ext uri="{FF2B5EF4-FFF2-40B4-BE49-F238E27FC236}">
                <a16:creationId xmlns:a16="http://schemas.microsoft.com/office/drawing/2014/main" id="{70D20EA6-7F6B-B84A-85D1-B136CF8E7EED}"/>
              </a:ext>
            </a:extLst>
          </p:cNvPr>
          <p:cNvSpPr/>
          <p:nvPr/>
        </p:nvSpPr>
        <p:spPr>
          <a:xfrm>
            <a:off x="3728990" y="3393173"/>
            <a:ext cx="1141769" cy="493541"/>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V6.0.5 </a:t>
            </a:r>
          </a:p>
        </p:txBody>
      </p:sp>
      <p:sp>
        <p:nvSpPr>
          <p:cNvPr id="25" name="TextBox 24">
            <a:extLst>
              <a:ext uri="{FF2B5EF4-FFF2-40B4-BE49-F238E27FC236}">
                <a16:creationId xmlns:a16="http://schemas.microsoft.com/office/drawing/2014/main" id="{230028C5-7148-8947-8888-890A9379772B}"/>
              </a:ext>
            </a:extLst>
          </p:cNvPr>
          <p:cNvSpPr txBox="1"/>
          <p:nvPr/>
        </p:nvSpPr>
        <p:spPr>
          <a:xfrm>
            <a:off x="4095964" y="3849723"/>
            <a:ext cx="586479" cy="276999"/>
          </a:xfrm>
          <a:prstGeom prst="rect">
            <a:avLst/>
          </a:prstGeom>
          <a:noFill/>
        </p:spPr>
        <p:txBody>
          <a:bodyPr wrap="square" rtlCol="0">
            <a:spAutoFit/>
          </a:bodyPr>
          <a:lstStyle/>
          <a:p>
            <a:pPr algn="ctr"/>
            <a:r>
              <a:rPr lang="en-US" sz="1200" dirty="0"/>
              <a:t>2016</a:t>
            </a:r>
          </a:p>
        </p:txBody>
      </p:sp>
      <p:sp>
        <p:nvSpPr>
          <p:cNvPr id="26" name="Oval 25">
            <a:extLst>
              <a:ext uri="{FF2B5EF4-FFF2-40B4-BE49-F238E27FC236}">
                <a16:creationId xmlns:a16="http://schemas.microsoft.com/office/drawing/2014/main" id="{67F2E923-314B-9249-88C3-373E9F2D83DE}"/>
              </a:ext>
            </a:extLst>
          </p:cNvPr>
          <p:cNvSpPr/>
          <p:nvPr/>
        </p:nvSpPr>
        <p:spPr>
          <a:xfrm>
            <a:off x="1938586" y="2052826"/>
            <a:ext cx="1147223" cy="493541"/>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V6.0.7 </a:t>
            </a:r>
          </a:p>
        </p:txBody>
      </p:sp>
      <p:sp>
        <p:nvSpPr>
          <p:cNvPr id="28" name="TextBox 27">
            <a:extLst>
              <a:ext uri="{FF2B5EF4-FFF2-40B4-BE49-F238E27FC236}">
                <a16:creationId xmlns:a16="http://schemas.microsoft.com/office/drawing/2014/main" id="{D5BFDC12-9627-594E-ADEB-BF23794AAF38}"/>
              </a:ext>
            </a:extLst>
          </p:cNvPr>
          <p:cNvSpPr txBox="1"/>
          <p:nvPr/>
        </p:nvSpPr>
        <p:spPr>
          <a:xfrm>
            <a:off x="2373922" y="2538900"/>
            <a:ext cx="586479" cy="276999"/>
          </a:xfrm>
          <a:prstGeom prst="rect">
            <a:avLst/>
          </a:prstGeom>
          <a:noFill/>
        </p:spPr>
        <p:txBody>
          <a:bodyPr wrap="square" rtlCol="0">
            <a:spAutoFit/>
          </a:bodyPr>
          <a:lstStyle/>
          <a:p>
            <a:pPr algn="ctr"/>
            <a:r>
              <a:rPr lang="en-US" sz="1200" dirty="0"/>
              <a:t>2019</a:t>
            </a:r>
          </a:p>
        </p:txBody>
      </p:sp>
      <p:pic>
        <p:nvPicPr>
          <p:cNvPr id="41" name="Picture 10" descr="fi2010tenapub copy">
            <a:extLst>
              <a:ext uri="{FF2B5EF4-FFF2-40B4-BE49-F238E27FC236}">
                <a16:creationId xmlns:a16="http://schemas.microsoft.com/office/drawing/2014/main" id="{ECAB3822-264B-A545-8C25-EB689F92E9FD}"/>
              </a:ext>
            </a:extLst>
          </p:cNvPr>
          <p:cNvPicPr>
            <a:picLocks noChangeAspect="1" noChangeArrowheads="1"/>
          </p:cNvPicPr>
          <p:nvPr/>
        </p:nvPicPr>
        <p:blipFill>
          <a:blip r:embed="rId5" cstate="print"/>
          <a:srcRect/>
          <a:stretch>
            <a:fillRect/>
          </a:stretch>
        </p:blipFill>
        <p:spPr bwMode="auto">
          <a:xfrm>
            <a:off x="703213" y="3025297"/>
            <a:ext cx="1368492" cy="1274259"/>
          </a:xfrm>
          <a:prstGeom prst="rect">
            <a:avLst/>
          </a:prstGeom>
          <a:noFill/>
          <a:ln w="9525">
            <a:noFill/>
            <a:miter lim="800000"/>
            <a:headEnd/>
            <a:tailEnd/>
          </a:ln>
        </p:spPr>
      </p:pic>
      <p:sp>
        <p:nvSpPr>
          <p:cNvPr id="43" name="Slide Number Placeholder 3">
            <a:extLst>
              <a:ext uri="{FF2B5EF4-FFF2-40B4-BE49-F238E27FC236}">
                <a16:creationId xmlns:a16="http://schemas.microsoft.com/office/drawing/2014/main" id="{D2DD28FA-9F02-5343-8C9C-51E705C4DF9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24</a:t>
            </a:fld>
            <a:endParaRPr lang="en-US" dirty="0">
              <a:solidFill>
                <a:srgbClr val="000000"/>
              </a:solidFill>
            </a:endParaRPr>
          </a:p>
        </p:txBody>
      </p:sp>
      <p:sp>
        <p:nvSpPr>
          <p:cNvPr id="6" name="Oval 5">
            <a:extLst>
              <a:ext uri="{FF2B5EF4-FFF2-40B4-BE49-F238E27FC236}">
                <a16:creationId xmlns:a16="http://schemas.microsoft.com/office/drawing/2014/main" id="{40E185FA-CA9E-8ED5-FC55-9EEF4950E9E5}"/>
              </a:ext>
            </a:extLst>
          </p:cNvPr>
          <p:cNvSpPr/>
          <p:nvPr/>
        </p:nvSpPr>
        <p:spPr>
          <a:xfrm>
            <a:off x="1036832" y="1430588"/>
            <a:ext cx="1147223" cy="493541"/>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V6.0.8 </a:t>
            </a:r>
          </a:p>
        </p:txBody>
      </p:sp>
      <p:sp>
        <p:nvSpPr>
          <p:cNvPr id="11" name="TextBox 10">
            <a:extLst>
              <a:ext uri="{FF2B5EF4-FFF2-40B4-BE49-F238E27FC236}">
                <a16:creationId xmlns:a16="http://schemas.microsoft.com/office/drawing/2014/main" id="{6F1438B6-68E5-F6EB-0B86-B18906724AE9}"/>
              </a:ext>
            </a:extLst>
          </p:cNvPr>
          <p:cNvSpPr txBox="1"/>
          <p:nvPr/>
        </p:nvSpPr>
        <p:spPr>
          <a:xfrm>
            <a:off x="1448442" y="1921719"/>
            <a:ext cx="586479" cy="276999"/>
          </a:xfrm>
          <a:prstGeom prst="rect">
            <a:avLst/>
          </a:prstGeom>
          <a:noFill/>
        </p:spPr>
        <p:txBody>
          <a:bodyPr wrap="square" rtlCol="0">
            <a:spAutoFit/>
          </a:bodyPr>
          <a:lstStyle/>
          <a:p>
            <a:pPr algn="ctr"/>
            <a:r>
              <a:rPr lang="en-US" sz="1200" dirty="0"/>
              <a:t>2021</a:t>
            </a:r>
          </a:p>
        </p:txBody>
      </p:sp>
      <p:sp>
        <p:nvSpPr>
          <p:cNvPr id="16" name="Oval 15">
            <a:extLst>
              <a:ext uri="{FF2B5EF4-FFF2-40B4-BE49-F238E27FC236}">
                <a16:creationId xmlns:a16="http://schemas.microsoft.com/office/drawing/2014/main" id="{E3F2438A-E07E-F6C5-1F40-FCBFE234EF07}"/>
              </a:ext>
            </a:extLst>
          </p:cNvPr>
          <p:cNvSpPr/>
          <p:nvPr/>
        </p:nvSpPr>
        <p:spPr>
          <a:xfrm>
            <a:off x="2631838" y="2790436"/>
            <a:ext cx="1147223" cy="493541"/>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V6.0.6 </a:t>
            </a:r>
          </a:p>
        </p:txBody>
      </p:sp>
      <p:sp>
        <p:nvSpPr>
          <p:cNvPr id="17" name="TextBox 16">
            <a:extLst>
              <a:ext uri="{FF2B5EF4-FFF2-40B4-BE49-F238E27FC236}">
                <a16:creationId xmlns:a16="http://schemas.microsoft.com/office/drawing/2014/main" id="{A76267D6-9F86-BD80-4A54-439F81874A9E}"/>
              </a:ext>
            </a:extLst>
          </p:cNvPr>
          <p:cNvSpPr txBox="1"/>
          <p:nvPr/>
        </p:nvSpPr>
        <p:spPr>
          <a:xfrm>
            <a:off x="2917053" y="3335442"/>
            <a:ext cx="586479" cy="276999"/>
          </a:xfrm>
          <a:prstGeom prst="rect">
            <a:avLst/>
          </a:prstGeom>
          <a:noFill/>
        </p:spPr>
        <p:txBody>
          <a:bodyPr wrap="square" rtlCol="0">
            <a:spAutoFit/>
          </a:bodyPr>
          <a:lstStyle/>
          <a:p>
            <a:pPr algn="ctr"/>
            <a:r>
              <a:rPr lang="en-US" sz="1200" dirty="0"/>
              <a:t>2018</a:t>
            </a:r>
          </a:p>
        </p:txBody>
      </p:sp>
      <p:sp>
        <p:nvSpPr>
          <p:cNvPr id="19" name="Oval 18">
            <a:extLst>
              <a:ext uri="{FF2B5EF4-FFF2-40B4-BE49-F238E27FC236}">
                <a16:creationId xmlns:a16="http://schemas.microsoft.com/office/drawing/2014/main" id="{06CBB6C1-D2C3-B544-E370-81F29B10FADA}"/>
              </a:ext>
            </a:extLst>
          </p:cNvPr>
          <p:cNvSpPr/>
          <p:nvPr/>
        </p:nvSpPr>
        <p:spPr>
          <a:xfrm>
            <a:off x="19070" y="817014"/>
            <a:ext cx="1147223" cy="493541"/>
          </a:xfrm>
          <a:prstGeom prst="ellipse">
            <a:avLst/>
          </a:prstGeom>
          <a:solidFill>
            <a:srgbClr val="99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TENA V6.0.9 </a:t>
            </a:r>
          </a:p>
        </p:txBody>
      </p:sp>
      <p:sp>
        <p:nvSpPr>
          <p:cNvPr id="20" name="TextBox 19">
            <a:extLst>
              <a:ext uri="{FF2B5EF4-FFF2-40B4-BE49-F238E27FC236}">
                <a16:creationId xmlns:a16="http://schemas.microsoft.com/office/drawing/2014/main" id="{2C72E9AC-2593-8FFA-5A60-0FD748E0CCB0}"/>
              </a:ext>
            </a:extLst>
          </p:cNvPr>
          <p:cNvSpPr txBox="1"/>
          <p:nvPr/>
        </p:nvSpPr>
        <p:spPr>
          <a:xfrm>
            <a:off x="346816" y="1394033"/>
            <a:ext cx="586479" cy="276999"/>
          </a:xfrm>
          <a:prstGeom prst="rect">
            <a:avLst/>
          </a:prstGeom>
          <a:noFill/>
        </p:spPr>
        <p:txBody>
          <a:bodyPr wrap="square" rtlCol="0">
            <a:spAutoFit/>
          </a:bodyPr>
          <a:lstStyle/>
          <a:p>
            <a:pPr algn="ctr"/>
            <a:r>
              <a:rPr lang="en-US" sz="1200" dirty="0"/>
              <a:t>2022</a:t>
            </a:r>
          </a:p>
        </p:txBody>
      </p:sp>
      <p:cxnSp>
        <p:nvCxnSpPr>
          <p:cNvPr id="21" name="Straight Arrow Connector 20">
            <a:extLst>
              <a:ext uri="{FF2B5EF4-FFF2-40B4-BE49-F238E27FC236}">
                <a16:creationId xmlns:a16="http://schemas.microsoft.com/office/drawing/2014/main" id="{AFBCA213-FEE9-9546-CF32-9DA1EBF94606}"/>
              </a:ext>
            </a:extLst>
          </p:cNvPr>
          <p:cNvCxnSpPr>
            <a:cxnSpLocks/>
          </p:cNvCxnSpPr>
          <p:nvPr/>
        </p:nvCxnSpPr>
        <p:spPr bwMode="auto">
          <a:xfrm flipH="1" flipV="1">
            <a:off x="1273670" y="1086119"/>
            <a:ext cx="199652" cy="193475"/>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cxnSp>
        <p:nvCxnSpPr>
          <p:cNvPr id="35" name="Straight Arrow Connector 34">
            <a:extLst>
              <a:ext uri="{FF2B5EF4-FFF2-40B4-BE49-F238E27FC236}">
                <a16:creationId xmlns:a16="http://schemas.microsoft.com/office/drawing/2014/main" id="{AF568030-AAA9-BDE5-9399-ACDBD0A8CDCC}"/>
              </a:ext>
            </a:extLst>
          </p:cNvPr>
          <p:cNvCxnSpPr>
            <a:cxnSpLocks/>
          </p:cNvCxnSpPr>
          <p:nvPr/>
        </p:nvCxnSpPr>
        <p:spPr bwMode="auto">
          <a:xfrm flipH="1" flipV="1">
            <a:off x="2261362" y="1775335"/>
            <a:ext cx="199652" cy="193475"/>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cxnSp>
        <p:nvCxnSpPr>
          <p:cNvPr id="55" name="Straight Arrow Connector 54">
            <a:extLst>
              <a:ext uri="{FF2B5EF4-FFF2-40B4-BE49-F238E27FC236}">
                <a16:creationId xmlns:a16="http://schemas.microsoft.com/office/drawing/2014/main" id="{1ACB019C-CB3E-CD10-4C6A-C185031DEDFB}"/>
              </a:ext>
            </a:extLst>
          </p:cNvPr>
          <p:cNvCxnSpPr>
            <a:cxnSpLocks/>
          </p:cNvCxnSpPr>
          <p:nvPr/>
        </p:nvCxnSpPr>
        <p:spPr bwMode="auto">
          <a:xfrm flipH="1" flipV="1">
            <a:off x="3975509" y="3088497"/>
            <a:ext cx="199652" cy="193475"/>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cxnSp>
        <p:nvCxnSpPr>
          <p:cNvPr id="56" name="Straight Arrow Connector 55">
            <a:extLst>
              <a:ext uri="{FF2B5EF4-FFF2-40B4-BE49-F238E27FC236}">
                <a16:creationId xmlns:a16="http://schemas.microsoft.com/office/drawing/2014/main" id="{5680266B-A7D2-DBE9-990D-4B03704536AC}"/>
              </a:ext>
            </a:extLst>
          </p:cNvPr>
          <p:cNvCxnSpPr>
            <a:cxnSpLocks/>
          </p:cNvCxnSpPr>
          <p:nvPr/>
        </p:nvCxnSpPr>
        <p:spPr bwMode="auto">
          <a:xfrm flipH="1" flipV="1">
            <a:off x="3167514" y="2483924"/>
            <a:ext cx="199652" cy="193475"/>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cxnSp>
        <p:nvCxnSpPr>
          <p:cNvPr id="58" name="Straight Arrow Connector 57">
            <a:extLst>
              <a:ext uri="{FF2B5EF4-FFF2-40B4-BE49-F238E27FC236}">
                <a16:creationId xmlns:a16="http://schemas.microsoft.com/office/drawing/2014/main" id="{F36BCE19-2589-6FF5-8DC3-DC1D11061857}"/>
              </a:ext>
            </a:extLst>
          </p:cNvPr>
          <p:cNvCxnSpPr>
            <a:cxnSpLocks/>
          </p:cNvCxnSpPr>
          <p:nvPr/>
        </p:nvCxnSpPr>
        <p:spPr bwMode="auto">
          <a:xfrm flipH="1" flipV="1">
            <a:off x="4921825" y="3717939"/>
            <a:ext cx="199652" cy="193475"/>
          </a:xfrm>
          <a:prstGeom prst="straightConnector1">
            <a:avLst/>
          </a:prstGeom>
          <a:solidFill>
            <a:schemeClr val="accent1"/>
          </a:solidFill>
          <a:ln w="25400" cap="flat" cmpd="sng" algn="ctr">
            <a:solidFill>
              <a:srgbClr val="FF0000"/>
            </a:solidFill>
            <a:prstDash val="solid"/>
            <a:miter lim="800000"/>
            <a:headEnd type="none" w="med" len="med"/>
            <a:tailEnd type="stealth" w="lg" len="lg"/>
          </a:ln>
          <a:effectLst/>
        </p:spPr>
      </p:cxnSp>
    </p:spTree>
    <p:extLst>
      <p:ext uri="{BB962C8B-B14F-4D97-AF65-F5344CB8AC3E}">
        <p14:creationId xmlns:p14="http://schemas.microsoft.com/office/powerpoint/2010/main" val="372193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5" y="0"/>
            <a:ext cx="10015538" cy="795130"/>
          </a:xfrm>
        </p:spPr>
        <p:txBody>
          <a:bodyPr/>
          <a:lstStyle/>
          <a:p>
            <a:r>
              <a:rPr lang="en-US" noProof="0" dirty="0"/>
              <a:t>Distributed Interactive Simulation (DIS) Overview</a:t>
            </a:r>
          </a:p>
        </p:txBody>
      </p:sp>
      <p:sp>
        <p:nvSpPr>
          <p:cNvPr id="24" name="Content Placeholder 23"/>
          <p:cNvSpPr>
            <a:spLocks noGrp="1"/>
          </p:cNvSpPr>
          <p:nvPr>
            <p:ph idx="1"/>
          </p:nvPr>
        </p:nvSpPr>
        <p:spPr>
          <a:xfrm>
            <a:off x="759498" y="2737983"/>
            <a:ext cx="11155013" cy="3989650"/>
          </a:xfrm>
        </p:spPr>
        <p:txBody>
          <a:bodyPr>
            <a:normAutofit fontScale="92500" lnSpcReduction="20000"/>
          </a:bodyPr>
          <a:lstStyle/>
          <a:p>
            <a:r>
              <a:rPr lang="en-US" dirty="0"/>
              <a:t>DIS IEEE 1278 i</a:t>
            </a:r>
            <a:r>
              <a:rPr lang="en-US" noProof="0" dirty="0"/>
              <a:t>s an “Over the Wire” specification</a:t>
            </a:r>
          </a:p>
          <a:p>
            <a:pPr lvl="1"/>
            <a:r>
              <a:rPr lang="en-US" noProof="0" dirty="0"/>
              <a:t>Defines the structure of data sent over the network </a:t>
            </a:r>
          </a:p>
          <a:p>
            <a:pPr marL="609585" lvl="1" indent="0">
              <a:buNone/>
            </a:pPr>
            <a:r>
              <a:rPr lang="en-US" noProof="0" dirty="0"/>
              <a:t>        using a Protocol Data Unit (PDU)</a:t>
            </a:r>
          </a:p>
          <a:p>
            <a:pPr lvl="1"/>
            <a:r>
              <a:rPr lang="en-US" dirty="0"/>
              <a:t>Is a binary protocol where individual bits are defined and bit order and byte order is mandated </a:t>
            </a:r>
          </a:p>
          <a:p>
            <a:pPr lvl="1"/>
            <a:r>
              <a:rPr lang="en-US" noProof="0" dirty="0"/>
              <a:t>Defines behavior of message handling. </a:t>
            </a:r>
            <a:r>
              <a:rPr lang="en-US" dirty="0"/>
              <a:t>Receiving participants must review each packet for applicability </a:t>
            </a:r>
            <a:endParaRPr lang="en-US" noProof="0" dirty="0"/>
          </a:p>
          <a:p>
            <a:pPr lvl="1"/>
            <a:r>
              <a:rPr lang="en-US" noProof="0" dirty="0"/>
              <a:t>Does not include an “API” or implementation details or solutions</a:t>
            </a:r>
          </a:p>
          <a:p>
            <a:pPr lvl="1"/>
            <a:r>
              <a:rPr lang="en-US" noProof="0" dirty="0"/>
              <a:t>Follows the COTS and Open Source business </a:t>
            </a:r>
            <a:r>
              <a:rPr lang="en-US" dirty="0"/>
              <a:t>m</a:t>
            </a:r>
            <a:r>
              <a:rPr lang="en-US" noProof="0" dirty="0" err="1"/>
              <a:t>odels</a:t>
            </a:r>
            <a:r>
              <a:rPr lang="en-US" noProof="0" dirty="0"/>
              <a:t> </a:t>
            </a:r>
          </a:p>
          <a:p>
            <a:pPr lvl="1"/>
            <a:r>
              <a:rPr lang="en-US" noProof="0" dirty="0"/>
              <a:t>Primarily focuses on military systems/requirements </a:t>
            </a:r>
          </a:p>
          <a:p>
            <a:r>
              <a:rPr lang="en-US" dirty="0"/>
              <a:t>DIS participants must Broadcast or Multicast data on a local network using UDP network transfer protocol</a:t>
            </a:r>
          </a:p>
        </p:txBody>
      </p:sp>
      <p:cxnSp>
        <p:nvCxnSpPr>
          <p:cNvPr id="6" name="Straight Connector 4"/>
          <p:cNvCxnSpPr>
            <a:cxnSpLocks noChangeShapeType="1"/>
          </p:cNvCxnSpPr>
          <p:nvPr/>
        </p:nvCxnSpPr>
        <p:spPr bwMode="auto">
          <a:xfrm rot="5400000">
            <a:off x="2152073"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5"/>
          <p:cNvCxnSpPr>
            <a:cxnSpLocks noChangeShapeType="1"/>
          </p:cNvCxnSpPr>
          <p:nvPr/>
        </p:nvCxnSpPr>
        <p:spPr bwMode="auto">
          <a:xfrm rot="5400000">
            <a:off x="1191636" y="2102809"/>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6"/>
          <p:cNvCxnSpPr>
            <a:cxnSpLocks noChangeShapeType="1"/>
          </p:cNvCxnSpPr>
          <p:nvPr/>
        </p:nvCxnSpPr>
        <p:spPr bwMode="auto">
          <a:xfrm rot="5400000">
            <a:off x="3112511"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7"/>
          <p:cNvCxnSpPr>
            <a:cxnSpLocks noChangeShapeType="1"/>
          </p:cNvCxnSpPr>
          <p:nvPr/>
        </p:nvCxnSpPr>
        <p:spPr bwMode="auto">
          <a:xfrm rot="5400000">
            <a:off x="4180898"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8"/>
          <p:cNvCxnSpPr>
            <a:cxnSpLocks noChangeShapeType="1"/>
          </p:cNvCxnSpPr>
          <p:nvPr/>
        </p:nvCxnSpPr>
        <p:spPr bwMode="auto">
          <a:xfrm rot="5400000">
            <a:off x="5141336"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9"/>
          <p:cNvSpPr>
            <a:spLocks noChangeArrowheads="1"/>
          </p:cNvSpPr>
          <p:nvPr/>
        </p:nvSpPr>
        <p:spPr bwMode="auto">
          <a:xfrm>
            <a:off x="3179187" y="1011229"/>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0"/>
          <p:cNvSpPr>
            <a:spLocks noChangeArrowheads="1"/>
          </p:cNvSpPr>
          <p:nvPr/>
        </p:nvSpPr>
        <p:spPr bwMode="auto">
          <a:xfrm>
            <a:off x="41396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1"/>
          <p:cNvSpPr>
            <a:spLocks noChangeArrowheads="1"/>
          </p:cNvSpPr>
          <p:nvPr/>
        </p:nvSpPr>
        <p:spPr bwMode="auto">
          <a:xfrm>
            <a:off x="2217161" y="1011229"/>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2"/>
          <p:cNvSpPr>
            <a:spLocks noChangeArrowheads="1"/>
          </p:cNvSpPr>
          <p:nvPr/>
        </p:nvSpPr>
        <p:spPr bwMode="auto">
          <a:xfrm>
            <a:off x="12567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3"/>
          <p:cNvSpPr>
            <a:spLocks noChangeArrowheads="1"/>
          </p:cNvSpPr>
          <p:nvPr/>
        </p:nvSpPr>
        <p:spPr bwMode="auto">
          <a:xfrm>
            <a:off x="5152449"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6" name="Rectangle 14"/>
          <p:cNvSpPr>
            <a:spLocks noChangeArrowheads="1"/>
          </p:cNvSpPr>
          <p:nvPr/>
        </p:nvSpPr>
        <p:spPr bwMode="auto">
          <a:xfrm flipV="1">
            <a:off x="1299586" y="2478079"/>
            <a:ext cx="4591050" cy="4571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7575" y="822072"/>
            <a:ext cx="3753737" cy="2914325"/>
          </a:xfrm>
          <a:prstGeom prst="rect">
            <a:avLst/>
          </a:prstGeom>
        </p:spPr>
      </p:pic>
      <p:sp>
        <p:nvSpPr>
          <p:cNvPr id="27" name="TextBox 18">
            <a:extLst>
              <a:ext uri="{FF2B5EF4-FFF2-40B4-BE49-F238E27FC236}">
                <a16:creationId xmlns:a16="http://schemas.microsoft.com/office/drawing/2014/main" id="{922CED8B-3F5E-F04E-B6C8-25F0ADB8702D}"/>
              </a:ext>
            </a:extLst>
          </p:cNvPr>
          <p:cNvSpPr txBox="1">
            <a:spLocks noChangeArrowheads="1"/>
          </p:cNvSpPr>
          <p:nvPr/>
        </p:nvSpPr>
        <p:spPr bwMode="auto">
          <a:xfrm>
            <a:off x="-2161" y="1154866"/>
            <a:ext cx="1082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DIS </a:t>
            </a:r>
          </a:p>
          <a:p>
            <a:pPr algn="ctr" eaLnBrk="1" hangingPunct="1"/>
            <a:r>
              <a:rPr lang="en-US" altLang="x-none" sz="1400" dirty="0">
                <a:solidFill>
                  <a:schemeClr val="tx1"/>
                </a:solidFill>
                <a:latin typeface="ITCFranklinGothic LT Book" charset="0"/>
              </a:rPr>
              <a:t>Applications</a:t>
            </a:r>
          </a:p>
        </p:txBody>
      </p:sp>
      <p:sp>
        <p:nvSpPr>
          <p:cNvPr id="29"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240402" y="2324190"/>
            <a:ext cx="815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Network</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3552646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498" y="0"/>
            <a:ext cx="10941965" cy="795130"/>
          </a:xfrm>
        </p:spPr>
        <p:txBody>
          <a:bodyPr/>
          <a:lstStyle/>
          <a:p>
            <a:r>
              <a:rPr lang="en-US" noProof="0" dirty="0"/>
              <a:t>Distributed Interactive Simulation (DIS) Example PDU</a:t>
            </a:r>
          </a:p>
        </p:txBody>
      </p:sp>
      <p:sp>
        <p:nvSpPr>
          <p:cNvPr id="24" name="Content Placeholder 23"/>
          <p:cNvSpPr>
            <a:spLocks noGrp="1"/>
          </p:cNvSpPr>
          <p:nvPr>
            <p:ph idx="1"/>
          </p:nvPr>
        </p:nvSpPr>
        <p:spPr>
          <a:xfrm>
            <a:off x="759498" y="2737983"/>
            <a:ext cx="6005369" cy="3989650"/>
          </a:xfrm>
        </p:spPr>
        <p:txBody>
          <a:bodyPr>
            <a:normAutofit/>
          </a:bodyPr>
          <a:lstStyle/>
          <a:p>
            <a:r>
              <a:rPr lang="en-US" dirty="0"/>
              <a:t>Examples:  DIS “Entity Type” PDU</a:t>
            </a:r>
          </a:p>
          <a:p>
            <a:pPr lvl="1"/>
            <a:r>
              <a:rPr lang="en-US" dirty="0">
                <a:solidFill>
                  <a:schemeClr val="tx2">
                    <a:lumMod val="75000"/>
                  </a:schemeClr>
                </a:solidFill>
              </a:rPr>
              <a:t>USAF F-16C Falcon</a:t>
            </a:r>
          </a:p>
          <a:p>
            <a:pPr lvl="2"/>
            <a:r>
              <a:rPr lang="en-US" dirty="0">
                <a:solidFill>
                  <a:schemeClr val="tx2">
                    <a:lumMod val="75000"/>
                  </a:schemeClr>
                </a:solidFill>
              </a:rPr>
              <a:t>Entity Kind = 1</a:t>
            </a:r>
          </a:p>
          <a:p>
            <a:pPr lvl="2"/>
            <a:r>
              <a:rPr lang="en-US" dirty="0">
                <a:solidFill>
                  <a:schemeClr val="tx2">
                    <a:lumMod val="75000"/>
                  </a:schemeClr>
                </a:solidFill>
              </a:rPr>
              <a:t>Domain = 2</a:t>
            </a:r>
          </a:p>
          <a:p>
            <a:pPr lvl="2"/>
            <a:r>
              <a:rPr lang="en-US" dirty="0">
                <a:solidFill>
                  <a:schemeClr val="tx2">
                    <a:lumMod val="75000"/>
                  </a:schemeClr>
                </a:solidFill>
              </a:rPr>
              <a:t>Country = 225</a:t>
            </a:r>
          </a:p>
          <a:p>
            <a:pPr lvl="2"/>
            <a:r>
              <a:rPr lang="en-US" dirty="0">
                <a:solidFill>
                  <a:schemeClr val="tx2">
                    <a:lumMod val="75000"/>
                  </a:schemeClr>
                </a:solidFill>
              </a:rPr>
              <a:t>Category = 1</a:t>
            </a:r>
          </a:p>
          <a:p>
            <a:pPr lvl="2"/>
            <a:r>
              <a:rPr lang="en-US" b="1" dirty="0">
                <a:solidFill>
                  <a:schemeClr val="tx2">
                    <a:lumMod val="75000"/>
                  </a:schemeClr>
                </a:solidFill>
              </a:rPr>
              <a:t>Sub Category = 3</a:t>
            </a:r>
          </a:p>
          <a:p>
            <a:pPr lvl="2"/>
            <a:r>
              <a:rPr lang="en-US" b="1" dirty="0">
                <a:solidFill>
                  <a:schemeClr val="tx2">
                    <a:lumMod val="75000"/>
                  </a:schemeClr>
                </a:solidFill>
              </a:rPr>
              <a:t>Specific = 3</a:t>
            </a:r>
          </a:p>
          <a:p>
            <a:pPr lvl="2"/>
            <a:r>
              <a:rPr lang="en-US" dirty="0">
                <a:solidFill>
                  <a:schemeClr val="tx2">
                    <a:lumMod val="75000"/>
                  </a:schemeClr>
                </a:solidFill>
              </a:rPr>
              <a:t>Extra = 0</a:t>
            </a:r>
          </a:p>
        </p:txBody>
      </p:sp>
      <p:cxnSp>
        <p:nvCxnSpPr>
          <p:cNvPr id="6" name="Straight Connector 4"/>
          <p:cNvCxnSpPr>
            <a:cxnSpLocks noChangeShapeType="1"/>
          </p:cNvCxnSpPr>
          <p:nvPr/>
        </p:nvCxnSpPr>
        <p:spPr bwMode="auto">
          <a:xfrm rot="5400000">
            <a:off x="2152073"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5"/>
          <p:cNvCxnSpPr>
            <a:cxnSpLocks noChangeShapeType="1"/>
          </p:cNvCxnSpPr>
          <p:nvPr/>
        </p:nvCxnSpPr>
        <p:spPr bwMode="auto">
          <a:xfrm rot="5400000">
            <a:off x="1191636" y="2102809"/>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6"/>
          <p:cNvCxnSpPr>
            <a:cxnSpLocks noChangeShapeType="1"/>
          </p:cNvCxnSpPr>
          <p:nvPr/>
        </p:nvCxnSpPr>
        <p:spPr bwMode="auto">
          <a:xfrm rot="5400000">
            <a:off x="3112511"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7"/>
          <p:cNvCxnSpPr>
            <a:cxnSpLocks noChangeShapeType="1"/>
          </p:cNvCxnSpPr>
          <p:nvPr/>
        </p:nvCxnSpPr>
        <p:spPr bwMode="auto">
          <a:xfrm rot="5400000">
            <a:off x="4180898"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8"/>
          <p:cNvCxnSpPr>
            <a:cxnSpLocks noChangeShapeType="1"/>
          </p:cNvCxnSpPr>
          <p:nvPr/>
        </p:nvCxnSpPr>
        <p:spPr bwMode="auto">
          <a:xfrm rot="5400000">
            <a:off x="5141336" y="2049454"/>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1" name="Rectangle 9"/>
          <p:cNvSpPr>
            <a:spLocks noChangeArrowheads="1"/>
          </p:cNvSpPr>
          <p:nvPr/>
        </p:nvSpPr>
        <p:spPr bwMode="auto">
          <a:xfrm>
            <a:off x="3179187" y="1011229"/>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0"/>
          <p:cNvSpPr>
            <a:spLocks noChangeArrowheads="1"/>
          </p:cNvSpPr>
          <p:nvPr/>
        </p:nvSpPr>
        <p:spPr bwMode="auto">
          <a:xfrm>
            <a:off x="41396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1"/>
          <p:cNvSpPr>
            <a:spLocks noChangeArrowheads="1"/>
          </p:cNvSpPr>
          <p:nvPr/>
        </p:nvSpPr>
        <p:spPr bwMode="auto">
          <a:xfrm>
            <a:off x="2217161" y="1011229"/>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2"/>
          <p:cNvSpPr>
            <a:spLocks noChangeArrowheads="1"/>
          </p:cNvSpPr>
          <p:nvPr/>
        </p:nvSpPr>
        <p:spPr bwMode="auto">
          <a:xfrm>
            <a:off x="1256724"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3"/>
          <p:cNvSpPr>
            <a:spLocks noChangeArrowheads="1"/>
          </p:cNvSpPr>
          <p:nvPr/>
        </p:nvSpPr>
        <p:spPr bwMode="auto">
          <a:xfrm>
            <a:off x="5152449" y="1011229"/>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6" name="Rectangle 14"/>
          <p:cNvSpPr>
            <a:spLocks noChangeArrowheads="1"/>
          </p:cNvSpPr>
          <p:nvPr/>
        </p:nvSpPr>
        <p:spPr bwMode="auto">
          <a:xfrm flipV="1">
            <a:off x="1299586" y="2478079"/>
            <a:ext cx="4591050" cy="4571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7575" y="822072"/>
            <a:ext cx="3753737" cy="2914325"/>
          </a:xfrm>
          <a:prstGeom prst="rect">
            <a:avLst/>
          </a:prstGeom>
        </p:spPr>
      </p:pic>
      <p:sp>
        <p:nvSpPr>
          <p:cNvPr id="27" name="TextBox 18">
            <a:extLst>
              <a:ext uri="{FF2B5EF4-FFF2-40B4-BE49-F238E27FC236}">
                <a16:creationId xmlns:a16="http://schemas.microsoft.com/office/drawing/2014/main" id="{922CED8B-3F5E-F04E-B6C8-25F0ADB8702D}"/>
              </a:ext>
            </a:extLst>
          </p:cNvPr>
          <p:cNvSpPr txBox="1">
            <a:spLocks noChangeArrowheads="1"/>
          </p:cNvSpPr>
          <p:nvPr/>
        </p:nvSpPr>
        <p:spPr bwMode="auto">
          <a:xfrm>
            <a:off x="-2161" y="1154866"/>
            <a:ext cx="1082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DIS </a:t>
            </a:r>
          </a:p>
          <a:p>
            <a:pPr algn="ctr" eaLnBrk="1" hangingPunct="1"/>
            <a:r>
              <a:rPr lang="en-US" altLang="x-none" sz="1400" dirty="0">
                <a:solidFill>
                  <a:schemeClr val="tx1"/>
                </a:solidFill>
                <a:latin typeface="ITCFranklinGothic LT Book" charset="0"/>
              </a:rPr>
              <a:t>Applications</a:t>
            </a:r>
          </a:p>
        </p:txBody>
      </p:sp>
      <p:sp>
        <p:nvSpPr>
          <p:cNvPr id="29" name="TextBox 18">
            <a:extLst>
              <a:ext uri="{FF2B5EF4-FFF2-40B4-BE49-F238E27FC236}">
                <a16:creationId xmlns:a16="http://schemas.microsoft.com/office/drawing/2014/main" id="{A9C1F742-DC37-4048-8DA4-9BC77065492A}"/>
              </a:ext>
            </a:extLst>
          </p:cNvPr>
          <p:cNvSpPr txBox="1">
            <a:spLocks noChangeArrowheads="1"/>
          </p:cNvSpPr>
          <p:nvPr/>
        </p:nvSpPr>
        <p:spPr bwMode="auto">
          <a:xfrm>
            <a:off x="240402" y="2324190"/>
            <a:ext cx="815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en-US" altLang="x-none" sz="1400" dirty="0">
                <a:solidFill>
                  <a:schemeClr val="tx1"/>
                </a:solidFill>
                <a:latin typeface="ITCFranklinGothic LT Book" charset="0"/>
              </a:rPr>
              <a:t>Network</a:t>
            </a:r>
          </a:p>
        </p:txBody>
      </p:sp>
      <p:sp>
        <p:nvSpPr>
          <p:cNvPr id="18" name="Slide Number Placeholder 3">
            <a:extLst>
              <a:ext uri="{FF2B5EF4-FFF2-40B4-BE49-F238E27FC236}">
                <a16:creationId xmlns:a16="http://schemas.microsoft.com/office/drawing/2014/main" id="{E08A3097-567B-844E-BB01-BDD9B1F5D6C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26</a:t>
            </a:fld>
            <a:endParaRPr lang="en-US" dirty="0">
              <a:solidFill>
                <a:srgbClr val="000000"/>
              </a:solidFill>
            </a:endParaRPr>
          </a:p>
        </p:txBody>
      </p:sp>
      <p:sp>
        <p:nvSpPr>
          <p:cNvPr id="19" name="Content Placeholder 23"/>
          <p:cNvSpPr txBox="1">
            <a:spLocks/>
          </p:cNvSpPr>
          <p:nvPr/>
        </p:nvSpPr>
        <p:spPr bwMode="auto">
          <a:xfrm>
            <a:off x="3988993" y="3234862"/>
            <a:ext cx="3964901" cy="314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lvl="1"/>
            <a:r>
              <a:rPr lang="en-US" kern="0" dirty="0">
                <a:solidFill>
                  <a:schemeClr val="accent5">
                    <a:lumMod val="25000"/>
                  </a:schemeClr>
                </a:solidFill>
              </a:rPr>
              <a:t>USAF F-22B Raptor</a:t>
            </a:r>
          </a:p>
          <a:p>
            <a:pPr lvl="2"/>
            <a:r>
              <a:rPr lang="en-US" kern="0" dirty="0">
                <a:solidFill>
                  <a:schemeClr val="accent5">
                    <a:lumMod val="25000"/>
                  </a:schemeClr>
                </a:solidFill>
              </a:rPr>
              <a:t>Entity Kind = 1</a:t>
            </a:r>
          </a:p>
          <a:p>
            <a:pPr lvl="2"/>
            <a:r>
              <a:rPr lang="en-US" kern="0" dirty="0">
                <a:solidFill>
                  <a:schemeClr val="accent5">
                    <a:lumMod val="25000"/>
                  </a:schemeClr>
                </a:solidFill>
              </a:rPr>
              <a:t>Domain = 2</a:t>
            </a:r>
          </a:p>
          <a:p>
            <a:pPr lvl="2"/>
            <a:r>
              <a:rPr lang="en-US" kern="0" dirty="0">
                <a:solidFill>
                  <a:schemeClr val="accent5">
                    <a:lumMod val="25000"/>
                  </a:schemeClr>
                </a:solidFill>
              </a:rPr>
              <a:t>Country = 225</a:t>
            </a:r>
          </a:p>
          <a:p>
            <a:pPr lvl="2"/>
            <a:r>
              <a:rPr lang="en-US" kern="0" dirty="0">
                <a:solidFill>
                  <a:schemeClr val="accent5">
                    <a:lumMod val="25000"/>
                  </a:schemeClr>
                </a:solidFill>
              </a:rPr>
              <a:t>Category = 1</a:t>
            </a:r>
          </a:p>
          <a:p>
            <a:pPr lvl="2"/>
            <a:r>
              <a:rPr lang="en-US" b="1" kern="0" dirty="0">
                <a:solidFill>
                  <a:schemeClr val="accent5">
                    <a:lumMod val="25000"/>
                  </a:schemeClr>
                </a:solidFill>
              </a:rPr>
              <a:t>Sub Category = 6</a:t>
            </a:r>
          </a:p>
          <a:p>
            <a:pPr lvl="2"/>
            <a:r>
              <a:rPr lang="en-US" b="1" kern="0" dirty="0">
                <a:solidFill>
                  <a:schemeClr val="accent5">
                    <a:lumMod val="25000"/>
                  </a:schemeClr>
                </a:solidFill>
              </a:rPr>
              <a:t>Specific = 2</a:t>
            </a:r>
          </a:p>
          <a:p>
            <a:pPr lvl="2"/>
            <a:r>
              <a:rPr lang="en-US" kern="0" dirty="0">
                <a:solidFill>
                  <a:schemeClr val="accent5">
                    <a:lumMod val="25000"/>
                  </a:schemeClr>
                </a:solidFill>
              </a:rPr>
              <a:t>Extra = 0</a:t>
            </a:r>
          </a:p>
        </p:txBody>
      </p:sp>
    </p:spTree>
    <p:extLst>
      <p:ext uri="{BB962C8B-B14F-4D97-AF65-F5344CB8AC3E}">
        <p14:creationId xmlns:p14="http://schemas.microsoft.com/office/powerpoint/2010/main" val="2146228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44869"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747" name="Title 1"/>
          <p:cNvSpPr>
            <a:spLocks noGrp="1"/>
          </p:cNvSpPr>
          <p:nvPr>
            <p:ph type="title"/>
          </p:nvPr>
        </p:nvSpPr>
        <p:spPr/>
        <p:txBody>
          <a:bodyPr/>
          <a:lstStyle/>
          <a:p>
            <a:r>
              <a:rPr lang="en-US" noProof="0" dirty="0"/>
              <a:t>High Level Architecture (HLA) Overview</a:t>
            </a:r>
          </a:p>
        </p:txBody>
      </p:sp>
      <p:sp>
        <p:nvSpPr>
          <p:cNvPr id="31748" name="Content Placeholder 2"/>
          <p:cNvSpPr>
            <a:spLocks noGrp="1"/>
          </p:cNvSpPr>
          <p:nvPr>
            <p:ph idx="1"/>
          </p:nvPr>
        </p:nvSpPr>
        <p:spPr>
          <a:xfrm>
            <a:off x="696535" y="762408"/>
            <a:ext cx="9675630" cy="3741330"/>
          </a:xfrm>
        </p:spPr>
        <p:txBody>
          <a:bodyPr>
            <a:normAutofit/>
          </a:bodyPr>
          <a:lstStyle/>
          <a:p>
            <a:r>
              <a:rPr lang="en-US" sz="2400" noProof="0" dirty="0"/>
              <a:t>Defines services for simulation data exchange and coordination provided by a Run-Time Infrastructure (RTI) </a:t>
            </a:r>
          </a:p>
          <a:p>
            <a:r>
              <a:rPr lang="en-US" sz="2400" noProof="0" dirty="0"/>
              <a:t>Services are accessed through a standardized interface.</a:t>
            </a:r>
          </a:p>
          <a:p>
            <a:r>
              <a:rPr lang="en-US" sz="2400" noProof="0" dirty="0"/>
              <a:t>A data model (Federation Object Model FOM) expressed in a standardized text file, using the xml standard, defines how objects interact with each other </a:t>
            </a:r>
          </a:p>
          <a:p>
            <a:r>
              <a:rPr lang="en-US" altLang="x-none" sz="2400" noProof="0" dirty="0"/>
              <a:t>Information exchange governed by Federation Agreements and supporting federation </a:t>
            </a:r>
            <a:r>
              <a:rPr lang="en-US" altLang="x-none" sz="2400" u="sng" noProof="0" dirty="0"/>
              <a:t>I</a:t>
            </a:r>
            <a:r>
              <a:rPr lang="en-US" altLang="x-none" sz="2400" noProof="0" dirty="0"/>
              <a:t>nformation </a:t>
            </a:r>
            <a:r>
              <a:rPr lang="en-US" altLang="x-none" sz="2400" u="sng" noProof="0" dirty="0"/>
              <a:t>D</a:t>
            </a:r>
            <a:r>
              <a:rPr lang="en-US" altLang="x-none" sz="2400" noProof="0" dirty="0"/>
              <a:t>ata </a:t>
            </a:r>
            <a:r>
              <a:rPr lang="en-US" altLang="x-none" sz="2400" u="sng" dirty="0"/>
              <a:t>E</a:t>
            </a:r>
            <a:r>
              <a:rPr lang="en-US" altLang="x-none" sz="2400" dirty="0"/>
              <a:t>xchange </a:t>
            </a:r>
            <a:r>
              <a:rPr lang="en-US" altLang="x-none" sz="2400" u="sng" noProof="0" dirty="0"/>
              <a:t>M</a:t>
            </a:r>
            <a:r>
              <a:rPr lang="en-US" altLang="x-none" sz="2400" noProof="0" dirty="0"/>
              <a:t>odels (IDEM)</a:t>
            </a:r>
          </a:p>
          <a:p>
            <a:pPr lvl="1">
              <a:buFont typeface="Courier New" charset="0"/>
              <a:buChar char="o"/>
            </a:pPr>
            <a:r>
              <a:rPr lang="en-US" altLang="x-none" sz="1800" noProof="0" dirty="0"/>
              <a:t>e.g. when, where and how to utilize the service to distribute data in order to exchange information</a:t>
            </a:r>
          </a:p>
          <a:p>
            <a:pPr>
              <a:buFont typeface="Wingdings" panose="05000000000000000000" pitchFamily="2" charset="2"/>
              <a:buChar char="Ø"/>
            </a:pPr>
            <a:r>
              <a:rPr lang="en-US" altLang="x-none" sz="2400" noProof="0" dirty="0"/>
              <a:t>Uses COTS and Open Source business </a:t>
            </a:r>
            <a:r>
              <a:rPr lang="en-US" altLang="x-none" sz="2400" dirty="0"/>
              <a:t>m</a:t>
            </a:r>
            <a:r>
              <a:rPr lang="en-US" altLang="x-none" sz="2400" noProof="0" dirty="0" err="1"/>
              <a:t>odels</a:t>
            </a:r>
            <a:endParaRPr lang="en-US" altLang="x-none" sz="2400" noProof="0" dirty="0"/>
          </a:p>
          <a:p>
            <a:endParaRPr lang="en-US" sz="2400" noProof="0" dirty="0"/>
          </a:p>
        </p:txBody>
      </p:sp>
      <p:cxnSp>
        <p:nvCxnSpPr>
          <p:cNvPr id="31749" name="Straight Connector 4"/>
          <p:cNvCxnSpPr>
            <a:cxnSpLocks noChangeShapeType="1"/>
          </p:cNvCxnSpPr>
          <p:nvPr/>
        </p:nvCxnSpPr>
        <p:spPr bwMode="auto">
          <a:xfrm rot="5400000">
            <a:off x="4491812" y="5450422"/>
            <a:ext cx="857250" cy="0"/>
          </a:xfrm>
          <a:prstGeom prst="line">
            <a:avLst/>
          </a:prstGeom>
          <a:noFill/>
          <a:ln w="9525" algn="ctr">
            <a:solidFill>
              <a:schemeClr val="tx1"/>
            </a:solidFill>
            <a:round/>
            <a:headEnd/>
            <a:tailEnd/>
          </a:ln>
        </p:spPr>
      </p:cxnSp>
      <p:cxnSp>
        <p:nvCxnSpPr>
          <p:cNvPr id="31750" name="Straight Connector 5"/>
          <p:cNvCxnSpPr>
            <a:cxnSpLocks noChangeShapeType="1"/>
          </p:cNvCxnSpPr>
          <p:nvPr/>
        </p:nvCxnSpPr>
        <p:spPr bwMode="auto">
          <a:xfrm rot="5400000">
            <a:off x="3531375" y="5444067"/>
            <a:ext cx="857250" cy="0"/>
          </a:xfrm>
          <a:prstGeom prst="line">
            <a:avLst/>
          </a:prstGeom>
          <a:noFill/>
          <a:ln w="9525" algn="ctr">
            <a:solidFill>
              <a:schemeClr val="tx1"/>
            </a:solidFill>
            <a:round/>
            <a:headEnd/>
            <a:tailEnd/>
          </a:ln>
        </p:spPr>
      </p:cxnSp>
      <p:cxnSp>
        <p:nvCxnSpPr>
          <p:cNvPr id="31751" name="Straight Connector 6"/>
          <p:cNvCxnSpPr>
            <a:cxnSpLocks noChangeShapeType="1"/>
          </p:cNvCxnSpPr>
          <p:nvPr/>
        </p:nvCxnSpPr>
        <p:spPr bwMode="auto">
          <a:xfrm rot="5400000">
            <a:off x="5452250" y="5450422"/>
            <a:ext cx="857250" cy="0"/>
          </a:xfrm>
          <a:prstGeom prst="line">
            <a:avLst/>
          </a:prstGeom>
          <a:noFill/>
          <a:ln w="9525" algn="ctr">
            <a:solidFill>
              <a:schemeClr val="tx1"/>
            </a:solidFill>
            <a:round/>
            <a:headEnd/>
            <a:tailEnd/>
          </a:ln>
        </p:spPr>
      </p:cxnSp>
      <p:cxnSp>
        <p:nvCxnSpPr>
          <p:cNvPr id="31752" name="Straight Connector 7"/>
          <p:cNvCxnSpPr>
            <a:cxnSpLocks noChangeShapeType="1"/>
          </p:cNvCxnSpPr>
          <p:nvPr/>
        </p:nvCxnSpPr>
        <p:spPr bwMode="auto">
          <a:xfrm rot="5400000">
            <a:off x="6520637" y="5450422"/>
            <a:ext cx="857250" cy="0"/>
          </a:xfrm>
          <a:prstGeom prst="line">
            <a:avLst/>
          </a:prstGeom>
          <a:noFill/>
          <a:ln w="9525" algn="ctr">
            <a:solidFill>
              <a:schemeClr val="tx1"/>
            </a:solidFill>
            <a:round/>
            <a:headEnd/>
            <a:tailEnd/>
          </a:ln>
        </p:spPr>
      </p:cxnSp>
      <p:cxnSp>
        <p:nvCxnSpPr>
          <p:cNvPr id="31753" name="Straight Connector 8"/>
          <p:cNvCxnSpPr>
            <a:cxnSpLocks noChangeShapeType="1"/>
          </p:cNvCxnSpPr>
          <p:nvPr/>
        </p:nvCxnSpPr>
        <p:spPr bwMode="auto">
          <a:xfrm rot="5400000">
            <a:off x="7481075" y="5450422"/>
            <a:ext cx="857250" cy="0"/>
          </a:xfrm>
          <a:prstGeom prst="line">
            <a:avLst/>
          </a:prstGeom>
          <a:noFill/>
          <a:ln w="9525" algn="ctr">
            <a:solidFill>
              <a:schemeClr val="tx1"/>
            </a:solidFill>
            <a:round/>
            <a:headEnd/>
            <a:tailEnd/>
          </a:ln>
        </p:spPr>
      </p:cxnSp>
      <p:sp>
        <p:nvSpPr>
          <p:cNvPr id="31759" name="Rectangle 14"/>
          <p:cNvSpPr>
            <a:spLocks noChangeArrowheads="1"/>
          </p:cNvSpPr>
          <p:nvPr/>
        </p:nvSpPr>
        <p:spPr bwMode="auto">
          <a:xfrm>
            <a:off x="3608747" y="5889254"/>
            <a:ext cx="4591050" cy="612332"/>
          </a:xfrm>
          <a:prstGeom prst="rect">
            <a:avLst/>
          </a:prstGeom>
          <a:solidFill>
            <a:schemeClr val="accent6">
              <a:lumMod val="40000"/>
              <a:lumOff val="60000"/>
            </a:schemeClr>
          </a:solidFill>
          <a:ln>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anchor="ctr"/>
          <a:lstStyle/>
          <a:p>
            <a:endParaRPr lang="sv-SE" sz="1600" dirty="0"/>
          </a:p>
        </p:txBody>
      </p:sp>
      <p:cxnSp>
        <p:nvCxnSpPr>
          <p:cNvPr id="31760" name="Straight Arrow Connector 16"/>
          <p:cNvCxnSpPr>
            <a:cxnSpLocks noChangeShapeType="1"/>
            <a:stCxn id="31761" idx="3"/>
          </p:cNvCxnSpPr>
          <p:nvPr/>
        </p:nvCxnSpPr>
        <p:spPr bwMode="auto">
          <a:xfrm flipV="1">
            <a:off x="3143355" y="4846857"/>
            <a:ext cx="304540" cy="0"/>
          </a:xfrm>
          <a:prstGeom prst="straightConnector1">
            <a:avLst/>
          </a:prstGeom>
          <a:noFill/>
          <a:ln w="9525" algn="ctr">
            <a:solidFill>
              <a:schemeClr val="tx1"/>
            </a:solidFill>
            <a:round/>
            <a:headEnd/>
            <a:tailEnd type="arrow" w="med" len="med"/>
          </a:ln>
        </p:spPr>
      </p:cxnSp>
      <p:sp>
        <p:nvSpPr>
          <p:cNvPr id="31761" name="TextBox 18"/>
          <p:cNvSpPr txBox="1">
            <a:spLocks noChangeArrowheads="1"/>
          </p:cNvSpPr>
          <p:nvPr/>
        </p:nvSpPr>
        <p:spPr bwMode="auto">
          <a:xfrm>
            <a:off x="1969316" y="4677580"/>
            <a:ext cx="1174039" cy="369332"/>
          </a:xfrm>
          <a:prstGeom prst="rect">
            <a:avLst/>
          </a:prstGeom>
          <a:noFill/>
          <a:ln w="9525">
            <a:noFill/>
            <a:miter lim="800000"/>
            <a:headEnd/>
            <a:tailEnd/>
          </a:ln>
        </p:spPr>
        <p:txBody>
          <a:bodyPr wrap="none">
            <a:spAutoFit/>
          </a:bodyPr>
          <a:lstStyle/>
          <a:p>
            <a:r>
              <a:rPr lang="sv-SE" sz="1800" dirty="0">
                <a:latin typeface="+mj-lt"/>
              </a:rPr>
              <a:t>Federates</a:t>
            </a:r>
          </a:p>
        </p:txBody>
      </p:sp>
      <p:cxnSp>
        <p:nvCxnSpPr>
          <p:cNvPr id="31762" name="Straight Arrow Connector 31"/>
          <p:cNvCxnSpPr>
            <a:cxnSpLocks noChangeShapeType="1"/>
            <a:stCxn id="31763" idx="3"/>
          </p:cNvCxnSpPr>
          <p:nvPr/>
        </p:nvCxnSpPr>
        <p:spPr bwMode="auto">
          <a:xfrm flipV="1">
            <a:off x="2901072" y="6068127"/>
            <a:ext cx="654033" cy="6601"/>
          </a:xfrm>
          <a:prstGeom prst="straightConnector1">
            <a:avLst/>
          </a:prstGeom>
          <a:noFill/>
          <a:ln w="9525" algn="ctr">
            <a:solidFill>
              <a:schemeClr val="tx1"/>
            </a:solidFill>
            <a:round/>
            <a:headEnd/>
            <a:tailEnd type="arrow" w="med" len="med"/>
          </a:ln>
        </p:spPr>
      </p:cxnSp>
      <p:sp>
        <p:nvSpPr>
          <p:cNvPr id="31763" name="TextBox 33"/>
          <p:cNvSpPr txBox="1">
            <a:spLocks noChangeArrowheads="1"/>
          </p:cNvSpPr>
          <p:nvPr/>
        </p:nvSpPr>
        <p:spPr bwMode="auto">
          <a:xfrm>
            <a:off x="1454201" y="5890062"/>
            <a:ext cx="1446871" cy="369332"/>
          </a:xfrm>
          <a:prstGeom prst="rect">
            <a:avLst/>
          </a:prstGeom>
          <a:noFill/>
          <a:ln w="9525">
            <a:noFill/>
            <a:miter lim="800000"/>
            <a:headEnd/>
            <a:tailEnd/>
          </a:ln>
        </p:spPr>
        <p:txBody>
          <a:bodyPr wrap="none">
            <a:spAutoFit/>
          </a:bodyPr>
          <a:lstStyle/>
          <a:p>
            <a:r>
              <a:rPr lang="sv-SE" sz="1800" dirty="0">
                <a:latin typeface="+mj-lt"/>
              </a:rPr>
              <a:t>RTI Services</a:t>
            </a:r>
          </a:p>
        </p:txBody>
      </p:sp>
      <p:sp>
        <p:nvSpPr>
          <p:cNvPr id="31764" name="TextBox 34"/>
          <p:cNvSpPr txBox="1">
            <a:spLocks noChangeArrowheads="1"/>
          </p:cNvSpPr>
          <p:nvPr/>
        </p:nvSpPr>
        <p:spPr bwMode="auto">
          <a:xfrm>
            <a:off x="1111132" y="5199182"/>
            <a:ext cx="1012008" cy="369332"/>
          </a:xfrm>
          <a:prstGeom prst="rect">
            <a:avLst/>
          </a:prstGeom>
          <a:noFill/>
          <a:ln w="9525">
            <a:noFill/>
            <a:miter lim="800000"/>
            <a:headEnd/>
            <a:tailEnd/>
          </a:ln>
        </p:spPr>
        <p:txBody>
          <a:bodyPr wrap="none">
            <a:spAutoFit/>
          </a:bodyPr>
          <a:lstStyle/>
          <a:p>
            <a:r>
              <a:rPr lang="sv-SE" sz="1800" dirty="0">
                <a:latin typeface="+mj-lt"/>
              </a:rPr>
              <a:t>HLA API</a:t>
            </a:r>
          </a:p>
        </p:txBody>
      </p:sp>
      <p:sp>
        <p:nvSpPr>
          <p:cNvPr id="3" name="Rectangle 2"/>
          <p:cNvSpPr/>
          <p:nvPr/>
        </p:nvSpPr>
        <p:spPr>
          <a:xfrm>
            <a:off x="3559301" y="5296623"/>
            <a:ext cx="4672013" cy="1735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473798"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Oval 24"/>
          <p:cNvSpPr/>
          <p:nvPr/>
        </p:nvSpPr>
        <p:spPr>
          <a:xfrm>
            <a:off x="6542186"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6" name="Oval 25"/>
          <p:cNvSpPr/>
          <p:nvPr/>
        </p:nvSpPr>
        <p:spPr>
          <a:xfrm>
            <a:off x="7502624"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7" name="Oval 26"/>
          <p:cNvSpPr/>
          <p:nvPr/>
        </p:nvSpPr>
        <p:spPr>
          <a:xfrm>
            <a:off x="4511422" y="4612885"/>
            <a:ext cx="808715" cy="40114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2" name="Rectangle 1194"/>
          <p:cNvSpPr>
            <a:spLocks noChangeArrowheads="1"/>
          </p:cNvSpPr>
          <p:nvPr/>
        </p:nvSpPr>
        <p:spPr bwMode="auto">
          <a:xfrm>
            <a:off x="3640267" y="5913255"/>
            <a:ext cx="2150933" cy="624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r>
              <a:rPr lang="en-GB" sz="1400" dirty="0">
                <a:latin typeface="Calibri Light"/>
                <a:cs typeface="Calibri Light"/>
              </a:rPr>
              <a:t>Federation Management</a:t>
            </a:r>
          </a:p>
          <a:p>
            <a:pPr algn="ctr" defTabSz="338138">
              <a:lnSpc>
                <a:spcPct val="90000"/>
              </a:lnSpc>
              <a:tabLst>
                <a:tab pos="3194050" algn="r"/>
              </a:tabLst>
            </a:pPr>
            <a:r>
              <a:rPr lang="en-GB" sz="1400" dirty="0">
                <a:latin typeface="Calibri Light"/>
                <a:cs typeface="Calibri Light"/>
              </a:rPr>
              <a:t>Declaration Management</a:t>
            </a:r>
          </a:p>
          <a:p>
            <a:pPr algn="ctr" defTabSz="338138">
              <a:lnSpc>
                <a:spcPct val="90000"/>
              </a:lnSpc>
              <a:tabLst>
                <a:tab pos="3194050" algn="r"/>
              </a:tabLst>
            </a:pPr>
            <a:r>
              <a:rPr lang="en-GB" sz="1400" dirty="0">
                <a:latin typeface="Calibri Light"/>
                <a:cs typeface="Calibri Light"/>
              </a:rPr>
              <a:t>Object Management</a:t>
            </a:r>
          </a:p>
        </p:txBody>
      </p:sp>
      <p:sp>
        <p:nvSpPr>
          <p:cNvPr id="28" name="AutoShape 16"/>
          <p:cNvSpPr>
            <a:spLocks noChangeArrowheads="1"/>
          </p:cNvSpPr>
          <p:nvPr/>
        </p:nvSpPr>
        <p:spPr bwMode="auto">
          <a:xfrm>
            <a:off x="8982072" y="4666116"/>
            <a:ext cx="2350713" cy="1398962"/>
          </a:xfrm>
          <a:prstGeom prst="foldedCorner">
            <a:avLst>
              <a:gd name="adj" fmla="val 12500"/>
            </a:avLst>
          </a:prstGeom>
          <a:solidFill>
            <a:srgbClr val="FFFF99"/>
          </a:solidFill>
          <a:ln w="9525">
            <a:solidFill>
              <a:schemeClr val="tx1"/>
            </a:solidFill>
            <a:round/>
            <a:headEnd type="none" w="sm" len="sm"/>
            <a:tailEnd type="none" w="sm" len="sm"/>
          </a:ln>
        </p:spPr>
        <p:txBody>
          <a:bodyPr wrap="none" anchor="ctr"/>
          <a:lstStyle/>
          <a:p>
            <a:r>
              <a:rPr lang="en-GB" sz="1200" b="1" dirty="0"/>
              <a:t>Federation Object Model</a:t>
            </a:r>
          </a:p>
          <a:p>
            <a:r>
              <a:rPr lang="en-GB" sz="1200" dirty="0"/>
              <a:t>&lt;FOM&gt;</a:t>
            </a:r>
          </a:p>
          <a:p>
            <a:r>
              <a:rPr lang="en-GB" sz="1200" dirty="0"/>
              <a:t>  &lt;Shared object classes&gt;</a:t>
            </a:r>
          </a:p>
          <a:p>
            <a:r>
              <a:rPr lang="en-GB" sz="1200" dirty="0"/>
              <a:t>  &lt;Shared interaction classes&gt;</a:t>
            </a:r>
          </a:p>
          <a:p>
            <a:r>
              <a:rPr lang="en-GB" sz="1200" dirty="0"/>
              <a:t>  &lt;More&gt;</a:t>
            </a:r>
          </a:p>
          <a:p>
            <a:r>
              <a:rPr lang="en-GB" sz="1200" dirty="0"/>
              <a:t>&lt;/FOM&gt;</a:t>
            </a:r>
          </a:p>
        </p:txBody>
      </p:sp>
      <p:pic>
        <p:nvPicPr>
          <p:cNvPr id="29" name="Picture 6" descr="Q:\PitchKB\Produkter\EvolvedProfile\Evolved Logo\EvolvedLogo-912x616.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319654" y="1133700"/>
            <a:ext cx="1388995" cy="938181"/>
          </a:xfrm>
          <a:prstGeom prst="rect">
            <a:avLst/>
          </a:prstGeom>
          <a:noFill/>
        </p:spPr>
      </p:pic>
      <p:sp>
        <p:nvSpPr>
          <p:cNvPr id="30" name="Rectangle 1194"/>
          <p:cNvSpPr>
            <a:spLocks noChangeArrowheads="1"/>
          </p:cNvSpPr>
          <p:nvPr/>
        </p:nvSpPr>
        <p:spPr bwMode="auto">
          <a:xfrm>
            <a:off x="5914074" y="5913255"/>
            <a:ext cx="2241548" cy="624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r>
              <a:rPr lang="en-GB" sz="1400" dirty="0">
                <a:latin typeface="Calibri Light"/>
                <a:cs typeface="Calibri Light"/>
              </a:rPr>
              <a:t>Ownership Management</a:t>
            </a:r>
          </a:p>
          <a:p>
            <a:pPr algn="ctr" defTabSz="338138">
              <a:lnSpc>
                <a:spcPct val="90000"/>
              </a:lnSpc>
              <a:tabLst>
                <a:tab pos="3194050" algn="r"/>
              </a:tabLst>
            </a:pPr>
            <a:r>
              <a:rPr lang="en-GB" sz="1400" dirty="0">
                <a:latin typeface="Calibri Light"/>
                <a:cs typeface="Calibri Light"/>
              </a:rPr>
              <a:t>Time Management</a:t>
            </a:r>
          </a:p>
          <a:p>
            <a:pPr algn="ctr" defTabSz="338138">
              <a:lnSpc>
                <a:spcPct val="90000"/>
              </a:lnSpc>
              <a:tabLst>
                <a:tab pos="3194050" algn="r"/>
              </a:tabLst>
            </a:pPr>
            <a:r>
              <a:rPr lang="en-GB" sz="1400" dirty="0">
                <a:latin typeface="Calibri Light"/>
                <a:cs typeface="Calibri Light"/>
              </a:rPr>
              <a:t>Data Distribution Management</a:t>
            </a:r>
          </a:p>
        </p:txBody>
      </p:sp>
      <p:sp>
        <p:nvSpPr>
          <p:cNvPr id="31" name="Slide Number Placeholder 3">
            <a:extLst>
              <a:ext uri="{FF2B5EF4-FFF2-40B4-BE49-F238E27FC236}">
                <a16:creationId xmlns:a16="http://schemas.microsoft.com/office/drawing/2014/main" id="{0CF4F010-B3D3-4643-8632-AB4DADCF3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27</a:t>
            </a:fld>
            <a:endParaRPr lang="en-US" dirty="0">
              <a:solidFill>
                <a:srgbClr val="000000"/>
              </a:solidFill>
            </a:endParaRPr>
          </a:p>
        </p:txBody>
      </p:sp>
      <p:cxnSp>
        <p:nvCxnSpPr>
          <p:cNvPr id="12" name="Straight Arrow Connector 11"/>
          <p:cNvCxnSpPr/>
          <p:nvPr/>
        </p:nvCxnSpPr>
        <p:spPr bwMode="auto">
          <a:xfrm>
            <a:off x="2079839" y="5368459"/>
            <a:ext cx="1437847" cy="0"/>
          </a:xfrm>
          <a:prstGeom prst="straightConnector1">
            <a:avLst/>
          </a:prstGeom>
          <a:solidFill>
            <a:schemeClr val="accent1"/>
          </a:solidFill>
          <a:ln w="9525" cap="flat" cmpd="sng" algn="ctr">
            <a:solidFill>
              <a:schemeClr val="tx1"/>
            </a:solidFill>
            <a:prstDash val="solid"/>
            <a:miter lim="800000"/>
            <a:headEnd type="none" w="med" len="med"/>
            <a:tailEnd type="arrow" w="med" len="med"/>
          </a:ln>
          <a:effectLst/>
        </p:spPr>
      </p:cxnSp>
    </p:spTree>
    <p:extLst>
      <p:ext uri="{BB962C8B-B14F-4D97-AF65-F5344CB8AC3E}">
        <p14:creationId xmlns:p14="http://schemas.microsoft.com/office/powerpoint/2010/main" val="39081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EEEE06A1-7192-5748-9432-8F5AF8A2DA66}"/>
              </a:ext>
            </a:extLst>
          </p:cNvPr>
          <p:cNvPicPr>
            <a:picLocks noChangeAspect="1"/>
          </p:cNvPicPr>
          <p:nvPr/>
        </p:nvPicPr>
        <p:blipFill>
          <a:blip r:embed="rId2"/>
          <a:stretch>
            <a:fillRect/>
          </a:stretch>
        </p:blipFill>
        <p:spPr>
          <a:xfrm>
            <a:off x="2061833" y="3512554"/>
            <a:ext cx="4434375" cy="3044039"/>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 t="28342" r="59777"/>
          <a:stretch/>
        </p:blipFill>
        <p:spPr>
          <a:xfrm>
            <a:off x="8297275" y="742107"/>
            <a:ext cx="1954414" cy="1930139"/>
          </a:xfrm>
          <a:prstGeom prst="rect">
            <a:avLst/>
          </a:prstGeom>
        </p:spPr>
      </p:pic>
      <p:sp>
        <p:nvSpPr>
          <p:cNvPr id="2" name="Title 1"/>
          <p:cNvSpPr>
            <a:spLocks noGrp="1"/>
          </p:cNvSpPr>
          <p:nvPr>
            <p:ph type="title"/>
          </p:nvPr>
        </p:nvSpPr>
        <p:spPr>
          <a:xfrm>
            <a:off x="1976224" y="13618"/>
            <a:ext cx="9090738" cy="795130"/>
          </a:xfrm>
        </p:spPr>
        <p:txBody>
          <a:bodyPr/>
          <a:lstStyle/>
          <a:p>
            <a:r>
              <a:rPr lang="en-US" noProof="0" dirty="0"/>
              <a:t>DIS and HLA Data Model &amp; Standardization</a:t>
            </a:r>
          </a:p>
        </p:txBody>
      </p:sp>
      <p:sp>
        <p:nvSpPr>
          <p:cNvPr id="26" name="Right Arrow 25">
            <a:extLst>
              <a:ext uri="{FF2B5EF4-FFF2-40B4-BE49-F238E27FC236}">
                <a16:creationId xmlns:a16="http://schemas.microsoft.com/office/drawing/2014/main" id="{D4234709-3BF9-B44E-9F0B-CBC6842BF37C}"/>
              </a:ext>
            </a:extLst>
          </p:cNvPr>
          <p:cNvSpPr/>
          <p:nvPr/>
        </p:nvSpPr>
        <p:spPr>
          <a:xfrm>
            <a:off x="5897590" y="1246656"/>
            <a:ext cx="2107892" cy="105321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t>“Objectification”</a:t>
            </a:r>
          </a:p>
        </p:txBody>
      </p:sp>
      <p:sp>
        <p:nvSpPr>
          <p:cNvPr id="27" name="Content Placeholder 6">
            <a:extLst>
              <a:ext uri="{FF2B5EF4-FFF2-40B4-BE49-F238E27FC236}">
                <a16:creationId xmlns:a16="http://schemas.microsoft.com/office/drawing/2014/main" id="{C63D97B6-638A-014A-BAE3-A42FEAC12786}"/>
              </a:ext>
            </a:extLst>
          </p:cNvPr>
          <p:cNvSpPr txBox="1">
            <a:spLocks/>
          </p:cNvSpPr>
          <p:nvPr/>
        </p:nvSpPr>
        <p:spPr>
          <a:xfrm>
            <a:off x="769031" y="2843513"/>
            <a:ext cx="5128559" cy="412782"/>
          </a:xfrm>
          <a:prstGeom prst="rect">
            <a:avLst/>
          </a:prstGeom>
        </p:spPr>
        <p:txBody>
          <a:bodyPr vert="horz" lIns="91440" tIns="45720" rIns="91440" bIns="45720" rtlCol="0">
            <a:normAutofit/>
          </a:bodyPr>
          <a:lstStyle>
            <a:defPPr>
              <a:defRPr lang="en-US"/>
            </a:defPPr>
            <a:lvl1pPr marL="0" indent="0" algn="ctr" defTabSz="914400" eaLnBrk="1" latinLnBrk="0" hangingPunct="1">
              <a:lnSpc>
                <a:spcPct val="90000"/>
              </a:lnSpc>
              <a:spcBef>
                <a:spcPts val="1000"/>
              </a:spcBef>
              <a:buFont typeface="Arial"/>
              <a:buNone/>
              <a:defRPr sz="2400">
                <a:latin typeface="+mn-lt"/>
              </a:defRPr>
            </a:lvl1pPr>
            <a:lvl2pPr marL="685800" indent="-228600" defTabSz="914400" eaLnBrk="1" latinLnBrk="0" hangingPunct="1">
              <a:lnSpc>
                <a:spcPct val="90000"/>
              </a:lnSpc>
              <a:spcBef>
                <a:spcPts val="500"/>
              </a:spcBef>
              <a:buFont typeface="Arial"/>
              <a:buChar char="•"/>
              <a:defRPr sz="2400">
                <a:latin typeface="+mn-lt"/>
              </a:defRPr>
            </a:lvl2pPr>
            <a:lvl3pPr marL="1143000" indent="-228600" defTabSz="914400" eaLnBrk="1" latinLnBrk="0" hangingPunct="1">
              <a:lnSpc>
                <a:spcPct val="90000"/>
              </a:lnSpc>
              <a:spcBef>
                <a:spcPts val="500"/>
              </a:spcBef>
              <a:buFont typeface="Arial"/>
              <a:buChar char="•"/>
              <a:defRPr sz="2000">
                <a:latin typeface="+mn-lt"/>
              </a:defRPr>
            </a:lvl3pPr>
            <a:lvl4pPr marL="1600200" indent="-228600" defTabSz="914400" eaLnBrk="1" latinLnBrk="0" hangingPunct="1">
              <a:lnSpc>
                <a:spcPct val="90000"/>
              </a:lnSpc>
              <a:spcBef>
                <a:spcPts val="500"/>
              </a:spcBef>
              <a:buFont typeface="Arial"/>
              <a:buChar char="•"/>
              <a:defRPr sz="1800">
                <a:latin typeface="+mn-lt"/>
              </a:defRPr>
            </a:lvl4pPr>
            <a:lvl5pPr marL="2057400" indent="-228600" defTabSz="914400" eaLnBrk="1" latinLnBrk="0" hangingPunct="1">
              <a:lnSpc>
                <a:spcPct val="90000"/>
              </a:lnSpc>
              <a:spcBef>
                <a:spcPts val="500"/>
              </a:spcBef>
              <a:buFont typeface="Arial"/>
              <a:buChar char="•"/>
              <a:defRPr sz="1800">
                <a:latin typeface="+mn-lt"/>
              </a:defRPr>
            </a:lvl5pPr>
            <a:lvl6pPr marL="2514600" indent="-228600" defTabSz="914400">
              <a:lnSpc>
                <a:spcPct val="90000"/>
              </a:lnSpc>
              <a:spcBef>
                <a:spcPts val="500"/>
              </a:spcBef>
              <a:buFont typeface="Arial"/>
              <a:buChar char="•"/>
              <a:defRPr sz="1800">
                <a:latin typeface="+mn-lt"/>
              </a:defRPr>
            </a:lvl6pPr>
            <a:lvl7pPr marL="2971800" indent="-228600" defTabSz="914400">
              <a:lnSpc>
                <a:spcPct val="90000"/>
              </a:lnSpc>
              <a:spcBef>
                <a:spcPts val="500"/>
              </a:spcBef>
              <a:buFont typeface="Arial"/>
              <a:buChar char="•"/>
              <a:defRPr sz="1800">
                <a:latin typeface="+mn-lt"/>
              </a:defRPr>
            </a:lvl7pPr>
            <a:lvl8pPr marL="3429000" indent="-228600" defTabSz="914400">
              <a:lnSpc>
                <a:spcPct val="90000"/>
              </a:lnSpc>
              <a:spcBef>
                <a:spcPts val="500"/>
              </a:spcBef>
              <a:buFont typeface="Arial"/>
              <a:buChar char="•"/>
              <a:defRPr sz="1800">
                <a:latin typeface="+mn-lt"/>
              </a:defRPr>
            </a:lvl8pPr>
            <a:lvl9pPr marL="3886200" indent="-228600" defTabSz="914400">
              <a:lnSpc>
                <a:spcPct val="90000"/>
              </a:lnSpc>
              <a:spcBef>
                <a:spcPts val="500"/>
              </a:spcBef>
              <a:buFont typeface="Arial"/>
              <a:buChar char="•"/>
              <a:defRPr sz="1800">
                <a:latin typeface="+mn-lt"/>
              </a:defRPr>
            </a:lvl9pPr>
          </a:lstStyle>
          <a:p>
            <a:r>
              <a:rPr lang="en-US" sz="2000" dirty="0"/>
              <a:t>DIS IEEE 1278 Data Model</a:t>
            </a:r>
          </a:p>
        </p:txBody>
      </p:sp>
      <p:grpSp>
        <p:nvGrpSpPr>
          <p:cNvPr id="52" name="Group 51">
            <a:extLst>
              <a:ext uri="{FF2B5EF4-FFF2-40B4-BE49-F238E27FC236}">
                <a16:creationId xmlns:a16="http://schemas.microsoft.com/office/drawing/2014/main" id="{84B98B95-720C-B244-AB91-A8137C6FF2D6}"/>
              </a:ext>
            </a:extLst>
          </p:cNvPr>
          <p:cNvGrpSpPr/>
          <p:nvPr/>
        </p:nvGrpSpPr>
        <p:grpSpPr>
          <a:xfrm>
            <a:off x="1374334" y="854769"/>
            <a:ext cx="4052431" cy="1759956"/>
            <a:chOff x="838200" y="2376349"/>
            <a:chExt cx="5643772" cy="2584007"/>
          </a:xfrm>
        </p:grpSpPr>
        <p:sp>
          <p:nvSpPr>
            <p:cNvPr id="53" name="Rectangle 52">
              <a:extLst>
                <a:ext uri="{FF2B5EF4-FFF2-40B4-BE49-F238E27FC236}">
                  <a16:creationId xmlns:a16="http://schemas.microsoft.com/office/drawing/2014/main" id="{0CD0EFE9-3D32-E945-A592-BE17986E10CA}"/>
                </a:ext>
              </a:extLst>
            </p:cNvPr>
            <p:cNvSpPr/>
            <p:nvPr/>
          </p:nvSpPr>
          <p:spPr bwMode="auto">
            <a:xfrm>
              <a:off x="838200" y="2376349"/>
              <a:ext cx="5643772" cy="2584007"/>
            </a:xfrm>
            <a:prstGeom prst="rect">
              <a:avLst/>
            </a:prstGeom>
            <a:solidFill>
              <a:schemeClr val="bg1"/>
            </a:solidFill>
            <a:ln w="19050" cap="flat" cmpd="sng" algn="ctr">
              <a:solidFill>
                <a:schemeClr val="tx1"/>
              </a:solidFill>
              <a:prstDash val="solid"/>
              <a:miter lim="800000"/>
              <a:headEnd type="none" w="med" len="med"/>
              <a:tailEnd type="none" w="med" len="med"/>
            </a:ln>
            <a:effectLst>
              <a:outerShdw blurRad="50800" dist="762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endParaRPr lang="en-US" sz="1600"/>
            </a:p>
          </p:txBody>
        </p:sp>
        <p:pic>
          <p:nvPicPr>
            <p:cNvPr id="54" name="Picture 53" descr="FOM-Aggregate-64.png">
              <a:extLst>
                <a:ext uri="{FF2B5EF4-FFF2-40B4-BE49-F238E27FC236}">
                  <a16:creationId xmlns:a16="http://schemas.microsoft.com/office/drawing/2014/main" id="{958C2728-3A90-9C4A-97A8-1DF6068C7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0154" y="2555167"/>
              <a:ext cx="676724" cy="676724"/>
            </a:xfrm>
            <a:prstGeom prst="rect">
              <a:avLst/>
            </a:prstGeom>
          </p:spPr>
        </p:pic>
        <p:pic>
          <p:nvPicPr>
            <p:cNvPr id="55" name="Picture 54" descr="FOM-Communications-64.png">
              <a:extLst>
                <a:ext uri="{FF2B5EF4-FFF2-40B4-BE49-F238E27FC236}">
                  <a16:creationId xmlns:a16="http://schemas.microsoft.com/office/drawing/2014/main" id="{5721B578-0B0D-2147-9120-F3F5E50CEA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238" y="2555167"/>
              <a:ext cx="676724" cy="676724"/>
            </a:xfrm>
            <a:prstGeom prst="rect">
              <a:avLst/>
            </a:prstGeom>
          </p:spPr>
        </p:pic>
        <p:pic>
          <p:nvPicPr>
            <p:cNvPr id="56" name="Picture 55" descr="FOM-UnderwaterAcoustics-64.png">
              <a:extLst>
                <a:ext uri="{FF2B5EF4-FFF2-40B4-BE49-F238E27FC236}">
                  <a16:creationId xmlns:a16="http://schemas.microsoft.com/office/drawing/2014/main" id="{62832623-E6D8-7A4C-B1A7-6F0167BF25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154" y="3724906"/>
              <a:ext cx="676724" cy="676724"/>
            </a:xfrm>
            <a:prstGeom prst="rect">
              <a:avLst/>
            </a:prstGeom>
          </p:spPr>
        </p:pic>
        <p:pic>
          <p:nvPicPr>
            <p:cNvPr id="57" name="Picture 56" descr="FOM-Physical-64.png">
              <a:extLst>
                <a:ext uri="{FF2B5EF4-FFF2-40B4-BE49-F238E27FC236}">
                  <a16:creationId xmlns:a16="http://schemas.microsoft.com/office/drawing/2014/main" id="{7FD0D3DC-95AD-F24F-9826-7F5C75EB8C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7071" y="2555167"/>
              <a:ext cx="676724" cy="676724"/>
            </a:xfrm>
            <a:prstGeom prst="rect">
              <a:avLst/>
            </a:prstGeom>
          </p:spPr>
        </p:pic>
        <p:pic>
          <p:nvPicPr>
            <p:cNvPr id="58" name="Picture 57" descr="FOM-SimMgmt-64.png">
              <a:extLst>
                <a:ext uri="{FF2B5EF4-FFF2-40B4-BE49-F238E27FC236}">
                  <a16:creationId xmlns:a16="http://schemas.microsoft.com/office/drawing/2014/main" id="{97A58F73-BBFC-DD45-BAEE-DF12F0DE5D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6322" y="3724906"/>
              <a:ext cx="676724" cy="676724"/>
            </a:xfrm>
            <a:prstGeom prst="rect">
              <a:avLst/>
            </a:prstGeom>
          </p:spPr>
        </p:pic>
        <p:pic>
          <p:nvPicPr>
            <p:cNvPr id="59" name="Picture 58" descr="FOM-Warfare-64.png">
              <a:extLst>
                <a:ext uri="{FF2B5EF4-FFF2-40B4-BE49-F238E27FC236}">
                  <a16:creationId xmlns:a16="http://schemas.microsoft.com/office/drawing/2014/main" id="{902B34C9-91DA-2D4D-A0DD-25B8CD6911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071" y="3724906"/>
              <a:ext cx="676724" cy="676724"/>
            </a:xfrm>
            <a:prstGeom prst="rect">
              <a:avLst/>
            </a:prstGeom>
          </p:spPr>
        </p:pic>
        <p:pic>
          <p:nvPicPr>
            <p:cNvPr id="60" name="Picture 59" descr="FOM-SynthEnvironment-64.png">
              <a:extLst>
                <a:ext uri="{FF2B5EF4-FFF2-40B4-BE49-F238E27FC236}">
                  <a16:creationId xmlns:a16="http://schemas.microsoft.com/office/drawing/2014/main" id="{7820B0F8-8F72-4247-8D8A-D2DCB8D47C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9405" y="2555167"/>
              <a:ext cx="676724" cy="676724"/>
            </a:xfrm>
            <a:prstGeom prst="rect">
              <a:avLst/>
            </a:prstGeom>
          </p:spPr>
        </p:pic>
        <p:pic>
          <p:nvPicPr>
            <p:cNvPr id="61" name="Picture 60" descr="FOM-Logistics-64.png">
              <a:extLst>
                <a:ext uri="{FF2B5EF4-FFF2-40B4-BE49-F238E27FC236}">
                  <a16:creationId xmlns:a16="http://schemas.microsoft.com/office/drawing/2014/main" id="{4199E0CD-9BBF-354E-A87A-F4EF9AAA0F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86322" y="2555167"/>
              <a:ext cx="676724" cy="676724"/>
            </a:xfrm>
            <a:prstGeom prst="rect">
              <a:avLst/>
            </a:prstGeom>
          </p:spPr>
        </p:pic>
        <p:pic>
          <p:nvPicPr>
            <p:cNvPr id="62" name="Picture 61" descr="FOM-DistrEmissions-64.png">
              <a:extLst>
                <a:ext uri="{FF2B5EF4-FFF2-40B4-BE49-F238E27FC236}">
                  <a16:creationId xmlns:a16="http://schemas.microsoft.com/office/drawing/2014/main" id="{9D51C34B-AC05-C04E-B4BD-7FCC1F092F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9405" y="3724906"/>
              <a:ext cx="676724" cy="676724"/>
            </a:xfrm>
            <a:prstGeom prst="rect">
              <a:avLst/>
            </a:prstGeom>
          </p:spPr>
        </p:pic>
        <p:pic>
          <p:nvPicPr>
            <p:cNvPr id="63" name="Picture 62" descr="FOM-Minefield-64.png">
              <a:extLst>
                <a:ext uri="{FF2B5EF4-FFF2-40B4-BE49-F238E27FC236}">
                  <a16:creationId xmlns:a16="http://schemas.microsoft.com/office/drawing/2014/main" id="{E33BCDCC-67F6-ED4E-8DCD-979C4C6D48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3238" y="3724906"/>
              <a:ext cx="676724" cy="676724"/>
            </a:xfrm>
            <a:prstGeom prst="rect">
              <a:avLst/>
            </a:prstGeom>
          </p:spPr>
        </p:pic>
        <p:sp>
          <p:nvSpPr>
            <p:cNvPr id="64" name="TextBox 63">
              <a:extLst>
                <a:ext uri="{FF2B5EF4-FFF2-40B4-BE49-F238E27FC236}">
                  <a16:creationId xmlns:a16="http://schemas.microsoft.com/office/drawing/2014/main" id="{1D2B00E7-6970-6841-B1BE-857FE0482B75}"/>
                </a:ext>
              </a:extLst>
            </p:cNvPr>
            <p:cNvSpPr txBox="1"/>
            <p:nvPr/>
          </p:nvSpPr>
          <p:spPr>
            <a:xfrm>
              <a:off x="1038915" y="3228628"/>
              <a:ext cx="756756" cy="479924"/>
            </a:xfrm>
            <a:prstGeom prst="rect">
              <a:avLst/>
            </a:prstGeom>
            <a:noFill/>
          </p:spPr>
          <p:txBody>
            <a:bodyPr wrap="none" rtlCol="0">
              <a:spAutoFit/>
            </a:bodyPr>
            <a:lstStyle/>
            <a:p>
              <a:pPr algn="ctr"/>
              <a:r>
                <a:rPr lang="en-US" sz="900" dirty="0"/>
                <a:t>Physical</a:t>
              </a:r>
              <a:br>
                <a:rPr lang="en-US" sz="900" dirty="0"/>
              </a:br>
              <a:r>
                <a:rPr lang="en-US" sz="900" dirty="0"/>
                <a:t>Entities</a:t>
              </a:r>
            </a:p>
          </p:txBody>
        </p:sp>
        <p:sp>
          <p:nvSpPr>
            <p:cNvPr id="65" name="TextBox 64">
              <a:extLst>
                <a:ext uri="{FF2B5EF4-FFF2-40B4-BE49-F238E27FC236}">
                  <a16:creationId xmlns:a16="http://schemas.microsoft.com/office/drawing/2014/main" id="{F9613BAC-814B-3A44-B47F-32EC32F7B81A}"/>
                </a:ext>
              </a:extLst>
            </p:cNvPr>
            <p:cNvSpPr txBox="1"/>
            <p:nvPr/>
          </p:nvSpPr>
          <p:spPr>
            <a:xfrm>
              <a:off x="2003100" y="3318316"/>
              <a:ext cx="979938" cy="299952"/>
            </a:xfrm>
            <a:prstGeom prst="rect">
              <a:avLst/>
            </a:prstGeom>
            <a:noFill/>
          </p:spPr>
          <p:txBody>
            <a:bodyPr wrap="none" rtlCol="0">
              <a:spAutoFit/>
            </a:bodyPr>
            <a:lstStyle/>
            <a:p>
              <a:pPr algn="ctr"/>
              <a:r>
                <a:rPr lang="en-US" sz="900" dirty="0"/>
                <a:t>Aggregates</a:t>
              </a:r>
            </a:p>
          </p:txBody>
        </p:sp>
        <p:sp>
          <p:nvSpPr>
            <p:cNvPr id="66" name="TextBox 65">
              <a:extLst>
                <a:ext uri="{FF2B5EF4-FFF2-40B4-BE49-F238E27FC236}">
                  <a16:creationId xmlns:a16="http://schemas.microsoft.com/office/drawing/2014/main" id="{677C9850-F8E9-384E-87CB-9D8F2D48D5FC}"/>
                </a:ext>
              </a:extLst>
            </p:cNvPr>
            <p:cNvSpPr txBox="1"/>
            <p:nvPr/>
          </p:nvSpPr>
          <p:spPr>
            <a:xfrm>
              <a:off x="3279322" y="3318316"/>
              <a:ext cx="677777" cy="299952"/>
            </a:xfrm>
            <a:prstGeom prst="rect">
              <a:avLst/>
            </a:prstGeom>
            <a:noFill/>
          </p:spPr>
          <p:txBody>
            <a:bodyPr wrap="square" rtlCol="0">
              <a:spAutoFit/>
            </a:bodyPr>
            <a:lstStyle/>
            <a:p>
              <a:pPr algn="ctr"/>
              <a:r>
                <a:rPr lang="en-US" sz="900" dirty="0"/>
                <a:t>Radio</a:t>
              </a:r>
            </a:p>
          </p:txBody>
        </p:sp>
        <p:sp>
          <p:nvSpPr>
            <p:cNvPr id="67" name="TextBox 66">
              <a:extLst>
                <a:ext uri="{FF2B5EF4-FFF2-40B4-BE49-F238E27FC236}">
                  <a16:creationId xmlns:a16="http://schemas.microsoft.com/office/drawing/2014/main" id="{68E9289A-A8D2-9641-A14F-EBA30FA933D8}"/>
                </a:ext>
              </a:extLst>
            </p:cNvPr>
            <p:cNvSpPr txBox="1"/>
            <p:nvPr/>
          </p:nvSpPr>
          <p:spPr>
            <a:xfrm>
              <a:off x="4295858" y="3318316"/>
              <a:ext cx="791888" cy="299952"/>
            </a:xfrm>
            <a:prstGeom prst="rect">
              <a:avLst/>
            </a:prstGeom>
            <a:noFill/>
          </p:spPr>
          <p:txBody>
            <a:bodyPr wrap="none" rtlCol="0">
              <a:spAutoFit/>
            </a:bodyPr>
            <a:lstStyle/>
            <a:p>
              <a:pPr algn="ctr"/>
              <a:r>
                <a:rPr lang="en-US" sz="900" dirty="0"/>
                <a:t>Logistics</a:t>
              </a:r>
            </a:p>
          </p:txBody>
        </p:sp>
        <p:sp>
          <p:nvSpPr>
            <p:cNvPr id="68" name="TextBox 67">
              <a:extLst>
                <a:ext uri="{FF2B5EF4-FFF2-40B4-BE49-F238E27FC236}">
                  <a16:creationId xmlns:a16="http://schemas.microsoft.com/office/drawing/2014/main" id="{FF8B66AA-6A56-A745-B7EA-850B1826D931}"/>
                </a:ext>
              </a:extLst>
            </p:cNvPr>
            <p:cNvSpPr txBox="1"/>
            <p:nvPr/>
          </p:nvSpPr>
          <p:spPr>
            <a:xfrm>
              <a:off x="5278528" y="3228628"/>
              <a:ext cx="1062600" cy="479924"/>
            </a:xfrm>
            <a:prstGeom prst="rect">
              <a:avLst/>
            </a:prstGeom>
            <a:noFill/>
          </p:spPr>
          <p:txBody>
            <a:bodyPr wrap="none" rtlCol="0">
              <a:spAutoFit/>
            </a:bodyPr>
            <a:lstStyle/>
            <a:p>
              <a:pPr algn="ctr"/>
              <a:r>
                <a:rPr lang="en-US" sz="900" dirty="0"/>
                <a:t>Synthetic</a:t>
              </a:r>
              <a:br>
                <a:rPr lang="en-US" sz="900" dirty="0"/>
              </a:br>
              <a:r>
                <a:rPr lang="en-US" sz="900" dirty="0"/>
                <a:t>Environment</a:t>
              </a:r>
            </a:p>
          </p:txBody>
        </p:sp>
        <p:sp>
          <p:nvSpPr>
            <p:cNvPr id="69" name="TextBox 68">
              <a:extLst>
                <a:ext uri="{FF2B5EF4-FFF2-40B4-BE49-F238E27FC236}">
                  <a16:creationId xmlns:a16="http://schemas.microsoft.com/office/drawing/2014/main" id="{C3EE31A8-B6BC-0C44-9C22-8D5CC7483D7B}"/>
                </a:ext>
              </a:extLst>
            </p:cNvPr>
            <p:cNvSpPr txBox="1"/>
            <p:nvPr/>
          </p:nvSpPr>
          <p:spPr>
            <a:xfrm>
              <a:off x="1040701" y="4537802"/>
              <a:ext cx="762957" cy="299952"/>
            </a:xfrm>
            <a:prstGeom prst="rect">
              <a:avLst/>
            </a:prstGeom>
            <a:noFill/>
          </p:spPr>
          <p:txBody>
            <a:bodyPr wrap="none" rtlCol="0">
              <a:spAutoFit/>
            </a:bodyPr>
            <a:lstStyle/>
            <a:p>
              <a:pPr algn="ctr"/>
              <a:r>
                <a:rPr lang="en-US" sz="900" dirty="0"/>
                <a:t>Warfare</a:t>
              </a:r>
            </a:p>
          </p:txBody>
        </p:sp>
        <p:sp>
          <p:nvSpPr>
            <p:cNvPr id="70" name="TextBox 69">
              <a:extLst>
                <a:ext uri="{FF2B5EF4-FFF2-40B4-BE49-F238E27FC236}">
                  <a16:creationId xmlns:a16="http://schemas.microsoft.com/office/drawing/2014/main" id="{4EB2DD66-ACB6-0947-862F-88A12E5A9E08}"/>
                </a:ext>
              </a:extLst>
            </p:cNvPr>
            <p:cNvSpPr txBox="1"/>
            <p:nvPr/>
          </p:nvSpPr>
          <p:spPr>
            <a:xfrm>
              <a:off x="1996621" y="4455115"/>
              <a:ext cx="1002671" cy="479924"/>
            </a:xfrm>
            <a:prstGeom prst="rect">
              <a:avLst/>
            </a:prstGeom>
            <a:noFill/>
          </p:spPr>
          <p:txBody>
            <a:bodyPr wrap="none" rtlCol="0">
              <a:spAutoFit/>
            </a:bodyPr>
            <a:lstStyle/>
            <a:p>
              <a:pPr algn="ctr"/>
              <a:r>
                <a:rPr lang="en-US" sz="900" dirty="0"/>
                <a:t>Underwater</a:t>
              </a:r>
            </a:p>
            <a:p>
              <a:pPr algn="ctr"/>
              <a:r>
                <a:rPr lang="en-US" sz="900" dirty="0"/>
                <a:t>Acoustics</a:t>
              </a:r>
            </a:p>
          </p:txBody>
        </p:sp>
        <p:sp>
          <p:nvSpPr>
            <p:cNvPr id="71" name="TextBox 70">
              <a:extLst>
                <a:ext uri="{FF2B5EF4-FFF2-40B4-BE49-F238E27FC236}">
                  <a16:creationId xmlns:a16="http://schemas.microsoft.com/office/drawing/2014/main" id="{70E95750-0B57-7642-A2A8-24F8C3DC9C1F}"/>
                </a:ext>
              </a:extLst>
            </p:cNvPr>
            <p:cNvSpPr txBox="1"/>
            <p:nvPr/>
          </p:nvSpPr>
          <p:spPr>
            <a:xfrm>
              <a:off x="3174352" y="4537802"/>
              <a:ext cx="903002" cy="299952"/>
            </a:xfrm>
            <a:prstGeom prst="rect">
              <a:avLst/>
            </a:prstGeom>
            <a:noFill/>
          </p:spPr>
          <p:txBody>
            <a:bodyPr wrap="square" rtlCol="0">
              <a:spAutoFit/>
            </a:bodyPr>
            <a:lstStyle/>
            <a:p>
              <a:pPr algn="ctr"/>
              <a:r>
                <a:rPr lang="en-US" sz="900" dirty="0"/>
                <a:t>Minefield</a:t>
              </a:r>
            </a:p>
          </p:txBody>
        </p:sp>
        <p:sp>
          <p:nvSpPr>
            <p:cNvPr id="72" name="TextBox 71">
              <a:extLst>
                <a:ext uri="{FF2B5EF4-FFF2-40B4-BE49-F238E27FC236}">
                  <a16:creationId xmlns:a16="http://schemas.microsoft.com/office/drawing/2014/main" id="{2161401F-8C42-5B41-9E73-B63031B7849C}"/>
                </a:ext>
              </a:extLst>
            </p:cNvPr>
            <p:cNvSpPr txBox="1"/>
            <p:nvPr/>
          </p:nvSpPr>
          <p:spPr>
            <a:xfrm>
              <a:off x="4152992" y="4462119"/>
              <a:ext cx="1087398" cy="479924"/>
            </a:xfrm>
            <a:prstGeom prst="rect">
              <a:avLst/>
            </a:prstGeom>
            <a:noFill/>
          </p:spPr>
          <p:txBody>
            <a:bodyPr wrap="none" rtlCol="0">
              <a:spAutoFit/>
            </a:bodyPr>
            <a:lstStyle/>
            <a:p>
              <a:pPr algn="ctr"/>
              <a:r>
                <a:rPr lang="en-US" sz="900" dirty="0"/>
                <a:t>Simulation</a:t>
              </a:r>
              <a:br>
                <a:rPr lang="en-US" sz="900" dirty="0"/>
              </a:br>
              <a:r>
                <a:rPr lang="en-US" sz="900" dirty="0"/>
                <a:t>Management</a:t>
              </a:r>
            </a:p>
          </p:txBody>
        </p:sp>
        <p:sp>
          <p:nvSpPr>
            <p:cNvPr id="73" name="TextBox 72">
              <a:extLst>
                <a:ext uri="{FF2B5EF4-FFF2-40B4-BE49-F238E27FC236}">
                  <a16:creationId xmlns:a16="http://schemas.microsoft.com/office/drawing/2014/main" id="{1FBA24AF-5935-5740-8196-7AC2FDBD46BA}"/>
                </a:ext>
              </a:extLst>
            </p:cNvPr>
            <p:cNvSpPr txBox="1"/>
            <p:nvPr/>
          </p:nvSpPr>
          <p:spPr>
            <a:xfrm>
              <a:off x="5378475" y="4537802"/>
              <a:ext cx="872480" cy="299952"/>
            </a:xfrm>
            <a:prstGeom prst="rect">
              <a:avLst/>
            </a:prstGeom>
            <a:noFill/>
          </p:spPr>
          <p:txBody>
            <a:bodyPr wrap="none" rtlCol="0">
              <a:spAutoFit/>
            </a:bodyPr>
            <a:lstStyle/>
            <a:p>
              <a:pPr algn="ctr"/>
              <a:r>
                <a:rPr lang="en-US" sz="900" dirty="0"/>
                <a:t>Emissions</a:t>
              </a:r>
            </a:p>
          </p:txBody>
        </p:sp>
      </p:grpSp>
      <p:pic>
        <p:nvPicPr>
          <p:cNvPr id="76" name="Picture 6" descr="Q:\PitchKB\Produkter\EvolvedProfile\Evolved Logo\EvolvedLogo-912x616.gif">
            <a:extLst>
              <a:ext uri="{FF2B5EF4-FFF2-40B4-BE49-F238E27FC236}">
                <a16:creationId xmlns:a16="http://schemas.microsoft.com/office/drawing/2014/main" id="{5C63D321-0CA2-7042-A4CD-E0138CA7BF0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646148" y="1450512"/>
            <a:ext cx="841629" cy="568469"/>
          </a:xfrm>
          <a:prstGeom prst="rect">
            <a:avLst/>
          </a:prstGeom>
          <a:noFill/>
        </p:spPr>
      </p:pic>
      <p:pic>
        <p:nvPicPr>
          <p:cNvPr id="77" name="Picture 76" descr="SISO_Logo_FontsOutlined.jpg">
            <a:extLst>
              <a:ext uri="{FF2B5EF4-FFF2-40B4-BE49-F238E27FC236}">
                <a16:creationId xmlns:a16="http://schemas.microsoft.com/office/drawing/2014/main" id="{C3563B64-B89A-B041-9426-87B5CDED0C3D}"/>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912" y="854769"/>
            <a:ext cx="804833" cy="438916"/>
          </a:xfrm>
          <a:prstGeom prst="rect">
            <a:avLst/>
          </a:prstGeom>
        </p:spPr>
      </p:pic>
      <p:pic>
        <p:nvPicPr>
          <p:cNvPr id="78" name="Picture 77">
            <a:extLst>
              <a:ext uri="{FF2B5EF4-FFF2-40B4-BE49-F238E27FC236}">
                <a16:creationId xmlns:a16="http://schemas.microsoft.com/office/drawing/2014/main" id="{F6B5BD1D-3824-A54B-BFE8-107E001F5AB5}"/>
              </a:ext>
            </a:extLst>
          </p:cNvPr>
          <p:cNvPicPr>
            <a:picLocks noChangeAspect="1"/>
          </p:cNvPicPr>
          <p:nvPr/>
        </p:nvPicPr>
        <p:blipFill>
          <a:blip r:embed="rId16"/>
          <a:stretch>
            <a:fillRect/>
          </a:stretch>
        </p:blipFill>
        <p:spPr>
          <a:xfrm>
            <a:off x="54958" y="1917916"/>
            <a:ext cx="1197755" cy="614433"/>
          </a:xfrm>
          <a:prstGeom prst="rect">
            <a:avLst/>
          </a:prstGeom>
        </p:spPr>
      </p:pic>
      <p:sp>
        <p:nvSpPr>
          <p:cNvPr id="84" name="Rectangle 83">
            <a:extLst>
              <a:ext uri="{FF2B5EF4-FFF2-40B4-BE49-F238E27FC236}">
                <a16:creationId xmlns:a16="http://schemas.microsoft.com/office/drawing/2014/main" id="{C7B80F3E-E59E-1140-9301-0D7CC96D8A51}"/>
              </a:ext>
            </a:extLst>
          </p:cNvPr>
          <p:cNvSpPr/>
          <p:nvPr/>
        </p:nvSpPr>
        <p:spPr>
          <a:xfrm>
            <a:off x="205381" y="3948188"/>
            <a:ext cx="2337905" cy="1200329"/>
          </a:xfrm>
          <a:prstGeom prst="rect">
            <a:avLst/>
          </a:prstGeom>
        </p:spPr>
        <p:txBody>
          <a:bodyPr wrap="square">
            <a:spAutoFit/>
          </a:bodyPr>
          <a:lstStyle/>
          <a:p>
            <a:pPr algn="ctr"/>
            <a:r>
              <a:rPr lang="en-US" sz="2400" dirty="0"/>
              <a:t>DIS and HLA are maintained through SISO</a:t>
            </a:r>
          </a:p>
        </p:txBody>
      </p:sp>
      <p:sp>
        <p:nvSpPr>
          <p:cNvPr id="85" name="Text Box 10">
            <a:extLst>
              <a:ext uri="{FF2B5EF4-FFF2-40B4-BE49-F238E27FC236}">
                <a16:creationId xmlns:a16="http://schemas.microsoft.com/office/drawing/2014/main" id="{E3486D6B-AB0B-6A44-BC5D-1B8C2DE9420D}"/>
              </a:ext>
            </a:extLst>
          </p:cNvPr>
          <p:cNvSpPr txBox="1">
            <a:spLocks noChangeArrowheads="1"/>
          </p:cNvSpPr>
          <p:nvPr/>
        </p:nvSpPr>
        <p:spPr bwMode="auto">
          <a:xfrm>
            <a:off x="6470744" y="3570136"/>
            <a:ext cx="1273875" cy="954107"/>
          </a:xfrm>
          <a:prstGeom prst="rect">
            <a:avLst/>
          </a:prstGeom>
          <a:noFill/>
          <a:ln w="9525">
            <a:noFill/>
            <a:miter lim="800000"/>
            <a:headEnd type="none" w="sm" len="sm"/>
            <a:tailEnd type="none" w="sm" len="sm"/>
          </a:ln>
        </p:spPr>
        <p:txBody>
          <a:bodyPr wrap="none">
            <a:spAutoFit/>
          </a:bodyPr>
          <a:lstStyle/>
          <a:p>
            <a:r>
              <a:rPr lang="en-US" sz="1400"/>
              <a:t>- Government</a:t>
            </a:r>
          </a:p>
          <a:p>
            <a:pPr>
              <a:buFontTx/>
              <a:buChar char="-"/>
            </a:pPr>
            <a:r>
              <a:rPr lang="en-US" sz="1400"/>
              <a:t> Industry</a:t>
            </a:r>
          </a:p>
          <a:p>
            <a:pPr>
              <a:buFontTx/>
              <a:buChar char="-"/>
            </a:pPr>
            <a:r>
              <a:rPr lang="en-US" sz="1400"/>
              <a:t> Academia</a:t>
            </a:r>
          </a:p>
          <a:p>
            <a:r>
              <a:rPr lang="en-US" sz="1400"/>
              <a:t>- Etc</a:t>
            </a:r>
          </a:p>
        </p:txBody>
      </p:sp>
      <p:sp>
        <p:nvSpPr>
          <p:cNvPr id="86" name="Text Box 11">
            <a:extLst>
              <a:ext uri="{FF2B5EF4-FFF2-40B4-BE49-F238E27FC236}">
                <a16:creationId xmlns:a16="http://schemas.microsoft.com/office/drawing/2014/main" id="{550552BD-82D2-E241-AEA3-5FD57D55E4F6}"/>
              </a:ext>
            </a:extLst>
          </p:cNvPr>
          <p:cNvSpPr txBox="1">
            <a:spLocks noChangeArrowheads="1"/>
          </p:cNvSpPr>
          <p:nvPr/>
        </p:nvSpPr>
        <p:spPr bwMode="auto">
          <a:xfrm>
            <a:off x="6457150" y="4800019"/>
            <a:ext cx="1301062" cy="954107"/>
          </a:xfrm>
          <a:prstGeom prst="rect">
            <a:avLst/>
          </a:prstGeom>
          <a:noFill/>
          <a:ln w="9525">
            <a:noFill/>
            <a:miter lim="800000"/>
            <a:headEnd type="none" w="sm" len="sm"/>
            <a:tailEnd type="none" w="sm" len="sm"/>
          </a:ln>
        </p:spPr>
        <p:txBody>
          <a:bodyPr wrap="none">
            <a:spAutoFit/>
          </a:bodyPr>
          <a:lstStyle/>
          <a:p>
            <a:r>
              <a:rPr lang="en-US" sz="1400"/>
              <a:t>- COTS, GOTS</a:t>
            </a:r>
          </a:p>
          <a:p>
            <a:pPr>
              <a:buFontTx/>
              <a:buChar char="-"/>
            </a:pPr>
            <a:r>
              <a:rPr lang="en-US" sz="1400"/>
              <a:t> In-house</a:t>
            </a:r>
          </a:p>
          <a:p>
            <a:pPr>
              <a:buFontTx/>
              <a:buChar char="-"/>
            </a:pPr>
            <a:r>
              <a:rPr lang="en-US" sz="1400"/>
              <a:t> Open source</a:t>
            </a:r>
          </a:p>
          <a:p>
            <a:r>
              <a:rPr lang="en-US" sz="1400"/>
              <a:t>- Other</a:t>
            </a:r>
          </a:p>
        </p:txBody>
      </p:sp>
      <p:sp>
        <p:nvSpPr>
          <p:cNvPr id="87" name="Text Box 20">
            <a:extLst>
              <a:ext uri="{FF2B5EF4-FFF2-40B4-BE49-F238E27FC236}">
                <a16:creationId xmlns:a16="http://schemas.microsoft.com/office/drawing/2014/main" id="{FEDE5BF0-7C22-AF48-977D-C27CC3B23592}"/>
              </a:ext>
            </a:extLst>
          </p:cNvPr>
          <p:cNvSpPr txBox="1">
            <a:spLocks noChangeArrowheads="1"/>
          </p:cNvSpPr>
          <p:nvPr/>
        </p:nvSpPr>
        <p:spPr bwMode="auto">
          <a:xfrm>
            <a:off x="6470744" y="5992894"/>
            <a:ext cx="1602426" cy="738664"/>
          </a:xfrm>
          <a:prstGeom prst="rect">
            <a:avLst/>
          </a:prstGeom>
          <a:noFill/>
          <a:ln w="9525">
            <a:noFill/>
            <a:miter lim="800000"/>
            <a:headEnd type="none" w="sm" len="sm"/>
            <a:tailEnd type="none" w="sm" len="sm"/>
          </a:ln>
        </p:spPr>
        <p:txBody>
          <a:bodyPr wrap="none">
            <a:spAutoFit/>
          </a:bodyPr>
          <a:lstStyle/>
          <a:p>
            <a:pPr>
              <a:buFontTx/>
              <a:buChar char="-"/>
            </a:pPr>
            <a:r>
              <a:rPr lang="en-US" sz="1400"/>
              <a:t> Research</a:t>
            </a:r>
          </a:p>
          <a:p>
            <a:pPr>
              <a:buFontTx/>
              <a:buChar char="-"/>
            </a:pPr>
            <a:r>
              <a:rPr lang="en-US" sz="1400"/>
              <a:t> Student projects</a:t>
            </a:r>
          </a:p>
          <a:p>
            <a:pPr>
              <a:buFontTx/>
              <a:buChar char="-"/>
            </a:pPr>
            <a:r>
              <a:rPr lang="en-US" sz="1400"/>
              <a:t> Courses</a:t>
            </a:r>
          </a:p>
        </p:txBody>
      </p:sp>
      <p:sp>
        <p:nvSpPr>
          <p:cNvPr id="88" name="Content Placeholder 2">
            <a:extLst>
              <a:ext uri="{FF2B5EF4-FFF2-40B4-BE49-F238E27FC236}">
                <a16:creationId xmlns:a16="http://schemas.microsoft.com/office/drawing/2014/main" id="{3AF85B6C-00FF-1443-94DC-52C5512CD40C}"/>
              </a:ext>
            </a:extLst>
          </p:cNvPr>
          <p:cNvSpPr txBox="1">
            <a:spLocks/>
          </p:cNvSpPr>
          <p:nvPr/>
        </p:nvSpPr>
        <p:spPr>
          <a:xfrm>
            <a:off x="7758212" y="2635520"/>
            <a:ext cx="4240835" cy="600407"/>
          </a:xfrm>
          <a:prstGeom prst="rect">
            <a:avLst/>
          </a:prstGeom>
        </p:spPr>
        <p:txBody>
          <a:bodyPr vert="horz" lIns="91440" tIns="45720" rIns="91440" bIns="45720" rtlCol="0">
            <a:normAutofit fontScale="85000" lnSpcReduction="10000"/>
          </a:bodyPr>
          <a:lstStyle>
            <a:defPPr>
              <a:defRPr lang="en-US"/>
            </a:defPPr>
            <a:lvl1pPr marL="0" indent="0" algn="ctr" defTabSz="914400" eaLnBrk="1" latinLnBrk="0" hangingPunct="1">
              <a:lnSpc>
                <a:spcPct val="90000"/>
              </a:lnSpc>
              <a:spcBef>
                <a:spcPts val="1000"/>
              </a:spcBef>
              <a:buFont typeface="Arial"/>
              <a:buNone/>
              <a:defRPr sz="2400">
                <a:solidFill>
                  <a:schemeClr val="tx1"/>
                </a:solidFill>
              </a:defRPr>
            </a:lvl1pPr>
            <a:lvl2pPr marL="685800" indent="-228600" defTabSz="914400" eaLnBrk="1" latinLnBrk="0" hangingPunct="1">
              <a:lnSpc>
                <a:spcPct val="90000"/>
              </a:lnSpc>
              <a:spcBef>
                <a:spcPts val="500"/>
              </a:spcBef>
              <a:buFont typeface="Arial"/>
              <a:buChar char="•"/>
              <a:defRPr sz="2400">
                <a:solidFill>
                  <a:schemeClr val="tx1"/>
                </a:solidFill>
              </a:defRPr>
            </a:lvl2pPr>
            <a:lvl3pPr marL="1143000" indent="-228600" defTabSz="914400" eaLnBrk="1" latinLnBrk="0" hangingPunct="1">
              <a:lnSpc>
                <a:spcPct val="90000"/>
              </a:lnSpc>
              <a:spcBef>
                <a:spcPts val="500"/>
              </a:spcBef>
              <a:buFont typeface="Arial"/>
              <a:buChar char="•"/>
              <a:defRPr sz="2000">
                <a:solidFill>
                  <a:schemeClr val="tx1"/>
                </a:solidFill>
              </a:defRPr>
            </a:lvl3pPr>
            <a:lvl4pPr marL="1600200" indent="-228600" defTabSz="914400" eaLnBrk="1" latinLnBrk="0" hangingPunct="1">
              <a:lnSpc>
                <a:spcPct val="90000"/>
              </a:lnSpc>
              <a:spcBef>
                <a:spcPts val="500"/>
              </a:spcBef>
              <a:buFont typeface="Arial"/>
              <a:buChar char="•"/>
              <a:defRPr sz="1800">
                <a:solidFill>
                  <a:schemeClr val="tx1"/>
                </a:solidFill>
              </a:defRPr>
            </a:lvl4pPr>
            <a:lvl5pPr marL="2057400" indent="-228600" defTabSz="914400" eaLnBrk="1" latinLnBrk="0" hangingPunct="1">
              <a:lnSpc>
                <a:spcPct val="90000"/>
              </a:lnSpc>
              <a:spcBef>
                <a:spcPts val="500"/>
              </a:spcBef>
              <a:buFont typeface="Arial"/>
              <a:buChar char="•"/>
              <a:defRPr sz="1800">
                <a:solidFill>
                  <a:schemeClr val="tx1"/>
                </a:solidFill>
              </a:defRPr>
            </a:lvl5pPr>
            <a:lvl6pPr marL="2514600" indent="-228600" defTabSz="914400">
              <a:lnSpc>
                <a:spcPct val="90000"/>
              </a:lnSpc>
              <a:spcBef>
                <a:spcPts val="500"/>
              </a:spcBef>
              <a:buFont typeface="Arial"/>
              <a:buChar char="•"/>
              <a:defRPr sz="1800">
                <a:solidFill>
                  <a:schemeClr val="tx1"/>
                </a:solidFill>
              </a:defRPr>
            </a:lvl6pPr>
            <a:lvl7pPr marL="2971800" indent="-228600" defTabSz="914400">
              <a:lnSpc>
                <a:spcPct val="90000"/>
              </a:lnSpc>
              <a:spcBef>
                <a:spcPts val="500"/>
              </a:spcBef>
              <a:buFont typeface="Arial"/>
              <a:buChar char="•"/>
              <a:defRPr sz="1800">
                <a:solidFill>
                  <a:schemeClr val="tx1"/>
                </a:solidFill>
              </a:defRPr>
            </a:lvl7pPr>
            <a:lvl8pPr marL="3429000" indent="-228600" defTabSz="914400">
              <a:lnSpc>
                <a:spcPct val="90000"/>
              </a:lnSpc>
              <a:spcBef>
                <a:spcPts val="500"/>
              </a:spcBef>
              <a:buFont typeface="Arial"/>
              <a:buChar char="•"/>
              <a:defRPr sz="1800">
                <a:solidFill>
                  <a:schemeClr val="tx1"/>
                </a:solidFill>
              </a:defRPr>
            </a:lvl8pPr>
            <a:lvl9pPr marL="3886200" indent="-228600" defTabSz="914400">
              <a:lnSpc>
                <a:spcPct val="90000"/>
              </a:lnSpc>
              <a:spcBef>
                <a:spcPts val="500"/>
              </a:spcBef>
              <a:buFont typeface="Arial"/>
              <a:buChar char="•"/>
              <a:defRPr sz="1800">
                <a:solidFill>
                  <a:schemeClr val="tx1"/>
                </a:solidFill>
              </a:defRPr>
            </a:lvl9pPr>
          </a:lstStyle>
          <a:p>
            <a:r>
              <a:rPr lang="en-US" altLang="x-none" dirty="0"/>
              <a:t>HLA Real-time Platform Reference FOM (RPR-FOM)    SISO-STD-001</a:t>
            </a:r>
          </a:p>
        </p:txBody>
      </p:sp>
      <p:sp>
        <p:nvSpPr>
          <p:cNvPr id="89" name="Rectangle 88">
            <a:extLst>
              <a:ext uri="{FF2B5EF4-FFF2-40B4-BE49-F238E27FC236}">
                <a16:creationId xmlns:a16="http://schemas.microsoft.com/office/drawing/2014/main" id="{B11750E8-72FE-804F-8487-5178E50D8333}"/>
              </a:ext>
            </a:extLst>
          </p:cNvPr>
          <p:cNvSpPr/>
          <p:nvPr/>
        </p:nvSpPr>
        <p:spPr>
          <a:xfrm>
            <a:off x="8401983" y="4923129"/>
            <a:ext cx="3531884" cy="830997"/>
          </a:xfrm>
          <a:prstGeom prst="rect">
            <a:avLst/>
          </a:prstGeom>
        </p:spPr>
        <p:txBody>
          <a:bodyPr wrap="square">
            <a:spAutoFit/>
          </a:bodyPr>
          <a:lstStyle/>
          <a:p>
            <a:pPr algn="ctr"/>
            <a:r>
              <a:rPr lang="en-US" sz="2400" dirty="0"/>
              <a:t>IEEE is the external  standards body for SISO</a:t>
            </a:r>
          </a:p>
        </p:txBody>
      </p:sp>
      <p:pic>
        <p:nvPicPr>
          <p:cNvPr id="90" name="Picture 89">
            <a:extLst>
              <a:ext uri="{FF2B5EF4-FFF2-40B4-BE49-F238E27FC236}">
                <a16:creationId xmlns:a16="http://schemas.microsoft.com/office/drawing/2014/main" id="{7142EE64-D9B9-6047-8D72-D8A56DAF6D42}"/>
              </a:ext>
            </a:extLst>
          </p:cNvPr>
          <p:cNvPicPr>
            <a:picLocks noChangeAspect="1"/>
          </p:cNvPicPr>
          <p:nvPr/>
        </p:nvPicPr>
        <p:blipFill>
          <a:blip r:embed="rId16"/>
          <a:stretch>
            <a:fillRect/>
          </a:stretch>
        </p:blipFill>
        <p:spPr>
          <a:xfrm>
            <a:off x="8925643" y="3852466"/>
            <a:ext cx="1955800" cy="1003300"/>
          </a:xfrm>
          <a:prstGeom prst="rect">
            <a:avLst/>
          </a:prstGeom>
        </p:spPr>
      </p:pic>
      <p:cxnSp>
        <p:nvCxnSpPr>
          <p:cNvPr id="92" name="Straight Connector 91">
            <a:extLst>
              <a:ext uri="{FF2B5EF4-FFF2-40B4-BE49-F238E27FC236}">
                <a16:creationId xmlns:a16="http://schemas.microsoft.com/office/drawing/2014/main" id="{A966A5FE-E97C-3B42-81B6-FF5CBB731A43}"/>
              </a:ext>
            </a:extLst>
          </p:cNvPr>
          <p:cNvCxnSpPr>
            <a:cxnSpLocks/>
          </p:cNvCxnSpPr>
          <p:nvPr/>
        </p:nvCxnSpPr>
        <p:spPr bwMode="auto">
          <a:xfrm flipV="1">
            <a:off x="159026" y="3464715"/>
            <a:ext cx="11840021" cy="18793"/>
          </a:xfrm>
          <a:prstGeom prst="line">
            <a:avLst/>
          </a:prstGeom>
          <a:solidFill>
            <a:schemeClr val="accent1"/>
          </a:solidFill>
          <a:ln w="31750" cap="flat" cmpd="sng" algn="ctr">
            <a:solidFill>
              <a:schemeClr val="tx1"/>
            </a:solidFill>
            <a:prstDash val="solid"/>
            <a:miter lim="800000"/>
            <a:headEnd type="none" w="med" len="med"/>
            <a:tailEnd type="none" w="med" len="med"/>
          </a:ln>
          <a:effectLst/>
        </p:spPr>
      </p:cxnSp>
      <p:sp>
        <p:nvSpPr>
          <p:cNvPr id="94" name="Slide Number Placeholder 3">
            <a:extLst>
              <a:ext uri="{FF2B5EF4-FFF2-40B4-BE49-F238E27FC236}">
                <a16:creationId xmlns:a16="http://schemas.microsoft.com/office/drawing/2014/main" id="{941D83CD-51C7-B447-8F3E-D8DB779318D4}"/>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89619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0781" y="-224718"/>
            <a:ext cx="7002463" cy="1028700"/>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kern="1200" dirty="0"/>
              <a:t>TENA Overview</a:t>
            </a:r>
          </a:p>
        </p:txBody>
      </p:sp>
      <p:sp>
        <p:nvSpPr>
          <p:cNvPr id="3" name="Content Placeholder 2"/>
          <p:cNvSpPr>
            <a:spLocks noGrp="1"/>
          </p:cNvSpPr>
          <p:nvPr>
            <p:ph idx="4294967295"/>
          </p:nvPr>
        </p:nvSpPr>
        <p:spPr>
          <a:xfrm>
            <a:off x="1542159" y="1466125"/>
            <a:ext cx="8683625" cy="4953000"/>
          </a:xfrm>
        </p:spPr>
        <p:txBody>
          <a:bodyPr>
            <a:normAutofit fontScale="92500"/>
          </a:bodyPr>
          <a:lstStyle/>
          <a:p>
            <a:r>
              <a:rPr lang="en-US" sz="2344" dirty="0"/>
              <a:t>What does TENA enable?</a:t>
            </a:r>
          </a:p>
          <a:p>
            <a:pPr lvl="1"/>
            <a:r>
              <a:rPr lang="en-US" sz="2063" dirty="0"/>
              <a:t>Interoperability between inter- and intra-range systems</a:t>
            </a:r>
          </a:p>
          <a:p>
            <a:pPr lvl="1"/>
            <a:r>
              <a:rPr lang="en-US" sz="2063" dirty="0"/>
              <a:t>Elimination of proprietary interfaces to range instrumentation</a:t>
            </a:r>
          </a:p>
          <a:p>
            <a:pPr lvl="1"/>
            <a:r>
              <a:rPr lang="en-US" sz="2063" dirty="0"/>
              <a:t>Efficient incremental upgrades range capabilities</a:t>
            </a:r>
          </a:p>
          <a:p>
            <a:pPr lvl="1"/>
            <a:r>
              <a:rPr lang="en-US" sz="2063" dirty="0"/>
              <a:t>Integration of Live, Virtual, and Constructive assets (locally or distributed)</a:t>
            </a:r>
          </a:p>
          <a:p>
            <a:pPr lvl="1"/>
            <a:r>
              <a:rPr lang="en-US" sz="2063" dirty="0"/>
              <a:t>Sharing and reuse of common capabilities across existing and new investments</a:t>
            </a:r>
          </a:p>
          <a:p>
            <a:pPr lvl="4"/>
            <a:endParaRPr lang="en-US" sz="1031" dirty="0"/>
          </a:p>
          <a:p>
            <a:r>
              <a:rPr lang="en-US" sz="2344" dirty="0"/>
              <a:t>What is included in the TENA architecture?</a:t>
            </a:r>
          </a:p>
          <a:p>
            <a:pPr lvl="1"/>
            <a:r>
              <a:rPr lang="en-US" sz="2063" dirty="0"/>
              <a:t>Customizable “data contracts” that standardize repeatable information exchange  </a:t>
            </a:r>
          </a:p>
          <a:p>
            <a:pPr lvl="1"/>
            <a:r>
              <a:rPr lang="en-US" sz="2063" dirty="0"/>
              <a:t>Interoperability-enabling, auto-code generated software libraries</a:t>
            </a:r>
          </a:p>
          <a:p>
            <a:pPr lvl="1"/>
            <a:r>
              <a:rPr lang="en-US" sz="2063" dirty="0"/>
              <a:t>A core set of tools that address common test and training requirements</a:t>
            </a:r>
          </a:p>
          <a:p>
            <a:pPr lvl="1"/>
            <a:r>
              <a:rPr lang="en-US" sz="2063" dirty="0"/>
              <a:t>Collaboration mechanisms that facilitate sharing and reuse</a:t>
            </a:r>
          </a:p>
          <a:p>
            <a:pPr lvl="4"/>
            <a:endParaRPr lang="en-US" sz="1031" dirty="0"/>
          </a:p>
          <a:p>
            <a:r>
              <a:rPr lang="en-US" sz="2344" dirty="0"/>
              <a:t>TENA is continuing to be evolved and has institutional funding from DoD</a:t>
            </a:r>
          </a:p>
        </p:txBody>
      </p:sp>
      <p:sp>
        <p:nvSpPr>
          <p:cNvPr id="4" name="TextBox 3"/>
          <p:cNvSpPr txBox="1"/>
          <p:nvPr/>
        </p:nvSpPr>
        <p:spPr>
          <a:xfrm>
            <a:off x="953968" y="865143"/>
            <a:ext cx="9589186" cy="451249"/>
          </a:xfrm>
          <a:prstGeom prst="rect">
            <a:avLst/>
          </a:prstGeom>
        </p:spPr>
        <p:style>
          <a:lnRef idx="1">
            <a:schemeClr val="dk1"/>
          </a:lnRef>
          <a:fillRef idx="2">
            <a:schemeClr val="dk1"/>
          </a:fillRef>
          <a:effectRef idx="1">
            <a:schemeClr val="dk1"/>
          </a:effectRef>
          <a:fontRef idx="minor">
            <a:schemeClr val="dk1"/>
          </a:fontRef>
        </p:style>
        <p:txBody>
          <a:bodyPr wrap="square" lIns="89626" tIns="44817" rIns="89626" bIns="44817" rtlCol="0">
            <a:spAutoFit/>
          </a:bodyPr>
          <a:lstStyle/>
          <a:p>
            <a:pPr algn="ctr" defTabSz="856487"/>
            <a:r>
              <a:rPr lang="en-US" sz="2344" b="1" dirty="0">
                <a:solidFill>
                  <a:srgbClr val="000000"/>
                </a:solidFill>
              </a:rPr>
              <a:t>TENA is the DoD GOTS live range integration architecture</a:t>
            </a:r>
          </a:p>
        </p:txBody>
      </p:sp>
      <p:pic>
        <p:nvPicPr>
          <p:cNvPr id="5" name="Picture 4" descr="TENA-Enabled-19-July-2005(Hi-Res)"/>
          <p:cNvPicPr>
            <a:picLocks noChangeAspect="1" noChangeArrowheads="1"/>
          </p:cNvPicPr>
          <p:nvPr/>
        </p:nvPicPr>
        <p:blipFill>
          <a:blip r:embed="rId2" cstate="print">
            <a:extLst>
              <a:ext uri="{28A0092B-C50C-407E-A947-70E740481C1C}">
                <a14:useLocalDpi xmlns:a14="http://schemas.microsoft.com/office/drawing/2010/main" val="0"/>
              </a:ext>
            </a:extLst>
          </a:blip>
          <a:srcRect b="25795"/>
          <a:stretch>
            <a:fillRect/>
          </a:stretch>
        </p:blipFill>
        <p:spPr bwMode="auto">
          <a:xfrm>
            <a:off x="9746215" y="4835098"/>
            <a:ext cx="2115227" cy="80163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208B90E-DFC1-6FF1-D768-D759C5D834C9}"/>
              </a:ext>
            </a:extLst>
          </p:cNvPr>
          <p:cNvPicPr>
            <a:picLocks noChangeAspect="1"/>
          </p:cNvPicPr>
          <p:nvPr/>
        </p:nvPicPr>
        <p:blipFill>
          <a:blip r:embed="rId3"/>
          <a:stretch>
            <a:fillRect/>
          </a:stretch>
        </p:blipFill>
        <p:spPr>
          <a:xfrm>
            <a:off x="9306186" y="1486185"/>
            <a:ext cx="2839279" cy="1745409"/>
          </a:xfrm>
          <a:prstGeom prst="rect">
            <a:avLst/>
          </a:prstGeom>
        </p:spPr>
      </p:pic>
    </p:spTree>
    <p:extLst>
      <p:ext uri="{BB962C8B-B14F-4D97-AF65-F5344CB8AC3E}">
        <p14:creationId xmlns:p14="http://schemas.microsoft.com/office/powerpoint/2010/main" val="1968842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Learning Objectives</a:t>
            </a:r>
          </a:p>
        </p:txBody>
      </p:sp>
      <p:sp>
        <p:nvSpPr>
          <p:cNvPr id="4" name="Content Placeholder 3"/>
          <p:cNvSpPr>
            <a:spLocks noGrp="1"/>
          </p:cNvSpPr>
          <p:nvPr>
            <p:ph sz="quarter" idx="11"/>
          </p:nvPr>
        </p:nvSpPr>
        <p:spPr/>
        <p:txBody>
          <a:bodyPr/>
          <a:lstStyle/>
          <a:p>
            <a:r>
              <a:rPr lang="en-US" dirty="0"/>
              <a:t>The tutorial is intended for decision makers who need a top-level understanding of Live, Virtual and Constructive (LVC) interoperability and the supporting standards, technology and processes.  </a:t>
            </a:r>
          </a:p>
          <a:p>
            <a:r>
              <a:rPr lang="en-US" dirty="0"/>
              <a:t>The tutorial will provide:</a:t>
            </a:r>
          </a:p>
          <a:p>
            <a:pPr lvl="1"/>
            <a:r>
              <a:rPr lang="en-US" dirty="0"/>
              <a:t>An overview of recommended concepts, processes and tools needed to achieve interoperability </a:t>
            </a:r>
          </a:p>
          <a:p>
            <a:pPr lvl="1"/>
            <a:r>
              <a:rPr lang="en-US" dirty="0"/>
              <a:t>Use Case that demonstrates interoperability solutions meeting a military training need</a:t>
            </a:r>
          </a:p>
          <a:p>
            <a:pPr lvl="1"/>
            <a:r>
              <a:rPr lang="en-US" dirty="0"/>
              <a:t>Summary with recommendations </a:t>
            </a:r>
          </a:p>
          <a:p>
            <a:r>
              <a:rPr lang="en-US" dirty="0"/>
              <a:t>The objective of this tutorial is to provide managers and those new to LVC technology the high-level insight needed to support intelligent decision making when encountering a need for interoperability </a:t>
            </a:r>
          </a:p>
        </p:txBody>
      </p:sp>
    </p:spTree>
    <p:extLst>
      <p:ext uri="{BB962C8B-B14F-4D97-AF65-F5344CB8AC3E}">
        <p14:creationId xmlns:p14="http://schemas.microsoft.com/office/powerpoint/2010/main" val="128067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7332FEF-E8AF-4635-8831-4033DD974EF6}"/>
              </a:ext>
            </a:extLst>
          </p:cNvPr>
          <p:cNvSpPr>
            <a:spLocks noGrp="1"/>
          </p:cNvSpPr>
          <p:nvPr/>
        </p:nvSpPr>
        <p:spPr bwMode="auto">
          <a:xfrm>
            <a:off x="1103970" y="-194471"/>
            <a:ext cx="9846527" cy="12271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1" compatLnSpc="1">
            <a:prstTxWarp prst="textNoShape">
              <a:avLst/>
            </a:prstTxWarp>
            <a:normAutofit/>
          </a:bodyPr>
          <a:lstStyle>
            <a:lvl1pPr algn="ctr" defTabSz="950479" rtl="0" eaLnBrk="0" fontAlgn="base" hangingPunct="0">
              <a:lnSpc>
                <a:spcPct val="85000"/>
              </a:lnSpc>
              <a:spcBef>
                <a:spcPct val="0"/>
              </a:spcBef>
              <a:spcAft>
                <a:spcPct val="0"/>
              </a:spcAft>
              <a:defRPr sz="3600">
                <a:solidFill>
                  <a:srgbClr val="000066"/>
                </a:solidFill>
                <a:latin typeface="+mj-lt"/>
                <a:ea typeface="+mj-ea"/>
                <a:cs typeface="+mj-cs"/>
              </a:defRPr>
            </a:lvl1pPr>
            <a:lvl2pPr algn="ctr" defTabSz="950479" rtl="0" eaLnBrk="0" fontAlgn="base" hangingPunct="0">
              <a:lnSpc>
                <a:spcPct val="85000"/>
              </a:lnSpc>
              <a:spcBef>
                <a:spcPct val="0"/>
              </a:spcBef>
              <a:spcAft>
                <a:spcPct val="0"/>
              </a:spcAft>
              <a:defRPr sz="3600">
                <a:solidFill>
                  <a:srgbClr val="000066"/>
                </a:solidFill>
                <a:latin typeface="Arial" charset="0"/>
              </a:defRPr>
            </a:lvl2pPr>
            <a:lvl3pPr algn="ctr" defTabSz="950479" rtl="0" eaLnBrk="0" fontAlgn="base" hangingPunct="0">
              <a:lnSpc>
                <a:spcPct val="85000"/>
              </a:lnSpc>
              <a:spcBef>
                <a:spcPct val="0"/>
              </a:spcBef>
              <a:spcAft>
                <a:spcPct val="0"/>
              </a:spcAft>
              <a:defRPr sz="3600">
                <a:solidFill>
                  <a:srgbClr val="000066"/>
                </a:solidFill>
                <a:latin typeface="Arial" charset="0"/>
              </a:defRPr>
            </a:lvl3pPr>
            <a:lvl4pPr algn="ctr" defTabSz="950479" rtl="0" eaLnBrk="0" fontAlgn="base" hangingPunct="0">
              <a:lnSpc>
                <a:spcPct val="85000"/>
              </a:lnSpc>
              <a:spcBef>
                <a:spcPct val="0"/>
              </a:spcBef>
              <a:spcAft>
                <a:spcPct val="0"/>
              </a:spcAft>
              <a:defRPr sz="3600">
                <a:solidFill>
                  <a:srgbClr val="000066"/>
                </a:solidFill>
                <a:latin typeface="Arial" charset="0"/>
              </a:defRPr>
            </a:lvl4pPr>
            <a:lvl5pPr algn="ctr" defTabSz="950479" rtl="0" eaLnBrk="0" fontAlgn="base" hangingPunct="0">
              <a:lnSpc>
                <a:spcPct val="85000"/>
              </a:lnSpc>
              <a:spcBef>
                <a:spcPct val="0"/>
              </a:spcBef>
              <a:spcAft>
                <a:spcPct val="0"/>
              </a:spcAft>
              <a:defRPr sz="3600">
                <a:solidFill>
                  <a:srgbClr val="000066"/>
                </a:solidFill>
                <a:latin typeface="Arial" charset="0"/>
              </a:defRPr>
            </a:lvl5pPr>
            <a:lvl6pPr marL="450694" algn="ctr" defTabSz="953012" rtl="0" eaLnBrk="0" fontAlgn="base" hangingPunct="0">
              <a:lnSpc>
                <a:spcPct val="85000"/>
              </a:lnSpc>
              <a:spcBef>
                <a:spcPct val="0"/>
              </a:spcBef>
              <a:spcAft>
                <a:spcPct val="0"/>
              </a:spcAft>
              <a:defRPr sz="3600">
                <a:solidFill>
                  <a:srgbClr val="000066"/>
                </a:solidFill>
                <a:latin typeface="Arial" charset="0"/>
              </a:defRPr>
            </a:lvl6pPr>
            <a:lvl7pPr marL="901376" algn="ctr" defTabSz="953012" rtl="0" eaLnBrk="0" fontAlgn="base" hangingPunct="0">
              <a:lnSpc>
                <a:spcPct val="85000"/>
              </a:lnSpc>
              <a:spcBef>
                <a:spcPct val="0"/>
              </a:spcBef>
              <a:spcAft>
                <a:spcPct val="0"/>
              </a:spcAft>
              <a:defRPr sz="3600">
                <a:solidFill>
                  <a:srgbClr val="000066"/>
                </a:solidFill>
                <a:latin typeface="Arial" charset="0"/>
              </a:defRPr>
            </a:lvl7pPr>
            <a:lvl8pPr marL="1352064" algn="ctr" defTabSz="953012" rtl="0" eaLnBrk="0" fontAlgn="base" hangingPunct="0">
              <a:lnSpc>
                <a:spcPct val="85000"/>
              </a:lnSpc>
              <a:spcBef>
                <a:spcPct val="0"/>
              </a:spcBef>
              <a:spcAft>
                <a:spcPct val="0"/>
              </a:spcAft>
              <a:defRPr sz="3600">
                <a:solidFill>
                  <a:srgbClr val="000066"/>
                </a:solidFill>
                <a:latin typeface="Arial" charset="0"/>
              </a:defRPr>
            </a:lvl8pPr>
            <a:lvl9pPr marL="1802750" algn="ctr" defTabSz="953012" rtl="0" eaLnBrk="0" fontAlgn="base" hangingPunct="0">
              <a:lnSpc>
                <a:spcPct val="85000"/>
              </a:lnSpc>
              <a:spcBef>
                <a:spcPct val="0"/>
              </a:spcBef>
              <a:spcAft>
                <a:spcPct val="0"/>
              </a:spcAft>
              <a:defRPr sz="3600">
                <a:solidFill>
                  <a:srgbClr val="000066"/>
                </a:solidFill>
                <a:latin typeface="Arial" charset="0"/>
              </a:defRPr>
            </a:lvl9pPr>
          </a:lstStyle>
          <a:p>
            <a:pPr defTabSz="911307"/>
            <a:r>
              <a:rPr lang="en-US" sz="2400" b="1" dirty="0">
                <a:solidFill>
                  <a:schemeClr val="bg1"/>
                </a:solidFill>
                <a:effectLst>
                  <a:outerShdw blurRad="38100" dist="38100" dir="2700000" algn="tl">
                    <a:srgbClr val="C0C0C0"/>
                  </a:outerShdw>
                </a:effectLst>
              </a:rPr>
              <a:t>TENA-Enabled Interoperability </a:t>
            </a:r>
          </a:p>
        </p:txBody>
      </p:sp>
      <p:sp>
        <p:nvSpPr>
          <p:cNvPr id="9" name="Content Placeholder 4">
            <a:extLst>
              <a:ext uri="{FF2B5EF4-FFF2-40B4-BE49-F238E27FC236}">
                <a16:creationId xmlns:a16="http://schemas.microsoft.com/office/drawing/2014/main" id="{643CAF4C-5D7C-479A-BEB6-C0D2DBB7DF42}"/>
              </a:ext>
            </a:extLst>
          </p:cNvPr>
          <p:cNvSpPr>
            <a:spLocks noGrp="1"/>
          </p:cNvSpPr>
          <p:nvPr/>
        </p:nvSpPr>
        <p:spPr bwMode="auto">
          <a:xfrm>
            <a:off x="1676400" y="1315879"/>
            <a:ext cx="8743530" cy="5637371"/>
          </a:xfrm>
          <a:prstGeom prst="rect">
            <a:avLst/>
          </a:prstGeom>
          <a:noFill/>
          <a:ln w="9525">
            <a:noFill/>
            <a:miter lim="800000"/>
            <a:headEnd/>
            <a:tailEnd/>
          </a:ln>
        </p:spPr>
        <p:txBody>
          <a:bodyPr vert="horz" wrap="square" lIns="95902" tIns="47956" rIns="95902" bIns="47956" numCol="1" anchor="t" anchorCtr="0" compatLnSpc="1">
            <a:prstTxWarp prst="textNoShape">
              <a:avLst/>
            </a:prstTxWarp>
            <a:normAutofit/>
          </a:bodyPr>
          <a:lstStyle>
            <a:lvl1pPr marL="238018"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400" b="1">
                <a:solidFill>
                  <a:schemeClr val="tx1"/>
                </a:solidFill>
                <a:latin typeface="+mn-lt"/>
                <a:ea typeface="+mn-ea"/>
                <a:cs typeface="+mn-cs"/>
              </a:defRPr>
            </a:lvl1pPr>
            <a:lvl2pPr marL="710900" indent="-2427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2pPr>
            <a:lvl3pPr marL="1124282" indent="-225491"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3pPr>
            <a:lvl4pPr marL="1608142" indent="-238018" algn="l" defTabSz="950479" rtl="0" eaLnBrk="0" fontAlgn="base" hangingPunct="0">
              <a:lnSpc>
                <a:spcPct val="95000"/>
              </a:lnSpc>
              <a:spcBef>
                <a:spcPct val="25000"/>
              </a:spcBef>
              <a:spcAft>
                <a:spcPct val="0"/>
              </a:spcAft>
              <a:buClr>
                <a:srgbClr val="000066"/>
              </a:buClr>
              <a:buSzPct val="80000"/>
              <a:buFont typeface="Wingdings" pitchFamily="2" charset="2"/>
              <a:buChar char="l"/>
              <a:defRPr sz="2000">
                <a:solidFill>
                  <a:schemeClr val="tx1"/>
                </a:solidFill>
                <a:latin typeface="+mn-lt"/>
              </a:defRPr>
            </a:lvl4pPr>
            <a:lvl5pPr marL="2077932" indent="-225491" algn="l" defTabSz="950479"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5pPr>
            <a:lvl6pPr marL="2530431"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6pPr>
            <a:lvl7pPr marL="2981112"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7pPr>
            <a:lvl8pPr marL="3431799"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8pPr>
            <a:lvl9pPr marL="3882478" indent="-228488" algn="l" defTabSz="953012" rtl="0" eaLnBrk="0" fontAlgn="base" hangingPunct="0">
              <a:lnSpc>
                <a:spcPct val="95000"/>
              </a:lnSpc>
              <a:spcBef>
                <a:spcPct val="25000"/>
              </a:spcBef>
              <a:spcAft>
                <a:spcPct val="0"/>
              </a:spcAft>
              <a:buClr>
                <a:srgbClr val="000066"/>
              </a:buClr>
              <a:buSzPct val="75000"/>
              <a:buFont typeface="Wingdings" pitchFamily="2" charset="2"/>
              <a:buChar char="l"/>
              <a:defRPr sz="2000">
                <a:solidFill>
                  <a:schemeClr val="tx1"/>
                </a:solidFill>
                <a:latin typeface="+mn-lt"/>
              </a:defRPr>
            </a:lvl9pPr>
          </a:lstStyle>
          <a:p>
            <a:r>
              <a:rPr lang="en-US" sz="1800" dirty="0"/>
              <a:t>Common specifications for test and training data</a:t>
            </a:r>
          </a:p>
          <a:p>
            <a:r>
              <a:rPr lang="en-US" sz="1800" dirty="0"/>
              <a:t>Data Dissemination across variable applications, platforms, </a:t>
            </a:r>
          </a:p>
          <a:p>
            <a:pPr marL="0" indent="0">
              <a:buNone/>
            </a:pPr>
            <a:r>
              <a:rPr lang="en-US" sz="1800" dirty="0"/>
              <a:t>    programming languages, networks, and classification levels</a:t>
            </a:r>
          </a:p>
          <a:p>
            <a:r>
              <a:rPr lang="en-US" sz="1800" dirty="0"/>
              <a:t>Data Collection and Playback</a:t>
            </a:r>
          </a:p>
          <a:p>
            <a:pPr>
              <a:spcBef>
                <a:spcPts val="1500"/>
              </a:spcBef>
            </a:pPr>
            <a:r>
              <a:rPr lang="en-US" sz="1800" dirty="0"/>
              <a:t>Local and Remote Command and Control</a:t>
            </a:r>
          </a:p>
          <a:p>
            <a:r>
              <a:rPr lang="en-US" sz="1800" dirty="0"/>
              <a:t>Health &amp; Status Monitoring</a:t>
            </a:r>
          </a:p>
          <a:p>
            <a:pPr>
              <a:spcBef>
                <a:spcPts val="1500"/>
              </a:spcBef>
            </a:pPr>
            <a:r>
              <a:rPr lang="en-US" sz="1800" dirty="0"/>
              <a:t>Simulation Interoperability(Virtual, Constructive, Digital Twin)</a:t>
            </a:r>
          </a:p>
          <a:p>
            <a:pPr>
              <a:spcBef>
                <a:spcPts val="1500"/>
              </a:spcBef>
            </a:pPr>
            <a:r>
              <a:rPr lang="en-US" sz="1800" dirty="0"/>
              <a:t>Integration of live sensors and instrumentation</a:t>
            </a:r>
          </a:p>
          <a:p>
            <a:r>
              <a:rPr lang="en-US" sz="1800" dirty="0"/>
              <a:t>Connecting range systems using Gateways, Adaptors and Transmogrifiers</a:t>
            </a:r>
          </a:p>
          <a:p>
            <a:endParaRPr lang="en-US" sz="1500" dirty="0"/>
          </a:p>
          <a:p>
            <a:r>
              <a:rPr lang="en-US" sz="1800" dirty="0"/>
              <a:t>Eliminating proprietary interfaces to range instrumentation</a:t>
            </a:r>
          </a:p>
          <a:p>
            <a:r>
              <a:rPr lang="en-US" sz="1800" dirty="0"/>
              <a:t>Sharing and reuse of common range tools and capabilities</a:t>
            </a:r>
          </a:p>
          <a:p>
            <a:r>
              <a:rPr lang="en-US" sz="1800" dirty="0"/>
              <a:t>Online Collaboration and File Sharing</a:t>
            </a:r>
          </a:p>
          <a:p>
            <a:endParaRPr lang="en-US" dirty="0"/>
          </a:p>
        </p:txBody>
      </p:sp>
      <p:sp>
        <p:nvSpPr>
          <p:cNvPr id="10" name="TextBox 6">
            <a:extLst>
              <a:ext uri="{FF2B5EF4-FFF2-40B4-BE49-F238E27FC236}">
                <a16:creationId xmlns:a16="http://schemas.microsoft.com/office/drawing/2014/main" id="{8C69210E-1754-4C10-A17B-179A55BF9359}"/>
              </a:ext>
            </a:extLst>
          </p:cNvPr>
          <p:cNvSpPr txBox="1"/>
          <p:nvPr/>
        </p:nvSpPr>
        <p:spPr>
          <a:xfrm>
            <a:off x="9908290" y="1606838"/>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Data Management</a:t>
            </a:r>
            <a:endParaRPr lang="en-US" sz="2000" i="1" dirty="0">
              <a:solidFill>
                <a:srgbClr val="0070C0"/>
              </a:solidFill>
            </a:endParaRPr>
          </a:p>
        </p:txBody>
      </p:sp>
      <p:sp>
        <p:nvSpPr>
          <p:cNvPr id="11" name="TextBox 7">
            <a:extLst>
              <a:ext uri="{FF2B5EF4-FFF2-40B4-BE49-F238E27FC236}">
                <a16:creationId xmlns:a16="http://schemas.microsoft.com/office/drawing/2014/main" id="{CA500004-D9D1-494F-B15C-FD3A37326FE5}"/>
              </a:ext>
            </a:extLst>
          </p:cNvPr>
          <p:cNvSpPr txBox="1"/>
          <p:nvPr/>
        </p:nvSpPr>
        <p:spPr>
          <a:xfrm>
            <a:off x="9916685" y="2757143"/>
            <a:ext cx="1802174"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Event Management</a:t>
            </a:r>
            <a:endParaRPr lang="en-US" sz="2000" i="1" dirty="0">
              <a:solidFill>
                <a:srgbClr val="0070C0"/>
              </a:solidFill>
            </a:endParaRPr>
          </a:p>
        </p:txBody>
      </p:sp>
      <p:sp>
        <p:nvSpPr>
          <p:cNvPr id="12" name="TextBox 8">
            <a:extLst>
              <a:ext uri="{FF2B5EF4-FFF2-40B4-BE49-F238E27FC236}">
                <a16:creationId xmlns:a16="http://schemas.microsoft.com/office/drawing/2014/main" id="{8C52F11A-280B-44C7-A3D6-64FFFE169C74}"/>
              </a:ext>
            </a:extLst>
          </p:cNvPr>
          <p:cNvSpPr txBox="1"/>
          <p:nvPr/>
        </p:nvSpPr>
        <p:spPr>
          <a:xfrm>
            <a:off x="9922146" y="5406247"/>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Sharing &amp; Reuse </a:t>
            </a:r>
            <a:endParaRPr lang="en-US" sz="2000" i="1" dirty="0">
              <a:solidFill>
                <a:srgbClr val="0070C0"/>
              </a:solidFill>
            </a:endParaRPr>
          </a:p>
        </p:txBody>
      </p:sp>
      <p:sp>
        <p:nvSpPr>
          <p:cNvPr id="13" name="TextBox 9">
            <a:extLst>
              <a:ext uri="{FF2B5EF4-FFF2-40B4-BE49-F238E27FC236}">
                <a16:creationId xmlns:a16="http://schemas.microsoft.com/office/drawing/2014/main" id="{07CD2AD2-BD16-4887-91E3-6A40C5478262}"/>
              </a:ext>
            </a:extLst>
          </p:cNvPr>
          <p:cNvSpPr txBox="1"/>
          <p:nvPr/>
        </p:nvSpPr>
        <p:spPr>
          <a:xfrm>
            <a:off x="9922146" y="3879311"/>
            <a:ext cx="1796761" cy="715856"/>
          </a:xfrm>
          <a:prstGeom prst="rect">
            <a:avLst/>
          </a:prstGeom>
          <a:noFill/>
        </p:spPr>
        <p:txBody>
          <a:bodyPr wrap="square" lIns="91079" tIns="45539" rIns="91079" bIns="45539" rtlCol="0">
            <a:spAutoFit/>
          </a:bodyPr>
          <a:lstStyle>
            <a:defPPr>
              <a:defRPr lang="en-US"/>
            </a:defPPr>
            <a:lvl1pPr algn="l" rtl="0" fontAlgn="base">
              <a:spcBef>
                <a:spcPct val="0"/>
              </a:spcBef>
              <a:spcAft>
                <a:spcPct val="0"/>
              </a:spcAft>
              <a:defRPr sz="2400" b="1" kern="1200">
                <a:solidFill>
                  <a:srgbClr val="0066FF"/>
                </a:solidFill>
                <a:latin typeface="Arial" pitchFamily="34" charset="0"/>
                <a:ea typeface="+mn-ea"/>
                <a:cs typeface="+mn-cs"/>
              </a:defRPr>
            </a:lvl1pPr>
            <a:lvl2pPr marL="447837" indent="1588" algn="l" rtl="0" fontAlgn="base">
              <a:spcBef>
                <a:spcPct val="0"/>
              </a:spcBef>
              <a:spcAft>
                <a:spcPct val="0"/>
              </a:spcAft>
              <a:defRPr sz="2400" b="1" kern="1200">
                <a:solidFill>
                  <a:srgbClr val="0066FF"/>
                </a:solidFill>
                <a:latin typeface="Arial" pitchFamily="34" charset="0"/>
                <a:ea typeface="+mn-ea"/>
                <a:cs typeface="+mn-cs"/>
              </a:defRPr>
            </a:lvl2pPr>
            <a:lvl3pPr marL="898808" indent="1588" algn="l" rtl="0" fontAlgn="base">
              <a:spcBef>
                <a:spcPct val="0"/>
              </a:spcBef>
              <a:spcAft>
                <a:spcPct val="0"/>
              </a:spcAft>
              <a:defRPr sz="2400" b="1" kern="1200">
                <a:solidFill>
                  <a:srgbClr val="0066FF"/>
                </a:solidFill>
                <a:latin typeface="Arial" pitchFamily="34" charset="0"/>
                <a:ea typeface="+mn-ea"/>
                <a:cs typeface="+mn-cs"/>
              </a:defRPr>
            </a:lvl3pPr>
            <a:lvl4pPr marL="1349778" indent="1588" algn="l" rtl="0" fontAlgn="base">
              <a:spcBef>
                <a:spcPct val="0"/>
              </a:spcBef>
              <a:spcAft>
                <a:spcPct val="0"/>
              </a:spcAft>
              <a:defRPr sz="2400" b="1" kern="1200">
                <a:solidFill>
                  <a:srgbClr val="0066FF"/>
                </a:solidFill>
                <a:latin typeface="Arial" pitchFamily="34" charset="0"/>
                <a:ea typeface="+mn-ea"/>
                <a:cs typeface="+mn-cs"/>
              </a:defRPr>
            </a:lvl4pPr>
            <a:lvl5pPr marL="1800740" indent="1588" algn="l" rtl="0" fontAlgn="base">
              <a:spcBef>
                <a:spcPct val="0"/>
              </a:spcBef>
              <a:spcAft>
                <a:spcPct val="0"/>
              </a:spcAft>
              <a:defRPr sz="2400" b="1" kern="1200">
                <a:solidFill>
                  <a:srgbClr val="0066FF"/>
                </a:solidFill>
                <a:latin typeface="Arial" pitchFamily="34" charset="0"/>
                <a:ea typeface="+mn-ea"/>
                <a:cs typeface="+mn-cs"/>
              </a:defRPr>
            </a:lvl5pPr>
            <a:lvl6pPr marL="2254831" algn="l" defTabSz="901939" rtl="0" eaLnBrk="1" latinLnBrk="0" hangingPunct="1">
              <a:defRPr sz="2400" b="1" kern="1200">
                <a:solidFill>
                  <a:srgbClr val="0066FF"/>
                </a:solidFill>
                <a:latin typeface="Arial" pitchFamily="34" charset="0"/>
                <a:ea typeface="+mn-ea"/>
                <a:cs typeface="+mn-cs"/>
              </a:defRPr>
            </a:lvl6pPr>
            <a:lvl7pPr marL="2705822" algn="l" defTabSz="901939" rtl="0" eaLnBrk="1" latinLnBrk="0" hangingPunct="1">
              <a:defRPr sz="2400" b="1" kern="1200">
                <a:solidFill>
                  <a:srgbClr val="0066FF"/>
                </a:solidFill>
                <a:latin typeface="Arial" pitchFamily="34" charset="0"/>
                <a:ea typeface="+mn-ea"/>
                <a:cs typeface="+mn-cs"/>
              </a:defRPr>
            </a:lvl7pPr>
            <a:lvl8pPr marL="3156781" algn="l" defTabSz="901939" rtl="0" eaLnBrk="1" latinLnBrk="0" hangingPunct="1">
              <a:defRPr sz="2400" b="1" kern="1200">
                <a:solidFill>
                  <a:srgbClr val="0066FF"/>
                </a:solidFill>
                <a:latin typeface="Arial" pitchFamily="34" charset="0"/>
                <a:ea typeface="+mn-ea"/>
                <a:cs typeface="+mn-cs"/>
              </a:defRPr>
            </a:lvl8pPr>
            <a:lvl9pPr marL="3607742" algn="l" defTabSz="901939" rtl="0" eaLnBrk="1" latinLnBrk="0" hangingPunct="1">
              <a:defRPr sz="2400" b="1" kern="1200">
                <a:solidFill>
                  <a:srgbClr val="0066FF"/>
                </a:solidFill>
                <a:latin typeface="Arial" pitchFamily="34" charset="0"/>
                <a:ea typeface="+mn-ea"/>
                <a:cs typeface="+mn-cs"/>
              </a:defRPr>
            </a:lvl9pPr>
          </a:lstStyle>
          <a:p>
            <a:pPr eaLnBrk="0" fontAlgn="base" hangingPunct="0">
              <a:lnSpc>
                <a:spcPct val="105000"/>
              </a:lnSpc>
              <a:spcBef>
                <a:spcPct val="40000"/>
              </a:spcBef>
              <a:spcAft>
                <a:spcPct val="0"/>
              </a:spcAft>
            </a:pPr>
            <a:r>
              <a:rPr lang="en-US" sz="2000" dirty="0">
                <a:solidFill>
                  <a:srgbClr val="000000"/>
                </a:solidFill>
              </a:rPr>
              <a:t>LVC Integration</a:t>
            </a:r>
            <a:endParaRPr lang="en-US" sz="2000" i="1" dirty="0">
              <a:solidFill>
                <a:srgbClr val="0070C0"/>
              </a:solidFill>
            </a:endParaRPr>
          </a:p>
        </p:txBody>
      </p:sp>
      <p:sp>
        <p:nvSpPr>
          <p:cNvPr id="14" name="Right Brace 13">
            <a:extLst>
              <a:ext uri="{FF2B5EF4-FFF2-40B4-BE49-F238E27FC236}">
                <a16:creationId xmlns:a16="http://schemas.microsoft.com/office/drawing/2014/main" id="{FFC3F353-E01F-42F3-8527-F9252414B1C7}"/>
              </a:ext>
            </a:extLst>
          </p:cNvPr>
          <p:cNvSpPr/>
          <p:nvPr/>
        </p:nvSpPr>
        <p:spPr bwMode="auto">
          <a:xfrm>
            <a:off x="9612969" y="5129080"/>
            <a:ext cx="364546" cy="109605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5" name="Right Brace 14">
            <a:extLst>
              <a:ext uri="{FF2B5EF4-FFF2-40B4-BE49-F238E27FC236}">
                <a16:creationId xmlns:a16="http://schemas.microsoft.com/office/drawing/2014/main" id="{E882F216-B7B3-48E9-938D-69071E7B3B81}"/>
              </a:ext>
            </a:extLst>
          </p:cNvPr>
          <p:cNvSpPr/>
          <p:nvPr/>
        </p:nvSpPr>
        <p:spPr bwMode="auto">
          <a:xfrm>
            <a:off x="9615132" y="2802701"/>
            <a:ext cx="364546" cy="61626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6" name="Right Brace 15">
            <a:extLst>
              <a:ext uri="{FF2B5EF4-FFF2-40B4-BE49-F238E27FC236}">
                <a16:creationId xmlns:a16="http://schemas.microsoft.com/office/drawing/2014/main" id="{1AD56A1A-31C3-4B7B-A2F8-DA3648D26865}"/>
              </a:ext>
            </a:extLst>
          </p:cNvPr>
          <p:cNvSpPr/>
          <p:nvPr/>
        </p:nvSpPr>
        <p:spPr bwMode="auto">
          <a:xfrm>
            <a:off x="9612968" y="3678954"/>
            <a:ext cx="350706" cy="1203787"/>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
        <p:nvSpPr>
          <p:cNvPr id="17" name="Right Brace 16">
            <a:extLst>
              <a:ext uri="{FF2B5EF4-FFF2-40B4-BE49-F238E27FC236}">
                <a16:creationId xmlns:a16="http://schemas.microsoft.com/office/drawing/2014/main" id="{E8CC0B56-FCEB-44F2-808E-D687317E109B}"/>
              </a:ext>
            </a:extLst>
          </p:cNvPr>
          <p:cNvSpPr/>
          <p:nvPr/>
        </p:nvSpPr>
        <p:spPr bwMode="auto">
          <a:xfrm>
            <a:off x="9615134" y="1396632"/>
            <a:ext cx="348540" cy="1086160"/>
          </a:xfrm>
          <a:prstGeom prst="rightBrace">
            <a:avLst/>
          </a:prstGeom>
          <a:ln>
            <a:headEnd type="none" w="med" len="med"/>
            <a:tailEnd type="none"/>
          </a:ln>
        </p:spPr>
        <p:style>
          <a:lnRef idx="3">
            <a:schemeClr val="accent4"/>
          </a:lnRef>
          <a:fillRef idx="0">
            <a:schemeClr val="accent4"/>
          </a:fillRef>
          <a:effectRef idx="2">
            <a:schemeClr val="accent4"/>
          </a:effectRef>
          <a:fontRef idx="minor">
            <a:schemeClr val="tx1"/>
          </a:fontRef>
        </p:style>
        <p:txBody>
          <a:bodyPr lIns="91079" tIns="45539" rIns="91079" bIns="45539" rtlCol="0" anchor="ctr"/>
          <a:lstStyle>
            <a:defPPr>
              <a:defRPr lang="en-US"/>
            </a:defPPr>
            <a:lvl1pPr algn="l" rtl="0" fontAlgn="base">
              <a:spcBef>
                <a:spcPct val="0"/>
              </a:spcBef>
              <a:spcAft>
                <a:spcPct val="0"/>
              </a:spcAft>
              <a:defRPr sz="2400" b="1" kern="1200">
                <a:solidFill>
                  <a:schemeClr val="tx1"/>
                </a:solidFill>
                <a:latin typeface="+mn-lt"/>
                <a:ea typeface="+mn-ea"/>
                <a:cs typeface="+mn-cs"/>
              </a:defRPr>
            </a:lvl1pPr>
            <a:lvl2pPr marL="447837" indent="1588" algn="l" rtl="0" fontAlgn="base">
              <a:spcBef>
                <a:spcPct val="0"/>
              </a:spcBef>
              <a:spcAft>
                <a:spcPct val="0"/>
              </a:spcAft>
              <a:defRPr sz="2400" b="1" kern="1200">
                <a:solidFill>
                  <a:schemeClr val="tx1"/>
                </a:solidFill>
                <a:latin typeface="+mn-lt"/>
                <a:ea typeface="+mn-ea"/>
                <a:cs typeface="+mn-cs"/>
              </a:defRPr>
            </a:lvl2pPr>
            <a:lvl3pPr marL="898808" indent="1588" algn="l" rtl="0" fontAlgn="base">
              <a:spcBef>
                <a:spcPct val="0"/>
              </a:spcBef>
              <a:spcAft>
                <a:spcPct val="0"/>
              </a:spcAft>
              <a:defRPr sz="2400" b="1" kern="1200">
                <a:solidFill>
                  <a:schemeClr val="tx1"/>
                </a:solidFill>
                <a:latin typeface="+mn-lt"/>
                <a:ea typeface="+mn-ea"/>
                <a:cs typeface="+mn-cs"/>
              </a:defRPr>
            </a:lvl3pPr>
            <a:lvl4pPr marL="1349778" indent="1588" algn="l" rtl="0" fontAlgn="base">
              <a:spcBef>
                <a:spcPct val="0"/>
              </a:spcBef>
              <a:spcAft>
                <a:spcPct val="0"/>
              </a:spcAft>
              <a:defRPr sz="2400" b="1" kern="1200">
                <a:solidFill>
                  <a:schemeClr val="tx1"/>
                </a:solidFill>
                <a:latin typeface="+mn-lt"/>
                <a:ea typeface="+mn-ea"/>
                <a:cs typeface="+mn-cs"/>
              </a:defRPr>
            </a:lvl4pPr>
            <a:lvl5pPr marL="1800740" indent="1588" algn="l" rtl="0" fontAlgn="base">
              <a:spcBef>
                <a:spcPct val="0"/>
              </a:spcBef>
              <a:spcAft>
                <a:spcPct val="0"/>
              </a:spcAft>
              <a:defRPr sz="2400" b="1" kern="1200">
                <a:solidFill>
                  <a:schemeClr val="tx1"/>
                </a:solidFill>
                <a:latin typeface="+mn-lt"/>
                <a:ea typeface="+mn-ea"/>
                <a:cs typeface="+mn-cs"/>
              </a:defRPr>
            </a:lvl5pPr>
            <a:lvl6pPr marL="2254831" algn="l" defTabSz="901939" rtl="0" eaLnBrk="1" latinLnBrk="0" hangingPunct="1">
              <a:defRPr sz="2400" b="1" kern="1200">
                <a:solidFill>
                  <a:schemeClr val="tx1"/>
                </a:solidFill>
                <a:latin typeface="+mn-lt"/>
                <a:ea typeface="+mn-ea"/>
                <a:cs typeface="+mn-cs"/>
              </a:defRPr>
            </a:lvl6pPr>
            <a:lvl7pPr marL="2705822" algn="l" defTabSz="901939" rtl="0" eaLnBrk="1" latinLnBrk="0" hangingPunct="1">
              <a:defRPr sz="2400" b="1" kern="1200">
                <a:solidFill>
                  <a:schemeClr val="tx1"/>
                </a:solidFill>
                <a:latin typeface="+mn-lt"/>
                <a:ea typeface="+mn-ea"/>
                <a:cs typeface="+mn-cs"/>
              </a:defRPr>
            </a:lvl7pPr>
            <a:lvl8pPr marL="3156781" algn="l" defTabSz="901939" rtl="0" eaLnBrk="1" latinLnBrk="0" hangingPunct="1">
              <a:defRPr sz="2400" b="1" kern="1200">
                <a:solidFill>
                  <a:schemeClr val="tx1"/>
                </a:solidFill>
                <a:latin typeface="+mn-lt"/>
                <a:ea typeface="+mn-ea"/>
                <a:cs typeface="+mn-cs"/>
              </a:defRPr>
            </a:lvl8pPr>
            <a:lvl9pPr marL="3607742" algn="l" defTabSz="901939" rtl="0" eaLnBrk="1" latinLnBrk="0" hangingPunct="1">
              <a:defRPr sz="2400" b="1" kern="1200">
                <a:solidFill>
                  <a:schemeClr val="tx1"/>
                </a:solidFill>
                <a:latin typeface="+mn-lt"/>
                <a:ea typeface="+mn-ea"/>
                <a:cs typeface="+mn-cs"/>
              </a:defRPr>
            </a:lvl9pPr>
          </a:lstStyle>
          <a:p>
            <a:pPr algn="ctr" eaLnBrk="0" fontAlgn="base" hangingPunct="0">
              <a:lnSpc>
                <a:spcPct val="105000"/>
              </a:lnSpc>
              <a:spcBef>
                <a:spcPct val="40000"/>
              </a:spcBef>
              <a:spcAft>
                <a:spcPct val="0"/>
              </a:spcAft>
            </a:pPr>
            <a:endParaRPr lang="en-US">
              <a:solidFill>
                <a:srgbClr val="000000"/>
              </a:solidFill>
            </a:endParaRPr>
          </a:p>
        </p:txBody>
      </p:sp>
    </p:spTree>
    <p:extLst>
      <p:ext uri="{BB962C8B-B14F-4D97-AF65-F5344CB8AC3E}">
        <p14:creationId xmlns:p14="http://schemas.microsoft.com/office/powerpoint/2010/main" val="5881800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277" name="Rectangle 173"/>
          <p:cNvSpPr>
            <a:spLocks noGrp="1" noChangeArrowheads="1"/>
          </p:cNvSpPr>
          <p:nvPr>
            <p:ph type="title"/>
          </p:nvPr>
        </p:nvSpPr>
        <p:spPr>
          <a:xfrm>
            <a:off x="301634" y="-40114"/>
            <a:ext cx="11673773" cy="795130"/>
          </a:xfrm>
        </p:spPr>
        <p:txBody>
          <a:bodyPr/>
          <a:lstStyle/>
          <a:p>
            <a:r>
              <a:rPr lang="en-US" noProof="0" dirty="0"/>
              <a:t>Test and Training Enabling Architecture (</a:t>
            </a:r>
            <a:r>
              <a:rPr lang="en-US" noProof="0"/>
              <a:t>TENA) Overview</a:t>
            </a:r>
            <a:endParaRPr lang="en-US" noProof="0" dirty="0"/>
          </a:p>
        </p:txBody>
      </p:sp>
      <p:grpSp>
        <p:nvGrpSpPr>
          <p:cNvPr id="5" name="Group 4"/>
          <p:cNvGrpSpPr/>
          <p:nvPr/>
        </p:nvGrpSpPr>
        <p:grpSpPr>
          <a:xfrm>
            <a:off x="43374" y="1134992"/>
            <a:ext cx="7161976" cy="4962031"/>
            <a:chOff x="950119" y="1685926"/>
            <a:chExt cx="7700962" cy="5358943"/>
          </a:xfrm>
        </p:grpSpPr>
        <p:sp>
          <p:nvSpPr>
            <p:cNvPr id="1199283" name="Oval 179"/>
            <p:cNvSpPr>
              <a:spLocks noChangeArrowheads="1"/>
            </p:cNvSpPr>
            <p:nvPr/>
          </p:nvSpPr>
          <p:spPr bwMode="auto">
            <a:xfrm>
              <a:off x="6184901" y="2862263"/>
              <a:ext cx="604838" cy="250825"/>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4" name="Freeform 180"/>
            <p:cNvSpPr>
              <a:spLocks/>
            </p:cNvSpPr>
            <p:nvPr/>
          </p:nvSpPr>
          <p:spPr bwMode="auto">
            <a:xfrm>
              <a:off x="7209632" y="3802064"/>
              <a:ext cx="552450" cy="746125"/>
            </a:xfrm>
            <a:custGeom>
              <a:avLst/>
              <a:gdLst/>
              <a:ahLst/>
              <a:cxnLst>
                <a:cxn ang="0">
                  <a:pos x="0" y="470"/>
                </a:cxn>
                <a:cxn ang="0">
                  <a:pos x="0" y="243"/>
                </a:cxn>
                <a:cxn ang="0">
                  <a:pos x="349" y="0"/>
                </a:cxn>
              </a:cxnLst>
              <a:rect l="0" t="0" r="r" b="b"/>
              <a:pathLst>
                <a:path w="349" h="470">
                  <a:moveTo>
                    <a:pt x="0" y="470"/>
                  </a:moveTo>
                  <a:lnTo>
                    <a:pt x="0" y="243"/>
                  </a:lnTo>
                  <a:lnTo>
                    <a:pt x="349" y="0"/>
                  </a:lnTo>
                </a:path>
              </a:pathLst>
            </a:custGeom>
            <a:noFill/>
            <a:ln w="57150" cap="flat" cmpd="sng">
              <a:solidFill>
                <a:srgbClr val="800080"/>
              </a:solidFill>
              <a:prstDash val="solid"/>
              <a:round/>
              <a:headEnd type="none" w="med" len="med"/>
              <a:tailEnd type="none" w="med" len="med"/>
            </a:ln>
            <a:effectLst/>
          </p:spPr>
          <p:txBody>
            <a:bodyPr wrap="none" lIns="91432" tIns="45716" rIns="91432" bIns="45716" anchor="ctr"/>
            <a:lstStyle/>
            <a:p>
              <a:endParaRPr lang="en-US"/>
            </a:p>
          </p:txBody>
        </p:sp>
        <p:sp>
          <p:nvSpPr>
            <p:cNvPr id="1199285" name="Rectangle 181"/>
            <p:cNvSpPr>
              <a:spLocks noChangeArrowheads="1"/>
            </p:cNvSpPr>
            <p:nvPr/>
          </p:nvSpPr>
          <p:spPr bwMode="auto">
            <a:xfrm>
              <a:off x="5995195" y="6119814"/>
              <a:ext cx="2654300" cy="820737"/>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6" name="Text Box 182"/>
            <p:cNvSpPr txBox="1">
              <a:spLocks noChangeArrowheads="1"/>
            </p:cNvSpPr>
            <p:nvPr/>
          </p:nvSpPr>
          <p:spPr bwMode="auto">
            <a:xfrm>
              <a:off x="6110996" y="6829425"/>
              <a:ext cx="2467147"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B2B2B2"/>
                  </a:solidFill>
                  <a:latin typeface="Arial Black" pitchFamily="34" charset="0"/>
                </a:rPr>
                <a:t>Non-TENA Applications</a:t>
              </a:r>
            </a:p>
          </p:txBody>
        </p:sp>
        <p:sp>
          <p:nvSpPr>
            <p:cNvPr id="1199287" name="Oval 183"/>
            <p:cNvSpPr>
              <a:spLocks noChangeArrowheads="1"/>
            </p:cNvSpPr>
            <p:nvPr/>
          </p:nvSpPr>
          <p:spPr bwMode="auto">
            <a:xfrm>
              <a:off x="7642226" y="2835275"/>
              <a:ext cx="604838"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88" name="Rectangle 184"/>
            <p:cNvSpPr>
              <a:spLocks noChangeArrowheads="1"/>
            </p:cNvSpPr>
            <p:nvPr/>
          </p:nvSpPr>
          <p:spPr bwMode="auto">
            <a:xfrm>
              <a:off x="967581" y="1768476"/>
              <a:ext cx="7683500" cy="22891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289" name="Line 185"/>
            <p:cNvSpPr>
              <a:spLocks noChangeShapeType="1"/>
            </p:cNvSpPr>
            <p:nvPr/>
          </p:nvSpPr>
          <p:spPr bwMode="auto">
            <a:xfrm>
              <a:off x="76604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0" name="Line 186"/>
            <p:cNvSpPr>
              <a:spLocks noChangeShapeType="1"/>
            </p:cNvSpPr>
            <p:nvPr/>
          </p:nvSpPr>
          <p:spPr bwMode="auto">
            <a:xfrm>
              <a:off x="6580981" y="6299201"/>
              <a:ext cx="0" cy="404813"/>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291" name="Freeform 187"/>
            <p:cNvSpPr>
              <a:spLocks/>
            </p:cNvSpPr>
            <p:nvPr/>
          </p:nvSpPr>
          <p:spPr bwMode="auto">
            <a:xfrm>
              <a:off x="950119" y="5189539"/>
              <a:ext cx="7693025" cy="1743075"/>
            </a:xfrm>
            <a:custGeom>
              <a:avLst/>
              <a:gdLst/>
              <a:ahLst/>
              <a:cxnLst>
                <a:cxn ang="0">
                  <a:pos x="5" y="1092"/>
                </a:cxn>
                <a:cxn ang="0">
                  <a:pos x="12" y="0"/>
                </a:cxn>
                <a:cxn ang="0">
                  <a:pos x="4846" y="0"/>
                </a:cxn>
                <a:cxn ang="0">
                  <a:pos x="4846" y="533"/>
                </a:cxn>
                <a:cxn ang="0">
                  <a:pos x="3107" y="533"/>
                </a:cxn>
                <a:cxn ang="0">
                  <a:pos x="3107" y="1098"/>
                </a:cxn>
                <a:cxn ang="0">
                  <a:pos x="0" y="1092"/>
                </a:cxn>
              </a:cxnLst>
              <a:rect l="0" t="0" r="r" b="b"/>
              <a:pathLst>
                <a:path w="4846" h="1098">
                  <a:moveTo>
                    <a:pt x="5" y="1092"/>
                  </a:moveTo>
                  <a:lnTo>
                    <a:pt x="12" y="0"/>
                  </a:lnTo>
                  <a:lnTo>
                    <a:pt x="4846" y="0"/>
                  </a:lnTo>
                  <a:lnTo>
                    <a:pt x="4846" y="533"/>
                  </a:lnTo>
                  <a:lnTo>
                    <a:pt x="3107" y="533"/>
                  </a:lnTo>
                  <a:lnTo>
                    <a:pt x="3107" y="1098"/>
                  </a:lnTo>
                  <a:lnTo>
                    <a:pt x="0" y="1092"/>
                  </a:lnTo>
                </a:path>
              </a:pathLst>
            </a:custGeom>
            <a:noFill/>
            <a:ln w="12700" cap="rnd" cmpd="sng">
              <a:solidFill>
                <a:schemeClr val="tx1"/>
              </a:solidFill>
              <a:prstDash val="sysDot"/>
              <a:round/>
              <a:headEnd/>
              <a:tailEnd/>
            </a:ln>
            <a:effectLst/>
          </p:spPr>
          <p:txBody>
            <a:bodyPr lIns="0" tIns="0" rIns="0" bIns="0" anchor="ctr"/>
            <a:lstStyle/>
            <a:p>
              <a:endParaRPr lang="en-US"/>
            </a:p>
          </p:txBody>
        </p:sp>
        <p:sp>
          <p:nvSpPr>
            <p:cNvPr id="1199292" name="Line 188"/>
            <p:cNvSpPr>
              <a:spLocks noChangeShapeType="1"/>
            </p:cNvSpPr>
            <p:nvPr/>
          </p:nvSpPr>
          <p:spPr bwMode="auto">
            <a:xfrm>
              <a:off x="6471444" y="4624389"/>
              <a:ext cx="0" cy="9128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3" name="Line 189"/>
            <p:cNvSpPr>
              <a:spLocks noChangeShapeType="1"/>
            </p:cNvSpPr>
            <p:nvPr/>
          </p:nvSpPr>
          <p:spPr bwMode="auto">
            <a:xfrm>
              <a:off x="25947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4" name="Line 190"/>
            <p:cNvSpPr>
              <a:spLocks noChangeShapeType="1"/>
            </p:cNvSpPr>
            <p:nvPr/>
          </p:nvSpPr>
          <p:spPr bwMode="auto">
            <a:xfrm>
              <a:off x="3488531"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5" name="Line 191"/>
            <p:cNvSpPr>
              <a:spLocks noChangeShapeType="1"/>
            </p:cNvSpPr>
            <p:nvPr/>
          </p:nvSpPr>
          <p:spPr bwMode="auto">
            <a:xfrm>
              <a:off x="4677569" y="3646489"/>
              <a:ext cx="0" cy="914400"/>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296" name="Oval 192"/>
            <p:cNvSpPr>
              <a:spLocks noChangeArrowheads="1"/>
            </p:cNvSpPr>
            <p:nvPr/>
          </p:nvSpPr>
          <p:spPr bwMode="auto">
            <a:xfrm>
              <a:off x="4363246" y="2847975"/>
              <a:ext cx="604837"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7" name="Oval 193"/>
            <p:cNvSpPr>
              <a:spLocks noChangeArrowheads="1"/>
            </p:cNvSpPr>
            <p:nvPr/>
          </p:nvSpPr>
          <p:spPr bwMode="auto">
            <a:xfrm>
              <a:off x="3153570" y="2844801"/>
              <a:ext cx="606425" cy="249238"/>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8" name="Oval 194"/>
            <p:cNvSpPr>
              <a:spLocks noChangeArrowheads="1"/>
            </p:cNvSpPr>
            <p:nvPr/>
          </p:nvSpPr>
          <p:spPr bwMode="auto">
            <a:xfrm>
              <a:off x="1602581" y="2643188"/>
              <a:ext cx="603250" cy="249237"/>
            </a:xfrm>
            <a:prstGeom prst="ellipse">
              <a:avLst/>
            </a:prstGeom>
            <a:solidFill>
              <a:schemeClr val="bg1"/>
            </a:solidFill>
            <a:ln w="9525">
              <a:solidFill>
                <a:schemeClr val="tx1"/>
              </a:solidFill>
              <a:round/>
              <a:headEnd/>
              <a:tailEnd/>
            </a:ln>
            <a:effectLst/>
          </p:spPr>
          <p:txBody>
            <a:bodyPr wrap="none" lIns="0" tIns="0" rIns="0" bIns="0" anchor="ctr"/>
            <a:lstStyle/>
            <a:p>
              <a:endParaRPr lang="en-US"/>
            </a:p>
          </p:txBody>
        </p:sp>
        <p:sp>
          <p:nvSpPr>
            <p:cNvPr id="1199299" name="Line 195"/>
            <p:cNvSpPr>
              <a:spLocks noChangeShapeType="1"/>
            </p:cNvSpPr>
            <p:nvPr/>
          </p:nvSpPr>
          <p:spPr bwMode="auto">
            <a:xfrm>
              <a:off x="1307306" y="4992688"/>
              <a:ext cx="0" cy="1225550"/>
            </a:xfrm>
            <a:prstGeom prst="line">
              <a:avLst/>
            </a:prstGeom>
            <a:noFill/>
            <a:ln w="57150">
              <a:solidFill>
                <a:srgbClr val="800080"/>
              </a:solidFill>
              <a:round/>
              <a:headEnd type="triangle" w="med" len="med"/>
              <a:tailEnd type="triangle" w="med" len="med"/>
            </a:ln>
            <a:effectLst/>
          </p:spPr>
          <p:txBody>
            <a:bodyPr wrap="none" lIns="91432" tIns="45716" rIns="91432" bIns="45716" anchor="ctr"/>
            <a:lstStyle/>
            <a:p>
              <a:endParaRPr lang="en-US"/>
            </a:p>
          </p:txBody>
        </p:sp>
        <p:sp>
          <p:nvSpPr>
            <p:cNvPr id="1199301" name="Line 197"/>
            <p:cNvSpPr>
              <a:spLocks noChangeShapeType="1"/>
            </p:cNvSpPr>
            <p:nvPr/>
          </p:nvSpPr>
          <p:spPr bwMode="auto">
            <a:xfrm flipH="1">
              <a:off x="7976394" y="3702050"/>
              <a:ext cx="0" cy="630238"/>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2" name="Line 198"/>
            <p:cNvSpPr>
              <a:spLocks noChangeShapeType="1"/>
            </p:cNvSpPr>
            <p:nvPr/>
          </p:nvSpPr>
          <p:spPr bwMode="auto">
            <a:xfrm rot="10800000" flipV="1">
              <a:off x="7993856" y="5018089"/>
              <a:ext cx="0" cy="5111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3" name="Line 199"/>
            <p:cNvSpPr>
              <a:spLocks noChangeShapeType="1"/>
            </p:cNvSpPr>
            <p:nvPr/>
          </p:nvSpPr>
          <p:spPr bwMode="auto">
            <a:xfrm>
              <a:off x="1564481" y="5013325"/>
              <a:ext cx="0" cy="958850"/>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4" name="Line 200"/>
            <p:cNvSpPr>
              <a:spLocks noChangeShapeType="1"/>
            </p:cNvSpPr>
            <p:nvPr/>
          </p:nvSpPr>
          <p:spPr bwMode="auto">
            <a:xfrm>
              <a:off x="1826419" y="4832351"/>
              <a:ext cx="0" cy="817563"/>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5" name="Line 201"/>
            <p:cNvSpPr>
              <a:spLocks noChangeShapeType="1"/>
            </p:cNvSpPr>
            <p:nvPr/>
          </p:nvSpPr>
          <p:spPr bwMode="auto">
            <a:xfrm>
              <a:off x="5345907" y="4760913"/>
              <a:ext cx="0" cy="747712"/>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6" name="Line 202"/>
            <p:cNvSpPr>
              <a:spLocks noChangeShapeType="1"/>
            </p:cNvSpPr>
            <p:nvPr/>
          </p:nvSpPr>
          <p:spPr bwMode="auto">
            <a:xfrm rot="16200000" flipV="1">
              <a:off x="2940844" y="4525963"/>
              <a:ext cx="0" cy="2187575"/>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307" name="Line 203"/>
            <p:cNvSpPr>
              <a:spLocks noChangeShapeType="1"/>
            </p:cNvSpPr>
            <p:nvPr/>
          </p:nvSpPr>
          <p:spPr bwMode="auto">
            <a:xfrm>
              <a:off x="6504781" y="3524251"/>
              <a:ext cx="0" cy="11017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8" name="Line 204"/>
            <p:cNvSpPr>
              <a:spLocks noChangeShapeType="1"/>
            </p:cNvSpPr>
            <p:nvPr/>
          </p:nvSpPr>
          <p:spPr bwMode="auto">
            <a:xfrm>
              <a:off x="7235031" y="4719638"/>
              <a:ext cx="0" cy="758825"/>
            </a:xfrm>
            <a:prstGeom prst="line">
              <a:avLst/>
            </a:prstGeom>
            <a:noFill/>
            <a:ln w="57150">
              <a:solidFill>
                <a:srgbClr val="800080"/>
              </a:solidFill>
              <a:round/>
              <a:headEnd/>
              <a:tailEnd/>
            </a:ln>
            <a:effectLst/>
          </p:spPr>
          <p:txBody>
            <a:bodyPr wrap="none" lIns="91432" tIns="45716" rIns="91432" bIns="45716" anchor="ctr"/>
            <a:lstStyle/>
            <a:p>
              <a:endParaRPr lang="en-US"/>
            </a:p>
          </p:txBody>
        </p:sp>
        <p:sp>
          <p:nvSpPr>
            <p:cNvPr id="1199309" name="AutoShape 205"/>
            <p:cNvSpPr>
              <a:spLocks noChangeArrowheads="1"/>
            </p:cNvSpPr>
            <p:nvPr/>
          </p:nvSpPr>
          <p:spPr bwMode="auto">
            <a:xfrm>
              <a:off x="4117182" y="3028951"/>
              <a:ext cx="1090613"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10" name="AutoShape 206"/>
            <p:cNvSpPr>
              <a:spLocks noChangeArrowheads="1"/>
            </p:cNvSpPr>
            <p:nvPr/>
          </p:nvSpPr>
          <p:spPr bwMode="auto">
            <a:xfrm>
              <a:off x="5750720" y="3051175"/>
              <a:ext cx="1473200" cy="83343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1" name="AutoShape 207"/>
            <p:cNvSpPr>
              <a:spLocks noChangeArrowheads="1"/>
            </p:cNvSpPr>
            <p:nvPr/>
          </p:nvSpPr>
          <p:spPr bwMode="auto">
            <a:xfrm>
              <a:off x="7382670" y="3022600"/>
              <a:ext cx="1123950" cy="860425"/>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flatTx/>
            </a:bodyPr>
            <a:lstStyle/>
            <a:p>
              <a:pPr defTabSz="553701"/>
              <a:r>
                <a:rPr lang="en-US" sz="1300" dirty="0">
                  <a:solidFill>
                    <a:schemeClr val="bg1"/>
                  </a:solidFill>
                  <a:latin typeface="Times New Roman" pitchFamily="18" charset="0"/>
                </a:rPr>
                <a:t>Reusable</a:t>
              </a:r>
              <a:br>
                <a:rPr lang="en-US" sz="1300" dirty="0">
                  <a:solidFill>
                    <a:schemeClr val="bg1"/>
                  </a:solidFill>
                  <a:latin typeface="Times New Roman" pitchFamily="18" charset="0"/>
                </a:rPr>
              </a:br>
              <a:r>
                <a:rPr lang="en-US" sz="1300" dirty="0">
                  <a:solidFill>
                    <a:schemeClr val="bg1"/>
                  </a:solidFill>
                  <a:latin typeface="Times New Roman" pitchFamily="18" charset="0"/>
                </a:rPr>
                <a:t>Applications</a:t>
              </a:r>
            </a:p>
          </p:txBody>
        </p:sp>
        <p:sp>
          <p:nvSpPr>
            <p:cNvPr id="1199312" name="Line 208"/>
            <p:cNvSpPr>
              <a:spLocks noChangeShapeType="1"/>
            </p:cNvSpPr>
            <p:nvPr/>
          </p:nvSpPr>
          <p:spPr bwMode="auto">
            <a:xfrm>
              <a:off x="6068220" y="6299200"/>
              <a:ext cx="2387600" cy="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3" name="Text Box 209"/>
            <p:cNvSpPr txBox="1">
              <a:spLocks noChangeArrowheads="1"/>
            </p:cNvSpPr>
            <p:nvPr/>
          </p:nvSpPr>
          <p:spPr bwMode="auto">
            <a:xfrm>
              <a:off x="6469857" y="6122988"/>
              <a:ext cx="1801813" cy="165100"/>
            </a:xfrm>
            <a:prstGeom prst="rect">
              <a:avLst/>
            </a:prstGeom>
            <a:noFill/>
            <a:ln w="9525">
              <a:noFill/>
              <a:miter lim="800000"/>
              <a:headEnd/>
              <a:tailEnd/>
            </a:ln>
            <a:effectLst/>
          </p:spPr>
          <p:txBody>
            <a:bodyPr wrap="none" lIns="0" tIns="0" rIns="0" bIns="0">
              <a:spAutoFit/>
            </a:bodyPr>
            <a:lstStyle/>
            <a:p>
              <a:pPr algn="l">
                <a:lnSpc>
                  <a:spcPct val="90000"/>
                </a:lnSpc>
                <a:spcBef>
                  <a:spcPct val="0"/>
                </a:spcBef>
              </a:pPr>
              <a:r>
                <a:rPr lang="en-US" sz="1100" dirty="0">
                  <a:latin typeface="Times New Roman" pitchFamily="18" charset="0"/>
                </a:rPr>
                <a:t>Non-TENA Communications</a:t>
              </a:r>
            </a:p>
          </p:txBody>
        </p:sp>
        <p:sp>
          <p:nvSpPr>
            <p:cNvPr id="1199314" name="Line 210"/>
            <p:cNvSpPr>
              <a:spLocks noChangeShapeType="1"/>
            </p:cNvSpPr>
            <p:nvPr/>
          </p:nvSpPr>
          <p:spPr bwMode="auto">
            <a:xfrm>
              <a:off x="6425406" y="5724525"/>
              <a:ext cx="0" cy="565150"/>
            </a:xfrm>
            <a:prstGeom prst="line">
              <a:avLst/>
            </a:prstGeom>
            <a:noFill/>
            <a:ln w="28575">
              <a:solidFill>
                <a:srgbClr val="006600"/>
              </a:solidFill>
              <a:round/>
              <a:headEnd/>
              <a:tailEnd/>
            </a:ln>
            <a:effectLst/>
          </p:spPr>
          <p:txBody>
            <a:bodyPr wrap="none" lIns="91432" tIns="45716" rIns="91432" bIns="45716" anchor="ctr"/>
            <a:lstStyle/>
            <a:p>
              <a:endParaRPr lang="en-US"/>
            </a:p>
          </p:txBody>
        </p:sp>
        <p:sp>
          <p:nvSpPr>
            <p:cNvPr id="1199315" name="AutoShape 211"/>
            <p:cNvSpPr>
              <a:spLocks noChangeArrowheads="1"/>
            </p:cNvSpPr>
            <p:nvPr/>
          </p:nvSpPr>
          <p:spPr bwMode="auto">
            <a:xfrm>
              <a:off x="5977732" y="5291139"/>
              <a:ext cx="1017588" cy="684212"/>
            </a:xfrm>
            <a:prstGeom prst="roundRect">
              <a:avLst>
                <a:gd name="adj" fmla="val 16667"/>
              </a:avLst>
            </a:prstGeom>
            <a:solidFill>
              <a:srgbClr val="0033CC"/>
            </a:solidFill>
            <a:ln w="9525">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91407" rIns="0" bIns="0">
              <a:flatTx/>
            </a:bodyPr>
            <a:lstStyle/>
            <a:p>
              <a:pPr>
                <a:lnSpc>
                  <a:spcPct val="85000"/>
                </a:lnSpc>
                <a:spcBef>
                  <a:spcPct val="0"/>
                </a:spcBef>
              </a:pPr>
              <a:endParaRPr lang="en-US" sz="800" dirty="0">
                <a:solidFill>
                  <a:schemeClr val="bg1"/>
                </a:solidFill>
                <a:effectLst>
                  <a:outerShdw blurRad="38100" dist="38100" dir="2700000" algn="tl">
                    <a:srgbClr val="000000"/>
                  </a:outerShdw>
                </a:effectLst>
                <a:latin typeface="Times New Roman" pitchFamily="18" charset="0"/>
              </a:endParaRPr>
            </a:p>
            <a:p>
              <a:pPr>
                <a:lnSpc>
                  <a:spcPct val="85000"/>
                </a:lnSpc>
                <a:spcBef>
                  <a:spcPct val="0"/>
                </a:spcBef>
              </a:pPr>
              <a:r>
                <a:rPr lang="en-US" sz="1300" dirty="0">
                  <a:solidFill>
                    <a:schemeClr val="bg1"/>
                  </a:solidFill>
                  <a:effectLst>
                    <a:outerShdw blurRad="38100" dist="38100" dir="2700000" algn="tl">
                      <a:srgbClr val="000000"/>
                    </a:outerShdw>
                  </a:effectLst>
                  <a:latin typeface="Times New Roman" pitchFamily="18" charset="0"/>
                </a:rPr>
                <a:t>TENA</a:t>
              </a:r>
            </a:p>
            <a:p>
              <a:pPr>
                <a:lnSpc>
                  <a:spcPct val="85000"/>
                </a:lnSpc>
                <a:spcBef>
                  <a:spcPct val="0"/>
                </a:spcBef>
              </a:pPr>
              <a:endParaRPr lang="en-US" sz="1300" dirty="0">
                <a:solidFill>
                  <a:schemeClr val="bg1"/>
                </a:solidFill>
                <a:effectLst>
                  <a:outerShdw blurRad="38100" dist="38100" dir="2700000" algn="tl">
                    <a:srgbClr val="000000"/>
                  </a:outerShdw>
                </a:effectLst>
                <a:latin typeface="Times New Roman" pitchFamily="18" charset="0"/>
              </a:endParaRPr>
            </a:p>
          </p:txBody>
        </p:sp>
        <p:grpSp>
          <p:nvGrpSpPr>
            <p:cNvPr id="1199316" name="Group 212"/>
            <p:cNvGrpSpPr>
              <a:grpSpLocks noChangeAspect="1"/>
            </p:cNvGrpSpPr>
            <p:nvPr/>
          </p:nvGrpSpPr>
          <p:grpSpPr bwMode="auto">
            <a:xfrm rot="16200000">
              <a:off x="8384381" y="6486526"/>
              <a:ext cx="55563" cy="258763"/>
              <a:chOff x="4372" y="3926"/>
              <a:chExt cx="56" cy="248"/>
            </a:xfrm>
          </p:grpSpPr>
          <p:sp>
            <p:nvSpPr>
              <p:cNvPr id="1199317" name="Oval 213"/>
              <p:cNvSpPr>
                <a:spLocks noChangeAspect="1" noChangeArrowheads="1"/>
              </p:cNvSpPr>
              <p:nvPr/>
            </p:nvSpPr>
            <p:spPr bwMode="auto">
              <a:xfrm>
                <a:off x="4372" y="3926"/>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8" name="Oval 214"/>
              <p:cNvSpPr>
                <a:spLocks noChangeAspect="1" noChangeArrowheads="1"/>
              </p:cNvSpPr>
              <p:nvPr/>
            </p:nvSpPr>
            <p:spPr bwMode="auto">
              <a:xfrm>
                <a:off x="4372" y="4022"/>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sp>
            <p:nvSpPr>
              <p:cNvPr id="1199319" name="Oval 215"/>
              <p:cNvSpPr>
                <a:spLocks noChangeAspect="1" noChangeArrowheads="1"/>
              </p:cNvSpPr>
              <p:nvPr/>
            </p:nvSpPr>
            <p:spPr bwMode="auto">
              <a:xfrm>
                <a:off x="4372" y="4118"/>
                <a:ext cx="56" cy="56"/>
              </a:xfrm>
              <a:prstGeom prst="ellipse">
                <a:avLst/>
              </a:prstGeom>
              <a:solidFill>
                <a:srgbClr val="003300"/>
              </a:solidFill>
              <a:ln w="9525">
                <a:solidFill>
                  <a:srgbClr val="006600"/>
                </a:solidFill>
                <a:round/>
                <a:headEnd/>
                <a:tailEnd/>
              </a:ln>
              <a:effectLst/>
            </p:spPr>
            <p:txBody>
              <a:bodyPr wrap="none" anchor="ctr"/>
              <a:lstStyle/>
              <a:p>
                <a:endParaRPr lang="en-US"/>
              </a:p>
            </p:txBody>
          </p:sp>
        </p:grpSp>
        <p:sp>
          <p:nvSpPr>
            <p:cNvPr id="1199320" name="AutoShape 216"/>
            <p:cNvSpPr>
              <a:spLocks noChangeArrowheads="1"/>
            </p:cNvSpPr>
            <p:nvPr/>
          </p:nvSpPr>
          <p:spPr bwMode="auto">
            <a:xfrm>
              <a:off x="1050132" y="2841625"/>
              <a:ext cx="1770063" cy="1027113"/>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182815" rIns="0" bIns="0" anchor="ctr">
              <a:flatTx/>
            </a:bodyPr>
            <a:lstStyle/>
            <a:p>
              <a:pPr defTabSz="553701">
                <a:lnSpc>
                  <a:spcPct val="90000"/>
                </a:lnSpc>
              </a:pPr>
              <a:r>
                <a:rPr lang="en-US" sz="1500" dirty="0">
                  <a:solidFill>
                    <a:schemeClr val="bg1"/>
                  </a:solidFill>
                  <a:latin typeface="Times New Roman" pitchFamily="18" charset="0"/>
                </a:rPr>
                <a:t>Range Resource</a:t>
              </a:r>
            </a:p>
            <a:p>
              <a:pPr defTabSz="553701">
                <a:lnSpc>
                  <a:spcPct val="90000"/>
                </a:lnSpc>
              </a:pPr>
              <a:r>
                <a:rPr lang="en-US" sz="1500" dirty="0">
                  <a:solidFill>
                    <a:schemeClr val="bg1"/>
                  </a:solidFill>
                  <a:latin typeface="Times New Roman" pitchFamily="18" charset="0"/>
                </a:rPr>
                <a:t>Application</a:t>
              </a: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a:p>
              <a:pPr defTabSz="553701">
                <a:lnSpc>
                  <a:spcPct val="90000"/>
                </a:lnSpc>
              </a:pPr>
              <a:endParaRPr lang="en-US" sz="1500" dirty="0">
                <a:solidFill>
                  <a:schemeClr val="bg1"/>
                </a:solidFill>
                <a:latin typeface="Times New Roman" pitchFamily="18" charset="0"/>
              </a:endParaRPr>
            </a:p>
          </p:txBody>
        </p:sp>
        <p:sp>
          <p:nvSpPr>
            <p:cNvPr id="1199321" name="AutoShape 217"/>
            <p:cNvSpPr>
              <a:spLocks noChangeArrowheads="1"/>
            </p:cNvSpPr>
            <p:nvPr/>
          </p:nvSpPr>
          <p:spPr bwMode="auto">
            <a:xfrm>
              <a:off x="7131844" y="5316538"/>
              <a:ext cx="1157287" cy="615950"/>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Data</a:t>
              </a:r>
              <a:br>
                <a:rPr lang="en-US" sz="1300" dirty="0">
                  <a:solidFill>
                    <a:schemeClr val="bg1"/>
                  </a:solidFill>
                  <a:latin typeface="Times New Roman" pitchFamily="18" charset="0"/>
                </a:rPr>
              </a:br>
              <a:r>
                <a:rPr lang="en-US" sz="1300" dirty="0">
                  <a:solidFill>
                    <a:schemeClr val="bg1"/>
                  </a:solidFill>
                  <a:latin typeface="Times New Roman" pitchFamily="18" charset="0"/>
                </a:rPr>
                <a:t>Collectors</a:t>
              </a:r>
            </a:p>
          </p:txBody>
        </p:sp>
        <p:grpSp>
          <p:nvGrpSpPr>
            <p:cNvPr id="1199322" name="Group 218"/>
            <p:cNvGrpSpPr>
              <a:grpSpLocks/>
            </p:cNvGrpSpPr>
            <p:nvPr/>
          </p:nvGrpSpPr>
          <p:grpSpPr bwMode="auto">
            <a:xfrm rot="16200000">
              <a:off x="5434013" y="3245645"/>
              <a:ext cx="76201" cy="369887"/>
              <a:chOff x="4372" y="3926"/>
              <a:chExt cx="56" cy="248"/>
            </a:xfrm>
          </p:grpSpPr>
          <p:sp>
            <p:nvSpPr>
              <p:cNvPr id="1199323" name="Oval 219"/>
              <p:cNvSpPr>
                <a:spLocks noChangeArrowheads="1"/>
              </p:cNvSpPr>
              <p:nvPr/>
            </p:nvSpPr>
            <p:spPr bwMode="auto">
              <a:xfrm>
                <a:off x="4372" y="3926"/>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4" name="Oval 220"/>
              <p:cNvSpPr>
                <a:spLocks noChangeArrowheads="1"/>
              </p:cNvSpPr>
              <p:nvPr/>
            </p:nvSpPr>
            <p:spPr bwMode="auto">
              <a:xfrm>
                <a:off x="4372" y="4022"/>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sp>
            <p:nvSpPr>
              <p:cNvPr id="1199325" name="Oval 221"/>
              <p:cNvSpPr>
                <a:spLocks noChangeArrowheads="1"/>
              </p:cNvSpPr>
              <p:nvPr/>
            </p:nvSpPr>
            <p:spPr bwMode="auto">
              <a:xfrm>
                <a:off x="4372" y="4118"/>
                <a:ext cx="56" cy="56"/>
              </a:xfrm>
              <a:prstGeom prst="ellipse">
                <a:avLst/>
              </a:prstGeom>
              <a:solidFill>
                <a:srgbClr val="000066"/>
              </a:solidFill>
              <a:ln w="9525">
                <a:solidFill>
                  <a:srgbClr val="3333FF"/>
                </a:solidFill>
                <a:round/>
                <a:headEnd/>
                <a:tailEnd/>
              </a:ln>
              <a:effectLst/>
            </p:spPr>
            <p:txBody>
              <a:bodyPr wrap="none" anchor="ctr"/>
              <a:lstStyle/>
              <a:p>
                <a:endParaRPr lang="en-US"/>
              </a:p>
            </p:txBody>
          </p:sp>
        </p:grpSp>
        <p:grpSp>
          <p:nvGrpSpPr>
            <p:cNvPr id="1199326" name="Group 222"/>
            <p:cNvGrpSpPr>
              <a:grpSpLocks noChangeAspect="1"/>
            </p:cNvGrpSpPr>
            <p:nvPr/>
          </p:nvGrpSpPr>
          <p:grpSpPr bwMode="auto">
            <a:xfrm flipH="1">
              <a:off x="2963069" y="2178051"/>
              <a:ext cx="989012" cy="771525"/>
              <a:chOff x="473" y="508"/>
              <a:chExt cx="590" cy="513"/>
            </a:xfrm>
          </p:grpSpPr>
          <p:sp>
            <p:nvSpPr>
              <p:cNvPr id="1199327" name="Freeform 223"/>
              <p:cNvSpPr>
                <a:spLocks noChangeAspect="1"/>
              </p:cNvSpPr>
              <p:nvPr/>
            </p:nvSpPr>
            <p:spPr bwMode="auto">
              <a:xfrm>
                <a:off x="522" y="925"/>
                <a:ext cx="230" cy="77"/>
              </a:xfrm>
              <a:custGeom>
                <a:avLst/>
                <a:gdLst/>
                <a:ahLst/>
                <a:cxnLst>
                  <a:cxn ang="0">
                    <a:pos x="227" y="4"/>
                  </a:cxn>
                  <a:cxn ang="0">
                    <a:pos x="229" y="76"/>
                  </a:cxn>
                  <a:cxn ang="0">
                    <a:pos x="0" y="71"/>
                  </a:cxn>
                  <a:cxn ang="0">
                    <a:pos x="0" y="0"/>
                  </a:cxn>
                  <a:cxn ang="0">
                    <a:pos x="227" y="4"/>
                  </a:cxn>
                </a:cxnLst>
                <a:rect l="0" t="0" r="r" b="b"/>
                <a:pathLst>
                  <a:path w="230" h="77">
                    <a:moveTo>
                      <a:pt x="227" y="4"/>
                    </a:moveTo>
                    <a:lnTo>
                      <a:pt x="229" y="76"/>
                    </a:lnTo>
                    <a:lnTo>
                      <a:pt x="0" y="71"/>
                    </a:lnTo>
                    <a:lnTo>
                      <a:pt x="0" y="0"/>
                    </a:lnTo>
                    <a:lnTo>
                      <a:pt x="227" y="4"/>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8" name="Freeform 224"/>
              <p:cNvSpPr>
                <a:spLocks noChangeAspect="1"/>
              </p:cNvSpPr>
              <p:nvPr/>
            </p:nvSpPr>
            <p:spPr bwMode="auto">
              <a:xfrm>
                <a:off x="714" y="866"/>
                <a:ext cx="30" cy="37"/>
              </a:xfrm>
              <a:custGeom>
                <a:avLst/>
                <a:gdLst/>
                <a:ahLst/>
                <a:cxnLst>
                  <a:cxn ang="0">
                    <a:pos x="2" y="0"/>
                  </a:cxn>
                  <a:cxn ang="0">
                    <a:pos x="29" y="0"/>
                  </a:cxn>
                  <a:cxn ang="0">
                    <a:pos x="29" y="36"/>
                  </a:cxn>
                  <a:cxn ang="0">
                    <a:pos x="0" y="31"/>
                  </a:cxn>
                  <a:cxn ang="0">
                    <a:pos x="2" y="0"/>
                  </a:cxn>
                </a:cxnLst>
                <a:rect l="0" t="0" r="r" b="b"/>
                <a:pathLst>
                  <a:path w="30" h="37">
                    <a:moveTo>
                      <a:pt x="2" y="0"/>
                    </a:moveTo>
                    <a:lnTo>
                      <a:pt x="29" y="0"/>
                    </a:lnTo>
                    <a:lnTo>
                      <a:pt x="29" y="36"/>
                    </a:lnTo>
                    <a:lnTo>
                      <a:pt x="0" y="31"/>
                    </a:lnTo>
                    <a:lnTo>
                      <a:pt x="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29" name="Freeform 225"/>
              <p:cNvSpPr>
                <a:spLocks noChangeAspect="1"/>
              </p:cNvSpPr>
              <p:nvPr/>
            </p:nvSpPr>
            <p:spPr bwMode="auto">
              <a:xfrm>
                <a:off x="639" y="563"/>
                <a:ext cx="186" cy="232"/>
              </a:xfrm>
              <a:custGeom>
                <a:avLst/>
                <a:gdLst/>
                <a:ahLst/>
                <a:cxnLst>
                  <a:cxn ang="0">
                    <a:pos x="56" y="0"/>
                  </a:cxn>
                  <a:cxn ang="0">
                    <a:pos x="0" y="46"/>
                  </a:cxn>
                  <a:cxn ang="0">
                    <a:pos x="39" y="157"/>
                  </a:cxn>
                  <a:cxn ang="0">
                    <a:pos x="132" y="231"/>
                  </a:cxn>
                  <a:cxn ang="0">
                    <a:pos x="185" y="191"/>
                  </a:cxn>
                  <a:cxn ang="0">
                    <a:pos x="82" y="107"/>
                  </a:cxn>
                  <a:cxn ang="0">
                    <a:pos x="56" y="0"/>
                  </a:cxn>
                </a:cxnLst>
                <a:rect l="0" t="0" r="r" b="b"/>
                <a:pathLst>
                  <a:path w="186" h="232">
                    <a:moveTo>
                      <a:pt x="56" y="0"/>
                    </a:moveTo>
                    <a:lnTo>
                      <a:pt x="0" y="46"/>
                    </a:lnTo>
                    <a:lnTo>
                      <a:pt x="39" y="157"/>
                    </a:lnTo>
                    <a:lnTo>
                      <a:pt x="132" y="231"/>
                    </a:lnTo>
                    <a:lnTo>
                      <a:pt x="185" y="191"/>
                    </a:lnTo>
                    <a:lnTo>
                      <a:pt x="82" y="107"/>
                    </a:lnTo>
                    <a:lnTo>
                      <a:pt x="56"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0" name="Freeform 226"/>
              <p:cNvSpPr>
                <a:spLocks noChangeAspect="1"/>
              </p:cNvSpPr>
              <p:nvPr/>
            </p:nvSpPr>
            <p:spPr bwMode="auto">
              <a:xfrm>
                <a:off x="627" y="605"/>
                <a:ext cx="99" cy="191"/>
              </a:xfrm>
              <a:custGeom>
                <a:avLst/>
                <a:gdLst/>
                <a:ahLst/>
                <a:cxnLst>
                  <a:cxn ang="0">
                    <a:pos x="61" y="149"/>
                  </a:cxn>
                  <a:cxn ang="0">
                    <a:pos x="63" y="35"/>
                  </a:cxn>
                  <a:cxn ang="0">
                    <a:pos x="61" y="22"/>
                  </a:cxn>
                  <a:cxn ang="0">
                    <a:pos x="56" y="10"/>
                  </a:cxn>
                  <a:cxn ang="0">
                    <a:pos x="51" y="6"/>
                  </a:cxn>
                  <a:cxn ang="0">
                    <a:pos x="44" y="2"/>
                  </a:cxn>
                  <a:cxn ang="0">
                    <a:pos x="41" y="0"/>
                  </a:cxn>
                  <a:cxn ang="0">
                    <a:pos x="0" y="0"/>
                  </a:cxn>
                  <a:cxn ang="0">
                    <a:pos x="10" y="4"/>
                  </a:cxn>
                  <a:cxn ang="0">
                    <a:pos x="15" y="11"/>
                  </a:cxn>
                  <a:cxn ang="0">
                    <a:pos x="18" y="22"/>
                  </a:cxn>
                  <a:cxn ang="0">
                    <a:pos x="18" y="43"/>
                  </a:cxn>
                  <a:cxn ang="0">
                    <a:pos x="18" y="65"/>
                  </a:cxn>
                  <a:cxn ang="0">
                    <a:pos x="22" y="188"/>
                  </a:cxn>
                  <a:cxn ang="0">
                    <a:pos x="98" y="190"/>
                  </a:cxn>
                  <a:cxn ang="0">
                    <a:pos x="61" y="149"/>
                  </a:cxn>
                </a:cxnLst>
                <a:rect l="0" t="0" r="r" b="b"/>
                <a:pathLst>
                  <a:path w="99" h="191">
                    <a:moveTo>
                      <a:pt x="61" y="149"/>
                    </a:moveTo>
                    <a:lnTo>
                      <a:pt x="63" y="35"/>
                    </a:lnTo>
                    <a:lnTo>
                      <a:pt x="61" y="22"/>
                    </a:lnTo>
                    <a:lnTo>
                      <a:pt x="56" y="10"/>
                    </a:lnTo>
                    <a:lnTo>
                      <a:pt x="51" y="6"/>
                    </a:lnTo>
                    <a:lnTo>
                      <a:pt x="44" y="2"/>
                    </a:lnTo>
                    <a:lnTo>
                      <a:pt x="41" y="0"/>
                    </a:lnTo>
                    <a:lnTo>
                      <a:pt x="0" y="0"/>
                    </a:lnTo>
                    <a:lnTo>
                      <a:pt x="10" y="4"/>
                    </a:lnTo>
                    <a:lnTo>
                      <a:pt x="15" y="11"/>
                    </a:lnTo>
                    <a:lnTo>
                      <a:pt x="18" y="22"/>
                    </a:lnTo>
                    <a:lnTo>
                      <a:pt x="18" y="43"/>
                    </a:lnTo>
                    <a:lnTo>
                      <a:pt x="18" y="65"/>
                    </a:lnTo>
                    <a:lnTo>
                      <a:pt x="22" y="188"/>
                    </a:lnTo>
                    <a:lnTo>
                      <a:pt x="98" y="190"/>
                    </a:lnTo>
                    <a:lnTo>
                      <a:pt x="61" y="149"/>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1" name="Freeform 227"/>
              <p:cNvSpPr>
                <a:spLocks noChangeAspect="1"/>
              </p:cNvSpPr>
              <p:nvPr/>
            </p:nvSpPr>
            <p:spPr bwMode="auto">
              <a:xfrm>
                <a:off x="605" y="607"/>
                <a:ext cx="43" cy="188"/>
              </a:xfrm>
              <a:custGeom>
                <a:avLst/>
                <a:gdLst/>
                <a:ahLst/>
                <a:cxnLst>
                  <a:cxn ang="0">
                    <a:pos x="42" y="186"/>
                  </a:cxn>
                  <a:cxn ang="0">
                    <a:pos x="42" y="133"/>
                  </a:cxn>
                  <a:cxn ang="0">
                    <a:pos x="38" y="20"/>
                  </a:cxn>
                  <a:cxn ang="0">
                    <a:pos x="38" y="12"/>
                  </a:cxn>
                  <a:cxn ang="0">
                    <a:pos x="32" y="4"/>
                  </a:cxn>
                  <a:cxn ang="0">
                    <a:pos x="25" y="0"/>
                  </a:cxn>
                  <a:cxn ang="0">
                    <a:pos x="18" y="0"/>
                  </a:cxn>
                  <a:cxn ang="0">
                    <a:pos x="10" y="1"/>
                  </a:cxn>
                  <a:cxn ang="0">
                    <a:pos x="5" y="5"/>
                  </a:cxn>
                  <a:cxn ang="0">
                    <a:pos x="4" y="11"/>
                  </a:cxn>
                  <a:cxn ang="0">
                    <a:pos x="0" y="16"/>
                  </a:cxn>
                  <a:cxn ang="0">
                    <a:pos x="0" y="187"/>
                  </a:cxn>
                  <a:cxn ang="0">
                    <a:pos x="42" y="186"/>
                  </a:cxn>
                </a:cxnLst>
                <a:rect l="0" t="0" r="r" b="b"/>
                <a:pathLst>
                  <a:path w="43" h="188">
                    <a:moveTo>
                      <a:pt x="42" y="186"/>
                    </a:moveTo>
                    <a:lnTo>
                      <a:pt x="42" y="133"/>
                    </a:lnTo>
                    <a:lnTo>
                      <a:pt x="38" y="20"/>
                    </a:lnTo>
                    <a:lnTo>
                      <a:pt x="38" y="12"/>
                    </a:lnTo>
                    <a:lnTo>
                      <a:pt x="32" y="4"/>
                    </a:lnTo>
                    <a:lnTo>
                      <a:pt x="25" y="0"/>
                    </a:lnTo>
                    <a:lnTo>
                      <a:pt x="18" y="0"/>
                    </a:lnTo>
                    <a:lnTo>
                      <a:pt x="10" y="1"/>
                    </a:lnTo>
                    <a:lnTo>
                      <a:pt x="5" y="5"/>
                    </a:lnTo>
                    <a:lnTo>
                      <a:pt x="4" y="11"/>
                    </a:lnTo>
                    <a:lnTo>
                      <a:pt x="0" y="16"/>
                    </a:lnTo>
                    <a:lnTo>
                      <a:pt x="0" y="187"/>
                    </a:lnTo>
                    <a:lnTo>
                      <a:pt x="42" y="18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2" name="Freeform 228"/>
              <p:cNvSpPr>
                <a:spLocks noChangeAspect="1"/>
              </p:cNvSpPr>
              <p:nvPr/>
            </p:nvSpPr>
            <p:spPr bwMode="auto">
              <a:xfrm>
                <a:off x="697" y="508"/>
                <a:ext cx="275" cy="240"/>
              </a:xfrm>
              <a:custGeom>
                <a:avLst/>
                <a:gdLst/>
                <a:ahLst/>
                <a:cxnLst>
                  <a:cxn ang="0">
                    <a:pos x="0" y="52"/>
                  </a:cxn>
                  <a:cxn ang="0">
                    <a:pos x="52" y="0"/>
                  </a:cxn>
                  <a:cxn ang="0">
                    <a:pos x="159" y="0"/>
                  </a:cxn>
                  <a:cxn ang="0">
                    <a:pos x="248" y="69"/>
                  </a:cxn>
                  <a:cxn ang="0">
                    <a:pos x="274" y="176"/>
                  </a:cxn>
                  <a:cxn ang="0">
                    <a:pos x="223" y="239"/>
                  </a:cxn>
                  <a:cxn ang="0">
                    <a:pos x="120" y="238"/>
                  </a:cxn>
                  <a:cxn ang="0">
                    <a:pos x="24" y="163"/>
                  </a:cxn>
                  <a:cxn ang="0">
                    <a:pos x="0" y="52"/>
                  </a:cxn>
                </a:cxnLst>
                <a:rect l="0" t="0" r="r" b="b"/>
                <a:pathLst>
                  <a:path w="275" h="240">
                    <a:moveTo>
                      <a:pt x="0" y="52"/>
                    </a:moveTo>
                    <a:lnTo>
                      <a:pt x="52" y="0"/>
                    </a:lnTo>
                    <a:lnTo>
                      <a:pt x="159" y="0"/>
                    </a:lnTo>
                    <a:lnTo>
                      <a:pt x="248" y="69"/>
                    </a:lnTo>
                    <a:lnTo>
                      <a:pt x="274" y="176"/>
                    </a:lnTo>
                    <a:lnTo>
                      <a:pt x="223" y="239"/>
                    </a:lnTo>
                    <a:lnTo>
                      <a:pt x="120" y="238"/>
                    </a:lnTo>
                    <a:lnTo>
                      <a:pt x="24" y="163"/>
                    </a:lnTo>
                    <a:lnTo>
                      <a:pt x="0" y="52"/>
                    </a:lnTo>
                  </a:path>
                </a:pathLst>
              </a:custGeom>
              <a:solidFill>
                <a:srgbClr val="DADADA"/>
              </a:solidFill>
              <a:ln w="3175" cap="rnd" cmpd="sng">
                <a:solidFill>
                  <a:srgbClr val="000000"/>
                </a:solidFill>
                <a:prstDash val="solid"/>
                <a:round/>
                <a:headEnd type="none" w="med" len="med"/>
                <a:tailEnd type="none" w="med" len="med"/>
              </a:ln>
              <a:effectLst/>
            </p:spPr>
            <p:txBody>
              <a:bodyPr/>
              <a:lstStyle/>
              <a:p>
                <a:endParaRPr lang="en-US"/>
              </a:p>
            </p:txBody>
          </p:sp>
          <p:sp>
            <p:nvSpPr>
              <p:cNvPr id="1199333" name="Freeform 229"/>
              <p:cNvSpPr>
                <a:spLocks noChangeAspect="1"/>
              </p:cNvSpPr>
              <p:nvPr/>
            </p:nvSpPr>
            <p:spPr bwMode="auto">
              <a:xfrm>
                <a:off x="819" y="746"/>
                <a:ext cx="100" cy="9"/>
              </a:xfrm>
              <a:custGeom>
                <a:avLst/>
                <a:gdLst/>
                <a:ahLst/>
                <a:cxnLst>
                  <a:cxn ang="0">
                    <a:pos x="0" y="0"/>
                  </a:cxn>
                  <a:cxn ang="0">
                    <a:pos x="7" y="8"/>
                  </a:cxn>
                  <a:cxn ang="0">
                    <a:pos x="85" y="8"/>
                  </a:cxn>
                  <a:cxn ang="0">
                    <a:pos x="99" y="1"/>
                  </a:cxn>
                  <a:cxn ang="0">
                    <a:pos x="0" y="0"/>
                  </a:cxn>
                </a:cxnLst>
                <a:rect l="0" t="0" r="r" b="b"/>
                <a:pathLst>
                  <a:path w="100" h="9">
                    <a:moveTo>
                      <a:pt x="0" y="0"/>
                    </a:moveTo>
                    <a:lnTo>
                      <a:pt x="7" y="8"/>
                    </a:lnTo>
                    <a:lnTo>
                      <a:pt x="85" y="8"/>
                    </a:lnTo>
                    <a:lnTo>
                      <a:pt x="99" y="1"/>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4" name="Freeform 230"/>
              <p:cNvSpPr>
                <a:spLocks noChangeAspect="1"/>
              </p:cNvSpPr>
              <p:nvPr/>
            </p:nvSpPr>
            <p:spPr bwMode="auto">
              <a:xfrm>
                <a:off x="771" y="756"/>
                <a:ext cx="134" cy="40"/>
              </a:xfrm>
              <a:custGeom>
                <a:avLst/>
                <a:gdLst/>
                <a:ahLst/>
                <a:cxnLst>
                  <a:cxn ang="0">
                    <a:pos x="53" y="0"/>
                  </a:cxn>
                  <a:cxn ang="0">
                    <a:pos x="133" y="0"/>
                  </a:cxn>
                  <a:cxn ang="0">
                    <a:pos x="79" y="39"/>
                  </a:cxn>
                  <a:cxn ang="0">
                    <a:pos x="0" y="37"/>
                  </a:cxn>
                  <a:cxn ang="0">
                    <a:pos x="53" y="0"/>
                  </a:cxn>
                </a:cxnLst>
                <a:rect l="0" t="0" r="r" b="b"/>
                <a:pathLst>
                  <a:path w="134" h="40">
                    <a:moveTo>
                      <a:pt x="53" y="0"/>
                    </a:moveTo>
                    <a:lnTo>
                      <a:pt x="133" y="0"/>
                    </a:lnTo>
                    <a:lnTo>
                      <a:pt x="79" y="39"/>
                    </a:lnTo>
                    <a:lnTo>
                      <a:pt x="0" y="37"/>
                    </a:lnTo>
                    <a:lnTo>
                      <a:pt x="53"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5" name="Freeform 231"/>
              <p:cNvSpPr>
                <a:spLocks noChangeAspect="1"/>
              </p:cNvSpPr>
              <p:nvPr/>
            </p:nvSpPr>
            <p:spPr bwMode="auto">
              <a:xfrm>
                <a:off x="605" y="794"/>
                <a:ext cx="125" cy="72"/>
              </a:xfrm>
              <a:custGeom>
                <a:avLst/>
                <a:gdLst/>
                <a:ahLst/>
                <a:cxnLst>
                  <a:cxn ang="0">
                    <a:pos x="0" y="0"/>
                  </a:cxn>
                  <a:cxn ang="0">
                    <a:pos x="76" y="71"/>
                  </a:cxn>
                  <a:cxn ang="0">
                    <a:pos x="124" y="71"/>
                  </a:cxn>
                  <a:cxn ang="0">
                    <a:pos x="50" y="0"/>
                  </a:cxn>
                  <a:cxn ang="0">
                    <a:pos x="0" y="0"/>
                  </a:cxn>
                </a:cxnLst>
                <a:rect l="0" t="0" r="r" b="b"/>
                <a:pathLst>
                  <a:path w="125" h="72">
                    <a:moveTo>
                      <a:pt x="0" y="0"/>
                    </a:moveTo>
                    <a:lnTo>
                      <a:pt x="76" y="71"/>
                    </a:lnTo>
                    <a:lnTo>
                      <a:pt x="124" y="71"/>
                    </a:lnTo>
                    <a:lnTo>
                      <a:pt x="50" y="0"/>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6" name="Freeform 232"/>
              <p:cNvSpPr>
                <a:spLocks noChangeAspect="1"/>
              </p:cNvSpPr>
              <p:nvPr/>
            </p:nvSpPr>
            <p:spPr bwMode="auto">
              <a:xfrm>
                <a:off x="657" y="703"/>
                <a:ext cx="335" cy="165"/>
              </a:xfrm>
              <a:custGeom>
                <a:avLst/>
                <a:gdLst/>
                <a:ahLst/>
                <a:cxnLst>
                  <a:cxn ang="0">
                    <a:pos x="0" y="91"/>
                  </a:cxn>
                  <a:cxn ang="0">
                    <a:pos x="68" y="92"/>
                  </a:cxn>
                  <a:cxn ang="0">
                    <a:pos x="91" y="110"/>
                  </a:cxn>
                  <a:cxn ang="0">
                    <a:pos x="248" y="116"/>
                  </a:cxn>
                  <a:cxn ang="0">
                    <a:pos x="296" y="65"/>
                  </a:cxn>
                  <a:cxn ang="0">
                    <a:pos x="301" y="0"/>
                  </a:cxn>
                  <a:cxn ang="0">
                    <a:pos x="334" y="0"/>
                  </a:cxn>
                  <a:cxn ang="0">
                    <a:pos x="330" y="99"/>
                  </a:cxn>
                  <a:cxn ang="0">
                    <a:pos x="265" y="164"/>
                  </a:cxn>
                  <a:cxn ang="0">
                    <a:pos x="69" y="161"/>
                  </a:cxn>
                  <a:cxn ang="0">
                    <a:pos x="0" y="91"/>
                  </a:cxn>
                </a:cxnLst>
                <a:rect l="0" t="0" r="r" b="b"/>
                <a:pathLst>
                  <a:path w="335" h="165">
                    <a:moveTo>
                      <a:pt x="0" y="91"/>
                    </a:moveTo>
                    <a:lnTo>
                      <a:pt x="68" y="92"/>
                    </a:lnTo>
                    <a:lnTo>
                      <a:pt x="91" y="110"/>
                    </a:lnTo>
                    <a:lnTo>
                      <a:pt x="248" y="116"/>
                    </a:lnTo>
                    <a:lnTo>
                      <a:pt x="296" y="65"/>
                    </a:lnTo>
                    <a:lnTo>
                      <a:pt x="301" y="0"/>
                    </a:lnTo>
                    <a:lnTo>
                      <a:pt x="334" y="0"/>
                    </a:lnTo>
                    <a:lnTo>
                      <a:pt x="330" y="99"/>
                    </a:lnTo>
                    <a:lnTo>
                      <a:pt x="265" y="164"/>
                    </a:lnTo>
                    <a:lnTo>
                      <a:pt x="69" y="161"/>
                    </a:lnTo>
                    <a:lnTo>
                      <a:pt x="0" y="9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37" name="Freeform 233"/>
              <p:cNvSpPr>
                <a:spLocks noChangeAspect="1"/>
              </p:cNvSpPr>
              <p:nvPr/>
            </p:nvSpPr>
            <p:spPr bwMode="auto">
              <a:xfrm>
                <a:off x="905" y="704"/>
                <a:ext cx="51" cy="66"/>
              </a:xfrm>
              <a:custGeom>
                <a:avLst/>
                <a:gdLst/>
                <a:ahLst/>
                <a:cxnLst>
                  <a:cxn ang="0">
                    <a:pos x="50" y="0"/>
                  </a:cxn>
                  <a:cxn ang="0">
                    <a:pos x="28" y="29"/>
                  </a:cxn>
                  <a:cxn ang="0">
                    <a:pos x="13" y="43"/>
                  </a:cxn>
                  <a:cxn ang="0">
                    <a:pos x="9" y="47"/>
                  </a:cxn>
                  <a:cxn ang="0">
                    <a:pos x="0" y="52"/>
                  </a:cxn>
                  <a:cxn ang="0">
                    <a:pos x="0" y="65"/>
                  </a:cxn>
                  <a:cxn ang="0">
                    <a:pos x="48" y="65"/>
                  </a:cxn>
                  <a:cxn ang="0">
                    <a:pos x="50" y="0"/>
                  </a:cxn>
                </a:cxnLst>
                <a:rect l="0" t="0" r="r" b="b"/>
                <a:pathLst>
                  <a:path w="51" h="66">
                    <a:moveTo>
                      <a:pt x="50" y="0"/>
                    </a:moveTo>
                    <a:lnTo>
                      <a:pt x="28" y="29"/>
                    </a:lnTo>
                    <a:lnTo>
                      <a:pt x="13" y="43"/>
                    </a:lnTo>
                    <a:lnTo>
                      <a:pt x="9" y="47"/>
                    </a:lnTo>
                    <a:lnTo>
                      <a:pt x="0" y="52"/>
                    </a:lnTo>
                    <a:lnTo>
                      <a:pt x="0" y="65"/>
                    </a:lnTo>
                    <a:lnTo>
                      <a:pt x="48" y="65"/>
                    </a:lnTo>
                    <a:lnTo>
                      <a:pt x="5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8" name="Freeform 234"/>
              <p:cNvSpPr>
                <a:spLocks noChangeAspect="1"/>
              </p:cNvSpPr>
              <p:nvPr/>
            </p:nvSpPr>
            <p:spPr bwMode="auto">
              <a:xfrm>
                <a:off x="852" y="769"/>
                <a:ext cx="99" cy="49"/>
              </a:xfrm>
              <a:custGeom>
                <a:avLst/>
                <a:gdLst/>
                <a:ahLst/>
                <a:cxnLst>
                  <a:cxn ang="0">
                    <a:pos x="52" y="0"/>
                  </a:cxn>
                  <a:cxn ang="0">
                    <a:pos x="0" y="47"/>
                  </a:cxn>
                  <a:cxn ang="0">
                    <a:pos x="53" y="48"/>
                  </a:cxn>
                  <a:cxn ang="0">
                    <a:pos x="98" y="0"/>
                  </a:cxn>
                  <a:cxn ang="0">
                    <a:pos x="52" y="0"/>
                  </a:cxn>
                </a:cxnLst>
                <a:rect l="0" t="0" r="r" b="b"/>
                <a:pathLst>
                  <a:path w="99" h="49">
                    <a:moveTo>
                      <a:pt x="52" y="0"/>
                    </a:moveTo>
                    <a:lnTo>
                      <a:pt x="0" y="47"/>
                    </a:lnTo>
                    <a:lnTo>
                      <a:pt x="53" y="48"/>
                    </a:lnTo>
                    <a:lnTo>
                      <a:pt x="98" y="0"/>
                    </a:lnTo>
                    <a:lnTo>
                      <a:pt x="52"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39" name="Freeform 235"/>
              <p:cNvSpPr>
                <a:spLocks noChangeAspect="1"/>
              </p:cNvSpPr>
              <p:nvPr/>
            </p:nvSpPr>
            <p:spPr bwMode="auto">
              <a:xfrm>
                <a:off x="957" y="626"/>
                <a:ext cx="35" cy="77"/>
              </a:xfrm>
              <a:custGeom>
                <a:avLst/>
                <a:gdLst/>
                <a:ahLst/>
                <a:cxnLst>
                  <a:cxn ang="0">
                    <a:pos x="34" y="76"/>
                  </a:cxn>
                  <a:cxn ang="0">
                    <a:pos x="34" y="29"/>
                  </a:cxn>
                  <a:cxn ang="0">
                    <a:pos x="34" y="18"/>
                  </a:cxn>
                  <a:cxn ang="0">
                    <a:pos x="26" y="8"/>
                  </a:cxn>
                  <a:cxn ang="0">
                    <a:pos x="18" y="3"/>
                  </a:cxn>
                  <a:cxn ang="0">
                    <a:pos x="8" y="1"/>
                  </a:cxn>
                  <a:cxn ang="0">
                    <a:pos x="0" y="0"/>
                  </a:cxn>
                  <a:cxn ang="0">
                    <a:pos x="14" y="55"/>
                  </a:cxn>
                  <a:cxn ang="0">
                    <a:pos x="3" y="76"/>
                  </a:cxn>
                  <a:cxn ang="0">
                    <a:pos x="34" y="76"/>
                  </a:cxn>
                </a:cxnLst>
                <a:rect l="0" t="0" r="r" b="b"/>
                <a:pathLst>
                  <a:path w="35" h="77">
                    <a:moveTo>
                      <a:pt x="34" y="76"/>
                    </a:moveTo>
                    <a:lnTo>
                      <a:pt x="34" y="29"/>
                    </a:lnTo>
                    <a:lnTo>
                      <a:pt x="34" y="18"/>
                    </a:lnTo>
                    <a:lnTo>
                      <a:pt x="26" y="8"/>
                    </a:lnTo>
                    <a:lnTo>
                      <a:pt x="18" y="3"/>
                    </a:lnTo>
                    <a:lnTo>
                      <a:pt x="8" y="1"/>
                    </a:lnTo>
                    <a:lnTo>
                      <a:pt x="0" y="0"/>
                    </a:lnTo>
                    <a:lnTo>
                      <a:pt x="14" y="55"/>
                    </a:lnTo>
                    <a:lnTo>
                      <a:pt x="3" y="76"/>
                    </a:lnTo>
                    <a:lnTo>
                      <a:pt x="34" y="76"/>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0" name="Freeform 236"/>
              <p:cNvSpPr>
                <a:spLocks noChangeAspect="1"/>
              </p:cNvSpPr>
              <p:nvPr/>
            </p:nvSpPr>
            <p:spPr bwMode="auto">
              <a:xfrm>
                <a:off x="991" y="656"/>
                <a:ext cx="15" cy="29"/>
              </a:xfrm>
              <a:custGeom>
                <a:avLst/>
                <a:gdLst/>
                <a:ahLst/>
                <a:cxnLst>
                  <a:cxn ang="0">
                    <a:pos x="0" y="0"/>
                  </a:cxn>
                  <a:cxn ang="0">
                    <a:pos x="14" y="0"/>
                  </a:cxn>
                  <a:cxn ang="0">
                    <a:pos x="14" y="28"/>
                  </a:cxn>
                  <a:cxn ang="0">
                    <a:pos x="2" y="28"/>
                  </a:cxn>
                  <a:cxn ang="0">
                    <a:pos x="0" y="0"/>
                  </a:cxn>
                </a:cxnLst>
                <a:rect l="0" t="0" r="r" b="b"/>
                <a:pathLst>
                  <a:path w="15" h="29">
                    <a:moveTo>
                      <a:pt x="0" y="0"/>
                    </a:moveTo>
                    <a:lnTo>
                      <a:pt x="14" y="0"/>
                    </a:lnTo>
                    <a:lnTo>
                      <a:pt x="14" y="28"/>
                    </a:lnTo>
                    <a:lnTo>
                      <a:pt x="2" y="28"/>
                    </a:lnTo>
                    <a:lnTo>
                      <a:pt x="0" y="0"/>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sp>
            <p:nvSpPr>
              <p:cNvPr id="1199341" name="Freeform 237"/>
              <p:cNvSpPr>
                <a:spLocks noChangeAspect="1"/>
              </p:cNvSpPr>
              <p:nvPr/>
            </p:nvSpPr>
            <p:spPr bwMode="auto">
              <a:xfrm>
                <a:off x="541" y="668"/>
                <a:ext cx="167" cy="68"/>
              </a:xfrm>
              <a:custGeom>
                <a:avLst/>
                <a:gdLst/>
                <a:ahLst/>
                <a:cxnLst>
                  <a:cxn ang="0">
                    <a:pos x="3" y="12"/>
                  </a:cxn>
                  <a:cxn ang="0">
                    <a:pos x="82" y="0"/>
                  </a:cxn>
                  <a:cxn ang="0">
                    <a:pos x="166" y="8"/>
                  </a:cxn>
                  <a:cxn ang="0">
                    <a:pos x="164" y="67"/>
                  </a:cxn>
                  <a:cxn ang="0">
                    <a:pos x="79" y="61"/>
                  </a:cxn>
                  <a:cxn ang="0">
                    <a:pos x="0" y="67"/>
                  </a:cxn>
                  <a:cxn ang="0">
                    <a:pos x="1" y="10"/>
                  </a:cxn>
                </a:cxnLst>
                <a:rect l="0" t="0" r="r" b="b"/>
                <a:pathLst>
                  <a:path w="167" h="68">
                    <a:moveTo>
                      <a:pt x="3" y="12"/>
                    </a:moveTo>
                    <a:lnTo>
                      <a:pt x="82" y="0"/>
                    </a:lnTo>
                    <a:lnTo>
                      <a:pt x="166" y="8"/>
                    </a:lnTo>
                    <a:lnTo>
                      <a:pt x="164" y="67"/>
                    </a:lnTo>
                    <a:lnTo>
                      <a:pt x="79" y="61"/>
                    </a:lnTo>
                    <a:lnTo>
                      <a:pt x="0" y="67"/>
                    </a:lnTo>
                    <a:lnTo>
                      <a:pt x="1" y="1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2" name="Freeform 238"/>
              <p:cNvSpPr>
                <a:spLocks noChangeAspect="1"/>
              </p:cNvSpPr>
              <p:nvPr/>
            </p:nvSpPr>
            <p:spPr bwMode="auto">
              <a:xfrm>
                <a:off x="542" y="695"/>
                <a:ext cx="164" cy="12"/>
              </a:xfrm>
              <a:custGeom>
                <a:avLst/>
                <a:gdLst/>
                <a:ahLst/>
                <a:cxnLst>
                  <a:cxn ang="0">
                    <a:pos x="0" y="11"/>
                  </a:cxn>
                  <a:cxn ang="0">
                    <a:pos x="81" y="0"/>
                  </a:cxn>
                  <a:cxn ang="0">
                    <a:pos x="163" y="7"/>
                  </a:cxn>
                </a:cxnLst>
                <a:rect l="0" t="0" r="r" b="b"/>
                <a:pathLst>
                  <a:path w="164" h="12">
                    <a:moveTo>
                      <a:pt x="0" y="11"/>
                    </a:moveTo>
                    <a:lnTo>
                      <a:pt x="81" y="0"/>
                    </a:lnTo>
                    <a:lnTo>
                      <a:pt x="163" y="7"/>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43" name="Line 239"/>
              <p:cNvSpPr>
                <a:spLocks noChangeAspect="1" noChangeShapeType="1"/>
              </p:cNvSpPr>
              <p:nvPr/>
            </p:nvSpPr>
            <p:spPr bwMode="auto">
              <a:xfrm>
                <a:off x="564" y="682"/>
                <a:ext cx="0" cy="46"/>
              </a:xfrm>
              <a:prstGeom prst="line">
                <a:avLst/>
              </a:prstGeom>
              <a:noFill/>
              <a:ln w="3175">
                <a:solidFill>
                  <a:srgbClr val="000000"/>
                </a:solidFill>
                <a:round/>
                <a:headEnd/>
                <a:tailEnd/>
              </a:ln>
              <a:effectLst/>
            </p:spPr>
            <p:txBody>
              <a:bodyPr wrap="none" anchor="ctr"/>
              <a:lstStyle/>
              <a:p>
                <a:endParaRPr lang="en-US"/>
              </a:p>
            </p:txBody>
          </p:sp>
          <p:sp>
            <p:nvSpPr>
              <p:cNvPr id="1199344" name="Line 240"/>
              <p:cNvSpPr>
                <a:spLocks noChangeAspect="1" noChangeShapeType="1"/>
              </p:cNvSpPr>
              <p:nvPr/>
            </p:nvSpPr>
            <p:spPr bwMode="auto">
              <a:xfrm flipH="1">
                <a:off x="588" y="677"/>
                <a:ext cx="9" cy="50"/>
              </a:xfrm>
              <a:prstGeom prst="line">
                <a:avLst/>
              </a:prstGeom>
              <a:noFill/>
              <a:ln w="3175">
                <a:solidFill>
                  <a:srgbClr val="000000"/>
                </a:solidFill>
                <a:round/>
                <a:headEnd/>
                <a:tailEnd/>
              </a:ln>
              <a:effectLst/>
            </p:spPr>
            <p:txBody>
              <a:bodyPr wrap="none" anchor="ctr"/>
              <a:lstStyle/>
              <a:p>
                <a:endParaRPr lang="en-US"/>
              </a:p>
            </p:txBody>
          </p:sp>
          <p:sp>
            <p:nvSpPr>
              <p:cNvPr id="1199345" name="Line 241"/>
              <p:cNvSpPr>
                <a:spLocks noChangeAspect="1" noChangeShapeType="1"/>
              </p:cNvSpPr>
              <p:nvPr/>
            </p:nvSpPr>
            <p:spPr bwMode="auto">
              <a:xfrm flipH="1">
                <a:off x="618" y="672"/>
                <a:ext cx="9" cy="53"/>
              </a:xfrm>
              <a:prstGeom prst="line">
                <a:avLst/>
              </a:prstGeom>
              <a:noFill/>
              <a:ln w="3175">
                <a:solidFill>
                  <a:srgbClr val="000000"/>
                </a:solidFill>
                <a:round/>
                <a:headEnd/>
                <a:tailEnd/>
              </a:ln>
              <a:effectLst/>
            </p:spPr>
            <p:txBody>
              <a:bodyPr wrap="none" anchor="ctr"/>
              <a:lstStyle/>
              <a:p>
                <a:endParaRPr lang="en-US"/>
              </a:p>
            </p:txBody>
          </p:sp>
          <p:sp>
            <p:nvSpPr>
              <p:cNvPr id="1199346" name="Line 242"/>
              <p:cNvSpPr>
                <a:spLocks noChangeAspect="1" noChangeShapeType="1"/>
              </p:cNvSpPr>
              <p:nvPr/>
            </p:nvSpPr>
            <p:spPr bwMode="auto">
              <a:xfrm flipH="1">
                <a:off x="646" y="677"/>
                <a:ext cx="10" cy="48"/>
              </a:xfrm>
              <a:prstGeom prst="line">
                <a:avLst/>
              </a:prstGeom>
              <a:noFill/>
              <a:ln w="3175">
                <a:solidFill>
                  <a:srgbClr val="000000"/>
                </a:solidFill>
                <a:round/>
                <a:headEnd/>
                <a:tailEnd/>
              </a:ln>
              <a:effectLst/>
            </p:spPr>
            <p:txBody>
              <a:bodyPr wrap="none" anchor="ctr"/>
              <a:lstStyle/>
              <a:p>
                <a:endParaRPr lang="en-US"/>
              </a:p>
            </p:txBody>
          </p:sp>
          <p:sp>
            <p:nvSpPr>
              <p:cNvPr id="1199347" name="Line 243"/>
              <p:cNvSpPr>
                <a:spLocks noChangeAspect="1" noChangeShapeType="1"/>
              </p:cNvSpPr>
              <p:nvPr/>
            </p:nvSpPr>
            <p:spPr bwMode="auto">
              <a:xfrm flipH="1">
                <a:off x="676" y="678"/>
                <a:ext cx="9" cy="51"/>
              </a:xfrm>
              <a:prstGeom prst="line">
                <a:avLst/>
              </a:prstGeom>
              <a:noFill/>
              <a:ln w="3175">
                <a:solidFill>
                  <a:srgbClr val="000000"/>
                </a:solidFill>
                <a:round/>
                <a:headEnd/>
                <a:tailEnd/>
              </a:ln>
              <a:effectLst/>
            </p:spPr>
            <p:txBody>
              <a:bodyPr wrap="none" anchor="ctr"/>
              <a:lstStyle/>
              <a:p>
                <a:endParaRPr lang="en-US"/>
              </a:p>
            </p:txBody>
          </p:sp>
          <p:sp>
            <p:nvSpPr>
              <p:cNvPr id="1199348" name="Line 244"/>
              <p:cNvSpPr>
                <a:spLocks noChangeAspect="1" noChangeShapeType="1"/>
              </p:cNvSpPr>
              <p:nvPr/>
            </p:nvSpPr>
            <p:spPr bwMode="auto">
              <a:xfrm>
                <a:off x="569" y="740"/>
                <a:ext cx="40" cy="37"/>
              </a:xfrm>
              <a:prstGeom prst="line">
                <a:avLst/>
              </a:prstGeom>
              <a:noFill/>
              <a:ln w="3175">
                <a:solidFill>
                  <a:srgbClr val="000000"/>
                </a:solidFill>
                <a:round/>
                <a:headEnd/>
                <a:tailEnd/>
              </a:ln>
              <a:effectLst/>
            </p:spPr>
            <p:txBody>
              <a:bodyPr wrap="none" anchor="ctr"/>
              <a:lstStyle/>
              <a:p>
                <a:endParaRPr lang="en-US"/>
              </a:p>
            </p:txBody>
          </p:sp>
          <p:sp>
            <p:nvSpPr>
              <p:cNvPr id="1199349" name="Line 245"/>
              <p:cNvSpPr>
                <a:spLocks noChangeAspect="1" noChangeShapeType="1"/>
              </p:cNvSpPr>
              <p:nvPr/>
            </p:nvSpPr>
            <p:spPr bwMode="auto">
              <a:xfrm>
                <a:off x="599" y="739"/>
                <a:ext cx="44" cy="36"/>
              </a:xfrm>
              <a:prstGeom prst="line">
                <a:avLst/>
              </a:prstGeom>
              <a:noFill/>
              <a:ln w="3175">
                <a:solidFill>
                  <a:srgbClr val="000000"/>
                </a:solidFill>
                <a:round/>
                <a:headEnd/>
                <a:tailEnd/>
              </a:ln>
              <a:effectLst/>
            </p:spPr>
            <p:txBody>
              <a:bodyPr wrap="none" anchor="ctr"/>
              <a:lstStyle/>
              <a:p>
                <a:endParaRPr lang="en-US"/>
              </a:p>
            </p:txBody>
          </p:sp>
          <p:sp>
            <p:nvSpPr>
              <p:cNvPr id="1199350" name="Line 246"/>
              <p:cNvSpPr>
                <a:spLocks noChangeAspect="1" noChangeShapeType="1"/>
              </p:cNvSpPr>
              <p:nvPr/>
            </p:nvSpPr>
            <p:spPr bwMode="auto">
              <a:xfrm flipH="1">
                <a:off x="984" y="755"/>
                <a:ext cx="56" cy="31"/>
              </a:xfrm>
              <a:prstGeom prst="line">
                <a:avLst/>
              </a:prstGeom>
              <a:noFill/>
              <a:ln w="3175">
                <a:solidFill>
                  <a:srgbClr val="000000"/>
                </a:solidFill>
                <a:round/>
                <a:headEnd/>
                <a:tailEnd/>
              </a:ln>
              <a:effectLst/>
            </p:spPr>
            <p:txBody>
              <a:bodyPr wrap="none" anchor="ctr"/>
              <a:lstStyle/>
              <a:p>
                <a:endParaRPr lang="en-US"/>
              </a:p>
            </p:txBody>
          </p:sp>
          <p:sp>
            <p:nvSpPr>
              <p:cNvPr id="1199351" name="Line 247"/>
              <p:cNvSpPr>
                <a:spLocks noChangeAspect="1" noChangeShapeType="1"/>
              </p:cNvSpPr>
              <p:nvPr/>
            </p:nvSpPr>
            <p:spPr bwMode="auto">
              <a:xfrm flipH="1">
                <a:off x="986" y="751"/>
                <a:ext cx="14" cy="6"/>
              </a:xfrm>
              <a:prstGeom prst="line">
                <a:avLst/>
              </a:prstGeom>
              <a:noFill/>
              <a:ln w="3175">
                <a:solidFill>
                  <a:srgbClr val="000000"/>
                </a:solidFill>
                <a:round/>
                <a:headEnd/>
                <a:tailEnd/>
              </a:ln>
              <a:effectLst/>
            </p:spPr>
            <p:txBody>
              <a:bodyPr wrap="none" anchor="ctr"/>
              <a:lstStyle/>
              <a:p>
                <a:endParaRPr lang="en-US"/>
              </a:p>
            </p:txBody>
          </p:sp>
          <p:sp>
            <p:nvSpPr>
              <p:cNvPr id="1199352" name="Freeform 248"/>
              <p:cNvSpPr>
                <a:spLocks noChangeAspect="1"/>
              </p:cNvSpPr>
              <p:nvPr/>
            </p:nvSpPr>
            <p:spPr bwMode="auto">
              <a:xfrm>
                <a:off x="993" y="695"/>
                <a:ext cx="61" cy="57"/>
              </a:xfrm>
              <a:custGeom>
                <a:avLst/>
                <a:gdLst/>
                <a:ahLst/>
                <a:cxnLst>
                  <a:cxn ang="0">
                    <a:pos x="2" y="1"/>
                  </a:cxn>
                  <a:cxn ang="0">
                    <a:pos x="60" y="1"/>
                  </a:cxn>
                  <a:cxn ang="0">
                    <a:pos x="60" y="56"/>
                  </a:cxn>
                  <a:cxn ang="0">
                    <a:pos x="0" y="56"/>
                  </a:cxn>
                  <a:cxn ang="0">
                    <a:pos x="2" y="0"/>
                  </a:cxn>
                </a:cxnLst>
                <a:rect l="0" t="0" r="r" b="b"/>
                <a:pathLst>
                  <a:path w="61" h="57">
                    <a:moveTo>
                      <a:pt x="2" y="1"/>
                    </a:moveTo>
                    <a:lnTo>
                      <a:pt x="60" y="1"/>
                    </a:lnTo>
                    <a:lnTo>
                      <a:pt x="60" y="56"/>
                    </a:lnTo>
                    <a:lnTo>
                      <a:pt x="0" y="56"/>
                    </a:lnTo>
                    <a:lnTo>
                      <a:pt x="2" y="0"/>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53" name="Line 249"/>
              <p:cNvSpPr>
                <a:spLocks noChangeAspect="1" noChangeShapeType="1"/>
              </p:cNvSpPr>
              <p:nvPr/>
            </p:nvSpPr>
            <p:spPr bwMode="auto">
              <a:xfrm>
                <a:off x="999" y="721"/>
                <a:ext cx="48" cy="0"/>
              </a:xfrm>
              <a:prstGeom prst="line">
                <a:avLst/>
              </a:prstGeom>
              <a:noFill/>
              <a:ln w="3175">
                <a:solidFill>
                  <a:srgbClr val="000000"/>
                </a:solidFill>
                <a:round/>
                <a:headEnd/>
                <a:tailEnd/>
              </a:ln>
              <a:effectLst/>
            </p:spPr>
            <p:txBody>
              <a:bodyPr wrap="none" anchor="ctr"/>
              <a:lstStyle/>
              <a:p>
                <a:endParaRPr lang="en-US"/>
              </a:p>
            </p:txBody>
          </p:sp>
          <p:sp>
            <p:nvSpPr>
              <p:cNvPr id="1199354" name="Line 250"/>
              <p:cNvSpPr>
                <a:spLocks noChangeAspect="1" noChangeShapeType="1"/>
              </p:cNvSpPr>
              <p:nvPr/>
            </p:nvSpPr>
            <p:spPr bwMode="auto">
              <a:xfrm>
                <a:off x="1033" y="702"/>
                <a:ext cx="0" cy="44"/>
              </a:xfrm>
              <a:prstGeom prst="line">
                <a:avLst/>
              </a:prstGeom>
              <a:noFill/>
              <a:ln w="3175">
                <a:solidFill>
                  <a:srgbClr val="000000"/>
                </a:solidFill>
                <a:round/>
                <a:headEnd/>
                <a:tailEnd/>
              </a:ln>
              <a:effectLst/>
            </p:spPr>
            <p:txBody>
              <a:bodyPr wrap="none" anchor="ctr"/>
              <a:lstStyle/>
              <a:p>
                <a:endParaRPr lang="en-US"/>
              </a:p>
            </p:txBody>
          </p:sp>
          <p:sp>
            <p:nvSpPr>
              <p:cNvPr id="1199355" name="Line 251"/>
              <p:cNvSpPr>
                <a:spLocks noChangeAspect="1" noChangeShapeType="1"/>
              </p:cNvSpPr>
              <p:nvPr/>
            </p:nvSpPr>
            <p:spPr bwMode="auto">
              <a:xfrm>
                <a:off x="1011" y="700"/>
                <a:ext cx="4" cy="47"/>
              </a:xfrm>
              <a:prstGeom prst="line">
                <a:avLst/>
              </a:prstGeom>
              <a:noFill/>
              <a:ln w="3175">
                <a:solidFill>
                  <a:srgbClr val="000000"/>
                </a:solidFill>
                <a:round/>
                <a:headEnd/>
                <a:tailEnd/>
              </a:ln>
              <a:effectLst/>
            </p:spPr>
            <p:txBody>
              <a:bodyPr wrap="none" anchor="ctr"/>
              <a:lstStyle/>
              <a:p>
                <a:endParaRPr lang="en-US"/>
              </a:p>
            </p:txBody>
          </p:sp>
          <p:sp>
            <p:nvSpPr>
              <p:cNvPr id="1199356" name="Freeform 252"/>
              <p:cNvSpPr>
                <a:spLocks noChangeAspect="1"/>
              </p:cNvSpPr>
              <p:nvPr/>
            </p:nvSpPr>
            <p:spPr bwMode="auto">
              <a:xfrm>
                <a:off x="665" y="851"/>
                <a:ext cx="49" cy="47"/>
              </a:xfrm>
              <a:custGeom>
                <a:avLst/>
                <a:gdLst/>
                <a:ahLst/>
                <a:cxnLst>
                  <a:cxn ang="0">
                    <a:pos x="48" y="46"/>
                  </a:cxn>
                  <a:cxn ang="0">
                    <a:pos x="48" y="0"/>
                  </a:cxn>
                  <a:cxn ang="0">
                    <a:pos x="0" y="0"/>
                  </a:cxn>
                  <a:cxn ang="0">
                    <a:pos x="0" y="46"/>
                  </a:cxn>
                  <a:cxn ang="0">
                    <a:pos x="48" y="46"/>
                  </a:cxn>
                </a:cxnLst>
                <a:rect l="0" t="0" r="r" b="b"/>
                <a:pathLst>
                  <a:path w="49" h="47">
                    <a:moveTo>
                      <a:pt x="48" y="46"/>
                    </a:moveTo>
                    <a:lnTo>
                      <a:pt x="48" y="0"/>
                    </a:lnTo>
                    <a:lnTo>
                      <a:pt x="0" y="0"/>
                    </a:lnTo>
                    <a:lnTo>
                      <a:pt x="0" y="46"/>
                    </a:lnTo>
                    <a:lnTo>
                      <a:pt x="48" y="46"/>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7" name="Freeform 253"/>
              <p:cNvSpPr>
                <a:spLocks noChangeAspect="1"/>
              </p:cNvSpPr>
              <p:nvPr/>
            </p:nvSpPr>
            <p:spPr bwMode="auto">
              <a:xfrm>
                <a:off x="512" y="849"/>
                <a:ext cx="154" cy="49"/>
              </a:xfrm>
              <a:custGeom>
                <a:avLst/>
                <a:gdLst/>
                <a:ahLst/>
                <a:cxnLst>
                  <a:cxn ang="0">
                    <a:pos x="153" y="3"/>
                  </a:cxn>
                  <a:cxn ang="0">
                    <a:pos x="0" y="0"/>
                  </a:cxn>
                  <a:cxn ang="0">
                    <a:pos x="0" y="45"/>
                  </a:cxn>
                  <a:cxn ang="0">
                    <a:pos x="153" y="48"/>
                  </a:cxn>
                  <a:cxn ang="0">
                    <a:pos x="153" y="3"/>
                  </a:cxn>
                </a:cxnLst>
                <a:rect l="0" t="0" r="r" b="b"/>
                <a:pathLst>
                  <a:path w="154" h="49">
                    <a:moveTo>
                      <a:pt x="153" y="3"/>
                    </a:moveTo>
                    <a:lnTo>
                      <a:pt x="0" y="0"/>
                    </a:lnTo>
                    <a:lnTo>
                      <a:pt x="0" y="45"/>
                    </a:lnTo>
                    <a:lnTo>
                      <a:pt x="153" y="48"/>
                    </a:lnTo>
                    <a:lnTo>
                      <a:pt x="153" y="3"/>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58" name="Freeform 254"/>
              <p:cNvSpPr>
                <a:spLocks noChangeAspect="1"/>
              </p:cNvSpPr>
              <p:nvPr/>
            </p:nvSpPr>
            <p:spPr bwMode="auto">
              <a:xfrm>
                <a:off x="473" y="900"/>
                <a:ext cx="276" cy="35"/>
              </a:xfrm>
              <a:custGeom>
                <a:avLst/>
                <a:gdLst/>
                <a:ahLst/>
                <a:cxnLst>
                  <a:cxn ang="0">
                    <a:pos x="1" y="0"/>
                  </a:cxn>
                  <a:cxn ang="0">
                    <a:pos x="275" y="3"/>
                  </a:cxn>
                  <a:cxn ang="0">
                    <a:pos x="275" y="34"/>
                  </a:cxn>
                  <a:cxn ang="0">
                    <a:pos x="0" y="28"/>
                  </a:cxn>
                  <a:cxn ang="0">
                    <a:pos x="1" y="0"/>
                  </a:cxn>
                </a:cxnLst>
                <a:rect l="0" t="0" r="r" b="b"/>
                <a:pathLst>
                  <a:path w="276" h="35">
                    <a:moveTo>
                      <a:pt x="1" y="0"/>
                    </a:moveTo>
                    <a:lnTo>
                      <a:pt x="275" y="3"/>
                    </a:lnTo>
                    <a:lnTo>
                      <a:pt x="275" y="34"/>
                    </a:lnTo>
                    <a:lnTo>
                      <a:pt x="0" y="28"/>
                    </a:lnTo>
                    <a:lnTo>
                      <a:pt x="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59" name="Freeform 255"/>
              <p:cNvSpPr>
                <a:spLocks noChangeAspect="1"/>
              </p:cNvSpPr>
              <p:nvPr/>
            </p:nvSpPr>
            <p:spPr bwMode="auto">
              <a:xfrm>
                <a:off x="756" y="900"/>
                <a:ext cx="19" cy="29"/>
              </a:xfrm>
              <a:custGeom>
                <a:avLst/>
                <a:gdLst/>
                <a:ahLst/>
                <a:cxnLst>
                  <a:cxn ang="0">
                    <a:pos x="2" y="0"/>
                  </a:cxn>
                  <a:cxn ang="0">
                    <a:pos x="18" y="1"/>
                  </a:cxn>
                  <a:cxn ang="0">
                    <a:pos x="18" y="28"/>
                  </a:cxn>
                  <a:cxn ang="0">
                    <a:pos x="0" y="28"/>
                  </a:cxn>
                  <a:cxn ang="0">
                    <a:pos x="2" y="0"/>
                  </a:cxn>
                </a:cxnLst>
                <a:rect l="0" t="0" r="r" b="b"/>
                <a:pathLst>
                  <a:path w="19" h="29">
                    <a:moveTo>
                      <a:pt x="2" y="0"/>
                    </a:moveTo>
                    <a:lnTo>
                      <a:pt x="18" y="1"/>
                    </a:lnTo>
                    <a:lnTo>
                      <a:pt x="18" y="28"/>
                    </a:lnTo>
                    <a:lnTo>
                      <a:pt x="0" y="28"/>
                    </a:lnTo>
                    <a:lnTo>
                      <a:pt x="2"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0" name="Freeform 256"/>
              <p:cNvSpPr>
                <a:spLocks noChangeAspect="1"/>
              </p:cNvSpPr>
              <p:nvPr/>
            </p:nvSpPr>
            <p:spPr bwMode="auto">
              <a:xfrm>
                <a:off x="751" y="929"/>
                <a:ext cx="270" cy="73"/>
              </a:xfrm>
              <a:custGeom>
                <a:avLst/>
                <a:gdLst/>
                <a:ahLst/>
                <a:cxnLst>
                  <a:cxn ang="0">
                    <a:pos x="21" y="0"/>
                  </a:cxn>
                  <a:cxn ang="0">
                    <a:pos x="21" y="36"/>
                  </a:cxn>
                  <a:cxn ang="0">
                    <a:pos x="202" y="37"/>
                  </a:cxn>
                  <a:cxn ang="0">
                    <a:pos x="201" y="11"/>
                  </a:cxn>
                  <a:cxn ang="0">
                    <a:pos x="267" y="9"/>
                  </a:cxn>
                  <a:cxn ang="0">
                    <a:pos x="269" y="25"/>
                  </a:cxn>
                  <a:cxn ang="0">
                    <a:pos x="204" y="26"/>
                  </a:cxn>
                  <a:cxn ang="0">
                    <a:pos x="202" y="63"/>
                  </a:cxn>
                  <a:cxn ang="0">
                    <a:pos x="21" y="72"/>
                  </a:cxn>
                  <a:cxn ang="0">
                    <a:pos x="0" y="72"/>
                  </a:cxn>
                  <a:cxn ang="0">
                    <a:pos x="0" y="0"/>
                  </a:cxn>
                  <a:cxn ang="0">
                    <a:pos x="21" y="0"/>
                  </a:cxn>
                </a:cxnLst>
                <a:rect l="0" t="0" r="r" b="b"/>
                <a:pathLst>
                  <a:path w="270" h="73">
                    <a:moveTo>
                      <a:pt x="21" y="0"/>
                    </a:moveTo>
                    <a:lnTo>
                      <a:pt x="21" y="36"/>
                    </a:lnTo>
                    <a:lnTo>
                      <a:pt x="202" y="37"/>
                    </a:lnTo>
                    <a:lnTo>
                      <a:pt x="201" y="11"/>
                    </a:lnTo>
                    <a:lnTo>
                      <a:pt x="267" y="9"/>
                    </a:lnTo>
                    <a:lnTo>
                      <a:pt x="269" y="25"/>
                    </a:lnTo>
                    <a:lnTo>
                      <a:pt x="204" y="26"/>
                    </a:lnTo>
                    <a:lnTo>
                      <a:pt x="202" y="63"/>
                    </a:lnTo>
                    <a:lnTo>
                      <a:pt x="21" y="72"/>
                    </a:lnTo>
                    <a:lnTo>
                      <a:pt x="0" y="72"/>
                    </a:lnTo>
                    <a:lnTo>
                      <a:pt x="0" y="0"/>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1" name="Freeform 257"/>
              <p:cNvSpPr>
                <a:spLocks noChangeAspect="1"/>
              </p:cNvSpPr>
              <p:nvPr/>
            </p:nvSpPr>
            <p:spPr bwMode="auto">
              <a:xfrm>
                <a:off x="552" y="998"/>
                <a:ext cx="11" cy="12"/>
              </a:xfrm>
              <a:custGeom>
                <a:avLst/>
                <a:gdLst/>
                <a:ahLst/>
                <a:cxnLst>
                  <a:cxn ang="0">
                    <a:pos x="0" y="0"/>
                  </a:cxn>
                  <a:cxn ang="0">
                    <a:pos x="10" y="0"/>
                  </a:cxn>
                  <a:cxn ang="0">
                    <a:pos x="10" y="11"/>
                  </a:cxn>
                  <a:cxn ang="0">
                    <a:pos x="2" y="11"/>
                  </a:cxn>
                  <a:cxn ang="0">
                    <a:pos x="0" y="0"/>
                  </a:cxn>
                </a:cxnLst>
                <a:rect l="0" t="0" r="r" b="b"/>
                <a:pathLst>
                  <a:path w="11" h="12">
                    <a:moveTo>
                      <a:pt x="0" y="0"/>
                    </a:moveTo>
                    <a:lnTo>
                      <a:pt x="10" y="0"/>
                    </a:lnTo>
                    <a:lnTo>
                      <a:pt x="10" y="11"/>
                    </a:lnTo>
                    <a:lnTo>
                      <a:pt x="2" y="11"/>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2" name="Freeform 258"/>
              <p:cNvSpPr>
                <a:spLocks noChangeAspect="1"/>
              </p:cNvSpPr>
              <p:nvPr/>
            </p:nvSpPr>
            <p:spPr bwMode="auto">
              <a:xfrm>
                <a:off x="735" y="1001"/>
                <a:ext cx="12" cy="9"/>
              </a:xfrm>
              <a:custGeom>
                <a:avLst/>
                <a:gdLst/>
                <a:ahLst/>
                <a:cxnLst>
                  <a:cxn ang="0">
                    <a:pos x="3" y="0"/>
                  </a:cxn>
                  <a:cxn ang="0">
                    <a:pos x="11" y="0"/>
                  </a:cxn>
                  <a:cxn ang="0">
                    <a:pos x="9" y="8"/>
                  </a:cxn>
                  <a:cxn ang="0">
                    <a:pos x="0" y="8"/>
                  </a:cxn>
                  <a:cxn ang="0">
                    <a:pos x="3" y="0"/>
                  </a:cxn>
                </a:cxnLst>
                <a:rect l="0" t="0" r="r" b="b"/>
                <a:pathLst>
                  <a:path w="12" h="9">
                    <a:moveTo>
                      <a:pt x="3" y="0"/>
                    </a:moveTo>
                    <a:lnTo>
                      <a:pt x="11" y="0"/>
                    </a:lnTo>
                    <a:lnTo>
                      <a:pt x="9" y="8"/>
                    </a:lnTo>
                    <a:lnTo>
                      <a:pt x="0" y="8"/>
                    </a:lnTo>
                    <a:lnTo>
                      <a:pt x="3"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3" name="Freeform 259"/>
              <p:cNvSpPr>
                <a:spLocks noChangeAspect="1"/>
              </p:cNvSpPr>
              <p:nvPr/>
            </p:nvSpPr>
            <p:spPr bwMode="auto">
              <a:xfrm>
                <a:off x="963" y="813"/>
                <a:ext cx="59" cy="126"/>
              </a:xfrm>
              <a:custGeom>
                <a:avLst/>
                <a:gdLst/>
                <a:ahLst/>
                <a:cxnLst>
                  <a:cxn ang="0">
                    <a:pos x="4" y="125"/>
                  </a:cxn>
                  <a:cxn ang="0">
                    <a:pos x="0" y="12"/>
                  </a:cxn>
                  <a:cxn ang="0">
                    <a:pos x="14" y="0"/>
                  </a:cxn>
                  <a:cxn ang="0">
                    <a:pos x="58" y="2"/>
                  </a:cxn>
                  <a:cxn ang="0">
                    <a:pos x="55" y="124"/>
                  </a:cxn>
                  <a:cxn ang="0">
                    <a:pos x="4" y="125"/>
                  </a:cxn>
                </a:cxnLst>
                <a:rect l="0" t="0" r="r" b="b"/>
                <a:pathLst>
                  <a:path w="59" h="126">
                    <a:moveTo>
                      <a:pt x="4" y="125"/>
                    </a:moveTo>
                    <a:lnTo>
                      <a:pt x="0" y="12"/>
                    </a:lnTo>
                    <a:lnTo>
                      <a:pt x="14" y="0"/>
                    </a:lnTo>
                    <a:lnTo>
                      <a:pt x="58" y="2"/>
                    </a:lnTo>
                    <a:lnTo>
                      <a:pt x="55" y="124"/>
                    </a:lnTo>
                    <a:lnTo>
                      <a:pt x="4" y="125"/>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64" name="Freeform 260"/>
              <p:cNvSpPr>
                <a:spLocks noChangeAspect="1"/>
              </p:cNvSpPr>
              <p:nvPr/>
            </p:nvSpPr>
            <p:spPr bwMode="auto">
              <a:xfrm>
                <a:off x="950" y="828"/>
                <a:ext cx="16" cy="111"/>
              </a:xfrm>
              <a:custGeom>
                <a:avLst/>
                <a:gdLst/>
                <a:ahLst/>
                <a:cxnLst>
                  <a:cxn ang="0">
                    <a:pos x="0" y="110"/>
                  </a:cxn>
                  <a:cxn ang="0">
                    <a:pos x="0" y="13"/>
                  </a:cxn>
                  <a:cxn ang="0">
                    <a:pos x="12" y="0"/>
                  </a:cxn>
                  <a:cxn ang="0">
                    <a:pos x="15" y="110"/>
                  </a:cxn>
                  <a:cxn ang="0">
                    <a:pos x="0" y="110"/>
                  </a:cxn>
                </a:cxnLst>
                <a:rect l="0" t="0" r="r" b="b"/>
                <a:pathLst>
                  <a:path w="16" h="111">
                    <a:moveTo>
                      <a:pt x="0" y="110"/>
                    </a:moveTo>
                    <a:lnTo>
                      <a:pt x="0" y="13"/>
                    </a:lnTo>
                    <a:lnTo>
                      <a:pt x="12" y="0"/>
                    </a:lnTo>
                    <a:lnTo>
                      <a:pt x="15" y="110"/>
                    </a:lnTo>
                    <a:lnTo>
                      <a:pt x="0" y="11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5" name="Freeform 261"/>
              <p:cNvSpPr>
                <a:spLocks noChangeAspect="1"/>
              </p:cNvSpPr>
              <p:nvPr/>
            </p:nvSpPr>
            <p:spPr bwMode="auto">
              <a:xfrm>
                <a:off x="927" y="910"/>
                <a:ext cx="22" cy="38"/>
              </a:xfrm>
              <a:custGeom>
                <a:avLst/>
                <a:gdLst/>
                <a:ahLst/>
                <a:cxnLst>
                  <a:cxn ang="0">
                    <a:pos x="21" y="0"/>
                  </a:cxn>
                  <a:cxn ang="0">
                    <a:pos x="1" y="0"/>
                  </a:cxn>
                  <a:cxn ang="0">
                    <a:pos x="0" y="37"/>
                  </a:cxn>
                  <a:cxn ang="0">
                    <a:pos x="21" y="36"/>
                  </a:cxn>
                  <a:cxn ang="0">
                    <a:pos x="21" y="0"/>
                  </a:cxn>
                </a:cxnLst>
                <a:rect l="0" t="0" r="r" b="b"/>
                <a:pathLst>
                  <a:path w="22" h="38">
                    <a:moveTo>
                      <a:pt x="21" y="0"/>
                    </a:moveTo>
                    <a:lnTo>
                      <a:pt x="1" y="0"/>
                    </a:lnTo>
                    <a:lnTo>
                      <a:pt x="0" y="37"/>
                    </a:lnTo>
                    <a:lnTo>
                      <a:pt x="21" y="36"/>
                    </a:lnTo>
                    <a:lnTo>
                      <a:pt x="21"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66" name="Freeform 262"/>
              <p:cNvSpPr>
                <a:spLocks noChangeAspect="1"/>
              </p:cNvSpPr>
              <p:nvPr/>
            </p:nvSpPr>
            <p:spPr bwMode="auto">
              <a:xfrm>
                <a:off x="774" y="937"/>
                <a:ext cx="43" cy="28"/>
              </a:xfrm>
              <a:custGeom>
                <a:avLst/>
                <a:gdLst/>
                <a:ahLst/>
                <a:cxnLst>
                  <a:cxn ang="0">
                    <a:pos x="0" y="0"/>
                  </a:cxn>
                  <a:cxn ang="0">
                    <a:pos x="40" y="0"/>
                  </a:cxn>
                  <a:cxn ang="0">
                    <a:pos x="42" y="27"/>
                  </a:cxn>
                  <a:cxn ang="0">
                    <a:pos x="0" y="25"/>
                  </a:cxn>
                  <a:cxn ang="0">
                    <a:pos x="0" y="0"/>
                  </a:cxn>
                </a:cxnLst>
                <a:rect l="0" t="0" r="r" b="b"/>
                <a:pathLst>
                  <a:path w="43" h="28">
                    <a:moveTo>
                      <a:pt x="0" y="0"/>
                    </a:moveTo>
                    <a:lnTo>
                      <a:pt x="40" y="0"/>
                    </a:lnTo>
                    <a:lnTo>
                      <a:pt x="42" y="27"/>
                    </a:lnTo>
                    <a:lnTo>
                      <a:pt x="0" y="25"/>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7" name="Freeform 263"/>
              <p:cNvSpPr>
                <a:spLocks noChangeAspect="1"/>
              </p:cNvSpPr>
              <p:nvPr/>
            </p:nvSpPr>
            <p:spPr bwMode="auto">
              <a:xfrm>
                <a:off x="814" y="937"/>
                <a:ext cx="46" cy="28"/>
              </a:xfrm>
              <a:custGeom>
                <a:avLst/>
                <a:gdLst/>
                <a:ahLst/>
                <a:cxnLst>
                  <a:cxn ang="0">
                    <a:pos x="0" y="1"/>
                  </a:cxn>
                  <a:cxn ang="0">
                    <a:pos x="45" y="0"/>
                  </a:cxn>
                  <a:cxn ang="0">
                    <a:pos x="45" y="27"/>
                  </a:cxn>
                  <a:cxn ang="0">
                    <a:pos x="2" y="25"/>
                  </a:cxn>
                  <a:cxn ang="0">
                    <a:pos x="0" y="1"/>
                  </a:cxn>
                </a:cxnLst>
                <a:rect l="0" t="0" r="r" b="b"/>
                <a:pathLst>
                  <a:path w="46" h="28">
                    <a:moveTo>
                      <a:pt x="0" y="1"/>
                    </a:moveTo>
                    <a:lnTo>
                      <a:pt x="45" y="0"/>
                    </a:lnTo>
                    <a:lnTo>
                      <a:pt x="45" y="27"/>
                    </a:lnTo>
                    <a:lnTo>
                      <a:pt x="2" y="25"/>
                    </a:lnTo>
                    <a:lnTo>
                      <a:pt x="0" y="1"/>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8" name="Freeform 264"/>
              <p:cNvSpPr>
                <a:spLocks noChangeAspect="1"/>
              </p:cNvSpPr>
              <p:nvPr/>
            </p:nvSpPr>
            <p:spPr bwMode="auto">
              <a:xfrm>
                <a:off x="839" y="894"/>
                <a:ext cx="19" cy="41"/>
              </a:xfrm>
              <a:custGeom>
                <a:avLst/>
                <a:gdLst/>
                <a:ahLst/>
                <a:cxnLst>
                  <a:cxn ang="0">
                    <a:pos x="0" y="0"/>
                  </a:cxn>
                  <a:cxn ang="0">
                    <a:pos x="18" y="0"/>
                  </a:cxn>
                  <a:cxn ang="0">
                    <a:pos x="15" y="32"/>
                  </a:cxn>
                  <a:cxn ang="0">
                    <a:pos x="18" y="40"/>
                  </a:cxn>
                  <a:cxn ang="0">
                    <a:pos x="0" y="40"/>
                  </a:cxn>
                  <a:cxn ang="0">
                    <a:pos x="0" y="0"/>
                  </a:cxn>
                </a:cxnLst>
                <a:rect l="0" t="0" r="r" b="b"/>
                <a:pathLst>
                  <a:path w="19" h="41">
                    <a:moveTo>
                      <a:pt x="0" y="0"/>
                    </a:moveTo>
                    <a:lnTo>
                      <a:pt x="18" y="0"/>
                    </a:lnTo>
                    <a:lnTo>
                      <a:pt x="15" y="32"/>
                    </a:lnTo>
                    <a:lnTo>
                      <a:pt x="18" y="40"/>
                    </a:lnTo>
                    <a:lnTo>
                      <a:pt x="0" y="40"/>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69" name="Freeform 265"/>
              <p:cNvSpPr>
                <a:spLocks noChangeAspect="1"/>
              </p:cNvSpPr>
              <p:nvPr/>
            </p:nvSpPr>
            <p:spPr bwMode="auto">
              <a:xfrm>
                <a:off x="854" y="897"/>
                <a:ext cx="32" cy="71"/>
              </a:xfrm>
              <a:custGeom>
                <a:avLst/>
                <a:gdLst/>
                <a:ahLst/>
                <a:cxnLst>
                  <a:cxn ang="0">
                    <a:pos x="5" y="0"/>
                  </a:cxn>
                  <a:cxn ang="0">
                    <a:pos x="0" y="26"/>
                  </a:cxn>
                  <a:cxn ang="0">
                    <a:pos x="5" y="38"/>
                  </a:cxn>
                  <a:cxn ang="0">
                    <a:pos x="5" y="70"/>
                  </a:cxn>
                  <a:cxn ang="0">
                    <a:pos x="31" y="70"/>
                  </a:cxn>
                  <a:cxn ang="0">
                    <a:pos x="31" y="0"/>
                  </a:cxn>
                  <a:cxn ang="0">
                    <a:pos x="5" y="0"/>
                  </a:cxn>
                </a:cxnLst>
                <a:rect l="0" t="0" r="r" b="b"/>
                <a:pathLst>
                  <a:path w="32" h="71">
                    <a:moveTo>
                      <a:pt x="5" y="0"/>
                    </a:moveTo>
                    <a:lnTo>
                      <a:pt x="0" y="26"/>
                    </a:lnTo>
                    <a:lnTo>
                      <a:pt x="5" y="38"/>
                    </a:lnTo>
                    <a:lnTo>
                      <a:pt x="5" y="70"/>
                    </a:lnTo>
                    <a:lnTo>
                      <a:pt x="31" y="70"/>
                    </a:lnTo>
                    <a:lnTo>
                      <a:pt x="31" y="0"/>
                    </a:lnTo>
                    <a:lnTo>
                      <a:pt x="5"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0" name="Freeform 266"/>
              <p:cNvSpPr>
                <a:spLocks noChangeAspect="1"/>
              </p:cNvSpPr>
              <p:nvPr/>
            </p:nvSpPr>
            <p:spPr bwMode="auto">
              <a:xfrm>
                <a:off x="885" y="888"/>
                <a:ext cx="46" cy="78"/>
              </a:xfrm>
              <a:custGeom>
                <a:avLst/>
                <a:gdLst/>
                <a:ahLst/>
                <a:cxnLst>
                  <a:cxn ang="0">
                    <a:pos x="0" y="0"/>
                  </a:cxn>
                  <a:cxn ang="0">
                    <a:pos x="43" y="0"/>
                  </a:cxn>
                  <a:cxn ang="0">
                    <a:pos x="45" y="20"/>
                  </a:cxn>
                  <a:cxn ang="0">
                    <a:pos x="42" y="77"/>
                  </a:cxn>
                  <a:cxn ang="0">
                    <a:pos x="2" y="76"/>
                  </a:cxn>
                  <a:cxn ang="0">
                    <a:pos x="0" y="0"/>
                  </a:cxn>
                </a:cxnLst>
                <a:rect l="0" t="0" r="r" b="b"/>
                <a:pathLst>
                  <a:path w="46" h="78">
                    <a:moveTo>
                      <a:pt x="0" y="0"/>
                    </a:moveTo>
                    <a:lnTo>
                      <a:pt x="43" y="0"/>
                    </a:lnTo>
                    <a:lnTo>
                      <a:pt x="45" y="20"/>
                    </a:lnTo>
                    <a:lnTo>
                      <a:pt x="42" y="77"/>
                    </a:lnTo>
                    <a:lnTo>
                      <a:pt x="2" y="76"/>
                    </a:lnTo>
                    <a:lnTo>
                      <a:pt x="0" y="0"/>
                    </a:lnTo>
                  </a:path>
                </a:pathLst>
              </a:custGeom>
              <a:solidFill>
                <a:srgbClr val="D0D0D0"/>
              </a:solidFill>
              <a:ln w="3175" cap="rnd" cmpd="sng">
                <a:solidFill>
                  <a:srgbClr val="000000"/>
                </a:solidFill>
                <a:prstDash val="solid"/>
                <a:round/>
                <a:headEnd type="none" w="med" len="med"/>
                <a:tailEnd type="none" w="med" len="med"/>
              </a:ln>
              <a:effectLst/>
            </p:spPr>
            <p:txBody>
              <a:bodyPr/>
              <a:lstStyle/>
              <a:p>
                <a:endParaRPr lang="en-US"/>
              </a:p>
            </p:txBody>
          </p:sp>
          <p:sp>
            <p:nvSpPr>
              <p:cNvPr id="1199371" name="Freeform 267"/>
              <p:cNvSpPr>
                <a:spLocks noChangeAspect="1"/>
              </p:cNvSpPr>
              <p:nvPr/>
            </p:nvSpPr>
            <p:spPr bwMode="auto">
              <a:xfrm>
                <a:off x="928" y="947"/>
                <a:ext cx="26" cy="19"/>
              </a:xfrm>
              <a:custGeom>
                <a:avLst/>
                <a:gdLst/>
                <a:ahLst/>
                <a:cxnLst>
                  <a:cxn ang="0">
                    <a:pos x="0" y="0"/>
                  </a:cxn>
                  <a:cxn ang="0">
                    <a:pos x="24" y="0"/>
                  </a:cxn>
                  <a:cxn ang="0">
                    <a:pos x="25" y="18"/>
                  </a:cxn>
                  <a:cxn ang="0">
                    <a:pos x="0" y="18"/>
                  </a:cxn>
                  <a:cxn ang="0">
                    <a:pos x="0" y="0"/>
                  </a:cxn>
                </a:cxnLst>
                <a:rect l="0" t="0" r="r" b="b"/>
                <a:pathLst>
                  <a:path w="26" h="19">
                    <a:moveTo>
                      <a:pt x="0" y="0"/>
                    </a:moveTo>
                    <a:lnTo>
                      <a:pt x="24" y="0"/>
                    </a:lnTo>
                    <a:lnTo>
                      <a:pt x="25" y="18"/>
                    </a:lnTo>
                    <a:lnTo>
                      <a:pt x="0" y="18"/>
                    </a:lnTo>
                    <a:lnTo>
                      <a:pt x="0" y="0"/>
                    </a:lnTo>
                  </a:path>
                </a:pathLst>
              </a:custGeom>
              <a:solidFill>
                <a:schemeClr val="bg2"/>
              </a:solidFill>
              <a:ln w="3175" cap="rnd" cmpd="sng">
                <a:solidFill>
                  <a:srgbClr val="000000"/>
                </a:solidFill>
                <a:prstDash val="solid"/>
                <a:round/>
                <a:headEnd type="none" w="med" len="med"/>
                <a:tailEnd type="none" w="med" len="med"/>
              </a:ln>
              <a:effectLst/>
            </p:spPr>
            <p:txBody>
              <a:bodyPr/>
              <a:lstStyle/>
              <a:p>
                <a:endParaRPr lang="en-US"/>
              </a:p>
            </p:txBody>
          </p:sp>
          <p:sp>
            <p:nvSpPr>
              <p:cNvPr id="1199372" name="Oval 268" descr="Outlined diamond"/>
              <p:cNvSpPr>
                <a:spLocks noChangeAspect="1" noChangeArrowheads="1"/>
              </p:cNvSpPr>
              <p:nvPr/>
            </p:nvSpPr>
            <p:spPr bwMode="auto">
              <a:xfrm>
                <a:off x="967" y="963"/>
                <a:ext cx="16"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3" name="Oval 269" descr="Outlined diamond"/>
              <p:cNvSpPr>
                <a:spLocks noChangeAspect="1" noChangeArrowheads="1"/>
              </p:cNvSpPr>
              <p:nvPr/>
            </p:nvSpPr>
            <p:spPr bwMode="auto">
              <a:xfrm>
                <a:off x="996" y="963"/>
                <a:ext cx="15" cy="36"/>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4" name="Oval 270" descr="Outlined diamond"/>
              <p:cNvSpPr>
                <a:spLocks noChangeAspect="1" noChangeArrowheads="1"/>
              </p:cNvSpPr>
              <p:nvPr/>
            </p:nvSpPr>
            <p:spPr bwMode="auto">
              <a:xfrm>
                <a:off x="975" y="981"/>
                <a:ext cx="1" cy="1"/>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5" name="Oval 271" descr="Outlined diamond"/>
              <p:cNvSpPr>
                <a:spLocks noChangeAspect="1" noChangeArrowheads="1"/>
              </p:cNvSpPr>
              <p:nvPr/>
            </p:nvSpPr>
            <p:spPr bwMode="auto">
              <a:xfrm>
                <a:off x="1003" y="980"/>
                <a:ext cx="1" cy="2"/>
              </a:xfrm>
              <a:prstGeom prst="ellipse">
                <a:avLst/>
              </a:prstGeom>
              <a:pattFill prst="openDmnd">
                <a:fgClr>
                  <a:srgbClr val="80FFFF"/>
                </a:fgClr>
                <a:bgClr>
                  <a:srgbClr val="000000"/>
                </a:bgClr>
              </a:pattFill>
              <a:ln w="3175">
                <a:solidFill>
                  <a:srgbClr val="000000"/>
                </a:solidFill>
                <a:round/>
                <a:headEnd/>
                <a:tailEnd/>
              </a:ln>
              <a:effectLst/>
            </p:spPr>
            <p:txBody>
              <a:bodyPr wrap="none" anchor="ctr"/>
              <a:lstStyle/>
              <a:p>
                <a:endParaRPr lang="en-US"/>
              </a:p>
            </p:txBody>
          </p:sp>
          <p:sp>
            <p:nvSpPr>
              <p:cNvPr id="1199376" name="Freeform 272" descr="Outlined diamond"/>
              <p:cNvSpPr>
                <a:spLocks noChangeAspect="1"/>
              </p:cNvSpPr>
              <p:nvPr/>
            </p:nvSpPr>
            <p:spPr bwMode="auto">
              <a:xfrm>
                <a:off x="954" y="960"/>
                <a:ext cx="24" cy="50"/>
              </a:xfrm>
              <a:custGeom>
                <a:avLst/>
                <a:gdLst/>
                <a:ahLst/>
                <a:cxnLst>
                  <a:cxn ang="0">
                    <a:pos x="23" y="49"/>
                  </a:cxn>
                  <a:cxn ang="0">
                    <a:pos x="8" y="48"/>
                  </a:cxn>
                  <a:cxn ang="0">
                    <a:pos x="4" y="42"/>
                  </a:cxn>
                  <a:cxn ang="0">
                    <a:pos x="1" y="36"/>
                  </a:cxn>
                  <a:cxn ang="0">
                    <a:pos x="0" y="24"/>
                  </a:cxn>
                  <a:cxn ang="0">
                    <a:pos x="0" y="11"/>
                  </a:cxn>
                  <a:cxn ang="0">
                    <a:pos x="2" y="4"/>
                  </a:cxn>
                  <a:cxn ang="0">
                    <a:pos x="9" y="0"/>
                  </a:cxn>
                  <a:cxn ang="0">
                    <a:pos x="21" y="0"/>
                  </a:cxn>
                  <a:cxn ang="0">
                    <a:pos x="12" y="8"/>
                  </a:cxn>
                  <a:cxn ang="0">
                    <a:pos x="9" y="16"/>
                  </a:cxn>
                  <a:cxn ang="0">
                    <a:pos x="9" y="26"/>
                  </a:cxn>
                  <a:cxn ang="0">
                    <a:pos x="10" y="35"/>
                  </a:cxn>
                  <a:cxn ang="0">
                    <a:pos x="13" y="41"/>
                  </a:cxn>
                  <a:cxn ang="0">
                    <a:pos x="18" y="47"/>
                  </a:cxn>
                  <a:cxn ang="0">
                    <a:pos x="23" y="49"/>
                  </a:cxn>
                </a:cxnLst>
                <a:rect l="0" t="0" r="r" b="b"/>
                <a:pathLst>
                  <a:path w="24" h="50">
                    <a:moveTo>
                      <a:pt x="23" y="49"/>
                    </a:moveTo>
                    <a:lnTo>
                      <a:pt x="8" y="48"/>
                    </a:lnTo>
                    <a:lnTo>
                      <a:pt x="4" y="42"/>
                    </a:lnTo>
                    <a:lnTo>
                      <a:pt x="1" y="36"/>
                    </a:lnTo>
                    <a:lnTo>
                      <a:pt x="0" y="24"/>
                    </a:lnTo>
                    <a:lnTo>
                      <a:pt x="0" y="11"/>
                    </a:lnTo>
                    <a:lnTo>
                      <a:pt x="2" y="4"/>
                    </a:lnTo>
                    <a:lnTo>
                      <a:pt x="9" y="0"/>
                    </a:lnTo>
                    <a:lnTo>
                      <a:pt x="21" y="0"/>
                    </a:lnTo>
                    <a:lnTo>
                      <a:pt x="12" y="8"/>
                    </a:lnTo>
                    <a:lnTo>
                      <a:pt x="9" y="16"/>
                    </a:lnTo>
                    <a:lnTo>
                      <a:pt x="9" y="26"/>
                    </a:lnTo>
                    <a:lnTo>
                      <a:pt x="10" y="35"/>
                    </a:lnTo>
                    <a:lnTo>
                      <a:pt x="13" y="41"/>
                    </a:lnTo>
                    <a:lnTo>
                      <a:pt x="18" y="47"/>
                    </a:lnTo>
                    <a:lnTo>
                      <a:pt x="23" y="49"/>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7" name="Freeform 273" descr="Outlined diamond"/>
              <p:cNvSpPr>
                <a:spLocks noChangeAspect="1"/>
              </p:cNvSpPr>
              <p:nvPr/>
            </p:nvSpPr>
            <p:spPr bwMode="auto">
              <a:xfrm>
                <a:off x="989" y="996"/>
                <a:ext cx="17" cy="14"/>
              </a:xfrm>
              <a:custGeom>
                <a:avLst/>
                <a:gdLst/>
                <a:ahLst/>
                <a:cxnLst>
                  <a:cxn ang="0">
                    <a:pos x="3" y="0"/>
                  </a:cxn>
                  <a:cxn ang="0">
                    <a:pos x="6" y="5"/>
                  </a:cxn>
                  <a:cxn ang="0">
                    <a:pos x="9" y="9"/>
                  </a:cxn>
                  <a:cxn ang="0">
                    <a:pos x="12" y="11"/>
                  </a:cxn>
                  <a:cxn ang="0">
                    <a:pos x="16" y="13"/>
                  </a:cxn>
                  <a:cxn ang="0">
                    <a:pos x="2" y="13"/>
                  </a:cxn>
                  <a:cxn ang="0">
                    <a:pos x="1" y="10"/>
                  </a:cxn>
                  <a:cxn ang="0">
                    <a:pos x="0" y="6"/>
                  </a:cxn>
                  <a:cxn ang="0">
                    <a:pos x="2" y="3"/>
                  </a:cxn>
                  <a:cxn ang="0">
                    <a:pos x="3" y="0"/>
                  </a:cxn>
                </a:cxnLst>
                <a:rect l="0" t="0" r="r" b="b"/>
                <a:pathLst>
                  <a:path w="17" h="14">
                    <a:moveTo>
                      <a:pt x="3" y="0"/>
                    </a:moveTo>
                    <a:lnTo>
                      <a:pt x="6" y="5"/>
                    </a:lnTo>
                    <a:lnTo>
                      <a:pt x="9" y="9"/>
                    </a:lnTo>
                    <a:lnTo>
                      <a:pt x="12" y="11"/>
                    </a:lnTo>
                    <a:lnTo>
                      <a:pt x="16" y="13"/>
                    </a:lnTo>
                    <a:lnTo>
                      <a:pt x="2" y="13"/>
                    </a:lnTo>
                    <a:lnTo>
                      <a:pt x="1" y="10"/>
                    </a:lnTo>
                    <a:lnTo>
                      <a:pt x="0" y="6"/>
                    </a:lnTo>
                    <a:lnTo>
                      <a:pt x="2" y="3"/>
                    </a:lnTo>
                    <a:lnTo>
                      <a:pt x="3"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8" name="Freeform 274" descr="Outlined diamond"/>
              <p:cNvSpPr>
                <a:spLocks noChangeAspect="1"/>
              </p:cNvSpPr>
              <p:nvPr/>
            </p:nvSpPr>
            <p:spPr bwMode="auto">
              <a:xfrm>
                <a:off x="988" y="959"/>
                <a:ext cx="19" cy="16"/>
              </a:xfrm>
              <a:custGeom>
                <a:avLst/>
                <a:gdLst/>
                <a:ahLst/>
                <a:cxnLst>
                  <a:cxn ang="0">
                    <a:pos x="18" y="0"/>
                  </a:cxn>
                  <a:cxn ang="0">
                    <a:pos x="5" y="0"/>
                  </a:cxn>
                  <a:cxn ang="0">
                    <a:pos x="3" y="3"/>
                  </a:cxn>
                  <a:cxn ang="0">
                    <a:pos x="0" y="5"/>
                  </a:cxn>
                  <a:cxn ang="0">
                    <a:pos x="2" y="8"/>
                  </a:cxn>
                  <a:cxn ang="0">
                    <a:pos x="3" y="12"/>
                  </a:cxn>
                  <a:cxn ang="0">
                    <a:pos x="4" y="15"/>
                  </a:cxn>
                  <a:cxn ang="0">
                    <a:pos x="5" y="9"/>
                  </a:cxn>
                  <a:cxn ang="0">
                    <a:pos x="7" y="5"/>
                  </a:cxn>
                  <a:cxn ang="0">
                    <a:pos x="13" y="2"/>
                  </a:cxn>
                  <a:cxn ang="0">
                    <a:pos x="18" y="0"/>
                  </a:cxn>
                </a:cxnLst>
                <a:rect l="0" t="0" r="r" b="b"/>
                <a:pathLst>
                  <a:path w="19" h="16">
                    <a:moveTo>
                      <a:pt x="18" y="0"/>
                    </a:moveTo>
                    <a:lnTo>
                      <a:pt x="5" y="0"/>
                    </a:lnTo>
                    <a:lnTo>
                      <a:pt x="3" y="3"/>
                    </a:lnTo>
                    <a:lnTo>
                      <a:pt x="0" y="5"/>
                    </a:lnTo>
                    <a:lnTo>
                      <a:pt x="2" y="8"/>
                    </a:lnTo>
                    <a:lnTo>
                      <a:pt x="3" y="12"/>
                    </a:lnTo>
                    <a:lnTo>
                      <a:pt x="4" y="15"/>
                    </a:lnTo>
                    <a:lnTo>
                      <a:pt x="5" y="9"/>
                    </a:lnTo>
                    <a:lnTo>
                      <a:pt x="7" y="5"/>
                    </a:lnTo>
                    <a:lnTo>
                      <a:pt x="13" y="2"/>
                    </a:lnTo>
                    <a:lnTo>
                      <a:pt x="18" y="0"/>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79" name="Freeform 275"/>
              <p:cNvSpPr>
                <a:spLocks noChangeAspect="1"/>
              </p:cNvSpPr>
              <p:nvPr/>
            </p:nvSpPr>
            <p:spPr bwMode="auto">
              <a:xfrm>
                <a:off x="1020" y="910"/>
                <a:ext cx="43" cy="92"/>
              </a:xfrm>
              <a:custGeom>
                <a:avLst/>
                <a:gdLst/>
                <a:ahLst/>
                <a:cxnLst>
                  <a:cxn ang="0">
                    <a:pos x="0" y="0"/>
                  </a:cxn>
                  <a:cxn ang="0">
                    <a:pos x="42" y="41"/>
                  </a:cxn>
                  <a:cxn ang="0">
                    <a:pos x="42" y="91"/>
                  </a:cxn>
                  <a:cxn ang="0">
                    <a:pos x="41" y="91"/>
                  </a:cxn>
                </a:cxnLst>
                <a:rect l="0" t="0" r="r" b="b"/>
                <a:pathLst>
                  <a:path w="43" h="92">
                    <a:moveTo>
                      <a:pt x="0" y="0"/>
                    </a:moveTo>
                    <a:lnTo>
                      <a:pt x="42" y="41"/>
                    </a:lnTo>
                    <a:lnTo>
                      <a:pt x="42" y="91"/>
                    </a:lnTo>
                    <a:lnTo>
                      <a:pt x="41" y="91"/>
                    </a:lnTo>
                  </a:path>
                </a:pathLst>
              </a:custGeom>
              <a:noFill/>
              <a:ln w="3175" cap="rnd" cmpd="sng">
                <a:solidFill>
                  <a:srgbClr val="000000"/>
                </a:solidFill>
                <a:prstDash val="solid"/>
                <a:round/>
                <a:headEnd type="none" w="med" len="med"/>
                <a:tailEnd type="none" w="med" len="med"/>
              </a:ln>
              <a:effectLst/>
            </p:spPr>
            <p:txBody>
              <a:bodyPr/>
              <a:lstStyle/>
              <a:p>
                <a:endParaRPr lang="en-US"/>
              </a:p>
            </p:txBody>
          </p:sp>
          <p:sp>
            <p:nvSpPr>
              <p:cNvPr id="1199380" name="Line 276"/>
              <p:cNvSpPr>
                <a:spLocks noChangeAspect="1" noChangeShapeType="1"/>
              </p:cNvSpPr>
              <p:nvPr/>
            </p:nvSpPr>
            <p:spPr bwMode="auto">
              <a:xfrm>
                <a:off x="1024" y="943"/>
                <a:ext cx="33" cy="27"/>
              </a:xfrm>
              <a:prstGeom prst="line">
                <a:avLst/>
              </a:prstGeom>
              <a:noFill/>
              <a:ln w="3175">
                <a:solidFill>
                  <a:srgbClr val="000000"/>
                </a:solidFill>
                <a:round/>
                <a:headEnd/>
                <a:tailEnd/>
              </a:ln>
              <a:effectLst/>
            </p:spPr>
            <p:txBody>
              <a:bodyPr wrap="none" anchor="ctr"/>
              <a:lstStyle/>
              <a:p>
                <a:endParaRPr lang="en-US"/>
              </a:p>
            </p:txBody>
          </p:sp>
          <p:sp>
            <p:nvSpPr>
              <p:cNvPr id="1199381" name="Line 277"/>
              <p:cNvSpPr>
                <a:spLocks noChangeAspect="1" noChangeShapeType="1"/>
              </p:cNvSpPr>
              <p:nvPr/>
            </p:nvSpPr>
            <p:spPr bwMode="auto">
              <a:xfrm>
                <a:off x="1017" y="964"/>
                <a:ext cx="40" cy="28"/>
              </a:xfrm>
              <a:prstGeom prst="line">
                <a:avLst/>
              </a:prstGeom>
              <a:noFill/>
              <a:ln w="3175">
                <a:solidFill>
                  <a:srgbClr val="000000"/>
                </a:solidFill>
                <a:round/>
                <a:headEnd/>
                <a:tailEnd/>
              </a:ln>
              <a:effectLst/>
            </p:spPr>
            <p:txBody>
              <a:bodyPr wrap="none" anchor="ctr"/>
              <a:lstStyle/>
              <a:p>
                <a:endParaRPr lang="en-US"/>
              </a:p>
            </p:txBody>
          </p:sp>
          <p:sp>
            <p:nvSpPr>
              <p:cNvPr id="1199382" name="Freeform 278" descr="Outlined diamond"/>
              <p:cNvSpPr>
                <a:spLocks noChangeAspect="1"/>
              </p:cNvSpPr>
              <p:nvPr/>
            </p:nvSpPr>
            <p:spPr bwMode="auto">
              <a:xfrm>
                <a:off x="1015" y="965"/>
                <a:ext cx="47" cy="33"/>
              </a:xfrm>
              <a:custGeom>
                <a:avLst/>
                <a:gdLst/>
                <a:ahLst/>
                <a:cxnLst>
                  <a:cxn ang="0">
                    <a:pos x="4" y="2"/>
                  </a:cxn>
                  <a:cxn ang="0">
                    <a:pos x="46" y="32"/>
                  </a:cxn>
                  <a:cxn ang="0">
                    <a:pos x="31" y="32"/>
                  </a:cxn>
                  <a:cxn ang="0">
                    <a:pos x="6" y="15"/>
                  </a:cxn>
                  <a:cxn ang="0">
                    <a:pos x="6" y="9"/>
                  </a:cxn>
                  <a:cxn ang="0">
                    <a:pos x="3" y="4"/>
                  </a:cxn>
                  <a:cxn ang="0">
                    <a:pos x="0" y="0"/>
                  </a:cxn>
                  <a:cxn ang="0">
                    <a:pos x="4" y="2"/>
                  </a:cxn>
                </a:cxnLst>
                <a:rect l="0" t="0" r="r" b="b"/>
                <a:pathLst>
                  <a:path w="47" h="33">
                    <a:moveTo>
                      <a:pt x="4" y="2"/>
                    </a:moveTo>
                    <a:lnTo>
                      <a:pt x="46" y="32"/>
                    </a:lnTo>
                    <a:lnTo>
                      <a:pt x="31" y="32"/>
                    </a:lnTo>
                    <a:lnTo>
                      <a:pt x="6" y="15"/>
                    </a:lnTo>
                    <a:lnTo>
                      <a:pt x="6" y="9"/>
                    </a:lnTo>
                    <a:lnTo>
                      <a:pt x="3" y="4"/>
                    </a:lnTo>
                    <a:lnTo>
                      <a:pt x="0" y="0"/>
                    </a:lnTo>
                    <a:lnTo>
                      <a:pt x="4" y="2"/>
                    </a:lnTo>
                  </a:path>
                </a:pathLst>
              </a:custGeom>
              <a:pattFill prst="openDmnd">
                <a:fgClr>
                  <a:srgbClr val="80FFFF"/>
                </a:fgClr>
                <a:bgClr>
                  <a:srgbClr val="000000"/>
                </a:bgClr>
              </a:pattFill>
              <a:ln w="3175" cap="rnd" cmpd="sng">
                <a:solidFill>
                  <a:srgbClr val="000000"/>
                </a:solidFill>
                <a:prstDash val="solid"/>
                <a:round/>
                <a:headEnd type="none" w="med" len="med"/>
                <a:tailEnd type="none" w="med" len="med"/>
              </a:ln>
              <a:effectLst/>
            </p:spPr>
            <p:txBody>
              <a:bodyPr/>
              <a:lstStyle/>
              <a:p>
                <a:endParaRPr lang="en-US"/>
              </a:p>
            </p:txBody>
          </p:sp>
          <p:sp>
            <p:nvSpPr>
              <p:cNvPr id="1199383" name="Freeform 279"/>
              <p:cNvSpPr>
                <a:spLocks noChangeAspect="1"/>
              </p:cNvSpPr>
              <p:nvPr/>
            </p:nvSpPr>
            <p:spPr bwMode="auto">
              <a:xfrm>
                <a:off x="546" y="998"/>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4" name="Freeform 280"/>
              <p:cNvSpPr>
                <a:spLocks noChangeAspect="1"/>
              </p:cNvSpPr>
              <p:nvPr/>
            </p:nvSpPr>
            <p:spPr bwMode="auto">
              <a:xfrm>
                <a:off x="721" y="1003"/>
                <a:ext cx="23" cy="18"/>
              </a:xfrm>
              <a:custGeom>
                <a:avLst/>
                <a:gdLst/>
                <a:ahLst/>
                <a:cxnLst>
                  <a:cxn ang="0">
                    <a:pos x="0" y="17"/>
                  </a:cxn>
                  <a:cxn ang="0">
                    <a:pos x="0" y="0"/>
                  </a:cxn>
                  <a:cxn ang="0">
                    <a:pos x="22" y="0"/>
                  </a:cxn>
                  <a:cxn ang="0">
                    <a:pos x="22" y="17"/>
                  </a:cxn>
                  <a:cxn ang="0">
                    <a:pos x="0" y="17"/>
                  </a:cxn>
                </a:cxnLst>
                <a:rect l="0" t="0" r="r" b="b"/>
                <a:pathLst>
                  <a:path w="23" h="18">
                    <a:moveTo>
                      <a:pt x="0" y="17"/>
                    </a:moveTo>
                    <a:lnTo>
                      <a:pt x="0" y="0"/>
                    </a:lnTo>
                    <a:lnTo>
                      <a:pt x="22" y="0"/>
                    </a:lnTo>
                    <a:lnTo>
                      <a:pt x="22" y="17"/>
                    </a:lnTo>
                    <a:lnTo>
                      <a:pt x="0" y="17"/>
                    </a:lnTo>
                  </a:path>
                </a:pathLst>
              </a:custGeom>
              <a:solidFill>
                <a:srgbClr val="676767"/>
              </a:solidFill>
              <a:ln w="3175" cap="rnd" cmpd="sng">
                <a:solidFill>
                  <a:srgbClr val="000000"/>
                </a:solidFill>
                <a:prstDash val="solid"/>
                <a:round/>
                <a:headEnd type="none" w="med" len="med"/>
                <a:tailEnd type="none" w="med" len="med"/>
              </a:ln>
              <a:effectLst/>
            </p:spPr>
            <p:txBody>
              <a:bodyPr/>
              <a:lstStyle/>
              <a:p>
                <a:endParaRPr lang="en-US"/>
              </a:p>
            </p:txBody>
          </p:sp>
          <p:sp>
            <p:nvSpPr>
              <p:cNvPr id="1199385" name="Freeform 281"/>
              <p:cNvSpPr>
                <a:spLocks noChangeAspect="1"/>
              </p:cNvSpPr>
              <p:nvPr/>
            </p:nvSpPr>
            <p:spPr bwMode="auto">
              <a:xfrm>
                <a:off x="743" y="868"/>
                <a:ext cx="162" cy="69"/>
              </a:xfrm>
              <a:custGeom>
                <a:avLst/>
                <a:gdLst/>
                <a:ahLst/>
                <a:cxnLst>
                  <a:cxn ang="0">
                    <a:pos x="0" y="1"/>
                  </a:cxn>
                  <a:cxn ang="0">
                    <a:pos x="3" y="31"/>
                  </a:cxn>
                  <a:cxn ang="0">
                    <a:pos x="35" y="31"/>
                  </a:cxn>
                  <a:cxn ang="0">
                    <a:pos x="32" y="68"/>
                  </a:cxn>
                  <a:cxn ang="0">
                    <a:pos x="94" y="68"/>
                  </a:cxn>
                  <a:cxn ang="0">
                    <a:pos x="94" y="27"/>
                  </a:cxn>
                  <a:cxn ang="0">
                    <a:pos x="141" y="24"/>
                  </a:cxn>
                  <a:cxn ang="0">
                    <a:pos x="143" y="18"/>
                  </a:cxn>
                  <a:cxn ang="0">
                    <a:pos x="161" y="18"/>
                  </a:cxn>
                  <a:cxn ang="0">
                    <a:pos x="161" y="0"/>
                  </a:cxn>
                  <a:cxn ang="0">
                    <a:pos x="0" y="1"/>
                  </a:cxn>
                </a:cxnLst>
                <a:rect l="0" t="0" r="r" b="b"/>
                <a:pathLst>
                  <a:path w="162" h="69">
                    <a:moveTo>
                      <a:pt x="0" y="1"/>
                    </a:moveTo>
                    <a:lnTo>
                      <a:pt x="3" y="31"/>
                    </a:lnTo>
                    <a:lnTo>
                      <a:pt x="35" y="31"/>
                    </a:lnTo>
                    <a:lnTo>
                      <a:pt x="32" y="68"/>
                    </a:lnTo>
                    <a:lnTo>
                      <a:pt x="94" y="68"/>
                    </a:lnTo>
                    <a:lnTo>
                      <a:pt x="94" y="27"/>
                    </a:lnTo>
                    <a:lnTo>
                      <a:pt x="141" y="24"/>
                    </a:lnTo>
                    <a:lnTo>
                      <a:pt x="143" y="18"/>
                    </a:lnTo>
                    <a:lnTo>
                      <a:pt x="161" y="18"/>
                    </a:lnTo>
                    <a:lnTo>
                      <a:pt x="161" y="0"/>
                    </a:lnTo>
                    <a:lnTo>
                      <a:pt x="0" y="1"/>
                    </a:lnTo>
                  </a:path>
                </a:pathLst>
              </a:custGeom>
              <a:solidFill>
                <a:srgbClr val="B0B0B0"/>
              </a:solidFill>
              <a:ln w="3175" cap="rnd" cmpd="sng">
                <a:solidFill>
                  <a:srgbClr val="000000"/>
                </a:solidFill>
                <a:prstDash val="solid"/>
                <a:round/>
                <a:headEnd type="none" w="med" len="med"/>
                <a:tailEnd type="none" w="med" len="med"/>
              </a:ln>
              <a:effectLst/>
            </p:spPr>
            <p:txBody>
              <a:bodyPr/>
              <a:lstStyle/>
              <a:p>
                <a:endParaRPr lang="en-US"/>
              </a:p>
            </p:txBody>
          </p:sp>
        </p:grpSp>
        <p:grpSp>
          <p:nvGrpSpPr>
            <p:cNvPr id="1199386" name="Group 282"/>
            <p:cNvGrpSpPr>
              <a:grpSpLocks/>
            </p:cNvGrpSpPr>
            <p:nvPr/>
          </p:nvGrpSpPr>
          <p:grpSpPr bwMode="auto">
            <a:xfrm>
              <a:off x="4109245" y="2224089"/>
              <a:ext cx="1127125" cy="688975"/>
              <a:chOff x="2545" y="459"/>
              <a:chExt cx="851" cy="521"/>
            </a:xfrm>
          </p:grpSpPr>
          <p:sp>
            <p:nvSpPr>
              <p:cNvPr id="1199387" name="AutoShape 283"/>
              <p:cNvSpPr>
                <a:spLocks noChangeAspect="1" noChangeArrowheads="1"/>
              </p:cNvSpPr>
              <p:nvPr/>
            </p:nvSpPr>
            <p:spPr bwMode="auto">
              <a:xfrm>
                <a:off x="2545" y="459"/>
                <a:ext cx="851" cy="521"/>
              </a:xfrm>
              <a:prstGeom prst="cube">
                <a:avLst>
                  <a:gd name="adj" fmla="val 18009"/>
                </a:avLst>
              </a:prstGeom>
              <a:solidFill>
                <a:srgbClr val="B2B2B2"/>
              </a:solidFill>
              <a:ln w="15875">
                <a:solidFill>
                  <a:schemeClr val="tx1"/>
                </a:solidFill>
                <a:miter lim="800000"/>
                <a:headEnd/>
                <a:tailEnd/>
              </a:ln>
              <a:effectLst/>
            </p:spPr>
            <p:txBody>
              <a:bodyPr wrap="none" anchor="ctr"/>
              <a:lstStyle/>
              <a:p>
                <a:endParaRPr lang="en-US"/>
              </a:p>
            </p:txBody>
          </p:sp>
          <p:sp>
            <p:nvSpPr>
              <p:cNvPr id="1199388" name="Rectangle 284"/>
              <p:cNvSpPr>
                <a:spLocks noChangeAspect="1" noChangeArrowheads="1"/>
              </p:cNvSpPr>
              <p:nvPr/>
            </p:nvSpPr>
            <p:spPr bwMode="auto">
              <a:xfrm flipH="1">
                <a:off x="2558" y="570"/>
                <a:ext cx="726" cy="392"/>
              </a:xfrm>
              <a:prstGeom prst="rect">
                <a:avLst/>
              </a:prstGeom>
              <a:solidFill>
                <a:srgbClr val="0000FF"/>
              </a:solidFill>
              <a:ln w="38100" cmpd="dbl">
                <a:solidFill>
                  <a:srgbClr val="000000"/>
                </a:solidFill>
                <a:miter lim="800000"/>
                <a:headEnd/>
                <a:tailEnd/>
              </a:ln>
              <a:effectLst/>
            </p:spPr>
            <p:txBody>
              <a:bodyPr wrap="none" anchor="ctr"/>
              <a:lstStyle/>
              <a:p>
                <a:endParaRPr lang="en-US"/>
              </a:p>
            </p:txBody>
          </p:sp>
          <p:sp>
            <p:nvSpPr>
              <p:cNvPr id="1199389" name="Freeform 285"/>
              <p:cNvSpPr>
                <a:spLocks noChangeAspect="1"/>
              </p:cNvSpPr>
              <p:nvPr/>
            </p:nvSpPr>
            <p:spPr bwMode="auto">
              <a:xfrm>
                <a:off x="2587" y="601"/>
                <a:ext cx="677" cy="331"/>
              </a:xfrm>
              <a:custGeom>
                <a:avLst/>
                <a:gdLst/>
                <a:ahLst/>
                <a:cxnLst>
                  <a:cxn ang="0">
                    <a:pos x="653" y="6"/>
                  </a:cxn>
                  <a:cxn ang="0">
                    <a:pos x="570" y="58"/>
                  </a:cxn>
                  <a:cxn ang="0">
                    <a:pos x="535" y="0"/>
                  </a:cxn>
                  <a:cxn ang="0">
                    <a:pos x="482" y="46"/>
                  </a:cxn>
                  <a:cxn ang="0">
                    <a:pos x="443" y="6"/>
                  </a:cxn>
                  <a:cxn ang="0">
                    <a:pos x="360" y="58"/>
                  </a:cxn>
                  <a:cxn ang="0">
                    <a:pos x="277" y="0"/>
                  </a:cxn>
                  <a:cxn ang="0">
                    <a:pos x="234" y="58"/>
                  </a:cxn>
                  <a:cxn ang="0">
                    <a:pos x="160" y="0"/>
                  </a:cxn>
                  <a:cxn ang="0">
                    <a:pos x="107" y="53"/>
                  </a:cxn>
                  <a:cxn ang="0">
                    <a:pos x="53" y="0"/>
                  </a:cxn>
                  <a:cxn ang="0">
                    <a:pos x="9" y="58"/>
                  </a:cxn>
                  <a:cxn ang="0">
                    <a:pos x="39" y="104"/>
                  </a:cxn>
                  <a:cxn ang="0">
                    <a:pos x="4" y="175"/>
                  </a:cxn>
                  <a:cxn ang="0">
                    <a:pos x="43" y="233"/>
                  </a:cxn>
                  <a:cxn ang="0">
                    <a:pos x="0" y="279"/>
                  </a:cxn>
                  <a:cxn ang="0">
                    <a:pos x="48" y="325"/>
                  </a:cxn>
                  <a:cxn ang="0">
                    <a:pos x="131" y="291"/>
                  </a:cxn>
                  <a:cxn ang="0">
                    <a:pos x="195" y="320"/>
                  </a:cxn>
                  <a:cxn ang="0">
                    <a:pos x="238" y="267"/>
                  </a:cxn>
                  <a:cxn ang="0">
                    <a:pos x="287" y="325"/>
                  </a:cxn>
                  <a:cxn ang="0">
                    <a:pos x="355" y="279"/>
                  </a:cxn>
                  <a:cxn ang="0">
                    <a:pos x="414" y="331"/>
                  </a:cxn>
                  <a:cxn ang="0">
                    <a:pos x="458" y="279"/>
                  </a:cxn>
                  <a:cxn ang="0">
                    <a:pos x="507" y="325"/>
                  </a:cxn>
                  <a:cxn ang="0">
                    <a:pos x="546" y="262"/>
                  </a:cxn>
                  <a:cxn ang="0">
                    <a:pos x="599" y="320"/>
                  </a:cxn>
                  <a:cxn ang="0">
                    <a:pos x="623" y="262"/>
                  </a:cxn>
                  <a:cxn ang="0">
                    <a:pos x="677" y="227"/>
                  </a:cxn>
                  <a:cxn ang="0">
                    <a:pos x="633" y="186"/>
                  </a:cxn>
                  <a:cxn ang="0">
                    <a:pos x="677" y="133"/>
                  </a:cxn>
                  <a:cxn ang="0">
                    <a:pos x="633" y="104"/>
                  </a:cxn>
                  <a:cxn ang="0">
                    <a:pos x="672" y="53"/>
                  </a:cxn>
                  <a:cxn ang="0">
                    <a:pos x="653" y="6"/>
                  </a:cxn>
                </a:cxnLst>
                <a:rect l="0" t="0" r="r" b="b"/>
                <a:pathLst>
                  <a:path w="677" h="331">
                    <a:moveTo>
                      <a:pt x="653" y="6"/>
                    </a:moveTo>
                    <a:lnTo>
                      <a:pt x="570" y="58"/>
                    </a:lnTo>
                    <a:lnTo>
                      <a:pt x="535" y="0"/>
                    </a:lnTo>
                    <a:lnTo>
                      <a:pt x="482" y="46"/>
                    </a:lnTo>
                    <a:lnTo>
                      <a:pt x="443" y="6"/>
                    </a:lnTo>
                    <a:lnTo>
                      <a:pt x="360" y="58"/>
                    </a:lnTo>
                    <a:lnTo>
                      <a:pt x="277" y="0"/>
                    </a:lnTo>
                    <a:lnTo>
                      <a:pt x="234" y="58"/>
                    </a:lnTo>
                    <a:lnTo>
                      <a:pt x="160" y="0"/>
                    </a:lnTo>
                    <a:lnTo>
                      <a:pt x="107" y="53"/>
                    </a:lnTo>
                    <a:lnTo>
                      <a:pt x="53" y="0"/>
                    </a:lnTo>
                    <a:lnTo>
                      <a:pt x="9" y="58"/>
                    </a:lnTo>
                    <a:lnTo>
                      <a:pt x="39" y="104"/>
                    </a:lnTo>
                    <a:lnTo>
                      <a:pt x="4" y="175"/>
                    </a:lnTo>
                    <a:lnTo>
                      <a:pt x="43" y="233"/>
                    </a:lnTo>
                    <a:lnTo>
                      <a:pt x="0" y="279"/>
                    </a:lnTo>
                    <a:lnTo>
                      <a:pt x="48" y="325"/>
                    </a:lnTo>
                    <a:lnTo>
                      <a:pt x="131" y="291"/>
                    </a:lnTo>
                    <a:lnTo>
                      <a:pt x="195" y="320"/>
                    </a:lnTo>
                    <a:lnTo>
                      <a:pt x="238" y="267"/>
                    </a:lnTo>
                    <a:lnTo>
                      <a:pt x="287" y="325"/>
                    </a:lnTo>
                    <a:lnTo>
                      <a:pt x="355" y="279"/>
                    </a:lnTo>
                    <a:lnTo>
                      <a:pt x="414" y="331"/>
                    </a:lnTo>
                    <a:lnTo>
                      <a:pt x="458" y="279"/>
                    </a:lnTo>
                    <a:lnTo>
                      <a:pt x="507" y="325"/>
                    </a:lnTo>
                    <a:lnTo>
                      <a:pt x="546" y="262"/>
                    </a:lnTo>
                    <a:lnTo>
                      <a:pt x="599" y="320"/>
                    </a:lnTo>
                    <a:lnTo>
                      <a:pt x="623" y="262"/>
                    </a:lnTo>
                    <a:lnTo>
                      <a:pt x="677" y="227"/>
                    </a:lnTo>
                    <a:lnTo>
                      <a:pt x="633" y="186"/>
                    </a:lnTo>
                    <a:lnTo>
                      <a:pt x="677" y="133"/>
                    </a:lnTo>
                    <a:lnTo>
                      <a:pt x="633" y="104"/>
                    </a:lnTo>
                    <a:lnTo>
                      <a:pt x="672" y="53"/>
                    </a:lnTo>
                    <a:lnTo>
                      <a:pt x="653" y="6"/>
                    </a:lnTo>
                  </a:path>
                </a:pathLst>
              </a:custGeom>
              <a:solidFill>
                <a:schemeClr val="accent1"/>
              </a:solidFill>
              <a:ln w="12700" cap="rnd" cmpd="sng">
                <a:solidFill>
                  <a:srgbClr val="FFFFFF"/>
                </a:solidFill>
                <a:prstDash val="solid"/>
                <a:round/>
                <a:headEnd type="none" w="sm" len="sm"/>
                <a:tailEnd type="none" w="sm" len="sm"/>
              </a:ln>
              <a:effectLst/>
            </p:spPr>
            <p:txBody>
              <a:bodyPr/>
              <a:lstStyle/>
              <a:p>
                <a:endParaRPr lang="en-US"/>
              </a:p>
            </p:txBody>
          </p:sp>
          <p:sp>
            <p:nvSpPr>
              <p:cNvPr id="1199390" name="Rectangle 286"/>
              <p:cNvSpPr>
                <a:spLocks noChangeArrowheads="1"/>
              </p:cNvSpPr>
              <p:nvPr/>
            </p:nvSpPr>
            <p:spPr bwMode="auto">
              <a:xfrm>
                <a:off x="2656" y="684"/>
                <a:ext cx="522" cy="179"/>
              </a:xfrm>
              <a:prstGeom prst="rect">
                <a:avLst/>
              </a:prstGeom>
              <a:noFill/>
              <a:ln w="12700">
                <a:noFill/>
                <a:miter lim="800000"/>
                <a:headEnd/>
                <a:tailEnd/>
              </a:ln>
              <a:effectLst/>
            </p:spPr>
            <p:txBody>
              <a:bodyPr wrap="none" lIns="0" tIns="0" rIns="0" bIns="0" anchor="ctr" anchorCtr="1">
                <a:spAutoFit/>
              </a:bodyPr>
              <a:lstStyle/>
              <a:p>
                <a:pPr>
                  <a:lnSpc>
                    <a:spcPct val="85000"/>
                  </a:lnSpc>
                  <a:spcBef>
                    <a:spcPct val="0"/>
                  </a:spcBef>
                </a:pPr>
                <a:r>
                  <a:rPr lang="en-US" sz="1700" dirty="0">
                    <a:latin typeface="Copperplate Gothic Bold" pitchFamily="34" charset="0"/>
                  </a:rPr>
                  <a:t>HWIL</a:t>
                </a:r>
              </a:p>
            </p:txBody>
          </p:sp>
        </p:grpSp>
        <p:sp>
          <p:nvSpPr>
            <p:cNvPr id="1199391" name="AutoShape 287"/>
            <p:cNvSpPr>
              <a:spLocks noChangeArrowheads="1"/>
            </p:cNvSpPr>
            <p:nvPr/>
          </p:nvSpPr>
          <p:spPr bwMode="auto">
            <a:xfrm>
              <a:off x="2929731" y="3028951"/>
              <a:ext cx="1085850" cy="839788"/>
            </a:xfrm>
            <a:prstGeom prst="roundRect">
              <a:avLst>
                <a:gd name="adj" fmla="val 16667"/>
              </a:avLst>
            </a:prstGeom>
            <a:solidFill>
              <a:srgbClr val="008E00"/>
            </a:solidFill>
            <a:ln w="12700" algn="ctr">
              <a:round/>
              <a:headEnd/>
              <a:tailEnd/>
            </a:ln>
            <a:effectLst/>
            <a:scene3d>
              <a:camera prst="legacyObliqueTopRight"/>
              <a:lightRig rig="legacyFlat3" dir="b"/>
            </a:scene3d>
            <a:sp3d extrusionH="125400" prstMaterial="legacyMatte">
              <a:bevelT w="13500" h="13500" prst="angle"/>
              <a:bevelB w="13500" h="13500" prst="angle"/>
              <a:extrusionClr>
                <a:srgbClr val="008E00"/>
              </a:extrusionClr>
            </a:sp3d>
          </p:spPr>
          <p:txBody>
            <a:bodyPr wrap="none" lIns="0" tIns="0" rIns="0" bIns="0" anchor="ctr">
              <a:flatTx/>
            </a:bodyPr>
            <a:lstStyle/>
            <a:p>
              <a:pPr defTabSz="553701">
                <a:lnSpc>
                  <a:spcPct val="90000"/>
                </a:lnSpc>
              </a:pPr>
              <a:r>
                <a:rPr lang="en-US" sz="1300" dirty="0">
                  <a:solidFill>
                    <a:schemeClr val="bg1"/>
                  </a:solidFill>
                  <a:latin typeface="Times New Roman" pitchFamily="18" charset="0"/>
                </a:rPr>
                <a:t>Range</a:t>
              </a:r>
              <a:br>
                <a:rPr lang="en-US" sz="1300" dirty="0">
                  <a:solidFill>
                    <a:schemeClr val="bg1"/>
                  </a:solidFill>
                  <a:latin typeface="Times New Roman" pitchFamily="18" charset="0"/>
                </a:rPr>
              </a:br>
              <a:r>
                <a:rPr lang="en-US" sz="1300" dirty="0">
                  <a:solidFill>
                    <a:schemeClr val="bg1"/>
                  </a:solidFill>
                  <a:latin typeface="Times New Roman" pitchFamily="18" charset="0"/>
                </a:rPr>
                <a:t>Resource</a:t>
              </a:r>
            </a:p>
            <a:p>
              <a:pPr defTabSz="553701">
                <a:lnSpc>
                  <a:spcPct val="90000"/>
                </a:lnSpc>
              </a:pPr>
              <a:r>
                <a:rPr lang="en-US" sz="1300" dirty="0">
                  <a:solidFill>
                    <a:schemeClr val="bg1"/>
                  </a:solidFill>
                  <a:latin typeface="Times New Roman" pitchFamily="18" charset="0"/>
                </a:rPr>
                <a:t>Application</a:t>
              </a:r>
            </a:p>
            <a:p>
              <a:pPr defTabSz="553701">
                <a:lnSpc>
                  <a:spcPct val="90000"/>
                </a:lnSpc>
              </a:pPr>
              <a:endParaRPr lang="en-US" sz="1300" dirty="0">
                <a:solidFill>
                  <a:schemeClr val="bg1"/>
                </a:solidFill>
                <a:latin typeface="Times New Roman" pitchFamily="18" charset="0"/>
              </a:endParaRPr>
            </a:p>
          </p:txBody>
        </p:sp>
        <p:sp>
          <p:nvSpPr>
            <p:cNvPr id="1199392" name="AutoShape 288"/>
            <p:cNvSpPr>
              <a:spLocks noChangeArrowheads="1"/>
            </p:cNvSpPr>
            <p:nvPr/>
          </p:nvSpPr>
          <p:spPr bwMode="auto">
            <a:xfrm>
              <a:off x="2550319" y="5834065"/>
              <a:ext cx="1093787"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Repository Utilities</a:t>
              </a:r>
            </a:p>
          </p:txBody>
        </p:sp>
        <p:sp>
          <p:nvSpPr>
            <p:cNvPr id="1199393" name="Oval 289"/>
            <p:cNvSpPr>
              <a:spLocks noChangeArrowheads="1"/>
            </p:cNvSpPr>
            <p:nvPr/>
          </p:nvSpPr>
          <p:spPr bwMode="auto">
            <a:xfrm>
              <a:off x="1110456" y="3406776"/>
              <a:ext cx="708026"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4" name="Text Box 290"/>
            <p:cNvSpPr txBox="1">
              <a:spLocks noChangeArrowheads="1"/>
            </p:cNvSpPr>
            <p:nvPr/>
          </p:nvSpPr>
          <p:spPr bwMode="auto">
            <a:xfrm>
              <a:off x="1156685" y="3429000"/>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5" name="Oval 291"/>
            <p:cNvSpPr>
              <a:spLocks noChangeArrowheads="1"/>
            </p:cNvSpPr>
            <p:nvPr/>
          </p:nvSpPr>
          <p:spPr bwMode="auto">
            <a:xfrm>
              <a:off x="2097881" y="3417888"/>
              <a:ext cx="708026" cy="36353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6" name="Text Box 292"/>
            <p:cNvSpPr txBox="1">
              <a:spLocks noChangeArrowheads="1"/>
            </p:cNvSpPr>
            <p:nvPr/>
          </p:nvSpPr>
          <p:spPr bwMode="auto">
            <a:xfrm>
              <a:off x="2152048" y="3436937"/>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397" name="Oval 293"/>
            <p:cNvSpPr>
              <a:spLocks noChangeAspect="1" noChangeArrowheads="1"/>
            </p:cNvSpPr>
            <p:nvPr/>
          </p:nvSpPr>
          <p:spPr bwMode="auto">
            <a:xfrm>
              <a:off x="3174206" y="3635376"/>
              <a:ext cx="201613"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8" name="Oval 294"/>
            <p:cNvSpPr>
              <a:spLocks noChangeAspect="1" noChangeArrowheads="1"/>
            </p:cNvSpPr>
            <p:nvPr/>
          </p:nvSpPr>
          <p:spPr bwMode="auto">
            <a:xfrm>
              <a:off x="3291681" y="3679826"/>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399" name="Oval 295"/>
            <p:cNvSpPr>
              <a:spLocks noChangeAspect="1" noChangeArrowheads="1"/>
            </p:cNvSpPr>
            <p:nvPr/>
          </p:nvSpPr>
          <p:spPr bwMode="auto">
            <a:xfrm>
              <a:off x="3418681" y="364648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0" name="Oval 296"/>
            <p:cNvSpPr>
              <a:spLocks noChangeAspect="1" noChangeArrowheads="1"/>
            </p:cNvSpPr>
            <p:nvPr/>
          </p:nvSpPr>
          <p:spPr bwMode="auto">
            <a:xfrm>
              <a:off x="3529806" y="3690939"/>
              <a:ext cx="204788"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1" name="Oval 297"/>
            <p:cNvSpPr>
              <a:spLocks noChangeAspect="1" noChangeArrowheads="1"/>
            </p:cNvSpPr>
            <p:nvPr/>
          </p:nvSpPr>
          <p:spPr bwMode="auto">
            <a:xfrm>
              <a:off x="3663157" y="3657601"/>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2" name="Oval 298"/>
            <p:cNvSpPr>
              <a:spLocks noChangeAspect="1" noChangeArrowheads="1"/>
            </p:cNvSpPr>
            <p:nvPr/>
          </p:nvSpPr>
          <p:spPr bwMode="auto">
            <a:xfrm>
              <a:off x="4325144" y="3651251"/>
              <a:ext cx="203200" cy="10318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3" name="Oval 299"/>
            <p:cNvSpPr>
              <a:spLocks noChangeAspect="1" noChangeArrowheads="1"/>
            </p:cNvSpPr>
            <p:nvPr/>
          </p:nvSpPr>
          <p:spPr bwMode="auto">
            <a:xfrm>
              <a:off x="4442619" y="3697289"/>
              <a:ext cx="203200" cy="103187"/>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4" name="Oval 300"/>
            <p:cNvSpPr>
              <a:spLocks noChangeAspect="1" noChangeArrowheads="1"/>
            </p:cNvSpPr>
            <p:nvPr/>
          </p:nvSpPr>
          <p:spPr bwMode="auto">
            <a:xfrm>
              <a:off x="4569620" y="366236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5" name="Oval 301"/>
            <p:cNvSpPr>
              <a:spLocks noChangeAspect="1" noChangeArrowheads="1"/>
            </p:cNvSpPr>
            <p:nvPr/>
          </p:nvSpPr>
          <p:spPr bwMode="auto">
            <a:xfrm>
              <a:off x="4680746" y="3706814"/>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6" name="Oval 302"/>
            <p:cNvSpPr>
              <a:spLocks noChangeAspect="1" noChangeArrowheads="1"/>
            </p:cNvSpPr>
            <p:nvPr/>
          </p:nvSpPr>
          <p:spPr bwMode="auto">
            <a:xfrm>
              <a:off x="4814096" y="3673476"/>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7" name="Oval 303"/>
            <p:cNvSpPr>
              <a:spLocks noChangeAspect="1" noChangeArrowheads="1"/>
            </p:cNvSpPr>
            <p:nvPr/>
          </p:nvSpPr>
          <p:spPr bwMode="auto">
            <a:xfrm>
              <a:off x="6239670" y="5335589"/>
              <a:ext cx="206375"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8" name="Oval 304"/>
            <p:cNvSpPr>
              <a:spLocks noChangeAspect="1" noChangeArrowheads="1"/>
            </p:cNvSpPr>
            <p:nvPr/>
          </p:nvSpPr>
          <p:spPr bwMode="auto">
            <a:xfrm>
              <a:off x="6366670" y="5335589"/>
              <a:ext cx="204787"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09" name="Oval 305"/>
            <p:cNvSpPr>
              <a:spLocks noChangeArrowheads="1"/>
            </p:cNvSpPr>
            <p:nvPr/>
          </p:nvSpPr>
          <p:spPr bwMode="auto">
            <a:xfrm>
              <a:off x="1604170" y="3486151"/>
              <a:ext cx="711200" cy="363538"/>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10" name="Text Box 306"/>
            <p:cNvSpPr txBox="1">
              <a:spLocks noChangeArrowheads="1"/>
            </p:cNvSpPr>
            <p:nvPr/>
          </p:nvSpPr>
          <p:spPr bwMode="auto">
            <a:xfrm>
              <a:off x="1658336" y="3509962"/>
              <a:ext cx="591053" cy="351242"/>
            </a:xfrm>
            <a:prstGeom prst="rect">
              <a:avLst/>
            </a:prstGeom>
            <a:noFill/>
            <a:ln w="9525">
              <a:noFill/>
              <a:miter lim="800000"/>
              <a:headEnd/>
              <a:tailEnd/>
            </a:ln>
            <a:effectLst/>
          </p:spPr>
          <p:txBody>
            <a:bodyPr wrap="none" lIns="91407" tIns="45704" rIns="91407" bIns="45704">
              <a:spAutoFit/>
            </a:bodyPr>
            <a:lstStyle/>
            <a:p>
              <a:pPr algn="l" eaLnBrk="1" hangingPunct="1">
                <a:lnSpc>
                  <a:spcPct val="70000"/>
                </a:lnSpc>
                <a:spcBef>
                  <a:spcPct val="0"/>
                </a:spcBef>
              </a:pPr>
              <a:r>
                <a:rPr lang="en-US" sz="1100" dirty="0">
                  <a:latin typeface="Times New Roman" pitchFamily="18" charset="0"/>
                </a:rPr>
                <a:t>TENA</a:t>
              </a:r>
            </a:p>
            <a:p>
              <a:pPr algn="l" eaLnBrk="1" hangingPunct="1">
                <a:lnSpc>
                  <a:spcPct val="70000"/>
                </a:lnSpc>
                <a:spcBef>
                  <a:spcPct val="0"/>
                </a:spcBef>
              </a:pPr>
              <a:r>
                <a:rPr lang="en-US" sz="1100" dirty="0">
                  <a:latin typeface="Times New Roman" pitchFamily="18" charset="0"/>
                </a:rPr>
                <a:t>Object</a:t>
              </a:r>
            </a:p>
          </p:txBody>
        </p:sp>
        <p:sp>
          <p:nvSpPr>
            <p:cNvPr id="1199411" name="AutoShape 307"/>
            <p:cNvSpPr>
              <a:spLocks noChangeArrowheads="1"/>
            </p:cNvSpPr>
            <p:nvPr/>
          </p:nvSpPr>
          <p:spPr bwMode="auto">
            <a:xfrm>
              <a:off x="4028281" y="5302251"/>
              <a:ext cx="1541463" cy="830263"/>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Infrastructure Management and Planning Utilities</a:t>
              </a:r>
            </a:p>
          </p:txBody>
        </p:sp>
        <p:grpSp>
          <p:nvGrpSpPr>
            <p:cNvPr id="1199412" name="Group 308"/>
            <p:cNvGrpSpPr>
              <a:grpSpLocks/>
            </p:cNvGrpSpPr>
            <p:nvPr/>
          </p:nvGrpSpPr>
          <p:grpSpPr bwMode="auto">
            <a:xfrm>
              <a:off x="4399757" y="5310188"/>
              <a:ext cx="695325" cy="158750"/>
              <a:chOff x="2727" y="1913"/>
              <a:chExt cx="470" cy="120"/>
            </a:xfrm>
          </p:grpSpPr>
          <p:sp>
            <p:nvSpPr>
              <p:cNvPr id="1199413" name="Oval 309"/>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4" name="Oval 310"/>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5" name="Oval 311"/>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6" name="Oval 312"/>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17" name="Oval 313"/>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18" name="Group 314"/>
            <p:cNvGrpSpPr>
              <a:grpSpLocks/>
            </p:cNvGrpSpPr>
            <p:nvPr/>
          </p:nvGrpSpPr>
          <p:grpSpPr bwMode="auto">
            <a:xfrm>
              <a:off x="6139658" y="3622675"/>
              <a:ext cx="695325" cy="158750"/>
              <a:chOff x="2727" y="1913"/>
              <a:chExt cx="470" cy="120"/>
            </a:xfrm>
          </p:grpSpPr>
          <p:sp>
            <p:nvSpPr>
              <p:cNvPr id="1199419" name="Oval 315"/>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0" name="Oval 316"/>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1" name="Oval 317"/>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2" name="Oval 318"/>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3" name="Oval 319"/>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24" name="Group 320"/>
            <p:cNvGrpSpPr>
              <a:grpSpLocks/>
            </p:cNvGrpSpPr>
            <p:nvPr/>
          </p:nvGrpSpPr>
          <p:grpSpPr bwMode="auto">
            <a:xfrm>
              <a:off x="7596983" y="3625850"/>
              <a:ext cx="695325" cy="173038"/>
              <a:chOff x="2727" y="1913"/>
              <a:chExt cx="470" cy="120"/>
            </a:xfrm>
          </p:grpSpPr>
          <p:sp>
            <p:nvSpPr>
              <p:cNvPr id="1199425" name="Oval 321"/>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6" name="Oval 322"/>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7" name="Oval 323"/>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8" name="Oval 324"/>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29" name="Oval 325"/>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grpSp>
          <p:nvGrpSpPr>
            <p:cNvPr id="1199430" name="Group 326"/>
            <p:cNvGrpSpPr>
              <a:grpSpLocks/>
            </p:cNvGrpSpPr>
            <p:nvPr/>
          </p:nvGrpSpPr>
          <p:grpSpPr bwMode="auto">
            <a:xfrm>
              <a:off x="7350919" y="5359400"/>
              <a:ext cx="693737" cy="157163"/>
              <a:chOff x="2727" y="1913"/>
              <a:chExt cx="470" cy="120"/>
            </a:xfrm>
          </p:grpSpPr>
          <p:sp>
            <p:nvSpPr>
              <p:cNvPr id="1199431" name="Oval 327"/>
              <p:cNvSpPr>
                <a:spLocks noChangeAspect="1" noChangeArrowheads="1"/>
              </p:cNvSpPr>
              <p:nvPr/>
            </p:nvSpPr>
            <p:spPr bwMode="auto">
              <a:xfrm>
                <a:off x="2727" y="1913"/>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2" name="Oval 328"/>
              <p:cNvSpPr>
                <a:spLocks noChangeAspect="1" noChangeArrowheads="1"/>
              </p:cNvSpPr>
              <p:nvPr/>
            </p:nvSpPr>
            <p:spPr bwMode="auto">
              <a:xfrm>
                <a:off x="2807" y="1946"/>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3" name="Oval 329"/>
              <p:cNvSpPr>
                <a:spLocks noChangeAspect="1" noChangeArrowheads="1"/>
              </p:cNvSpPr>
              <p:nvPr/>
            </p:nvSpPr>
            <p:spPr bwMode="auto">
              <a:xfrm>
                <a:off x="2893" y="1921"/>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4" name="Oval 330"/>
              <p:cNvSpPr>
                <a:spLocks noChangeAspect="1" noChangeArrowheads="1"/>
              </p:cNvSpPr>
              <p:nvPr/>
            </p:nvSpPr>
            <p:spPr bwMode="auto">
              <a:xfrm>
                <a:off x="2968" y="1954"/>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sp>
            <p:nvSpPr>
              <p:cNvPr id="1199435" name="Oval 331"/>
              <p:cNvSpPr>
                <a:spLocks noChangeAspect="1" noChangeArrowheads="1"/>
              </p:cNvSpPr>
              <p:nvPr/>
            </p:nvSpPr>
            <p:spPr bwMode="auto">
              <a:xfrm>
                <a:off x="3059" y="1929"/>
                <a:ext cx="138" cy="79"/>
              </a:xfrm>
              <a:prstGeom prst="ellipse">
                <a:avLst/>
              </a:prstGeom>
              <a:solidFill>
                <a:srgbClr val="FFFF66"/>
              </a:solidFill>
              <a:ln w="9525">
                <a:solidFill>
                  <a:schemeClr val="tx1"/>
                </a:solidFill>
                <a:round/>
                <a:headEnd/>
                <a:tailEnd/>
              </a:ln>
              <a:effectLst/>
            </p:spPr>
            <p:txBody>
              <a:bodyPr wrap="none" lIns="91416" tIns="45708" rIns="91416" bIns="45708" anchor="ctr"/>
              <a:lstStyle/>
              <a:p>
                <a:pPr eaLnBrk="1" hangingPunct="1">
                  <a:lnSpc>
                    <a:spcPct val="100000"/>
                  </a:lnSpc>
                  <a:spcBef>
                    <a:spcPct val="0"/>
                  </a:spcBef>
                </a:pPr>
                <a:endParaRPr lang="en-US" sz="1900" dirty="0">
                  <a:latin typeface="Times New Roman" pitchFamily="18" charset="0"/>
                </a:endParaRPr>
              </a:p>
            </p:txBody>
          </p:sp>
        </p:grpSp>
        <p:sp>
          <p:nvSpPr>
            <p:cNvPr id="1199436" name="AutoShape 332"/>
            <p:cNvSpPr>
              <a:spLocks noChangeArrowheads="1"/>
            </p:cNvSpPr>
            <p:nvPr/>
          </p:nvSpPr>
          <p:spPr bwMode="auto">
            <a:xfrm>
              <a:off x="1185069" y="6203951"/>
              <a:ext cx="1200150" cy="536575"/>
            </a:xfrm>
            <a:prstGeom prst="roundRect">
              <a:avLst>
                <a:gd name="adj" fmla="val 16667"/>
              </a:avLst>
            </a:prstGeom>
            <a:solidFill>
              <a:srgbClr val="0033CC"/>
            </a:solidFill>
            <a:ln w="12700" algn="ctr">
              <a:noFill/>
              <a:round/>
              <a:headEnd/>
              <a:tailEnd/>
            </a:ln>
            <a:effectLst/>
            <a:scene3d>
              <a:camera prst="legacyObliqueTopRight"/>
              <a:lightRig rig="legacyFlat3" dir="b"/>
            </a:scene3d>
            <a:sp3d extrusionH="125400" prstMaterial="legacyMatte">
              <a:bevelT w="13500" h="13500" prst="angle"/>
              <a:bevelB w="13500" h="13500" prst="angle"/>
              <a:extrusionClr>
                <a:srgbClr val="0033CC"/>
              </a:extrusionClr>
            </a:sp3d>
          </p:spPr>
          <p:txBody>
            <a:bodyPr lIns="0" tIns="0" rIns="0" bIns="0" anchor="b">
              <a:flatTx/>
            </a:bodyPr>
            <a:lstStyle/>
            <a:p>
              <a:pPr>
                <a:lnSpc>
                  <a:spcPct val="100000"/>
                </a:lnSpc>
                <a:spcBef>
                  <a:spcPct val="0"/>
                </a:spcBef>
              </a:pPr>
              <a:r>
                <a:rPr lang="en-US" sz="1300" dirty="0">
                  <a:solidFill>
                    <a:schemeClr val="bg1"/>
                  </a:solidFill>
                  <a:latin typeface="Times New Roman" pitchFamily="18" charset="0"/>
                </a:rPr>
                <a:t>Object Model Utilities</a:t>
              </a:r>
            </a:p>
          </p:txBody>
        </p:sp>
        <p:sp>
          <p:nvSpPr>
            <p:cNvPr id="1199437" name="Oval 333"/>
            <p:cNvSpPr>
              <a:spLocks noChangeAspect="1" noChangeArrowheads="1"/>
            </p:cNvSpPr>
            <p:nvPr/>
          </p:nvSpPr>
          <p:spPr bwMode="auto">
            <a:xfrm>
              <a:off x="6503194" y="5326064"/>
              <a:ext cx="203200" cy="104775"/>
            </a:xfrm>
            <a:prstGeom prst="ellipse">
              <a:avLst/>
            </a:prstGeom>
            <a:solidFill>
              <a:srgbClr val="FFFF66"/>
            </a:solidFill>
            <a:ln w="9525">
              <a:solidFill>
                <a:schemeClr val="tx1"/>
              </a:solidFill>
              <a:round/>
              <a:headEnd/>
              <a:tailEnd/>
            </a:ln>
            <a:effectLst/>
          </p:spPr>
          <p:txBody>
            <a:bodyPr wrap="none" lIns="91407" tIns="45704" rIns="91407" bIns="45704" anchor="ctr"/>
            <a:lstStyle/>
            <a:p>
              <a:pPr eaLnBrk="1" hangingPunct="1">
                <a:lnSpc>
                  <a:spcPct val="100000"/>
                </a:lnSpc>
                <a:spcBef>
                  <a:spcPct val="0"/>
                </a:spcBef>
              </a:pPr>
              <a:endParaRPr lang="en-US" sz="1900" dirty="0">
                <a:latin typeface="Times New Roman" pitchFamily="18" charset="0"/>
              </a:endParaRPr>
            </a:p>
          </p:txBody>
        </p:sp>
        <p:sp>
          <p:nvSpPr>
            <p:cNvPr id="1199438" name="Rectangle 334"/>
            <p:cNvSpPr>
              <a:spLocks noChangeArrowheads="1"/>
            </p:cNvSpPr>
            <p:nvPr/>
          </p:nvSpPr>
          <p:spPr bwMode="auto">
            <a:xfrm>
              <a:off x="965995" y="4111626"/>
              <a:ext cx="7683500" cy="989013"/>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39" name="Text Box 335"/>
            <p:cNvSpPr txBox="1">
              <a:spLocks noChangeArrowheads="1"/>
            </p:cNvSpPr>
            <p:nvPr/>
          </p:nvSpPr>
          <p:spPr bwMode="auto">
            <a:xfrm>
              <a:off x="2901156" y="6850063"/>
              <a:ext cx="1601788" cy="174886"/>
            </a:xfrm>
            <a:prstGeom prst="rect">
              <a:avLst/>
            </a:prstGeom>
            <a:solidFill>
              <a:schemeClr val="bg1"/>
            </a:solidFill>
            <a:ln w="9525">
              <a:noFill/>
              <a:miter lim="800000"/>
              <a:headEnd/>
              <a:tailEnd/>
            </a:ln>
            <a:effectLst/>
          </p:spPr>
          <p:txBody>
            <a:bodyPr lIns="91407" tIns="0" rIns="91407" bIns="0">
              <a:spAutoFit/>
            </a:bodyPr>
            <a:lstStyle/>
            <a:p>
              <a:pPr eaLnBrk="1" hangingPunct="1">
                <a:lnSpc>
                  <a:spcPct val="80000"/>
                </a:lnSpc>
                <a:spcBef>
                  <a:spcPct val="0"/>
                </a:spcBef>
              </a:pPr>
              <a:r>
                <a:rPr lang="en-US" sz="1300" dirty="0">
                  <a:solidFill>
                    <a:srgbClr val="0033CC"/>
                  </a:solidFill>
                  <a:latin typeface="Arial Black" pitchFamily="34" charset="0"/>
                </a:rPr>
                <a:t>TENA Utilities</a:t>
              </a:r>
            </a:p>
          </p:txBody>
        </p:sp>
        <p:sp>
          <p:nvSpPr>
            <p:cNvPr id="1199440" name="Text Box 336"/>
            <p:cNvSpPr txBox="1">
              <a:spLocks noChangeArrowheads="1"/>
            </p:cNvSpPr>
            <p:nvPr/>
          </p:nvSpPr>
          <p:spPr bwMode="auto">
            <a:xfrm>
              <a:off x="2088356" y="4973639"/>
              <a:ext cx="3098800" cy="174886"/>
            </a:xfrm>
            <a:prstGeom prst="rect">
              <a:avLst/>
            </a:prstGeom>
            <a:solidFill>
              <a:schemeClr val="bg1"/>
            </a:solidFill>
            <a:ln w="9525">
              <a:noFill/>
              <a:miter lim="800000"/>
              <a:headEnd/>
              <a:tailEnd/>
            </a:ln>
            <a:effectLst/>
          </p:spPr>
          <p:txBody>
            <a:bodyPr lIns="0" tIns="0" rIns="0" bIns="0">
              <a:spAutoFit/>
            </a:bodyPr>
            <a:lstStyle/>
            <a:p>
              <a:pPr eaLnBrk="1" hangingPunct="1">
                <a:lnSpc>
                  <a:spcPct val="80000"/>
                </a:lnSpc>
                <a:spcBef>
                  <a:spcPct val="0"/>
                </a:spcBef>
              </a:pPr>
              <a:r>
                <a:rPr lang="en-US" sz="1300" dirty="0">
                  <a:solidFill>
                    <a:srgbClr val="CC0000"/>
                  </a:solidFill>
                  <a:latin typeface="Arial Black" pitchFamily="34" charset="0"/>
                </a:rPr>
                <a:t>TENA Common Infrastructure</a:t>
              </a:r>
            </a:p>
          </p:txBody>
        </p:sp>
        <p:sp>
          <p:nvSpPr>
            <p:cNvPr id="1199441" name="Text Box 337"/>
            <p:cNvSpPr txBox="1">
              <a:spLocks noChangeArrowheads="1"/>
            </p:cNvSpPr>
            <p:nvPr/>
          </p:nvSpPr>
          <p:spPr bwMode="auto">
            <a:xfrm>
              <a:off x="3246936" y="1685926"/>
              <a:ext cx="2018306"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Applications</a:t>
              </a:r>
            </a:p>
          </p:txBody>
        </p:sp>
        <p:sp>
          <p:nvSpPr>
            <p:cNvPr id="1199442" name="Line 338"/>
            <p:cNvSpPr>
              <a:spLocks noChangeShapeType="1"/>
            </p:cNvSpPr>
            <p:nvPr/>
          </p:nvSpPr>
          <p:spPr bwMode="auto">
            <a:xfrm rot="16200000" flipV="1">
              <a:off x="2049463" y="5464969"/>
              <a:ext cx="0" cy="1020763"/>
            </a:xfrm>
            <a:prstGeom prst="line">
              <a:avLst/>
            </a:prstGeom>
            <a:noFill/>
            <a:ln w="57150">
              <a:solidFill>
                <a:srgbClr val="800080"/>
              </a:solidFill>
              <a:round/>
              <a:headEnd type="triangle" w="med" len="med"/>
              <a:tailEnd/>
            </a:ln>
            <a:effectLst/>
          </p:spPr>
          <p:txBody>
            <a:bodyPr wrap="none" lIns="91432" tIns="45716" rIns="91432" bIns="45716" anchor="ctr"/>
            <a:lstStyle/>
            <a:p>
              <a:endParaRPr lang="en-US"/>
            </a:p>
          </p:txBody>
        </p:sp>
        <p:sp>
          <p:nvSpPr>
            <p:cNvPr id="1199443" name="AutoShape 339"/>
            <p:cNvSpPr>
              <a:spLocks noChangeArrowheads="1"/>
            </p:cNvSpPr>
            <p:nvPr/>
          </p:nvSpPr>
          <p:spPr bwMode="auto">
            <a:xfrm>
              <a:off x="7188995" y="6445251"/>
              <a:ext cx="941387"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sp>
          <p:nvSpPr>
            <p:cNvPr id="1199444" name="AutoShape 340"/>
            <p:cNvSpPr>
              <a:spLocks noChangeArrowheads="1"/>
            </p:cNvSpPr>
            <p:nvPr/>
          </p:nvSpPr>
          <p:spPr bwMode="auto">
            <a:xfrm>
              <a:off x="6109495" y="6445251"/>
              <a:ext cx="942975" cy="377825"/>
            </a:xfrm>
            <a:prstGeom prst="roundRect">
              <a:avLst>
                <a:gd name="adj" fmla="val 16667"/>
              </a:avLst>
            </a:prstGeom>
            <a:solidFill>
              <a:srgbClr val="C0C0C0"/>
            </a:solidFill>
            <a:ln w="3175">
              <a:noFill/>
              <a:round/>
              <a:headEnd/>
              <a:tailEnd/>
            </a:ln>
            <a:effectLst/>
            <a:scene3d>
              <a:camera prst="legacyObliqueTopRight"/>
              <a:lightRig rig="legacyFlat3" dir="b"/>
            </a:scene3d>
            <a:sp3d extrusionH="2016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100" dirty="0">
                  <a:latin typeface="Times New Roman" pitchFamily="18" charset="0"/>
                </a:rPr>
                <a:t>Non-TENA System</a:t>
              </a:r>
            </a:p>
          </p:txBody>
        </p:sp>
        <p:pic>
          <p:nvPicPr>
            <p:cNvPr id="1199446" name="Picture 342" descr="Untitled-1"/>
            <p:cNvPicPr>
              <a:picLocks noChangeAspect="1" noChangeArrowheads="1"/>
            </p:cNvPicPr>
            <p:nvPr/>
          </p:nvPicPr>
          <p:blipFill>
            <a:blip r:embed="rId2" cstate="print"/>
            <a:srcRect/>
            <a:stretch>
              <a:fillRect/>
            </a:stretch>
          </p:blipFill>
          <p:spPr bwMode="auto">
            <a:xfrm>
              <a:off x="6032089" y="2162174"/>
              <a:ext cx="910462" cy="803540"/>
            </a:xfrm>
            <a:prstGeom prst="rect">
              <a:avLst/>
            </a:prstGeom>
            <a:noFill/>
            <a:ln w="9525">
              <a:noFill/>
              <a:miter lim="800000"/>
              <a:headEnd/>
              <a:tailEnd/>
            </a:ln>
            <a:effectLst/>
          </p:spPr>
        </p:pic>
        <p:sp>
          <p:nvSpPr>
            <p:cNvPr id="1199447" name="Rectangle 343"/>
            <p:cNvSpPr>
              <a:spLocks noChangeArrowheads="1"/>
            </p:cNvSpPr>
            <p:nvPr/>
          </p:nvSpPr>
          <p:spPr bwMode="auto">
            <a:xfrm>
              <a:off x="5472906" y="1882775"/>
              <a:ext cx="3130550" cy="2124075"/>
            </a:xfrm>
            <a:prstGeom prst="rect">
              <a:avLst/>
            </a:prstGeom>
            <a:noFill/>
            <a:ln w="12700" cap="rnd">
              <a:solidFill>
                <a:schemeClr val="tx2"/>
              </a:solidFill>
              <a:prstDash val="sysDot"/>
              <a:miter lim="800000"/>
              <a:headEnd/>
              <a:tailEnd/>
            </a:ln>
            <a:effectLst/>
          </p:spPr>
          <p:txBody>
            <a:bodyPr wrap="none" lIns="91407" tIns="45704" rIns="91407" bIns="45704" anchor="ctr"/>
            <a:lstStyle/>
            <a:p>
              <a:pPr>
                <a:lnSpc>
                  <a:spcPct val="100000"/>
                </a:lnSpc>
                <a:spcBef>
                  <a:spcPct val="0"/>
                </a:spcBef>
              </a:pPr>
              <a:endParaRPr lang="en-US" sz="1900" dirty="0">
                <a:latin typeface="Times New Roman" pitchFamily="18" charset="0"/>
              </a:endParaRPr>
            </a:p>
          </p:txBody>
        </p:sp>
        <p:sp>
          <p:nvSpPr>
            <p:cNvPr id="1199448" name="Text Box 344"/>
            <p:cNvSpPr txBox="1">
              <a:spLocks noChangeArrowheads="1"/>
            </p:cNvSpPr>
            <p:nvPr/>
          </p:nvSpPr>
          <p:spPr bwMode="auto">
            <a:xfrm>
              <a:off x="6363097" y="1776414"/>
              <a:ext cx="1316832" cy="215444"/>
            </a:xfrm>
            <a:prstGeom prst="rect">
              <a:avLst/>
            </a:prstGeom>
            <a:solidFill>
              <a:schemeClr val="bg1"/>
            </a:solidFill>
            <a:ln w="9525">
              <a:noFill/>
              <a:miter lim="800000"/>
              <a:headEnd/>
              <a:tailEnd/>
            </a:ln>
            <a:effectLst/>
          </p:spPr>
          <p:txBody>
            <a:bodyPr wrap="none" lIns="91407" tIns="0" rIns="91407" bIns="0">
              <a:spAutoFit/>
            </a:bodyPr>
            <a:lstStyle/>
            <a:p>
              <a:pPr eaLnBrk="1" hangingPunct="1">
                <a:lnSpc>
                  <a:spcPct val="100000"/>
                </a:lnSpc>
                <a:spcBef>
                  <a:spcPct val="0"/>
                </a:spcBef>
              </a:pPr>
              <a:r>
                <a:rPr lang="en-US" sz="1300" dirty="0">
                  <a:solidFill>
                    <a:srgbClr val="008E00"/>
                  </a:solidFill>
                  <a:latin typeface="Arial Black" pitchFamily="34" charset="0"/>
                </a:rPr>
                <a:t>TENA Tools</a:t>
              </a:r>
            </a:p>
          </p:txBody>
        </p:sp>
        <p:sp>
          <p:nvSpPr>
            <p:cNvPr id="1199449" name="AutoShape 345"/>
            <p:cNvSpPr>
              <a:spLocks noChangeArrowheads="1"/>
            </p:cNvSpPr>
            <p:nvPr/>
          </p:nvSpPr>
          <p:spPr bwMode="auto">
            <a:xfrm>
              <a:off x="5971382" y="5741988"/>
              <a:ext cx="1030288" cy="247650"/>
            </a:xfrm>
            <a:prstGeom prst="roundRect">
              <a:avLst>
                <a:gd name="adj" fmla="val 21394"/>
              </a:avLst>
            </a:prstGeom>
            <a:solidFill>
              <a:srgbClr val="C0C0C0"/>
            </a:solidFill>
            <a:ln w="3175">
              <a:noFill/>
              <a:round/>
              <a:headEnd/>
              <a:tailEnd/>
            </a:ln>
            <a:effectLst/>
            <a:scene3d>
              <a:camera prst="legacyObliqueTopRight"/>
              <a:lightRig rig="legacyFlat3" dir="b"/>
            </a:scene3d>
            <a:sp3d extrusionH="125400" prstMaterial="legacyMatte">
              <a:bevelT w="13500" h="13500" prst="angle"/>
              <a:bevelB w="13500" h="13500" prst="angle"/>
              <a:extrusionClr>
                <a:srgbClr val="C0C0C0"/>
              </a:extrusionClr>
            </a:sp3d>
          </p:spPr>
          <p:txBody>
            <a:bodyPr lIns="0" tIns="0" rIns="0" bIns="0" anchor="ctr">
              <a:flatTx/>
            </a:bodyPr>
            <a:lstStyle/>
            <a:p>
              <a:pPr eaLnBrk="1" hangingPunct="1">
                <a:lnSpc>
                  <a:spcPct val="90000"/>
                </a:lnSpc>
                <a:spcBef>
                  <a:spcPct val="0"/>
                </a:spcBef>
              </a:pPr>
              <a:r>
                <a:rPr lang="en-US" sz="1300" dirty="0">
                  <a:effectLst>
                    <a:outerShdw blurRad="38100" dist="38100" dir="2700000" algn="tl">
                      <a:srgbClr val="FFFFFF"/>
                    </a:outerShdw>
                  </a:effectLst>
                  <a:latin typeface="Times New Roman" pitchFamily="18" charset="0"/>
                </a:rPr>
                <a:t>Gateway</a:t>
              </a:r>
              <a:r>
                <a:rPr lang="en-US" sz="1100" dirty="0">
                  <a:effectLst>
                    <a:outerShdw blurRad="38100" dist="38100" dir="2700000" algn="tl">
                      <a:srgbClr val="FFFFFF"/>
                    </a:outerShdw>
                  </a:effectLst>
                  <a:latin typeface="Times New Roman" pitchFamily="18" charset="0"/>
                </a:rPr>
                <a:t>s</a:t>
              </a:r>
              <a:endParaRPr lang="en-US" sz="800" dirty="0">
                <a:effectLst>
                  <a:outerShdw blurRad="38100" dist="38100" dir="2700000" algn="tl">
                    <a:srgbClr val="FFFFFF"/>
                  </a:outerShdw>
                </a:effectLst>
                <a:latin typeface="Times New Roman" pitchFamily="18" charset="0"/>
              </a:endParaRPr>
            </a:p>
          </p:txBody>
        </p:sp>
        <p:sp>
          <p:nvSpPr>
            <p:cNvPr id="1199450" name="Text Box 346"/>
            <p:cNvSpPr txBox="1">
              <a:spLocks noChangeArrowheads="1"/>
            </p:cNvSpPr>
            <p:nvPr/>
          </p:nvSpPr>
          <p:spPr bwMode="auto">
            <a:xfrm>
              <a:off x="3608291" y="4495800"/>
              <a:ext cx="1966933" cy="311881"/>
            </a:xfrm>
            <a:prstGeom prst="rect">
              <a:avLst/>
            </a:prstGeom>
            <a:noFill/>
            <a:ln w="9525">
              <a:noFill/>
              <a:miter lim="800000"/>
              <a:headEnd/>
              <a:tailEnd/>
            </a:ln>
            <a:effectLst/>
          </p:spPr>
          <p:txBody>
            <a:bodyPr wrap="none" lIns="0" tIns="0" rIns="0" bIns="0">
              <a:spAutoFit/>
            </a:bodyPr>
            <a:lstStyle/>
            <a:p>
              <a:pPr eaLnBrk="1" hangingPunct="1">
                <a:lnSpc>
                  <a:spcPct val="100000"/>
                </a:lnSpc>
                <a:spcBef>
                  <a:spcPct val="0"/>
                </a:spcBef>
              </a:pPr>
              <a:r>
                <a:rPr lang="en-US" sz="1900" dirty="0">
                  <a:solidFill>
                    <a:schemeClr val="bg1"/>
                  </a:solidFill>
                  <a:latin typeface="Times New Roman" pitchFamily="18" charset="0"/>
                </a:rPr>
                <a:t>TENA Middleware</a:t>
              </a:r>
            </a:p>
          </p:txBody>
        </p:sp>
        <p:sp>
          <p:nvSpPr>
            <p:cNvPr id="1199451" name="AutoShape 347"/>
            <p:cNvSpPr>
              <a:spLocks noChangeAspect="1" noChangeArrowheads="1"/>
            </p:cNvSpPr>
            <p:nvPr/>
          </p:nvSpPr>
          <p:spPr bwMode="auto">
            <a:xfrm>
              <a:off x="1012031" y="4143376"/>
              <a:ext cx="1155700" cy="881063"/>
            </a:xfrm>
            <a:prstGeom prst="can">
              <a:avLst>
                <a:gd name="adj" fmla="val 25000"/>
              </a:avLst>
            </a:prstGeom>
            <a:solidFill>
              <a:srgbClr val="A50021"/>
            </a:solidFill>
            <a:ln w="9525">
              <a:noFill/>
              <a:round/>
              <a:headEnd/>
              <a:tailEnd/>
            </a:ln>
            <a:effectLst/>
          </p:spPr>
          <p:txBody>
            <a:bodyPr wrap="none" lIns="91407" tIns="137111" rIns="91407" bIns="45704" anchor="ctr"/>
            <a:lstStyle/>
            <a:p>
              <a:pPr>
                <a:lnSpc>
                  <a:spcPct val="85000"/>
                </a:lnSpc>
                <a:spcBef>
                  <a:spcPct val="0"/>
                </a:spcBef>
              </a:pPr>
              <a:r>
                <a:rPr lang="en-US" sz="1500" dirty="0">
                  <a:solidFill>
                    <a:schemeClr val="bg1"/>
                  </a:solidFill>
                  <a:latin typeface="Times New Roman" pitchFamily="18" charset="0"/>
                </a:rPr>
                <a:t>TENA</a:t>
              </a:r>
            </a:p>
            <a:p>
              <a:pPr>
                <a:lnSpc>
                  <a:spcPct val="85000"/>
                </a:lnSpc>
                <a:spcBef>
                  <a:spcPct val="0"/>
                </a:spcBef>
              </a:pPr>
              <a:r>
                <a:rPr lang="en-US" sz="1500" dirty="0">
                  <a:solidFill>
                    <a:schemeClr val="bg1"/>
                  </a:solidFill>
                  <a:latin typeface="Times New Roman" pitchFamily="18" charset="0"/>
                </a:rPr>
                <a:t>Repository</a:t>
              </a:r>
            </a:p>
          </p:txBody>
        </p:sp>
        <p:sp>
          <p:nvSpPr>
            <p:cNvPr id="1199452" name="AutoShape 348"/>
            <p:cNvSpPr>
              <a:spLocks noChangeArrowheads="1"/>
            </p:cNvSpPr>
            <p:nvPr/>
          </p:nvSpPr>
          <p:spPr bwMode="auto">
            <a:xfrm rot="5400000">
              <a:off x="4621458" y="1903961"/>
              <a:ext cx="415925" cy="5450381"/>
            </a:xfrm>
            <a:prstGeom prst="can">
              <a:avLst>
                <a:gd name="adj" fmla="val 43186"/>
              </a:avLst>
            </a:prstGeom>
            <a:solidFill>
              <a:srgbClr val="A50021"/>
            </a:solidFill>
            <a:ln w="9525">
              <a:noFill/>
              <a:round/>
              <a:headEnd/>
              <a:tailEnd/>
            </a:ln>
            <a:effectLst/>
          </p:spPr>
          <p:txBody>
            <a:bodyPr rot="10800000" vert="eaVert" wrap="none" lIns="91407" tIns="137111" rIns="91407" bIns="45704" anchor="ctr"/>
            <a:lstStyle/>
            <a:p>
              <a:pPr>
                <a:lnSpc>
                  <a:spcPct val="85000"/>
                </a:lnSpc>
                <a:spcBef>
                  <a:spcPct val="0"/>
                </a:spcBef>
              </a:pPr>
              <a:r>
                <a:rPr lang="en-US">
                  <a:solidFill>
                    <a:schemeClr val="bg1"/>
                  </a:solidFill>
                  <a:latin typeface="Times New Roman" pitchFamily="18" charset="0"/>
                </a:rPr>
                <a:t>TENA Middleware</a:t>
              </a:r>
            </a:p>
          </p:txBody>
        </p:sp>
        <p:pic>
          <p:nvPicPr>
            <p:cNvPr id="1199454" name="Picture 350"/>
            <p:cNvPicPr>
              <a:picLocks noChangeAspect="1" noChangeArrowheads="1"/>
            </p:cNvPicPr>
            <p:nvPr/>
          </p:nvPicPr>
          <p:blipFill>
            <a:blip r:embed="rId3" cstate="print"/>
            <a:srcRect/>
            <a:stretch>
              <a:fillRect/>
            </a:stretch>
          </p:blipFill>
          <p:spPr bwMode="auto">
            <a:xfrm>
              <a:off x="1491457" y="1901826"/>
              <a:ext cx="1023938" cy="874713"/>
            </a:xfrm>
            <a:prstGeom prst="rect">
              <a:avLst/>
            </a:prstGeom>
            <a:noFill/>
          </p:spPr>
        </p:pic>
        <p:sp>
          <p:nvSpPr>
            <p:cNvPr id="1199453" name="AutoShape 349"/>
            <p:cNvSpPr>
              <a:spLocks noChangeAspect="1" noChangeArrowheads="1"/>
            </p:cNvSpPr>
            <p:nvPr/>
          </p:nvSpPr>
          <p:spPr bwMode="auto">
            <a:xfrm>
              <a:off x="7373145" y="4159251"/>
              <a:ext cx="1154112" cy="884238"/>
            </a:xfrm>
            <a:prstGeom prst="can">
              <a:avLst>
                <a:gd name="adj" fmla="val 25000"/>
              </a:avLst>
            </a:prstGeom>
            <a:solidFill>
              <a:srgbClr val="A50021"/>
            </a:solidFill>
            <a:ln w="9525">
              <a:noFill/>
              <a:round/>
              <a:headEnd/>
              <a:tailEnd/>
            </a:ln>
            <a:effectLst/>
          </p:spPr>
          <p:txBody>
            <a:bodyPr wrap="none" lIns="91407" tIns="155393" rIns="91407" bIns="45704" anchor="ctr"/>
            <a:lstStyle/>
            <a:p>
              <a:pPr>
                <a:lnSpc>
                  <a:spcPct val="75000"/>
                </a:lnSpc>
                <a:spcBef>
                  <a:spcPct val="0"/>
                </a:spcBef>
              </a:pPr>
              <a:endParaRPr lang="en-US" sz="1500" dirty="0">
                <a:solidFill>
                  <a:schemeClr val="bg1"/>
                </a:solidFill>
                <a:latin typeface="Times New Roman" pitchFamily="18" charset="0"/>
              </a:endParaRPr>
            </a:p>
            <a:p>
              <a:pPr>
                <a:lnSpc>
                  <a:spcPct val="75000"/>
                </a:lnSpc>
                <a:spcBef>
                  <a:spcPct val="0"/>
                </a:spcBef>
              </a:pPr>
              <a:r>
                <a:rPr lang="en-US" sz="1500" dirty="0">
                  <a:solidFill>
                    <a:schemeClr val="bg1"/>
                  </a:solidFill>
                  <a:latin typeface="Times New Roman" pitchFamily="18" charset="0"/>
                </a:rPr>
                <a:t>Logical</a:t>
              </a:r>
              <a:br>
                <a:rPr lang="en-US" sz="1500" dirty="0">
                  <a:solidFill>
                    <a:schemeClr val="bg1"/>
                  </a:solidFill>
                  <a:latin typeface="Times New Roman" pitchFamily="18" charset="0"/>
                </a:rPr>
              </a:br>
              <a:r>
                <a:rPr lang="en-US" sz="1500" dirty="0">
                  <a:solidFill>
                    <a:schemeClr val="bg1"/>
                  </a:solidFill>
                  <a:latin typeface="Times New Roman" pitchFamily="18" charset="0"/>
                </a:rPr>
                <a:t>Range Data</a:t>
              </a:r>
              <a:br>
                <a:rPr lang="en-US" sz="1500" dirty="0">
                  <a:solidFill>
                    <a:schemeClr val="bg1"/>
                  </a:solidFill>
                  <a:latin typeface="Times New Roman" pitchFamily="18" charset="0"/>
                </a:rPr>
              </a:br>
              <a:r>
                <a:rPr lang="en-US" sz="1500" dirty="0">
                  <a:solidFill>
                    <a:schemeClr val="bg1"/>
                  </a:solidFill>
                  <a:latin typeface="Times New Roman" pitchFamily="18" charset="0"/>
                </a:rPr>
                <a:t>Archive</a:t>
              </a:r>
            </a:p>
            <a:p>
              <a:pPr>
                <a:lnSpc>
                  <a:spcPct val="75000"/>
                </a:lnSpc>
                <a:spcBef>
                  <a:spcPct val="0"/>
                </a:spcBef>
              </a:pPr>
              <a:endParaRPr lang="en-US" sz="1500" dirty="0">
                <a:solidFill>
                  <a:schemeClr val="bg1"/>
                </a:solidFill>
                <a:latin typeface="Times New Roman" pitchFamily="18" charset="0"/>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487445" y="2209800"/>
              <a:ext cx="914400" cy="684657"/>
            </a:xfrm>
            <a:prstGeom prst="rect">
              <a:avLst/>
            </a:prstGeom>
            <a:ln w="28575" cmpd="sng">
              <a:solidFill>
                <a:srgbClr val="000066"/>
              </a:solidFill>
            </a:ln>
          </p:spPr>
        </p:pic>
      </p:grpSp>
      <p:sp>
        <p:nvSpPr>
          <p:cNvPr id="6" name="Rectangle 5"/>
          <p:cNvSpPr/>
          <p:nvPr/>
        </p:nvSpPr>
        <p:spPr>
          <a:xfrm>
            <a:off x="7110123" y="1554263"/>
            <a:ext cx="5063693" cy="4524315"/>
          </a:xfrm>
          <a:prstGeom prst="rect">
            <a:avLst/>
          </a:prstGeom>
        </p:spPr>
        <p:txBody>
          <a:bodyPr wrap="square">
            <a:spAutoFit/>
          </a:bodyPr>
          <a:lstStyle/>
          <a:p>
            <a:pPr marL="457200" indent="-457200">
              <a:spcBef>
                <a:spcPct val="20000"/>
              </a:spcBef>
              <a:buClr>
                <a:schemeClr val="tx1"/>
              </a:buClr>
              <a:buSzPct val="75000"/>
              <a:buFont typeface="Wingdings" pitchFamily="2" charset="2"/>
              <a:buChar char="Ø"/>
            </a:pPr>
            <a:r>
              <a:rPr lang="en-US" sz="2000" dirty="0">
                <a:latin typeface="Arial Narrow" charset="0"/>
                <a:cs typeface="Arial Narrow" charset="0"/>
              </a:rPr>
              <a:t>100% Government off the Shelf (GOTS</a:t>
            </a:r>
            <a:r>
              <a:rPr lang="en-US" sz="1800" dirty="0">
                <a:latin typeface="Arial Narrow" charset="0"/>
                <a:cs typeface="Arial Narrow" charset="0"/>
              </a:rPr>
              <a:t>)</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Initially developed to support the demands of live system testing</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tools for common Event Planning, Execution, and Analysis functions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Provides Subject Matter Experts to support distributed exercise and system integration</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Community-managed Open Architecture and Standards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Constantly improved to meet new user requirements</a:t>
            </a:r>
          </a:p>
          <a:p>
            <a:pPr marL="895335" lvl="1" indent="-285750">
              <a:spcBef>
                <a:spcPct val="20000"/>
              </a:spcBef>
              <a:buClr>
                <a:schemeClr val="tx1"/>
              </a:buClr>
              <a:buSzPct val="75000"/>
              <a:buFont typeface="Arial" panose="020B0604020202020204" pitchFamily="34" charset="0"/>
              <a:buChar char="•"/>
            </a:pPr>
            <a:r>
              <a:rPr lang="en-US" sz="2000" dirty="0">
                <a:latin typeface="Arial Narrow" charset="0"/>
                <a:cs typeface="Arial Narrow" charset="0"/>
              </a:rPr>
              <a:t>Download TENA Middleware and tool set</a:t>
            </a:r>
          </a:p>
          <a:p>
            <a:pPr marL="1504920" lvl="2" indent="-285750">
              <a:spcBef>
                <a:spcPct val="20000"/>
              </a:spcBef>
              <a:buClr>
                <a:schemeClr val="tx1"/>
              </a:buClr>
              <a:buSzPct val="75000"/>
              <a:buFont typeface="Arial" panose="020B0604020202020204" pitchFamily="34" charset="0"/>
              <a:buChar char="•"/>
            </a:pPr>
            <a:r>
              <a:rPr lang="en-US" sz="2000" dirty="0">
                <a:hlinkClick r:id="rId6">
                  <a:extLst>
                    <a:ext uri="{A12FA001-AC4F-418D-AE19-62706E023703}">
                      <ahyp:hlinkClr xmlns:ahyp="http://schemas.microsoft.com/office/drawing/2018/hyperlinkcolor" val="tx"/>
                    </a:ext>
                  </a:extLst>
                </a:hlinkClick>
              </a:rPr>
              <a:t>http://www.tena-sda.org</a:t>
            </a:r>
            <a:endParaRPr lang="en-US" sz="2000" dirty="0"/>
          </a:p>
        </p:txBody>
      </p:sp>
      <p:sp>
        <p:nvSpPr>
          <p:cNvPr id="176" name="Slide Number Placeholder 3">
            <a:extLst>
              <a:ext uri="{FF2B5EF4-FFF2-40B4-BE49-F238E27FC236}">
                <a16:creationId xmlns:a16="http://schemas.microsoft.com/office/drawing/2014/main" id="{5E7493FB-ABC4-144C-A050-57141FB834E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31</a:t>
            </a:fld>
            <a:endParaRPr lang="en-US" dirty="0">
              <a:solidFill>
                <a:srgbClr val="000000"/>
              </a:solidFill>
            </a:endParaRPr>
          </a:p>
        </p:txBody>
      </p:sp>
      <p:pic>
        <p:nvPicPr>
          <p:cNvPr id="177" name="Picture 10" descr="fi2010tenapub copy">
            <a:extLst>
              <a:ext uri="{FF2B5EF4-FFF2-40B4-BE49-F238E27FC236}">
                <a16:creationId xmlns:a16="http://schemas.microsoft.com/office/drawing/2014/main" id="{37BDE0C6-BCFC-5D4C-9CA8-FC53702EE967}"/>
              </a:ext>
            </a:extLst>
          </p:cNvPr>
          <p:cNvPicPr>
            <a:picLocks noChangeAspect="1" noChangeArrowheads="1"/>
          </p:cNvPicPr>
          <p:nvPr/>
        </p:nvPicPr>
        <p:blipFill>
          <a:blip r:embed="rId7" cstate="print"/>
          <a:srcRect/>
          <a:stretch>
            <a:fillRect/>
          </a:stretch>
        </p:blipFill>
        <p:spPr bwMode="auto">
          <a:xfrm>
            <a:off x="11390813" y="679083"/>
            <a:ext cx="714399" cy="665206"/>
          </a:xfrm>
          <a:prstGeom prst="rect">
            <a:avLst/>
          </a:prstGeom>
          <a:noFill/>
          <a:ln w="9525">
            <a:noFill/>
            <a:miter lim="800000"/>
            <a:headEnd/>
            <a:tailEnd/>
          </a:ln>
        </p:spPr>
      </p:pic>
    </p:spTree>
    <p:extLst>
      <p:ext uri="{BB962C8B-B14F-4D97-AF65-F5344CB8AC3E}">
        <p14:creationId xmlns:p14="http://schemas.microsoft.com/office/powerpoint/2010/main" val="14563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81" name="Rectangle 9"/>
          <p:cNvSpPr>
            <a:spLocks noGrp="1" noChangeArrowheads="1"/>
          </p:cNvSpPr>
          <p:nvPr>
            <p:ph type="title"/>
          </p:nvPr>
        </p:nvSpPr>
        <p:spPr>
          <a:xfrm>
            <a:off x="2287219" y="-109626"/>
            <a:ext cx="7416800" cy="833933"/>
          </a:xfrm>
        </p:spPr>
        <p:txBody>
          <a:bodyPr/>
          <a:lstStyle/>
          <a:p>
            <a:r>
              <a:rPr lang="en-US" sz="2800" dirty="0"/>
              <a:t>TENA Data Model &amp; Standardization</a:t>
            </a:r>
            <a:endParaRPr lang="en-US" sz="2800" noProof="0" dirty="0"/>
          </a:p>
        </p:txBody>
      </p:sp>
      <p:sp>
        <p:nvSpPr>
          <p:cNvPr id="4" name="Content Placeholder 3">
            <a:extLst>
              <a:ext uri="{FF2B5EF4-FFF2-40B4-BE49-F238E27FC236}">
                <a16:creationId xmlns:a16="http://schemas.microsoft.com/office/drawing/2014/main" id="{85869C23-DB58-6541-86AC-00D4DC162D64}"/>
              </a:ext>
            </a:extLst>
          </p:cNvPr>
          <p:cNvSpPr>
            <a:spLocks noGrp="1"/>
          </p:cNvSpPr>
          <p:nvPr>
            <p:ph sz="half" idx="1"/>
          </p:nvPr>
        </p:nvSpPr>
        <p:spPr>
          <a:xfrm>
            <a:off x="435875" y="768341"/>
            <a:ext cx="10278507" cy="2242248"/>
          </a:xfrm>
        </p:spPr>
        <p:txBody>
          <a:bodyPr/>
          <a:lstStyle/>
          <a:p>
            <a:r>
              <a:rPr lang="en-US" dirty="0"/>
              <a:t>The DoD maintains the extensive and extendable TENA Standard Object Model V2.0</a:t>
            </a:r>
          </a:p>
          <a:p>
            <a:r>
              <a:rPr lang="en-US" dirty="0"/>
              <a:t>TENA-LVC OMs align with DIS IEEE 1278 PDUs </a:t>
            </a:r>
          </a:p>
        </p:txBody>
      </p:sp>
      <p:pic>
        <p:nvPicPr>
          <p:cNvPr id="13" name="Picture 3" descr="6172CA002-006">
            <a:extLst>
              <a:ext uri="{FF2B5EF4-FFF2-40B4-BE49-F238E27FC236}">
                <a16:creationId xmlns:a16="http://schemas.microsoft.com/office/drawing/2014/main" id="{89398C28-66F1-F447-96CB-7B2CDC4266BA}"/>
              </a:ext>
            </a:extLst>
          </p:cNvPr>
          <p:cNvPicPr>
            <a:picLocks noChangeAspect="1" noChangeArrowheads="1"/>
          </p:cNvPicPr>
          <p:nvPr/>
        </p:nvPicPr>
        <p:blipFill>
          <a:blip r:embed="rId2" cstate="print"/>
          <a:srcRect/>
          <a:stretch>
            <a:fillRect/>
          </a:stretch>
        </p:blipFill>
        <p:spPr bwMode="auto">
          <a:xfrm>
            <a:off x="10760262" y="993381"/>
            <a:ext cx="995863" cy="671866"/>
          </a:xfrm>
          <a:prstGeom prst="rect">
            <a:avLst/>
          </a:prstGeom>
          <a:noFill/>
          <a:ln w="3175">
            <a:noFill/>
            <a:miter lim="800000"/>
            <a:headEnd/>
            <a:tailEnd/>
          </a:ln>
        </p:spPr>
      </p:pic>
      <p:sp>
        <p:nvSpPr>
          <p:cNvPr id="440" name="Slide Number Placeholder 3">
            <a:extLst>
              <a:ext uri="{FF2B5EF4-FFF2-40B4-BE49-F238E27FC236}">
                <a16:creationId xmlns:a16="http://schemas.microsoft.com/office/drawing/2014/main" id="{F222711C-5277-C44D-B4FA-D7E60431303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32</a:t>
            </a:fld>
            <a:endParaRPr lang="en-US" dirty="0">
              <a:solidFill>
                <a:srgbClr val="000000"/>
              </a:solidFill>
            </a:endParaRPr>
          </a:p>
        </p:txBody>
      </p:sp>
      <p:pic>
        <p:nvPicPr>
          <p:cNvPr id="5" name="Picture 4">
            <a:extLst>
              <a:ext uri="{FF2B5EF4-FFF2-40B4-BE49-F238E27FC236}">
                <a16:creationId xmlns:a16="http://schemas.microsoft.com/office/drawing/2014/main" id="{CC70E58B-9565-C12A-3FD8-9CB62BB9755B}"/>
              </a:ext>
            </a:extLst>
          </p:cNvPr>
          <p:cNvPicPr>
            <a:picLocks noChangeAspect="1"/>
          </p:cNvPicPr>
          <p:nvPr/>
        </p:nvPicPr>
        <p:blipFill>
          <a:blip r:embed="rId3"/>
          <a:stretch>
            <a:fillRect/>
          </a:stretch>
        </p:blipFill>
        <p:spPr>
          <a:xfrm>
            <a:off x="2201782" y="1889465"/>
            <a:ext cx="7502237" cy="4890058"/>
          </a:xfrm>
          <a:prstGeom prst="rect">
            <a:avLst/>
          </a:prstGeom>
        </p:spPr>
      </p:pic>
    </p:spTree>
    <p:extLst>
      <p:ext uri="{BB962C8B-B14F-4D97-AF65-F5344CB8AC3E}">
        <p14:creationId xmlns:p14="http://schemas.microsoft.com/office/powerpoint/2010/main" val="2859775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37332FEF-E8AF-4635-8831-4033DD974EF6}"/>
              </a:ext>
            </a:extLst>
          </p:cNvPr>
          <p:cNvSpPr>
            <a:spLocks noGrp="1"/>
          </p:cNvSpPr>
          <p:nvPr/>
        </p:nvSpPr>
        <p:spPr bwMode="auto">
          <a:xfrm>
            <a:off x="1103970" y="-194471"/>
            <a:ext cx="9846527" cy="12271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1" compatLnSpc="1">
            <a:prstTxWarp prst="textNoShape">
              <a:avLst/>
            </a:prstTxWarp>
            <a:normAutofit/>
          </a:bodyPr>
          <a:lstStyle>
            <a:lvl1pPr algn="ctr" defTabSz="950479" rtl="0" eaLnBrk="0" fontAlgn="base" hangingPunct="0">
              <a:lnSpc>
                <a:spcPct val="85000"/>
              </a:lnSpc>
              <a:spcBef>
                <a:spcPct val="0"/>
              </a:spcBef>
              <a:spcAft>
                <a:spcPct val="0"/>
              </a:spcAft>
              <a:defRPr sz="3600">
                <a:solidFill>
                  <a:srgbClr val="000066"/>
                </a:solidFill>
                <a:latin typeface="+mj-lt"/>
                <a:ea typeface="+mj-ea"/>
                <a:cs typeface="+mj-cs"/>
              </a:defRPr>
            </a:lvl1pPr>
            <a:lvl2pPr algn="ctr" defTabSz="950479" rtl="0" eaLnBrk="0" fontAlgn="base" hangingPunct="0">
              <a:lnSpc>
                <a:spcPct val="85000"/>
              </a:lnSpc>
              <a:spcBef>
                <a:spcPct val="0"/>
              </a:spcBef>
              <a:spcAft>
                <a:spcPct val="0"/>
              </a:spcAft>
              <a:defRPr sz="3600">
                <a:solidFill>
                  <a:srgbClr val="000066"/>
                </a:solidFill>
                <a:latin typeface="Arial" charset="0"/>
              </a:defRPr>
            </a:lvl2pPr>
            <a:lvl3pPr algn="ctr" defTabSz="950479" rtl="0" eaLnBrk="0" fontAlgn="base" hangingPunct="0">
              <a:lnSpc>
                <a:spcPct val="85000"/>
              </a:lnSpc>
              <a:spcBef>
                <a:spcPct val="0"/>
              </a:spcBef>
              <a:spcAft>
                <a:spcPct val="0"/>
              </a:spcAft>
              <a:defRPr sz="3600">
                <a:solidFill>
                  <a:srgbClr val="000066"/>
                </a:solidFill>
                <a:latin typeface="Arial" charset="0"/>
              </a:defRPr>
            </a:lvl3pPr>
            <a:lvl4pPr algn="ctr" defTabSz="950479" rtl="0" eaLnBrk="0" fontAlgn="base" hangingPunct="0">
              <a:lnSpc>
                <a:spcPct val="85000"/>
              </a:lnSpc>
              <a:spcBef>
                <a:spcPct val="0"/>
              </a:spcBef>
              <a:spcAft>
                <a:spcPct val="0"/>
              </a:spcAft>
              <a:defRPr sz="3600">
                <a:solidFill>
                  <a:srgbClr val="000066"/>
                </a:solidFill>
                <a:latin typeface="Arial" charset="0"/>
              </a:defRPr>
            </a:lvl4pPr>
            <a:lvl5pPr algn="ctr" defTabSz="950479" rtl="0" eaLnBrk="0" fontAlgn="base" hangingPunct="0">
              <a:lnSpc>
                <a:spcPct val="85000"/>
              </a:lnSpc>
              <a:spcBef>
                <a:spcPct val="0"/>
              </a:spcBef>
              <a:spcAft>
                <a:spcPct val="0"/>
              </a:spcAft>
              <a:defRPr sz="3600">
                <a:solidFill>
                  <a:srgbClr val="000066"/>
                </a:solidFill>
                <a:latin typeface="Arial" charset="0"/>
              </a:defRPr>
            </a:lvl5pPr>
            <a:lvl6pPr marL="450694" algn="ctr" defTabSz="953012" rtl="0" eaLnBrk="0" fontAlgn="base" hangingPunct="0">
              <a:lnSpc>
                <a:spcPct val="85000"/>
              </a:lnSpc>
              <a:spcBef>
                <a:spcPct val="0"/>
              </a:spcBef>
              <a:spcAft>
                <a:spcPct val="0"/>
              </a:spcAft>
              <a:defRPr sz="3600">
                <a:solidFill>
                  <a:srgbClr val="000066"/>
                </a:solidFill>
                <a:latin typeface="Arial" charset="0"/>
              </a:defRPr>
            </a:lvl6pPr>
            <a:lvl7pPr marL="901376" algn="ctr" defTabSz="953012" rtl="0" eaLnBrk="0" fontAlgn="base" hangingPunct="0">
              <a:lnSpc>
                <a:spcPct val="85000"/>
              </a:lnSpc>
              <a:spcBef>
                <a:spcPct val="0"/>
              </a:spcBef>
              <a:spcAft>
                <a:spcPct val="0"/>
              </a:spcAft>
              <a:defRPr sz="3600">
                <a:solidFill>
                  <a:srgbClr val="000066"/>
                </a:solidFill>
                <a:latin typeface="Arial" charset="0"/>
              </a:defRPr>
            </a:lvl7pPr>
            <a:lvl8pPr marL="1352064" algn="ctr" defTabSz="953012" rtl="0" eaLnBrk="0" fontAlgn="base" hangingPunct="0">
              <a:lnSpc>
                <a:spcPct val="85000"/>
              </a:lnSpc>
              <a:spcBef>
                <a:spcPct val="0"/>
              </a:spcBef>
              <a:spcAft>
                <a:spcPct val="0"/>
              </a:spcAft>
              <a:defRPr sz="3600">
                <a:solidFill>
                  <a:srgbClr val="000066"/>
                </a:solidFill>
                <a:latin typeface="Arial" charset="0"/>
              </a:defRPr>
            </a:lvl8pPr>
            <a:lvl9pPr marL="1802750" algn="ctr" defTabSz="953012" rtl="0" eaLnBrk="0" fontAlgn="base" hangingPunct="0">
              <a:lnSpc>
                <a:spcPct val="85000"/>
              </a:lnSpc>
              <a:spcBef>
                <a:spcPct val="0"/>
              </a:spcBef>
              <a:spcAft>
                <a:spcPct val="0"/>
              </a:spcAft>
              <a:defRPr sz="3600">
                <a:solidFill>
                  <a:srgbClr val="000066"/>
                </a:solidFill>
                <a:latin typeface="Arial" charset="0"/>
              </a:defRPr>
            </a:lvl9pPr>
          </a:lstStyle>
          <a:p>
            <a:pPr defTabSz="911307"/>
            <a:r>
              <a:rPr lang="en-US" sz="2400" b="1" dirty="0">
                <a:solidFill>
                  <a:schemeClr val="bg1"/>
                </a:solidFill>
                <a:effectLst>
                  <a:outerShdw blurRad="38100" dist="38100" dir="2700000" algn="tl">
                    <a:srgbClr val="C0C0C0"/>
                  </a:outerShdw>
                </a:effectLst>
              </a:rPr>
              <a:t>TENA-Enabled Interoperability </a:t>
            </a:r>
          </a:p>
        </p:txBody>
      </p:sp>
      <p:pic>
        <p:nvPicPr>
          <p:cNvPr id="3" name="Picture 2">
            <a:extLst>
              <a:ext uri="{FF2B5EF4-FFF2-40B4-BE49-F238E27FC236}">
                <a16:creationId xmlns:a16="http://schemas.microsoft.com/office/drawing/2014/main" id="{A630ECFA-5834-7329-BD88-AD4B1573161B}"/>
              </a:ext>
            </a:extLst>
          </p:cNvPr>
          <p:cNvPicPr>
            <a:picLocks noChangeAspect="1"/>
          </p:cNvPicPr>
          <p:nvPr/>
        </p:nvPicPr>
        <p:blipFill>
          <a:blip r:embed="rId2"/>
          <a:stretch>
            <a:fillRect/>
          </a:stretch>
        </p:blipFill>
        <p:spPr>
          <a:xfrm>
            <a:off x="4662694" y="1630017"/>
            <a:ext cx="7384427" cy="4621695"/>
          </a:xfrm>
          <a:prstGeom prst="rect">
            <a:avLst/>
          </a:prstGeom>
        </p:spPr>
      </p:pic>
      <p:sp>
        <p:nvSpPr>
          <p:cNvPr id="4" name="Rectangle 3">
            <a:extLst>
              <a:ext uri="{FF2B5EF4-FFF2-40B4-BE49-F238E27FC236}">
                <a16:creationId xmlns:a16="http://schemas.microsoft.com/office/drawing/2014/main" id="{88A92BAA-2716-CF5A-F2AC-C018E2A2994A}"/>
              </a:ext>
            </a:extLst>
          </p:cNvPr>
          <p:cNvSpPr/>
          <p:nvPr/>
        </p:nvSpPr>
        <p:spPr>
          <a:xfrm>
            <a:off x="0" y="2150816"/>
            <a:ext cx="4662694" cy="3293209"/>
          </a:xfrm>
          <a:prstGeom prst="rect">
            <a:avLst/>
          </a:prstGeom>
        </p:spPr>
        <p:txBody>
          <a:bodyPr wrap="square">
            <a:spAutoFit/>
          </a:bodyPr>
          <a:lstStyle/>
          <a:p>
            <a:pPr marL="457200" indent="-457200">
              <a:spcBef>
                <a:spcPct val="20000"/>
              </a:spcBef>
              <a:buClr>
                <a:schemeClr val="tx1"/>
              </a:buClr>
              <a:buSzPct val="75000"/>
              <a:buFont typeface="Wingdings" pitchFamily="2" charset="2"/>
              <a:buChar char="Ø"/>
            </a:pPr>
            <a:r>
              <a:rPr lang="en-US" sz="2000" dirty="0">
                <a:latin typeface="Arial Narrow" charset="0"/>
                <a:cs typeface="Arial Narrow" charset="0"/>
              </a:rPr>
              <a:t>Gateways – Applications that enables interoperability with existing protocols (TENA to Many)</a:t>
            </a:r>
          </a:p>
          <a:p>
            <a:pPr marL="457200" indent="-457200">
              <a:spcBef>
                <a:spcPct val="20000"/>
              </a:spcBef>
              <a:buClr>
                <a:schemeClr val="tx1"/>
              </a:buClr>
              <a:buSzPct val="75000"/>
              <a:buFont typeface="Wingdings" pitchFamily="2" charset="2"/>
              <a:buChar char="Ø"/>
            </a:pPr>
            <a:r>
              <a:rPr lang="en-US" sz="2000" dirty="0">
                <a:latin typeface="Arial Narrow" charset="0"/>
                <a:cs typeface="Arial Narrow" charset="0"/>
              </a:rPr>
              <a:t>Adapters – Similar to Gateways but are purpose built to a legacy system (TENA to One)</a:t>
            </a:r>
          </a:p>
          <a:p>
            <a:pPr marL="457200" indent="-457200">
              <a:spcBef>
                <a:spcPct val="20000"/>
              </a:spcBef>
              <a:buClr>
                <a:schemeClr val="tx1"/>
              </a:buClr>
              <a:buSzPct val="75000"/>
              <a:buFont typeface="Wingdings" pitchFamily="2" charset="2"/>
              <a:buChar char="Ø"/>
            </a:pPr>
            <a:r>
              <a:rPr lang="en-US" sz="2000" dirty="0">
                <a:latin typeface="Arial Narrow" charset="0"/>
                <a:cs typeface="Arial Narrow" charset="0"/>
              </a:rPr>
              <a:t>Transmogrifiers – Fun name given to a gateway that enables interoperability between legacy TENA and current TENA OMs</a:t>
            </a:r>
            <a:endParaRPr lang="en-US" sz="1800" dirty="0">
              <a:latin typeface="Arial Narrow" charset="0"/>
              <a:cs typeface="Arial Narrow" charset="0"/>
            </a:endParaRPr>
          </a:p>
        </p:txBody>
      </p:sp>
    </p:spTree>
    <p:extLst>
      <p:ext uri="{BB962C8B-B14F-4D97-AF65-F5344CB8AC3E}">
        <p14:creationId xmlns:p14="http://schemas.microsoft.com/office/powerpoint/2010/main" val="36427390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81" name="Rectangle 9"/>
          <p:cNvSpPr>
            <a:spLocks noGrp="1" noChangeArrowheads="1"/>
          </p:cNvSpPr>
          <p:nvPr>
            <p:ph type="title"/>
          </p:nvPr>
        </p:nvSpPr>
        <p:spPr>
          <a:xfrm>
            <a:off x="2287219" y="-109626"/>
            <a:ext cx="7416800" cy="833933"/>
          </a:xfrm>
        </p:spPr>
        <p:txBody>
          <a:bodyPr/>
          <a:lstStyle/>
          <a:p>
            <a:r>
              <a:rPr lang="en-US" sz="2800" dirty="0"/>
              <a:t>TENA Tools</a:t>
            </a:r>
            <a:endParaRPr lang="en-US" sz="2800" noProof="0" dirty="0"/>
          </a:p>
        </p:txBody>
      </p:sp>
      <p:sp>
        <p:nvSpPr>
          <p:cNvPr id="440" name="Slide Number Placeholder 3">
            <a:extLst>
              <a:ext uri="{FF2B5EF4-FFF2-40B4-BE49-F238E27FC236}">
                <a16:creationId xmlns:a16="http://schemas.microsoft.com/office/drawing/2014/main" id="{F222711C-5277-C44D-B4FA-D7E60431303E}"/>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34</a:t>
            </a:fld>
            <a:endParaRPr lang="en-US" dirty="0">
              <a:solidFill>
                <a:srgbClr val="000000"/>
              </a:solidFill>
            </a:endParaRPr>
          </a:p>
        </p:txBody>
      </p:sp>
      <p:pic>
        <p:nvPicPr>
          <p:cNvPr id="7" name="Picture 6">
            <a:extLst>
              <a:ext uri="{FF2B5EF4-FFF2-40B4-BE49-F238E27FC236}">
                <a16:creationId xmlns:a16="http://schemas.microsoft.com/office/drawing/2014/main" id="{59FCDEC3-A250-1729-27EC-EAF50D4D90A5}"/>
              </a:ext>
            </a:extLst>
          </p:cNvPr>
          <p:cNvPicPr>
            <a:picLocks noChangeAspect="1"/>
          </p:cNvPicPr>
          <p:nvPr/>
        </p:nvPicPr>
        <p:blipFill>
          <a:blip r:embed="rId2"/>
          <a:stretch>
            <a:fillRect/>
          </a:stretch>
        </p:blipFill>
        <p:spPr>
          <a:xfrm>
            <a:off x="914400" y="901492"/>
            <a:ext cx="9268595" cy="5697746"/>
          </a:xfrm>
          <a:prstGeom prst="rect">
            <a:avLst/>
          </a:prstGeom>
        </p:spPr>
      </p:pic>
    </p:spTree>
    <p:extLst>
      <p:ext uri="{BB962C8B-B14F-4D97-AF65-F5344CB8AC3E}">
        <p14:creationId xmlns:p14="http://schemas.microsoft.com/office/powerpoint/2010/main" val="743515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EE65-9C96-C7C3-6C08-B124CF7FCF4D}"/>
              </a:ext>
            </a:extLst>
          </p:cNvPr>
          <p:cNvSpPr>
            <a:spLocks noGrp="1"/>
          </p:cNvSpPr>
          <p:nvPr>
            <p:ph type="title"/>
          </p:nvPr>
        </p:nvSpPr>
        <p:spPr/>
        <p:txBody>
          <a:bodyPr/>
          <a:lstStyle/>
          <a:p>
            <a:r>
              <a:rPr lang="en-US" dirty="0"/>
              <a:t>TENA Adapter Library</a:t>
            </a:r>
          </a:p>
        </p:txBody>
      </p:sp>
      <p:pic>
        <p:nvPicPr>
          <p:cNvPr id="4" name="Picture 3">
            <a:extLst>
              <a:ext uri="{FF2B5EF4-FFF2-40B4-BE49-F238E27FC236}">
                <a16:creationId xmlns:a16="http://schemas.microsoft.com/office/drawing/2014/main" id="{46BE4F39-DB84-7858-07E4-B4F3A006668F}"/>
              </a:ext>
            </a:extLst>
          </p:cNvPr>
          <p:cNvPicPr>
            <a:picLocks noChangeAspect="1"/>
          </p:cNvPicPr>
          <p:nvPr/>
        </p:nvPicPr>
        <p:blipFill>
          <a:blip r:embed="rId2"/>
          <a:stretch>
            <a:fillRect/>
          </a:stretch>
        </p:blipFill>
        <p:spPr>
          <a:xfrm>
            <a:off x="1401418" y="795130"/>
            <a:ext cx="9163878" cy="5498327"/>
          </a:xfrm>
          <a:prstGeom prst="rect">
            <a:avLst/>
          </a:prstGeom>
        </p:spPr>
      </p:pic>
    </p:spTree>
    <p:extLst>
      <p:ext uri="{BB962C8B-B14F-4D97-AF65-F5344CB8AC3E}">
        <p14:creationId xmlns:p14="http://schemas.microsoft.com/office/powerpoint/2010/main" val="965326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2BE7-5742-5D40-A35D-A75C32104F0E}"/>
              </a:ext>
            </a:extLst>
          </p:cNvPr>
          <p:cNvSpPr>
            <a:spLocks noGrp="1"/>
          </p:cNvSpPr>
          <p:nvPr>
            <p:ph type="title"/>
          </p:nvPr>
        </p:nvSpPr>
        <p:spPr>
          <a:xfrm>
            <a:off x="2397039" y="0"/>
            <a:ext cx="8147136" cy="795130"/>
          </a:xfrm>
        </p:spPr>
        <p:txBody>
          <a:bodyPr/>
          <a:lstStyle/>
          <a:p>
            <a:r>
              <a:rPr lang="en-US" altLang="x-none" dirty="0"/>
              <a:t>Recommended Integration Approach</a:t>
            </a:r>
            <a:endParaRPr lang="en-US" dirty="0"/>
          </a:p>
        </p:txBody>
      </p:sp>
      <p:sp>
        <p:nvSpPr>
          <p:cNvPr id="3" name="Content Placeholder 2">
            <a:extLst>
              <a:ext uri="{FF2B5EF4-FFF2-40B4-BE49-F238E27FC236}">
                <a16:creationId xmlns:a16="http://schemas.microsoft.com/office/drawing/2014/main" id="{A6524C8D-F668-0644-AD6E-F632ACBBD4E1}"/>
              </a:ext>
            </a:extLst>
          </p:cNvPr>
          <p:cNvSpPr>
            <a:spLocks noGrp="1"/>
          </p:cNvSpPr>
          <p:nvPr>
            <p:ph idx="1"/>
          </p:nvPr>
        </p:nvSpPr>
        <p:spPr>
          <a:xfrm>
            <a:off x="601963" y="956695"/>
            <a:ext cx="11006952" cy="3490725"/>
          </a:xfrm>
        </p:spPr>
        <p:txBody>
          <a:bodyPr/>
          <a:lstStyle/>
          <a:p>
            <a:r>
              <a:rPr lang="en-US" altLang="x-none" sz="2400" dirty="0"/>
              <a:t>Identify a Common Architecture</a:t>
            </a:r>
          </a:p>
          <a:p>
            <a:pPr lvl="1"/>
            <a:r>
              <a:rPr lang="en-US" altLang="x-none" sz="2000" dirty="0"/>
              <a:t>Utilize horizontal Integration using Enterprise Service Bus (ESB) concept (HLA, TENA, etc.) when possible</a:t>
            </a:r>
          </a:p>
          <a:p>
            <a:r>
              <a:rPr lang="en-US" altLang="x-none" sz="2400" dirty="0"/>
              <a:t>ESB Provides Ability to Meaningfully Communicate for Reuse and Composability </a:t>
            </a:r>
          </a:p>
          <a:p>
            <a:pPr lvl="1"/>
            <a:r>
              <a:rPr lang="en-US" altLang="x-none" sz="2000" dirty="0"/>
              <a:t>Standard Data Model to describe the data communicated</a:t>
            </a:r>
          </a:p>
          <a:p>
            <a:pPr lvl="1"/>
            <a:r>
              <a:rPr lang="en-US" altLang="x-none" sz="2000" dirty="0"/>
              <a:t>Standard Services Interfaces (API) </a:t>
            </a:r>
          </a:p>
          <a:p>
            <a:pPr lvl="2">
              <a:buClr>
                <a:schemeClr val="tx1"/>
              </a:buClr>
              <a:buSzPct val="75000"/>
              <a:buFont typeface="Arial" charset="0"/>
              <a:buChar char="•"/>
            </a:pPr>
            <a:r>
              <a:rPr lang="en-US" altLang="x-none" dirty="0">
                <a:latin typeface="Arial Narrow" charset="0"/>
                <a:cs typeface="Arial Narrow" charset="0"/>
              </a:rPr>
              <a:t>Software provides the Standard Services using Standard APIs</a:t>
            </a:r>
          </a:p>
          <a:p>
            <a:pPr marL="2209785" lvl="5">
              <a:buClr>
                <a:schemeClr val="tx1"/>
              </a:buClr>
              <a:buSzPct val="75000"/>
              <a:buFont typeface="Arial" charset="0"/>
              <a:buChar char="•"/>
            </a:pPr>
            <a:r>
              <a:rPr lang="en-US" altLang="x-none" sz="2000" dirty="0">
                <a:latin typeface="Arial Narrow" charset="0"/>
                <a:cs typeface="Arial Narrow" charset="0"/>
              </a:rPr>
              <a:t>e.g. Services to distribute the data model</a:t>
            </a:r>
          </a:p>
          <a:p>
            <a:r>
              <a:rPr lang="en-US" altLang="x-none" sz="2400" dirty="0"/>
              <a:t>Subsystems are called </a:t>
            </a:r>
            <a:r>
              <a:rPr lang="en-US" altLang="x-none" sz="2400" b="1" i="1" dirty="0"/>
              <a:t>Federates</a:t>
            </a:r>
            <a:r>
              <a:rPr lang="en-US" altLang="x-none" sz="2400" dirty="0"/>
              <a:t>.  The Integrated System is called a </a:t>
            </a:r>
            <a:r>
              <a:rPr lang="en-US" altLang="x-none" sz="2400" b="1" i="1" dirty="0"/>
              <a:t>Federation</a:t>
            </a:r>
            <a:r>
              <a:rPr lang="en-US" altLang="x-none" sz="2400" dirty="0"/>
              <a:t>. </a:t>
            </a:r>
          </a:p>
          <a:p>
            <a:endParaRPr lang="en-US" sz="2400" dirty="0"/>
          </a:p>
        </p:txBody>
      </p:sp>
      <p:sp>
        <p:nvSpPr>
          <p:cNvPr id="4" name="Rectangle 38">
            <a:extLst>
              <a:ext uri="{FF2B5EF4-FFF2-40B4-BE49-F238E27FC236}">
                <a16:creationId xmlns:a16="http://schemas.microsoft.com/office/drawing/2014/main" id="{9E25B7BF-7089-1C47-A8F6-1743BE3CC549}"/>
              </a:ext>
            </a:extLst>
          </p:cNvPr>
          <p:cNvSpPr>
            <a:spLocks noChangeArrowheads="1"/>
          </p:cNvSpPr>
          <p:nvPr/>
        </p:nvSpPr>
        <p:spPr bwMode="auto">
          <a:xfrm>
            <a:off x="4211638" y="5414728"/>
            <a:ext cx="4286250" cy="285750"/>
          </a:xfrm>
          <a:prstGeom prst="rect">
            <a:avLst/>
          </a:prstGeom>
          <a:solidFill>
            <a:schemeClr val="accent1"/>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5" name="Straight Connector 4">
            <a:extLst>
              <a:ext uri="{FF2B5EF4-FFF2-40B4-BE49-F238E27FC236}">
                <a16:creationId xmlns:a16="http://schemas.microsoft.com/office/drawing/2014/main" id="{77A13B1F-D63C-C048-8FE8-AD8E4EC6B5DF}"/>
              </a:ext>
            </a:extLst>
          </p:cNvPr>
          <p:cNvCxnSpPr>
            <a:cxnSpLocks noChangeShapeType="1"/>
          </p:cNvCxnSpPr>
          <p:nvPr/>
        </p:nvCxnSpPr>
        <p:spPr bwMode="auto">
          <a:xfrm rot="5400000">
            <a:off x="4921250"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48D97063-811D-1A46-B23C-978F0D8BAF3A}"/>
              </a:ext>
            </a:extLst>
          </p:cNvPr>
          <p:cNvCxnSpPr>
            <a:cxnSpLocks noChangeShapeType="1"/>
          </p:cNvCxnSpPr>
          <p:nvPr/>
        </p:nvCxnSpPr>
        <p:spPr bwMode="auto">
          <a:xfrm rot="5400000">
            <a:off x="3960813" y="5646688"/>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0A8D63DC-58E6-8747-829D-49BF558C69D6}"/>
              </a:ext>
            </a:extLst>
          </p:cNvPr>
          <p:cNvCxnSpPr>
            <a:cxnSpLocks noChangeShapeType="1"/>
          </p:cNvCxnSpPr>
          <p:nvPr/>
        </p:nvCxnSpPr>
        <p:spPr bwMode="auto">
          <a:xfrm rot="5400000">
            <a:off x="5881688" y="5540325"/>
            <a:ext cx="8572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F3F3082F-3669-384E-B0EF-9DCAECD912A3}"/>
              </a:ext>
            </a:extLst>
          </p:cNvPr>
          <p:cNvCxnSpPr>
            <a:cxnSpLocks noChangeShapeType="1"/>
            <a:stCxn id="11" idx="2"/>
          </p:cNvCxnSpPr>
          <p:nvPr/>
        </p:nvCxnSpPr>
        <p:spPr bwMode="auto">
          <a:xfrm>
            <a:off x="7282658" y="5252988"/>
            <a:ext cx="0"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1D959D1C-3490-5244-A929-1D9A6CB67D63}"/>
              </a:ext>
            </a:extLst>
          </p:cNvPr>
          <p:cNvCxnSpPr>
            <a:cxnSpLocks noChangeShapeType="1"/>
            <a:stCxn id="14" idx="2"/>
          </p:cNvCxnSpPr>
          <p:nvPr/>
        </p:nvCxnSpPr>
        <p:spPr bwMode="auto">
          <a:xfrm flipH="1">
            <a:off x="8295482" y="5252988"/>
            <a:ext cx="1" cy="715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C3E61414-2DA2-2144-85E3-BD27D276E2BE}"/>
              </a:ext>
            </a:extLst>
          </p:cNvPr>
          <p:cNvSpPr>
            <a:spLocks noChangeArrowheads="1"/>
          </p:cNvSpPr>
          <p:nvPr/>
        </p:nvSpPr>
        <p:spPr bwMode="auto">
          <a:xfrm>
            <a:off x="5948364" y="4502100"/>
            <a:ext cx="746125"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1" name="Rectangle 10">
            <a:extLst>
              <a:ext uri="{FF2B5EF4-FFF2-40B4-BE49-F238E27FC236}">
                <a16:creationId xmlns:a16="http://schemas.microsoft.com/office/drawing/2014/main" id="{3954155B-DE62-A142-B2A4-A82BD19645BE}"/>
              </a:ext>
            </a:extLst>
          </p:cNvPr>
          <p:cNvSpPr>
            <a:spLocks noChangeArrowheads="1"/>
          </p:cNvSpPr>
          <p:nvPr/>
        </p:nvSpPr>
        <p:spPr bwMode="auto">
          <a:xfrm>
            <a:off x="69088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2" name="Rectangle 11">
            <a:extLst>
              <a:ext uri="{FF2B5EF4-FFF2-40B4-BE49-F238E27FC236}">
                <a16:creationId xmlns:a16="http://schemas.microsoft.com/office/drawing/2014/main" id="{ED5A5520-C658-3441-95D8-35F4A584F586}"/>
              </a:ext>
            </a:extLst>
          </p:cNvPr>
          <p:cNvSpPr>
            <a:spLocks noChangeArrowheads="1"/>
          </p:cNvSpPr>
          <p:nvPr/>
        </p:nvSpPr>
        <p:spPr bwMode="auto">
          <a:xfrm>
            <a:off x="4986338" y="4502100"/>
            <a:ext cx="747712"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3" name="Rectangle 12">
            <a:extLst>
              <a:ext uri="{FF2B5EF4-FFF2-40B4-BE49-F238E27FC236}">
                <a16:creationId xmlns:a16="http://schemas.microsoft.com/office/drawing/2014/main" id="{69CE9F9B-5534-8844-AC4D-0AC1C37C65B8}"/>
              </a:ext>
            </a:extLst>
          </p:cNvPr>
          <p:cNvSpPr>
            <a:spLocks noChangeArrowheads="1"/>
          </p:cNvSpPr>
          <p:nvPr/>
        </p:nvSpPr>
        <p:spPr bwMode="auto">
          <a:xfrm>
            <a:off x="4025901"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4" name="Rectangle 13">
            <a:extLst>
              <a:ext uri="{FF2B5EF4-FFF2-40B4-BE49-F238E27FC236}">
                <a16:creationId xmlns:a16="http://schemas.microsoft.com/office/drawing/2014/main" id="{9AAC8DCE-9983-FF4F-A7EA-5C2902E5C0BD}"/>
              </a:ext>
            </a:extLst>
          </p:cNvPr>
          <p:cNvSpPr>
            <a:spLocks noChangeArrowheads="1"/>
          </p:cNvSpPr>
          <p:nvPr/>
        </p:nvSpPr>
        <p:spPr bwMode="auto">
          <a:xfrm>
            <a:off x="7921626" y="4502100"/>
            <a:ext cx="747713" cy="750888"/>
          </a:xfrm>
          <a:prstGeom prst="rect">
            <a:avLst/>
          </a:prstGeom>
          <a:solidFill>
            <a:srgbClr val="F07902"/>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sp>
        <p:nvSpPr>
          <p:cNvPr id="15" name="Rectangle 14">
            <a:extLst>
              <a:ext uri="{FF2B5EF4-FFF2-40B4-BE49-F238E27FC236}">
                <a16:creationId xmlns:a16="http://schemas.microsoft.com/office/drawing/2014/main" id="{DC5EC855-D0DF-C142-956B-68EE177D94A2}"/>
              </a:ext>
            </a:extLst>
          </p:cNvPr>
          <p:cNvSpPr>
            <a:spLocks noChangeArrowheads="1"/>
          </p:cNvSpPr>
          <p:nvPr/>
        </p:nvSpPr>
        <p:spPr bwMode="auto">
          <a:xfrm>
            <a:off x="4068763" y="5861001"/>
            <a:ext cx="4591050" cy="428625"/>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solidFill>
                <a:schemeClr val="tx1"/>
              </a:solidFill>
            </a:endParaRPr>
          </a:p>
        </p:txBody>
      </p:sp>
      <p:cxnSp>
        <p:nvCxnSpPr>
          <p:cNvPr id="16" name="Straight Arrow Connector 16">
            <a:extLst>
              <a:ext uri="{FF2B5EF4-FFF2-40B4-BE49-F238E27FC236}">
                <a16:creationId xmlns:a16="http://schemas.microsoft.com/office/drawing/2014/main" id="{3F3407C2-1B7E-BD44-B1CB-B063D25D3707}"/>
              </a:ext>
            </a:extLst>
          </p:cNvPr>
          <p:cNvCxnSpPr>
            <a:cxnSpLocks noChangeShapeType="1"/>
          </p:cNvCxnSpPr>
          <p:nvPr/>
        </p:nvCxnSpPr>
        <p:spPr bwMode="auto">
          <a:xfrm flipV="1">
            <a:off x="3211514" y="5002306"/>
            <a:ext cx="715027" cy="1446"/>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extBox 18">
            <a:extLst>
              <a:ext uri="{FF2B5EF4-FFF2-40B4-BE49-F238E27FC236}">
                <a16:creationId xmlns:a16="http://schemas.microsoft.com/office/drawing/2014/main" id="{34740892-41E0-F540-BEF8-063A22165B7F}"/>
              </a:ext>
            </a:extLst>
          </p:cNvPr>
          <p:cNvSpPr txBox="1">
            <a:spLocks noChangeArrowheads="1"/>
          </p:cNvSpPr>
          <p:nvPr/>
        </p:nvSpPr>
        <p:spPr bwMode="auto">
          <a:xfrm>
            <a:off x="2282825" y="4860876"/>
            <a:ext cx="9893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dirty="0">
                <a:solidFill>
                  <a:schemeClr val="tx1"/>
                </a:solidFill>
                <a:latin typeface="ITCFranklinGothic LT Book" charset="0"/>
              </a:rPr>
              <a:t>Federates</a:t>
            </a:r>
          </a:p>
        </p:txBody>
      </p:sp>
      <p:cxnSp>
        <p:nvCxnSpPr>
          <p:cNvPr id="18" name="Straight Arrow Connector 31">
            <a:extLst>
              <a:ext uri="{FF2B5EF4-FFF2-40B4-BE49-F238E27FC236}">
                <a16:creationId xmlns:a16="http://schemas.microsoft.com/office/drawing/2014/main" id="{1D85EA16-FDF6-D54B-AEFB-16646D34AE07}"/>
              </a:ext>
            </a:extLst>
          </p:cNvPr>
          <p:cNvCxnSpPr>
            <a:cxnSpLocks noChangeShapeType="1"/>
            <a:endCxn id="15" idx="1"/>
          </p:cNvCxnSpPr>
          <p:nvPr/>
        </p:nvCxnSpPr>
        <p:spPr bwMode="auto">
          <a:xfrm>
            <a:off x="3282951" y="5932439"/>
            <a:ext cx="785812" cy="1428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9" name="TextBox 33">
            <a:extLst>
              <a:ext uri="{FF2B5EF4-FFF2-40B4-BE49-F238E27FC236}">
                <a16:creationId xmlns:a16="http://schemas.microsoft.com/office/drawing/2014/main" id="{5E817967-23E7-0248-9BB3-4DB1A9270E0E}"/>
              </a:ext>
            </a:extLst>
          </p:cNvPr>
          <p:cNvSpPr txBox="1">
            <a:spLocks noChangeArrowheads="1"/>
          </p:cNvSpPr>
          <p:nvPr/>
        </p:nvSpPr>
        <p:spPr bwMode="auto">
          <a:xfrm>
            <a:off x="1925639" y="5575251"/>
            <a:ext cx="1881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Software infrastructure</a:t>
            </a:r>
          </a:p>
        </p:txBody>
      </p:sp>
      <p:sp>
        <p:nvSpPr>
          <p:cNvPr id="20" name="TextBox 34">
            <a:extLst>
              <a:ext uri="{FF2B5EF4-FFF2-40B4-BE49-F238E27FC236}">
                <a16:creationId xmlns:a16="http://schemas.microsoft.com/office/drawing/2014/main" id="{4E8131C9-6C5D-C14E-9BB4-6CB19B0431C2}"/>
              </a:ext>
            </a:extLst>
          </p:cNvPr>
          <p:cNvSpPr txBox="1">
            <a:spLocks noChangeArrowheads="1"/>
          </p:cNvSpPr>
          <p:nvPr/>
        </p:nvSpPr>
        <p:spPr bwMode="auto">
          <a:xfrm>
            <a:off x="9069389" y="5343291"/>
            <a:ext cx="11095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r>
              <a:rPr lang="en-US" altLang="x-none" sz="1400">
                <a:solidFill>
                  <a:schemeClr val="tx1"/>
                </a:solidFill>
                <a:latin typeface="ITCFranklinGothic LT Book" charset="0"/>
              </a:rPr>
              <a:t>API and</a:t>
            </a:r>
          </a:p>
          <a:p>
            <a:pPr eaLnBrk="1" hangingPunct="1"/>
            <a:r>
              <a:rPr lang="en-US" altLang="x-none" sz="1400">
                <a:solidFill>
                  <a:schemeClr val="tx1"/>
                </a:solidFill>
                <a:latin typeface="ITCFranklinGothic LT Book" charset="0"/>
              </a:rPr>
              <a:t>Data Models</a:t>
            </a:r>
          </a:p>
        </p:txBody>
      </p:sp>
      <p:cxnSp>
        <p:nvCxnSpPr>
          <p:cNvPr id="21" name="Straight Arrow Connector 35">
            <a:extLst>
              <a:ext uri="{FF2B5EF4-FFF2-40B4-BE49-F238E27FC236}">
                <a16:creationId xmlns:a16="http://schemas.microsoft.com/office/drawing/2014/main" id="{2F23619C-B213-9445-A687-88C1F978F4F6}"/>
              </a:ext>
            </a:extLst>
          </p:cNvPr>
          <p:cNvCxnSpPr>
            <a:cxnSpLocks noChangeShapeType="1"/>
          </p:cNvCxnSpPr>
          <p:nvPr/>
        </p:nvCxnSpPr>
        <p:spPr bwMode="auto">
          <a:xfrm rot="10800000">
            <a:off x="8526464" y="5556015"/>
            <a:ext cx="428625"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2" name="Slide Number Placeholder 3">
            <a:extLst>
              <a:ext uri="{FF2B5EF4-FFF2-40B4-BE49-F238E27FC236}">
                <a16:creationId xmlns:a16="http://schemas.microsoft.com/office/drawing/2014/main" id="{B3472BDF-7D7E-6A4D-BB79-48829F675311}"/>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1442068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BFF8-730B-3C47-A426-B517D706C17F}"/>
              </a:ext>
            </a:extLst>
          </p:cNvPr>
          <p:cNvSpPr>
            <a:spLocks noGrp="1"/>
          </p:cNvSpPr>
          <p:nvPr>
            <p:ph type="title"/>
          </p:nvPr>
        </p:nvSpPr>
        <p:spPr>
          <a:xfrm>
            <a:off x="1727923" y="-90759"/>
            <a:ext cx="9026335" cy="795130"/>
          </a:xfrm>
        </p:spPr>
        <p:txBody>
          <a:bodyPr/>
          <a:lstStyle/>
          <a:p>
            <a:r>
              <a:rPr lang="en-US" dirty="0"/>
              <a:t>Identify Integration Process</a:t>
            </a:r>
          </a:p>
        </p:txBody>
      </p:sp>
      <p:sp>
        <p:nvSpPr>
          <p:cNvPr id="3" name="Content Placeholder 2">
            <a:extLst>
              <a:ext uri="{FF2B5EF4-FFF2-40B4-BE49-F238E27FC236}">
                <a16:creationId xmlns:a16="http://schemas.microsoft.com/office/drawing/2014/main" id="{7815943B-643C-5543-84D2-3CE7BF00A74A}"/>
              </a:ext>
            </a:extLst>
          </p:cNvPr>
          <p:cNvSpPr>
            <a:spLocks noGrp="1"/>
          </p:cNvSpPr>
          <p:nvPr>
            <p:ph sz="quarter" idx="11"/>
          </p:nvPr>
        </p:nvSpPr>
        <p:spPr>
          <a:xfrm>
            <a:off x="591770" y="891002"/>
            <a:ext cx="11250613" cy="2330142"/>
          </a:xfrm>
        </p:spPr>
        <p:txBody>
          <a:bodyPr/>
          <a:lstStyle/>
          <a:p>
            <a:r>
              <a:rPr lang="en-US" sz="2400" dirty="0"/>
              <a:t>Suggested standards and guidelines include</a:t>
            </a:r>
          </a:p>
          <a:p>
            <a:pPr lvl="1"/>
            <a:r>
              <a:rPr lang="en-US" sz="1800" dirty="0"/>
              <a:t>IEEE </a:t>
            </a:r>
            <a:r>
              <a:rPr lang="en-US" sz="1800" dirty="0" err="1"/>
              <a:t>Std</a:t>
            </a:r>
            <a:r>
              <a:rPr lang="en-US" sz="1800" dirty="0"/>
              <a:t> 1730-2010 - IEEE Recommended Practice for Distributed Simulation Engineering and Execution Process (DSEEP) </a:t>
            </a:r>
          </a:p>
          <a:p>
            <a:pPr lvl="1"/>
            <a:r>
              <a:rPr lang="en-US" sz="1800" dirty="0"/>
              <a:t> IEEE </a:t>
            </a:r>
            <a:r>
              <a:rPr lang="en-US" sz="1800" dirty="0" err="1"/>
              <a:t>Std</a:t>
            </a:r>
            <a:r>
              <a:rPr lang="en-US" sz="1800" dirty="0"/>
              <a:t> 1730.1-2013 - IEEE Recommended Practice for Distributed Simulation Engineering and Execution Process Multi-Architecture Overlay (DMAO)</a:t>
            </a:r>
          </a:p>
          <a:p>
            <a:pPr lvl="1"/>
            <a:r>
              <a:rPr lang="en-US" sz="1800" dirty="0"/>
              <a:t>TENA Concepts of Operations (CONOPS)</a:t>
            </a:r>
          </a:p>
          <a:p>
            <a:r>
              <a:rPr lang="en-US" sz="2400" dirty="0"/>
              <a:t>HLA Distributed Simulation Engineering and Execution Process (</a:t>
            </a:r>
            <a:r>
              <a:rPr lang="en-US" altLang="x-none" sz="2400" dirty="0"/>
              <a:t>DSEEP)</a:t>
            </a:r>
            <a:r>
              <a:rPr lang="en-US" sz="2400" dirty="0"/>
              <a:t> Overview</a:t>
            </a:r>
            <a:endParaRPr lang="en-GB" altLang="x-none" sz="2400" dirty="0"/>
          </a:p>
          <a:p>
            <a:pPr lvl="1"/>
            <a:r>
              <a:rPr lang="en-US" altLang="x-none" sz="1800" dirty="0"/>
              <a:t>IEEE 1730-2010 was developed based on authoritative systems engineering processes that were adopted and extended to address distributed simulation requirements </a:t>
            </a:r>
          </a:p>
          <a:p>
            <a:pPr lvl="1"/>
            <a:r>
              <a:rPr lang="en-GB" altLang="x-none" sz="1800" dirty="0"/>
              <a:t>Identifies and describes the sequence of activities necessary to construct and run distributed simulations</a:t>
            </a:r>
          </a:p>
          <a:p>
            <a:pPr lvl="1"/>
            <a:r>
              <a:rPr lang="en-GB" altLang="x-none" sz="1800" dirty="0"/>
              <a:t>A high-level process that is relevant to and can facilitate the development of solutions</a:t>
            </a:r>
          </a:p>
          <a:p>
            <a:pPr lvl="1"/>
            <a:r>
              <a:rPr lang="en-GB" altLang="x-none" sz="1800" dirty="0"/>
              <a:t>Is independent of interoperability architectures </a:t>
            </a:r>
          </a:p>
          <a:p>
            <a:pPr marL="609585" lvl="1" indent="0">
              <a:buNone/>
            </a:pPr>
            <a:endParaRPr lang="en-US" sz="2000" dirty="0"/>
          </a:p>
        </p:txBody>
      </p:sp>
      <p:grpSp>
        <p:nvGrpSpPr>
          <p:cNvPr id="5" name="Group 5">
            <a:extLst>
              <a:ext uri="{FF2B5EF4-FFF2-40B4-BE49-F238E27FC236}">
                <a16:creationId xmlns:a16="http://schemas.microsoft.com/office/drawing/2014/main" id="{CBFF11B2-90CB-5F4B-A65A-F25B35766297}"/>
              </a:ext>
            </a:extLst>
          </p:cNvPr>
          <p:cNvGrpSpPr>
            <a:grpSpLocks/>
          </p:cNvGrpSpPr>
          <p:nvPr/>
        </p:nvGrpSpPr>
        <p:grpSpPr bwMode="auto">
          <a:xfrm>
            <a:off x="1559859" y="5084620"/>
            <a:ext cx="9194399" cy="1209095"/>
            <a:chOff x="144" y="1056"/>
            <a:chExt cx="5377" cy="1056"/>
          </a:xfrm>
        </p:grpSpPr>
        <p:sp>
          <p:nvSpPr>
            <p:cNvPr id="6" name="Freeform 6">
              <a:extLst>
                <a:ext uri="{FF2B5EF4-FFF2-40B4-BE49-F238E27FC236}">
                  <a16:creationId xmlns:a16="http://schemas.microsoft.com/office/drawing/2014/main" id="{6BB24C3B-EE9A-C142-B7FA-0AA9D009F591}"/>
                </a:ext>
              </a:extLst>
            </p:cNvPr>
            <p:cNvSpPr>
              <a:spLocks/>
            </p:cNvSpPr>
            <p:nvPr/>
          </p:nvSpPr>
          <p:spPr bwMode="auto">
            <a:xfrm>
              <a:off x="2161" y="1957"/>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7">
              <a:extLst>
                <a:ext uri="{FF2B5EF4-FFF2-40B4-BE49-F238E27FC236}">
                  <a16:creationId xmlns:a16="http://schemas.microsoft.com/office/drawing/2014/main" id="{47530BF1-862F-C646-A564-EDB7D68AB22B}"/>
                </a:ext>
              </a:extLst>
            </p:cNvPr>
            <p:cNvSpPr>
              <a:spLocks/>
            </p:cNvSpPr>
            <p:nvPr/>
          </p:nvSpPr>
          <p:spPr bwMode="auto">
            <a:xfrm>
              <a:off x="2929"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8">
              <a:extLst>
                <a:ext uri="{FF2B5EF4-FFF2-40B4-BE49-F238E27FC236}">
                  <a16:creationId xmlns:a16="http://schemas.microsoft.com/office/drawing/2014/main" id="{6BB85544-0D3F-A149-852F-0148804C9F9F}"/>
                </a:ext>
              </a:extLst>
            </p:cNvPr>
            <p:cNvSpPr>
              <a:spLocks/>
            </p:cNvSpPr>
            <p:nvPr/>
          </p:nvSpPr>
          <p:spPr bwMode="auto">
            <a:xfrm>
              <a:off x="3745"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Freeform 9">
              <a:extLst>
                <a:ext uri="{FF2B5EF4-FFF2-40B4-BE49-F238E27FC236}">
                  <a16:creationId xmlns:a16="http://schemas.microsoft.com/office/drawing/2014/main" id="{9FA4B45A-4AE4-1445-A1CF-EBE464B50747}"/>
                </a:ext>
              </a:extLst>
            </p:cNvPr>
            <p:cNvSpPr>
              <a:spLocks/>
            </p:cNvSpPr>
            <p:nvPr/>
          </p:nvSpPr>
          <p:spPr bwMode="auto">
            <a:xfrm>
              <a:off x="4561" y="1960"/>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Freeform 10">
              <a:extLst>
                <a:ext uri="{FF2B5EF4-FFF2-40B4-BE49-F238E27FC236}">
                  <a16:creationId xmlns:a16="http://schemas.microsoft.com/office/drawing/2014/main" id="{69A28A56-2E26-B443-A22A-7BEE8FC7BA30}"/>
                </a:ext>
              </a:extLst>
            </p:cNvPr>
            <p:cNvSpPr>
              <a:spLocks/>
            </p:cNvSpPr>
            <p:nvPr/>
          </p:nvSpPr>
          <p:spPr bwMode="auto">
            <a:xfrm>
              <a:off x="481" y="194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11">
              <a:extLst>
                <a:ext uri="{FF2B5EF4-FFF2-40B4-BE49-F238E27FC236}">
                  <a16:creationId xmlns:a16="http://schemas.microsoft.com/office/drawing/2014/main" id="{C83210C0-8CF9-DF40-876A-CE8A2F1B3906}"/>
                </a:ext>
              </a:extLst>
            </p:cNvPr>
            <p:cNvSpPr>
              <a:spLocks/>
            </p:cNvSpPr>
            <p:nvPr/>
          </p:nvSpPr>
          <p:spPr bwMode="auto">
            <a:xfrm flipH="1">
              <a:off x="1873"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12">
              <a:extLst>
                <a:ext uri="{FF2B5EF4-FFF2-40B4-BE49-F238E27FC236}">
                  <a16:creationId xmlns:a16="http://schemas.microsoft.com/office/drawing/2014/main" id="{2EF2281E-7E89-4641-8389-DBF72DF94EEE}"/>
                </a:ext>
              </a:extLst>
            </p:cNvPr>
            <p:cNvSpPr>
              <a:spLocks/>
            </p:cNvSpPr>
            <p:nvPr/>
          </p:nvSpPr>
          <p:spPr bwMode="auto">
            <a:xfrm flipH="1">
              <a:off x="2689"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Freeform 13">
              <a:extLst>
                <a:ext uri="{FF2B5EF4-FFF2-40B4-BE49-F238E27FC236}">
                  <a16:creationId xmlns:a16="http://schemas.microsoft.com/office/drawing/2014/main" id="{8E969DB4-6913-3042-B709-1A4B931E3ED6}"/>
                </a:ext>
              </a:extLst>
            </p:cNvPr>
            <p:cNvSpPr>
              <a:spLocks/>
            </p:cNvSpPr>
            <p:nvPr/>
          </p:nvSpPr>
          <p:spPr bwMode="auto">
            <a:xfrm flipH="1">
              <a:off x="3505" y="1955"/>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4">
              <a:extLst>
                <a:ext uri="{FF2B5EF4-FFF2-40B4-BE49-F238E27FC236}">
                  <a16:creationId xmlns:a16="http://schemas.microsoft.com/office/drawing/2014/main" id="{0DA434A8-43BC-274E-BD18-5DB35EEEFA08}"/>
                </a:ext>
              </a:extLst>
            </p:cNvPr>
            <p:cNvSpPr>
              <a:spLocks/>
            </p:cNvSpPr>
            <p:nvPr/>
          </p:nvSpPr>
          <p:spPr bwMode="auto">
            <a:xfrm flipH="1">
              <a:off x="4333" y="1956"/>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5">
              <a:extLst>
                <a:ext uri="{FF2B5EF4-FFF2-40B4-BE49-F238E27FC236}">
                  <a16:creationId xmlns:a16="http://schemas.microsoft.com/office/drawing/2014/main" id="{FA1738AE-0C98-B34F-99AE-F09DBFE66C73}"/>
                </a:ext>
              </a:extLst>
            </p:cNvPr>
            <p:cNvSpPr>
              <a:spLocks/>
            </p:cNvSpPr>
            <p:nvPr/>
          </p:nvSpPr>
          <p:spPr bwMode="auto">
            <a:xfrm flipH="1">
              <a:off x="513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16">
              <a:extLst>
                <a:ext uri="{FF2B5EF4-FFF2-40B4-BE49-F238E27FC236}">
                  <a16:creationId xmlns:a16="http://schemas.microsoft.com/office/drawing/2014/main" id="{091C3FD1-A874-BA48-AB4D-67592094873E}"/>
                </a:ext>
              </a:extLst>
            </p:cNvPr>
            <p:cNvSpPr>
              <a:spLocks noChangeArrowheads="1"/>
            </p:cNvSpPr>
            <p:nvPr/>
          </p:nvSpPr>
          <p:spPr bwMode="auto">
            <a:xfrm>
              <a:off x="157" y="1462"/>
              <a:ext cx="55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7" name="Rectangle 17">
              <a:extLst>
                <a:ext uri="{FF2B5EF4-FFF2-40B4-BE49-F238E27FC236}">
                  <a16:creationId xmlns:a16="http://schemas.microsoft.com/office/drawing/2014/main" id="{C334CD4D-FB1A-FF4B-B2E3-13C00E6BBBBC}"/>
                </a:ext>
              </a:extLst>
            </p:cNvPr>
            <p:cNvSpPr>
              <a:spLocks noChangeArrowheads="1"/>
            </p:cNvSpPr>
            <p:nvPr/>
          </p:nvSpPr>
          <p:spPr bwMode="auto">
            <a:xfrm>
              <a:off x="161" y="1156"/>
              <a:ext cx="54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8" name="Freeform 18">
              <a:extLst>
                <a:ext uri="{FF2B5EF4-FFF2-40B4-BE49-F238E27FC236}">
                  <a16:creationId xmlns:a16="http://schemas.microsoft.com/office/drawing/2014/main" id="{D2B0FFC8-1D56-1E4F-9479-103348911B26}"/>
                </a:ext>
              </a:extLst>
            </p:cNvPr>
            <p:cNvSpPr>
              <a:spLocks/>
            </p:cNvSpPr>
            <p:nvPr/>
          </p:nvSpPr>
          <p:spPr bwMode="auto">
            <a:xfrm>
              <a:off x="4224" y="1060"/>
              <a:ext cx="507"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20 w 1130"/>
                <a:gd name="T55" fmla="*/ 340 h 984"/>
                <a:gd name="T56" fmla="*/ 20 w 1130"/>
                <a:gd name="T57" fmla="*/ 335 h 984"/>
                <a:gd name="T58" fmla="*/ 20 w 1130"/>
                <a:gd name="T59" fmla="*/ 330 h 984"/>
                <a:gd name="T60" fmla="*/ 21 w 1130"/>
                <a:gd name="T61" fmla="*/ 322 h 984"/>
                <a:gd name="T62" fmla="*/ 21 w 1130"/>
                <a:gd name="T63" fmla="*/ 319 h 984"/>
                <a:gd name="T64" fmla="*/ 21 w 1130"/>
                <a:gd name="T65" fmla="*/ 315 h 984"/>
                <a:gd name="T66" fmla="*/ 21 w 1130"/>
                <a:gd name="T67" fmla="*/ 37 h 984"/>
                <a:gd name="T68" fmla="*/ 21 w 1130"/>
                <a:gd name="T69" fmla="*/ 33 h 984"/>
                <a:gd name="T70" fmla="*/ 21 w 1130"/>
                <a:gd name="T71" fmla="*/ 28 h 984"/>
                <a:gd name="T72" fmla="*/ 20 w 1130"/>
                <a:gd name="T73" fmla="*/ 22 h 984"/>
                <a:gd name="T74" fmla="*/ 20 w 1130"/>
                <a:gd name="T75" fmla="*/ 16 h 984"/>
                <a:gd name="T76" fmla="*/ 20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C0C0C0"/>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19" name="Oval 19">
              <a:extLst>
                <a:ext uri="{FF2B5EF4-FFF2-40B4-BE49-F238E27FC236}">
                  <a16:creationId xmlns:a16="http://schemas.microsoft.com/office/drawing/2014/main" id="{CDE73E00-FE07-604F-894E-547B5A308B96}"/>
                </a:ext>
              </a:extLst>
            </p:cNvPr>
            <p:cNvSpPr>
              <a:spLocks noChangeArrowheads="1"/>
            </p:cNvSpPr>
            <p:nvPr/>
          </p:nvSpPr>
          <p:spPr bwMode="auto">
            <a:xfrm>
              <a:off x="4434"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6</a:t>
              </a:r>
              <a:endParaRPr lang="en-US" altLang="x-none" sz="1000">
                <a:latin typeface="Times New Roman" charset="0"/>
                <a:ea typeface="Times New Roman" charset="0"/>
                <a:cs typeface="Times New Roman" charset="0"/>
              </a:endParaRPr>
            </a:p>
          </p:txBody>
        </p:sp>
        <p:sp>
          <p:nvSpPr>
            <p:cNvPr id="20" name="Freeform 20">
              <a:extLst>
                <a:ext uri="{FF2B5EF4-FFF2-40B4-BE49-F238E27FC236}">
                  <a16:creationId xmlns:a16="http://schemas.microsoft.com/office/drawing/2014/main" id="{35308450-606D-CB4E-BCAE-CBFF7076D16B}"/>
                </a:ext>
              </a:extLst>
            </p:cNvPr>
            <p:cNvSpPr>
              <a:spLocks/>
            </p:cNvSpPr>
            <p:nvPr/>
          </p:nvSpPr>
          <p:spPr bwMode="auto">
            <a:xfrm>
              <a:off x="3429" y="1063"/>
              <a:ext cx="508" cy="785"/>
            </a:xfrm>
            <a:custGeom>
              <a:avLst/>
              <a:gdLst>
                <a:gd name="T0" fmla="*/ 4 w 1130"/>
                <a:gd name="T1" fmla="*/ 0 h 984"/>
                <a:gd name="T2" fmla="*/ 3 w 1130"/>
                <a:gd name="T3" fmla="*/ 1 h 984"/>
                <a:gd name="T4" fmla="*/ 3 w 1130"/>
                <a:gd name="T5" fmla="*/ 2 h 984"/>
                <a:gd name="T6" fmla="*/ 2 w 1130"/>
                <a:gd name="T7" fmla="*/ 2 h 984"/>
                <a:gd name="T8" fmla="*/ 2 w 1130"/>
                <a:gd name="T9" fmla="*/ 5 h 984"/>
                <a:gd name="T10" fmla="*/ 1 w 1130"/>
                <a:gd name="T11" fmla="*/ 9 h 984"/>
                <a:gd name="T12" fmla="*/ 0 w 1130"/>
                <a:gd name="T13" fmla="*/ 14 h 984"/>
                <a:gd name="T14" fmla="*/ 0 w 1130"/>
                <a:gd name="T15" fmla="*/ 20 h 984"/>
                <a:gd name="T16" fmla="*/ 0 w 1130"/>
                <a:gd name="T17" fmla="*/ 26 h 984"/>
                <a:gd name="T18" fmla="*/ 0 w 1130"/>
                <a:gd name="T19" fmla="*/ 30 h 984"/>
                <a:gd name="T20" fmla="*/ 0 w 1130"/>
                <a:gd name="T21" fmla="*/ 33 h 984"/>
                <a:gd name="T22" fmla="*/ 0 w 1130"/>
                <a:gd name="T23" fmla="*/ 285 h 984"/>
                <a:gd name="T24" fmla="*/ 0 w 1130"/>
                <a:gd name="T25" fmla="*/ 288 h 984"/>
                <a:gd name="T26" fmla="*/ 0 w 1130"/>
                <a:gd name="T27" fmla="*/ 291 h 984"/>
                <a:gd name="T28" fmla="*/ 0 w 1130"/>
                <a:gd name="T29" fmla="*/ 298 h 984"/>
                <a:gd name="T30" fmla="*/ 0 w 1130"/>
                <a:gd name="T31" fmla="*/ 303 h 984"/>
                <a:gd name="T32" fmla="*/ 1 w 1130"/>
                <a:gd name="T33" fmla="*/ 308 h 984"/>
                <a:gd name="T34" fmla="*/ 2 w 1130"/>
                <a:gd name="T35" fmla="*/ 313 h 984"/>
                <a:gd name="T36" fmla="*/ 2 w 1130"/>
                <a:gd name="T37" fmla="*/ 315 h 984"/>
                <a:gd name="T38" fmla="*/ 3 w 1130"/>
                <a:gd name="T39" fmla="*/ 318 h 984"/>
                <a:gd name="T40" fmla="*/ 3 w 1130"/>
                <a:gd name="T41" fmla="*/ 318 h 984"/>
                <a:gd name="T42" fmla="*/ 4 w 1130"/>
                <a:gd name="T43" fmla="*/ 318 h 984"/>
                <a:gd name="T44" fmla="*/ 17 w 1130"/>
                <a:gd name="T45" fmla="*/ 318 h 984"/>
                <a:gd name="T46" fmla="*/ 18 w 1130"/>
                <a:gd name="T47" fmla="*/ 318 h 984"/>
                <a:gd name="T48" fmla="*/ 18 w 1130"/>
                <a:gd name="T49" fmla="*/ 318 h 984"/>
                <a:gd name="T50" fmla="*/ 18 w 1130"/>
                <a:gd name="T51" fmla="*/ 315 h 984"/>
                <a:gd name="T52" fmla="*/ 19 w 1130"/>
                <a:gd name="T53" fmla="*/ 313 h 984"/>
                <a:gd name="T54" fmla="*/ 20 w 1130"/>
                <a:gd name="T55" fmla="*/ 308 h 984"/>
                <a:gd name="T56" fmla="*/ 20 w 1130"/>
                <a:gd name="T57" fmla="*/ 303 h 984"/>
                <a:gd name="T58" fmla="*/ 20 w 1130"/>
                <a:gd name="T59" fmla="*/ 298 h 984"/>
                <a:gd name="T60" fmla="*/ 21 w 1130"/>
                <a:gd name="T61" fmla="*/ 291 h 984"/>
                <a:gd name="T62" fmla="*/ 21 w 1130"/>
                <a:gd name="T63" fmla="*/ 288 h 984"/>
                <a:gd name="T64" fmla="*/ 21 w 1130"/>
                <a:gd name="T65" fmla="*/ 285 h 984"/>
                <a:gd name="T66" fmla="*/ 21 w 1130"/>
                <a:gd name="T67" fmla="*/ 33 h 984"/>
                <a:gd name="T68" fmla="*/ 21 w 1130"/>
                <a:gd name="T69" fmla="*/ 30 h 984"/>
                <a:gd name="T70" fmla="*/ 21 w 1130"/>
                <a:gd name="T71" fmla="*/ 26 h 984"/>
                <a:gd name="T72" fmla="*/ 20 w 1130"/>
                <a:gd name="T73" fmla="*/ 20 h 984"/>
                <a:gd name="T74" fmla="*/ 20 w 1130"/>
                <a:gd name="T75" fmla="*/ 14 h 984"/>
                <a:gd name="T76" fmla="*/ 20 w 1130"/>
                <a:gd name="T77" fmla="*/ 9 h 984"/>
                <a:gd name="T78" fmla="*/ 19 w 1130"/>
                <a:gd name="T79" fmla="*/ 5 h 984"/>
                <a:gd name="T80" fmla="*/ 18 w 1130"/>
                <a:gd name="T81" fmla="*/ 2 h 984"/>
                <a:gd name="T82" fmla="*/ 18 w 1130"/>
                <a:gd name="T83" fmla="*/ 2 h 984"/>
                <a:gd name="T84" fmla="*/ 18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983E96"/>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1" name="Oval 21">
              <a:extLst>
                <a:ext uri="{FF2B5EF4-FFF2-40B4-BE49-F238E27FC236}">
                  <a16:creationId xmlns:a16="http://schemas.microsoft.com/office/drawing/2014/main" id="{DCE9BD69-7D50-0C44-97B8-0104106462C2}"/>
                </a:ext>
              </a:extLst>
            </p:cNvPr>
            <p:cNvSpPr>
              <a:spLocks noChangeArrowheads="1"/>
            </p:cNvSpPr>
            <p:nvPr/>
          </p:nvSpPr>
          <p:spPr bwMode="auto">
            <a:xfrm>
              <a:off x="3615" y="1648"/>
              <a:ext cx="117" cy="130"/>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5</a:t>
              </a:r>
              <a:endParaRPr lang="en-US" altLang="x-none" sz="1000">
                <a:latin typeface="Times New Roman" charset="0"/>
                <a:ea typeface="Times New Roman" charset="0"/>
                <a:cs typeface="Times New Roman" charset="0"/>
              </a:endParaRPr>
            </a:p>
          </p:txBody>
        </p:sp>
        <p:sp>
          <p:nvSpPr>
            <p:cNvPr id="22" name="Freeform 22">
              <a:extLst>
                <a:ext uri="{FF2B5EF4-FFF2-40B4-BE49-F238E27FC236}">
                  <a16:creationId xmlns:a16="http://schemas.microsoft.com/office/drawing/2014/main" id="{A33B87AA-5915-C143-854C-EEEBA0A42CCA}"/>
                </a:ext>
              </a:extLst>
            </p:cNvPr>
            <p:cNvSpPr>
              <a:spLocks/>
            </p:cNvSpPr>
            <p:nvPr/>
          </p:nvSpPr>
          <p:spPr bwMode="auto">
            <a:xfrm>
              <a:off x="2602" y="1058"/>
              <a:ext cx="529"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2 w 1130"/>
                <a:gd name="T47" fmla="*/ 352 h 984"/>
                <a:gd name="T48" fmla="*/ 22 w 1130"/>
                <a:gd name="T49" fmla="*/ 351 h 984"/>
                <a:gd name="T50" fmla="*/ 23 w 1130"/>
                <a:gd name="T51" fmla="*/ 348 h 984"/>
                <a:gd name="T52" fmla="*/ 23 w 1130"/>
                <a:gd name="T53" fmla="*/ 346 h 984"/>
                <a:gd name="T54" fmla="*/ 24 w 1130"/>
                <a:gd name="T55" fmla="*/ 340 h 984"/>
                <a:gd name="T56" fmla="*/ 25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5 w 1130"/>
                <a:gd name="T75" fmla="*/ 16 h 984"/>
                <a:gd name="T76" fmla="*/ 24 w 1130"/>
                <a:gd name="T77" fmla="*/ 11 h 984"/>
                <a:gd name="T78" fmla="*/ 23 w 1130"/>
                <a:gd name="T79" fmla="*/ 6 h 984"/>
                <a:gd name="T80" fmla="*/ 23 w 1130"/>
                <a:gd name="T81" fmla="*/ 3 h 984"/>
                <a:gd name="T82" fmla="*/ 22 w 1130"/>
                <a:gd name="T83" fmla="*/ 2 h 984"/>
                <a:gd name="T84" fmla="*/ 22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8CC63E"/>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3" name="Oval 23">
              <a:extLst>
                <a:ext uri="{FF2B5EF4-FFF2-40B4-BE49-F238E27FC236}">
                  <a16:creationId xmlns:a16="http://schemas.microsoft.com/office/drawing/2014/main" id="{405C38CF-26DA-4043-9700-9F3E9263E90D}"/>
                </a:ext>
              </a:extLst>
            </p:cNvPr>
            <p:cNvSpPr>
              <a:spLocks noChangeArrowheads="1"/>
            </p:cNvSpPr>
            <p:nvPr/>
          </p:nvSpPr>
          <p:spPr bwMode="auto">
            <a:xfrm>
              <a:off x="2804" y="1656"/>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4</a:t>
              </a:r>
              <a:endParaRPr lang="en-US" altLang="x-none" sz="1000">
                <a:latin typeface="Times New Roman" charset="0"/>
                <a:ea typeface="Times New Roman" charset="0"/>
                <a:cs typeface="Times New Roman" charset="0"/>
              </a:endParaRPr>
            </a:p>
          </p:txBody>
        </p:sp>
        <p:sp>
          <p:nvSpPr>
            <p:cNvPr id="24" name="Freeform 24">
              <a:extLst>
                <a:ext uri="{FF2B5EF4-FFF2-40B4-BE49-F238E27FC236}">
                  <a16:creationId xmlns:a16="http://schemas.microsoft.com/office/drawing/2014/main" id="{9F8498DF-3CFD-C542-BB68-F24393489CA7}"/>
                </a:ext>
              </a:extLst>
            </p:cNvPr>
            <p:cNvSpPr>
              <a:spLocks/>
            </p:cNvSpPr>
            <p:nvPr/>
          </p:nvSpPr>
          <p:spPr bwMode="auto">
            <a:xfrm>
              <a:off x="1797" y="1060"/>
              <a:ext cx="505" cy="801"/>
            </a:xfrm>
            <a:custGeom>
              <a:avLst/>
              <a:gdLst>
                <a:gd name="T0" fmla="*/ 4 w 1130"/>
                <a:gd name="T1" fmla="*/ 0 h 984"/>
                <a:gd name="T2" fmla="*/ 3 w 1130"/>
                <a:gd name="T3" fmla="*/ 1 h 984"/>
                <a:gd name="T4" fmla="*/ 3 w 1130"/>
                <a:gd name="T5" fmla="*/ 2 h 984"/>
                <a:gd name="T6" fmla="*/ 2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2 w 1130"/>
                <a:gd name="T37" fmla="*/ 348 h 984"/>
                <a:gd name="T38" fmla="*/ 3 w 1130"/>
                <a:gd name="T39" fmla="*/ 351 h 984"/>
                <a:gd name="T40" fmla="*/ 3 w 1130"/>
                <a:gd name="T41" fmla="*/ 352 h 984"/>
                <a:gd name="T42" fmla="*/ 4 w 1130"/>
                <a:gd name="T43" fmla="*/ 352 h 984"/>
                <a:gd name="T44" fmla="*/ 17 w 1130"/>
                <a:gd name="T45" fmla="*/ 352 h 984"/>
                <a:gd name="T46" fmla="*/ 17 w 1130"/>
                <a:gd name="T47" fmla="*/ 352 h 984"/>
                <a:gd name="T48" fmla="*/ 17 w 1130"/>
                <a:gd name="T49" fmla="*/ 351 h 984"/>
                <a:gd name="T50" fmla="*/ 18 w 1130"/>
                <a:gd name="T51" fmla="*/ 348 h 984"/>
                <a:gd name="T52" fmla="*/ 19 w 1130"/>
                <a:gd name="T53" fmla="*/ 346 h 984"/>
                <a:gd name="T54" fmla="*/ 19 w 1130"/>
                <a:gd name="T55" fmla="*/ 340 h 984"/>
                <a:gd name="T56" fmla="*/ 20 w 1130"/>
                <a:gd name="T57" fmla="*/ 335 h 984"/>
                <a:gd name="T58" fmla="*/ 20 w 1130"/>
                <a:gd name="T59" fmla="*/ 330 h 984"/>
                <a:gd name="T60" fmla="*/ 20 w 1130"/>
                <a:gd name="T61" fmla="*/ 322 h 984"/>
                <a:gd name="T62" fmla="*/ 20 w 1130"/>
                <a:gd name="T63" fmla="*/ 319 h 984"/>
                <a:gd name="T64" fmla="*/ 20 w 1130"/>
                <a:gd name="T65" fmla="*/ 315 h 984"/>
                <a:gd name="T66" fmla="*/ 20 w 1130"/>
                <a:gd name="T67" fmla="*/ 37 h 984"/>
                <a:gd name="T68" fmla="*/ 20 w 1130"/>
                <a:gd name="T69" fmla="*/ 33 h 984"/>
                <a:gd name="T70" fmla="*/ 20 w 1130"/>
                <a:gd name="T71" fmla="*/ 28 h 984"/>
                <a:gd name="T72" fmla="*/ 20 w 1130"/>
                <a:gd name="T73" fmla="*/ 22 h 984"/>
                <a:gd name="T74" fmla="*/ 20 w 1130"/>
                <a:gd name="T75" fmla="*/ 16 h 984"/>
                <a:gd name="T76" fmla="*/ 19 w 1130"/>
                <a:gd name="T77" fmla="*/ 11 h 984"/>
                <a:gd name="T78" fmla="*/ 19 w 1130"/>
                <a:gd name="T79" fmla="*/ 6 h 984"/>
                <a:gd name="T80" fmla="*/ 18 w 1130"/>
                <a:gd name="T81" fmla="*/ 3 h 984"/>
                <a:gd name="T82" fmla="*/ 17 w 1130"/>
                <a:gd name="T83" fmla="*/ 2 h 984"/>
                <a:gd name="T84" fmla="*/ 17 w 1130"/>
                <a:gd name="T85" fmla="*/ 1 h 984"/>
                <a:gd name="T86" fmla="*/ 17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0E93D2"/>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5" name="Oval 25">
              <a:extLst>
                <a:ext uri="{FF2B5EF4-FFF2-40B4-BE49-F238E27FC236}">
                  <a16:creationId xmlns:a16="http://schemas.microsoft.com/office/drawing/2014/main" id="{E4B0A423-B7E0-9940-A771-6456A9AD9A14}"/>
                </a:ext>
              </a:extLst>
            </p:cNvPr>
            <p:cNvSpPr>
              <a:spLocks noChangeArrowheads="1"/>
            </p:cNvSpPr>
            <p:nvPr/>
          </p:nvSpPr>
          <p:spPr bwMode="auto">
            <a:xfrm>
              <a:off x="2005" y="1656"/>
              <a:ext cx="118"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3</a:t>
              </a:r>
              <a:endParaRPr lang="en-US" altLang="x-none" sz="1000">
                <a:latin typeface="Times New Roman" charset="0"/>
                <a:ea typeface="Times New Roman" charset="0"/>
                <a:cs typeface="Times New Roman" charset="0"/>
              </a:endParaRPr>
            </a:p>
          </p:txBody>
        </p:sp>
        <p:sp>
          <p:nvSpPr>
            <p:cNvPr id="26" name="Freeform 26">
              <a:extLst>
                <a:ext uri="{FF2B5EF4-FFF2-40B4-BE49-F238E27FC236}">
                  <a16:creationId xmlns:a16="http://schemas.microsoft.com/office/drawing/2014/main" id="{88C8383C-31BC-5F42-A334-704CB14E3773}"/>
                </a:ext>
              </a:extLst>
            </p:cNvPr>
            <p:cNvSpPr>
              <a:spLocks/>
            </p:cNvSpPr>
            <p:nvPr/>
          </p:nvSpPr>
          <p:spPr bwMode="auto">
            <a:xfrm>
              <a:off x="144" y="1056"/>
              <a:ext cx="526" cy="806"/>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3 h 984"/>
                <a:gd name="T16" fmla="*/ 0 w 1130"/>
                <a:gd name="T17" fmla="*/ 29 h 984"/>
                <a:gd name="T18" fmla="*/ 0 w 1130"/>
                <a:gd name="T19" fmla="*/ 34 h 984"/>
                <a:gd name="T20" fmla="*/ 0 w 1130"/>
                <a:gd name="T21" fmla="*/ 38 h 984"/>
                <a:gd name="T22" fmla="*/ 0 w 1130"/>
                <a:gd name="T23" fmla="*/ 324 h 984"/>
                <a:gd name="T24" fmla="*/ 0 w 1130"/>
                <a:gd name="T25" fmla="*/ 329 h 984"/>
                <a:gd name="T26" fmla="*/ 0 w 1130"/>
                <a:gd name="T27" fmla="*/ 333 h 984"/>
                <a:gd name="T28" fmla="*/ 0 w 1130"/>
                <a:gd name="T29" fmla="*/ 339 h 984"/>
                <a:gd name="T30" fmla="*/ 0 w 1130"/>
                <a:gd name="T31" fmla="*/ 346 h 984"/>
                <a:gd name="T32" fmla="*/ 1 w 1130"/>
                <a:gd name="T33" fmla="*/ 351 h 984"/>
                <a:gd name="T34" fmla="*/ 2 w 1130"/>
                <a:gd name="T35" fmla="*/ 357 h 984"/>
                <a:gd name="T36" fmla="*/ 3 w 1130"/>
                <a:gd name="T37" fmla="*/ 360 h 984"/>
                <a:gd name="T38" fmla="*/ 3 w 1130"/>
                <a:gd name="T39" fmla="*/ 362 h 984"/>
                <a:gd name="T40" fmla="*/ 4 w 1130"/>
                <a:gd name="T41" fmla="*/ 363 h 984"/>
                <a:gd name="T42" fmla="*/ 4 w 1130"/>
                <a:gd name="T43" fmla="*/ 363 h 984"/>
                <a:gd name="T44" fmla="*/ 20 w 1130"/>
                <a:gd name="T45" fmla="*/ 363 h 984"/>
                <a:gd name="T46" fmla="*/ 21 w 1130"/>
                <a:gd name="T47" fmla="*/ 363 h 984"/>
                <a:gd name="T48" fmla="*/ 21 w 1130"/>
                <a:gd name="T49" fmla="*/ 362 h 984"/>
                <a:gd name="T50" fmla="*/ 22 w 1130"/>
                <a:gd name="T51" fmla="*/ 360 h 984"/>
                <a:gd name="T52" fmla="*/ 23 w 1130"/>
                <a:gd name="T53" fmla="*/ 357 h 984"/>
                <a:gd name="T54" fmla="*/ 23 w 1130"/>
                <a:gd name="T55" fmla="*/ 351 h 984"/>
                <a:gd name="T56" fmla="*/ 24 w 1130"/>
                <a:gd name="T57" fmla="*/ 346 h 984"/>
                <a:gd name="T58" fmla="*/ 25 w 1130"/>
                <a:gd name="T59" fmla="*/ 339 h 984"/>
                <a:gd name="T60" fmla="*/ 25 w 1130"/>
                <a:gd name="T61" fmla="*/ 333 h 984"/>
                <a:gd name="T62" fmla="*/ 25 w 1130"/>
                <a:gd name="T63" fmla="*/ 329 h 984"/>
                <a:gd name="T64" fmla="*/ 25 w 1130"/>
                <a:gd name="T65" fmla="*/ 324 h 984"/>
                <a:gd name="T66" fmla="*/ 25 w 1130"/>
                <a:gd name="T67" fmla="*/ 38 h 984"/>
                <a:gd name="T68" fmla="*/ 25 w 1130"/>
                <a:gd name="T69" fmla="*/ 34 h 984"/>
                <a:gd name="T70" fmla="*/ 25 w 1130"/>
                <a:gd name="T71" fmla="*/ 29 h 984"/>
                <a:gd name="T72" fmla="*/ 25 w 1130"/>
                <a:gd name="T73" fmla="*/ 23 h 984"/>
                <a:gd name="T74" fmla="*/ 24 w 1130"/>
                <a:gd name="T75" fmla="*/ 16 h 984"/>
                <a:gd name="T76" fmla="*/ 23 w 1130"/>
                <a:gd name="T77" fmla="*/ 11 h 984"/>
                <a:gd name="T78" fmla="*/ 23 w 1130"/>
                <a:gd name="T79" fmla="*/ 6 h 984"/>
                <a:gd name="T80" fmla="*/ 22 w 1130"/>
                <a:gd name="T81" fmla="*/ 3 h 984"/>
                <a:gd name="T82" fmla="*/ 21 w 1130"/>
                <a:gd name="T83" fmla="*/ 2 h 984"/>
                <a:gd name="T84" fmla="*/ 21 w 1130"/>
                <a:gd name="T85" fmla="*/ 1 h 984"/>
                <a:gd name="T86" fmla="*/ 20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FCF05"/>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7" name="Oval 27">
              <a:extLst>
                <a:ext uri="{FF2B5EF4-FFF2-40B4-BE49-F238E27FC236}">
                  <a16:creationId xmlns:a16="http://schemas.microsoft.com/office/drawing/2014/main" id="{350A60FF-04B2-8340-92E7-DF650DD5BE9E}"/>
                </a:ext>
              </a:extLst>
            </p:cNvPr>
            <p:cNvSpPr>
              <a:spLocks noChangeArrowheads="1"/>
            </p:cNvSpPr>
            <p:nvPr/>
          </p:nvSpPr>
          <p:spPr bwMode="auto">
            <a:xfrm>
              <a:off x="348" y="1656"/>
              <a:ext cx="123" cy="134"/>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1</a:t>
              </a:r>
              <a:endParaRPr lang="en-US" altLang="x-none" sz="1000">
                <a:latin typeface="Times New Roman" charset="0"/>
                <a:ea typeface="Times New Roman" charset="0"/>
                <a:cs typeface="Times New Roman" charset="0"/>
              </a:endParaRPr>
            </a:p>
          </p:txBody>
        </p:sp>
        <p:sp>
          <p:nvSpPr>
            <p:cNvPr id="28" name="Freeform 28">
              <a:extLst>
                <a:ext uri="{FF2B5EF4-FFF2-40B4-BE49-F238E27FC236}">
                  <a16:creationId xmlns:a16="http://schemas.microsoft.com/office/drawing/2014/main" id="{BCC00AB9-7D22-5343-8AB9-EAB47C54FB10}"/>
                </a:ext>
              </a:extLst>
            </p:cNvPr>
            <p:cNvSpPr>
              <a:spLocks/>
            </p:cNvSpPr>
            <p:nvPr/>
          </p:nvSpPr>
          <p:spPr bwMode="auto">
            <a:xfrm>
              <a:off x="969" y="1063"/>
              <a:ext cx="527" cy="801"/>
            </a:xfrm>
            <a:custGeom>
              <a:avLst/>
              <a:gdLst>
                <a:gd name="T0" fmla="*/ 4 w 1130"/>
                <a:gd name="T1" fmla="*/ 0 h 984"/>
                <a:gd name="T2" fmla="*/ 4 w 1130"/>
                <a:gd name="T3" fmla="*/ 1 h 984"/>
                <a:gd name="T4" fmla="*/ 3 w 1130"/>
                <a:gd name="T5" fmla="*/ 2 h 984"/>
                <a:gd name="T6" fmla="*/ 3 w 1130"/>
                <a:gd name="T7" fmla="*/ 3 h 984"/>
                <a:gd name="T8" fmla="*/ 2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2 w 1130"/>
                <a:gd name="T35" fmla="*/ 346 h 984"/>
                <a:gd name="T36" fmla="*/ 3 w 1130"/>
                <a:gd name="T37" fmla="*/ 348 h 984"/>
                <a:gd name="T38" fmla="*/ 3 w 1130"/>
                <a:gd name="T39" fmla="*/ 351 h 984"/>
                <a:gd name="T40" fmla="*/ 4 w 1130"/>
                <a:gd name="T41" fmla="*/ 352 h 984"/>
                <a:gd name="T42" fmla="*/ 4 w 1130"/>
                <a:gd name="T43" fmla="*/ 352 h 984"/>
                <a:gd name="T44" fmla="*/ 21 w 1130"/>
                <a:gd name="T45" fmla="*/ 352 h 984"/>
                <a:gd name="T46" fmla="*/ 21 w 1130"/>
                <a:gd name="T47" fmla="*/ 352 h 984"/>
                <a:gd name="T48" fmla="*/ 21 w 1130"/>
                <a:gd name="T49" fmla="*/ 351 h 984"/>
                <a:gd name="T50" fmla="*/ 22 w 1130"/>
                <a:gd name="T51" fmla="*/ 348 h 984"/>
                <a:gd name="T52" fmla="*/ 23 w 1130"/>
                <a:gd name="T53" fmla="*/ 346 h 984"/>
                <a:gd name="T54" fmla="*/ 24 w 1130"/>
                <a:gd name="T55" fmla="*/ 340 h 984"/>
                <a:gd name="T56" fmla="*/ 24 w 1130"/>
                <a:gd name="T57" fmla="*/ 335 h 984"/>
                <a:gd name="T58" fmla="*/ 25 w 1130"/>
                <a:gd name="T59" fmla="*/ 330 h 984"/>
                <a:gd name="T60" fmla="*/ 25 w 1130"/>
                <a:gd name="T61" fmla="*/ 322 h 984"/>
                <a:gd name="T62" fmla="*/ 25 w 1130"/>
                <a:gd name="T63" fmla="*/ 319 h 984"/>
                <a:gd name="T64" fmla="*/ 25 w 1130"/>
                <a:gd name="T65" fmla="*/ 315 h 984"/>
                <a:gd name="T66" fmla="*/ 25 w 1130"/>
                <a:gd name="T67" fmla="*/ 37 h 984"/>
                <a:gd name="T68" fmla="*/ 25 w 1130"/>
                <a:gd name="T69" fmla="*/ 33 h 984"/>
                <a:gd name="T70" fmla="*/ 25 w 1130"/>
                <a:gd name="T71" fmla="*/ 28 h 984"/>
                <a:gd name="T72" fmla="*/ 25 w 1130"/>
                <a:gd name="T73" fmla="*/ 22 h 984"/>
                <a:gd name="T74" fmla="*/ 24 w 1130"/>
                <a:gd name="T75" fmla="*/ 16 h 984"/>
                <a:gd name="T76" fmla="*/ 24 w 1130"/>
                <a:gd name="T77" fmla="*/ 11 h 984"/>
                <a:gd name="T78" fmla="*/ 23 w 1130"/>
                <a:gd name="T79" fmla="*/ 6 h 984"/>
                <a:gd name="T80" fmla="*/ 22 w 1130"/>
                <a:gd name="T81" fmla="*/ 3 h 984"/>
                <a:gd name="T82" fmla="*/ 21 w 1130"/>
                <a:gd name="T83" fmla="*/ 2 h 984"/>
                <a:gd name="T84" fmla="*/ 21 w 1130"/>
                <a:gd name="T85" fmla="*/ 1 h 984"/>
                <a:gd name="T86" fmla="*/ 21 w 1130"/>
                <a:gd name="T87" fmla="*/ 0 h 984"/>
                <a:gd name="T88" fmla="*/ 4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EE1A24"/>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29" name="Rectangle 29">
              <a:extLst>
                <a:ext uri="{FF2B5EF4-FFF2-40B4-BE49-F238E27FC236}">
                  <a16:creationId xmlns:a16="http://schemas.microsoft.com/office/drawing/2014/main" id="{392E0131-CC7E-7A4C-B2D8-BE1B8A15B98E}"/>
                </a:ext>
              </a:extLst>
            </p:cNvPr>
            <p:cNvSpPr>
              <a:spLocks noChangeArrowheads="1"/>
            </p:cNvSpPr>
            <p:nvPr/>
          </p:nvSpPr>
          <p:spPr bwMode="auto">
            <a:xfrm>
              <a:off x="966" y="1108"/>
              <a:ext cx="5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Perform Conceptual Analysis</a:t>
              </a:r>
              <a:endParaRPr lang="en-US" altLang="x-none" sz="1800">
                <a:latin typeface="Times New Roman" charset="0"/>
                <a:ea typeface="Times New Roman" charset="0"/>
                <a:cs typeface="Times New Roman" charset="0"/>
              </a:endParaRPr>
            </a:p>
          </p:txBody>
        </p:sp>
        <p:sp>
          <p:nvSpPr>
            <p:cNvPr id="30" name="Oval 30">
              <a:extLst>
                <a:ext uri="{FF2B5EF4-FFF2-40B4-BE49-F238E27FC236}">
                  <a16:creationId xmlns:a16="http://schemas.microsoft.com/office/drawing/2014/main" id="{BFB067B4-7FDE-8442-9A82-D9BBC2B7AAE1}"/>
                </a:ext>
              </a:extLst>
            </p:cNvPr>
            <p:cNvSpPr>
              <a:spLocks noChangeArrowheads="1"/>
            </p:cNvSpPr>
            <p:nvPr/>
          </p:nvSpPr>
          <p:spPr bwMode="auto">
            <a:xfrm>
              <a:off x="1162" y="1664"/>
              <a:ext cx="122"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2</a:t>
              </a:r>
              <a:endParaRPr lang="en-US" altLang="x-none" sz="1000">
                <a:latin typeface="Times New Roman" charset="0"/>
                <a:ea typeface="Times New Roman" charset="0"/>
                <a:cs typeface="Times New Roman" charset="0"/>
              </a:endParaRPr>
            </a:p>
          </p:txBody>
        </p:sp>
        <p:sp>
          <p:nvSpPr>
            <p:cNvPr id="31" name="Freeform 31">
              <a:extLst>
                <a:ext uri="{FF2B5EF4-FFF2-40B4-BE49-F238E27FC236}">
                  <a16:creationId xmlns:a16="http://schemas.microsoft.com/office/drawing/2014/main" id="{F81669D8-D772-7E42-8825-ECA756233174}"/>
                </a:ext>
              </a:extLst>
            </p:cNvPr>
            <p:cNvSpPr>
              <a:spLocks/>
            </p:cNvSpPr>
            <p:nvPr/>
          </p:nvSpPr>
          <p:spPr bwMode="auto">
            <a:xfrm>
              <a:off x="5029" y="1064"/>
              <a:ext cx="492" cy="801"/>
            </a:xfrm>
            <a:custGeom>
              <a:avLst/>
              <a:gdLst>
                <a:gd name="T0" fmla="*/ 3 w 1130"/>
                <a:gd name="T1" fmla="*/ 0 h 984"/>
                <a:gd name="T2" fmla="*/ 3 w 1130"/>
                <a:gd name="T3" fmla="*/ 1 h 984"/>
                <a:gd name="T4" fmla="*/ 2 w 1130"/>
                <a:gd name="T5" fmla="*/ 2 h 984"/>
                <a:gd name="T6" fmla="*/ 2 w 1130"/>
                <a:gd name="T7" fmla="*/ 3 h 984"/>
                <a:gd name="T8" fmla="*/ 1 w 1130"/>
                <a:gd name="T9" fmla="*/ 6 h 984"/>
                <a:gd name="T10" fmla="*/ 1 w 1130"/>
                <a:gd name="T11" fmla="*/ 11 h 984"/>
                <a:gd name="T12" fmla="*/ 0 w 1130"/>
                <a:gd name="T13" fmla="*/ 16 h 984"/>
                <a:gd name="T14" fmla="*/ 0 w 1130"/>
                <a:gd name="T15" fmla="*/ 22 h 984"/>
                <a:gd name="T16" fmla="*/ 0 w 1130"/>
                <a:gd name="T17" fmla="*/ 28 h 984"/>
                <a:gd name="T18" fmla="*/ 0 w 1130"/>
                <a:gd name="T19" fmla="*/ 33 h 984"/>
                <a:gd name="T20" fmla="*/ 0 w 1130"/>
                <a:gd name="T21" fmla="*/ 37 h 984"/>
                <a:gd name="T22" fmla="*/ 0 w 1130"/>
                <a:gd name="T23" fmla="*/ 315 h 984"/>
                <a:gd name="T24" fmla="*/ 0 w 1130"/>
                <a:gd name="T25" fmla="*/ 319 h 984"/>
                <a:gd name="T26" fmla="*/ 0 w 1130"/>
                <a:gd name="T27" fmla="*/ 322 h 984"/>
                <a:gd name="T28" fmla="*/ 0 w 1130"/>
                <a:gd name="T29" fmla="*/ 330 h 984"/>
                <a:gd name="T30" fmla="*/ 0 w 1130"/>
                <a:gd name="T31" fmla="*/ 335 h 984"/>
                <a:gd name="T32" fmla="*/ 1 w 1130"/>
                <a:gd name="T33" fmla="*/ 340 h 984"/>
                <a:gd name="T34" fmla="*/ 1 w 1130"/>
                <a:gd name="T35" fmla="*/ 346 h 984"/>
                <a:gd name="T36" fmla="*/ 2 w 1130"/>
                <a:gd name="T37" fmla="*/ 348 h 984"/>
                <a:gd name="T38" fmla="*/ 2 w 1130"/>
                <a:gd name="T39" fmla="*/ 351 h 984"/>
                <a:gd name="T40" fmla="*/ 3 w 1130"/>
                <a:gd name="T41" fmla="*/ 352 h 984"/>
                <a:gd name="T42" fmla="*/ 3 w 1130"/>
                <a:gd name="T43" fmla="*/ 352 h 984"/>
                <a:gd name="T44" fmla="*/ 15 w 1130"/>
                <a:gd name="T45" fmla="*/ 352 h 984"/>
                <a:gd name="T46" fmla="*/ 15 w 1130"/>
                <a:gd name="T47" fmla="*/ 352 h 984"/>
                <a:gd name="T48" fmla="*/ 15 w 1130"/>
                <a:gd name="T49" fmla="*/ 351 h 984"/>
                <a:gd name="T50" fmla="*/ 16 w 1130"/>
                <a:gd name="T51" fmla="*/ 348 h 984"/>
                <a:gd name="T52" fmla="*/ 16 w 1130"/>
                <a:gd name="T53" fmla="*/ 346 h 984"/>
                <a:gd name="T54" fmla="*/ 17 w 1130"/>
                <a:gd name="T55" fmla="*/ 340 h 984"/>
                <a:gd name="T56" fmla="*/ 17 w 1130"/>
                <a:gd name="T57" fmla="*/ 335 h 984"/>
                <a:gd name="T58" fmla="*/ 17 w 1130"/>
                <a:gd name="T59" fmla="*/ 330 h 984"/>
                <a:gd name="T60" fmla="*/ 17 w 1130"/>
                <a:gd name="T61" fmla="*/ 322 h 984"/>
                <a:gd name="T62" fmla="*/ 17 w 1130"/>
                <a:gd name="T63" fmla="*/ 319 h 984"/>
                <a:gd name="T64" fmla="*/ 17 w 1130"/>
                <a:gd name="T65" fmla="*/ 315 h 984"/>
                <a:gd name="T66" fmla="*/ 17 w 1130"/>
                <a:gd name="T67" fmla="*/ 37 h 984"/>
                <a:gd name="T68" fmla="*/ 17 w 1130"/>
                <a:gd name="T69" fmla="*/ 33 h 984"/>
                <a:gd name="T70" fmla="*/ 17 w 1130"/>
                <a:gd name="T71" fmla="*/ 28 h 984"/>
                <a:gd name="T72" fmla="*/ 17 w 1130"/>
                <a:gd name="T73" fmla="*/ 22 h 984"/>
                <a:gd name="T74" fmla="*/ 17 w 1130"/>
                <a:gd name="T75" fmla="*/ 16 h 984"/>
                <a:gd name="T76" fmla="*/ 17 w 1130"/>
                <a:gd name="T77" fmla="*/ 11 h 984"/>
                <a:gd name="T78" fmla="*/ 16 w 1130"/>
                <a:gd name="T79" fmla="*/ 6 h 984"/>
                <a:gd name="T80" fmla="*/ 16 w 1130"/>
                <a:gd name="T81" fmla="*/ 3 h 984"/>
                <a:gd name="T82" fmla="*/ 15 w 1130"/>
                <a:gd name="T83" fmla="*/ 2 h 984"/>
                <a:gd name="T84" fmla="*/ 15 w 1130"/>
                <a:gd name="T85" fmla="*/ 1 h 984"/>
                <a:gd name="T86" fmla="*/ 15 w 1130"/>
                <a:gd name="T87" fmla="*/ 0 h 984"/>
                <a:gd name="T88" fmla="*/ 3 w 1130"/>
                <a:gd name="T89" fmla="*/ 0 h 9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30" h="984">
                  <a:moveTo>
                    <a:pt x="189" y="0"/>
                  </a:moveTo>
                  <a:lnTo>
                    <a:pt x="169" y="1"/>
                  </a:lnTo>
                  <a:lnTo>
                    <a:pt x="150" y="2"/>
                  </a:lnTo>
                  <a:lnTo>
                    <a:pt x="114" y="8"/>
                  </a:lnTo>
                  <a:lnTo>
                    <a:pt x="83" y="16"/>
                  </a:lnTo>
                  <a:lnTo>
                    <a:pt x="54" y="29"/>
                  </a:lnTo>
                  <a:lnTo>
                    <a:pt x="31" y="45"/>
                  </a:lnTo>
                  <a:lnTo>
                    <a:pt x="15" y="62"/>
                  </a:lnTo>
                  <a:lnTo>
                    <a:pt x="3" y="80"/>
                  </a:lnTo>
                  <a:lnTo>
                    <a:pt x="1" y="91"/>
                  </a:lnTo>
                  <a:lnTo>
                    <a:pt x="0" y="102"/>
                  </a:lnTo>
                  <a:lnTo>
                    <a:pt x="0" y="882"/>
                  </a:lnTo>
                  <a:lnTo>
                    <a:pt x="1" y="892"/>
                  </a:lnTo>
                  <a:lnTo>
                    <a:pt x="3" y="903"/>
                  </a:lnTo>
                  <a:lnTo>
                    <a:pt x="15" y="922"/>
                  </a:lnTo>
                  <a:lnTo>
                    <a:pt x="31" y="938"/>
                  </a:lnTo>
                  <a:lnTo>
                    <a:pt x="54" y="954"/>
                  </a:lnTo>
                  <a:lnTo>
                    <a:pt x="83" y="967"/>
                  </a:lnTo>
                  <a:lnTo>
                    <a:pt x="114" y="975"/>
                  </a:lnTo>
                  <a:lnTo>
                    <a:pt x="150" y="982"/>
                  </a:lnTo>
                  <a:lnTo>
                    <a:pt x="169" y="984"/>
                  </a:lnTo>
                  <a:lnTo>
                    <a:pt x="189" y="984"/>
                  </a:lnTo>
                  <a:lnTo>
                    <a:pt x="941" y="984"/>
                  </a:lnTo>
                  <a:lnTo>
                    <a:pt x="960" y="984"/>
                  </a:lnTo>
                  <a:lnTo>
                    <a:pt x="980" y="982"/>
                  </a:lnTo>
                  <a:lnTo>
                    <a:pt x="1015" y="975"/>
                  </a:lnTo>
                  <a:lnTo>
                    <a:pt x="1046" y="967"/>
                  </a:lnTo>
                  <a:lnTo>
                    <a:pt x="1075" y="954"/>
                  </a:lnTo>
                  <a:lnTo>
                    <a:pt x="1099" y="938"/>
                  </a:lnTo>
                  <a:lnTo>
                    <a:pt x="1114" y="922"/>
                  </a:lnTo>
                  <a:lnTo>
                    <a:pt x="1126" y="903"/>
                  </a:lnTo>
                  <a:lnTo>
                    <a:pt x="1130" y="892"/>
                  </a:lnTo>
                  <a:lnTo>
                    <a:pt x="1130" y="882"/>
                  </a:lnTo>
                  <a:lnTo>
                    <a:pt x="1130" y="102"/>
                  </a:lnTo>
                  <a:lnTo>
                    <a:pt x="1130" y="91"/>
                  </a:lnTo>
                  <a:lnTo>
                    <a:pt x="1126" y="80"/>
                  </a:lnTo>
                  <a:lnTo>
                    <a:pt x="1114" y="62"/>
                  </a:lnTo>
                  <a:lnTo>
                    <a:pt x="1099" y="45"/>
                  </a:lnTo>
                  <a:lnTo>
                    <a:pt x="1075" y="29"/>
                  </a:lnTo>
                  <a:lnTo>
                    <a:pt x="1046" y="16"/>
                  </a:lnTo>
                  <a:lnTo>
                    <a:pt x="1015" y="8"/>
                  </a:lnTo>
                  <a:lnTo>
                    <a:pt x="980" y="2"/>
                  </a:lnTo>
                  <a:lnTo>
                    <a:pt x="960" y="1"/>
                  </a:lnTo>
                  <a:lnTo>
                    <a:pt x="941" y="0"/>
                  </a:lnTo>
                  <a:lnTo>
                    <a:pt x="189" y="0"/>
                  </a:lnTo>
                  <a:close/>
                </a:path>
              </a:pathLst>
            </a:custGeom>
            <a:solidFill>
              <a:srgbClr val="F9931C"/>
            </a:solidFill>
            <a:ln w="19050">
              <a:solidFill>
                <a:srgbClr val="000000"/>
              </a:solidFill>
              <a:prstDash val="solid"/>
              <a:round/>
              <a:headEnd/>
              <a:tailEnd/>
            </a:ln>
            <a:effectLst>
              <a:outerShdw dist="107763" dir="2700000" algn="ctr" rotWithShape="0">
                <a:srgbClr val="808080">
                  <a:alpha val="50000"/>
                </a:srgbClr>
              </a:outerShdw>
            </a:effectLst>
          </p:spPr>
          <p:txBody>
            <a:bodyPr/>
            <a:lstStyle/>
            <a:p>
              <a:endParaRPr lang="en-US"/>
            </a:p>
          </p:txBody>
        </p:sp>
        <p:sp>
          <p:nvSpPr>
            <p:cNvPr id="32" name="Rectangle 32">
              <a:extLst>
                <a:ext uri="{FF2B5EF4-FFF2-40B4-BE49-F238E27FC236}">
                  <a16:creationId xmlns:a16="http://schemas.microsoft.com/office/drawing/2014/main" id="{41F602E4-0B99-174F-B57D-D8305B1120D9}"/>
                </a:ext>
              </a:extLst>
            </p:cNvPr>
            <p:cNvSpPr>
              <a:spLocks noChangeArrowheads="1"/>
            </p:cNvSpPr>
            <p:nvPr/>
          </p:nvSpPr>
          <p:spPr bwMode="auto">
            <a:xfrm>
              <a:off x="5026" y="1109"/>
              <a:ext cx="49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Analyze Data and Evaluate Results</a:t>
              </a:r>
              <a:endParaRPr lang="en-US" altLang="x-none" sz="1800">
                <a:latin typeface="Times New Roman" charset="0"/>
                <a:ea typeface="Times New Roman" charset="0"/>
                <a:cs typeface="Times New Roman" charset="0"/>
              </a:endParaRPr>
            </a:p>
          </p:txBody>
        </p:sp>
        <p:sp>
          <p:nvSpPr>
            <p:cNvPr id="33" name="Oval 33">
              <a:extLst>
                <a:ext uri="{FF2B5EF4-FFF2-40B4-BE49-F238E27FC236}">
                  <a16:creationId xmlns:a16="http://schemas.microsoft.com/office/drawing/2014/main" id="{22A0B8E4-AEC5-D645-8037-BBED075CBA2F}"/>
                </a:ext>
              </a:extLst>
            </p:cNvPr>
            <p:cNvSpPr>
              <a:spLocks noChangeArrowheads="1"/>
            </p:cNvSpPr>
            <p:nvPr/>
          </p:nvSpPr>
          <p:spPr bwMode="auto">
            <a:xfrm>
              <a:off x="5248" y="1656"/>
              <a:ext cx="115" cy="133"/>
            </a:xfrm>
            <a:prstGeom prst="ellipse">
              <a:avLst/>
            </a:prstGeom>
            <a:solidFill>
              <a:schemeClr val="accent2"/>
            </a:solidFill>
            <a:ln w="9525">
              <a:solidFill>
                <a:schemeClr val="tx1"/>
              </a:solidFill>
              <a:round/>
              <a:headEnd/>
              <a:tailEnd/>
            </a:ln>
          </p:spPr>
          <p:txBody>
            <a:bodyPr wrap="none"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7</a:t>
              </a:r>
              <a:endParaRPr lang="en-US" altLang="x-none" sz="1000">
                <a:latin typeface="Times New Roman" charset="0"/>
                <a:ea typeface="Times New Roman" charset="0"/>
                <a:cs typeface="Times New Roman" charset="0"/>
              </a:endParaRPr>
            </a:p>
          </p:txBody>
        </p:sp>
        <p:sp>
          <p:nvSpPr>
            <p:cNvPr id="34" name="Line 34">
              <a:extLst>
                <a:ext uri="{FF2B5EF4-FFF2-40B4-BE49-F238E27FC236}">
                  <a16:creationId xmlns:a16="http://schemas.microsoft.com/office/drawing/2014/main" id="{5DFF6A30-3A78-944B-9B8C-721CBC4B02B7}"/>
                </a:ext>
              </a:extLst>
            </p:cNvPr>
            <p:cNvSpPr>
              <a:spLocks noChangeShapeType="1"/>
            </p:cNvSpPr>
            <p:nvPr/>
          </p:nvSpPr>
          <p:spPr bwMode="auto">
            <a:xfrm>
              <a:off x="401" y="2111"/>
              <a:ext cx="4912" cy="1"/>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Line 35">
              <a:extLst>
                <a:ext uri="{FF2B5EF4-FFF2-40B4-BE49-F238E27FC236}">
                  <a16:creationId xmlns:a16="http://schemas.microsoft.com/office/drawing/2014/main" id="{06C0FFE1-EB81-B04E-A62A-07DDA52C20EC}"/>
                </a:ext>
              </a:extLst>
            </p:cNvPr>
            <p:cNvSpPr>
              <a:spLocks noChangeShapeType="1"/>
            </p:cNvSpPr>
            <p:nvPr/>
          </p:nvSpPr>
          <p:spPr bwMode="auto">
            <a:xfrm>
              <a:off x="5305" y="1874"/>
              <a:ext cx="0" cy="21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6" name="Line 36">
              <a:extLst>
                <a:ext uri="{FF2B5EF4-FFF2-40B4-BE49-F238E27FC236}">
                  <a16:creationId xmlns:a16="http://schemas.microsoft.com/office/drawing/2014/main" id="{D5D8E9B7-74A5-9942-B6F5-52897AACA300}"/>
                </a:ext>
              </a:extLst>
            </p:cNvPr>
            <p:cNvSpPr>
              <a:spLocks noChangeShapeType="1"/>
            </p:cNvSpPr>
            <p:nvPr/>
          </p:nvSpPr>
          <p:spPr bwMode="auto">
            <a:xfrm>
              <a:off x="4489" y="1875"/>
              <a:ext cx="0" cy="227"/>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7" name="Line 37">
              <a:extLst>
                <a:ext uri="{FF2B5EF4-FFF2-40B4-BE49-F238E27FC236}">
                  <a16:creationId xmlns:a16="http://schemas.microsoft.com/office/drawing/2014/main" id="{85179A47-D256-7043-AE8F-E9682ED61FDE}"/>
                </a:ext>
              </a:extLst>
            </p:cNvPr>
            <p:cNvSpPr>
              <a:spLocks noChangeShapeType="1"/>
            </p:cNvSpPr>
            <p:nvPr/>
          </p:nvSpPr>
          <p:spPr bwMode="auto">
            <a:xfrm flipH="1">
              <a:off x="3672" y="1868"/>
              <a:ext cx="1" cy="23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8" name="Line 38">
              <a:extLst>
                <a:ext uri="{FF2B5EF4-FFF2-40B4-BE49-F238E27FC236}">
                  <a16:creationId xmlns:a16="http://schemas.microsoft.com/office/drawing/2014/main" id="{95E4E57F-4DA9-9143-889F-D52BCAE82D94}"/>
                </a:ext>
              </a:extLst>
            </p:cNvPr>
            <p:cNvSpPr>
              <a:spLocks noChangeShapeType="1"/>
            </p:cNvSpPr>
            <p:nvPr/>
          </p:nvSpPr>
          <p:spPr bwMode="auto">
            <a:xfrm>
              <a:off x="2865" y="1872"/>
              <a:ext cx="0" cy="223"/>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9" name="Line 39">
              <a:extLst>
                <a:ext uri="{FF2B5EF4-FFF2-40B4-BE49-F238E27FC236}">
                  <a16:creationId xmlns:a16="http://schemas.microsoft.com/office/drawing/2014/main" id="{0DCE94CF-5DBA-7941-9860-262DB4F5E033}"/>
                </a:ext>
              </a:extLst>
            </p:cNvPr>
            <p:cNvSpPr>
              <a:spLocks noChangeShapeType="1"/>
            </p:cNvSpPr>
            <p:nvPr/>
          </p:nvSpPr>
          <p:spPr bwMode="auto">
            <a:xfrm>
              <a:off x="2065" y="1874"/>
              <a:ext cx="0" cy="23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0" name="Line 40">
              <a:extLst>
                <a:ext uri="{FF2B5EF4-FFF2-40B4-BE49-F238E27FC236}">
                  <a16:creationId xmlns:a16="http://schemas.microsoft.com/office/drawing/2014/main" id="{4861BCCC-96D5-7347-B535-51EE622497B9}"/>
                </a:ext>
              </a:extLst>
            </p:cNvPr>
            <p:cNvSpPr>
              <a:spLocks noChangeShapeType="1"/>
            </p:cNvSpPr>
            <p:nvPr/>
          </p:nvSpPr>
          <p:spPr bwMode="auto">
            <a:xfrm>
              <a:off x="409" y="1876"/>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1" name="Freeform 41">
              <a:extLst>
                <a:ext uri="{FF2B5EF4-FFF2-40B4-BE49-F238E27FC236}">
                  <a16:creationId xmlns:a16="http://schemas.microsoft.com/office/drawing/2014/main" id="{53885CA3-4048-3F45-A778-A3B6B1B5FD5D}"/>
                </a:ext>
              </a:extLst>
            </p:cNvPr>
            <p:cNvSpPr>
              <a:spLocks/>
            </p:cNvSpPr>
            <p:nvPr/>
          </p:nvSpPr>
          <p:spPr bwMode="auto">
            <a:xfrm flipH="1">
              <a:off x="1057" y="1962"/>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Line 42">
              <a:extLst>
                <a:ext uri="{FF2B5EF4-FFF2-40B4-BE49-F238E27FC236}">
                  <a16:creationId xmlns:a16="http://schemas.microsoft.com/office/drawing/2014/main" id="{4ABBB2C9-760F-FE47-892E-EA920D324AE5}"/>
                </a:ext>
              </a:extLst>
            </p:cNvPr>
            <p:cNvSpPr>
              <a:spLocks noChangeShapeType="1"/>
            </p:cNvSpPr>
            <p:nvPr/>
          </p:nvSpPr>
          <p:spPr bwMode="auto">
            <a:xfrm flipV="1">
              <a:off x="678"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3" name="Line 43">
              <a:extLst>
                <a:ext uri="{FF2B5EF4-FFF2-40B4-BE49-F238E27FC236}">
                  <a16:creationId xmlns:a16="http://schemas.microsoft.com/office/drawing/2014/main" id="{A2DA12E6-6EEE-6642-BCF7-D306691DFFD2}"/>
                </a:ext>
              </a:extLst>
            </p:cNvPr>
            <p:cNvSpPr>
              <a:spLocks noChangeShapeType="1"/>
            </p:cNvSpPr>
            <p:nvPr/>
          </p:nvSpPr>
          <p:spPr bwMode="auto">
            <a:xfrm flipV="1">
              <a:off x="1503" y="1464"/>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4" name="Line 44">
              <a:extLst>
                <a:ext uri="{FF2B5EF4-FFF2-40B4-BE49-F238E27FC236}">
                  <a16:creationId xmlns:a16="http://schemas.microsoft.com/office/drawing/2014/main" id="{18A20EA9-B0BC-7848-B57B-40E092564879}"/>
                </a:ext>
              </a:extLst>
            </p:cNvPr>
            <p:cNvSpPr>
              <a:spLocks noChangeShapeType="1"/>
            </p:cNvSpPr>
            <p:nvPr/>
          </p:nvSpPr>
          <p:spPr bwMode="auto">
            <a:xfrm flipV="1">
              <a:off x="2311" y="1479"/>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5" name="Line 45">
              <a:extLst>
                <a:ext uri="{FF2B5EF4-FFF2-40B4-BE49-F238E27FC236}">
                  <a16:creationId xmlns:a16="http://schemas.microsoft.com/office/drawing/2014/main" id="{D824F59B-727E-DB48-BA7F-1CE907EBE8B1}"/>
                </a:ext>
              </a:extLst>
            </p:cNvPr>
            <p:cNvSpPr>
              <a:spLocks noChangeShapeType="1"/>
            </p:cNvSpPr>
            <p:nvPr/>
          </p:nvSpPr>
          <p:spPr bwMode="auto">
            <a:xfrm flipV="1">
              <a:off x="3138" y="1478"/>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6" name="Line 46">
              <a:extLst>
                <a:ext uri="{FF2B5EF4-FFF2-40B4-BE49-F238E27FC236}">
                  <a16:creationId xmlns:a16="http://schemas.microsoft.com/office/drawing/2014/main" id="{3686ADAD-B13C-F744-8DC5-389D289C384C}"/>
                </a:ext>
              </a:extLst>
            </p:cNvPr>
            <p:cNvSpPr>
              <a:spLocks noChangeShapeType="1"/>
            </p:cNvSpPr>
            <p:nvPr/>
          </p:nvSpPr>
          <p:spPr bwMode="auto">
            <a:xfrm flipV="1">
              <a:off x="3945" y="1480"/>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7" name="Line 47">
              <a:extLst>
                <a:ext uri="{FF2B5EF4-FFF2-40B4-BE49-F238E27FC236}">
                  <a16:creationId xmlns:a16="http://schemas.microsoft.com/office/drawing/2014/main" id="{CEAB5F67-86EF-6D4A-A044-79CD051F88B7}"/>
                </a:ext>
              </a:extLst>
            </p:cNvPr>
            <p:cNvSpPr>
              <a:spLocks noChangeShapeType="1"/>
            </p:cNvSpPr>
            <p:nvPr/>
          </p:nvSpPr>
          <p:spPr bwMode="auto">
            <a:xfrm flipV="1">
              <a:off x="4741" y="1476"/>
              <a:ext cx="285" cy="0"/>
            </a:xfrm>
            <a:prstGeom prst="line">
              <a:avLst/>
            </a:prstGeom>
            <a:noFill/>
            <a:ln w="254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48" name="Rectangle 48">
              <a:extLst>
                <a:ext uri="{FF2B5EF4-FFF2-40B4-BE49-F238E27FC236}">
                  <a16:creationId xmlns:a16="http://schemas.microsoft.com/office/drawing/2014/main" id="{C18D5A2A-C9AC-8940-AF79-2FB75C45A6D3}"/>
                </a:ext>
              </a:extLst>
            </p:cNvPr>
            <p:cNvSpPr>
              <a:spLocks noChangeArrowheads="1"/>
            </p:cNvSpPr>
            <p:nvPr/>
          </p:nvSpPr>
          <p:spPr bwMode="auto">
            <a:xfrm>
              <a:off x="144" y="1109"/>
              <a:ext cx="52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Define Simulation Environment Objectives</a:t>
              </a:r>
              <a:endParaRPr lang="en-US" altLang="x-none" sz="1800">
                <a:solidFill>
                  <a:schemeClr val="tx1"/>
                </a:solidFill>
                <a:latin typeface="Times New Roman" charset="0"/>
                <a:ea typeface="Times New Roman" charset="0"/>
                <a:cs typeface="Times New Roman" charset="0"/>
              </a:endParaRPr>
            </a:p>
          </p:txBody>
        </p:sp>
        <p:sp>
          <p:nvSpPr>
            <p:cNvPr id="49" name="Rectangle 49">
              <a:extLst>
                <a:ext uri="{FF2B5EF4-FFF2-40B4-BE49-F238E27FC236}">
                  <a16:creationId xmlns:a16="http://schemas.microsoft.com/office/drawing/2014/main" id="{CD928249-2B6B-5F4B-BE18-B5CD747E384C}"/>
                </a:ext>
              </a:extLst>
            </p:cNvPr>
            <p:cNvSpPr>
              <a:spLocks noChangeArrowheads="1"/>
            </p:cNvSpPr>
            <p:nvPr/>
          </p:nvSpPr>
          <p:spPr bwMode="auto">
            <a:xfrm>
              <a:off x="1789" y="1113"/>
              <a:ext cx="5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ea typeface="Times New Roman" charset="0"/>
                  <a:cs typeface="Times New Roman" charset="0"/>
                </a:rPr>
                <a:t>Design Simulation Environment</a:t>
              </a:r>
              <a:endParaRPr lang="en-US" altLang="x-none" sz="1800" b="1" dirty="0">
                <a:latin typeface="Times New Roman" charset="0"/>
                <a:ea typeface="Times New Roman" charset="0"/>
                <a:cs typeface="Times New Roman" charset="0"/>
              </a:endParaRPr>
            </a:p>
          </p:txBody>
        </p:sp>
        <p:sp>
          <p:nvSpPr>
            <p:cNvPr id="50" name="Rectangle 50">
              <a:extLst>
                <a:ext uri="{FF2B5EF4-FFF2-40B4-BE49-F238E27FC236}">
                  <a16:creationId xmlns:a16="http://schemas.microsoft.com/office/drawing/2014/main" id="{8D5EC2B3-BCE1-FC49-9B8D-A17558EC7B3A}"/>
                </a:ext>
              </a:extLst>
            </p:cNvPr>
            <p:cNvSpPr>
              <a:spLocks noChangeArrowheads="1"/>
            </p:cNvSpPr>
            <p:nvPr/>
          </p:nvSpPr>
          <p:spPr bwMode="auto">
            <a:xfrm>
              <a:off x="2597" y="1111"/>
              <a:ext cx="53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dirty="0">
                  <a:ea typeface="Times New Roman" charset="0"/>
                  <a:cs typeface="Times New Roman" charset="0"/>
                </a:rPr>
                <a:t>Develop Simulation Environment</a:t>
              </a:r>
              <a:endParaRPr lang="en-US" altLang="x-none" sz="1800" dirty="0">
                <a:latin typeface="Times New Roman" charset="0"/>
                <a:ea typeface="Times New Roman" charset="0"/>
                <a:cs typeface="Times New Roman" charset="0"/>
              </a:endParaRPr>
            </a:p>
          </p:txBody>
        </p:sp>
        <p:sp>
          <p:nvSpPr>
            <p:cNvPr id="51" name="Rectangle 51">
              <a:extLst>
                <a:ext uri="{FF2B5EF4-FFF2-40B4-BE49-F238E27FC236}">
                  <a16:creationId xmlns:a16="http://schemas.microsoft.com/office/drawing/2014/main" id="{87F08A93-F7B2-7745-9403-8AD1A1B71406}"/>
                </a:ext>
              </a:extLst>
            </p:cNvPr>
            <p:cNvSpPr>
              <a:spLocks noChangeArrowheads="1"/>
            </p:cNvSpPr>
            <p:nvPr/>
          </p:nvSpPr>
          <p:spPr bwMode="auto">
            <a:xfrm>
              <a:off x="3434" y="1108"/>
              <a:ext cx="511"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ea typeface="Times New Roman" charset="0"/>
                  <a:cs typeface="Times New Roman" charset="0"/>
                </a:rPr>
                <a:t>Integrate </a:t>
              </a:r>
              <a:br>
                <a:rPr lang="en-US" altLang="x-none" sz="1000" b="1">
                  <a:ea typeface="Times New Roman" charset="0"/>
                  <a:cs typeface="Times New Roman" charset="0"/>
                </a:rPr>
              </a:br>
              <a:r>
                <a:rPr lang="en-US" altLang="x-none" sz="1000" b="1">
                  <a:ea typeface="Times New Roman" charset="0"/>
                  <a:cs typeface="Times New Roman" charset="0"/>
                </a:rPr>
                <a:t>and Test Simulation Environment</a:t>
              </a:r>
              <a:endParaRPr lang="en-US" altLang="x-none" sz="1800">
                <a:latin typeface="Times New Roman" charset="0"/>
                <a:ea typeface="Times New Roman" charset="0"/>
                <a:cs typeface="Times New Roman" charset="0"/>
              </a:endParaRPr>
            </a:p>
          </p:txBody>
        </p:sp>
        <p:sp>
          <p:nvSpPr>
            <p:cNvPr id="52" name="Rectangle 52">
              <a:extLst>
                <a:ext uri="{FF2B5EF4-FFF2-40B4-BE49-F238E27FC236}">
                  <a16:creationId xmlns:a16="http://schemas.microsoft.com/office/drawing/2014/main" id="{B0D02ED2-41FC-FE42-BF92-A905AA0484AC}"/>
                </a:ext>
              </a:extLst>
            </p:cNvPr>
            <p:cNvSpPr>
              <a:spLocks noChangeArrowheads="1"/>
            </p:cNvSpPr>
            <p:nvPr/>
          </p:nvSpPr>
          <p:spPr bwMode="auto">
            <a:xfrm>
              <a:off x="4224" y="1113"/>
              <a:ext cx="49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a:r>
                <a:rPr lang="en-US" altLang="x-none" sz="1000" b="1">
                  <a:solidFill>
                    <a:schemeClr val="tx1"/>
                  </a:solidFill>
                  <a:ea typeface="Times New Roman" charset="0"/>
                  <a:cs typeface="Times New Roman" charset="0"/>
                </a:rPr>
                <a:t>Execute Simulation Environment</a:t>
              </a:r>
              <a:endParaRPr lang="en-US" altLang="x-none" sz="1800">
                <a:solidFill>
                  <a:schemeClr val="tx1"/>
                </a:solidFill>
                <a:latin typeface="Times New Roman" charset="0"/>
                <a:ea typeface="Times New Roman" charset="0"/>
                <a:cs typeface="Times New Roman" charset="0"/>
              </a:endParaRPr>
            </a:p>
          </p:txBody>
        </p:sp>
        <p:sp>
          <p:nvSpPr>
            <p:cNvPr id="53" name="Line 53">
              <a:extLst>
                <a:ext uri="{FF2B5EF4-FFF2-40B4-BE49-F238E27FC236}">
                  <a16:creationId xmlns:a16="http://schemas.microsoft.com/office/drawing/2014/main" id="{8E499842-8FDC-9F46-A95A-F03684BD6646}"/>
                </a:ext>
              </a:extLst>
            </p:cNvPr>
            <p:cNvSpPr>
              <a:spLocks noChangeShapeType="1"/>
            </p:cNvSpPr>
            <p:nvPr/>
          </p:nvSpPr>
          <p:spPr bwMode="auto">
            <a:xfrm>
              <a:off x="1225" y="1877"/>
              <a:ext cx="0" cy="226"/>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 name="Freeform 54">
              <a:extLst>
                <a:ext uri="{FF2B5EF4-FFF2-40B4-BE49-F238E27FC236}">
                  <a16:creationId xmlns:a16="http://schemas.microsoft.com/office/drawing/2014/main" id="{F0D4D4C6-0381-544B-8F37-26D882A072F4}"/>
                </a:ext>
              </a:extLst>
            </p:cNvPr>
            <p:cNvSpPr>
              <a:spLocks/>
            </p:cNvSpPr>
            <p:nvPr/>
          </p:nvSpPr>
          <p:spPr bwMode="auto">
            <a:xfrm>
              <a:off x="1297" y="1954"/>
              <a:ext cx="96" cy="94"/>
            </a:xfrm>
            <a:custGeom>
              <a:avLst/>
              <a:gdLst>
                <a:gd name="T0" fmla="*/ 2147483647 w 48"/>
                <a:gd name="T1" fmla="*/ 39 h 96"/>
                <a:gd name="T2" fmla="*/ 0 w 48"/>
                <a:gd name="T3" fmla="*/ 39 h 96"/>
                <a:gd name="T4" fmla="*/ 0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lnTo>
                    <a:pt x="0" y="96"/>
                  </a:lnTo>
                  <a:lnTo>
                    <a:pt x="0" y="0"/>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611796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746" y="-55145"/>
            <a:ext cx="8536004" cy="795130"/>
          </a:xfrm>
        </p:spPr>
        <p:txBody>
          <a:bodyPr/>
          <a:lstStyle/>
          <a:p>
            <a:r>
              <a:rPr lang="en-US" sz="2400" dirty="0"/>
              <a:t>Focus on Integration Process and Communication</a:t>
            </a:r>
          </a:p>
        </p:txBody>
      </p:sp>
      <p:sp>
        <p:nvSpPr>
          <p:cNvPr id="6" name="Content Placeholder 2"/>
          <p:cNvSpPr>
            <a:spLocks noGrp="1"/>
          </p:cNvSpPr>
          <p:nvPr>
            <p:ph sz="quarter" idx="11"/>
          </p:nvPr>
        </p:nvSpPr>
        <p:spPr>
          <a:xfrm>
            <a:off x="79513" y="739985"/>
            <a:ext cx="12112487" cy="2629173"/>
          </a:xfrm>
        </p:spPr>
        <p:txBody>
          <a:bodyPr/>
          <a:lstStyle/>
          <a:p>
            <a:r>
              <a:rPr lang="en-US" dirty="0"/>
              <a:t>Tools that enable the process are effective at communicating event design across the team</a:t>
            </a:r>
          </a:p>
          <a:p>
            <a:pPr lvl="1"/>
            <a:r>
              <a:rPr lang="en-US" sz="2000" dirty="0"/>
              <a:t>Clear communication reduces risk and optimizes event execution and data collection </a:t>
            </a:r>
          </a:p>
          <a:p>
            <a:pPr lvl="1"/>
            <a:r>
              <a:rPr lang="en-US" sz="2000" dirty="0"/>
              <a:t>These diagrams ensure clear communication and ensures event implementation mirrors design</a:t>
            </a:r>
          </a:p>
          <a:p>
            <a:pPr lvl="1"/>
            <a:r>
              <a:rPr lang="en-US" sz="2000" dirty="0"/>
              <a:t>Key data includes: Location, IP, Port, Protocol, messages, and system names</a:t>
            </a:r>
          </a:p>
          <a:p>
            <a:r>
              <a:rPr lang="en-US" dirty="0"/>
              <a:t>Notional Interface Matrices and Connectivity Diagrams</a:t>
            </a:r>
          </a:p>
          <a:p>
            <a:pPr lvl="1"/>
            <a:endParaRPr lang="en-US" dirty="0"/>
          </a:p>
          <a:p>
            <a:pPr lvl="1"/>
            <a:endParaRPr lang="en-US" sz="2400" dirty="0"/>
          </a:p>
          <a:p>
            <a:pPr lvl="1"/>
            <a:endParaRPr lang="en-US" sz="2400" dirty="0"/>
          </a:p>
          <a:p>
            <a:pPr lvl="1"/>
            <a:endParaRPr lang="en-US" sz="2400" dirty="0"/>
          </a:p>
          <a:p>
            <a:pPr lvl="1"/>
            <a:endParaRPr lang="en-US" dirty="0"/>
          </a:p>
          <a:p>
            <a:pPr marL="0" indent="0">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288" y="3369158"/>
            <a:ext cx="6298515" cy="1680953"/>
          </a:xfrm>
          <a:prstGeom prst="rect">
            <a:avLst/>
          </a:prstGeom>
          <a:ln w="28575">
            <a:solidFill>
              <a:schemeClr val="tx1"/>
            </a:solidFill>
          </a:ln>
        </p:spPr>
      </p:pic>
      <p:pic>
        <p:nvPicPr>
          <p:cNvPr id="5" name="Picture 4">
            <a:extLst>
              <a:ext uri="{FF2B5EF4-FFF2-40B4-BE49-F238E27FC236}">
                <a16:creationId xmlns:a16="http://schemas.microsoft.com/office/drawing/2014/main" id="{38097D1C-A9CC-384D-B186-21EF270D1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455" y="2855724"/>
            <a:ext cx="3620995" cy="2194387"/>
          </a:xfrm>
          <a:prstGeom prst="rect">
            <a:avLst/>
          </a:prstGeom>
          <a:ln w="28575">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53C47C45-B691-5940-B974-2E26BBF08F99}"/>
              </a:ext>
            </a:extLst>
          </p:cNvPr>
          <p:cNvSpPr/>
          <p:nvPr/>
        </p:nvSpPr>
        <p:spPr>
          <a:xfrm>
            <a:off x="1363371" y="5159195"/>
            <a:ext cx="8801045" cy="1323439"/>
          </a:xfrm>
          <a:prstGeom prst="rect">
            <a:avLst/>
          </a:prstGeom>
          <a:solidFill>
            <a:srgbClr val="FFFF00"/>
          </a:solidFill>
        </p:spPr>
        <p:txBody>
          <a:bodyPr wrap="square">
            <a:spAutoFit/>
          </a:bodyPr>
          <a:lstStyle/>
          <a:p>
            <a:pPr algn="ctr"/>
            <a:r>
              <a:rPr lang="en-US" sz="2000" dirty="0">
                <a:solidFill>
                  <a:srgbClr val="FF0000"/>
                </a:solidFill>
              </a:rPr>
              <a:t>For additional information and diagram clarity, please attend I/ITSEC 2022 </a:t>
            </a:r>
          </a:p>
          <a:p>
            <a:pPr algn="ctr"/>
            <a:r>
              <a:rPr lang="en-US" sz="2000" dirty="0">
                <a:solidFill>
                  <a:srgbClr val="FF0000"/>
                </a:solidFill>
              </a:rPr>
              <a:t>“Distributed LVC Event Process Workshop”</a:t>
            </a:r>
          </a:p>
          <a:p>
            <a:pPr algn="ctr"/>
            <a:r>
              <a:rPr lang="en-US" sz="2000" dirty="0">
                <a:solidFill>
                  <a:srgbClr val="FF0000"/>
                </a:solidFill>
              </a:rPr>
              <a:t>Zinzer, </a:t>
            </a:r>
            <a:r>
              <a:rPr lang="en-US" sz="2000" dirty="0" err="1">
                <a:solidFill>
                  <a:srgbClr val="FF0000"/>
                </a:solidFill>
              </a:rPr>
              <a:t>LeSueuer</a:t>
            </a:r>
            <a:r>
              <a:rPr lang="en-US" sz="2000" dirty="0">
                <a:solidFill>
                  <a:srgbClr val="FF0000"/>
                </a:solidFill>
              </a:rPr>
              <a:t>, Boren, O’Connor</a:t>
            </a:r>
          </a:p>
          <a:p>
            <a:pPr algn="ctr"/>
            <a:r>
              <a:rPr lang="en-US" sz="2000" dirty="0">
                <a:solidFill>
                  <a:srgbClr val="FF0000"/>
                </a:solidFill>
              </a:rPr>
              <a:t>Friday 0800, Room 307C</a:t>
            </a:r>
          </a:p>
        </p:txBody>
      </p:sp>
    </p:spTree>
    <p:extLst>
      <p:ext uri="{BB962C8B-B14F-4D97-AF65-F5344CB8AC3E}">
        <p14:creationId xmlns:p14="http://schemas.microsoft.com/office/powerpoint/2010/main" val="2107977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4. Interoperability </a:t>
            </a:r>
            <a:r>
              <a:rPr lang="en-US" dirty="0"/>
              <a:t>U</a:t>
            </a:r>
            <a:r>
              <a:rPr lang="en-US" noProof="0" dirty="0"/>
              <a:t>sing Gateways</a:t>
            </a:r>
            <a:endParaRPr lang="en-US" sz="1800" noProof="0" dirty="0"/>
          </a:p>
        </p:txBody>
      </p:sp>
      <p:sp>
        <p:nvSpPr>
          <p:cNvPr id="3" name="Content Placeholder 2"/>
          <p:cNvSpPr>
            <a:spLocks noGrp="1"/>
          </p:cNvSpPr>
          <p:nvPr>
            <p:ph idx="1"/>
          </p:nvPr>
        </p:nvSpPr>
        <p:spPr>
          <a:xfrm>
            <a:off x="623454" y="1017459"/>
            <a:ext cx="10908146" cy="2765061"/>
          </a:xfrm>
        </p:spPr>
        <p:txBody>
          <a:bodyPr/>
          <a:lstStyle/>
          <a:p>
            <a:r>
              <a:rPr lang="en-US" noProof="0" dirty="0"/>
              <a:t>Complex LVC environments may require interoperability between simulation federations using different architectures</a:t>
            </a:r>
          </a:p>
          <a:p>
            <a:r>
              <a:rPr lang="en-US" dirty="0"/>
              <a:t>Gateways are bridges between different simulation architectures</a:t>
            </a:r>
            <a:endParaRPr lang="en-US" noProof="0" dirty="0"/>
          </a:p>
          <a:p>
            <a:pPr lvl="1"/>
            <a:r>
              <a:rPr lang="en-US" dirty="0"/>
              <a:t>Examples:</a:t>
            </a:r>
          </a:p>
          <a:p>
            <a:pPr lvl="2"/>
            <a:r>
              <a:rPr lang="en-US" sz="2200" dirty="0"/>
              <a:t>TENA used at a test range interoperating with other facilities using DIS, HLA, or both</a:t>
            </a:r>
          </a:p>
          <a:p>
            <a:pPr lvl="2"/>
            <a:r>
              <a:rPr lang="en-US" sz="2200" noProof="0" dirty="0"/>
              <a:t>Legacy DIS-based system interoperating with newer HLA-based system</a:t>
            </a:r>
          </a:p>
          <a:p>
            <a:pPr marL="0" indent="0">
              <a:buNone/>
            </a:pPr>
            <a:endParaRPr lang="en-US" noProof="0" dirty="0"/>
          </a:p>
        </p:txBody>
      </p:sp>
      <p:grpSp>
        <p:nvGrpSpPr>
          <p:cNvPr id="10" name="Group 9"/>
          <p:cNvGrpSpPr/>
          <p:nvPr/>
        </p:nvGrpSpPr>
        <p:grpSpPr>
          <a:xfrm>
            <a:off x="976320" y="4849023"/>
            <a:ext cx="2984563" cy="1102867"/>
            <a:chOff x="757662" y="5529029"/>
            <a:chExt cx="2984563" cy="1102867"/>
          </a:xfrm>
        </p:grpSpPr>
        <p:cxnSp>
          <p:nvCxnSpPr>
            <p:cNvPr id="12" name="Straight Connector 4"/>
            <p:cNvCxnSpPr>
              <a:cxnSpLocks noChangeShapeType="1"/>
            </p:cNvCxnSpPr>
            <p:nvPr/>
          </p:nvCxnSpPr>
          <p:spPr bwMode="auto">
            <a:xfrm rot="5400000">
              <a:off x="1335674" y="6124979"/>
              <a:ext cx="564658" cy="0"/>
            </a:xfrm>
            <a:prstGeom prst="line">
              <a:avLst/>
            </a:prstGeom>
            <a:noFill/>
            <a:ln w="9525" algn="ctr">
              <a:solidFill>
                <a:schemeClr val="tx1"/>
              </a:solidFill>
              <a:round/>
              <a:headEnd/>
              <a:tailEnd/>
            </a:ln>
          </p:spPr>
        </p:cxnSp>
        <p:cxnSp>
          <p:nvCxnSpPr>
            <p:cNvPr id="13" name="Straight Connector 5"/>
            <p:cNvCxnSpPr>
              <a:cxnSpLocks noChangeShapeType="1"/>
            </p:cNvCxnSpPr>
            <p:nvPr/>
          </p:nvCxnSpPr>
          <p:spPr bwMode="auto">
            <a:xfrm rot="5400000">
              <a:off x="734974" y="6120793"/>
              <a:ext cx="564658" cy="0"/>
            </a:xfrm>
            <a:prstGeom prst="line">
              <a:avLst/>
            </a:prstGeom>
            <a:noFill/>
            <a:ln w="9525" algn="ctr">
              <a:solidFill>
                <a:schemeClr val="tx1"/>
              </a:solidFill>
              <a:round/>
              <a:headEnd/>
              <a:tailEnd/>
            </a:ln>
          </p:spPr>
        </p:cxnSp>
        <p:cxnSp>
          <p:nvCxnSpPr>
            <p:cNvPr id="14" name="Straight Connector 6"/>
            <p:cNvCxnSpPr>
              <a:cxnSpLocks noChangeShapeType="1"/>
            </p:cNvCxnSpPr>
            <p:nvPr/>
          </p:nvCxnSpPr>
          <p:spPr bwMode="auto">
            <a:xfrm rot="5400000">
              <a:off x="1936375" y="6124979"/>
              <a:ext cx="564658" cy="0"/>
            </a:xfrm>
            <a:prstGeom prst="line">
              <a:avLst/>
            </a:prstGeom>
            <a:noFill/>
            <a:ln w="9525" algn="ctr">
              <a:solidFill>
                <a:schemeClr val="tx1"/>
              </a:solidFill>
              <a:round/>
              <a:headEnd/>
              <a:tailEnd/>
            </a:ln>
          </p:spPr>
        </p:cxnSp>
        <p:cxnSp>
          <p:nvCxnSpPr>
            <p:cNvPr id="15" name="Straight Connector 7"/>
            <p:cNvCxnSpPr>
              <a:cxnSpLocks noChangeShapeType="1"/>
            </p:cNvCxnSpPr>
            <p:nvPr/>
          </p:nvCxnSpPr>
          <p:spPr bwMode="auto">
            <a:xfrm rot="5400000">
              <a:off x="2604591" y="6124979"/>
              <a:ext cx="564658" cy="0"/>
            </a:xfrm>
            <a:prstGeom prst="line">
              <a:avLst/>
            </a:prstGeom>
            <a:noFill/>
            <a:ln w="9525" algn="ctr">
              <a:solidFill>
                <a:schemeClr val="tx1"/>
              </a:solidFill>
              <a:round/>
              <a:headEnd/>
              <a:tailEnd/>
            </a:ln>
          </p:spPr>
        </p:cxnSp>
        <p:cxnSp>
          <p:nvCxnSpPr>
            <p:cNvPr id="16" name="Straight Connector 8"/>
            <p:cNvCxnSpPr>
              <a:cxnSpLocks noChangeShapeType="1"/>
            </p:cNvCxnSpPr>
            <p:nvPr/>
          </p:nvCxnSpPr>
          <p:spPr bwMode="auto">
            <a:xfrm rot="5400000">
              <a:off x="3205292" y="6124979"/>
              <a:ext cx="564658" cy="0"/>
            </a:xfrm>
            <a:prstGeom prst="line">
              <a:avLst/>
            </a:prstGeom>
            <a:noFill/>
            <a:ln w="9525" algn="ctr">
              <a:solidFill>
                <a:schemeClr val="tx1"/>
              </a:solidFill>
              <a:round/>
              <a:headEnd/>
              <a:tailEnd/>
            </a:ln>
          </p:spPr>
        </p:cxnSp>
        <p:sp>
          <p:nvSpPr>
            <p:cNvPr id="17" name="Rectangle 14"/>
            <p:cNvSpPr>
              <a:spLocks noChangeArrowheads="1"/>
            </p:cNvSpPr>
            <p:nvPr/>
          </p:nvSpPr>
          <p:spPr bwMode="auto">
            <a:xfrm>
              <a:off x="816739" y="6336205"/>
              <a:ext cx="2871446" cy="282329"/>
            </a:xfrm>
            <a:prstGeom prst="rect">
              <a:avLst/>
            </a:prstGeom>
            <a:solidFill>
              <a:srgbClr val="FF7401"/>
            </a:solidFill>
            <a:ln>
              <a:solidFill>
                <a:schemeClr val="accent6">
                  <a:lumMod val="75000"/>
                </a:schemeClr>
              </a:solidFill>
              <a:headEnd/>
              <a:tailEnd/>
            </a:ln>
          </p:spPr>
          <p:style>
            <a:lnRef idx="2">
              <a:schemeClr val="accent6"/>
            </a:lnRef>
            <a:fillRef idx="1">
              <a:schemeClr val="lt1"/>
            </a:fillRef>
            <a:effectRef idx="0">
              <a:schemeClr val="accent6"/>
            </a:effectRef>
            <a:fontRef idx="minor">
              <a:schemeClr val="dk1"/>
            </a:fontRef>
          </p:style>
          <p:txBody>
            <a:bodyPr anchor="ctr"/>
            <a:lstStyle/>
            <a:p>
              <a:endParaRPr lang="sv-SE" sz="1200" dirty="0">
                <a:solidFill>
                  <a:schemeClr val="tx1"/>
                </a:solidFill>
              </a:endParaRPr>
            </a:p>
          </p:txBody>
        </p:sp>
        <p:sp>
          <p:nvSpPr>
            <p:cNvPr id="18" name="Oval 17"/>
            <p:cNvSpPr/>
            <p:nvPr/>
          </p:nvSpPr>
          <p:spPr>
            <a:xfrm>
              <a:off x="1964100"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19" name="Oval 18"/>
            <p:cNvSpPr/>
            <p:nvPr/>
          </p:nvSpPr>
          <p:spPr>
            <a:xfrm>
              <a:off x="2632317"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0" name="Oval 19"/>
            <p:cNvSpPr/>
            <p:nvPr/>
          </p:nvSpPr>
          <p:spPr>
            <a:xfrm>
              <a:off x="3233018"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1" name="Oval 20"/>
            <p:cNvSpPr/>
            <p:nvPr/>
          </p:nvSpPr>
          <p:spPr>
            <a:xfrm>
              <a:off x="1362187"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2" name="Rectangle 1194"/>
            <p:cNvSpPr>
              <a:spLocks noChangeArrowheads="1"/>
            </p:cNvSpPr>
            <p:nvPr/>
          </p:nvSpPr>
          <p:spPr bwMode="auto">
            <a:xfrm>
              <a:off x="816741" y="6328160"/>
              <a:ext cx="1401964" cy="29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23" name="Rectangle 1194"/>
            <p:cNvSpPr>
              <a:spLocks noChangeArrowheads="1"/>
            </p:cNvSpPr>
            <p:nvPr/>
          </p:nvSpPr>
          <p:spPr bwMode="auto">
            <a:xfrm>
              <a:off x="2238881" y="6335731"/>
              <a:ext cx="1401964" cy="296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0" tIns="0" rIns="0" bIns="0" numCol="1">
              <a:noAutofit/>
            </a:bodyPr>
            <a:lstStyle/>
            <a:p>
              <a:pPr algn="ctr" defTabSz="338138">
                <a:lnSpc>
                  <a:spcPct val="90000"/>
                </a:lnSpc>
                <a:tabLst>
                  <a:tab pos="3194050" algn="r"/>
                </a:tabLst>
              </a:pPr>
              <a:endParaRPr lang="en-GB" sz="1000" dirty="0">
                <a:latin typeface="Calibri Light"/>
                <a:cs typeface="Calibri Light"/>
              </a:endParaRPr>
            </a:p>
          </p:txBody>
        </p:sp>
        <p:sp>
          <p:nvSpPr>
            <p:cNvPr id="11" name="Oval 10"/>
            <p:cNvSpPr/>
            <p:nvPr/>
          </p:nvSpPr>
          <p:spPr>
            <a:xfrm>
              <a:off x="757662" y="5529029"/>
              <a:ext cx="509207" cy="51722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grpSp>
      <p:grpSp>
        <p:nvGrpSpPr>
          <p:cNvPr id="24" name="Group 37"/>
          <p:cNvGrpSpPr>
            <a:grpSpLocks/>
          </p:cNvGrpSpPr>
          <p:nvPr/>
        </p:nvGrpSpPr>
        <p:grpSpPr bwMode="auto">
          <a:xfrm>
            <a:off x="8075305" y="4818310"/>
            <a:ext cx="3175686" cy="1069773"/>
            <a:chOff x="6715140" y="5000636"/>
            <a:chExt cx="2107182" cy="714380"/>
          </a:xfrm>
        </p:grpSpPr>
        <p:cxnSp>
          <p:nvCxnSpPr>
            <p:cNvPr id="25" name="Straight Connector 88"/>
            <p:cNvCxnSpPr>
              <a:cxnSpLocks noChangeShapeType="1"/>
            </p:cNvCxnSpPr>
            <p:nvPr/>
          </p:nvCxnSpPr>
          <p:spPr bwMode="auto">
            <a:xfrm rot="5400000">
              <a:off x="7092362"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89"/>
            <p:cNvCxnSpPr>
              <a:cxnSpLocks noChangeShapeType="1"/>
            </p:cNvCxnSpPr>
            <p:nvPr/>
          </p:nvCxnSpPr>
          <p:spPr bwMode="auto">
            <a:xfrm rot="5400000">
              <a:off x="6656364" y="5510907"/>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90"/>
            <p:cNvCxnSpPr>
              <a:cxnSpLocks noChangeShapeType="1"/>
            </p:cNvCxnSpPr>
            <p:nvPr/>
          </p:nvCxnSpPr>
          <p:spPr bwMode="auto">
            <a:xfrm rot="5400000">
              <a:off x="7528359"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91"/>
            <p:cNvCxnSpPr>
              <a:cxnSpLocks noChangeShapeType="1"/>
            </p:cNvCxnSpPr>
            <p:nvPr/>
          </p:nvCxnSpPr>
          <p:spPr bwMode="auto">
            <a:xfrm rot="5400000">
              <a:off x="8012801"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92"/>
            <p:cNvCxnSpPr>
              <a:cxnSpLocks noChangeShapeType="1"/>
            </p:cNvCxnSpPr>
            <p:nvPr/>
          </p:nvCxnSpPr>
          <p:spPr bwMode="auto">
            <a:xfrm rot="5400000">
              <a:off x="8448799" y="5459880"/>
              <a:ext cx="40821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 name="Rectangle 58"/>
            <p:cNvSpPr>
              <a:spLocks noChangeArrowheads="1"/>
            </p:cNvSpPr>
            <p:nvPr/>
          </p:nvSpPr>
          <p:spPr bwMode="auto">
            <a:xfrm>
              <a:off x="7587135"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1" name="Rectangle 59"/>
            <p:cNvSpPr>
              <a:spLocks noChangeArrowheads="1"/>
            </p:cNvSpPr>
            <p:nvPr/>
          </p:nvSpPr>
          <p:spPr bwMode="auto">
            <a:xfrm>
              <a:off x="8023133"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2" name="Rectangle 60"/>
            <p:cNvSpPr>
              <a:spLocks noChangeArrowheads="1"/>
            </p:cNvSpPr>
            <p:nvPr/>
          </p:nvSpPr>
          <p:spPr bwMode="auto">
            <a:xfrm>
              <a:off x="7151138"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3" name="Rectangle 61"/>
            <p:cNvSpPr>
              <a:spLocks noChangeArrowheads="1"/>
            </p:cNvSpPr>
            <p:nvPr/>
          </p:nvSpPr>
          <p:spPr bwMode="auto">
            <a:xfrm>
              <a:off x="6715140"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4" name="Rectangle 62"/>
            <p:cNvSpPr>
              <a:spLocks noChangeArrowheads="1"/>
            </p:cNvSpPr>
            <p:nvPr/>
          </p:nvSpPr>
          <p:spPr bwMode="auto">
            <a:xfrm>
              <a:off x="8483213" y="5000636"/>
              <a:ext cx="339109" cy="357190"/>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sv-SE" altLang="x-none" sz="1600"/>
            </a:p>
          </p:txBody>
        </p:sp>
        <p:sp>
          <p:nvSpPr>
            <p:cNvPr id="35" name="Rectangle 77"/>
            <p:cNvSpPr>
              <a:spLocks noChangeArrowheads="1"/>
            </p:cNvSpPr>
            <p:nvPr/>
          </p:nvSpPr>
          <p:spPr bwMode="auto">
            <a:xfrm>
              <a:off x="6715140" y="5510907"/>
              <a:ext cx="2083100" cy="204109"/>
            </a:xfrm>
            <a:prstGeom prst="rect">
              <a:avLst/>
            </a:prstGeom>
            <a:solidFill>
              <a:srgbClr val="0070C0"/>
            </a:solidFill>
            <a:ln w="9525">
              <a:solidFill>
                <a:schemeClr val="tx1"/>
              </a:solidFill>
              <a:round/>
              <a:headEnd/>
              <a:tailEnd/>
            </a:ln>
          </p:spPr>
          <p:txBody>
            <a:bodyPr anchor="ct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algn="ctr" eaLnBrk="1" hangingPunct="1"/>
              <a:r>
                <a:rPr lang="sv-SE" altLang="x-none" sz="1800" dirty="0"/>
                <a:t>DIS v7</a:t>
              </a:r>
            </a:p>
          </p:txBody>
        </p:sp>
      </p:grpSp>
      <p:sp>
        <p:nvSpPr>
          <p:cNvPr id="37" name="Rectangle 36"/>
          <p:cNvSpPr/>
          <p:nvPr/>
        </p:nvSpPr>
        <p:spPr>
          <a:xfrm>
            <a:off x="5128419" y="5353197"/>
            <a:ext cx="1734467" cy="656614"/>
          </a:xfrm>
          <a:prstGeom prst="rect">
            <a:avLst/>
          </a:prstGeom>
          <a:gradFill flip="none" rotWithShape="1">
            <a:gsLst>
              <a:gs pos="0">
                <a:srgbClr val="F77B0B"/>
              </a:gs>
              <a:gs pos="100000">
                <a:srgbClr val="57B7FF"/>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HLA/DIS Gateway</a:t>
            </a:r>
          </a:p>
        </p:txBody>
      </p:sp>
      <p:sp>
        <p:nvSpPr>
          <p:cNvPr id="38" name="Rectangle 37"/>
          <p:cNvSpPr/>
          <p:nvPr/>
        </p:nvSpPr>
        <p:spPr>
          <a:xfrm>
            <a:off x="1519977" y="5612333"/>
            <a:ext cx="1787733" cy="369332"/>
          </a:xfrm>
          <a:prstGeom prst="rect">
            <a:avLst/>
          </a:prstGeom>
        </p:spPr>
        <p:txBody>
          <a:bodyPr wrap="none">
            <a:spAutoFit/>
          </a:bodyPr>
          <a:lstStyle/>
          <a:p>
            <a:r>
              <a:rPr lang="en-US" sz="1800" dirty="0">
                <a:latin typeface="Arial" panose="020B0604020202020204" pitchFamily="34" charset="0"/>
                <a:cs typeface="Arial" panose="020B0604020202020204" pitchFamily="34" charset="0"/>
              </a:rPr>
              <a:t>HLA 1516-2010</a:t>
            </a:r>
          </a:p>
        </p:txBody>
      </p:sp>
      <p:sp>
        <p:nvSpPr>
          <p:cNvPr id="39" name="Left-Right Arrow 38"/>
          <p:cNvSpPr/>
          <p:nvPr/>
        </p:nvSpPr>
        <p:spPr bwMode="auto">
          <a:xfrm>
            <a:off x="3988378" y="5543195"/>
            <a:ext cx="1061492" cy="477317"/>
          </a:xfrm>
          <a:prstGeom prst="leftRightArrow">
            <a:avLst/>
          </a:prstGeom>
          <a:solidFill>
            <a:srgbClr val="FF99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0" name="TextBox 39"/>
          <p:cNvSpPr txBox="1"/>
          <p:nvPr/>
        </p:nvSpPr>
        <p:spPr>
          <a:xfrm>
            <a:off x="4223401" y="5597187"/>
            <a:ext cx="719276" cy="369332"/>
          </a:xfrm>
          <a:prstGeom prst="rect">
            <a:avLst/>
          </a:prstGeom>
          <a:noFill/>
        </p:spPr>
        <p:txBody>
          <a:bodyPr wrap="square" rtlCol="0">
            <a:spAutoFit/>
          </a:bodyPr>
          <a:lstStyle/>
          <a:p>
            <a:r>
              <a:rPr lang="en-US" sz="1800" dirty="0"/>
              <a:t>HLA</a:t>
            </a:r>
          </a:p>
        </p:txBody>
      </p:sp>
      <p:sp>
        <p:nvSpPr>
          <p:cNvPr id="41" name="Left-Right Arrow 40"/>
          <p:cNvSpPr/>
          <p:nvPr/>
        </p:nvSpPr>
        <p:spPr bwMode="auto">
          <a:xfrm>
            <a:off x="6912581" y="5524213"/>
            <a:ext cx="1061492" cy="477317"/>
          </a:xfrm>
          <a:prstGeom prst="leftRight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charset="0"/>
            </a:endParaRPr>
          </a:p>
        </p:txBody>
      </p:sp>
      <p:sp>
        <p:nvSpPr>
          <p:cNvPr id="42" name="TextBox 41"/>
          <p:cNvSpPr txBox="1"/>
          <p:nvPr/>
        </p:nvSpPr>
        <p:spPr>
          <a:xfrm>
            <a:off x="7147604" y="5578205"/>
            <a:ext cx="719276" cy="369332"/>
          </a:xfrm>
          <a:prstGeom prst="rect">
            <a:avLst/>
          </a:prstGeom>
          <a:noFill/>
        </p:spPr>
        <p:txBody>
          <a:bodyPr wrap="square" rtlCol="0">
            <a:spAutoFit/>
          </a:bodyPr>
          <a:lstStyle/>
          <a:p>
            <a:r>
              <a:rPr lang="en-US" sz="1800" dirty="0">
                <a:solidFill>
                  <a:schemeClr val="bg1"/>
                </a:solidFill>
              </a:rPr>
              <a:t>DIS</a:t>
            </a:r>
          </a:p>
        </p:txBody>
      </p:sp>
      <p:sp>
        <p:nvSpPr>
          <p:cNvPr id="44" name="Rectangle 43"/>
          <p:cNvSpPr/>
          <p:nvPr/>
        </p:nvSpPr>
        <p:spPr bwMode="auto">
          <a:xfrm>
            <a:off x="821266" y="4013198"/>
            <a:ext cx="10710333" cy="2192866"/>
          </a:xfrm>
          <a:prstGeom prst="rect">
            <a:avLst/>
          </a:prstGeom>
          <a:no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TextBox 44"/>
          <p:cNvSpPr txBox="1"/>
          <p:nvPr/>
        </p:nvSpPr>
        <p:spPr>
          <a:xfrm>
            <a:off x="925328" y="4131731"/>
            <a:ext cx="4093022" cy="400110"/>
          </a:xfrm>
          <a:prstGeom prst="rect">
            <a:avLst/>
          </a:prstGeom>
          <a:noFill/>
        </p:spPr>
        <p:txBody>
          <a:bodyPr wrap="square" rtlCol="0">
            <a:spAutoFit/>
          </a:bodyPr>
          <a:lstStyle/>
          <a:p>
            <a:r>
              <a:rPr lang="en-US" sz="2000" dirty="0"/>
              <a:t>Example gateway</a:t>
            </a:r>
          </a:p>
        </p:txBody>
      </p:sp>
      <p:sp>
        <p:nvSpPr>
          <p:cNvPr id="43" name="Slide Number Placeholder 3">
            <a:extLst>
              <a:ext uri="{FF2B5EF4-FFF2-40B4-BE49-F238E27FC236}">
                <a16:creationId xmlns:a16="http://schemas.microsoft.com/office/drawing/2014/main" id="{E9A940BC-4B41-F44A-A641-54A108CF217B}"/>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278084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LVC Interoperability Overview</a:t>
            </a:r>
          </a:p>
        </p:txBody>
      </p:sp>
      <p:sp>
        <p:nvSpPr>
          <p:cNvPr id="4" name="Content Placeholder 3"/>
          <p:cNvSpPr>
            <a:spLocks noGrp="1"/>
          </p:cNvSpPr>
          <p:nvPr>
            <p:ph sz="quarter" idx="11"/>
          </p:nvPr>
        </p:nvSpPr>
        <p:spPr/>
        <p:txBody>
          <a:bodyPr/>
          <a:lstStyle/>
          <a:p>
            <a:r>
              <a:rPr lang="en-US" dirty="0"/>
              <a:t>Simulation Definitions </a:t>
            </a:r>
          </a:p>
          <a:p>
            <a:r>
              <a:rPr lang="en-US" dirty="0"/>
              <a:t>LVC Interoperability Definitions</a:t>
            </a:r>
          </a:p>
          <a:p>
            <a:r>
              <a:rPr lang="en-US" dirty="0"/>
              <a:t>Distributed Environment Overview</a:t>
            </a:r>
          </a:p>
        </p:txBody>
      </p:sp>
    </p:spTree>
    <p:extLst>
      <p:ext uri="{BB962C8B-B14F-4D97-AF65-F5344CB8AC3E}">
        <p14:creationId xmlns:p14="http://schemas.microsoft.com/office/powerpoint/2010/main" val="2264106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E1BB4-9BCD-8A42-B0A0-BD37EFE67EAB}"/>
              </a:ext>
            </a:extLst>
          </p:cNvPr>
          <p:cNvSpPr>
            <a:spLocks noGrp="1"/>
          </p:cNvSpPr>
          <p:nvPr>
            <p:ph type="title"/>
          </p:nvPr>
        </p:nvSpPr>
        <p:spPr/>
        <p:txBody>
          <a:bodyPr/>
          <a:lstStyle/>
          <a:p>
            <a:r>
              <a:rPr lang="en-US" dirty="0"/>
              <a:t>Interoperability Using Gateways</a:t>
            </a:r>
            <a:endParaRPr lang="en-US" noProof="0" dirty="0"/>
          </a:p>
        </p:txBody>
      </p:sp>
      <p:sp>
        <p:nvSpPr>
          <p:cNvPr id="3" name="Content Placeholder 2">
            <a:extLst>
              <a:ext uri="{FF2B5EF4-FFF2-40B4-BE49-F238E27FC236}">
                <a16:creationId xmlns:a16="http://schemas.microsoft.com/office/drawing/2014/main" id="{7E12EA3D-C81D-BB4B-95CA-A6CCB4C43A20}"/>
              </a:ext>
            </a:extLst>
          </p:cNvPr>
          <p:cNvSpPr>
            <a:spLocks noGrp="1"/>
          </p:cNvSpPr>
          <p:nvPr>
            <p:ph idx="1"/>
          </p:nvPr>
        </p:nvSpPr>
        <p:spPr>
          <a:xfrm>
            <a:off x="593061" y="1053389"/>
            <a:ext cx="11158672" cy="4771678"/>
          </a:xfrm>
        </p:spPr>
        <p:txBody>
          <a:bodyPr/>
          <a:lstStyle/>
          <a:p>
            <a:r>
              <a:rPr lang="en-US" noProof="0" dirty="0"/>
              <a:t>Gateways</a:t>
            </a:r>
            <a:endParaRPr lang="en-US" dirty="0"/>
          </a:p>
          <a:p>
            <a:pPr lvl="1"/>
            <a:r>
              <a:rPr lang="en-US" noProof="0" dirty="0"/>
              <a:t>Translate data and services between different </a:t>
            </a:r>
            <a:r>
              <a:rPr lang="en-US" dirty="0"/>
              <a:t>middleware, o</a:t>
            </a:r>
            <a:r>
              <a:rPr lang="en-US" noProof="0" dirty="0" err="1"/>
              <a:t>bject</a:t>
            </a:r>
            <a:r>
              <a:rPr lang="en-US" noProof="0" dirty="0"/>
              <a:t> models, </a:t>
            </a:r>
            <a:r>
              <a:rPr lang="en-US" dirty="0"/>
              <a:t>and services </a:t>
            </a:r>
          </a:p>
          <a:p>
            <a:pPr lvl="1"/>
            <a:r>
              <a:rPr lang="en-US" dirty="0"/>
              <a:t>Can filter data, transferring some data while blocking other data</a:t>
            </a:r>
          </a:p>
          <a:p>
            <a:pPr lvl="1"/>
            <a:r>
              <a:rPr lang="en-US" noProof="0" dirty="0"/>
              <a:t>Can provide logging</a:t>
            </a:r>
            <a:r>
              <a:rPr lang="en-US" dirty="0"/>
              <a:t>, monitoring, and detection and notification of errors or issues</a:t>
            </a:r>
          </a:p>
          <a:p>
            <a:r>
              <a:rPr lang="en-US" dirty="0"/>
              <a:t>Caution:  Placing a gateway m</a:t>
            </a:r>
            <a:r>
              <a:rPr lang="en-US" noProof="0" dirty="0"/>
              <a:t>ay create a single point of failure for the system. </a:t>
            </a:r>
            <a:r>
              <a:rPr lang="en-US" dirty="0"/>
              <a:t>Careful system design can minimize this potential problem.</a:t>
            </a:r>
            <a:endParaRPr lang="en-US" noProof="0" dirty="0"/>
          </a:p>
          <a:p>
            <a:r>
              <a:rPr lang="en-US" dirty="0"/>
              <a:t>A top level “system design” trade-off</a:t>
            </a:r>
            <a:r>
              <a:rPr lang="en-US" noProof="0" dirty="0"/>
              <a:t> analysis</a:t>
            </a:r>
            <a:r>
              <a:rPr lang="en-US" dirty="0"/>
              <a:t> that considers schedules, costs, technical factors, etc.,</a:t>
            </a:r>
            <a:r>
              <a:rPr lang="en-US" noProof="0" dirty="0"/>
              <a:t> </a:t>
            </a:r>
            <a:r>
              <a:rPr lang="en-US" dirty="0"/>
              <a:t>should determine the best of two implementation methods</a:t>
            </a:r>
          </a:p>
          <a:p>
            <a:pPr marL="1066785" lvl="1" indent="-457200">
              <a:buFont typeface="+mj-lt"/>
              <a:buAutoNum type="arabicPeriod"/>
            </a:pPr>
            <a:r>
              <a:rPr lang="en-US" dirty="0"/>
              <a:t>S</a:t>
            </a:r>
            <a:r>
              <a:rPr lang="en-US" noProof="0" dirty="0"/>
              <a:t>electing a common architecture for the entire LVC environment, or</a:t>
            </a:r>
          </a:p>
          <a:p>
            <a:pPr marL="1066785" lvl="1" indent="-457200">
              <a:buFont typeface="+mj-lt"/>
              <a:buAutoNum type="arabicPeriod"/>
            </a:pPr>
            <a:r>
              <a:rPr lang="en-US" dirty="0"/>
              <a:t>I</a:t>
            </a:r>
            <a:r>
              <a:rPr lang="en-US" noProof="0" dirty="0" err="1"/>
              <a:t>mplementing</a:t>
            </a:r>
            <a:r>
              <a:rPr lang="en-US" noProof="0" dirty="0"/>
              <a:t>, integrating, testing, operating and maintaining gateways.</a:t>
            </a:r>
          </a:p>
          <a:p>
            <a:endParaRPr lang="en-US" noProof="0" dirty="0"/>
          </a:p>
        </p:txBody>
      </p:sp>
      <p:sp>
        <p:nvSpPr>
          <p:cNvPr id="4" name="Slide Number Placeholder 3">
            <a:extLst>
              <a:ext uri="{FF2B5EF4-FFF2-40B4-BE49-F238E27FC236}">
                <a16:creationId xmlns:a16="http://schemas.microsoft.com/office/drawing/2014/main" id="{F5D7836F-F2A2-B24F-ADEF-FB7CF2F58F47}"/>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1660908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Interoperability Using Gateways</a:t>
            </a:r>
          </a:p>
        </p:txBody>
      </p:sp>
      <p:sp>
        <p:nvSpPr>
          <p:cNvPr id="3" name="Content Placeholder 2"/>
          <p:cNvSpPr>
            <a:spLocks noGrp="1"/>
          </p:cNvSpPr>
          <p:nvPr>
            <p:ph idx="1"/>
          </p:nvPr>
        </p:nvSpPr>
        <p:spPr>
          <a:xfrm>
            <a:off x="983710" y="988960"/>
            <a:ext cx="10243457" cy="5295462"/>
          </a:xfrm>
        </p:spPr>
        <p:txBody>
          <a:bodyPr>
            <a:normAutofit/>
          </a:bodyPr>
          <a:lstStyle/>
          <a:p>
            <a:r>
              <a:rPr lang="en-US" sz="2600" dirty="0"/>
              <a:t>Commonly used gateways are available as Commercial Off-The-Shelf (COTS) products from numerous vendors.</a:t>
            </a:r>
          </a:p>
          <a:p>
            <a:pPr lvl="1"/>
            <a:r>
              <a:rPr lang="en-US" sz="2200" dirty="0"/>
              <a:t>Check carefully the product’s list of translated data types, models, and services!!</a:t>
            </a:r>
          </a:p>
          <a:p>
            <a:r>
              <a:rPr lang="en-US" sz="2600" dirty="0"/>
              <a:t>TENA-related gateways can be downloaded from the TENA website.</a:t>
            </a:r>
          </a:p>
          <a:p>
            <a:endParaRPr lang="en-US" sz="2600" dirty="0"/>
          </a:p>
          <a:p>
            <a:endParaRPr lang="en-US" sz="2600" dirty="0"/>
          </a:p>
          <a:p>
            <a:r>
              <a:rPr lang="en-US" sz="2600" dirty="0"/>
              <a:t>Sometimes unique modifications are needed, especially when a gateway is interfaced to a “stove-piped” (non-standards-based) system.</a:t>
            </a:r>
          </a:p>
          <a:p>
            <a:endParaRPr lang="en-US" sz="2600" dirty="0"/>
          </a:p>
          <a:p>
            <a:endParaRPr lang="en-US" dirty="0"/>
          </a:p>
        </p:txBody>
      </p:sp>
      <p:grpSp>
        <p:nvGrpSpPr>
          <p:cNvPr id="8" name="Group 7"/>
          <p:cNvGrpSpPr/>
          <p:nvPr/>
        </p:nvGrpSpPr>
        <p:grpSpPr>
          <a:xfrm>
            <a:off x="8817201" y="4248978"/>
            <a:ext cx="1073426" cy="1073426"/>
            <a:chOff x="6710105" y="3841474"/>
            <a:chExt cx="1073426" cy="1073426"/>
          </a:xfrm>
        </p:grpSpPr>
        <p:sp>
          <p:nvSpPr>
            <p:cNvPr id="4" name="Oval 3"/>
            <p:cNvSpPr/>
            <p:nvPr/>
          </p:nvSpPr>
          <p:spPr bwMode="auto">
            <a:xfrm>
              <a:off x="6728791" y="3876261"/>
              <a:ext cx="1014984" cy="1003852"/>
            </a:xfrm>
            <a:prstGeom prst="ellipse">
              <a:avLst/>
            </a:prstGeom>
            <a:solidFill>
              <a:srgbClr val="FAD89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105" y="3841474"/>
              <a:ext cx="1073426" cy="1073426"/>
            </a:xfrm>
            <a:prstGeom prst="rect">
              <a:avLst/>
            </a:prstGeom>
          </p:spPr>
        </p:pic>
      </p:grpSp>
      <p:sp>
        <p:nvSpPr>
          <p:cNvPr id="9" name="Parallelogram 8"/>
          <p:cNvSpPr/>
          <p:nvPr/>
        </p:nvSpPr>
        <p:spPr bwMode="auto">
          <a:xfrm>
            <a:off x="2345741" y="3160643"/>
            <a:ext cx="7126250" cy="126318"/>
          </a:xfrm>
          <a:prstGeom prst="parallelogram">
            <a:avLst/>
          </a:prstGeom>
          <a:solidFill>
            <a:schemeClr val="bg2">
              <a:lumMod val="50000"/>
              <a:lumOff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Slide Number Placeholder 3">
            <a:extLst>
              <a:ext uri="{FF2B5EF4-FFF2-40B4-BE49-F238E27FC236}">
                <a16:creationId xmlns:a16="http://schemas.microsoft.com/office/drawing/2014/main" id="{DF04906A-BFF5-0944-B72F-0124A0AFE575}"/>
              </a:ext>
            </a:extLst>
          </p:cNvPr>
          <p:cNvSpPr txBox="1">
            <a:spLocks noChangeArrowheads="1"/>
          </p:cNvSpPr>
          <p:nvPr/>
        </p:nvSpPr>
        <p:spPr>
          <a:xfrm>
            <a:off x="8432800" y="6489358"/>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1363902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1B841-971E-1E48-BFE8-CE93C18CF201}"/>
              </a:ext>
            </a:extLst>
          </p:cNvPr>
          <p:cNvSpPr>
            <a:spLocks noGrp="1"/>
          </p:cNvSpPr>
          <p:nvPr>
            <p:ph type="title"/>
          </p:nvPr>
        </p:nvSpPr>
        <p:spPr/>
        <p:txBody>
          <a:bodyPr/>
          <a:lstStyle/>
          <a:p>
            <a:r>
              <a:rPr lang="en-US" dirty="0"/>
              <a:t>Multiple Levels of Security </a:t>
            </a:r>
          </a:p>
        </p:txBody>
      </p:sp>
      <p:sp>
        <p:nvSpPr>
          <p:cNvPr id="3" name="Content Placeholder 2">
            <a:extLst>
              <a:ext uri="{FF2B5EF4-FFF2-40B4-BE49-F238E27FC236}">
                <a16:creationId xmlns:a16="http://schemas.microsoft.com/office/drawing/2014/main" id="{A079110F-7EC1-6D48-809D-2731DB97D464}"/>
              </a:ext>
            </a:extLst>
          </p:cNvPr>
          <p:cNvSpPr>
            <a:spLocks noGrp="1"/>
          </p:cNvSpPr>
          <p:nvPr>
            <p:ph idx="1"/>
          </p:nvPr>
        </p:nvSpPr>
        <p:spPr>
          <a:xfrm>
            <a:off x="593061" y="1053389"/>
            <a:ext cx="11124806" cy="5138689"/>
          </a:xfrm>
        </p:spPr>
        <p:txBody>
          <a:bodyPr/>
          <a:lstStyle/>
          <a:p>
            <a:pPr marL="266714" indent="-342900">
              <a:buFont typeface="Wingdings" pitchFamily="2" charset="2"/>
              <a:buChar char="Ø"/>
            </a:pPr>
            <a:r>
              <a:rPr lang="en-US" dirty="0"/>
              <a:t>Definitions:</a:t>
            </a:r>
          </a:p>
          <a:p>
            <a:pPr marL="854075" indent="-396875">
              <a:buFont typeface="Wingdings" pitchFamily="2" charset="2"/>
              <a:buChar char="Ø"/>
            </a:pPr>
            <a:r>
              <a:rPr lang="en-US" altLang="en-US" sz="2400" b="1" dirty="0"/>
              <a:t>Security Domain</a:t>
            </a:r>
            <a:endParaRPr lang="en-US" altLang="en-US" sz="2400" dirty="0"/>
          </a:p>
          <a:p>
            <a:pPr marL="1387461" lvl="1" indent="-396875">
              <a:buFont typeface="Wingdings" pitchFamily="2" charset="2"/>
              <a:buChar char="Ø"/>
            </a:pPr>
            <a:r>
              <a:rPr lang="en-US" altLang="en-US" sz="2200" dirty="0"/>
              <a:t>System or group of systems operating under a common security policy</a:t>
            </a:r>
          </a:p>
          <a:p>
            <a:pPr marL="854075" indent="-396875"/>
            <a:r>
              <a:rPr lang="en-US" altLang="en-US" sz="2400" b="1" dirty="0"/>
              <a:t>Cross Domain Solution </a:t>
            </a:r>
            <a:r>
              <a:rPr lang="en-US" altLang="en-US" sz="2400" dirty="0"/>
              <a:t>(CDS) </a:t>
            </a:r>
            <a:r>
              <a:rPr lang="en-US" altLang="en-US" sz="2400" dirty="0">
                <a:solidFill>
                  <a:srgbClr val="C00000"/>
                </a:solidFill>
              </a:rPr>
              <a:t>… </a:t>
            </a:r>
            <a:r>
              <a:rPr lang="en-US" altLang="en-US" sz="2400" dirty="0"/>
              <a:t>aka Multi Domain Operations (MDO)</a:t>
            </a:r>
          </a:p>
          <a:p>
            <a:pPr marL="1387461" lvl="1" indent="-396875">
              <a:buFont typeface="Wingdings" panose="05000000000000000000" pitchFamily="2" charset="2"/>
              <a:buChar char="Ø"/>
            </a:pPr>
            <a:r>
              <a:rPr lang="en-US" altLang="en-US" sz="2200" dirty="0"/>
              <a:t>An information assurance solution that provides the ability to access or transfer information between two or more security domains</a:t>
            </a:r>
          </a:p>
          <a:p>
            <a:pPr marL="1387461" lvl="1" indent="-396875">
              <a:buFont typeface="Wingdings" panose="05000000000000000000" pitchFamily="2" charset="2"/>
              <a:buChar char="Ø"/>
            </a:pPr>
            <a:r>
              <a:rPr lang="en-US" altLang="en-US" sz="2200" dirty="0"/>
              <a:t>Enables data transfers between Unclassified, Secret, Top Secret, Top Secret/SCI</a:t>
            </a:r>
            <a:endParaRPr lang="en-US" sz="2200" dirty="0"/>
          </a:p>
          <a:p>
            <a:pPr marL="266714" indent="-342900">
              <a:buFont typeface="Wingdings" pitchFamily="2" charset="2"/>
              <a:buChar char="Ø"/>
            </a:pPr>
            <a:r>
              <a:rPr lang="en-US" dirty="0"/>
              <a:t>When establishing a complex distributed environment, information transfer </a:t>
            </a:r>
            <a:r>
              <a:rPr lang="en-US" altLang="en-US" dirty="0"/>
              <a:t>between two or more security domains </a:t>
            </a:r>
            <a:r>
              <a:rPr lang="en-US" dirty="0"/>
              <a:t>may be needed</a:t>
            </a:r>
          </a:p>
          <a:p>
            <a:pPr marL="800100" lvl="1" indent="-342900">
              <a:buFont typeface="Wingdings" pitchFamily="2" charset="2"/>
              <a:buChar char="Ø"/>
            </a:pPr>
            <a:r>
              <a:rPr lang="en-US" dirty="0"/>
              <a:t>Most organizations do not have any effective means to address this issue</a:t>
            </a:r>
          </a:p>
          <a:p>
            <a:pPr marL="1333487" lvl="2" indent="-342900">
              <a:buFont typeface="Wingdings" pitchFamily="2" charset="2"/>
              <a:buChar char="Ø"/>
            </a:pPr>
            <a:r>
              <a:rPr lang="en-US" sz="2200" dirty="0"/>
              <a:t>As a result, too often the “solution” is a brute-force denial of access to information, thus severely limiting system effectiveness</a:t>
            </a:r>
          </a:p>
          <a:p>
            <a:endParaRPr lang="en-US" dirty="0"/>
          </a:p>
        </p:txBody>
      </p:sp>
    </p:spTree>
    <p:extLst>
      <p:ext uri="{BB962C8B-B14F-4D97-AF65-F5344CB8AC3E}">
        <p14:creationId xmlns:p14="http://schemas.microsoft.com/office/powerpoint/2010/main" val="1954510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Purpose of Cross Domain Solutions</a:t>
            </a:r>
          </a:p>
        </p:txBody>
      </p:sp>
      <p:sp>
        <p:nvSpPr>
          <p:cNvPr id="4" name="Date Placeholder 3"/>
          <p:cNvSpPr>
            <a:spLocks noGrp="1"/>
          </p:cNvSpPr>
          <p:nvPr>
            <p:ph type="dt" sz="half" idx="4294967295"/>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43</a:t>
            </a:fld>
            <a:endParaRPr lang="en-US">
              <a:solidFill>
                <a:srgbClr val="000000"/>
              </a:solidFill>
            </a:endParaRPr>
          </a:p>
        </p:txBody>
      </p:sp>
      <p:sp>
        <p:nvSpPr>
          <p:cNvPr id="14" name="Cloud 13"/>
          <p:cNvSpPr/>
          <p:nvPr/>
        </p:nvSpPr>
        <p:spPr>
          <a:xfrm>
            <a:off x="253022" y="1934200"/>
            <a:ext cx="2551488" cy="1208314"/>
          </a:xfrm>
          <a:prstGeom prst="cloud">
            <a:avLst/>
          </a:prstGeom>
          <a:solidFill>
            <a:srgbClr val="D5F7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Low Security Domain</a:t>
            </a:r>
          </a:p>
          <a:p>
            <a:pPr algn="ctr"/>
            <a:r>
              <a:rPr lang="en-US" sz="1800" b="1" dirty="0">
                <a:solidFill>
                  <a:schemeClr val="tx1"/>
                </a:solidFill>
              </a:rPr>
              <a:t>Network 1</a:t>
            </a:r>
          </a:p>
        </p:txBody>
      </p:sp>
      <p:sp>
        <p:nvSpPr>
          <p:cNvPr id="15" name="Cloud 14"/>
          <p:cNvSpPr/>
          <p:nvPr/>
        </p:nvSpPr>
        <p:spPr>
          <a:xfrm>
            <a:off x="8837944" y="1880330"/>
            <a:ext cx="2744456" cy="1208314"/>
          </a:xfrm>
          <a:prstGeom prst="cloud">
            <a:avLst/>
          </a:prstGeom>
          <a:solidFill>
            <a:srgbClr val="FEEDC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High Security Domain</a:t>
            </a:r>
          </a:p>
          <a:p>
            <a:pPr algn="ctr"/>
            <a:r>
              <a:rPr lang="en-US" sz="1800" b="1" dirty="0">
                <a:solidFill>
                  <a:schemeClr val="tx1"/>
                </a:solidFill>
              </a:rPr>
              <a:t>Network 2</a:t>
            </a:r>
          </a:p>
        </p:txBody>
      </p:sp>
      <p:sp>
        <p:nvSpPr>
          <p:cNvPr id="27" name="Trapezoid 26">
            <a:extLst>
              <a:ext uri="{FF2B5EF4-FFF2-40B4-BE49-F238E27FC236}">
                <a16:creationId xmlns:a16="http://schemas.microsoft.com/office/drawing/2014/main" id="{D979F9D8-ACBC-544F-906D-4B16302C5F93}"/>
              </a:ext>
            </a:extLst>
          </p:cNvPr>
          <p:cNvSpPr/>
          <p:nvPr/>
        </p:nvSpPr>
        <p:spPr>
          <a:xfrm flipV="1">
            <a:off x="4674017" y="1533774"/>
            <a:ext cx="2269993" cy="2022102"/>
          </a:xfrm>
          <a:prstGeom prst="trapezoid">
            <a:avLst>
              <a:gd name="adj" fmla="val 187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TextBox 27">
            <a:extLst>
              <a:ext uri="{FF2B5EF4-FFF2-40B4-BE49-F238E27FC236}">
                <a16:creationId xmlns:a16="http://schemas.microsoft.com/office/drawing/2014/main" id="{3AB8637C-EA58-4E4F-9AD5-4C046754F6E8}"/>
              </a:ext>
            </a:extLst>
          </p:cNvPr>
          <p:cNvSpPr txBox="1"/>
          <p:nvPr/>
        </p:nvSpPr>
        <p:spPr>
          <a:xfrm>
            <a:off x="4859526" y="2530381"/>
            <a:ext cx="1875094" cy="1046440"/>
          </a:xfrm>
          <a:prstGeom prst="rect">
            <a:avLst/>
          </a:prstGeom>
          <a:noFill/>
        </p:spPr>
        <p:txBody>
          <a:bodyPr wrap="square" rtlCol="0">
            <a:spAutoFit/>
          </a:bodyPr>
          <a:lstStyle/>
          <a:p>
            <a:pPr algn="ctr"/>
            <a:r>
              <a:rPr lang="en-US" sz="1800" dirty="0"/>
              <a:t>Filter Decisions</a:t>
            </a:r>
          </a:p>
          <a:p>
            <a:pPr marL="576263" indent="-177800">
              <a:buFont typeface="Arial" panose="020B0604020202020204" pitchFamily="34" charset="0"/>
              <a:buChar char="•"/>
            </a:pPr>
            <a:r>
              <a:rPr lang="en-US" sz="1400" dirty="0"/>
              <a:t>Block</a:t>
            </a:r>
          </a:p>
          <a:p>
            <a:pPr marL="576263" indent="-177800">
              <a:buFont typeface="Arial" panose="020B0604020202020204" pitchFamily="34" charset="0"/>
              <a:buChar char="•"/>
            </a:pPr>
            <a:r>
              <a:rPr lang="en-US" sz="1400" dirty="0"/>
              <a:t>Sanitize</a:t>
            </a:r>
          </a:p>
          <a:p>
            <a:pPr marL="576263" indent="-177800">
              <a:buFont typeface="Arial" panose="020B0604020202020204" pitchFamily="34" charset="0"/>
              <a:buChar char="•"/>
            </a:pPr>
            <a:r>
              <a:rPr lang="en-US" sz="1400" dirty="0"/>
              <a:t>Pass</a:t>
            </a:r>
          </a:p>
        </p:txBody>
      </p:sp>
      <p:sp>
        <p:nvSpPr>
          <p:cNvPr id="29" name="TextBox 28">
            <a:extLst>
              <a:ext uri="{FF2B5EF4-FFF2-40B4-BE49-F238E27FC236}">
                <a16:creationId xmlns:a16="http://schemas.microsoft.com/office/drawing/2014/main" id="{FB7A80D0-852A-F940-A68C-CBC47C21C41F}"/>
              </a:ext>
            </a:extLst>
          </p:cNvPr>
          <p:cNvSpPr txBox="1"/>
          <p:nvPr/>
        </p:nvSpPr>
        <p:spPr>
          <a:xfrm>
            <a:off x="4669814" y="1553734"/>
            <a:ext cx="2274196" cy="830997"/>
          </a:xfrm>
          <a:prstGeom prst="rect">
            <a:avLst/>
          </a:prstGeom>
          <a:noFill/>
        </p:spPr>
        <p:txBody>
          <a:bodyPr wrap="square" rtlCol="0">
            <a:spAutoFit/>
          </a:bodyPr>
          <a:lstStyle/>
          <a:p>
            <a:pPr algn="ctr"/>
            <a:r>
              <a:rPr lang="en-US" sz="2000" dirty="0"/>
              <a:t>Rule Set</a:t>
            </a:r>
          </a:p>
          <a:p>
            <a:pPr algn="ctr"/>
            <a:r>
              <a:rPr lang="en-US" sz="1400" dirty="0"/>
              <a:t>Logic, Math, &amp; Comparative Operations</a:t>
            </a:r>
          </a:p>
        </p:txBody>
      </p:sp>
      <p:sp>
        <p:nvSpPr>
          <p:cNvPr id="30" name="TextBox 29">
            <a:extLst>
              <a:ext uri="{FF2B5EF4-FFF2-40B4-BE49-F238E27FC236}">
                <a16:creationId xmlns:a16="http://schemas.microsoft.com/office/drawing/2014/main" id="{FF94EBE1-F16E-EC43-A147-DA523736C75C}"/>
              </a:ext>
            </a:extLst>
          </p:cNvPr>
          <p:cNvSpPr txBox="1"/>
          <p:nvPr/>
        </p:nvSpPr>
        <p:spPr>
          <a:xfrm>
            <a:off x="434721" y="3712836"/>
            <a:ext cx="11238840" cy="2739211"/>
          </a:xfrm>
          <a:prstGeom prst="rect">
            <a:avLst/>
          </a:prstGeom>
          <a:noFill/>
        </p:spPr>
        <p:txBody>
          <a:bodyPr wrap="square" rtlCol="0">
            <a:spAutoFit/>
          </a:bodyPr>
          <a:lstStyle/>
          <a:p>
            <a:pPr eaLnBrk="1" hangingPunct="1">
              <a:buFont typeface="Arial" panose="020B0604020202020204" pitchFamily="34" charset="0"/>
              <a:buChar char="•"/>
            </a:pPr>
            <a:r>
              <a:rPr lang="en-US" altLang="en-US" sz="2000" dirty="0"/>
              <a:t> Enforces Relevant Security Classification Guidance</a:t>
            </a:r>
          </a:p>
          <a:p>
            <a:pPr lvl="1">
              <a:buFont typeface="Arial" panose="020B0604020202020204" pitchFamily="34" charset="0"/>
              <a:buChar char="•"/>
            </a:pPr>
            <a:r>
              <a:rPr lang="en-US" sz="2000" dirty="0"/>
              <a:t> The CDS default state is to block all traffic.</a:t>
            </a:r>
          </a:p>
          <a:p>
            <a:pPr lvl="1">
              <a:buFont typeface="Arial" panose="020B0604020202020204" pitchFamily="34" charset="0"/>
              <a:buChar char="•"/>
            </a:pPr>
            <a:r>
              <a:rPr lang="en-US" sz="2000" dirty="0"/>
              <a:t> Data owner guidance is implemented through user-definable, event-specific, Rule Sets.</a:t>
            </a:r>
          </a:p>
          <a:p>
            <a:pPr lvl="1">
              <a:buFont typeface="Arial" panose="020B0604020202020204" pitchFamily="34" charset="0"/>
              <a:buChar char="•"/>
            </a:pPr>
            <a:r>
              <a:rPr lang="en-US" sz="2000" dirty="0"/>
              <a:t> Rule Sets define if and how designated traffic can pass through.</a:t>
            </a:r>
            <a:endParaRPr lang="en-US" altLang="en-US" sz="2000" dirty="0"/>
          </a:p>
          <a:p>
            <a:pPr lvl="2">
              <a:buFont typeface="Arial" panose="020B0604020202020204" pitchFamily="34" charset="0"/>
              <a:buChar char="•"/>
            </a:pPr>
            <a:r>
              <a:rPr lang="en-US" sz="2000" dirty="0"/>
              <a:t> Rules must support event objectives and classification guidance.</a:t>
            </a:r>
            <a:endParaRPr lang="en-US" sz="1800" dirty="0"/>
          </a:p>
          <a:p>
            <a:pPr marL="1828800" lvl="3" indent="-228600">
              <a:buFont typeface="Arial" panose="020B0604020202020204" pitchFamily="34" charset="0"/>
              <a:buChar char="•"/>
            </a:pPr>
            <a:r>
              <a:rPr lang="en-US" sz="1800" b="1" dirty="0"/>
              <a:t>Logical operations </a:t>
            </a:r>
            <a:r>
              <a:rPr lang="en-US" sz="1800" dirty="0"/>
              <a:t>(e.g. AND, OR, NOT)</a:t>
            </a:r>
          </a:p>
          <a:p>
            <a:pPr marL="1828800" lvl="3" indent="-228600">
              <a:buFont typeface="Arial" panose="020B0604020202020204" pitchFamily="34" charset="0"/>
              <a:buChar char="•"/>
            </a:pPr>
            <a:r>
              <a:rPr lang="en-US" sz="1800" b="1" dirty="0"/>
              <a:t>Mathematical operations </a:t>
            </a:r>
            <a:r>
              <a:rPr lang="en-US" sz="1800" dirty="0"/>
              <a:t>involving object attributes (e.g. addition, subtraction, multiplication, division, exponents, logs, trig)</a:t>
            </a:r>
          </a:p>
          <a:p>
            <a:pPr marL="1828800" lvl="3" indent="-228600">
              <a:buFont typeface="Arial" panose="020B0604020202020204" pitchFamily="34" charset="0"/>
              <a:buChar char="•"/>
            </a:pPr>
            <a:r>
              <a:rPr lang="en-US" sz="1800" b="1" dirty="0"/>
              <a:t>Comparative operations </a:t>
            </a:r>
            <a:r>
              <a:rPr lang="en-US" sz="1800" dirty="0"/>
              <a:t>(&lt;, ≤, &gt;, ≥, =): how object attributes relate to fixed values</a:t>
            </a:r>
          </a:p>
        </p:txBody>
      </p:sp>
      <p:sp>
        <p:nvSpPr>
          <p:cNvPr id="7" name="TextBox 6"/>
          <p:cNvSpPr txBox="1"/>
          <p:nvPr/>
        </p:nvSpPr>
        <p:spPr>
          <a:xfrm>
            <a:off x="4903675" y="805956"/>
            <a:ext cx="1861631" cy="400110"/>
          </a:xfrm>
          <a:prstGeom prst="rect">
            <a:avLst/>
          </a:prstGeom>
          <a:noFill/>
        </p:spPr>
        <p:txBody>
          <a:bodyPr wrap="square" rtlCol="0">
            <a:spAutoFit/>
          </a:bodyPr>
          <a:lstStyle/>
          <a:p>
            <a:pPr algn="ctr"/>
            <a:r>
              <a:rPr lang="en-US" sz="2000" dirty="0"/>
              <a:t>Level of Trust</a:t>
            </a:r>
          </a:p>
        </p:txBody>
      </p:sp>
      <p:sp>
        <p:nvSpPr>
          <p:cNvPr id="9" name="Right Arrow 8"/>
          <p:cNvSpPr/>
          <p:nvPr/>
        </p:nvSpPr>
        <p:spPr bwMode="auto">
          <a:xfrm>
            <a:off x="7113615" y="2201333"/>
            <a:ext cx="688740" cy="355600"/>
          </a:xfrm>
          <a:prstGeom prst="rightArrow">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8" name="Right Arrow 47"/>
          <p:cNvSpPr/>
          <p:nvPr/>
        </p:nvSpPr>
        <p:spPr bwMode="auto">
          <a:xfrm>
            <a:off x="7113615" y="2964714"/>
            <a:ext cx="688740" cy="35560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9" name="Right Arrow 48"/>
          <p:cNvSpPr/>
          <p:nvPr/>
        </p:nvSpPr>
        <p:spPr bwMode="auto">
          <a:xfrm>
            <a:off x="7113615" y="1433914"/>
            <a:ext cx="688740" cy="355600"/>
          </a:xfrm>
          <a:prstGeom prst="rightArrow">
            <a:avLst/>
          </a:prstGeom>
          <a:solidFill>
            <a:schemeClr val="accent5">
              <a:lumMod val="9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0" name="Right Arrow 49"/>
          <p:cNvSpPr/>
          <p:nvPr/>
        </p:nvSpPr>
        <p:spPr bwMode="auto">
          <a:xfrm flipH="1">
            <a:off x="3866845" y="2582328"/>
            <a:ext cx="688740" cy="355600"/>
          </a:xfrm>
          <a:prstGeom prst="rightArrow">
            <a:avLst/>
          </a:prstGeom>
          <a:pattFill prst="wdDnDiag">
            <a:fgClr>
              <a:schemeClr val="accent2">
                <a:lumMod val="60000"/>
                <a:lumOff val="40000"/>
              </a:schemeClr>
            </a:fgClr>
            <a:bgClr>
              <a:schemeClr val="bg1"/>
            </a:bgClr>
          </a:patt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1" name="Right Arrow 50"/>
          <p:cNvSpPr/>
          <p:nvPr/>
        </p:nvSpPr>
        <p:spPr bwMode="auto">
          <a:xfrm flipH="1">
            <a:off x="3866845" y="3345709"/>
            <a:ext cx="688740" cy="355600"/>
          </a:xfrm>
          <a:prstGeom prst="rightArrow">
            <a:avLst/>
          </a:prstGeom>
          <a:pattFill prst="wdUpDiag">
            <a:fgClr>
              <a:srgbClr val="7030A0"/>
            </a:fgClr>
            <a:bgClr>
              <a:schemeClr val="bg1"/>
            </a:bgClr>
          </a:patt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3" name="Right Arrow 52"/>
          <p:cNvSpPr/>
          <p:nvPr/>
        </p:nvSpPr>
        <p:spPr bwMode="auto">
          <a:xfrm>
            <a:off x="3041894" y="2204648"/>
            <a:ext cx="688740" cy="355600"/>
          </a:xfrm>
          <a:prstGeom prst="rightArrow">
            <a:avLst/>
          </a:prstGeom>
          <a:solidFill>
            <a:srgbClr val="0066CC"/>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 name="Right Arrow 53"/>
          <p:cNvSpPr/>
          <p:nvPr/>
        </p:nvSpPr>
        <p:spPr bwMode="auto">
          <a:xfrm>
            <a:off x="3041894" y="2968029"/>
            <a:ext cx="688740" cy="355600"/>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5" name="Right Arrow 54"/>
          <p:cNvSpPr/>
          <p:nvPr/>
        </p:nvSpPr>
        <p:spPr bwMode="auto">
          <a:xfrm>
            <a:off x="3041894" y="1437229"/>
            <a:ext cx="688740" cy="355600"/>
          </a:xfrm>
          <a:prstGeom prst="rightArrow">
            <a:avLst/>
          </a:prstGeom>
          <a:solidFill>
            <a:schemeClr val="accent5">
              <a:lumMod val="9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6" name="Right Arrow 55"/>
          <p:cNvSpPr/>
          <p:nvPr/>
        </p:nvSpPr>
        <p:spPr bwMode="auto">
          <a:xfrm flipH="1">
            <a:off x="7925315" y="2575704"/>
            <a:ext cx="688740" cy="355600"/>
          </a:xfrm>
          <a:prstGeom prst="rightArrow">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7" name="Right Arrow 56"/>
          <p:cNvSpPr/>
          <p:nvPr/>
        </p:nvSpPr>
        <p:spPr bwMode="auto">
          <a:xfrm flipH="1">
            <a:off x="7925315" y="3339085"/>
            <a:ext cx="688740" cy="355600"/>
          </a:xfrm>
          <a:prstGeom prst="rightArrow">
            <a:avLst/>
          </a:prstGeom>
          <a:solidFill>
            <a:srgbClr val="7030A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8" name="Right Arrow 57"/>
          <p:cNvSpPr/>
          <p:nvPr/>
        </p:nvSpPr>
        <p:spPr bwMode="auto">
          <a:xfrm flipH="1">
            <a:off x="7925315" y="1808285"/>
            <a:ext cx="688740" cy="355600"/>
          </a:xfrm>
          <a:prstGeom prs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Rectangle 17"/>
          <p:cNvSpPr/>
          <p:nvPr/>
        </p:nvSpPr>
        <p:spPr bwMode="auto">
          <a:xfrm rot="16200000">
            <a:off x="6003834" y="-4027695"/>
            <a:ext cx="108135" cy="10446029"/>
          </a:xfrm>
          <a:prstGeom prst="rect">
            <a:avLst/>
          </a:prstGeom>
          <a:gradFill>
            <a:gsLst>
              <a:gs pos="21000">
                <a:srgbClr val="B5FFEB"/>
              </a:gs>
              <a:gs pos="0">
                <a:schemeClr val="accent1">
                  <a:lumMod val="5000"/>
                  <a:lumOff val="95000"/>
                </a:schemeClr>
              </a:gs>
              <a:gs pos="57000">
                <a:srgbClr val="FFC000"/>
              </a:gs>
              <a:gs pos="86000">
                <a:srgbClr val="C00000"/>
              </a:gs>
            </a:gsLst>
            <a:lin ang="5400000" scaled="1"/>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TextBox 18"/>
          <p:cNvSpPr txBox="1"/>
          <p:nvPr/>
        </p:nvSpPr>
        <p:spPr>
          <a:xfrm>
            <a:off x="758134" y="852775"/>
            <a:ext cx="1480931" cy="307777"/>
          </a:xfrm>
          <a:prstGeom prst="rect">
            <a:avLst/>
          </a:prstGeom>
          <a:noFill/>
        </p:spPr>
        <p:txBody>
          <a:bodyPr wrap="square" rtlCol="0">
            <a:spAutoFit/>
          </a:bodyPr>
          <a:lstStyle/>
          <a:p>
            <a:r>
              <a:rPr lang="en-US" sz="1400" dirty="0"/>
              <a:t>(totally open)</a:t>
            </a:r>
          </a:p>
        </p:txBody>
      </p:sp>
      <p:sp>
        <p:nvSpPr>
          <p:cNvPr id="59" name="TextBox 58"/>
          <p:cNvSpPr txBox="1"/>
          <p:nvPr/>
        </p:nvSpPr>
        <p:spPr>
          <a:xfrm>
            <a:off x="9338475" y="844319"/>
            <a:ext cx="2019194" cy="307777"/>
          </a:xfrm>
          <a:prstGeom prst="rect">
            <a:avLst/>
          </a:prstGeom>
          <a:noFill/>
        </p:spPr>
        <p:txBody>
          <a:bodyPr wrap="square" rtlCol="0">
            <a:spAutoFit/>
          </a:bodyPr>
          <a:lstStyle/>
          <a:p>
            <a:pPr algn="r"/>
            <a:r>
              <a:rPr lang="en-US" sz="1400" dirty="0"/>
              <a:t>(totally protected)</a:t>
            </a:r>
          </a:p>
        </p:txBody>
      </p:sp>
    </p:spTree>
    <p:extLst>
      <p:ext uri="{BB962C8B-B14F-4D97-AF65-F5344CB8AC3E}">
        <p14:creationId xmlns:p14="http://schemas.microsoft.com/office/powerpoint/2010/main" val="3043644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1F5AD91-5E41-4C42-97BC-6403BDD96C74}"/>
              </a:ext>
            </a:extLst>
          </p:cNvPr>
          <p:cNvSpPr/>
          <p:nvPr/>
        </p:nvSpPr>
        <p:spPr>
          <a:xfrm>
            <a:off x="5007832" y="1783101"/>
            <a:ext cx="1390993" cy="1039645"/>
          </a:xfrm>
          <a:prstGeom prst="rect">
            <a:avLst/>
          </a:prstGeom>
          <a:solidFill>
            <a:schemeClr val="accent2"/>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endParaRPr lang="en-US" sz="1800" b="1" kern="0" dirty="0">
              <a:solidFill>
                <a:srgbClr val="FFFFFF"/>
              </a:solidFill>
              <a:latin typeface="Arial Narrow"/>
            </a:endParaRPr>
          </a:p>
        </p:txBody>
      </p:sp>
      <p:sp>
        <p:nvSpPr>
          <p:cNvPr id="5" name="Title 4"/>
          <p:cNvSpPr>
            <a:spLocks noGrp="1"/>
          </p:cNvSpPr>
          <p:nvPr>
            <p:ph type="title"/>
          </p:nvPr>
        </p:nvSpPr>
        <p:spPr>
          <a:xfrm>
            <a:off x="2345741" y="-60960"/>
            <a:ext cx="7416800" cy="841248"/>
          </a:xfrm>
        </p:spPr>
        <p:txBody>
          <a:bodyPr/>
          <a:lstStyle/>
          <a:p>
            <a:r>
              <a:rPr lang="en-US" sz="3200" dirty="0"/>
              <a:t>CDS: Multiple Protocol Example</a:t>
            </a:r>
          </a:p>
        </p:txBody>
      </p:sp>
      <p:sp>
        <p:nvSpPr>
          <p:cNvPr id="4" name="Date Placeholder 3"/>
          <p:cNvSpPr>
            <a:spLocks noGrp="1"/>
          </p:cNvSpPr>
          <p:nvPr>
            <p:ph type="dt" sz="half" idx="10"/>
          </p:nvPr>
        </p:nvSpPr>
        <p:spPr bwMode="auto">
          <a:xfrm>
            <a:off x="76200" y="6627813"/>
            <a:ext cx="28448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700" kern="1200">
                <a:solidFill>
                  <a:schemeClr val="tx1"/>
                </a:solidFill>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solidFill>
                  <a:srgbClr val="000000"/>
                </a:solidFill>
              </a:rPr>
              <a:t>   </a:t>
            </a:r>
            <a:fld id="{3DEC13E6-83D2-42CA-BECA-F53D6D57EB59}" type="slidenum">
              <a:rPr lang="en-US" smtClean="0">
                <a:solidFill>
                  <a:srgbClr val="000000"/>
                </a:solidFill>
              </a:rPr>
              <a:pPr>
                <a:defRPr/>
              </a:pPr>
              <a:t>44</a:t>
            </a:fld>
            <a:endParaRPr lang="en-US">
              <a:solidFill>
                <a:srgbClr val="000000"/>
              </a:solidFill>
            </a:endParaRPr>
          </a:p>
        </p:txBody>
      </p:sp>
      <p:sp>
        <p:nvSpPr>
          <p:cNvPr id="7" name="Content Placeholder 2"/>
          <p:cNvSpPr txBox="1">
            <a:spLocks/>
          </p:cNvSpPr>
          <p:nvPr/>
        </p:nvSpPr>
        <p:spPr bwMode="auto">
          <a:xfrm>
            <a:off x="1957703" y="945936"/>
            <a:ext cx="7899975" cy="584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a:buFont typeface="Wingdings" pitchFamily="2" charset="2"/>
              <a:buChar char="Ø"/>
              <a:defRPr/>
            </a:pPr>
            <a:r>
              <a:rPr lang="en-US" sz="3200" kern="0" dirty="0">
                <a:solidFill>
                  <a:srgbClr val="000000"/>
                </a:solidFill>
                <a:latin typeface="Arial Narrow"/>
              </a:rPr>
              <a:t> Gateways enable broader use of existing CDSs</a:t>
            </a:r>
          </a:p>
        </p:txBody>
      </p:sp>
      <p:sp>
        <p:nvSpPr>
          <p:cNvPr id="8" name="Rectangle 7"/>
          <p:cNvSpPr/>
          <p:nvPr/>
        </p:nvSpPr>
        <p:spPr>
          <a:xfrm>
            <a:off x="5115979" y="1857448"/>
            <a:ext cx="1125416" cy="890954"/>
          </a:xfrm>
          <a:prstGeom prst="rect">
            <a:avLst/>
          </a:prstGeom>
          <a:gradFill>
            <a:gsLst>
              <a:gs pos="38000">
                <a:schemeClr val="tx1"/>
              </a:gs>
              <a:gs pos="55000">
                <a:srgbClr val="FF0000"/>
              </a:gs>
              <a:gs pos="100000">
                <a:srgbClr val="FF0000"/>
              </a:gs>
              <a:gs pos="100000">
                <a:srgbClr val="FF0000"/>
              </a:gs>
            </a:gsLst>
            <a:lin ang="2700000" scaled="1"/>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CDS</a:t>
            </a:r>
          </a:p>
        </p:txBody>
      </p:sp>
      <p:sp>
        <p:nvSpPr>
          <p:cNvPr id="10" name="Rectangle 9"/>
          <p:cNvSpPr/>
          <p:nvPr/>
        </p:nvSpPr>
        <p:spPr>
          <a:xfrm>
            <a:off x="6888954" y="1857448"/>
            <a:ext cx="1369980" cy="890954"/>
          </a:xfrm>
          <a:prstGeom prst="rect">
            <a:avLst/>
          </a:prstGeom>
          <a:gradFill>
            <a:gsLst>
              <a:gs pos="0">
                <a:srgbClr val="335C81"/>
              </a:gs>
              <a:gs pos="0">
                <a:srgbClr val="FFCC11"/>
              </a:gs>
              <a:gs pos="46000">
                <a:srgbClr val="FDD27B"/>
              </a:gs>
              <a:gs pos="63000">
                <a:srgbClr val="335C81"/>
              </a:gs>
              <a:gs pos="100000">
                <a:srgbClr val="005493"/>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HLA/TENA Gateway</a:t>
            </a:r>
          </a:p>
        </p:txBody>
      </p:sp>
      <p:sp>
        <p:nvSpPr>
          <p:cNvPr id="13" name="Rectangle 12"/>
          <p:cNvSpPr/>
          <p:nvPr/>
        </p:nvSpPr>
        <p:spPr>
          <a:xfrm>
            <a:off x="1003096" y="1857448"/>
            <a:ext cx="1579525" cy="890954"/>
          </a:xfrm>
          <a:prstGeom prst="rect">
            <a:avLst/>
          </a:prstGeom>
          <a:solidFill>
            <a:srgbClr val="005493"/>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400" b="1" kern="0" dirty="0">
                <a:solidFill>
                  <a:srgbClr val="FFFFFF"/>
                </a:solidFill>
                <a:latin typeface="Arial Narrow"/>
              </a:rPr>
              <a:t>HLA Source</a:t>
            </a:r>
          </a:p>
        </p:txBody>
      </p:sp>
      <p:sp>
        <p:nvSpPr>
          <p:cNvPr id="15" name="Rectangle 14"/>
          <p:cNvSpPr/>
          <p:nvPr/>
        </p:nvSpPr>
        <p:spPr>
          <a:xfrm>
            <a:off x="8790728" y="1857448"/>
            <a:ext cx="1624140" cy="890954"/>
          </a:xfrm>
          <a:prstGeom prst="rect">
            <a:avLst/>
          </a:prstGeom>
          <a:solidFill>
            <a:srgbClr val="005493"/>
          </a:soli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2400" b="1" kern="0" dirty="0">
                <a:solidFill>
                  <a:srgbClr val="FFFFFF"/>
                </a:solidFill>
                <a:latin typeface="Arial Narrow"/>
              </a:rPr>
              <a:t>HLA Destination</a:t>
            </a:r>
          </a:p>
        </p:txBody>
      </p:sp>
      <p:sp>
        <p:nvSpPr>
          <p:cNvPr id="17" name="Right Brace 16"/>
          <p:cNvSpPr/>
          <p:nvPr/>
        </p:nvSpPr>
        <p:spPr>
          <a:xfrm rot="5400000">
            <a:off x="2682266" y="1580001"/>
            <a:ext cx="451337" cy="3112475"/>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18" name="TextBox 17"/>
          <p:cNvSpPr txBox="1"/>
          <p:nvPr/>
        </p:nvSpPr>
        <p:spPr>
          <a:xfrm>
            <a:off x="1819704" y="3420634"/>
            <a:ext cx="2234907" cy="323165"/>
          </a:xfrm>
          <a:prstGeom prst="rect">
            <a:avLst/>
          </a:prstGeom>
          <a:solidFill>
            <a:schemeClr val="tx1"/>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Unclassified Network</a:t>
            </a:r>
          </a:p>
        </p:txBody>
      </p:sp>
      <p:sp>
        <p:nvSpPr>
          <p:cNvPr id="19" name="Right Brace 18"/>
          <p:cNvSpPr/>
          <p:nvPr/>
        </p:nvSpPr>
        <p:spPr>
          <a:xfrm rot="5400000">
            <a:off x="8387986" y="1426466"/>
            <a:ext cx="451337" cy="3419545"/>
          </a:xfrm>
          <a:prstGeom prst="rightBrace">
            <a:avLst>
              <a:gd name="adj1" fmla="val 73268"/>
              <a:gd name="adj2" fmla="val 49623"/>
            </a:avLst>
          </a:prstGeom>
          <a:noFill/>
          <a:ln w="76200" cap="flat" cmpd="sng" algn="ctr">
            <a:solidFill>
              <a:srgbClr val="AEAFB1">
                <a:shade val="95000"/>
                <a:satMod val="105000"/>
              </a:srgbClr>
            </a:solidFill>
            <a:prstDash val="solid"/>
          </a:ln>
          <a:effectLst/>
        </p:spPr>
        <p:txBody>
          <a:bodyPr rtlCol="0" anchor="ctr"/>
          <a:lstStyle/>
          <a:p>
            <a:pPr algn="ctr" defTabSz="685800" fontAlgn="base">
              <a:spcBef>
                <a:spcPct val="0"/>
              </a:spcBef>
              <a:spcAft>
                <a:spcPct val="0"/>
              </a:spcAft>
              <a:defRPr/>
            </a:pPr>
            <a:endParaRPr lang="en-US" sz="1350" kern="0" dirty="0">
              <a:solidFill>
                <a:srgbClr val="000000"/>
              </a:solidFill>
              <a:latin typeface="Arial Narrow"/>
            </a:endParaRPr>
          </a:p>
        </p:txBody>
      </p:sp>
      <p:sp>
        <p:nvSpPr>
          <p:cNvPr id="20" name="TextBox 19"/>
          <p:cNvSpPr txBox="1"/>
          <p:nvPr/>
        </p:nvSpPr>
        <p:spPr>
          <a:xfrm>
            <a:off x="7584342" y="3451114"/>
            <a:ext cx="1997663" cy="323165"/>
          </a:xfrm>
          <a:prstGeom prst="rect">
            <a:avLst/>
          </a:prstGeom>
          <a:solidFill>
            <a:srgbClr val="FF0000"/>
          </a:solidFill>
          <a:ln>
            <a:solidFill>
              <a:schemeClr val="tx1"/>
            </a:solidFill>
          </a:ln>
        </p:spPr>
        <p:txBody>
          <a:bodyPr wrap="none" rtlCol="0">
            <a:spAutoFit/>
          </a:bodyPr>
          <a:lstStyle/>
          <a:p>
            <a:pPr defTabSz="685800" fontAlgn="base">
              <a:spcBef>
                <a:spcPct val="0"/>
              </a:spcBef>
              <a:spcAft>
                <a:spcPct val="0"/>
              </a:spcAft>
              <a:defRPr/>
            </a:pPr>
            <a:r>
              <a:rPr lang="en-US" sz="1500" b="1" kern="0" dirty="0">
                <a:solidFill>
                  <a:schemeClr val="bg1"/>
                </a:solidFill>
              </a:rPr>
              <a:t>Classified Network</a:t>
            </a:r>
          </a:p>
        </p:txBody>
      </p:sp>
      <p:sp>
        <p:nvSpPr>
          <p:cNvPr id="23" name="Content Placeholder 2">
            <a:extLst>
              <a:ext uri="{FF2B5EF4-FFF2-40B4-BE49-F238E27FC236}">
                <a16:creationId xmlns:a16="http://schemas.microsoft.com/office/drawing/2014/main" id="{3F27191A-5526-2F46-A90A-1C31D7AD474A}"/>
              </a:ext>
            </a:extLst>
          </p:cNvPr>
          <p:cNvSpPr txBox="1">
            <a:spLocks/>
          </p:cNvSpPr>
          <p:nvPr/>
        </p:nvSpPr>
        <p:spPr bwMode="auto">
          <a:xfrm>
            <a:off x="695979" y="3914849"/>
            <a:ext cx="10716323" cy="25053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172641" indent="-172641" algn="l" rtl="0" eaLnBrk="0" fontAlgn="base" hangingPunct="0">
              <a:spcBef>
                <a:spcPct val="20000"/>
              </a:spcBef>
              <a:spcAft>
                <a:spcPct val="0"/>
              </a:spcAft>
              <a:buFont typeface="Arial" pitchFamily="34" charset="0"/>
              <a:buChar char="•"/>
              <a:defRPr sz="2100">
                <a:solidFill>
                  <a:schemeClr val="tx1"/>
                </a:solidFill>
                <a:latin typeface="+mn-lt"/>
                <a:ea typeface="+mn-ea"/>
                <a:cs typeface="+mn-cs"/>
              </a:defRPr>
            </a:lvl1pPr>
            <a:lvl2pPr marL="513160" indent="-170260" algn="l" rtl="0" eaLnBrk="0" fontAlgn="base" hangingPunct="0">
              <a:spcBef>
                <a:spcPct val="20000"/>
              </a:spcBef>
              <a:spcAft>
                <a:spcPct val="0"/>
              </a:spcAft>
              <a:buFont typeface="Arial" pitchFamily="34" charset="0"/>
              <a:buChar char="•"/>
              <a:defRPr sz="1800">
                <a:solidFill>
                  <a:schemeClr val="tx1"/>
                </a:solidFill>
                <a:latin typeface="+mn-lt"/>
              </a:defRPr>
            </a:lvl2pPr>
            <a:lvl3pPr marL="858441" indent="-172641" algn="l" rtl="0" eaLnBrk="0" fontAlgn="base" hangingPunct="0">
              <a:spcBef>
                <a:spcPct val="20000"/>
              </a:spcBef>
              <a:spcAft>
                <a:spcPct val="0"/>
              </a:spcAft>
              <a:buFont typeface="Arial" pitchFamily="34" charset="0"/>
              <a:buChar char="•"/>
              <a:defRPr sz="1500">
                <a:solidFill>
                  <a:schemeClr val="tx1"/>
                </a:solidFill>
                <a:latin typeface="+mn-lt"/>
              </a:defRPr>
            </a:lvl3pPr>
            <a:lvl4pPr marL="1198960" indent="-170260" algn="l" rtl="0" eaLnBrk="0" fontAlgn="base" hangingPunct="0">
              <a:spcBef>
                <a:spcPct val="20000"/>
              </a:spcBef>
              <a:spcAft>
                <a:spcPct val="0"/>
              </a:spcAft>
              <a:buFont typeface="Arial" pitchFamily="34" charset="0"/>
              <a:buChar char="•"/>
              <a:defRPr sz="1350">
                <a:solidFill>
                  <a:schemeClr val="tx1"/>
                </a:solidFill>
                <a:latin typeface="+mn-lt"/>
              </a:defRPr>
            </a:lvl4pPr>
            <a:lvl5pPr marL="1544241" indent="-172641" algn="l" rtl="0" eaLnBrk="0" fontAlgn="base" hangingPunct="0">
              <a:spcBef>
                <a:spcPct val="20000"/>
              </a:spcBef>
              <a:spcAft>
                <a:spcPct val="0"/>
              </a:spcAft>
              <a:buFont typeface="Arial" pitchFamily="34" charset="0"/>
              <a:buChar char="•"/>
              <a:defRPr sz="135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347663" indent="-347663">
              <a:buFont typeface="Wingdings" pitchFamily="2" charset="2"/>
              <a:buChar char="Ø"/>
              <a:defRPr/>
            </a:pPr>
            <a:r>
              <a:rPr lang="en-US" sz="2800" kern="0" dirty="0">
                <a:solidFill>
                  <a:srgbClr val="000000"/>
                </a:solidFill>
                <a:latin typeface="Arial Narrow"/>
              </a:rPr>
              <a:t>There are two federations running </a:t>
            </a:r>
            <a:r>
              <a:rPr lang="en-US" sz="2800" i="1" kern="0" dirty="0">
                <a:solidFill>
                  <a:srgbClr val="C00000"/>
                </a:solidFill>
                <a:latin typeface="Arial Narrow"/>
              </a:rPr>
              <a:t>in different Security domains</a:t>
            </a:r>
            <a:r>
              <a:rPr lang="en-US" sz="2800" kern="0" dirty="0">
                <a:solidFill>
                  <a:srgbClr val="000000"/>
                </a:solidFill>
                <a:latin typeface="Arial Narrow"/>
              </a:rPr>
              <a:t>, each using               HLA to interoperate  </a:t>
            </a:r>
          </a:p>
          <a:p>
            <a:pPr marL="347663" indent="-347663">
              <a:buFont typeface="Wingdings" pitchFamily="2" charset="2"/>
              <a:buChar char="Ø"/>
              <a:defRPr/>
            </a:pPr>
            <a:r>
              <a:rPr lang="en-US" sz="2800" kern="0" dirty="0">
                <a:solidFill>
                  <a:srgbClr val="000000"/>
                </a:solidFill>
                <a:latin typeface="Arial Narrow"/>
              </a:rPr>
              <a:t>The example CDS meets requirements yet has a native              interface</a:t>
            </a:r>
          </a:p>
          <a:p>
            <a:pPr>
              <a:buFont typeface="Wingdings" pitchFamily="2" charset="2"/>
              <a:buChar char="Ø"/>
              <a:defRPr/>
            </a:pPr>
            <a:r>
              <a:rPr lang="en-US" sz="2800" kern="0" dirty="0">
                <a:solidFill>
                  <a:srgbClr val="000000"/>
                </a:solidFill>
                <a:latin typeface="Arial Narrow"/>
              </a:rPr>
              <a:t> Gateways are used to translate between HLA-based simulations and TENA</a:t>
            </a:r>
          </a:p>
          <a:p>
            <a:pPr>
              <a:buFont typeface="Wingdings" pitchFamily="2" charset="2"/>
              <a:buChar char="Ø"/>
              <a:defRPr/>
            </a:pPr>
            <a:r>
              <a:rPr lang="en-US" sz="2800" kern="0" dirty="0">
                <a:solidFill>
                  <a:srgbClr val="000000"/>
                </a:solidFill>
                <a:latin typeface="Arial Narrow"/>
              </a:rPr>
              <a:t> Approach enables HLA-based environments to use existing TENA-based CDS</a:t>
            </a:r>
          </a:p>
        </p:txBody>
      </p:sp>
      <p:sp>
        <p:nvSpPr>
          <p:cNvPr id="22" name="Rectangle 21">
            <a:extLst>
              <a:ext uri="{FF2B5EF4-FFF2-40B4-BE49-F238E27FC236}">
                <a16:creationId xmlns:a16="http://schemas.microsoft.com/office/drawing/2014/main" id="{3CD2B4BB-47B3-F64F-A789-992EFE23569C}"/>
              </a:ext>
            </a:extLst>
          </p:cNvPr>
          <p:cNvSpPr/>
          <p:nvPr/>
        </p:nvSpPr>
        <p:spPr>
          <a:xfrm>
            <a:off x="3105439" y="1818222"/>
            <a:ext cx="1369980" cy="890954"/>
          </a:xfrm>
          <a:prstGeom prst="rect">
            <a:avLst/>
          </a:prstGeom>
          <a:gradFill>
            <a:gsLst>
              <a:gs pos="0">
                <a:srgbClr val="335C81"/>
              </a:gs>
              <a:gs pos="57812">
                <a:srgbClr val="FFCC11"/>
              </a:gs>
              <a:gs pos="33981">
                <a:srgbClr val="335C81"/>
              </a:gs>
              <a:gs pos="47000">
                <a:srgbClr val="335C81"/>
              </a:gs>
              <a:gs pos="100000">
                <a:srgbClr val="FFCC11"/>
              </a:gs>
            </a:gsLst>
            <a:lin ang="0" scaled="0"/>
          </a:gradFill>
          <a:ln w="15875" cap="flat" cmpd="sng" algn="ctr">
            <a:solidFill>
              <a:srgbClr val="AEAFB1">
                <a:shade val="50000"/>
              </a:srgbClr>
            </a:solidFill>
            <a:prstDash val="solid"/>
          </a:ln>
          <a:effectLst/>
        </p:spPr>
        <p:txBody>
          <a:bodyPr rtlCol="0" anchor="ctr"/>
          <a:lstStyle/>
          <a:p>
            <a:pPr algn="ctr" defTabSz="685800" fontAlgn="base">
              <a:spcBef>
                <a:spcPct val="0"/>
              </a:spcBef>
              <a:spcAft>
                <a:spcPct val="0"/>
              </a:spcAft>
              <a:defRPr/>
            </a:pPr>
            <a:r>
              <a:rPr lang="en-US" sz="1800" b="1" kern="0" dirty="0">
                <a:solidFill>
                  <a:srgbClr val="FFFFFF"/>
                </a:solidFill>
                <a:latin typeface="Arial Narrow"/>
              </a:rPr>
              <a:t>HLA/TENA Gateway</a:t>
            </a:r>
          </a:p>
        </p:txBody>
      </p:sp>
      <p:sp>
        <p:nvSpPr>
          <p:cNvPr id="25" name="Rectangle 24">
            <a:extLst>
              <a:ext uri="{FF2B5EF4-FFF2-40B4-BE49-F238E27FC236}">
                <a16:creationId xmlns:a16="http://schemas.microsoft.com/office/drawing/2014/main" id="{3DC1DF5B-ADEE-6849-AB33-325C04AA1797}"/>
              </a:ext>
            </a:extLst>
          </p:cNvPr>
          <p:cNvSpPr/>
          <p:nvPr/>
        </p:nvSpPr>
        <p:spPr>
          <a:xfrm>
            <a:off x="8362428" y="4910246"/>
            <a:ext cx="950810" cy="434564"/>
          </a:xfrm>
          <a:prstGeom prst="rect">
            <a:avLst/>
          </a:prstGeom>
          <a:solidFill>
            <a:schemeClr val="accent2"/>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000" b="1" kern="0" dirty="0">
                <a:latin typeface="Arial Narrow"/>
              </a:rPr>
              <a:t>TENA</a:t>
            </a:r>
          </a:p>
        </p:txBody>
      </p:sp>
      <p:sp>
        <p:nvSpPr>
          <p:cNvPr id="26" name="Rectangle 25">
            <a:extLst>
              <a:ext uri="{FF2B5EF4-FFF2-40B4-BE49-F238E27FC236}">
                <a16:creationId xmlns:a16="http://schemas.microsoft.com/office/drawing/2014/main" id="{E37B4EA7-0A49-4649-B143-93C3A017F0BB}"/>
              </a:ext>
            </a:extLst>
          </p:cNvPr>
          <p:cNvSpPr/>
          <p:nvPr/>
        </p:nvSpPr>
        <p:spPr>
          <a:xfrm>
            <a:off x="779698" y="4408556"/>
            <a:ext cx="950810" cy="434564"/>
          </a:xfrm>
          <a:prstGeom prst="rect">
            <a:avLst/>
          </a:prstGeom>
          <a:solidFill>
            <a:srgbClr val="005493"/>
          </a:solidFill>
          <a:ln w="15875" cap="flat" cmpd="sng" algn="ctr">
            <a:solidFill>
              <a:srgbClr val="005493"/>
            </a:solidFill>
            <a:prstDash val="solid"/>
          </a:ln>
          <a:effectLst/>
        </p:spPr>
        <p:txBody>
          <a:bodyPr rtlCol="0" anchor="ctr"/>
          <a:lstStyle/>
          <a:p>
            <a:pPr algn="ctr" defTabSz="685800" fontAlgn="base">
              <a:spcBef>
                <a:spcPct val="0"/>
              </a:spcBef>
              <a:spcAft>
                <a:spcPct val="0"/>
              </a:spcAft>
              <a:defRPr/>
            </a:pPr>
            <a:r>
              <a:rPr lang="en-US" sz="2000" b="1" kern="0" dirty="0">
                <a:solidFill>
                  <a:schemeClr val="bg1"/>
                </a:solidFill>
                <a:latin typeface="Arial Narrow"/>
              </a:rPr>
              <a:t>HLA</a:t>
            </a:r>
          </a:p>
        </p:txBody>
      </p:sp>
      <p:sp>
        <p:nvSpPr>
          <p:cNvPr id="27" name="Left-Right Arrow 26">
            <a:extLst>
              <a:ext uri="{FF2B5EF4-FFF2-40B4-BE49-F238E27FC236}">
                <a16:creationId xmlns:a16="http://schemas.microsoft.com/office/drawing/2014/main" id="{F1D1A76E-D7C3-854F-AAA8-571F26914AE1}"/>
              </a:ext>
            </a:extLst>
          </p:cNvPr>
          <p:cNvSpPr/>
          <p:nvPr/>
        </p:nvSpPr>
        <p:spPr bwMode="auto">
          <a:xfrm>
            <a:off x="6391159" y="2218480"/>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8" name="Left-Right Arrow 27">
            <a:extLst>
              <a:ext uri="{FF2B5EF4-FFF2-40B4-BE49-F238E27FC236}">
                <a16:creationId xmlns:a16="http://schemas.microsoft.com/office/drawing/2014/main" id="{1CC85A2E-E951-934F-B50A-A16345DCD3F7}"/>
              </a:ext>
            </a:extLst>
          </p:cNvPr>
          <p:cNvSpPr/>
          <p:nvPr/>
        </p:nvSpPr>
        <p:spPr bwMode="auto">
          <a:xfrm>
            <a:off x="4516639" y="2218480"/>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
        <p:nvSpPr>
          <p:cNvPr id="29" name="Left-Right Arrow 28">
            <a:extLst>
              <a:ext uri="{FF2B5EF4-FFF2-40B4-BE49-F238E27FC236}">
                <a16:creationId xmlns:a16="http://schemas.microsoft.com/office/drawing/2014/main" id="{9E8CB92C-77D1-0B48-9435-6C34ED2CDDA8}"/>
              </a:ext>
            </a:extLst>
          </p:cNvPr>
          <p:cNvSpPr/>
          <p:nvPr/>
        </p:nvSpPr>
        <p:spPr bwMode="auto">
          <a:xfrm>
            <a:off x="8296159" y="2218480"/>
            <a:ext cx="508042" cy="236072"/>
          </a:xfrm>
          <a:prstGeom prst="leftRight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0" name="Left-Right Arrow 29">
            <a:extLst>
              <a:ext uri="{FF2B5EF4-FFF2-40B4-BE49-F238E27FC236}">
                <a16:creationId xmlns:a16="http://schemas.microsoft.com/office/drawing/2014/main" id="{4FB15BCD-5407-1E4F-8700-F6BC70B7D4D3}"/>
              </a:ext>
            </a:extLst>
          </p:cNvPr>
          <p:cNvSpPr/>
          <p:nvPr/>
        </p:nvSpPr>
        <p:spPr bwMode="auto">
          <a:xfrm>
            <a:off x="2611639" y="2218480"/>
            <a:ext cx="508042" cy="236072"/>
          </a:xfrm>
          <a:prstGeom prst="lef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effectLst/>
              <a:latin typeface="Tahoma" charset="0"/>
            </a:endParaRPr>
          </a:p>
        </p:txBody>
      </p:sp>
    </p:spTree>
    <p:extLst>
      <p:ext uri="{BB962C8B-B14F-4D97-AF65-F5344CB8AC3E}">
        <p14:creationId xmlns:p14="http://schemas.microsoft.com/office/powerpoint/2010/main" val="1484455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5. 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1777" y="1046715"/>
            <a:ext cx="6062023" cy="4456618"/>
          </a:xfrm>
        </p:spPr>
        <p:txBody>
          <a:bodyPr/>
          <a:lstStyle/>
          <a:p>
            <a:r>
              <a:rPr lang="en-GB" b="1" dirty="0"/>
              <a:t>The Task</a:t>
            </a:r>
            <a:r>
              <a:rPr lang="en-GB" dirty="0"/>
              <a:t>:  A ground-based Command and Control (C2) system is being enhanced and must be tested.</a:t>
            </a:r>
          </a:p>
          <a:p>
            <a:pPr lvl="1"/>
            <a:r>
              <a:rPr lang="en-GB" dirty="0"/>
              <a:t>The present test method stimulates the C2 system under test with real data sent from a live aircraft via a Tactical Data Link (radio).</a:t>
            </a:r>
          </a:p>
          <a:p>
            <a:pPr lvl="1"/>
            <a:r>
              <a:rPr lang="en-GB" dirty="0"/>
              <a:t>This is a *</a:t>
            </a:r>
            <a:r>
              <a:rPr lang="en-GB" b="1" dirty="0"/>
              <a:t>very*</a:t>
            </a:r>
            <a:r>
              <a:rPr lang="en-GB" dirty="0"/>
              <a:t> expensive way to test a ground-based C2 system.</a:t>
            </a:r>
          </a:p>
          <a:p>
            <a:pPr lvl="1"/>
            <a:r>
              <a:rPr lang="en-GB" dirty="0"/>
              <a:t>Great savings would be achieved if the tests used a flight simulator instead of a real aircraft.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131" y="4231918"/>
            <a:ext cx="4263395" cy="2195363"/>
          </a:xfrm>
          <a:prstGeom prst="rect">
            <a:avLst/>
          </a:prstGeom>
          <a:ln w="19050">
            <a:solidFill>
              <a:schemeClr val="tx1"/>
            </a:solidFill>
          </a:ln>
        </p:spPr>
      </p:pic>
      <p:sp>
        <p:nvSpPr>
          <p:cNvPr id="10" name="TextBox 9">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1" name="Straight Arrow Connector 10"/>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2" name="TextBox 11"/>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cxnSp>
        <p:nvCxnSpPr>
          <p:cNvPr id="13" name="Straight Arrow Connector 12"/>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Tree>
    <p:extLst>
      <p:ext uri="{BB962C8B-B14F-4D97-AF65-F5344CB8AC3E}">
        <p14:creationId xmlns:p14="http://schemas.microsoft.com/office/powerpoint/2010/main" val="1968857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sp>
        <p:nvSpPr>
          <p:cNvPr id="3" name="Content Placeholder 2">
            <a:extLst>
              <a:ext uri="{FF2B5EF4-FFF2-40B4-BE49-F238E27FC236}">
                <a16:creationId xmlns:a16="http://schemas.microsoft.com/office/drawing/2014/main" id="{437AEADA-6913-2E41-93C4-6C68EEB189DD}"/>
              </a:ext>
            </a:extLst>
          </p:cNvPr>
          <p:cNvSpPr>
            <a:spLocks noGrp="1"/>
          </p:cNvSpPr>
          <p:nvPr>
            <p:ph sz="quarter" idx="11"/>
          </p:nvPr>
        </p:nvSpPr>
        <p:spPr>
          <a:xfrm>
            <a:off x="210312" y="1046715"/>
            <a:ext cx="3750198" cy="3665962"/>
          </a:xfrm>
        </p:spPr>
        <p:txBody>
          <a:bodyPr/>
          <a:lstStyle/>
          <a:p>
            <a:r>
              <a:rPr lang="en-GB" dirty="0"/>
              <a:t>An available flight simulator has a Link 16 “Data Link Processor” (interface), so the flight simulator can be used to stimulate the C2 system under test.</a:t>
            </a:r>
          </a:p>
        </p:txBody>
      </p:sp>
      <p:pic>
        <p:nvPicPr>
          <p:cNvPr id="13" name="Picture 12">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14" name="TextBox 13">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15" name="Straight Arrow Connector 14"/>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16" name="TextBox 15"/>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17" name="Rectangle 16">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cxnSp>
        <p:nvCxnSpPr>
          <p:cNvPr id="31" name="Straight Arrow Connector 30"/>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2" name="Straight Arrow Connector 31"/>
          <p:cNvCxnSpPr/>
          <p:nvPr/>
        </p:nvCxnSpPr>
        <p:spPr bwMode="auto">
          <a:xfrm>
            <a:off x="5417384" y="3661951"/>
            <a:ext cx="0" cy="938186"/>
          </a:xfrm>
          <a:prstGeom prst="straightConnector1">
            <a:avLst/>
          </a:prstGeom>
          <a:solidFill>
            <a:schemeClr val="accent1"/>
          </a:solidFill>
          <a:ln w="28575" cap="flat" cmpd="sng" algn="ctr">
            <a:solidFill>
              <a:schemeClr val="tx1"/>
            </a:solidFill>
            <a:prstDash val="solid"/>
            <a:miter lim="800000"/>
            <a:headEnd type="triangle" w="med" len="med"/>
            <a:tailEnd type="none" w="med" len="med"/>
          </a:ln>
          <a:effectLst/>
        </p:spPr>
      </p:cxn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8" name="Straight Connector 7"/>
          <p:cNvCxnSpPr/>
          <p:nvPr/>
        </p:nvCxnSpPr>
        <p:spPr bwMode="auto">
          <a:xfrm>
            <a:off x="5417384" y="4600137"/>
            <a:ext cx="3951699" cy="0"/>
          </a:xfrm>
          <a:prstGeom prst="line">
            <a:avLst/>
          </a:prstGeom>
          <a:solidFill>
            <a:schemeClr val="accent1"/>
          </a:solidFill>
          <a:ln w="28575" cap="flat" cmpd="sng" algn="ctr">
            <a:solidFill>
              <a:schemeClr val="tx1"/>
            </a:solidFill>
            <a:prstDash val="solid"/>
            <a:miter lim="800000"/>
            <a:headEnd type="none" w="med" len="med"/>
            <a:tailEnd type="triangle" w="med" len="med"/>
          </a:ln>
          <a:effectLst/>
        </p:spPr>
      </p:cxnSp>
      <p:sp>
        <p:nvSpPr>
          <p:cNvPr id="11" name="TextBox 10"/>
          <p:cNvSpPr txBox="1"/>
          <p:nvPr/>
        </p:nvSpPr>
        <p:spPr>
          <a:xfrm>
            <a:off x="438061" y="5276713"/>
            <a:ext cx="5934604" cy="523220"/>
          </a:xfrm>
          <a:prstGeom prst="rect">
            <a:avLst/>
          </a:prstGeom>
          <a:noFill/>
        </p:spPr>
        <p:txBody>
          <a:bodyPr wrap="square" rtlCol="0">
            <a:spAutoFit/>
          </a:bodyPr>
          <a:lstStyle/>
          <a:p>
            <a:pPr marL="533386" lvl="1" indent="0">
              <a:buNone/>
            </a:pPr>
            <a:r>
              <a:rPr lang="en-GB" sz="2800" i="1" dirty="0">
                <a:solidFill>
                  <a:srgbClr val="002060"/>
                </a:solidFill>
              </a:rPr>
              <a:t>Everything’s good … right?</a:t>
            </a:r>
          </a:p>
        </p:txBody>
      </p:sp>
    </p:spTree>
    <p:extLst>
      <p:ext uri="{BB962C8B-B14F-4D97-AF65-F5344CB8AC3E}">
        <p14:creationId xmlns:p14="http://schemas.microsoft.com/office/powerpoint/2010/main" val="2409142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sp>
        <p:nvSpPr>
          <p:cNvPr id="13"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10311" y="795130"/>
            <a:ext cx="4288531" cy="5461737"/>
          </a:xfrm>
          <a:prstGeom prst="rect">
            <a:avLst/>
          </a:prstGeom>
        </p:spPr>
        <p:txBody>
          <a:bodyPr/>
          <a:lstStyle/>
          <a:p>
            <a:r>
              <a:rPr lang="en-GB" dirty="0"/>
              <a:t>Analysis of the “real world” reveals:</a:t>
            </a:r>
          </a:p>
          <a:p>
            <a:pPr marL="685800" lvl="1" indent="-288925"/>
            <a:r>
              <a:rPr lang="en-GB" sz="2000" dirty="0"/>
              <a:t>The flight simulator has an older HLA 1.3 interface … and uses a vendor-modified version of the RPR-FOM  </a:t>
            </a:r>
            <a:r>
              <a:rPr lang="en-GB" sz="2000" i="1" dirty="0"/>
              <a:t>(“Didn’t anyone tell them to avoid building stove-pipes?!!”)</a:t>
            </a:r>
          </a:p>
          <a:p>
            <a:pPr marL="685800" lvl="1" indent="-288925"/>
            <a:r>
              <a:rPr lang="en-GB" sz="2000" dirty="0"/>
              <a:t>A scenario generator, with DIS &amp; SIMPLE interfaces, is available to insert simulated tracks of other aircraft into the Link 16 network.</a:t>
            </a:r>
          </a:p>
          <a:p>
            <a:pPr marL="685800" lvl="1" indent="-288925"/>
            <a:r>
              <a:rPr lang="en-GB" sz="2000" dirty="0"/>
              <a:t>The data link processor has a SIMPLE interface.</a:t>
            </a:r>
          </a:p>
          <a:p>
            <a:pPr marL="685800" lvl="1" indent="-288925"/>
            <a:r>
              <a:rPr lang="en-GB" sz="2000" dirty="0"/>
              <a:t>Link 16 is represented in two ways, standards-based and non-standards-based.</a:t>
            </a:r>
          </a:p>
        </p:txBody>
      </p:sp>
      <p:pic>
        <p:nvPicPr>
          <p:cNvPr id="44" name="Picture 43">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45" name="TextBox 44">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46" name="Straight Arrow Connector 45"/>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47" name="TextBox 46"/>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48" name="Rectangle 47">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49" name="TextBox 4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sp>
        <p:nvSpPr>
          <p:cNvPr id="50" name="Rectangle 49">
            <a:extLst>
              <a:ext uri="{FF2B5EF4-FFF2-40B4-BE49-F238E27FC236}">
                <a16:creationId xmlns:a16="http://schemas.microsoft.com/office/drawing/2014/main" id="{F040D53A-E5E2-9646-9416-B130D5B9F68C}"/>
              </a:ext>
            </a:extLst>
          </p:cNvPr>
          <p:cNvSpPr/>
          <p:nvPr/>
        </p:nvSpPr>
        <p:spPr bwMode="auto">
          <a:xfrm>
            <a:off x="9638851" y="5938175"/>
            <a:ext cx="1329648" cy="779217"/>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51" name="TextBox 50"/>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54" name="TextBox 53"/>
          <p:cNvSpPr txBox="1"/>
          <p:nvPr/>
        </p:nvSpPr>
        <p:spPr>
          <a:xfrm>
            <a:off x="8831020" y="5978111"/>
            <a:ext cx="615344" cy="369332"/>
          </a:xfrm>
          <a:prstGeom prst="rect">
            <a:avLst/>
          </a:prstGeom>
          <a:noFill/>
        </p:spPr>
        <p:txBody>
          <a:bodyPr wrap="square" rtlCol="0">
            <a:spAutoFit/>
          </a:bodyPr>
          <a:lstStyle/>
          <a:p>
            <a:r>
              <a:rPr lang="en-US" sz="1800" dirty="0">
                <a:solidFill>
                  <a:srgbClr val="C00000"/>
                </a:solidFill>
              </a:rPr>
              <a:t>DIS</a:t>
            </a:r>
          </a:p>
        </p:txBody>
      </p:sp>
      <p:cxnSp>
        <p:nvCxnSpPr>
          <p:cNvPr id="55" name="Straight Arrow Connector 54"/>
          <p:cNvCxnSpPr/>
          <p:nvPr/>
        </p:nvCxnSpPr>
        <p:spPr bwMode="auto">
          <a:xfrm>
            <a:off x="8834511" y="634744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6" name="Straight Arrow Connector 55"/>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7" name="Straight Arrow Connector 56"/>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8" name="Straight Arrow Connector 57"/>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spTree>
    <p:extLst>
      <p:ext uri="{BB962C8B-B14F-4D97-AF65-F5344CB8AC3E}">
        <p14:creationId xmlns:p14="http://schemas.microsoft.com/office/powerpoint/2010/main" val="3392240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BD2E-DDC3-1B4D-9B29-3AE47B4B2E7E}"/>
              </a:ext>
            </a:extLst>
          </p:cNvPr>
          <p:cNvSpPr>
            <a:spLocks noGrp="1"/>
          </p:cNvSpPr>
          <p:nvPr>
            <p:ph type="title"/>
          </p:nvPr>
        </p:nvSpPr>
        <p:spPr/>
        <p:txBody>
          <a:bodyPr/>
          <a:lstStyle/>
          <a:p>
            <a:r>
              <a:rPr lang="en-US" dirty="0"/>
              <a:t>LVC Interoperability Use Case </a:t>
            </a:r>
          </a:p>
        </p:txBody>
      </p:sp>
      <p:pic>
        <p:nvPicPr>
          <p:cNvPr id="10" name="Picture 9">
            <a:extLst>
              <a:ext uri="{FF2B5EF4-FFF2-40B4-BE49-F238E27FC236}">
                <a16:creationId xmlns:a16="http://schemas.microsoft.com/office/drawing/2014/main" id="{A0425EEE-5581-4C49-98C6-CD5E9DD15D01}"/>
              </a:ext>
            </a:extLst>
          </p:cNvPr>
          <p:cNvPicPr>
            <a:picLocks noChangeAspect="1"/>
          </p:cNvPicPr>
          <p:nvPr/>
        </p:nvPicPr>
        <p:blipFill>
          <a:blip r:embed="rId2"/>
          <a:stretch>
            <a:fillRect/>
          </a:stretch>
        </p:blipFill>
        <p:spPr>
          <a:xfrm>
            <a:off x="4602098" y="942234"/>
            <a:ext cx="2671580" cy="2719717"/>
          </a:xfrm>
          <a:prstGeom prst="rect">
            <a:avLst/>
          </a:prstGeom>
        </p:spPr>
      </p:pic>
      <p:sp>
        <p:nvSpPr>
          <p:cNvPr id="22" name="TextBox 21">
            <a:extLst>
              <a:ext uri="{FF2B5EF4-FFF2-40B4-BE49-F238E27FC236}">
                <a16:creationId xmlns:a16="http://schemas.microsoft.com/office/drawing/2014/main" id="{267AE93A-B78F-D546-9D60-EFC3202F763C}"/>
              </a:ext>
            </a:extLst>
          </p:cNvPr>
          <p:cNvSpPr txBox="1"/>
          <p:nvPr/>
        </p:nvSpPr>
        <p:spPr>
          <a:xfrm>
            <a:off x="9073756" y="1905204"/>
            <a:ext cx="2699580" cy="400110"/>
          </a:xfrm>
          <a:prstGeom prst="rect">
            <a:avLst/>
          </a:prstGeom>
          <a:noFill/>
        </p:spPr>
        <p:txBody>
          <a:bodyPr wrap="square" rtlCol="0">
            <a:spAutoFit/>
          </a:bodyPr>
          <a:lstStyle/>
          <a:p>
            <a:r>
              <a:rPr lang="en-US" sz="2000" dirty="0"/>
              <a:t>C2 system under test</a:t>
            </a:r>
          </a:p>
        </p:txBody>
      </p:sp>
      <p:cxnSp>
        <p:nvCxnSpPr>
          <p:cNvPr id="23" name="Straight Arrow Connector 22"/>
          <p:cNvCxnSpPr/>
          <p:nvPr/>
        </p:nvCxnSpPr>
        <p:spPr bwMode="auto">
          <a:xfrm>
            <a:off x="10293735" y="2343319"/>
            <a:ext cx="0" cy="497478"/>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24" name="TextBox 23"/>
          <p:cNvSpPr txBox="1"/>
          <p:nvPr/>
        </p:nvSpPr>
        <p:spPr>
          <a:xfrm>
            <a:off x="9265829" y="2914673"/>
            <a:ext cx="2484782" cy="707886"/>
          </a:xfrm>
          <a:prstGeom prst="rect">
            <a:avLst/>
          </a:prstGeom>
          <a:noFill/>
        </p:spPr>
        <p:txBody>
          <a:bodyPr wrap="square" rtlCol="0">
            <a:spAutoFit/>
          </a:bodyPr>
          <a:lstStyle/>
          <a:p>
            <a:r>
              <a:rPr lang="en-US" sz="2000" dirty="0"/>
              <a:t>Tactical Data Link (TDL), e.g. Link16</a:t>
            </a:r>
          </a:p>
        </p:txBody>
      </p:sp>
      <p:sp>
        <p:nvSpPr>
          <p:cNvPr id="26" name="Rectangle 25">
            <a:extLst>
              <a:ext uri="{FF2B5EF4-FFF2-40B4-BE49-F238E27FC236}">
                <a16:creationId xmlns:a16="http://schemas.microsoft.com/office/drawing/2014/main" id="{AC1957C3-389D-3A41-AC7D-F595C618D71C}"/>
              </a:ext>
            </a:extLst>
          </p:cNvPr>
          <p:cNvSpPr/>
          <p:nvPr/>
        </p:nvSpPr>
        <p:spPr bwMode="auto">
          <a:xfrm>
            <a:off x="9525552" y="4193913"/>
            <a:ext cx="1560569" cy="761799"/>
          </a:xfrm>
          <a:prstGeom prst="rect">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Data Link</a:t>
            </a:r>
            <a:br>
              <a:rPr kumimoji="0" lang="en-US" sz="2000" b="0" i="0" u="none" strike="noStrike" cap="none" normalizeH="0" baseline="0" dirty="0">
                <a:ln>
                  <a:noFill/>
                </a:ln>
                <a:solidFill>
                  <a:schemeClr val="tx1"/>
                </a:solidFill>
                <a:effectLst/>
                <a:latin typeface="Tahoma" charset="0"/>
              </a:rPr>
            </a:br>
            <a:r>
              <a:rPr kumimoji="0" lang="en-US" sz="2000" b="0" i="0" u="none" strike="noStrike" cap="none" normalizeH="0" baseline="0" dirty="0">
                <a:ln>
                  <a:noFill/>
                </a:ln>
                <a:solidFill>
                  <a:schemeClr val="tx1"/>
                </a:solidFill>
                <a:effectLst/>
                <a:latin typeface="Tahoma" charset="0"/>
              </a:rPr>
              <a:t>Processor</a:t>
            </a:r>
          </a:p>
        </p:txBody>
      </p:sp>
      <p:sp>
        <p:nvSpPr>
          <p:cNvPr id="19" name="TextBox 18"/>
          <p:cNvSpPr txBox="1"/>
          <p:nvPr/>
        </p:nvSpPr>
        <p:spPr>
          <a:xfrm>
            <a:off x="4668272" y="4104250"/>
            <a:ext cx="2124859" cy="923330"/>
          </a:xfrm>
          <a:prstGeom prst="rect">
            <a:avLst/>
          </a:prstGeom>
          <a:noFill/>
          <a:ln>
            <a:noFill/>
          </a:ln>
        </p:spPr>
        <p:txBody>
          <a:bodyPr wrap="square" rtlCol="0">
            <a:spAutoFit/>
          </a:bodyPr>
          <a:lstStyle/>
          <a:p>
            <a:r>
              <a:rPr lang="en-US" sz="1800" dirty="0">
                <a:solidFill>
                  <a:srgbClr val="C00000"/>
                </a:solidFill>
              </a:rPr>
              <a:t>HLA 1.3 with proprietary additions to FOM</a:t>
            </a:r>
          </a:p>
        </p:txBody>
      </p:sp>
      <p:sp>
        <p:nvSpPr>
          <p:cNvPr id="20" name="Rectangle 19">
            <a:extLst>
              <a:ext uri="{FF2B5EF4-FFF2-40B4-BE49-F238E27FC236}">
                <a16:creationId xmlns:a16="http://schemas.microsoft.com/office/drawing/2014/main" id="{F040D53A-E5E2-9646-9416-B130D5B9F68C}"/>
              </a:ext>
            </a:extLst>
          </p:cNvPr>
          <p:cNvSpPr/>
          <p:nvPr/>
        </p:nvSpPr>
        <p:spPr bwMode="auto">
          <a:xfrm>
            <a:off x="9628911" y="5862501"/>
            <a:ext cx="1329648" cy="813677"/>
          </a:xfrm>
          <a:prstGeom prst="rect">
            <a:avLst/>
          </a:prstGeom>
          <a:solidFill>
            <a:srgbClr val="84C9F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Scenario</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a:t>Generator</a:t>
            </a:r>
            <a:endParaRPr kumimoji="0" lang="en-US" sz="2000" b="0" i="0" u="none" strike="noStrike" cap="none" normalizeH="0" baseline="0" dirty="0">
              <a:ln>
                <a:noFill/>
              </a:ln>
              <a:solidFill>
                <a:schemeClr val="tx1"/>
              </a:solidFill>
              <a:effectLst/>
              <a:latin typeface="Tahoma" charset="0"/>
            </a:endParaRPr>
          </a:p>
        </p:txBody>
      </p:sp>
      <p:sp>
        <p:nvSpPr>
          <p:cNvPr id="27" name="TextBox 26"/>
          <p:cNvSpPr txBox="1"/>
          <p:nvPr/>
        </p:nvSpPr>
        <p:spPr>
          <a:xfrm>
            <a:off x="10340468" y="5278056"/>
            <a:ext cx="993913" cy="369332"/>
          </a:xfrm>
          <a:prstGeom prst="rect">
            <a:avLst/>
          </a:prstGeom>
          <a:noFill/>
        </p:spPr>
        <p:txBody>
          <a:bodyPr wrap="square" rtlCol="0">
            <a:spAutoFit/>
          </a:bodyPr>
          <a:lstStyle/>
          <a:p>
            <a:r>
              <a:rPr lang="en-US" sz="1800" dirty="0">
                <a:solidFill>
                  <a:srgbClr val="C00000"/>
                </a:solidFill>
              </a:rPr>
              <a:t>SIMPLE</a:t>
            </a:r>
          </a:p>
        </p:txBody>
      </p:sp>
      <p:sp>
        <p:nvSpPr>
          <p:cNvPr id="18" name="Content Placeholder 2">
            <a:extLst>
              <a:ext uri="{FF2B5EF4-FFF2-40B4-BE49-F238E27FC236}">
                <a16:creationId xmlns:a16="http://schemas.microsoft.com/office/drawing/2014/main" id="{8E06F3E8-8774-6C46-B1EB-DE52E3DCF5E8}"/>
              </a:ext>
            </a:extLst>
          </p:cNvPr>
          <p:cNvSpPr>
            <a:spLocks noGrp="1"/>
          </p:cNvSpPr>
          <p:nvPr>
            <p:ph idx="4294967295"/>
          </p:nvPr>
        </p:nvSpPr>
        <p:spPr>
          <a:xfrm>
            <a:off x="256670" y="823409"/>
            <a:ext cx="4157645" cy="5647729"/>
          </a:xfrm>
          <a:prstGeom prst="rect">
            <a:avLst/>
          </a:prstGeom>
        </p:spPr>
        <p:txBody>
          <a:bodyPr/>
          <a:lstStyle/>
          <a:p>
            <a:r>
              <a:rPr lang="en-GB" sz="2400" dirty="0"/>
              <a:t>DSEEP-driven feasibility study suggested:</a:t>
            </a:r>
          </a:p>
          <a:p>
            <a:pPr marL="804863" lvl="1" indent="-347663"/>
            <a:r>
              <a:rPr lang="en-GB" sz="2000" dirty="0"/>
              <a:t>Use HLA as the common interoperability solution</a:t>
            </a:r>
          </a:p>
          <a:p>
            <a:pPr marL="804863" lvl="1" indent="-347663"/>
            <a:r>
              <a:rPr lang="en-GB" sz="2000" dirty="0"/>
              <a:t>Insert an HLA to HLA bridge to filter/modify vendor-specific (non-standard) RPR-FOM extensions</a:t>
            </a:r>
          </a:p>
          <a:p>
            <a:pPr marL="804863" lvl="1" indent="-347663"/>
            <a:r>
              <a:rPr lang="en-GB" sz="2000" dirty="0"/>
              <a:t>Use a gateway from HLA/RPR-FOM to DIS, to connect with the Scenario Generator</a:t>
            </a:r>
          </a:p>
          <a:p>
            <a:r>
              <a:rPr lang="en-GB" sz="2400" dirty="0"/>
              <a:t>Some Limitations Accepted:</a:t>
            </a:r>
          </a:p>
          <a:p>
            <a:pPr marL="801688" lvl="1" indent="-338138"/>
            <a:r>
              <a:rPr lang="en-GB" sz="2000" dirty="0"/>
              <a:t>Simulator data is accepted as the “ground truth”</a:t>
            </a:r>
          </a:p>
          <a:p>
            <a:pPr marL="801688" lvl="1" indent="-338138"/>
            <a:r>
              <a:rPr lang="en-GB" sz="2000" dirty="0"/>
              <a:t>“J messages” from flight simulator are not bridged</a:t>
            </a:r>
          </a:p>
          <a:p>
            <a:pPr marL="801688" lvl="1" indent="-338138"/>
            <a:r>
              <a:rPr lang="en-GB" sz="2000" dirty="0"/>
              <a:t>No voice communications</a:t>
            </a:r>
          </a:p>
          <a:p>
            <a:pPr marL="0" indent="0">
              <a:buNone/>
            </a:pPr>
            <a:endParaRPr lang="en-US" sz="2400" dirty="0"/>
          </a:p>
        </p:txBody>
      </p:sp>
      <p:sp>
        <p:nvSpPr>
          <p:cNvPr id="31" name="Rectangle 30">
            <a:extLst>
              <a:ext uri="{FF2B5EF4-FFF2-40B4-BE49-F238E27FC236}">
                <a16:creationId xmlns:a16="http://schemas.microsoft.com/office/drawing/2014/main" id="{A847EABD-B367-6942-8047-42D707B84346}"/>
              </a:ext>
            </a:extLst>
          </p:cNvPr>
          <p:cNvSpPr/>
          <p:nvPr/>
        </p:nvSpPr>
        <p:spPr bwMode="auto">
          <a:xfrm>
            <a:off x="7513143" y="5824213"/>
            <a:ext cx="1147823" cy="814159"/>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Gateway</a:t>
            </a:r>
          </a:p>
          <a:p>
            <a:pPr algn="ctr"/>
            <a:r>
              <a:rPr lang="en-US" sz="2000" dirty="0"/>
              <a:t>HLA-DIS</a:t>
            </a:r>
            <a:endParaRPr kumimoji="0" lang="en-US" sz="2000" b="0" i="0" u="none" strike="noStrike" cap="none" normalizeH="0" baseline="0" dirty="0">
              <a:ln>
                <a:noFill/>
              </a:ln>
              <a:solidFill>
                <a:schemeClr val="tx1"/>
              </a:solidFill>
              <a:effectLst/>
              <a:latin typeface="Tahoma"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2" name="Rectangle 31">
            <a:extLst>
              <a:ext uri="{FF2B5EF4-FFF2-40B4-BE49-F238E27FC236}">
                <a16:creationId xmlns:a16="http://schemas.microsoft.com/office/drawing/2014/main" id="{A847EABD-B367-6942-8047-42D707B84346}"/>
              </a:ext>
            </a:extLst>
          </p:cNvPr>
          <p:cNvSpPr/>
          <p:nvPr/>
        </p:nvSpPr>
        <p:spPr bwMode="auto">
          <a:xfrm>
            <a:off x="4772122" y="5599925"/>
            <a:ext cx="1846555" cy="982175"/>
          </a:xfrm>
          <a:prstGeom prst="rect">
            <a:avLst/>
          </a:prstGeom>
          <a:solidFill>
            <a:schemeClr val="accent2">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2000" dirty="0"/>
              <a:t>Bridge</a:t>
            </a:r>
          </a:p>
          <a:p>
            <a:pPr algn="ctr"/>
            <a:r>
              <a:rPr lang="en-US" sz="2000" dirty="0"/>
              <a:t>HLA </a:t>
            </a:r>
            <a:r>
              <a:rPr kumimoji="0" lang="en-US" sz="2000" b="0" i="0" u="none" strike="noStrike" cap="none" normalizeH="0" baseline="0" dirty="0">
                <a:ln>
                  <a:noFill/>
                </a:ln>
                <a:solidFill>
                  <a:schemeClr val="tx1"/>
                </a:solidFill>
                <a:effectLst/>
                <a:latin typeface="Tahoma" charset="0"/>
              </a:rPr>
              <a:t>1.3</a:t>
            </a:r>
            <a:r>
              <a:rPr kumimoji="0" lang="en-US" sz="2000" b="0" i="0" u="none" strike="noStrike" cap="none" normalizeH="0" dirty="0">
                <a:ln>
                  <a:noFill/>
                </a:ln>
                <a:solidFill>
                  <a:schemeClr val="tx1"/>
                </a:solidFill>
                <a:effectLst/>
                <a:latin typeface="Tahoma" charset="0"/>
              </a:rPr>
              <a:t> to</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charset="0"/>
              </a:rPr>
              <a:t>HLA 1516</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ahoma" charset="0"/>
            </a:endParaRPr>
          </a:p>
        </p:txBody>
      </p:sp>
      <p:sp>
        <p:nvSpPr>
          <p:cNvPr id="33" name="TextBox 32"/>
          <p:cNvSpPr txBox="1"/>
          <p:nvPr/>
        </p:nvSpPr>
        <p:spPr>
          <a:xfrm>
            <a:off x="8831020" y="5862501"/>
            <a:ext cx="615344" cy="369332"/>
          </a:xfrm>
          <a:prstGeom prst="rect">
            <a:avLst/>
          </a:prstGeom>
          <a:noFill/>
        </p:spPr>
        <p:txBody>
          <a:bodyPr wrap="square" rtlCol="0">
            <a:spAutoFit/>
          </a:bodyPr>
          <a:lstStyle/>
          <a:p>
            <a:r>
              <a:rPr lang="en-US" sz="1800" dirty="0">
                <a:solidFill>
                  <a:srgbClr val="C00000"/>
                </a:solidFill>
              </a:rPr>
              <a:t>DIS</a:t>
            </a:r>
          </a:p>
        </p:txBody>
      </p:sp>
      <p:cxnSp>
        <p:nvCxnSpPr>
          <p:cNvPr id="34" name="Straight Arrow Connector 33"/>
          <p:cNvCxnSpPr/>
          <p:nvPr/>
        </p:nvCxnSpPr>
        <p:spPr bwMode="auto">
          <a:xfrm>
            <a:off x="8834511" y="6231833"/>
            <a:ext cx="611853" cy="4245"/>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5" name="Straight Arrow Connector 34"/>
          <p:cNvCxnSpPr/>
          <p:nvPr/>
        </p:nvCxnSpPr>
        <p:spPr bwMode="auto">
          <a:xfrm flipH="1" flipV="1">
            <a:off x="10293736" y="3585418"/>
            <a:ext cx="0" cy="518832"/>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15" name="Straight Arrow Connector 14"/>
          <p:cNvCxnSpPr/>
          <p:nvPr/>
        </p:nvCxnSpPr>
        <p:spPr bwMode="auto">
          <a:xfrm>
            <a:off x="5417384" y="3661951"/>
            <a:ext cx="0" cy="44229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37" name="Straight Arrow Connector 36"/>
          <p:cNvCxnSpPr/>
          <p:nvPr/>
        </p:nvCxnSpPr>
        <p:spPr bwMode="auto">
          <a:xfrm flipV="1">
            <a:off x="10303675" y="5125946"/>
            <a:ext cx="0" cy="641995"/>
          </a:xfrm>
          <a:prstGeom prst="straightConnector1">
            <a:avLst/>
          </a:prstGeom>
          <a:solidFill>
            <a:schemeClr val="accent1"/>
          </a:solidFill>
          <a:ln w="28575" cap="flat" cmpd="sng" algn="ctr">
            <a:solidFill>
              <a:schemeClr val="tx1"/>
            </a:solidFill>
            <a:prstDash val="solid"/>
            <a:miter lim="800000"/>
            <a:headEnd type="none" w="med" len="med"/>
            <a:tailEnd type="triangle"/>
          </a:ln>
          <a:effectLst/>
        </p:spPr>
      </p:cxn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346" y="795130"/>
            <a:ext cx="1536779" cy="1104957"/>
          </a:xfrm>
          <a:prstGeom prst="rect">
            <a:avLst/>
          </a:prstGeom>
        </p:spPr>
      </p:pic>
      <p:cxnSp>
        <p:nvCxnSpPr>
          <p:cNvPr id="50" name="Straight Arrow Connector 49"/>
          <p:cNvCxnSpPr/>
          <p:nvPr/>
        </p:nvCxnSpPr>
        <p:spPr bwMode="auto">
          <a:xfrm>
            <a:off x="5417384" y="5000634"/>
            <a:ext cx="0" cy="543019"/>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cxnSp>
        <p:nvCxnSpPr>
          <p:cNvPr id="54" name="Straight Arrow Connector 53"/>
          <p:cNvCxnSpPr/>
          <p:nvPr/>
        </p:nvCxnSpPr>
        <p:spPr bwMode="auto">
          <a:xfrm>
            <a:off x="6764995" y="6231833"/>
            <a:ext cx="648679" cy="0"/>
          </a:xfrm>
          <a:prstGeom prst="straightConnector1">
            <a:avLst/>
          </a:prstGeom>
          <a:solidFill>
            <a:schemeClr val="accent1"/>
          </a:solidFill>
          <a:ln w="28575" cap="flat" cmpd="sng" algn="ctr">
            <a:solidFill>
              <a:schemeClr val="tx1"/>
            </a:solidFill>
            <a:prstDash val="solid"/>
            <a:miter lim="800000"/>
            <a:headEnd type="triangle" w="med" len="med"/>
            <a:tailEnd type="triangle" w="med" len="med"/>
          </a:ln>
          <a:effectLst/>
        </p:spPr>
      </p:cxnSp>
      <p:sp>
        <p:nvSpPr>
          <p:cNvPr id="56" name="TextBox 55"/>
          <p:cNvSpPr txBox="1"/>
          <p:nvPr/>
        </p:nvSpPr>
        <p:spPr>
          <a:xfrm>
            <a:off x="6857460" y="4704414"/>
            <a:ext cx="1177523" cy="646331"/>
          </a:xfrm>
          <a:prstGeom prst="rect">
            <a:avLst/>
          </a:prstGeom>
          <a:noFill/>
          <a:ln>
            <a:solidFill>
              <a:schemeClr val="accent1">
                <a:lumMod val="50000"/>
              </a:schemeClr>
            </a:solidFill>
          </a:ln>
        </p:spPr>
        <p:txBody>
          <a:bodyPr wrap="square" rtlCol="0">
            <a:spAutoFit/>
          </a:bodyPr>
          <a:lstStyle/>
          <a:p>
            <a:pPr algn="ctr"/>
            <a:r>
              <a:rPr lang="en-US" sz="1800" dirty="0"/>
              <a:t>standard HLA 1516</a:t>
            </a:r>
          </a:p>
        </p:txBody>
      </p:sp>
      <p:cxnSp>
        <p:nvCxnSpPr>
          <p:cNvPr id="58" name="Straight Arrow Connector 57"/>
          <p:cNvCxnSpPr/>
          <p:nvPr/>
        </p:nvCxnSpPr>
        <p:spPr bwMode="auto">
          <a:xfrm flipH="1">
            <a:off x="7047088" y="5350745"/>
            <a:ext cx="185901" cy="740267"/>
          </a:xfrm>
          <a:prstGeom prst="straightConnector1">
            <a:avLst/>
          </a:prstGeom>
          <a:solidFill>
            <a:schemeClr val="accent1"/>
          </a:solidFill>
          <a:ln w="9525" cap="flat" cmpd="sng" algn="ctr">
            <a:solidFill>
              <a:schemeClr val="accent1">
                <a:lumMod val="50000"/>
              </a:schemeClr>
            </a:solidFill>
            <a:prstDash val="solid"/>
            <a:miter lim="800000"/>
            <a:headEnd type="none" w="med" len="med"/>
            <a:tailEnd type="triangle"/>
          </a:ln>
          <a:effectLst/>
        </p:spPr>
      </p:cxnSp>
    </p:spTree>
    <p:extLst>
      <p:ext uri="{BB962C8B-B14F-4D97-AF65-F5344CB8AC3E}">
        <p14:creationId xmlns:p14="http://schemas.microsoft.com/office/powerpoint/2010/main" val="1184052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42D4-69DF-E241-A86A-014F00542F75}"/>
              </a:ext>
            </a:extLst>
          </p:cNvPr>
          <p:cNvSpPr>
            <a:spLocks noGrp="1"/>
          </p:cNvSpPr>
          <p:nvPr>
            <p:ph type="title"/>
          </p:nvPr>
        </p:nvSpPr>
        <p:spPr/>
        <p:txBody>
          <a:bodyPr/>
          <a:lstStyle/>
          <a:p>
            <a:r>
              <a:rPr lang="en-US" dirty="0"/>
              <a:t>LVC Interoperability Use Case </a:t>
            </a:r>
          </a:p>
        </p:txBody>
      </p:sp>
      <p:sp>
        <p:nvSpPr>
          <p:cNvPr id="3" name="Content Placeholder 2">
            <a:extLst>
              <a:ext uri="{FF2B5EF4-FFF2-40B4-BE49-F238E27FC236}">
                <a16:creationId xmlns:a16="http://schemas.microsoft.com/office/drawing/2014/main" id="{8E06F3E8-8774-6C46-B1EB-DE52E3DCF5E8}"/>
              </a:ext>
            </a:extLst>
          </p:cNvPr>
          <p:cNvSpPr>
            <a:spLocks noGrp="1"/>
          </p:cNvSpPr>
          <p:nvPr>
            <p:ph idx="1"/>
          </p:nvPr>
        </p:nvSpPr>
        <p:spPr>
          <a:xfrm>
            <a:off x="601963" y="989945"/>
            <a:ext cx="11344614" cy="5171703"/>
          </a:xfrm>
        </p:spPr>
        <p:txBody>
          <a:bodyPr/>
          <a:lstStyle/>
          <a:p>
            <a:r>
              <a:rPr lang="en-GB" dirty="0"/>
              <a:t>Integration spiral demonstrated: </a:t>
            </a:r>
          </a:p>
          <a:p>
            <a:pPr lvl="1"/>
            <a:r>
              <a:rPr lang="en-GB" sz="2000" dirty="0"/>
              <a:t>Selecting HLA as a standard was appropriate due to HLA technology and performance plus existing HLA-based solutions and experience</a:t>
            </a:r>
          </a:p>
          <a:p>
            <a:pPr lvl="1"/>
            <a:r>
              <a:rPr lang="en-GB" sz="2000" dirty="0"/>
              <a:t>RPR-FOM extensions, HLA to DIS gateway, and HLA to HLA bridge concepts were acceptable </a:t>
            </a:r>
          </a:p>
          <a:p>
            <a:pPr lvl="1"/>
            <a:r>
              <a:rPr lang="en-GB" sz="2000" dirty="0"/>
              <a:t>The DIS network did not work due to computer clocks not being in sync (or set correctly)</a:t>
            </a:r>
          </a:p>
          <a:p>
            <a:pPr lvl="1"/>
            <a:r>
              <a:rPr lang="en-GB" sz="2000" dirty="0"/>
              <a:t>The scenario generator’s DIS interface only worked in one direction</a:t>
            </a:r>
          </a:p>
          <a:p>
            <a:pPr lvl="1"/>
            <a:r>
              <a:rPr lang="en-GB" sz="2000" dirty="0"/>
              <a:t>Security aspects needed further analysis</a:t>
            </a:r>
          </a:p>
          <a:p>
            <a:r>
              <a:rPr lang="en-GB" u="sng" dirty="0"/>
              <a:t>Success</a:t>
            </a:r>
            <a:r>
              <a:rPr lang="en-GB" dirty="0"/>
              <a:t>!  Initial tests produced good results with previously known limitations</a:t>
            </a:r>
          </a:p>
          <a:p>
            <a:r>
              <a:rPr lang="en-GB" dirty="0"/>
              <a:t>Additional actions required:</a:t>
            </a:r>
          </a:p>
          <a:p>
            <a:pPr lvl="1"/>
            <a:r>
              <a:rPr lang="en-GB" sz="2000" dirty="0"/>
              <a:t>Updating the Scenario Generator’s DIS interface</a:t>
            </a:r>
          </a:p>
          <a:p>
            <a:pPr lvl="1"/>
            <a:r>
              <a:rPr lang="en-GB" sz="2000" dirty="0"/>
              <a:t>Getting approval from responsible authorities to synchronize the computer clocks</a:t>
            </a:r>
          </a:p>
          <a:p>
            <a:pPr lvl="1"/>
            <a:r>
              <a:rPr lang="en-GB" sz="2000" dirty="0"/>
              <a:t>Getting approval to run tests with a dedicated Link16 network and the participating real aircraft on the ground (when the flight simulator was not being used as a substitute for the real aircraft, and to validate data)</a:t>
            </a:r>
          </a:p>
        </p:txBody>
      </p:sp>
      <p:sp>
        <p:nvSpPr>
          <p:cNvPr id="4" name="Slide Number Placeholder 3">
            <a:extLst>
              <a:ext uri="{FF2B5EF4-FFF2-40B4-BE49-F238E27FC236}">
                <a16:creationId xmlns:a16="http://schemas.microsoft.com/office/drawing/2014/main" id="{65D8E9D6-B509-1843-B435-CBC97C41DBF1}"/>
              </a:ext>
            </a:extLst>
          </p:cNvPr>
          <p:cNvSpPr txBox="1">
            <a:spLocks noChangeArrowheads="1"/>
          </p:cNvSpPr>
          <p:nvPr/>
        </p:nvSpPr>
        <p:spPr>
          <a:xfrm>
            <a:off x="8432800" y="6452287"/>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49</a:t>
            </a:fld>
            <a:endParaRPr lang="en-US" dirty="0">
              <a:solidFill>
                <a:srgbClr val="000000"/>
              </a:solidFill>
            </a:endParaRPr>
          </a:p>
        </p:txBody>
      </p:sp>
    </p:spTree>
    <p:extLst>
      <p:ext uri="{BB962C8B-B14F-4D97-AF65-F5344CB8AC3E}">
        <p14:creationId xmlns:p14="http://schemas.microsoft.com/office/powerpoint/2010/main" val="303952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LVC Interoperability Overview</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80132" y="1046715"/>
            <a:ext cx="11250613" cy="4522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Narrow" panose="020B0604020202020204" pitchFamily="34" charset="0"/>
                <a:cs typeface="Arial Narrow" panose="020B0604020202020204" pitchFamily="34" charset="0"/>
              </a:rPr>
              <a:t>Simulation </a:t>
            </a:r>
          </a:p>
          <a:p>
            <a:pPr lvl="1"/>
            <a:r>
              <a:rPr lang="en-US" dirty="0">
                <a:latin typeface="Arial Narrow" panose="020B0604020202020204" pitchFamily="34" charset="0"/>
                <a:ea typeface="ＭＳ Ｐゴシック" charset="-128"/>
                <a:cs typeface="Arial Narrow" panose="020B0604020202020204" pitchFamily="34" charset="0"/>
              </a:rPr>
              <a:t>A software model that runs over time</a:t>
            </a:r>
          </a:p>
          <a:p>
            <a:pPr lvl="1"/>
            <a:r>
              <a:rPr lang="en-US" dirty="0">
                <a:latin typeface="Arial Narrow" panose="020B0604020202020204" pitchFamily="34" charset="0"/>
                <a:ea typeface="ＭＳ Ｐゴシック" charset="-128"/>
                <a:cs typeface="Arial Narrow" panose="020B0604020202020204" pitchFamily="34" charset="0"/>
              </a:rPr>
              <a:t>All but war is simulation </a:t>
            </a:r>
          </a:p>
          <a:p>
            <a:r>
              <a:rPr lang="en-US" kern="0" dirty="0">
                <a:latin typeface="Arial Narrow" panose="020B0604020202020204" pitchFamily="34" charset="0"/>
                <a:cs typeface="Arial Narrow" panose="020B0604020202020204" pitchFamily="34" charset="0"/>
              </a:rPr>
              <a:t>Simulation Interoperability </a:t>
            </a:r>
          </a:p>
          <a:p>
            <a:pPr lvl="1"/>
            <a:r>
              <a:rPr lang="en-US" altLang="ja-JP" dirty="0">
                <a:latin typeface="Arial Narrow" panose="020B0604020202020204" pitchFamily="34" charset="0"/>
                <a:ea typeface="ＭＳ Ｐゴシック" charset="-128"/>
                <a:cs typeface="Arial Narrow" panose="020B0604020202020204" pitchFamily="34" charset="0"/>
              </a:rPr>
              <a:t>The ability of connected systems to communicate and function together</a:t>
            </a:r>
          </a:p>
          <a:p>
            <a:pPr marL="0" indent="0">
              <a:buFont typeface="Wingdings" charset="2"/>
              <a:buNone/>
            </a:pPr>
            <a:endParaRPr lang="en-US" kern="0" dirty="0">
              <a:latin typeface="Arial Narrow" panose="020B0604020202020204" pitchFamily="34" charset="0"/>
              <a:cs typeface="Arial Narrow" panose="020B0604020202020204" pitchFamily="34" charset="0"/>
            </a:endParaRPr>
          </a:p>
        </p:txBody>
      </p:sp>
      <p:sp>
        <p:nvSpPr>
          <p:cNvPr id="7" name="Horizontal Scroll 6">
            <a:extLst>
              <a:ext uri="{FF2B5EF4-FFF2-40B4-BE49-F238E27FC236}">
                <a16:creationId xmlns:a16="http://schemas.microsoft.com/office/drawing/2014/main" id="{50E21522-F762-E54E-8D5E-CFDDDA92D5EE}"/>
              </a:ext>
            </a:extLst>
          </p:cNvPr>
          <p:cNvSpPr/>
          <p:nvPr/>
        </p:nvSpPr>
        <p:spPr>
          <a:xfrm>
            <a:off x="754575" y="3961084"/>
            <a:ext cx="10522822" cy="1706137"/>
          </a:xfrm>
          <a:prstGeom prst="horizontalScroll">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t>Interoperable components can be combined to create an application</a:t>
            </a:r>
            <a:r>
              <a:rPr lang="mr-IN" sz="2400" dirty="0"/>
              <a:t>…</a:t>
            </a:r>
            <a:r>
              <a:rPr lang="en-US" sz="2400" dirty="0"/>
              <a:t> applications can be composed to create a system, and systems can be combined to create a System of </a:t>
            </a:r>
            <a:r>
              <a:rPr lang="en-US" sz="2400" dirty="0">
                <a:solidFill>
                  <a:schemeClr val="bg1"/>
                </a:solidFill>
              </a:rPr>
              <a:t>Systems</a:t>
            </a:r>
            <a:r>
              <a:rPr lang="en-US" sz="2400" dirty="0"/>
              <a:t> (SoS)</a:t>
            </a:r>
          </a:p>
        </p:txBody>
      </p:sp>
    </p:spTree>
    <p:extLst>
      <p:ext uri="{BB962C8B-B14F-4D97-AF65-F5344CB8AC3E}">
        <p14:creationId xmlns:p14="http://schemas.microsoft.com/office/powerpoint/2010/main" val="2473904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Summary: Standards</a:t>
            </a:r>
          </a:p>
        </p:txBody>
      </p:sp>
      <p:sp>
        <p:nvSpPr>
          <p:cNvPr id="4" name="Content Placeholder 3"/>
          <p:cNvSpPr>
            <a:spLocks noGrp="1"/>
          </p:cNvSpPr>
          <p:nvPr>
            <p:ph sz="quarter" idx="11"/>
          </p:nvPr>
        </p:nvSpPr>
        <p:spPr>
          <a:xfrm>
            <a:off x="480132" y="1046715"/>
            <a:ext cx="11436885" cy="5075237"/>
          </a:xfrm>
        </p:spPr>
        <p:txBody>
          <a:bodyPr>
            <a:normAutofit/>
          </a:bodyPr>
          <a:lstStyle/>
          <a:p>
            <a:r>
              <a:rPr lang="en-US" dirty="0"/>
              <a:t>There are several standards available for Live-Virtual-Constructive interoperability</a:t>
            </a:r>
          </a:p>
          <a:p>
            <a:pPr lvl="1"/>
            <a:r>
              <a:rPr lang="en-US" dirty="0"/>
              <a:t>Some are especially made to support simulation</a:t>
            </a:r>
          </a:p>
          <a:p>
            <a:pPr lvl="1"/>
            <a:r>
              <a:rPr lang="en-US" dirty="0"/>
              <a:t>Some are focused on use with live systems</a:t>
            </a:r>
          </a:p>
          <a:p>
            <a:r>
              <a:rPr lang="en-US" dirty="0"/>
              <a:t>Standards needs to be maintained and updated</a:t>
            </a:r>
          </a:p>
          <a:p>
            <a:pPr lvl="1"/>
            <a:r>
              <a:rPr lang="en-US" dirty="0"/>
              <a:t>New requirements emerge over time</a:t>
            </a:r>
          </a:p>
          <a:p>
            <a:r>
              <a:rPr lang="en-US" dirty="0"/>
              <a:t>Standards need to be balanced between stability and flexibility</a:t>
            </a:r>
          </a:p>
          <a:p>
            <a:pPr lvl="1"/>
            <a:r>
              <a:rPr lang="en-US" b="1" u="sng" dirty="0"/>
              <a:t>Stable</a:t>
            </a:r>
            <a:r>
              <a:rPr lang="en-US" dirty="0"/>
              <a:t> enough to allow systems to be developed that support the same version of the standard</a:t>
            </a:r>
          </a:p>
          <a:p>
            <a:pPr lvl="1"/>
            <a:r>
              <a:rPr lang="en-US" b="1" u="sng" dirty="0"/>
              <a:t>Flexible</a:t>
            </a:r>
            <a:r>
              <a:rPr lang="en-US" dirty="0"/>
              <a:t> enough to be useful and support current requirements plus new and evolving requirements</a:t>
            </a:r>
          </a:p>
        </p:txBody>
      </p:sp>
    </p:spTree>
    <p:extLst>
      <p:ext uri="{BB962C8B-B14F-4D97-AF65-F5344CB8AC3E}">
        <p14:creationId xmlns:p14="http://schemas.microsoft.com/office/powerpoint/2010/main" val="3661450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Standards (2)</a:t>
            </a:r>
          </a:p>
        </p:txBody>
      </p:sp>
      <p:sp>
        <p:nvSpPr>
          <p:cNvPr id="4" name="Content Placeholder 3"/>
          <p:cNvSpPr>
            <a:spLocks noGrp="1"/>
          </p:cNvSpPr>
          <p:nvPr>
            <p:ph sz="quarter" idx="11"/>
          </p:nvPr>
        </p:nvSpPr>
        <p:spPr>
          <a:xfrm>
            <a:off x="480132" y="1046715"/>
            <a:ext cx="11436885" cy="5075237"/>
          </a:xfrm>
        </p:spPr>
        <p:txBody>
          <a:bodyPr>
            <a:normAutofit fontScale="92500" lnSpcReduction="20000"/>
          </a:bodyPr>
          <a:lstStyle/>
          <a:p>
            <a:r>
              <a:rPr lang="en-US" dirty="0"/>
              <a:t>Standards should not be selected only on technical merits</a:t>
            </a:r>
          </a:p>
          <a:p>
            <a:pPr lvl="1"/>
            <a:r>
              <a:rPr lang="en-US" dirty="0"/>
              <a:t>A “Community of Users” helps tremendously</a:t>
            </a:r>
          </a:p>
          <a:p>
            <a:pPr lvl="2"/>
            <a:r>
              <a:rPr lang="en-US" dirty="0"/>
              <a:t>Ensures long-term use of a standard … avoids obsolescence</a:t>
            </a:r>
          </a:p>
          <a:p>
            <a:pPr lvl="2"/>
            <a:r>
              <a:rPr lang="en-US" dirty="0"/>
              <a:t>Promotes evolution of a standard</a:t>
            </a:r>
          </a:p>
          <a:p>
            <a:pPr lvl="2"/>
            <a:r>
              <a:rPr lang="en-US" dirty="0"/>
              <a:t>Communication forum about common LVC applications, problems, and solutions</a:t>
            </a:r>
          </a:p>
          <a:p>
            <a:pPr lvl="1"/>
            <a:r>
              <a:rPr lang="en-US" dirty="0"/>
              <a:t>Industry Support (the marketplace) is very important</a:t>
            </a:r>
          </a:p>
          <a:p>
            <a:pPr lvl="2"/>
            <a:r>
              <a:rPr lang="en-US" dirty="0"/>
              <a:t>Government and Commercial Off-The-Shelf (GOTS/COTS) products, generally costing less than custom-developed solutions</a:t>
            </a:r>
          </a:p>
          <a:p>
            <a:pPr lvl="2"/>
            <a:r>
              <a:rPr lang="en-US" dirty="0"/>
              <a:t>On-demand training courses</a:t>
            </a:r>
          </a:p>
          <a:p>
            <a:pPr lvl="2"/>
            <a:r>
              <a:rPr lang="en-US" dirty="0"/>
              <a:t>On-demand technical assistance</a:t>
            </a:r>
          </a:p>
          <a:p>
            <a:pPr lvl="2"/>
            <a:r>
              <a:rPr lang="en-US" dirty="0"/>
              <a:t>Promotes adoption and evolution of standards (e.g. trade show demos)</a:t>
            </a:r>
          </a:p>
          <a:p>
            <a:r>
              <a:rPr lang="en-US" dirty="0"/>
              <a:t>Organizations should try to use a limited number of interoperability LVC standards</a:t>
            </a:r>
          </a:p>
          <a:p>
            <a:pPr lvl="1"/>
            <a:r>
              <a:rPr lang="en-US" dirty="0"/>
              <a:t>Deviations must be expected to fit unusual situations</a:t>
            </a:r>
          </a:p>
          <a:p>
            <a:pPr lvl="1"/>
            <a:r>
              <a:rPr lang="en-US" dirty="0"/>
              <a:t>Develops “in-house” skills and experience that will be needed on future programs</a:t>
            </a:r>
          </a:p>
          <a:p>
            <a:pPr lvl="1"/>
            <a:r>
              <a:rPr lang="en-US" dirty="0"/>
              <a:t>Adopt Gateways as initial approach to integrate disparate architectures </a:t>
            </a:r>
          </a:p>
        </p:txBody>
      </p:sp>
    </p:spTree>
    <p:extLst>
      <p:ext uri="{BB962C8B-B14F-4D97-AF65-F5344CB8AC3E}">
        <p14:creationId xmlns:p14="http://schemas.microsoft.com/office/powerpoint/2010/main" val="798903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B78C-B169-B542-B9B7-26ACB299E764}"/>
              </a:ext>
            </a:extLst>
          </p:cNvPr>
          <p:cNvSpPr>
            <a:spLocks noGrp="1"/>
          </p:cNvSpPr>
          <p:nvPr>
            <p:ph type="title"/>
          </p:nvPr>
        </p:nvSpPr>
        <p:spPr/>
        <p:txBody>
          <a:bodyPr/>
          <a:lstStyle/>
          <a:p>
            <a:r>
              <a:rPr lang="en-US" dirty="0"/>
              <a:t>Summary: Standards (3)</a:t>
            </a:r>
          </a:p>
        </p:txBody>
      </p:sp>
      <p:sp>
        <p:nvSpPr>
          <p:cNvPr id="3" name="Content Placeholder 2">
            <a:extLst>
              <a:ext uri="{FF2B5EF4-FFF2-40B4-BE49-F238E27FC236}">
                <a16:creationId xmlns:a16="http://schemas.microsoft.com/office/drawing/2014/main" id="{5B1911E6-E519-5941-BBE1-196321AC094D}"/>
              </a:ext>
            </a:extLst>
          </p:cNvPr>
          <p:cNvSpPr>
            <a:spLocks noGrp="1"/>
          </p:cNvSpPr>
          <p:nvPr>
            <p:ph sz="quarter" idx="11"/>
          </p:nvPr>
        </p:nvSpPr>
        <p:spPr>
          <a:xfrm>
            <a:off x="386997" y="1046716"/>
            <a:ext cx="11569778" cy="5294450"/>
          </a:xfrm>
        </p:spPr>
        <p:txBody>
          <a:bodyPr/>
          <a:lstStyle/>
          <a:p>
            <a:r>
              <a:rPr lang="en-US" dirty="0"/>
              <a:t>Integrating LVC-based systems via distributed simulation is a powerful capability</a:t>
            </a:r>
          </a:p>
          <a:p>
            <a:pPr marL="746125" lvl="1" indent="-288925"/>
            <a:r>
              <a:rPr lang="en-US" dirty="0">
                <a:latin typeface="Arial Narrow" panose="020B0606020202030204" pitchFamily="34" charset="0"/>
              </a:rPr>
              <a:t>LVC interoperability across domains, e.g. involving multiple military groups, creates operationally realistic environments</a:t>
            </a:r>
          </a:p>
          <a:p>
            <a:pPr marL="1355709" lvl="4" indent="-288925">
              <a:buClrTx/>
            </a:pPr>
            <a:r>
              <a:rPr lang="en-US" sz="2000" dirty="0">
                <a:latin typeface="Arial Narrow" panose="020B0606020202030204" pitchFamily="34" charset="0"/>
              </a:rPr>
              <a:t>Supplementing a single system with other LVC systems greatly enhances realism of training</a:t>
            </a:r>
          </a:p>
          <a:p>
            <a:pPr marL="1965294" lvl="5" indent="-288925">
              <a:buClrTx/>
            </a:pPr>
            <a:r>
              <a:rPr lang="en-US" sz="2000" dirty="0">
                <a:latin typeface="Arial Narrow" panose="020B0606020202030204" pitchFamily="34" charset="0"/>
              </a:rPr>
              <a:t>The whole is greater than the sum of its parts</a:t>
            </a:r>
          </a:p>
          <a:p>
            <a:pPr marL="1355709" lvl="4" indent="-288925">
              <a:buClrTx/>
            </a:pPr>
            <a:r>
              <a:rPr lang="en-US" sz="2000" dirty="0">
                <a:latin typeface="Arial Narrow" panose="020B0606020202030204" pitchFamily="34" charset="0"/>
              </a:rPr>
              <a:t>Integrating C2 systems with LVC systems builds environments that are operationally realistic</a:t>
            </a:r>
          </a:p>
          <a:p>
            <a:pPr marL="1965295" lvl="6" indent="-288925">
              <a:buClrTx/>
            </a:pPr>
            <a:r>
              <a:rPr lang="en-US" sz="2000" b="1" i="1" dirty="0">
                <a:latin typeface="Arial Narrow" panose="020B0606020202030204" pitchFamily="34" charset="0"/>
              </a:rPr>
              <a:t>“Train As We Fight”</a:t>
            </a:r>
          </a:p>
          <a:p>
            <a:pPr marL="746125" lvl="1" indent="-288925"/>
            <a:r>
              <a:rPr lang="en-US" dirty="0">
                <a:latin typeface="Arial Narrow" panose="020B0606020202030204" pitchFamily="34" charset="0"/>
              </a:rPr>
              <a:t>Standards enhance integration and reuse of other LVC assets, tools and technologies</a:t>
            </a:r>
          </a:p>
          <a:p>
            <a:pPr marL="746125" lvl="1" indent="-288925"/>
            <a:r>
              <a:rPr lang="en-US" dirty="0">
                <a:latin typeface="Arial Narrow" panose="020B0606020202030204" pitchFamily="34" charset="0"/>
              </a:rPr>
              <a:t>Standards eliminate or greatly reduce time, cost, and performance risks of developing specialized systems  (remember: </a:t>
            </a:r>
            <a:r>
              <a:rPr lang="en-US" b="1" i="1" dirty="0">
                <a:latin typeface="Arial Narrow" panose="020B0606020202030204" pitchFamily="34" charset="0"/>
              </a:rPr>
              <a:t>“Avoid stove-pipes.”</a:t>
            </a:r>
            <a:r>
              <a:rPr lang="en-US" dirty="0">
                <a:latin typeface="Arial Narrow" panose="020B0606020202030204" pitchFamily="34" charset="0"/>
              </a:rPr>
              <a:t>)</a:t>
            </a:r>
          </a:p>
          <a:p>
            <a:pPr marL="746125" lvl="1" indent="-288925"/>
            <a:r>
              <a:rPr lang="en-US" dirty="0">
                <a:latin typeface="Arial Narrow" panose="020B0606020202030204" pitchFamily="34" charset="0"/>
              </a:rPr>
              <a:t>Standards-based instrumentation and management functions within an environment provide coordination of planning and execution, data collection and analysis, and repeatability</a:t>
            </a:r>
          </a:p>
          <a:p>
            <a:pPr marL="746125" lvl="1" indent="-288925"/>
            <a:r>
              <a:rPr lang="en-US" dirty="0">
                <a:latin typeface="Arial Narrow" panose="020B0606020202030204" pitchFamily="34" charset="0"/>
              </a:rPr>
              <a:t>Leveraging existing standards and existing networks let program managers “do more with less”</a:t>
            </a:r>
          </a:p>
        </p:txBody>
      </p:sp>
    </p:spTree>
    <p:extLst>
      <p:ext uri="{BB962C8B-B14F-4D97-AF65-F5344CB8AC3E}">
        <p14:creationId xmlns:p14="http://schemas.microsoft.com/office/powerpoint/2010/main" val="572435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Standards (4)</a:t>
            </a:r>
            <a:endParaRPr lang="en-US" noProof="0" dirty="0"/>
          </a:p>
        </p:txBody>
      </p:sp>
      <p:sp>
        <p:nvSpPr>
          <p:cNvPr id="3" name="Content Placeholder 2"/>
          <p:cNvSpPr>
            <a:spLocks noGrp="1"/>
          </p:cNvSpPr>
          <p:nvPr>
            <p:ph idx="1"/>
          </p:nvPr>
        </p:nvSpPr>
        <p:spPr>
          <a:xfrm>
            <a:off x="623454" y="1017459"/>
            <a:ext cx="10243457" cy="4351338"/>
          </a:xfrm>
        </p:spPr>
        <p:txBody>
          <a:bodyPr/>
          <a:lstStyle/>
          <a:p>
            <a:r>
              <a:rPr lang="en-US" dirty="0"/>
              <a:t>Distributed simulation has advanced greatly since first attempts in the 1980’s.  </a:t>
            </a:r>
            <a:r>
              <a:rPr lang="en-US" sz="3200" dirty="0"/>
              <a:t>Simulation</a:t>
            </a:r>
            <a:r>
              <a:rPr lang="en-US" dirty="0"/>
              <a:t> developers today can establish LVC environments to solve very complex problems, at the System of Systems level, relatively easily and quickly.</a:t>
            </a:r>
          </a:p>
          <a:p>
            <a:pPr lvl="1"/>
            <a:r>
              <a:rPr lang="en-US" dirty="0"/>
              <a:t>Selection of the appropriate interoperability architecture … DIS, HLA, or TENA … is sometimes at the user’s discretion, but other factors may favor one architecture over the others, such as technical features, the need to connect with systems already in place, or organizational policies.</a:t>
            </a:r>
          </a:p>
          <a:p>
            <a:pPr lvl="1"/>
            <a:r>
              <a:rPr lang="en-US" dirty="0"/>
              <a:t>Be sure to choose between DIS, HLA, or TENA, based on current information!</a:t>
            </a:r>
          </a:p>
          <a:p>
            <a:pPr lvl="2"/>
            <a:r>
              <a:rPr lang="en-US" sz="2400" dirty="0"/>
              <a:t>We’re in the year 2022 now, not 1986, 2000, or even 2010</a:t>
            </a:r>
            <a:endParaRPr lang="en-US" noProof="0" dirty="0"/>
          </a:p>
          <a:p>
            <a:r>
              <a:rPr lang="en-US" noProof="0" dirty="0"/>
              <a:t>Best advice…Get involved!!!</a:t>
            </a:r>
          </a:p>
        </p:txBody>
      </p:sp>
      <p:sp>
        <p:nvSpPr>
          <p:cNvPr id="4" name="Slide Number Placeholder 3">
            <a:extLst>
              <a:ext uri="{FF2B5EF4-FFF2-40B4-BE49-F238E27FC236}">
                <a16:creationId xmlns:a16="http://schemas.microsoft.com/office/drawing/2014/main" id="{0348257C-39FD-1244-B634-381A1B38BBC5}"/>
              </a:ext>
            </a:extLst>
          </p:cNvPr>
          <p:cNvSpPr txBox="1">
            <a:spLocks noChangeArrowheads="1"/>
          </p:cNvSpPr>
          <p:nvPr/>
        </p:nvSpPr>
        <p:spPr>
          <a:xfrm>
            <a:off x="8432800" y="6477001"/>
            <a:ext cx="2844800" cy="244475"/>
          </a:xfrm>
          <a:prstGeom prst="rect">
            <a:avLst/>
          </a:prstGeom>
        </p:spPr>
        <p:txBody>
          <a:bodyPr/>
          <a:lstStyle>
            <a:defPPr>
              <a:defRPr lang="en-US"/>
            </a:defPPr>
            <a:lvl1pPr algn="r" rtl="0" fontAlgn="base">
              <a:spcBef>
                <a:spcPct val="0"/>
              </a:spcBef>
              <a:spcAft>
                <a:spcPct val="0"/>
              </a:spcAft>
              <a:defRPr sz="16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defRPr/>
            </a:pPr>
            <a:fld id="{D68E8870-17DE-45C4-A8DD-7644B2422933}" type="slidenum">
              <a:rPr lang="en-US" smtClean="0">
                <a:solidFill>
                  <a:srgbClr val="000000"/>
                </a:solidFill>
              </a:rPr>
              <a:pPr>
                <a:defRPr/>
              </a:pPr>
              <a:t>53</a:t>
            </a:fld>
            <a:endParaRPr lang="en-US" dirty="0">
              <a:solidFill>
                <a:srgbClr val="000000"/>
              </a:solidFill>
            </a:endParaRPr>
          </a:p>
        </p:txBody>
      </p:sp>
    </p:spTree>
    <p:extLst>
      <p:ext uri="{BB962C8B-B14F-4D97-AF65-F5344CB8AC3E}">
        <p14:creationId xmlns:p14="http://schemas.microsoft.com/office/powerpoint/2010/main" val="2564257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AC07-219F-1C43-95F8-58B7885A0C59}"/>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30245256-6C94-8B43-8C12-F988C4078544}"/>
              </a:ext>
            </a:extLst>
          </p:cNvPr>
          <p:cNvSpPr>
            <a:spLocks noGrp="1"/>
          </p:cNvSpPr>
          <p:nvPr>
            <p:ph sz="quarter" idx="11"/>
          </p:nvPr>
        </p:nvSpPr>
        <p:spPr>
          <a:xfrm>
            <a:off x="587010" y="1228837"/>
            <a:ext cx="11250613" cy="5075237"/>
          </a:xfrm>
        </p:spPr>
        <p:txBody>
          <a:bodyPr/>
          <a:lstStyle/>
          <a:p>
            <a:pPr marL="457200" indent="-457200">
              <a:buFont typeface="+mj-lt"/>
              <a:buAutoNum type="arabicPeriod"/>
            </a:pPr>
            <a:r>
              <a:rPr lang="en-US" sz="2000" dirty="0"/>
              <a:t>IEEE </a:t>
            </a:r>
            <a:r>
              <a:rPr lang="en-US" sz="2000" dirty="0" err="1"/>
              <a:t>Std</a:t>
            </a:r>
            <a:r>
              <a:rPr lang="en-US" sz="2000" dirty="0"/>
              <a:t> 1278.1-2012 - IEEE Standard for Distributed Interactive Simulation Application Protocols, IEEE Standard 1278.1, 2012.</a:t>
            </a:r>
          </a:p>
          <a:p>
            <a:pPr marL="457200" indent="-457200">
              <a:buFont typeface="+mj-lt"/>
              <a:buAutoNum type="arabicPeriod"/>
            </a:pPr>
            <a:r>
              <a:rPr lang="en-US" sz="2000" dirty="0"/>
              <a:t>IEEE </a:t>
            </a:r>
            <a:r>
              <a:rPr lang="en-US" sz="2000" dirty="0" err="1"/>
              <a:t>Std</a:t>
            </a:r>
            <a:r>
              <a:rPr lang="en-US" sz="2000" dirty="0"/>
              <a:t> 1516.1-2010 (Revision of IEEE </a:t>
            </a:r>
            <a:r>
              <a:rPr lang="en-US" sz="2000" dirty="0" err="1"/>
              <a:t>Std</a:t>
            </a:r>
            <a:r>
              <a:rPr lang="en-US" sz="2000" dirty="0"/>
              <a:t> 1516.1-2000) - IEEE Standard for Modeling and Simulation (M&amp;S) High Level Architecture (HLA)-- Federate Interface Specification, IEEE Standard 1516.1,2010</a:t>
            </a:r>
          </a:p>
          <a:p>
            <a:pPr marL="457200" indent="-457200">
              <a:buFont typeface="+mj-lt"/>
              <a:buAutoNum type="arabicPeriod"/>
            </a:pPr>
            <a:r>
              <a:rPr lang="en-US" sz="2000" dirty="0"/>
              <a:t>IEEE </a:t>
            </a:r>
            <a:r>
              <a:rPr lang="en-US" sz="2000" dirty="0" err="1"/>
              <a:t>Std</a:t>
            </a:r>
            <a:r>
              <a:rPr lang="en-US" sz="2000" dirty="0"/>
              <a:t> 1516-2010 (Revision of IEEE </a:t>
            </a:r>
            <a:r>
              <a:rPr lang="en-US" sz="2000" dirty="0" err="1"/>
              <a:t>Std</a:t>
            </a:r>
            <a:r>
              <a:rPr lang="en-US" sz="2000" dirty="0"/>
              <a:t> 1516-2000) - IEEE Standard for Modeling and Simulation (M&amp;S) High Level Architecture (HLA)-- Framework and Rules, IEEE Standard 1516,2010</a:t>
            </a:r>
          </a:p>
          <a:p>
            <a:pPr marL="457200" indent="-457200">
              <a:buFont typeface="+mj-lt"/>
              <a:buAutoNum type="arabicPeriod"/>
            </a:pPr>
            <a:r>
              <a:rPr lang="en-US" sz="2000" dirty="0"/>
              <a:t>IEEE </a:t>
            </a:r>
            <a:r>
              <a:rPr lang="en-US" sz="2000" dirty="0" err="1"/>
              <a:t>Std</a:t>
            </a:r>
            <a:r>
              <a:rPr lang="en-US" sz="2000" dirty="0"/>
              <a:t> 1730-2010 - IEEE Recommended Practice for Distributed Simulation Engineering and Execution Process (DSEEP) , IEEE Standard 1730, 2010</a:t>
            </a:r>
          </a:p>
          <a:p>
            <a:pPr marL="457200" indent="-457200">
              <a:buFont typeface="+mj-lt"/>
              <a:buAutoNum type="arabicPeriod"/>
            </a:pPr>
            <a:r>
              <a:rPr lang="en-US" sz="2000" dirty="0"/>
              <a:t>Powell, Edward, et al (2006). </a:t>
            </a:r>
            <a:r>
              <a:rPr lang="en-US" sz="2000" b="1" dirty="0"/>
              <a:t>Test and Training Enabling Architecture (TENA) Architecture Reference Document (ARD)</a:t>
            </a:r>
            <a:r>
              <a:rPr lang="en-US" sz="2000" dirty="0"/>
              <a:t>, Office of the USD(AT&amp;L) Test Resources Management Center (TRMC), 2016</a:t>
            </a:r>
          </a:p>
          <a:p>
            <a:r>
              <a:rPr lang="en-US" sz="2000" dirty="0" err="1"/>
              <a:t>Tolk</a:t>
            </a:r>
            <a:r>
              <a:rPr lang="en-US" sz="2000" dirty="0"/>
              <a:t>, Andreas, et al (2003) The Levels of Conceptual Interoperability Model, 2003 Fall Simulation Interoperability Workshop, 2003 </a:t>
            </a:r>
          </a:p>
          <a:p>
            <a:pPr marL="0" indent="0">
              <a:buNone/>
            </a:pPr>
            <a:r>
              <a:rPr lang="en-US" sz="2000" dirty="0"/>
              <a:t>Websites</a:t>
            </a:r>
            <a:endParaRPr lang="en-US" sz="2000" dirty="0">
              <a:hlinkClick r:id="rId2"/>
            </a:endParaRPr>
          </a:p>
          <a:p>
            <a:r>
              <a:rPr lang="en-US" sz="2000" b="1" i="1" dirty="0"/>
              <a:t>TENA </a:t>
            </a:r>
            <a:r>
              <a:rPr lang="en-US" sz="2000" dirty="0"/>
              <a:t>Project: </a:t>
            </a:r>
            <a:r>
              <a:rPr lang="en-US" sz="2000" dirty="0">
                <a:hlinkClick r:id="rId3">
                  <a:extLst>
                    <a:ext uri="{A12FA001-AC4F-418D-AE19-62706E023703}">
                      <ahyp:hlinkClr xmlns:ahyp="http://schemas.microsoft.com/office/drawing/2018/hyperlinkcolor" val="tx"/>
                    </a:ext>
                  </a:extLst>
                </a:hlinkClick>
              </a:rPr>
              <a:t>https://www.tena-sda.org/.</a:t>
            </a:r>
            <a:endParaRPr lang="en-US" sz="2000" dirty="0"/>
          </a:p>
          <a:p>
            <a:endParaRPr lang="en-US" sz="1600" dirty="0"/>
          </a:p>
          <a:p>
            <a:endParaRPr lang="en-US" sz="1600" dirty="0"/>
          </a:p>
        </p:txBody>
      </p:sp>
    </p:spTree>
    <p:extLst>
      <p:ext uri="{BB962C8B-B14F-4D97-AF65-F5344CB8AC3E}">
        <p14:creationId xmlns:p14="http://schemas.microsoft.com/office/powerpoint/2010/main" val="289307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6C29-F688-DB48-BDDF-711757446CC3}"/>
              </a:ext>
            </a:extLst>
          </p:cNvPr>
          <p:cNvSpPr>
            <a:spLocks noGrp="1"/>
          </p:cNvSpPr>
          <p:nvPr>
            <p:ph type="title"/>
          </p:nvPr>
        </p:nvSpPr>
        <p:spPr>
          <a:xfrm>
            <a:off x="1757852" y="-17748"/>
            <a:ext cx="8253396" cy="795130"/>
          </a:xfrm>
        </p:spPr>
        <p:txBody>
          <a:bodyPr/>
          <a:lstStyle/>
          <a:p>
            <a:r>
              <a:rPr lang="en-US" dirty="0"/>
              <a:t>Live Virtual Constructive (LVC)  Definition </a:t>
            </a:r>
          </a:p>
        </p:txBody>
      </p:sp>
      <p:sp>
        <p:nvSpPr>
          <p:cNvPr id="4" name="Rounded Rectangle 3">
            <a:extLst>
              <a:ext uri="{FF2B5EF4-FFF2-40B4-BE49-F238E27FC236}">
                <a16:creationId xmlns:a16="http://schemas.microsoft.com/office/drawing/2014/main" id="{797267A4-4E45-BF43-B382-03EB9BB6DEC2}"/>
              </a:ext>
            </a:extLst>
          </p:cNvPr>
          <p:cNvSpPr/>
          <p:nvPr/>
        </p:nvSpPr>
        <p:spPr>
          <a:xfrm>
            <a:off x="1170846" y="3217065"/>
            <a:ext cx="3182805" cy="1050280"/>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Live Simulation</a:t>
            </a:r>
          </a:p>
          <a:p>
            <a:r>
              <a:rPr lang="en-US" sz="2000" i="1"/>
              <a:t>“Real people operating real systems”</a:t>
            </a:r>
          </a:p>
        </p:txBody>
      </p:sp>
      <p:sp>
        <p:nvSpPr>
          <p:cNvPr id="5" name="Rounded Rectangle 4">
            <a:extLst>
              <a:ext uri="{FF2B5EF4-FFF2-40B4-BE49-F238E27FC236}">
                <a16:creationId xmlns:a16="http://schemas.microsoft.com/office/drawing/2014/main" id="{BBE6B5A9-590A-874E-9CD3-B8384727A49C}"/>
              </a:ext>
            </a:extLst>
          </p:cNvPr>
          <p:cNvSpPr/>
          <p:nvPr/>
        </p:nvSpPr>
        <p:spPr>
          <a:xfrm>
            <a:off x="4722363" y="3196203"/>
            <a:ext cx="3182805" cy="1056828"/>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Virtual Simulation</a:t>
            </a:r>
          </a:p>
          <a:p>
            <a:r>
              <a:rPr lang="en-US" sz="2000" i="1"/>
              <a:t>“Real people operating simulated systems”</a:t>
            </a:r>
          </a:p>
        </p:txBody>
      </p:sp>
      <p:sp>
        <p:nvSpPr>
          <p:cNvPr id="6" name="Rounded Rectangle 5">
            <a:extLst>
              <a:ext uri="{FF2B5EF4-FFF2-40B4-BE49-F238E27FC236}">
                <a16:creationId xmlns:a16="http://schemas.microsoft.com/office/drawing/2014/main" id="{CC96363D-6887-EC4D-8AC3-7829CB4FEEB2}"/>
              </a:ext>
            </a:extLst>
          </p:cNvPr>
          <p:cNvSpPr/>
          <p:nvPr/>
        </p:nvSpPr>
        <p:spPr>
          <a:xfrm>
            <a:off x="8273881" y="3070380"/>
            <a:ext cx="3631953" cy="1050280"/>
          </a:xfrm>
          <a:prstGeom prst="roundRect">
            <a:avLst/>
          </a:prstGeom>
          <a:solidFill>
            <a:srgbClr val="0066CC"/>
          </a:solidFill>
        </p:spPr>
        <p:style>
          <a:lnRef idx="3">
            <a:schemeClr val="lt1"/>
          </a:lnRef>
          <a:fillRef idx="1">
            <a:schemeClr val="accent2"/>
          </a:fillRef>
          <a:effectRef idx="1">
            <a:schemeClr val="accent2"/>
          </a:effectRef>
          <a:fontRef idx="minor">
            <a:schemeClr val="lt1"/>
          </a:fontRef>
        </p:style>
        <p:txBody>
          <a:bodyPr rtlCol="0" anchor="ctr"/>
          <a:lstStyle/>
          <a:p>
            <a:r>
              <a:rPr lang="en-US" sz="2000" b="1"/>
              <a:t>Constructive Simulation</a:t>
            </a:r>
          </a:p>
          <a:p>
            <a:r>
              <a:rPr lang="en-US" sz="2000" i="1"/>
              <a:t>“Simulated People operating simulated systems”</a:t>
            </a:r>
          </a:p>
        </p:txBody>
      </p:sp>
      <p:sp>
        <p:nvSpPr>
          <p:cNvPr id="7" name="Rounded Rectangle 6">
            <a:extLst>
              <a:ext uri="{FF2B5EF4-FFF2-40B4-BE49-F238E27FC236}">
                <a16:creationId xmlns:a16="http://schemas.microsoft.com/office/drawing/2014/main" id="{BF036E30-E386-E444-9413-D40D7FA1716C}"/>
              </a:ext>
            </a:extLst>
          </p:cNvPr>
          <p:cNvSpPr/>
          <p:nvPr/>
        </p:nvSpPr>
        <p:spPr>
          <a:xfrm>
            <a:off x="8541411" y="4511022"/>
            <a:ext cx="3364423" cy="1662611"/>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a:t>Computer Generated Forces </a:t>
            </a:r>
            <a:r>
              <a:rPr lang="en-US" sz="2000">
                <a:solidFill>
                  <a:schemeClr val="tx1"/>
                </a:solidFill>
              </a:rPr>
              <a:t>(CGF)</a:t>
            </a:r>
          </a:p>
          <a:p>
            <a:pPr marL="285750" indent="-285750">
              <a:buFont typeface="Arial" charset="0"/>
              <a:buChar char="•"/>
            </a:pPr>
            <a:r>
              <a:rPr lang="en-US" sz="2000"/>
              <a:t>Virtual Environment</a:t>
            </a:r>
          </a:p>
          <a:p>
            <a:pPr marL="285750" indent="-285750">
              <a:buFont typeface="Arial" charset="0"/>
              <a:buChar char="•"/>
            </a:pPr>
            <a:r>
              <a:rPr lang="en-US" sz="2000"/>
              <a:t>Faster/slower than real-time</a:t>
            </a:r>
          </a:p>
          <a:p>
            <a:pPr marL="285750" indent="-285750">
              <a:buFont typeface="Arial" charset="0"/>
              <a:buChar char="•"/>
            </a:pPr>
            <a:endParaRPr lang="en-US" sz="2000"/>
          </a:p>
        </p:txBody>
      </p:sp>
      <p:sp>
        <p:nvSpPr>
          <p:cNvPr id="8" name="Rounded Rectangle 7">
            <a:extLst>
              <a:ext uri="{FF2B5EF4-FFF2-40B4-BE49-F238E27FC236}">
                <a16:creationId xmlns:a16="http://schemas.microsoft.com/office/drawing/2014/main" id="{E45E991C-D76A-7547-98FB-29A5709BF46B}"/>
              </a:ext>
            </a:extLst>
          </p:cNvPr>
          <p:cNvSpPr/>
          <p:nvPr/>
        </p:nvSpPr>
        <p:spPr>
          <a:xfrm>
            <a:off x="4749231" y="4511022"/>
            <a:ext cx="3182805" cy="1464535"/>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a:t>Various kinds of platform simulators</a:t>
            </a:r>
          </a:p>
          <a:p>
            <a:pPr marL="285750" indent="-285750">
              <a:buFont typeface="Arial" charset="0"/>
              <a:buChar char="•"/>
            </a:pPr>
            <a:r>
              <a:rPr lang="en-US" sz="2000"/>
              <a:t>Virtual Environment</a:t>
            </a:r>
          </a:p>
          <a:p>
            <a:pPr marL="285750" indent="-285750">
              <a:buFont typeface="Arial" charset="0"/>
              <a:buChar char="•"/>
            </a:pPr>
            <a:r>
              <a:rPr lang="en-US" sz="2000"/>
              <a:t>Real-time</a:t>
            </a:r>
          </a:p>
          <a:p>
            <a:pPr marL="285750" indent="-285750">
              <a:buFont typeface="Arial" charset="0"/>
              <a:buChar char="•"/>
            </a:pPr>
            <a:endParaRPr lang="en-US" sz="2000"/>
          </a:p>
        </p:txBody>
      </p:sp>
      <p:sp>
        <p:nvSpPr>
          <p:cNvPr id="9" name="Rounded Rectangle 8">
            <a:extLst>
              <a:ext uri="{FF2B5EF4-FFF2-40B4-BE49-F238E27FC236}">
                <a16:creationId xmlns:a16="http://schemas.microsoft.com/office/drawing/2014/main" id="{F7E47D0E-A1AA-5C4E-8F48-C9BA56EB519F}"/>
              </a:ext>
            </a:extLst>
          </p:cNvPr>
          <p:cNvSpPr/>
          <p:nvPr/>
        </p:nvSpPr>
        <p:spPr>
          <a:xfrm>
            <a:off x="990944" y="4511785"/>
            <a:ext cx="3450335" cy="1463772"/>
          </a:xfrm>
          <a:prstGeom prst="roundRect">
            <a:avLst>
              <a:gd name="adj" fmla="val 4914"/>
            </a:avLst>
          </a:prstGeom>
        </p:spPr>
        <p:style>
          <a:lnRef idx="2">
            <a:schemeClr val="accent2"/>
          </a:lnRef>
          <a:fillRef idx="1">
            <a:schemeClr val="lt1"/>
          </a:fillRef>
          <a:effectRef idx="0">
            <a:schemeClr val="accent2"/>
          </a:effectRef>
          <a:fontRef idx="minor">
            <a:schemeClr val="dk1"/>
          </a:fontRef>
        </p:style>
        <p:txBody>
          <a:bodyPr rtlCol="0" anchor="t"/>
          <a:lstStyle/>
          <a:p>
            <a:pPr marL="285750" indent="-285750">
              <a:buFont typeface="Arial" charset="0"/>
              <a:buChar char="•"/>
            </a:pPr>
            <a:r>
              <a:rPr lang="en-US" sz="2000" dirty="0"/>
              <a:t>Real environment</a:t>
            </a:r>
          </a:p>
          <a:p>
            <a:pPr marL="285750" indent="-285750">
              <a:buFont typeface="Arial" charset="0"/>
              <a:buChar char="•"/>
            </a:pPr>
            <a:r>
              <a:rPr lang="en-US" sz="2000" dirty="0">
                <a:solidFill>
                  <a:schemeClr val="tx1"/>
                </a:solidFill>
              </a:rPr>
              <a:t>Real systems</a:t>
            </a:r>
          </a:p>
          <a:p>
            <a:pPr marL="285750" indent="-285750">
              <a:buFont typeface="Arial" charset="0"/>
              <a:buChar char="•"/>
            </a:pPr>
            <a:r>
              <a:rPr lang="en-US" sz="2000" dirty="0">
                <a:solidFill>
                  <a:schemeClr val="tx1"/>
                </a:solidFill>
              </a:rPr>
              <a:t>Real people</a:t>
            </a:r>
          </a:p>
          <a:p>
            <a:pPr marL="285750" indent="-285750">
              <a:buFont typeface="Arial" charset="0"/>
              <a:buChar char="•"/>
            </a:pPr>
            <a:r>
              <a:rPr lang="en-US" sz="2000" dirty="0">
                <a:solidFill>
                  <a:schemeClr val="tx1"/>
                </a:solidFill>
              </a:rPr>
              <a:t>Real-time</a:t>
            </a:r>
          </a:p>
        </p:txBody>
      </p:sp>
      <p:pic>
        <p:nvPicPr>
          <p:cNvPr id="10" name="Picture 4" descr="contact">
            <a:extLst>
              <a:ext uri="{FF2B5EF4-FFF2-40B4-BE49-F238E27FC236}">
                <a16:creationId xmlns:a16="http://schemas.microsoft.com/office/drawing/2014/main" id="{EF2EB610-482A-A64B-B58D-8149D4E215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6116" y="1005556"/>
            <a:ext cx="2510265" cy="184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descr="ExistVickTurretGunTrainer">
            <a:extLst>
              <a:ext uri="{FF2B5EF4-FFF2-40B4-BE49-F238E27FC236}">
                <a16:creationId xmlns:a16="http://schemas.microsoft.com/office/drawing/2014/main" id="{3613A3B1-F39E-5148-8CB6-9C0DD095BAA3}"/>
              </a:ext>
            </a:extLst>
          </p:cNvPr>
          <p:cNvSpPr>
            <a:spLocks noChangeArrowheads="1"/>
          </p:cNvSpPr>
          <p:nvPr/>
        </p:nvSpPr>
        <p:spPr bwMode="auto">
          <a:xfrm>
            <a:off x="4864850" y="1053121"/>
            <a:ext cx="2740125" cy="1774110"/>
          </a:xfrm>
          <a:prstGeom prst="rect">
            <a:avLst/>
          </a:prstGeom>
          <a:blipFill dpi="0" rotWithShape="0">
            <a:blip r:embed="rId3"/>
            <a:srcRect/>
            <a:stretch>
              <a:fillRect/>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2" name="Rectangle 5" descr="StudentSightPic">
            <a:extLst>
              <a:ext uri="{FF2B5EF4-FFF2-40B4-BE49-F238E27FC236}">
                <a16:creationId xmlns:a16="http://schemas.microsoft.com/office/drawing/2014/main" id="{AFE03B1B-F2EA-5E48-A5D9-8269CAE8B1CD}"/>
              </a:ext>
            </a:extLst>
          </p:cNvPr>
          <p:cNvSpPr>
            <a:spLocks noChangeArrowheads="1"/>
          </p:cNvSpPr>
          <p:nvPr/>
        </p:nvSpPr>
        <p:spPr bwMode="auto">
          <a:xfrm>
            <a:off x="6765403" y="1331453"/>
            <a:ext cx="1215819" cy="951777"/>
          </a:xfrm>
          <a:prstGeom prst="rect">
            <a:avLst/>
          </a:prstGeom>
          <a:blipFill dpi="0" rotWithShape="0">
            <a:blip r:embed="rId4"/>
            <a:srcRect/>
            <a:stretch>
              <a:fillRect/>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wrap="square"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
        <p:nvSpPr>
          <p:cNvPr id="13" name="Rectangle 5" descr="Dod00011">
            <a:extLst>
              <a:ext uri="{FF2B5EF4-FFF2-40B4-BE49-F238E27FC236}">
                <a16:creationId xmlns:a16="http://schemas.microsoft.com/office/drawing/2014/main" id="{74707957-4CAF-754D-BDCC-41259868777D}"/>
              </a:ext>
            </a:extLst>
          </p:cNvPr>
          <p:cNvSpPr>
            <a:spLocks noChangeArrowheads="1"/>
          </p:cNvSpPr>
          <p:nvPr/>
        </p:nvSpPr>
        <p:spPr bwMode="auto">
          <a:xfrm>
            <a:off x="1802145" y="1017407"/>
            <a:ext cx="1800225" cy="2160588"/>
          </a:xfrm>
          <a:prstGeom prst="rect">
            <a:avLst/>
          </a:prstGeom>
          <a:blipFill dpi="0" rotWithShape="0">
            <a:blip r:embed="rId5"/>
            <a:srcRect/>
            <a:stretch>
              <a:fillRect t="2223" b="10212"/>
            </a:stretch>
          </a:blipFill>
          <a:ln>
            <a:noFill/>
          </a:ln>
          <a:extLst>
            <a:ext uri="{91240B29-F687-4F45-9708-019B960494DF}">
              <a14:hiddenLine xmlns:a14="http://schemas.microsoft.com/office/drawing/2010/main" w="3175">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defRPr>
            </a:lvl1pPr>
            <a:lvl2pPr marL="742950" indent="-285750" eaLnBrk="0" hangingPunct="0">
              <a:defRPr sz="2400">
                <a:solidFill>
                  <a:schemeClr val="bg1"/>
                </a:solidFill>
                <a:latin typeface="Arial" charset="0"/>
              </a:defRPr>
            </a:lvl2pPr>
            <a:lvl3pPr marL="1143000" indent="-228600" eaLnBrk="0" hangingPunct="0">
              <a:defRPr sz="2400">
                <a:solidFill>
                  <a:schemeClr val="bg1"/>
                </a:solidFill>
                <a:latin typeface="Arial" charset="0"/>
              </a:defRPr>
            </a:lvl3pPr>
            <a:lvl4pPr marL="1600200" indent="-228600" eaLnBrk="0" hangingPunct="0">
              <a:defRPr sz="2400">
                <a:solidFill>
                  <a:schemeClr val="bg1"/>
                </a:solidFill>
                <a:latin typeface="Arial" charset="0"/>
              </a:defRPr>
            </a:lvl4pPr>
            <a:lvl5pPr marL="2057400" indent="-228600" eaLnBrk="0" hangingPunct="0">
              <a:defRPr sz="2400">
                <a:solidFill>
                  <a:schemeClr val="bg1"/>
                </a:solidFill>
                <a:latin typeface="Arial" charset="0"/>
              </a:defRPr>
            </a:lvl5pPr>
            <a:lvl6pPr marL="2514600" indent="-228600" eaLnBrk="0" fontAlgn="base" hangingPunct="0">
              <a:spcBef>
                <a:spcPct val="0"/>
              </a:spcBef>
              <a:spcAft>
                <a:spcPct val="0"/>
              </a:spcAft>
              <a:defRPr sz="2400">
                <a:solidFill>
                  <a:schemeClr val="bg1"/>
                </a:solidFill>
                <a:latin typeface="Arial" charset="0"/>
              </a:defRPr>
            </a:lvl6pPr>
            <a:lvl7pPr marL="2971800" indent="-228600" eaLnBrk="0" fontAlgn="base" hangingPunct="0">
              <a:spcBef>
                <a:spcPct val="0"/>
              </a:spcBef>
              <a:spcAft>
                <a:spcPct val="0"/>
              </a:spcAft>
              <a:defRPr sz="2400">
                <a:solidFill>
                  <a:schemeClr val="bg1"/>
                </a:solidFill>
                <a:latin typeface="Arial" charset="0"/>
              </a:defRPr>
            </a:lvl7pPr>
            <a:lvl8pPr marL="3429000" indent="-228600" eaLnBrk="0" fontAlgn="base" hangingPunct="0">
              <a:spcBef>
                <a:spcPct val="0"/>
              </a:spcBef>
              <a:spcAft>
                <a:spcPct val="0"/>
              </a:spcAft>
              <a:defRPr sz="2400">
                <a:solidFill>
                  <a:schemeClr val="bg1"/>
                </a:solidFill>
                <a:latin typeface="Arial" charset="0"/>
              </a:defRPr>
            </a:lvl8pPr>
            <a:lvl9pPr marL="3886200" indent="-228600" eaLnBrk="0" fontAlgn="base" hangingPunct="0">
              <a:spcBef>
                <a:spcPct val="0"/>
              </a:spcBef>
              <a:spcAft>
                <a:spcPct val="0"/>
              </a:spcAft>
              <a:defRPr sz="2400">
                <a:solidFill>
                  <a:schemeClr val="bg1"/>
                </a:solidFill>
                <a:latin typeface="Arial" charset="0"/>
              </a:defRPr>
            </a:lvl9pPr>
          </a:lstStyle>
          <a:p>
            <a:pPr eaLnBrk="1" hangingPunct="1"/>
            <a:endParaRPr lang="en-US" altLang="x-none"/>
          </a:p>
        </p:txBody>
      </p:sp>
    </p:spTree>
    <p:extLst>
      <p:ext uri="{BB962C8B-B14F-4D97-AF65-F5344CB8AC3E}">
        <p14:creationId xmlns:p14="http://schemas.microsoft.com/office/powerpoint/2010/main" val="208343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Simulation</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3"/>
            <a:ext cx="11943341" cy="4522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A distributed simulation is a system that:</a:t>
            </a:r>
          </a:p>
          <a:p>
            <a:pPr lvl="1"/>
            <a:r>
              <a:rPr lang="en-US" altLang="x-none" kern="0" dirty="0"/>
              <a:t>Involves several independent processes executing on one or more computational nodes </a:t>
            </a:r>
          </a:p>
          <a:p>
            <a:pPr lvl="1"/>
            <a:r>
              <a:rPr lang="en-US" altLang="x-none" kern="0" dirty="0"/>
              <a:t>Interoperates using a common services and/or protocol over a network</a:t>
            </a:r>
          </a:p>
          <a:p>
            <a:r>
              <a:rPr lang="en-US" altLang="x-none" kern="0" dirty="0"/>
              <a:t>Simulations can be distributed over a number of different components, ideally loosely coupled or “federated”</a:t>
            </a:r>
          </a:p>
          <a:p>
            <a:pPr lvl="1"/>
            <a:r>
              <a:rPr lang="en-US" altLang="x-none" kern="0" dirty="0"/>
              <a:t>Allows growth over time</a:t>
            </a:r>
          </a:p>
          <a:p>
            <a:pPr lvl="1"/>
            <a:r>
              <a:rPr lang="en-US" altLang="x-none" kern="0" dirty="0"/>
              <a:t>Allows components to be replaced or upgraded easily</a:t>
            </a:r>
          </a:p>
          <a:p>
            <a:pPr lvl="1"/>
            <a:r>
              <a:rPr lang="en-US" altLang="x-none" kern="0" dirty="0"/>
              <a:t>Add additional computational power if needed  </a:t>
            </a:r>
          </a:p>
          <a:p>
            <a:r>
              <a:rPr lang="en-US" altLang="x-none" kern="0" dirty="0"/>
              <a:t>Distributed Simulation can be used to support</a:t>
            </a:r>
          </a:p>
          <a:p>
            <a:pPr lvl="1"/>
            <a:r>
              <a:rPr lang="en-US" altLang="x-none" kern="0" dirty="0"/>
              <a:t>Warfighter Training, Command Post Exercises, Enhanced Modeling and Simulation Objectives, Research, Development Test and Evaluation (RDT&amp;E), </a:t>
            </a:r>
            <a:r>
              <a:rPr lang="en-US" altLang="x-none" kern="0" dirty="0" err="1"/>
              <a:t>etc</a:t>
            </a:r>
            <a:endParaRPr lang="en-US" i="1" kern="0" dirty="0">
              <a:latin typeface="Cambria" charset="0"/>
              <a:ea typeface="ＭＳ Ｐゴシック" charset="-128"/>
            </a:endParaRPr>
          </a:p>
          <a:p>
            <a:pPr lvl="1"/>
            <a:endParaRPr lang="en-US" kern="0" dirty="0"/>
          </a:p>
          <a:p>
            <a:pPr>
              <a:buFont typeface="Arial" charset="0"/>
              <a:buChar char="•"/>
            </a:pPr>
            <a:endParaRPr lang="en-US" kern="0" dirty="0"/>
          </a:p>
        </p:txBody>
      </p:sp>
      <p:pic>
        <p:nvPicPr>
          <p:cNvPr id="4" name="Picture 6" descr="http://4.bp.blogspot.com/-wTN1t5Md1ZQ/T-Iv5xZfRnI/AAAAAAAAARA/fqGM9Ldmx1c/s1600/teamwork+pic2a.jpg">
            <a:extLst>
              <a:ext uri="{FF2B5EF4-FFF2-40B4-BE49-F238E27FC236}">
                <a16:creationId xmlns:a16="http://schemas.microsoft.com/office/drawing/2014/main" id="{5FE354DE-F4E4-3D41-A943-F52933C666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6865" y="3111294"/>
            <a:ext cx="1673139" cy="167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1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LVC Event</a:t>
            </a:r>
          </a:p>
        </p:txBody>
      </p:sp>
      <p:sp>
        <p:nvSpPr>
          <p:cNvPr id="5" name="Content Placeholder 3">
            <a:extLst>
              <a:ext uri="{FF2B5EF4-FFF2-40B4-BE49-F238E27FC236}">
                <a16:creationId xmlns:a16="http://schemas.microsoft.com/office/drawing/2014/main" id="{6C03C9DA-7E70-604E-9006-355FAB03023E}"/>
              </a:ext>
            </a:extLst>
          </p:cNvPr>
          <p:cNvSpPr txBox="1">
            <a:spLocks/>
          </p:cNvSpPr>
          <p:nvPr/>
        </p:nvSpPr>
        <p:spPr bwMode="auto">
          <a:xfrm>
            <a:off x="401781" y="977443"/>
            <a:ext cx="11225443" cy="3608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Distributed LVC Event</a:t>
            </a:r>
          </a:p>
          <a:p>
            <a:pPr lvl="1"/>
            <a:r>
              <a:rPr lang="en-US" kern="0" dirty="0"/>
              <a:t>An activity to integrate and execute LVC simulations in a virtual environment so that “real-world” processes and “things” can be exercised to investigate and solve complex issues</a:t>
            </a:r>
          </a:p>
          <a:p>
            <a:pPr lvl="2"/>
            <a:r>
              <a:rPr lang="en-US" kern="0" dirty="0"/>
              <a:t>Real-time for live systems, Can be faster than real-time for virtual and constructive systems</a:t>
            </a:r>
          </a:p>
          <a:p>
            <a:pPr lvl="1"/>
            <a:r>
              <a:rPr lang="en-US" kern="0" dirty="0"/>
              <a:t>Technique used to enhance weapons system development, test and training </a:t>
            </a:r>
          </a:p>
          <a:p>
            <a:pPr lvl="1"/>
            <a:r>
              <a:rPr lang="en-US" kern="0" dirty="0"/>
              <a:t>Can be an effective tool to enhance effectiveness, reduce risk, reduce cost</a:t>
            </a:r>
          </a:p>
          <a:p>
            <a:pPr lvl="1"/>
            <a:r>
              <a:rPr lang="en-US" kern="0" dirty="0"/>
              <a:t>Examples include </a:t>
            </a:r>
          </a:p>
          <a:p>
            <a:pPr lvl="2"/>
            <a:r>
              <a:rPr lang="en-US" kern="0" dirty="0"/>
              <a:t>Stimulating a ”real” fire control radar with simulated targets to conduct common operator training exercises at multiple training locations</a:t>
            </a:r>
          </a:p>
          <a:p>
            <a:pPr marL="609585" lvl="1" indent="0">
              <a:buNone/>
            </a:pPr>
            <a:endParaRPr lang="en-US" i="1" kern="0" dirty="0">
              <a:latin typeface="Cambria" charset="0"/>
              <a:ea typeface="ＭＳ Ｐゴシック" charset="-128"/>
            </a:endParaRPr>
          </a:p>
          <a:p>
            <a:pPr lvl="1"/>
            <a:endParaRPr lang="en-US" kern="0" dirty="0"/>
          </a:p>
        </p:txBody>
      </p:sp>
      <p:sp>
        <p:nvSpPr>
          <p:cNvPr id="6" name="Right Arrow 5">
            <a:extLst>
              <a:ext uri="{FF2B5EF4-FFF2-40B4-BE49-F238E27FC236}">
                <a16:creationId xmlns:a16="http://schemas.microsoft.com/office/drawing/2014/main" id="{341B6C3C-6B9A-FF48-883D-1D5FF81D0199}"/>
              </a:ext>
            </a:extLst>
          </p:cNvPr>
          <p:cNvSpPr/>
          <p:nvPr/>
        </p:nvSpPr>
        <p:spPr>
          <a:xfrm>
            <a:off x="4463325" y="4682912"/>
            <a:ext cx="1910624" cy="919211"/>
          </a:xfrm>
          <a:prstGeom prst="rightArrow">
            <a:avLst/>
          </a:prstGeom>
          <a:solidFill>
            <a:srgbClr val="0066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a:t>Integrated with</a:t>
            </a:r>
          </a:p>
        </p:txBody>
      </p:sp>
      <p:pic>
        <p:nvPicPr>
          <p:cNvPr id="8" name="Picture 7">
            <a:extLst>
              <a:ext uri="{FF2B5EF4-FFF2-40B4-BE49-F238E27FC236}">
                <a16:creationId xmlns:a16="http://schemas.microsoft.com/office/drawing/2014/main" id="{83CDC8EC-FEEB-BF45-81C7-44AE7D53C289}"/>
              </a:ext>
            </a:extLst>
          </p:cNvPr>
          <p:cNvPicPr>
            <a:picLocks noChangeAspect="1"/>
          </p:cNvPicPr>
          <p:nvPr/>
        </p:nvPicPr>
        <p:blipFill>
          <a:blip r:embed="rId3"/>
          <a:stretch>
            <a:fillRect/>
          </a:stretch>
        </p:blipFill>
        <p:spPr>
          <a:xfrm>
            <a:off x="2425372" y="4803225"/>
            <a:ext cx="803619" cy="810958"/>
          </a:xfrm>
          <a:prstGeom prst="rect">
            <a:avLst/>
          </a:prstGeom>
        </p:spPr>
      </p:pic>
      <p:pic>
        <p:nvPicPr>
          <p:cNvPr id="9" name="Picture 8">
            <a:extLst>
              <a:ext uri="{FF2B5EF4-FFF2-40B4-BE49-F238E27FC236}">
                <a16:creationId xmlns:a16="http://schemas.microsoft.com/office/drawing/2014/main" id="{F7A8544D-3766-1B4F-9CF1-8E8A09F4DA3A}"/>
              </a:ext>
            </a:extLst>
          </p:cNvPr>
          <p:cNvPicPr>
            <a:picLocks noChangeAspect="1"/>
          </p:cNvPicPr>
          <p:nvPr/>
        </p:nvPicPr>
        <p:blipFill>
          <a:blip r:embed="rId4"/>
          <a:stretch>
            <a:fillRect/>
          </a:stretch>
        </p:blipFill>
        <p:spPr>
          <a:xfrm>
            <a:off x="3362516" y="4834628"/>
            <a:ext cx="803618" cy="807288"/>
          </a:xfrm>
          <a:prstGeom prst="rect">
            <a:avLst/>
          </a:prstGeom>
        </p:spPr>
      </p:pic>
      <p:pic>
        <p:nvPicPr>
          <p:cNvPr id="10" name="Picture 9">
            <a:extLst>
              <a:ext uri="{FF2B5EF4-FFF2-40B4-BE49-F238E27FC236}">
                <a16:creationId xmlns:a16="http://schemas.microsoft.com/office/drawing/2014/main" id="{56374D7B-A316-A149-B713-04A6A7E6B994}"/>
              </a:ext>
            </a:extLst>
          </p:cNvPr>
          <p:cNvPicPr>
            <a:picLocks noChangeAspect="1"/>
          </p:cNvPicPr>
          <p:nvPr/>
        </p:nvPicPr>
        <p:blipFill>
          <a:blip r:embed="rId5"/>
          <a:stretch>
            <a:fillRect/>
          </a:stretch>
        </p:blipFill>
        <p:spPr>
          <a:xfrm>
            <a:off x="547432" y="4787406"/>
            <a:ext cx="805445" cy="809123"/>
          </a:xfrm>
          <a:prstGeom prst="rect">
            <a:avLst/>
          </a:prstGeom>
        </p:spPr>
      </p:pic>
      <p:pic>
        <p:nvPicPr>
          <p:cNvPr id="11" name="Picture 10">
            <a:extLst>
              <a:ext uri="{FF2B5EF4-FFF2-40B4-BE49-F238E27FC236}">
                <a16:creationId xmlns:a16="http://schemas.microsoft.com/office/drawing/2014/main" id="{FD8B42C9-0424-D648-8194-D7DDD0A57EC0}"/>
              </a:ext>
            </a:extLst>
          </p:cNvPr>
          <p:cNvPicPr>
            <a:picLocks noChangeAspect="1"/>
          </p:cNvPicPr>
          <p:nvPr/>
        </p:nvPicPr>
        <p:blipFill>
          <a:blip r:embed="rId6"/>
          <a:stretch>
            <a:fillRect/>
          </a:stretch>
        </p:blipFill>
        <p:spPr>
          <a:xfrm>
            <a:off x="1486402" y="4769476"/>
            <a:ext cx="805445" cy="809123"/>
          </a:xfrm>
          <a:prstGeom prst="rect">
            <a:avLst/>
          </a:prstGeom>
        </p:spPr>
      </p:pic>
      <p:pic>
        <p:nvPicPr>
          <p:cNvPr id="13" name="Picture 12">
            <a:extLst>
              <a:ext uri="{FF2B5EF4-FFF2-40B4-BE49-F238E27FC236}">
                <a16:creationId xmlns:a16="http://schemas.microsoft.com/office/drawing/2014/main" id="{E4D32478-9813-8A42-B7EC-78C30367702D}"/>
              </a:ext>
            </a:extLst>
          </p:cNvPr>
          <p:cNvPicPr>
            <a:picLocks noChangeAspect="1"/>
          </p:cNvPicPr>
          <p:nvPr/>
        </p:nvPicPr>
        <p:blipFill>
          <a:blip r:embed="rId7"/>
          <a:stretch>
            <a:fillRect/>
          </a:stretch>
        </p:blipFill>
        <p:spPr>
          <a:xfrm>
            <a:off x="6571592" y="4660998"/>
            <a:ext cx="955240" cy="1046534"/>
          </a:xfrm>
          <a:prstGeom prst="rect">
            <a:avLst/>
          </a:prstGeom>
        </p:spPr>
      </p:pic>
      <p:sp>
        <p:nvSpPr>
          <p:cNvPr id="3" name="Rectangle 2">
            <a:extLst>
              <a:ext uri="{FF2B5EF4-FFF2-40B4-BE49-F238E27FC236}">
                <a16:creationId xmlns:a16="http://schemas.microsoft.com/office/drawing/2014/main" id="{5D49F0A5-3092-D049-AE69-18A6A09AC9FC}"/>
              </a:ext>
            </a:extLst>
          </p:cNvPr>
          <p:cNvSpPr/>
          <p:nvPr/>
        </p:nvSpPr>
        <p:spPr>
          <a:xfrm>
            <a:off x="950154" y="5795969"/>
            <a:ext cx="2706703" cy="369332"/>
          </a:xfrm>
          <a:prstGeom prst="rect">
            <a:avLst/>
          </a:prstGeom>
        </p:spPr>
        <p:txBody>
          <a:bodyPr wrap="none">
            <a:spAutoFit/>
          </a:bodyPr>
          <a:lstStyle/>
          <a:p>
            <a:pPr algn="ctr"/>
            <a:r>
              <a:rPr lang="en-US" sz="1800">
                <a:latin typeface="Arial" panose="020B0604020202020204" pitchFamily="34" charset="0"/>
                <a:cs typeface="Arial" panose="020B0604020202020204" pitchFamily="34" charset="0"/>
              </a:rPr>
              <a:t>Connected LVC systems</a:t>
            </a:r>
          </a:p>
        </p:txBody>
      </p:sp>
      <p:sp>
        <p:nvSpPr>
          <p:cNvPr id="14" name="Rectangle 13">
            <a:extLst>
              <a:ext uri="{FF2B5EF4-FFF2-40B4-BE49-F238E27FC236}">
                <a16:creationId xmlns:a16="http://schemas.microsoft.com/office/drawing/2014/main" id="{81C5A943-F3C8-1542-B2A6-A83B15EA736C}"/>
              </a:ext>
            </a:extLst>
          </p:cNvPr>
          <p:cNvSpPr/>
          <p:nvPr/>
        </p:nvSpPr>
        <p:spPr>
          <a:xfrm>
            <a:off x="5068012" y="5850895"/>
            <a:ext cx="3962400" cy="369332"/>
          </a:xfrm>
          <a:prstGeom prst="rect">
            <a:avLst/>
          </a:prstGeom>
        </p:spPr>
        <p:txBody>
          <a:bodyPr wrap="square">
            <a:spAutoFit/>
          </a:bodyPr>
          <a:lstStyle/>
          <a:p>
            <a:pPr algn="ctr"/>
            <a:r>
              <a:rPr lang="en-US" sz="1800">
                <a:latin typeface="Arial" panose="020B0604020202020204" pitchFamily="34" charset="0"/>
                <a:cs typeface="Arial" panose="020B0604020202020204" pitchFamily="34" charset="0"/>
              </a:rPr>
              <a:t>Virtual and/or Real Environment</a:t>
            </a:r>
          </a:p>
        </p:txBody>
      </p:sp>
      <p:sp>
        <p:nvSpPr>
          <p:cNvPr id="15" name="Right Arrow 14">
            <a:extLst>
              <a:ext uri="{FF2B5EF4-FFF2-40B4-BE49-F238E27FC236}">
                <a16:creationId xmlns:a16="http://schemas.microsoft.com/office/drawing/2014/main" id="{5C626F4C-D939-1749-96D8-8FE9673D25A0}"/>
              </a:ext>
            </a:extLst>
          </p:cNvPr>
          <p:cNvSpPr/>
          <p:nvPr/>
        </p:nvSpPr>
        <p:spPr>
          <a:xfrm>
            <a:off x="7993616" y="4697125"/>
            <a:ext cx="2073591" cy="872905"/>
          </a:xfrm>
          <a:prstGeom prst="rightArrow">
            <a:avLst/>
          </a:prstGeom>
          <a:solidFill>
            <a:srgbClr val="0066CC"/>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a:t>Running over time</a:t>
            </a:r>
          </a:p>
        </p:txBody>
      </p:sp>
      <p:pic>
        <p:nvPicPr>
          <p:cNvPr id="16" name="Picture 15">
            <a:extLst>
              <a:ext uri="{FF2B5EF4-FFF2-40B4-BE49-F238E27FC236}">
                <a16:creationId xmlns:a16="http://schemas.microsoft.com/office/drawing/2014/main" id="{8E88C6BB-DB16-1242-BF4B-752775B4E9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72324" y="4707730"/>
            <a:ext cx="1493540" cy="953070"/>
          </a:xfrm>
          <a:prstGeom prst="rect">
            <a:avLst/>
          </a:prstGeom>
        </p:spPr>
      </p:pic>
      <p:sp>
        <p:nvSpPr>
          <p:cNvPr id="17" name="Rectangle 16">
            <a:extLst>
              <a:ext uri="{FF2B5EF4-FFF2-40B4-BE49-F238E27FC236}">
                <a16:creationId xmlns:a16="http://schemas.microsoft.com/office/drawing/2014/main" id="{81D415C5-B67C-BE4A-9B59-931100DA7A2F}"/>
              </a:ext>
            </a:extLst>
          </p:cNvPr>
          <p:cNvSpPr/>
          <p:nvPr/>
        </p:nvSpPr>
        <p:spPr>
          <a:xfrm>
            <a:off x="10421895" y="5795969"/>
            <a:ext cx="1443969" cy="369332"/>
          </a:xfrm>
          <a:prstGeom prst="rect">
            <a:avLst/>
          </a:prstGeom>
        </p:spPr>
        <p:txBody>
          <a:bodyPr wrap="square">
            <a:spAutoFit/>
          </a:bodyPr>
          <a:lstStyle/>
          <a:p>
            <a:pPr algn="ctr"/>
            <a:r>
              <a:rPr lang="en-US" sz="1800">
                <a:latin typeface="Arial" panose="020B0604020202020204" pitchFamily="34" charset="0"/>
                <a:cs typeface="Arial" panose="020B0604020202020204" pitchFamily="34" charset="0"/>
              </a:rPr>
              <a:t>LVC Event </a:t>
            </a:r>
          </a:p>
        </p:txBody>
      </p:sp>
    </p:spTree>
    <p:extLst>
      <p:ext uri="{BB962C8B-B14F-4D97-AF65-F5344CB8AC3E}">
        <p14:creationId xmlns:p14="http://schemas.microsoft.com/office/powerpoint/2010/main" val="359025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Interoperability Requirements</a:t>
            </a:r>
          </a:p>
        </p:txBody>
      </p:sp>
      <p:sp>
        <p:nvSpPr>
          <p:cNvPr id="4" name="Content Placeholder 3"/>
          <p:cNvSpPr>
            <a:spLocks noGrp="1"/>
          </p:cNvSpPr>
          <p:nvPr>
            <p:ph sz="quarter" idx="11"/>
          </p:nvPr>
        </p:nvSpPr>
        <p:spPr>
          <a:xfrm>
            <a:off x="779391" y="795130"/>
            <a:ext cx="11250613" cy="5075237"/>
          </a:xfrm>
        </p:spPr>
        <p:txBody>
          <a:bodyPr/>
          <a:lstStyle/>
          <a:p>
            <a:r>
              <a:rPr lang="en-US" dirty="0"/>
              <a:t>Interoperability Requires</a:t>
            </a:r>
          </a:p>
          <a:p>
            <a:pPr lvl="1"/>
            <a:r>
              <a:rPr lang="en-US" dirty="0"/>
              <a:t>An ability to meaningfully communicate</a:t>
            </a:r>
          </a:p>
          <a:p>
            <a:pPr lvl="2"/>
            <a:r>
              <a:rPr lang="en-US" sz="2400" dirty="0"/>
              <a:t>A common “language” to describe the LVC systems</a:t>
            </a:r>
          </a:p>
          <a:p>
            <a:pPr lvl="2"/>
            <a:r>
              <a:rPr lang="en-US" sz="2400" dirty="0"/>
              <a:t>A data distribution mechanism with well-defined rules and/or services</a:t>
            </a:r>
          </a:p>
          <a:p>
            <a:pPr lvl="2"/>
            <a:r>
              <a:rPr lang="en-US" sz="2400" dirty="0"/>
              <a:t>A reliable network </a:t>
            </a:r>
          </a:p>
          <a:p>
            <a:pPr lvl="1"/>
            <a:r>
              <a:rPr lang="en-US" dirty="0"/>
              <a:t>A common context</a:t>
            </a:r>
          </a:p>
          <a:p>
            <a:pPr lvl="2"/>
            <a:r>
              <a:rPr lang="en-US" sz="2400" dirty="0"/>
              <a:t>A common understanding of the environment and time</a:t>
            </a:r>
          </a:p>
          <a:p>
            <a:pPr lvl="2"/>
            <a:r>
              <a:rPr lang="en-US" sz="2400" dirty="0"/>
              <a:t>A common technical process</a:t>
            </a:r>
          </a:p>
          <a:p>
            <a:pPr>
              <a:spcBef>
                <a:spcPct val="50000"/>
              </a:spcBef>
            </a:pPr>
            <a:r>
              <a:rPr lang="en-US" dirty="0"/>
              <a:t>Efficient software reuse and composability is enabled by</a:t>
            </a:r>
          </a:p>
          <a:p>
            <a:pPr lvl="1"/>
            <a:r>
              <a:rPr lang="en-US" dirty="0"/>
              <a:t>Well-defined software interfaces and access to reusable components</a:t>
            </a:r>
          </a:p>
          <a:p>
            <a:pPr lvl="1"/>
            <a:r>
              <a:rPr lang="en-US" i="1" dirty="0">
                <a:solidFill>
                  <a:srgbClr val="990000"/>
                </a:solidFill>
              </a:rPr>
              <a:t>The ability to replace models at the component level, without interrupting the larger system or requiring software changes or recompilation to other system components</a:t>
            </a:r>
          </a:p>
          <a:p>
            <a:pPr lvl="1"/>
            <a:endParaRPr lang="en-US" dirty="0"/>
          </a:p>
        </p:txBody>
      </p:sp>
    </p:spTree>
    <p:extLst>
      <p:ext uri="{BB962C8B-B14F-4D97-AF65-F5344CB8AC3E}">
        <p14:creationId xmlns:p14="http://schemas.microsoft.com/office/powerpoint/2010/main" val="361034695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3581</TotalTime>
  <Words>5038</Words>
  <Application>Microsoft Macintosh PowerPoint</Application>
  <PresentationFormat>Widescreen</PresentationFormat>
  <Paragraphs>723</Paragraphs>
  <Slides>54</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Arial</vt:lpstr>
      <vt:lpstr>Arial Black</vt:lpstr>
      <vt:lpstr>Arial Narrow</vt:lpstr>
      <vt:lpstr>Calibri Light</vt:lpstr>
      <vt:lpstr>Cambria</vt:lpstr>
      <vt:lpstr>Copperplate Gothic Bold</vt:lpstr>
      <vt:lpstr>Courier New</vt:lpstr>
      <vt:lpstr>ITCFranklinGothic LT Book</vt:lpstr>
      <vt:lpstr>Tahoma</vt:lpstr>
      <vt:lpstr>Times New Roman</vt:lpstr>
      <vt:lpstr>Wingdings</vt:lpstr>
      <vt:lpstr>Blends</vt:lpstr>
      <vt:lpstr>PowerPoint Presentation</vt:lpstr>
      <vt:lpstr>Agenda</vt:lpstr>
      <vt:lpstr>1. Learning Objectives</vt:lpstr>
      <vt:lpstr>2. LVC Interoperability Overview</vt:lpstr>
      <vt:lpstr>LVC Interoperability Overview</vt:lpstr>
      <vt:lpstr>Live Virtual Constructive (LVC)  Definition </vt:lpstr>
      <vt:lpstr>Distributed Simulation</vt:lpstr>
      <vt:lpstr>Distributed LVC Event</vt:lpstr>
      <vt:lpstr>Interoperability Requirements</vt:lpstr>
      <vt:lpstr>Typical Interoperability Discussions</vt:lpstr>
      <vt:lpstr>LVC Distributed Event Environment </vt:lpstr>
      <vt:lpstr>3. Interoperability through Standards</vt:lpstr>
      <vt:lpstr>The Value of Interoperability Standards</vt:lpstr>
      <vt:lpstr>Goals of Interoperability Standards</vt:lpstr>
      <vt:lpstr>Interoperability Approaches of the Past</vt:lpstr>
      <vt:lpstr>Modern Interoperability Approaches</vt:lpstr>
      <vt:lpstr>Interoperability Standard: Data Models</vt:lpstr>
      <vt:lpstr>Interoperability Standard: API </vt:lpstr>
      <vt:lpstr>Interoperability Standards: Integration Process</vt:lpstr>
      <vt:lpstr>Open Standards</vt:lpstr>
      <vt:lpstr>The “Big 3” LVC Interoperability Architecture Standards</vt:lpstr>
      <vt:lpstr>Interoperability vs Interconnectivity</vt:lpstr>
      <vt:lpstr>Interoperability vs Interconnectivity</vt:lpstr>
      <vt:lpstr>Timeline Of Interoperability Standards </vt:lpstr>
      <vt:lpstr>Distributed Interactive Simulation (DIS) Overview</vt:lpstr>
      <vt:lpstr>Distributed Interactive Simulation (DIS) Example PDU</vt:lpstr>
      <vt:lpstr>High Level Architecture (HLA) Overview</vt:lpstr>
      <vt:lpstr>DIS and HLA Data Model &amp; Standardization</vt:lpstr>
      <vt:lpstr>TENA Overview</vt:lpstr>
      <vt:lpstr>PowerPoint Presentation</vt:lpstr>
      <vt:lpstr>Test and Training Enabling Architecture (TENA) Overview</vt:lpstr>
      <vt:lpstr>TENA Data Model &amp; Standardization</vt:lpstr>
      <vt:lpstr>PowerPoint Presentation</vt:lpstr>
      <vt:lpstr>TENA Tools</vt:lpstr>
      <vt:lpstr>TENA Adapter Library</vt:lpstr>
      <vt:lpstr>Recommended Integration Approach</vt:lpstr>
      <vt:lpstr>Identify Integration Process</vt:lpstr>
      <vt:lpstr>Focus on Integration Process and Communication</vt:lpstr>
      <vt:lpstr>4. Interoperability Using Gateways</vt:lpstr>
      <vt:lpstr>Interoperability Using Gateways</vt:lpstr>
      <vt:lpstr>Interoperability Using Gateways</vt:lpstr>
      <vt:lpstr>Multiple Levels of Security </vt:lpstr>
      <vt:lpstr>Purpose of Cross Domain Solutions</vt:lpstr>
      <vt:lpstr>CDS: Multiple Protocol Example</vt:lpstr>
      <vt:lpstr>5. LVC Interoperability Use Case </vt:lpstr>
      <vt:lpstr>LVC Interoperability Use Case </vt:lpstr>
      <vt:lpstr>LVC Interoperability Use Case </vt:lpstr>
      <vt:lpstr>LVC Interoperability Use Case </vt:lpstr>
      <vt:lpstr>LVC Interoperability Use Case </vt:lpstr>
      <vt:lpstr>6. Summary: Standards</vt:lpstr>
      <vt:lpstr>Summary: Standards (2)</vt:lpstr>
      <vt:lpstr>Summary: Standards (3)</vt:lpstr>
      <vt:lpstr>Summary: Standards (4)</vt:lpstr>
      <vt:lpstr>Bibliography</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Kurt Lessmann</cp:lastModifiedBy>
  <cp:revision>40</cp:revision>
  <cp:lastPrinted>1601-01-01T00:00:00Z</cp:lastPrinted>
  <dcterms:created xsi:type="dcterms:W3CDTF">2016-03-29T15:29:36Z</dcterms:created>
  <dcterms:modified xsi:type="dcterms:W3CDTF">2022-10-24T16:46:19Z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