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57"/>
  </p:notesMasterIdLst>
  <p:handoutMasterIdLst>
    <p:handoutMasterId r:id="rId58"/>
  </p:handoutMasterIdLst>
  <p:sldIdLst>
    <p:sldId id="289" r:id="rId5"/>
    <p:sldId id="303" r:id="rId6"/>
    <p:sldId id="304" r:id="rId7"/>
    <p:sldId id="305" r:id="rId8"/>
    <p:sldId id="306"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59" r:id="rId27"/>
    <p:sldId id="326" r:id="rId28"/>
    <p:sldId id="327" r:id="rId29"/>
    <p:sldId id="328" r:id="rId30"/>
    <p:sldId id="371" r:id="rId31"/>
    <p:sldId id="377" r:id="rId32"/>
    <p:sldId id="379" r:id="rId33"/>
    <p:sldId id="360" r:id="rId34"/>
    <p:sldId id="385" r:id="rId35"/>
    <p:sldId id="386" r:id="rId36"/>
    <p:sldId id="387" r:id="rId37"/>
    <p:sldId id="365" r:id="rId38"/>
    <p:sldId id="370" r:id="rId39"/>
    <p:sldId id="372" r:id="rId40"/>
    <p:sldId id="373" r:id="rId41"/>
    <p:sldId id="374" r:id="rId42"/>
    <p:sldId id="375" r:id="rId43"/>
    <p:sldId id="384" r:id="rId44"/>
    <p:sldId id="352" r:id="rId45"/>
    <p:sldId id="353" r:id="rId46"/>
    <p:sldId id="354" r:id="rId47"/>
    <p:sldId id="355" r:id="rId48"/>
    <p:sldId id="358" r:id="rId49"/>
    <p:sldId id="345" r:id="rId50"/>
    <p:sldId id="346" r:id="rId51"/>
    <p:sldId id="347" r:id="rId52"/>
    <p:sldId id="348" r:id="rId53"/>
    <p:sldId id="349" r:id="rId54"/>
    <p:sldId id="350" r:id="rId55"/>
    <p:sldId id="351" r:id="rId5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34" autoAdjust="0"/>
  </p:normalViewPr>
  <p:slideViewPr>
    <p:cSldViewPr snapToGrid="0">
      <p:cViewPr varScale="1">
        <p:scale>
          <a:sx n="55" d="100"/>
          <a:sy n="55" d="100"/>
        </p:scale>
        <p:origin x="84" y="15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96"/>
    </p:cViewPr>
  </p:sorterViewPr>
  <p:notesViewPr>
    <p:cSldViewPr snapToGrid="0">
      <p:cViewPr varScale="1">
        <p:scale>
          <a:sx n="95" d="100"/>
          <a:sy n="95" d="100"/>
        </p:scale>
        <p:origin x="3582" y="66"/>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6.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Sheet1!$A$41</c:f>
              <c:strCache>
                <c:ptCount val="1"/>
                <c:pt idx="0">
                  <c:v>Ground Range</c:v>
                </c:pt>
              </c:strCache>
            </c:strRef>
          </c:tx>
          <c:spPr>
            <a:solidFill>
              <a:schemeClr val="accent1">
                <a:lumMod val="50000"/>
              </a:schemeClr>
            </a:solidFill>
            <a:ln>
              <a:noFill/>
            </a:ln>
            <a:effectLst/>
          </c:spPr>
          <c:invertIfNegative val="0"/>
          <c:cat>
            <c:strRef>
              <c:f>Sheet1!$B$40:$E$40</c:f>
              <c:strCache>
                <c:ptCount val="4"/>
                <c:pt idx="0">
                  <c:v>True Positive</c:v>
                </c:pt>
                <c:pt idx="1">
                  <c:v>True Negative</c:v>
                </c:pt>
                <c:pt idx="2">
                  <c:v>False Positive</c:v>
                </c:pt>
                <c:pt idx="3">
                  <c:v>False Negative</c:v>
                </c:pt>
              </c:strCache>
            </c:strRef>
          </c:cat>
          <c:val>
            <c:numRef>
              <c:f>Sheet1!$B$41:$E$41</c:f>
              <c:numCache>
                <c:formatCode>0.0%</c:formatCode>
                <c:ptCount val="4"/>
                <c:pt idx="0">
                  <c:v>0.96699999999999997</c:v>
                </c:pt>
                <c:pt idx="1">
                  <c:v>0.10299999999999999</c:v>
                </c:pt>
                <c:pt idx="2">
                  <c:v>0.89700000000000002</c:v>
                </c:pt>
                <c:pt idx="3">
                  <c:v>3.3000000000000029E-2</c:v>
                </c:pt>
              </c:numCache>
            </c:numRef>
          </c:val>
          <c:extLst>
            <c:ext xmlns:c16="http://schemas.microsoft.com/office/drawing/2014/chart" uri="{C3380CC4-5D6E-409C-BE32-E72D297353CC}">
              <c16:uniqueId val="{00000000-F189-4F67-8A59-81A80CE10AF6}"/>
            </c:ext>
          </c:extLst>
        </c:ser>
        <c:ser>
          <c:idx val="1"/>
          <c:order val="1"/>
          <c:tx>
            <c:strRef>
              <c:f>Sheet1!$A$42</c:f>
              <c:strCache>
                <c:ptCount val="1"/>
                <c:pt idx="0">
                  <c:v>Height</c:v>
                </c:pt>
              </c:strCache>
            </c:strRef>
          </c:tx>
          <c:spPr>
            <a:solidFill>
              <a:schemeClr val="accent1">
                <a:lumMod val="75000"/>
              </a:schemeClr>
            </a:solidFill>
            <a:ln>
              <a:noFill/>
            </a:ln>
            <a:effectLst/>
          </c:spPr>
          <c:invertIfNegative val="0"/>
          <c:cat>
            <c:strRef>
              <c:f>Sheet1!$B$40:$E$40</c:f>
              <c:strCache>
                <c:ptCount val="4"/>
                <c:pt idx="0">
                  <c:v>True Positive</c:v>
                </c:pt>
                <c:pt idx="1">
                  <c:v>True Negative</c:v>
                </c:pt>
                <c:pt idx="2">
                  <c:v>False Positive</c:v>
                </c:pt>
                <c:pt idx="3">
                  <c:v>False Negative</c:v>
                </c:pt>
              </c:strCache>
            </c:strRef>
          </c:cat>
          <c:val>
            <c:numRef>
              <c:f>Sheet1!$B$42:$E$42</c:f>
              <c:numCache>
                <c:formatCode>0.0%</c:formatCode>
                <c:ptCount val="4"/>
                <c:pt idx="0">
                  <c:v>0.95</c:v>
                </c:pt>
                <c:pt idx="1">
                  <c:v>1</c:v>
                </c:pt>
                <c:pt idx="2">
                  <c:v>0</c:v>
                </c:pt>
                <c:pt idx="3">
                  <c:v>5.0000000000000044E-2</c:v>
                </c:pt>
              </c:numCache>
            </c:numRef>
          </c:val>
          <c:extLst>
            <c:ext xmlns:c16="http://schemas.microsoft.com/office/drawing/2014/chart" uri="{C3380CC4-5D6E-409C-BE32-E72D297353CC}">
              <c16:uniqueId val="{00000001-F189-4F67-8A59-81A80CE10AF6}"/>
            </c:ext>
          </c:extLst>
        </c:ser>
        <c:ser>
          <c:idx val="2"/>
          <c:order val="2"/>
          <c:tx>
            <c:strRef>
              <c:f>Sheet1!$A$43</c:f>
              <c:strCache>
                <c:ptCount val="1"/>
                <c:pt idx="0">
                  <c:v>Ground Range Velocity</c:v>
                </c:pt>
              </c:strCache>
            </c:strRef>
          </c:tx>
          <c:spPr>
            <a:solidFill>
              <a:schemeClr val="accent1">
                <a:lumMod val="60000"/>
                <a:lumOff val="40000"/>
              </a:schemeClr>
            </a:solidFill>
            <a:ln>
              <a:noFill/>
            </a:ln>
            <a:effectLst/>
          </c:spPr>
          <c:invertIfNegative val="0"/>
          <c:cat>
            <c:strRef>
              <c:f>Sheet1!$B$40:$E$40</c:f>
              <c:strCache>
                <c:ptCount val="4"/>
                <c:pt idx="0">
                  <c:v>True Positive</c:v>
                </c:pt>
                <c:pt idx="1">
                  <c:v>True Negative</c:v>
                </c:pt>
                <c:pt idx="2">
                  <c:v>False Positive</c:v>
                </c:pt>
                <c:pt idx="3">
                  <c:v>False Negative</c:v>
                </c:pt>
              </c:strCache>
            </c:strRef>
          </c:cat>
          <c:val>
            <c:numRef>
              <c:f>Sheet1!$B$43:$E$43</c:f>
              <c:numCache>
                <c:formatCode>0.0%</c:formatCode>
                <c:ptCount val="4"/>
                <c:pt idx="0">
                  <c:v>0.95</c:v>
                </c:pt>
                <c:pt idx="1">
                  <c:v>0.17699999999999999</c:v>
                </c:pt>
                <c:pt idx="2">
                  <c:v>0.82299999999999995</c:v>
                </c:pt>
                <c:pt idx="3">
                  <c:v>5.0000000000000044E-2</c:v>
                </c:pt>
              </c:numCache>
            </c:numRef>
          </c:val>
          <c:extLst>
            <c:ext xmlns:c16="http://schemas.microsoft.com/office/drawing/2014/chart" uri="{C3380CC4-5D6E-409C-BE32-E72D297353CC}">
              <c16:uniqueId val="{00000002-F189-4F67-8A59-81A80CE10AF6}"/>
            </c:ext>
          </c:extLst>
        </c:ser>
        <c:ser>
          <c:idx val="3"/>
          <c:order val="3"/>
          <c:tx>
            <c:strRef>
              <c:f>Sheet1!$A$44</c:f>
              <c:strCache>
                <c:ptCount val="1"/>
                <c:pt idx="0">
                  <c:v>Height Velocity</c:v>
                </c:pt>
              </c:strCache>
            </c:strRef>
          </c:tx>
          <c:spPr>
            <a:solidFill>
              <a:schemeClr val="accent1">
                <a:lumMod val="20000"/>
                <a:lumOff val="80000"/>
              </a:schemeClr>
            </a:solidFill>
            <a:ln>
              <a:noFill/>
            </a:ln>
            <a:effectLst/>
          </c:spPr>
          <c:invertIfNegative val="0"/>
          <c:cat>
            <c:strRef>
              <c:f>Sheet1!$B$40:$E$40</c:f>
              <c:strCache>
                <c:ptCount val="4"/>
                <c:pt idx="0">
                  <c:v>True Positive</c:v>
                </c:pt>
                <c:pt idx="1">
                  <c:v>True Negative</c:v>
                </c:pt>
                <c:pt idx="2">
                  <c:v>False Positive</c:v>
                </c:pt>
                <c:pt idx="3">
                  <c:v>False Negative</c:v>
                </c:pt>
              </c:strCache>
            </c:strRef>
          </c:cat>
          <c:val>
            <c:numRef>
              <c:f>Sheet1!$B$44:$E$44</c:f>
              <c:numCache>
                <c:formatCode>0.0%</c:formatCode>
                <c:ptCount val="4"/>
                <c:pt idx="0">
                  <c:v>0.94</c:v>
                </c:pt>
                <c:pt idx="1">
                  <c:v>1</c:v>
                </c:pt>
                <c:pt idx="2">
                  <c:v>0</c:v>
                </c:pt>
                <c:pt idx="3">
                  <c:v>6.0000000000000053E-2</c:v>
                </c:pt>
              </c:numCache>
            </c:numRef>
          </c:val>
          <c:extLst>
            <c:ext xmlns:c16="http://schemas.microsoft.com/office/drawing/2014/chart" uri="{C3380CC4-5D6E-409C-BE32-E72D297353CC}">
              <c16:uniqueId val="{00000003-F189-4F67-8A59-81A80CE10AF6}"/>
            </c:ext>
          </c:extLst>
        </c:ser>
        <c:dLbls>
          <c:showLegendKey val="0"/>
          <c:showVal val="0"/>
          <c:showCatName val="0"/>
          <c:showSerName val="0"/>
          <c:showPercent val="0"/>
          <c:showBubbleSize val="0"/>
        </c:dLbls>
        <c:gapWidth val="219"/>
        <c:overlap val="-27"/>
        <c:axId val="410267704"/>
        <c:axId val="410268688"/>
      </c:barChart>
      <c:catAx>
        <c:axId val="41026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10268688"/>
        <c:crosses val="autoZero"/>
        <c:auto val="1"/>
        <c:lblAlgn val="ctr"/>
        <c:lblOffset val="100"/>
        <c:noMultiLvlLbl val="0"/>
      </c:catAx>
      <c:valAx>
        <c:axId val="410268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10267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Sheet1!$A$48</c:f>
              <c:strCache>
                <c:ptCount val="1"/>
                <c:pt idx="0">
                  <c:v>Ground Range</c:v>
                </c:pt>
              </c:strCache>
            </c:strRef>
          </c:tx>
          <c:spPr>
            <a:solidFill>
              <a:schemeClr val="accent1">
                <a:lumMod val="50000"/>
              </a:schemeClr>
            </a:solidFill>
            <a:ln>
              <a:noFill/>
            </a:ln>
            <a:effectLst/>
          </c:spPr>
          <c:invertIfNegative val="0"/>
          <c:cat>
            <c:strRef>
              <c:f>Sheet1!$B$47:$E$47</c:f>
              <c:strCache>
                <c:ptCount val="4"/>
                <c:pt idx="0">
                  <c:v>True Positive</c:v>
                </c:pt>
                <c:pt idx="1">
                  <c:v>True Negative</c:v>
                </c:pt>
                <c:pt idx="2">
                  <c:v>False Positive</c:v>
                </c:pt>
                <c:pt idx="3">
                  <c:v>False Negative</c:v>
                </c:pt>
              </c:strCache>
            </c:strRef>
          </c:cat>
          <c:val>
            <c:numRef>
              <c:f>Sheet1!$B$48:$E$48</c:f>
              <c:numCache>
                <c:formatCode>0.0%</c:formatCode>
                <c:ptCount val="4"/>
                <c:pt idx="0">
                  <c:v>0.99299999999999999</c:v>
                </c:pt>
                <c:pt idx="1">
                  <c:v>3.0000000000000001E-3</c:v>
                </c:pt>
                <c:pt idx="2">
                  <c:v>0.997</c:v>
                </c:pt>
                <c:pt idx="3">
                  <c:v>7.0000000000000062E-3</c:v>
                </c:pt>
              </c:numCache>
            </c:numRef>
          </c:val>
          <c:extLst>
            <c:ext xmlns:c16="http://schemas.microsoft.com/office/drawing/2014/chart" uri="{C3380CC4-5D6E-409C-BE32-E72D297353CC}">
              <c16:uniqueId val="{00000000-992D-4B43-B524-AFE41EB52280}"/>
            </c:ext>
          </c:extLst>
        </c:ser>
        <c:ser>
          <c:idx val="1"/>
          <c:order val="1"/>
          <c:tx>
            <c:strRef>
              <c:f>Sheet1!$A$49</c:f>
              <c:strCache>
                <c:ptCount val="1"/>
                <c:pt idx="0">
                  <c:v>Height</c:v>
                </c:pt>
              </c:strCache>
            </c:strRef>
          </c:tx>
          <c:spPr>
            <a:solidFill>
              <a:schemeClr val="accent1">
                <a:lumMod val="75000"/>
              </a:schemeClr>
            </a:solidFill>
            <a:ln>
              <a:noFill/>
            </a:ln>
            <a:effectLst/>
          </c:spPr>
          <c:invertIfNegative val="0"/>
          <c:cat>
            <c:strRef>
              <c:f>Sheet1!$B$47:$E$47</c:f>
              <c:strCache>
                <c:ptCount val="4"/>
                <c:pt idx="0">
                  <c:v>True Positive</c:v>
                </c:pt>
                <c:pt idx="1">
                  <c:v>True Negative</c:v>
                </c:pt>
                <c:pt idx="2">
                  <c:v>False Positive</c:v>
                </c:pt>
                <c:pt idx="3">
                  <c:v>False Negative</c:v>
                </c:pt>
              </c:strCache>
            </c:strRef>
          </c:cat>
          <c:val>
            <c:numRef>
              <c:f>Sheet1!$B$49:$E$49</c:f>
              <c:numCache>
                <c:formatCode>0.0%</c:formatCode>
                <c:ptCount val="4"/>
                <c:pt idx="0">
                  <c:v>0.99299999999999999</c:v>
                </c:pt>
                <c:pt idx="1">
                  <c:v>0.96</c:v>
                </c:pt>
                <c:pt idx="2">
                  <c:v>4.0000000000000036E-2</c:v>
                </c:pt>
                <c:pt idx="3">
                  <c:v>7.0000000000000062E-3</c:v>
                </c:pt>
              </c:numCache>
            </c:numRef>
          </c:val>
          <c:extLst>
            <c:ext xmlns:c16="http://schemas.microsoft.com/office/drawing/2014/chart" uri="{C3380CC4-5D6E-409C-BE32-E72D297353CC}">
              <c16:uniqueId val="{00000001-992D-4B43-B524-AFE41EB52280}"/>
            </c:ext>
          </c:extLst>
        </c:ser>
        <c:ser>
          <c:idx val="2"/>
          <c:order val="2"/>
          <c:tx>
            <c:strRef>
              <c:f>Sheet1!$A$50</c:f>
              <c:strCache>
                <c:ptCount val="1"/>
                <c:pt idx="0">
                  <c:v>Ground Range Velocity</c:v>
                </c:pt>
              </c:strCache>
            </c:strRef>
          </c:tx>
          <c:spPr>
            <a:solidFill>
              <a:schemeClr val="accent1">
                <a:lumMod val="60000"/>
                <a:lumOff val="40000"/>
              </a:schemeClr>
            </a:solidFill>
            <a:ln>
              <a:noFill/>
            </a:ln>
            <a:effectLst/>
          </c:spPr>
          <c:invertIfNegative val="0"/>
          <c:cat>
            <c:strRef>
              <c:f>Sheet1!$B$47:$E$47</c:f>
              <c:strCache>
                <c:ptCount val="4"/>
                <c:pt idx="0">
                  <c:v>True Positive</c:v>
                </c:pt>
                <c:pt idx="1">
                  <c:v>True Negative</c:v>
                </c:pt>
                <c:pt idx="2">
                  <c:v>False Positive</c:v>
                </c:pt>
                <c:pt idx="3">
                  <c:v>False Negative</c:v>
                </c:pt>
              </c:strCache>
            </c:strRef>
          </c:cat>
          <c:val>
            <c:numRef>
              <c:f>Sheet1!$B$50:$E$50</c:f>
              <c:numCache>
                <c:formatCode>0.0%</c:formatCode>
                <c:ptCount val="4"/>
                <c:pt idx="0">
                  <c:v>0.98699999999999999</c:v>
                </c:pt>
                <c:pt idx="1">
                  <c:v>1.2999999999999999E-2</c:v>
                </c:pt>
                <c:pt idx="2">
                  <c:v>0.98699999999999999</c:v>
                </c:pt>
                <c:pt idx="3">
                  <c:v>1.3000000000000012E-2</c:v>
                </c:pt>
              </c:numCache>
            </c:numRef>
          </c:val>
          <c:extLst>
            <c:ext xmlns:c16="http://schemas.microsoft.com/office/drawing/2014/chart" uri="{C3380CC4-5D6E-409C-BE32-E72D297353CC}">
              <c16:uniqueId val="{00000002-992D-4B43-B524-AFE41EB52280}"/>
            </c:ext>
          </c:extLst>
        </c:ser>
        <c:ser>
          <c:idx val="3"/>
          <c:order val="3"/>
          <c:tx>
            <c:strRef>
              <c:f>Sheet1!$A$51</c:f>
              <c:strCache>
                <c:ptCount val="1"/>
                <c:pt idx="0">
                  <c:v>Height Velocity</c:v>
                </c:pt>
              </c:strCache>
            </c:strRef>
          </c:tx>
          <c:spPr>
            <a:solidFill>
              <a:schemeClr val="accent1">
                <a:lumMod val="20000"/>
                <a:lumOff val="80000"/>
              </a:schemeClr>
            </a:solidFill>
            <a:ln>
              <a:noFill/>
            </a:ln>
            <a:effectLst/>
          </c:spPr>
          <c:invertIfNegative val="0"/>
          <c:cat>
            <c:strRef>
              <c:f>Sheet1!$B$47:$E$47</c:f>
              <c:strCache>
                <c:ptCount val="4"/>
                <c:pt idx="0">
                  <c:v>True Positive</c:v>
                </c:pt>
                <c:pt idx="1">
                  <c:v>True Negative</c:v>
                </c:pt>
                <c:pt idx="2">
                  <c:v>False Positive</c:v>
                </c:pt>
                <c:pt idx="3">
                  <c:v>False Negative</c:v>
                </c:pt>
              </c:strCache>
            </c:strRef>
          </c:cat>
          <c:val>
            <c:numRef>
              <c:f>Sheet1!$B$51:$E$51</c:f>
              <c:numCache>
                <c:formatCode>0.0%</c:formatCode>
                <c:ptCount val="4"/>
                <c:pt idx="0">
                  <c:v>0.99299999999999999</c:v>
                </c:pt>
                <c:pt idx="1">
                  <c:v>9.7000000000000003E-2</c:v>
                </c:pt>
                <c:pt idx="2">
                  <c:v>0.90300000000000002</c:v>
                </c:pt>
                <c:pt idx="3">
                  <c:v>7.0000000000000062E-3</c:v>
                </c:pt>
              </c:numCache>
            </c:numRef>
          </c:val>
          <c:extLst>
            <c:ext xmlns:c16="http://schemas.microsoft.com/office/drawing/2014/chart" uri="{C3380CC4-5D6E-409C-BE32-E72D297353CC}">
              <c16:uniqueId val="{00000003-992D-4B43-B524-AFE41EB52280}"/>
            </c:ext>
          </c:extLst>
        </c:ser>
        <c:dLbls>
          <c:showLegendKey val="0"/>
          <c:showVal val="0"/>
          <c:showCatName val="0"/>
          <c:showSerName val="0"/>
          <c:showPercent val="0"/>
          <c:showBubbleSize val="0"/>
        </c:dLbls>
        <c:gapWidth val="219"/>
        <c:overlap val="-27"/>
        <c:axId val="410267704"/>
        <c:axId val="410268688"/>
      </c:barChart>
      <c:catAx>
        <c:axId val="410267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10268688"/>
        <c:crosses val="autoZero"/>
        <c:auto val="1"/>
        <c:lblAlgn val="ctr"/>
        <c:lblOffset val="100"/>
        <c:noMultiLvlLbl val="0"/>
      </c:catAx>
      <c:valAx>
        <c:axId val="4102686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102677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 Target="../slides/slide32.xml"/><Relationship Id="rId7" Type="http://schemas.openxmlformats.org/officeDocument/2006/relationships/image" Target="../media/image24.wmf"/><Relationship Id="rId2" Type="http://schemas.openxmlformats.org/officeDocument/2006/relationships/notesMaster" Target="../notesMasters/notesMaster1.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3.wmf"/><Relationship Id="rId4" Type="http://schemas.openxmlformats.org/officeDocument/2006/relationships/oleObject" Target="../embeddings/oleObject3.bin"/><Relationship Id="rId9" Type="http://schemas.openxmlformats.org/officeDocument/2006/relationships/image" Target="../media/image25.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19100" y="677863"/>
            <a:ext cx="6019800" cy="3386137"/>
          </a:xfrm>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313">
              <a:defRPr>
                <a:solidFill>
                  <a:schemeClr val="tx1"/>
                </a:solidFill>
                <a:latin typeface="Arial" charset="0"/>
              </a:defRPr>
            </a:lvl1pPr>
            <a:lvl2pPr marL="725491" indent="-279035" defTabSz="905313">
              <a:defRPr>
                <a:solidFill>
                  <a:schemeClr val="tx1"/>
                </a:solidFill>
                <a:latin typeface="Arial" charset="0"/>
              </a:defRPr>
            </a:lvl2pPr>
            <a:lvl3pPr marL="1116140" indent="-223228" defTabSz="905313">
              <a:defRPr>
                <a:solidFill>
                  <a:schemeClr val="tx1"/>
                </a:solidFill>
                <a:latin typeface="Arial" charset="0"/>
              </a:defRPr>
            </a:lvl3pPr>
            <a:lvl4pPr marL="1562595" indent="-223228" defTabSz="905313">
              <a:defRPr>
                <a:solidFill>
                  <a:schemeClr val="tx1"/>
                </a:solidFill>
                <a:latin typeface="Arial" charset="0"/>
              </a:defRPr>
            </a:lvl4pPr>
            <a:lvl5pPr marL="2009051" indent="-223228" defTabSz="905313">
              <a:defRPr>
                <a:solidFill>
                  <a:schemeClr val="tx1"/>
                </a:solidFill>
                <a:latin typeface="Arial" charset="0"/>
              </a:defRPr>
            </a:lvl5pPr>
            <a:lvl6pPr marL="2455507" indent="-223228" defTabSz="905313" eaLnBrk="0" fontAlgn="base" hangingPunct="0">
              <a:spcBef>
                <a:spcPct val="0"/>
              </a:spcBef>
              <a:spcAft>
                <a:spcPct val="0"/>
              </a:spcAft>
              <a:defRPr>
                <a:solidFill>
                  <a:schemeClr val="tx1"/>
                </a:solidFill>
                <a:latin typeface="Arial" charset="0"/>
              </a:defRPr>
            </a:lvl6pPr>
            <a:lvl7pPr marL="2901963" indent="-223228" defTabSz="905313" eaLnBrk="0" fontAlgn="base" hangingPunct="0">
              <a:spcBef>
                <a:spcPct val="0"/>
              </a:spcBef>
              <a:spcAft>
                <a:spcPct val="0"/>
              </a:spcAft>
              <a:defRPr>
                <a:solidFill>
                  <a:schemeClr val="tx1"/>
                </a:solidFill>
                <a:latin typeface="Arial" charset="0"/>
              </a:defRPr>
            </a:lvl7pPr>
            <a:lvl8pPr marL="3348419" indent="-223228" defTabSz="905313" eaLnBrk="0" fontAlgn="base" hangingPunct="0">
              <a:spcBef>
                <a:spcPct val="0"/>
              </a:spcBef>
              <a:spcAft>
                <a:spcPct val="0"/>
              </a:spcAft>
              <a:defRPr>
                <a:solidFill>
                  <a:schemeClr val="tx1"/>
                </a:solidFill>
                <a:latin typeface="Arial" charset="0"/>
              </a:defRPr>
            </a:lvl8pPr>
            <a:lvl9pPr marL="3794874" indent="-223228" defTabSz="905313" eaLnBrk="0" fontAlgn="base" hangingPunct="0">
              <a:spcBef>
                <a:spcPct val="0"/>
              </a:spcBef>
              <a:spcAft>
                <a:spcPct val="0"/>
              </a:spcAft>
              <a:defRPr>
                <a:solidFill>
                  <a:schemeClr val="tx1"/>
                </a:solidFill>
                <a:latin typeface="Arial" charset="0"/>
              </a:defRPr>
            </a:lvl9pPr>
          </a:lstStyle>
          <a:p>
            <a:fld id="{B6BA684B-CE09-466E-9700-D4956DFA88DA}" type="slidenum">
              <a:rPr lang="en-US" altLang="en-US" smtClean="0">
                <a:latin typeface="Times New Roman" pitchFamily="18" charset="0"/>
              </a:rPr>
              <a:pPr/>
              <a:t>2</a:t>
            </a:fld>
            <a:endParaRPr lang="en-US" altLang="en-US" dirty="0" smtClean="0">
              <a:latin typeface="Times New Roman" pitchFamily="18" charset="0"/>
            </a:endParaRPr>
          </a:p>
        </p:txBody>
      </p:sp>
    </p:spTree>
    <p:extLst>
      <p:ext uri="{BB962C8B-B14F-4D97-AF65-F5344CB8AC3E}">
        <p14:creationId xmlns:p14="http://schemas.microsoft.com/office/powerpoint/2010/main" val="7831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555556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28</a:t>
            </a:fld>
            <a:endParaRPr lang="en-US" dirty="0"/>
          </a:p>
        </p:txBody>
      </p:sp>
    </p:spTree>
    <p:extLst>
      <p:ext uri="{BB962C8B-B14F-4D97-AF65-F5344CB8AC3E}">
        <p14:creationId xmlns:p14="http://schemas.microsoft.com/office/powerpoint/2010/main" val="26106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ts val="0"/>
              </a:spcBef>
              <a:buClr>
                <a:srgbClr val="000000"/>
              </a:buClr>
              <a:buSzPct val="75000"/>
            </a:pPr>
            <a:r>
              <a:rPr kumimoji="0" lang="en-US" sz="1400" b="1" kern="0" dirty="0">
                <a:solidFill>
                  <a:srgbClr val="000000"/>
                </a:solidFill>
                <a:latin typeface="Arial Narrow" charset="0"/>
              </a:rPr>
              <a:t>Confidence interval procedure</a:t>
            </a:r>
            <a:endParaRPr kumimoji="0" lang="en-US" sz="1400" kern="0" dirty="0">
              <a:solidFill>
                <a:srgbClr val="000000"/>
              </a:solidFill>
              <a:latin typeface="Arial Narrow" charset="0"/>
            </a:endParaRP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model response variable </a:t>
            </a:r>
            <a:r>
              <a:rPr kumimoji="0" lang="en-US" sz="1400" i="1" kern="0" dirty="0">
                <a:solidFill>
                  <a:srgbClr val="000000"/>
                </a:solidFill>
                <a:latin typeface="Times New Roman" pitchFamily="18" charset="0"/>
                <a:cs typeface="Times New Roman" pitchFamily="18" charset="0"/>
              </a:rPr>
              <a:t>x</a:t>
            </a:r>
            <a:r>
              <a:rPr kumimoji="0" lang="en-US" sz="1400" kern="0" dirty="0">
                <a:solidFill>
                  <a:srgbClr val="000000"/>
                </a:solidFill>
                <a:latin typeface="Arial Narrow" charset="0"/>
              </a:rPr>
              <a:t> to use for validation</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number of model executions, i.e., sample size </a:t>
            </a:r>
            <a:r>
              <a:rPr kumimoji="0" lang="en-US" sz="1400" i="1" kern="0" dirty="0">
                <a:solidFill>
                  <a:srgbClr val="000000"/>
                </a:solidFill>
                <a:latin typeface="Times New Roman" pitchFamily="18" charset="0"/>
                <a:cs typeface="Times New Roman" pitchFamily="18" charset="0"/>
              </a:rPr>
              <a:t>n</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Execute model </a:t>
            </a:r>
            <a:r>
              <a:rPr kumimoji="0" lang="en-US" sz="1400" i="1" kern="0" dirty="0">
                <a:solidFill>
                  <a:srgbClr val="000000"/>
                </a:solidFill>
                <a:latin typeface="Times New Roman" panose="02020603050405020304" pitchFamily="18" charset="0"/>
                <a:cs typeface="Times New Roman" panose="02020603050405020304" pitchFamily="18" charset="0"/>
              </a:rPr>
              <a:t>n</a:t>
            </a:r>
            <a:r>
              <a:rPr kumimoji="0" lang="en-US" sz="1400" kern="0" dirty="0">
                <a:solidFill>
                  <a:srgbClr val="000000"/>
                </a:solidFill>
                <a:latin typeface="Arial Narrow" charset="0"/>
              </a:rPr>
              <a:t> times, producing sample </a:t>
            </a:r>
            <a:r>
              <a:rPr kumimoji="0" lang="en-US" sz="1400" i="1" kern="0" dirty="0">
                <a:solidFill>
                  <a:srgbClr val="000000"/>
                </a:solidFill>
                <a:latin typeface="Times New Roman" pitchFamily="18" charset="0"/>
                <a:cs typeface="Times New Roman" pitchFamily="18" charset="0"/>
              </a:rPr>
              <a:t>x</a:t>
            </a:r>
            <a:r>
              <a:rPr kumimoji="0" lang="en-US" sz="1400" i="1" kern="0" baseline="-25000" dirty="0">
                <a:solidFill>
                  <a:srgbClr val="000000"/>
                </a:solidFill>
                <a:latin typeface="Times New Roman" pitchFamily="18" charset="0"/>
                <a:cs typeface="Times New Roman" pitchFamily="18" charset="0"/>
              </a:rPr>
              <a:t>1</a:t>
            </a:r>
            <a:r>
              <a:rPr kumimoji="0" lang="en-US" sz="1400" kern="0" dirty="0">
                <a:solidFill>
                  <a:srgbClr val="000000"/>
                </a:solidFill>
                <a:latin typeface="Arial Narrow" charset="0"/>
              </a:rPr>
              <a:t>, </a:t>
            </a:r>
            <a:r>
              <a:rPr kumimoji="0" lang="en-US" sz="1400" i="1" kern="0" dirty="0">
                <a:solidFill>
                  <a:srgbClr val="000000"/>
                </a:solidFill>
                <a:latin typeface="Times New Roman" pitchFamily="18" charset="0"/>
                <a:cs typeface="Times New Roman" pitchFamily="18" charset="0"/>
              </a:rPr>
              <a:t>x</a:t>
            </a:r>
            <a:r>
              <a:rPr kumimoji="0" lang="en-US" sz="1400" i="1" kern="0" baseline="-25000" dirty="0">
                <a:solidFill>
                  <a:srgbClr val="000000"/>
                </a:solidFill>
                <a:latin typeface="Times New Roman" pitchFamily="18" charset="0"/>
                <a:cs typeface="Times New Roman" pitchFamily="18" charset="0"/>
              </a:rPr>
              <a:t>2</a:t>
            </a:r>
            <a:r>
              <a:rPr kumimoji="0" lang="en-US" sz="1400" kern="0" dirty="0">
                <a:solidFill>
                  <a:srgbClr val="000000"/>
                </a:solidFill>
                <a:latin typeface="Arial Narrow" charset="0"/>
              </a:rPr>
              <a:t>, … </a:t>
            </a:r>
            <a:r>
              <a:rPr kumimoji="0" lang="en-US" sz="1400" i="1" kern="0" dirty="0" err="1">
                <a:solidFill>
                  <a:srgbClr val="000000"/>
                </a:solidFill>
                <a:latin typeface="Times New Roman" pitchFamily="18" charset="0"/>
                <a:cs typeface="Times New Roman" pitchFamily="18" charset="0"/>
              </a:rPr>
              <a:t>x</a:t>
            </a:r>
            <a:r>
              <a:rPr kumimoji="0" lang="en-US" sz="1400" i="1" kern="0" baseline="-25000" dirty="0" err="1">
                <a:solidFill>
                  <a:srgbClr val="000000"/>
                </a:solidFill>
                <a:latin typeface="Times New Roman" pitchFamily="18" charset="0"/>
                <a:cs typeface="Times New Roman" pitchFamily="18" charset="0"/>
              </a:rPr>
              <a:t>n</a:t>
            </a:r>
            <a:endParaRPr kumimoji="0" lang="en-US" sz="1400" i="1" kern="0" baseline="-25000" dirty="0">
              <a:solidFill>
                <a:srgbClr val="000000"/>
              </a:solidFill>
              <a:latin typeface="Times New Roman" pitchFamily="18" charset="0"/>
              <a:cs typeface="Times New Roman" pitchFamily="18" charset="0"/>
            </a:endParaRP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Calculate sample mean </a:t>
            </a:r>
            <a:r>
              <a:rPr kumimoji="0" lang="en-US" sz="1400" i="1" kern="0" dirty="0">
                <a:solidFill>
                  <a:srgbClr val="000000"/>
                </a:solidFill>
                <a:latin typeface="Times New Roman" pitchFamily="18" charset="0"/>
                <a:cs typeface="Times New Roman" pitchFamily="18" charset="0"/>
              </a:rPr>
              <a:t>x̅ </a:t>
            </a:r>
            <a:r>
              <a:rPr kumimoji="0" lang="en-US" sz="1400" kern="0" dirty="0">
                <a:solidFill>
                  <a:srgbClr val="000000"/>
                </a:solidFill>
                <a:latin typeface="Arial Narrow" charset="0"/>
              </a:rPr>
              <a:t>and sample </a:t>
            </a:r>
            <a:r>
              <a:rPr kumimoji="0" lang="en-US" sz="1400" kern="0" dirty="0" err="1">
                <a:solidFill>
                  <a:srgbClr val="000000"/>
                </a:solidFill>
                <a:latin typeface="Arial Narrow" charset="0"/>
              </a:rPr>
              <a:t>std</a:t>
            </a:r>
            <a:r>
              <a:rPr kumimoji="0" lang="en-US" sz="1400" kern="0" dirty="0">
                <a:solidFill>
                  <a:srgbClr val="000000"/>
                </a:solidFill>
                <a:latin typeface="Arial Narrow" charset="0"/>
              </a:rPr>
              <a:t> dev </a:t>
            </a:r>
            <a:r>
              <a:rPr kumimoji="0" lang="en-US" sz="1400" i="1" kern="0" dirty="0">
                <a:solidFill>
                  <a:srgbClr val="000000"/>
                </a:solidFill>
                <a:latin typeface="Times New Roman" pitchFamily="18" charset="0"/>
                <a:cs typeface="Times New Roman" pitchFamily="18" charset="0"/>
              </a:rPr>
              <a:t>s</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distribution normal </a:t>
            </a:r>
            <a:r>
              <a:rPr kumimoji="0" lang="en-US" sz="1400" i="1" kern="0" dirty="0">
                <a:solidFill>
                  <a:srgbClr val="000000"/>
                </a:solidFill>
                <a:latin typeface="Times New Roman" pitchFamily="18" charset="0"/>
                <a:cs typeface="Times New Roman" pitchFamily="18" charset="0"/>
              </a:rPr>
              <a:t>z</a:t>
            </a:r>
            <a:r>
              <a:rPr kumimoji="0" lang="en-US" sz="1400" kern="0" dirty="0">
                <a:solidFill>
                  <a:srgbClr val="000000"/>
                </a:solidFill>
                <a:latin typeface="Arial Narrow" charset="0"/>
              </a:rPr>
              <a:t> or Student </a:t>
            </a:r>
            <a:r>
              <a:rPr kumimoji="0" lang="en-US" sz="1400" i="1" kern="0" dirty="0">
                <a:solidFill>
                  <a:srgbClr val="000000"/>
                </a:solidFill>
                <a:latin typeface="Times New Roman" pitchFamily="18" charset="0"/>
                <a:cs typeface="Times New Roman" pitchFamily="18" charset="0"/>
              </a:rPr>
              <a:t>t</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Select confidence level </a:t>
            </a:r>
            <a:r>
              <a:rPr kumimoji="0" lang="en-US" sz="1400" i="1" kern="0" dirty="0">
                <a:solidFill>
                  <a:srgbClr val="000000"/>
                </a:solidFill>
                <a:latin typeface="Times New Roman" pitchFamily="18" charset="0"/>
                <a:cs typeface="Times New Roman" pitchFamily="18" charset="0"/>
              </a:rPr>
              <a:t>c</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Calculate confidence interval </a:t>
            </a:r>
            <a:r>
              <a:rPr kumimoji="0" lang="en-US" sz="1400" kern="0" dirty="0">
                <a:solidFill>
                  <a:srgbClr val="000000"/>
                </a:solidFill>
                <a:latin typeface="Times New Roman" pitchFamily="18" charset="0"/>
                <a:cs typeface="Times New Roman" pitchFamily="18" charset="0"/>
              </a:rPr>
              <a:t>[</a:t>
            </a:r>
            <a:r>
              <a:rPr kumimoji="0" lang="en-US" sz="1400" i="1" kern="0" dirty="0">
                <a:solidFill>
                  <a:srgbClr val="000000"/>
                </a:solidFill>
                <a:latin typeface="Times New Roman" pitchFamily="18" charset="0"/>
                <a:cs typeface="Times New Roman" pitchFamily="18" charset="0"/>
              </a:rPr>
              <a:t>L, U</a:t>
            </a:r>
            <a:r>
              <a:rPr kumimoji="0" lang="en-US" sz="1400" kern="0" dirty="0">
                <a:solidFill>
                  <a:srgbClr val="000000"/>
                </a:solidFill>
                <a:latin typeface="Times New Roman" pitchFamily="18" charset="0"/>
                <a:cs typeface="Times New Roman" pitchFamily="18" charset="0"/>
              </a:rPr>
              <a:t>]</a:t>
            </a:r>
          </a:p>
          <a:p>
            <a:pPr marL="190515" lvl="1" indent="-342900" eaLnBrk="1" hangingPunct="1">
              <a:spcBef>
                <a:spcPts val="0"/>
              </a:spcBef>
              <a:buClr>
                <a:srgbClr val="000000"/>
              </a:buClr>
              <a:buSzPct val="100000"/>
              <a:buFont typeface="+mj-lt"/>
              <a:buAutoNum type="arabicPeriod"/>
            </a:pPr>
            <a:r>
              <a:rPr kumimoji="0" lang="en-US" sz="1400" kern="0" dirty="0">
                <a:solidFill>
                  <a:srgbClr val="000000"/>
                </a:solidFill>
                <a:latin typeface="Arial Narrow" charset="0"/>
              </a:rPr>
              <a:t>If known simuland value </a:t>
            </a:r>
            <a:r>
              <a:rPr kumimoji="0" lang="en-US" sz="1400" i="1" kern="0" dirty="0">
                <a:solidFill>
                  <a:srgbClr val="000000"/>
                </a:solidFill>
                <a:latin typeface="Times New Roman" pitchFamily="18" charset="0"/>
                <a:cs typeface="Times New Roman" pitchFamily="18" charset="0"/>
              </a:rPr>
              <a:t>y</a:t>
            </a:r>
            <a:r>
              <a:rPr kumimoji="0" lang="en-US" sz="1400" kern="0" dirty="0">
                <a:solidFill>
                  <a:srgbClr val="000000"/>
                </a:solidFill>
                <a:latin typeface="Arial Narrow" charset="0"/>
              </a:rPr>
              <a:t> within </a:t>
            </a:r>
            <a:r>
              <a:rPr kumimoji="0" lang="en-US" sz="1400" kern="0" dirty="0">
                <a:solidFill>
                  <a:srgbClr val="000000"/>
                </a:solidFill>
                <a:latin typeface="Times New Roman" pitchFamily="18" charset="0"/>
                <a:cs typeface="Times New Roman" pitchFamily="18" charset="0"/>
              </a:rPr>
              <a:t>[</a:t>
            </a:r>
            <a:r>
              <a:rPr kumimoji="0" lang="en-US" sz="1400" i="1" kern="0" dirty="0">
                <a:solidFill>
                  <a:srgbClr val="000000"/>
                </a:solidFill>
                <a:latin typeface="Times New Roman" pitchFamily="18" charset="0"/>
                <a:cs typeface="Times New Roman" pitchFamily="18" charset="0"/>
              </a:rPr>
              <a:t>L, U</a:t>
            </a:r>
            <a:r>
              <a:rPr kumimoji="0" lang="en-US" sz="1400" kern="0" dirty="0">
                <a:solidFill>
                  <a:srgbClr val="000000"/>
                </a:solidFill>
                <a:latin typeface="Times New Roman" pitchFamily="18" charset="0"/>
                <a:cs typeface="Times New Roman" pitchFamily="18" charset="0"/>
              </a:rPr>
              <a:t>]</a:t>
            </a:r>
            <a:r>
              <a:rPr kumimoji="0" lang="en-US" sz="1400" kern="0" dirty="0">
                <a:solidFill>
                  <a:srgbClr val="000000"/>
                </a:solidFill>
                <a:latin typeface="Arial Narrow" charset="0"/>
              </a:rPr>
              <a:t>, i.e., </a:t>
            </a:r>
            <a:r>
              <a:rPr kumimoji="0" lang="en-US" sz="1400" i="1" kern="0" dirty="0">
                <a:solidFill>
                  <a:srgbClr val="000000"/>
                </a:solidFill>
                <a:latin typeface="Times New Roman" pitchFamily="18" charset="0"/>
                <a:cs typeface="Times New Roman" pitchFamily="18" charset="0"/>
              </a:rPr>
              <a:t>L ≤ y ≤ U</a:t>
            </a:r>
            <a:r>
              <a:rPr kumimoji="0" lang="en-US" sz="1400" kern="0" dirty="0">
                <a:solidFill>
                  <a:srgbClr val="000000"/>
                </a:solidFill>
                <a:latin typeface="Arial Narrow" charset="0"/>
              </a:rPr>
              <a:t>, declare model valid (or not invalid) for </a:t>
            </a:r>
            <a:r>
              <a:rPr kumimoji="0" lang="en-US" sz="1400" i="1" kern="0" dirty="0">
                <a:solidFill>
                  <a:srgbClr val="000000"/>
                </a:solidFill>
                <a:latin typeface="Times New Roman" pitchFamily="18" charset="0"/>
                <a:cs typeface="Times New Roman" pitchFamily="18" charset="0"/>
              </a:rPr>
              <a:t>x</a:t>
            </a:r>
          </a:p>
          <a:p>
            <a:endParaRPr lang="en-US" dirty="0"/>
          </a:p>
        </p:txBody>
      </p:sp>
      <p:sp>
        <p:nvSpPr>
          <p:cNvPr id="4" name="Slide Number Placeholder 3"/>
          <p:cNvSpPr>
            <a:spLocks noGrp="1"/>
          </p:cNvSpPr>
          <p:nvPr>
            <p:ph type="sldNum" sz="quarter" idx="10"/>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209019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97169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1224691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1" hangingPunct="1">
              <a:spcBef>
                <a:spcPts val="0"/>
              </a:spcBef>
              <a:buClr>
                <a:srgbClr val="000000"/>
              </a:buClr>
              <a:buSzPct val="75000"/>
            </a:pPr>
            <a:r>
              <a:rPr kumimoji="0" lang="en-US" sz="1400" b="1" i="1" kern="0" dirty="0">
                <a:solidFill>
                  <a:srgbClr val="000000"/>
                </a:solidFill>
                <a:latin typeface="Times New Roman" panose="02020603050405020304" pitchFamily="18" charset="0"/>
                <a:cs typeface="Times New Roman" panose="02020603050405020304" pitchFamily="18" charset="0"/>
              </a:rPr>
              <a:t>F</a:t>
            </a:r>
            <a:r>
              <a:rPr kumimoji="0" lang="en-US" sz="1400" b="1" kern="0" dirty="0">
                <a:solidFill>
                  <a:srgbClr val="000000"/>
                </a:solidFill>
                <a:latin typeface="Arial Narrow" charset="0"/>
              </a:rPr>
              <a:t>-test:  Hypothesis test for equality of variances</a:t>
            </a:r>
            <a:endParaRPr kumimoji="0" lang="en-US" sz="1400" kern="0" dirty="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Obtain samples, calculate sample statistics</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Set notation so that </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Select level of significance </a:t>
            </a:r>
            <a:r>
              <a:rPr kumimoji="0" lang="el-GR" sz="1400" kern="0" dirty="0">
                <a:solidFill>
                  <a:srgbClr val="000000"/>
                </a:solidFill>
                <a:latin typeface="Times New Roman" panose="02020603050405020304" pitchFamily="18" charset="0"/>
                <a:cs typeface="Times New Roman" panose="02020603050405020304" pitchFamily="18" charset="0"/>
              </a:rPr>
              <a:t>α</a:t>
            </a:r>
            <a:r>
              <a:rPr kumimoji="0" lang="el-GR" sz="1400" kern="0" dirty="0">
                <a:solidFill>
                  <a:srgbClr val="000000"/>
                </a:solidFill>
                <a:latin typeface="Arial Narrow" charset="0"/>
              </a:rPr>
              <a:t>; </a:t>
            </a:r>
            <a:r>
              <a:rPr kumimoji="0" lang="en-US" sz="1400" kern="0" dirty="0">
                <a:solidFill>
                  <a:srgbClr val="000000"/>
                </a:solidFill>
                <a:latin typeface="Arial Narrow" charset="0"/>
              </a:rPr>
              <a:t>often </a:t>
            </a:r>
            <a:r>
              <a:rPr kumimoji="0" lang="el-GR" sz="1400" kern="0" dirty="0">
                <a:solidFill>
                  <a:srgbClr val="000000"/>
                </a:solidFill>
                <a:latin typeface="Times New Roman" panose="02020603050405020304" pitchFamily="18" charset="0"/>
                <a:cs typeface="Times New Roman" panose="02020603050405020304" pitchFamily="18" charset="0"/>
              </a:rPr>
              <a:t>α = 0.05</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Formulate hypotheses </a:t>
            </a:r>
            <a:r>
              <a:rPr kumimoji="0" lang="en-US" sz="1400" i="1" kern="0" dirty="0">
                <a:solidFill>
                  <a:srgbClr val="000000"/>
                </a:solidFill>
                <a:latin typeface="Times New Roman" panose="02020603050405020304" pitchFamily="18" charset="0"/>
                <a:cs typeface="Times New Roman" panose="02020603050405020304" pitchFamily="18" charset="0"/>
              </a:rPr>
              <a:t>H</a:t>
            </a:r>
            <a:r>
              <a:rPr kumimoji="0" lang="en-US" sz="1400" kern="0" baseline="-25000" dirty="0">
                <a:solidFill>
                  <a:srgbClr val="000000"/>
                </a:solidFill>
                <a:latin typeface="Times New Roman" panose="02020603050405020304" pitchFamily="18" charset="0"/>
                <a:cs typeface="Times New Roman" panose="02020603050405020304" pitchFamily="18" charset="0"/>
              </a:rPr>
              <a:t>0</a:t>
            </a:r>
            <a:r>
              <a:rPr kumimoji="0" lang="en-US" sz="1400" kern="0" dirty="0">
                <a:solidFill>
                  <a:srgbClr val="000000"/>
                </a:solidFill>
                <a:latin typeface="Arial Narrow" charset="0"/>
              </a:rPr>
              <a:t> and </a:t>
            </a:r>
            <a:r>
              <a:rPr kumimoji="0" lang="en-US" sz="1400" i="1" kern="0" dirty="0">
                <a:solidFill>
                  <a:srgbClr val="000000"/>
                </a:solidFill>
                <a:latin typeface="Times New Roman" panose="02020603050405020304" pitchFamily="18" charset="0"/>
                <a:cs typeface="Times New Roman" panose="02020603050405020304" pitchFamily="18" charset="0"/>
              </a:rPr>
              <a:t>H</a:t>
            </a:r>
            <a:r>
              <a:rPr kumimoji="0" lang="en-US" sz="1400" kern="0" baseline="-25000" dirty="0">
                <a:solidFill>
                  <a:srgbClr val="000000"/>
                </a:solidFill>
                <a:latin typeface="Times New Roman" panose="02020603050405020304" pitchFamily="18" charset="0"/>
                <a:cs typeface="Times New Roman" panose="02020603050405020304" pitchFamily="18" charset="0"/>
              </a:rPr>
              <a:t>1</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Calculate test statistic </a:t>
            </a:r>
            <a:r>
              <a:rPr kumimoji="0" lang="en-US" sz="1400" i="1" kern="0" dirty="0">
                <a:solidFill>
                  <a:srgbClr val="000000"/>
                </a:solidFill>
                <a:latin typeface="Times New Roman" panose="02020603050405020304" pitchFamily="18" charset="0"/>
                <a:cs typeface="Times New Roman" panose="02020603050405020304" pitchFamily="18" charset="0"/>
              </a:rPr>
              <a:t>F</a:t>
            </a:r>
            <a:r>
              <a:rPr kumimoji="0" lang="en-US" sz="1400" kern="0" dirty="0">
                <a:solidFill>
                  <a:srgbClr val="000000"/>
                </a:solidFill>
                <a:latin typeface="Arial Narrow" charset="0"/>
              </a:rPr>
              <a:t> using formula</a:t>
            </a:r>
          </a:p>
          <a:p>
            <a:pPr marL="380990" indent="-380990" eaLnBrk="1" hangingPunct="1">
              <a:spcBef>
                <a:spcPts val="0"/>
              </a:spcBef>
              <a:buClr>
                <a:srgbClr val="000000"/>
              </a:buClr>
              <a:buSzPct val="75000"/>
              <a:buFont typeface="Wingdings" pitchFamily="2" charset="2"/>
              <a:buChar char="n"/>
            </a:pPr>
            <a:r>
              <a:rPr kumimoji="0" lang="en-US" sz="1400" kern="0" dirty="0">
                <a:solidFill>
                  <a:srgbClr val="000000"/>
                </a:solidFill>
                <a:latin typeface="Arial Narrow" charset="0"/>
              </a:rPr>
              <a:t>Given </a:t>
            </a:r>
            <a:r>
              <a:rPr kumimoji="0" lang="en-US" sz="1400" i="1" kern="0" dirty="0">
                <a:solidFill>
                  <a:srgbClr val="000000"/>
                </a:solidFill>
                <a:latin typeface="Times New Roman" panose="02020603050405020304" pitchFamily="18" charset="0"/>
                <a:cs typeface="Times New Roman" panose="02020603050405020304" pitchFamily="18" charset="0"/>
              </a:rPr>
              <a:t>F</a:t>
            </a:r>
            <a:r>
              <a:rPr kumimoji="0" lang="en-US" sz="1400" kern="0" dirty="0">
                <a:solidFill>
                  <a:srgbClr val="000000"/>
                </a:solidFill>
                <a:latin typeface="Arial Narrow" charset="0"/>
              </a:rPr>
              <a:t>, find </a:t>
            </a:r>
            <a:r>
              <a:rPr kumimoji="0" lang="en-US" sz="1400" i="1" kern="0" dirty="0">
                <a:solidFill>
                  <a:srgbClr val="000000"/>
                </a:solidFill>
                <a:latin typeface="Times New Roman" panose="02020603050405020304" pitchFamily="18" charset="0"/>
                <a:cs typeface="Times New Roman" panose="02020603050405020304" pitchFamily="18" charset="0"/>
              </a:rPr>
              <a:t>P</a:t>
            </a:r>
            <a:r>
              <a:rPr kumimoji="0" lang="en-US" sz="1400" kern="0" dirty="0">
                <a:solidFill>
                  <a:srgbClr val="000000"/>
                </a:solidFill>
                <a:latin typeface="Arial Narrow" charset="0"/>
              </a:rPr>
              <a:t>-value (table or </a:t>
            </a:r>
            <a:r>
              <a:rPr kumimoji="0" lang="en-US" sz="1400" kern="0" dirty="0" smtClean="0">
                <a:solidFill>
                  <a:srgbClr val="000000"/>
                </a:solidFill>
                <a:latin typeface="Arial Narrow" charset="0"/>
              </a:rPr>
              <a:t>software)</a:t>
            </a:r>
          </a:p>
          <a:p>
            <a:pPr marL="380990" indent="-380990" eaLnBrk="1" hangingPunct="1">
              <a:spcBef>
                <a:spcPts val="0"/>
              </a:spcBef>
              <a:buClr>
                <a:srgbClr val="000000"/>
              </a:buClr>
              <a:buSzPct val="75000"/>
              <a:buFont typeface="Wingdings" pitchFamily="2" charset="2"/>
              <a:buChar char="n"/>
            </a:pPr>
            <a:r>
              <a:rPr kumimoji="0" lang="en-US" sz="1400" kern="0" dirty="0" smtClean="0">
                <a:solidFill>
                  <a:srgbClr val="000000"/>
                </a:solidFill>
                <a:latin typeface="Arial Narrow" charset="0"/>
              </a:rPr>
              <a:t>If </a:t>
            </a:r>
            <a:r>
              <a:rPr kumimoji="0" lang="en-US" sz="1400" i="1" kern="0" dirty="0">
                <a:solidFill>
                  <a:srgbClr val="000000"/>
                </a:solidFill>
                <a:latin typeface="Times New Roman" panose="02020603050405020304" pitchFamily="18" charset="0"/>
                <a:cs typeface="Times New Roman" panose="02020603050405020304" pitchFamily="18" charset="0"/>
              </a:rPr>
              <a:t>P</a:t>
            </a:r>
            <a:r>
              <a:rPr kumimoji="0" lang="en-US" sz="1400" kern="0" dirty="0">
                <a:solidFill>
                  <a:srgbClr val="000000"/>
                </a:solidFill>
                <a:latin typeface="Arial Narrow" charset="0"/>
              </a:rPr>
              <a:t>-value </a:t>
            </a:r>
            <a:r>
              <a:rPr kumimoji="0" lang="en-US" sz="1400" kern="0" dirty="0">
                <a:solidFill>
                  <a:srgbClr val="000000"/>
                </a:solidFill>
                <a:latin typeface="Times New Roman" panose="02020603050405020304" pitchFamily="18" charset="0"/>
                <a:cs typeface="Times New Roman" panose="02020603050405020304" pitchFamily="18" charset="0"/>
              </a:rPr>
              <a:t>≤ </a:t>
            </a:r>
            <a:r>
              <a:rPr kumimoji="0" lang="el-GR" sz="1400" kern="0" dirty="0">
                <a:solidFill>
                  <a:srgbClr val="000000"/>
                </a:solidFill>
                <a:latin typeface="Times New Roman" panose="02020603050405020304" pitchFamily="18" charset="0"/>
                <a:cs typeface="Times New Roman" panose="02020603050405020304" pitchFamily="18" charset="0"/>
              </a:rPr>
              <a:t>α</a:t>
            </a:r>
            <a:r>
              <a:rPr kumimoji="0" lang="el-GR" sz="1400" kern="0" dirty="0">
                <a:solidFill>
                  <a:srgbClr val="000000"/>
                </a:solidFill>
                <a:latin typeface="Arial Narrow" charset="0"/>
              </a:rPr>
              <a:t>, </a:t>
            </a:r>
            <a:r>
              <a:rPr kumimoji="0" lang="en-US" sz="1400" kern="0" dirty="0">
                <a:solidFill>
                  <a:srgbClr val="000000"/>
                </a:solidFill>
                <a:latin typeface="Arial Narrow" charset="0"/>
              </a:rPr>
              <a:t>then reject</a:t>
            </a:r>
            <a:r>
              <a:rPr kumimoji="0" lang="en-US" sz="2400" kern="0" dirty="0">
                <a:solidFill>
                  <a:srgbClr val="000000"/>
                </a:solidFill>
                <a:latin typeface="Arial Narrow" charset="0"/>
              </a:rPr>
              <a:t> </a:t>
            </a:r>
            <a:r>
              <a:rPr kumimoji="0" lang="en-US" sz="1400" kern="0" dirty="0">
                <a:solidFill>
                  <a:srgbClr val="000000"/>
                </a:solidFill>
                <a:latin typeface="Arial Narrow" charset="0"/>
              </a:rPr>
              <a:t>H0, else accept </a:t>
            </a:r>
            <a:r>
              <a:rPr kumimoji="0" lang="en-US" sz="1400" kern="0" dirty="0" smtClean="0">
                <a:solidFill>
                  <a:srgbClr val="000000"/>
                </a:solidFill>
                <a:latin typeface="Arial Narrow" charset="0"/>
              </a:rPr>
              <a:t>H0</a:t>
            </a:r>
          </a:p>
          <a:p>
            <a:pPr marL="380990" indent="-380990" eaLnBrk="1" hangingPunct="1">
              <a:spcBef>
                <a:spcPts val="0"/>
              </a:spcBef>
              <a:buClr>
                <a:srgbClr val="000000"/>
              </a:buClr>
              <a:buSzPct val="75000"/>
              <a:buFont typeface="Wingdings" pitchFamily="2" charset="2"/>
              <a:buChar char="n"/>
            </a:pPr>
            <a:endParaRPr kumimoji="0" lang="en-US" sz="1400" kern="0" dirty="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endParaRPr kumimoji="0" lang="en-US" sz="1400" kern="0" dirty="0" smtClean="0">
              <a:solidFill>
                <a:srgbClr val="000000"/>
              </a:solidFill>
              <a:latin typeface="Arial Narrow" charset="0"/>
            </a:endParaRPr>
          </a:p>
          <a:p>
            <a:pPr marL="380990" indent="-380990" eaLnBrk="1" hangingPunct="1">
              <a:spcBef>
                <a:spcPts val="0"/>
              </a:spcBef>
              <a:buClr>
                <a:srgbClr val="000000"/>
              </a:buClr>
              <a:buSzPct val="75000"/>
              <a:buFont typeface="Wingdings" pitchFamily="2" charset="2"/>
              <a:buChar char="n"/>
            </a:pPr>
            <a:endParaRPr kumimoji="0" lang="en-US" sz="1400" kern="0" dirty="0">
              <a:solidFill>
                <a:srgbClr val="000000"/>
              </a:solidFill>
              <a:latin typeface="Arial Narrow" charset="0"/>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32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95960279"/>
              </p:ext>
            </p:extLst>
          </p:nvPr>
        </p:nvGraphicFramePr>
        <p:xfrm>
          <a:off x="4927631" y="6532623"/>
          <a:ext cx="827088" cy="800100"/>
        </p:xfrm>
        <a:graphic>
          <a:graphicData uri="http://schemas.openxmlformats.org/presentationml/2006/ole">
            <mc:AlternateContent xmlns:mc="http://schemas.openxmlformats.org/markup-compatibility/2006">
              <mc:Choice xmlns:v="urn:schemas-microsoft-com:vml" Requires="v">
                <p:oleObj spid="_x0000_s4194" name="Equation" r:id="rId4" imgW="469900" imgH="457200" progId="Equation.3">
                  <p:embed/>
                </p:oleObj>
              </mc:Choice>
              <mc:Fallback>
                <p:oleObj name="Equation" r:id="rId4" imgW="469900" imgH="45720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1" y="6532623"/>
                        <a:ext cx="827088" cy="8001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41107492"/>
              </p:ext>
            </p:extLst>
          </p:nvPr>
        </p:nvGraphicFramePr>
        <p:xfrm>
          <a:off x="999769" y="6541477"/>
          <a:ext cx="1712407" cy="782393"/>
        </p:xfrm>
        <a:graphic>
          <a:graphicData uri="http://schemas.openxmlformats.org/presentationml/2006/ole">
            <mc:AlternateContent xmlns:mc="http://schemas.openxmlformats.org/markup-compatibility/2006">
              <mc:Choice xmlns:v="urn:schemas-microsoft-com:vml" Requires="v">
                <p:oleObj spid="_x0000_s4195" name="Equation" r:id="rId6" imgW="1473200" imgH="673100" progId="Equation.3">
                  <p:embed/>
                </p:oleObj>
              </mc:Choice>
              <mc:Fallback>
                <p:oleObj name="Equation" r:id="rId6" imgW="1473200" imgH="673100" progId="Equation.3">
                  <p:embed/>
                  <p:pic>
                    <p:nvPicPr>
                      <p:cNvPr id="8"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769" y="6541477"/>
                        <a:ext cx="1712407" cy="782393"/>
                      </a:xfrm>
                      <a:prstGeom prst="rect">
                        <a:avLst/>
                      </a:prstGeom>
                      <a:solidFill>
                        <a:srgbClr val="FFFFCC"/>
                      </a:solidFill>
                      <a:ln>
                        <a:noFill/>
                      </a:ln>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39905327"/>
              </p:ext>
            </p:extLst>
          </p:nvPr>
        </p:nvGraphicFramePr>
        <p:xfrm>
          <a:off x="2797544" y="6676257"/>
          <a:ext cx="2044719" cy="495125"/>
        </p:xfrm>
        <a:graphic>
          <a:graphicData uri="http://schemas.openxmlformats.org/presentationml/2006/ole">
            <mc:AlternateContent xmlns:mc="http://schemas.openxmlformats.org/markup-compatibility/2006">
              <mc:Choice xmlns:v="urn:schemas-microsoft-com:vml" Requires="v">
                <p:oleObj spid="_x0000_s4196" name="Equation" r:id="rId8" imgW="1981200" imgH="482600" progId="Equation.3">
                  <p:embed/>
                </p:oleObj>
              </mc:Choice>
              <mc:Fallback>
                <p:oleObj name="Equation" r:id="rId8" imgW="1981200" imgH="482600" progId="Equation.3">
                  <p:embed/>
                  <p:pic>
                    <p:nvPicPr>
                      <p:cNvPr id="9"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7544" y="6676257"/>
                        <a:ext cx="2044719" cy="495125"/>
                      </a:xfrm>
                      <a:prstGeom prst="rect">
                        <a:avLst/>
                      </a:prstGeom>
                      <a:solidFill>
                        <a:srgbClr val="FFFFCC"/>
                      </a:solidFill>
                      <a:ln>
                        <a:noFill/>
                      </a:ln>
                      <a:extLst/>
                    </p:spPr>
                  </p:pic>
                </p:oleObj>
              </mc:Fallback>
            </mc:AlternateContent>
          </a:graphicData>
        </a:graphic>
      </p:graphicFrame>
    </p:spTree>
    <p:extLst>
      <p:ext uri="{BB962C8B-B14F-4D97-AF65-F5344CB8AC3E}">
        <p14:creationId xmlns:p14="http://schemas.microsoft.com/office/powerpoint/2010/main" val="2721940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52225"/>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17" name="Group 16"/>
          <p:cNvGrpSpPr/>
          <p:nvPr userDrawn="1"/>
        </p:nvGrpSpPr>
        <p:grpSpPr>
          <a:xfrm>
            <a:off x="177576" y="6503087"/>
            <a:ext cx="1127548" cy="282877"/>
            <a:chOff x="177576" y="6503087"/>
            <a:chExt cx="1127548" cy="282877"/>
          </a:xfrm>
        </p:grpSpPr>
        <p:sp>
          <p:nvSpPr>
            <p:cNvPr id="18" name="Rectangle 17"/>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9" name="Picture 18" descr="twitterlogo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5" name="Picture 24">
            <a:extLst>
              <a:ext uri="{FF2B5EF4-FFF2-40B4-BE49-F238E27FC236}">
                <a16:creationId xmlns:a16="http://schemas.microsoft.com/office/drawing/2014/main" id="{EA508D17-FC30-734B-9063-A010DE3C9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8324"/>
            <a:ext cx="12192000" cy="1357486"/>
          </a:xfrm>
          <a:prstGeom prst="rect">
            <a:avLst/>
          </a:prstGeom>
        </p:spPr>
      </p:pic>
      <p:pic>
        <p:nvPicPr>
          <p:cNvPr id="26" name="Picture 25">
            <a:extLst>
              <a:ext uri="{FF2B5EF4-FFF2-40B4-BE49-F238E27FC236}">
                <a16:creationId xmlns:a16="http://schemas.microsoft.com/office/drawing/2014/main" id="{7F163B41-CF05-784C-B8DA-01C52B381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986" y="50819"/>
            <a:ext cx="1216160" cy="1219200"/>
          </a:xfrm>
          <a:prstGeom prst="rect">
            <a:avLst/>
          </a:prstGeom>
        </p:spPr>
      </p:pic>
      <p:pic>
        <p:nvPicPr>
          <p:cNvPr id="28" name="Picture 27">
            <a:extLst>
              <a:ext uri="{FF2B5EF4-FFF2-40B4-BE49-F238E27FC236}">
                <a16:creationId xmlns:a16="http://schemas.microsoft.com/office/drawing/2014/main" id="{54AF7A4F-15AA-D440-8EAA-E693B472F6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93288" y="6477001"/>
            <a:ext cx="821634" cy="340935"/>
          </a:xfrm>
          <a:prstGeom prst="rect">
            <a:avLst/>
          </a:prstGeom>
        </p:spPr>
        <p:txBody>
          <a:bodyPr/>
          <a:lstStyle>
            <a:lvl1pPr>
              <a:defRPr sz="1400"/>
            </a:lvl1pPr>
          </a:lstStyle>
          <a:p>
            <a:pPr>
              <a:defRPr/>
            </a:pPr>
            <a:fld id="{D68E8870-17DE-45C4-A8DD-7644B2422933}" type="slidenum">
              <a:rPr lang="en-US" smtClean="0"/>
              <a:pPr>
                <a:defRPr/>
              </a:pPr>
              <a:t>‹#›</a:t>
            </a:fld>
            <a:endParaRPr lang="en-US" dirty="0"/>
          </a:p>
        </p:txBody>
      </p:sp>
      <p:sp>
        <p:nvSpPr>
          <p:cNvPr id="7" name="Content Placeholder 6"/>
          <p:cNvSpPr>
            <a:spLocks noGrp="1"/>
          </p:cNvSpPr>
          <p:nvPr>
            <p:ph sz="quarter" idx="11"/>
          </p:nvPr>
        </p:nvSpPr>
        <p:spPr>
          <a:xfrm>
            <a:off x="480132" y="1046715"/>
            <a:ext cx="11250613" cy="5075237"/>
          </a:xfrm>
        </p:spPr>
        <p:txBody>
          <a:bodyPr/>
          <a:lstStyle>
            <a:lvl1pPr>
              <a:spcBef>
                <a:spcPts val="300"/>
              </a:spcBef>
              <a:defRPr/>
            </a:lvl1pPr>
            <a:lvl2pPr>
              <a:spcBef>
                <a:spcPts val="300"/>
              </a:spcBef>
              <a:defRPr/>
            </a:lvl2pPr>
            <a:lvl3pPr marL="1523962" indent="-304792">
              <a:spcBef>
                <a:spcPts val="300"/>
              </a:spcBef>
              <a:buClr>
                <a:schemeClr val="tx1"/>
              </a:buClr>
              <a:buFont typeface="Wingdings" charset="2"/>
              <a:buChar char="v"/>
              <a:defRPr sz="2000">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45441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ulleted Text and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0893288" y="6477001"/>
            <a:ext cx="821634" cy="340935"/>
          </a:xfrm>
          <a:prstGeom prst="rect">
            <a:avLst/>
          </a:prstGeom>
        </p:spPr>
        <p:txBody>
          <a:bodyPr/>
          <a:lstStyle>
            <a:lvl1pPr>
              <a:defRPr sz="1600"/>
            </a:lvl1p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dirty="0" smtClean="0"/>
              <a:t>Click icon to add picture</a:t>
            </a:r>
            <a:endParaRPr lang="en-US" dirty="0"/>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695326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gif"/><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3063"/>
            <a:ext cx="12192000" cy="708594"/>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177576" y="6503087"/>
            <a:ext cx="1127548" cy="282877"/>
            <a:chOff x="177576" y="6503087"/>
            <a:chExt cx="1127548"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descr="twitterlogosmall.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7576" y="6503087"/>
              <a:ext cx="424387"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16" name="Picture 15">
            <a:extLst>
              <a:ext uri="{FF2B5EF4-FFF2-40B4-BE49-F238E27FC236}">
                <a16:creationId xmlns:a16="http://schemas.microsoft.com/office/drawing/2014/main" id="{A76B2861-8E4B-9E47-8A2A-E1B719C6FBAF}"/>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735242" y="6332858"/>
            <a:ext cx="477078" cy="478270"/>
          </a:xfrm>
          <a:prstGeom prst="rect">
            <a:avLst/>
          </a:prstGeom>
        </p:spPr>
      </p:pic>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sp>
        <p:nvSpPr>
          <p:cNvPr id="18" name="Rectangle 17">
            <a:extLst>
              <a:ext uri="{FF2B5EF4-FFF2-40B4-BE49-F238E27FC236}">
                <a16:creationId xmlns:a16="http://schemas.microsoft.com/office/drawing/2014/main" id="{6FAB1CCF-D80E-7F42-AAC8-9524E4D44C02}"/>
              </a:ext>
            </a:extLst>
          </p:cNvPr>
          <p:cNvSpPr/>
          <p:nvPr userDrawn="1"/>
        </p:nvSpPr>
        <p:spPr bwMode="auto">
          <a:xfrm>
            <a:off x="0" y="-3316"/>
            <a:ext cx="2397039" cy="708594"/>
          </a:xfrm>
          <a:prstGeom prst="rect">
            <a:avLst/>
          </a:prstGeom>
          <a:gradFill>
            <a:gsLst>
              <a:gs pos="0">
                <a:schemeClr val="tx1"/>
              </a:gs>
              <a:gs pos="18000">
                <a:schemeClr val="tx1"/>
              </a:gs>
              <a:gs pos="72000">
                <a:schemeClr val="tx1">
                  <a:alpha val="25210"/>
                </a:schemeClr>
              </a:gs>
              <a:gs pos="100000">
                <a:schemeClr val="tx1">
                  <a:alpha val="0"/>
                </a:schemeClr>
              </a:gs>
            </a:gsLst>
            <a:lin ang="0" scaled="0"/>
          </a:gra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Picture 18">
            <a:extLst>
              <a:ext uri="{FF2B5EF4-FFF2-40B4-BE49-F238E27FC236}">
                <a16:creationId xmlns:a16="http://schemas.microsoft.com/office/drawing/2014/main" id="{A96CF2B4-11F3-DC47-B3D9-A0B3AB45356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290" y="0"/>
            <a:ext cx="753282" cy="958552"/>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8" r:id="rId5"/>
    <p:sldLayoutId id="2147483679" r:id="rId6"/>
  </p:sldLayoutIdLst>
  <p:timing>
    <p:tnLst>
      <p:par>
        <p:cTn id="1" dur="indefinite" restart="never" nodeType="tmRoot"/>
      </p:par>
    </p:tnLst>
  </p:timing>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40.emf"/><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sz="quarter" idx="10"/>
          </p:nvPr>
        </p:nvSpPr>
        <p:spPr>
          <a:xfrm>
            <a:off x="381000" y="1858346"/>
            <a:ext cx="11429999" cy="1229411"/>
          </a:xfrm>
        </p:spPr>
        <p:txBody>
          <a:bodyPr/>
          <a:lstStyle/>
          <a:p>
            <a:pPr>
              <a:spcBef>
                <a:spcPts val="0"/>
              </a:spcBef>
            </a:pPr>
            <a:r>
              <a:rPr lang="en-US" sz="3600" dirty="0">
                <a:solidFill>
                  <a:srgbClr val="0000FF"/>
                </a:solidFill>
              </a:rPr>
              <a:t>Addressing the Challenges</a:t>
            </a:r>
          </a:p>
          <a:p>
            <a:pPr>
              <a:spcBef>
                <a:spcPts val="0"/>
              </a:spcBef>
            </a:pPr>
            <a:r>
              <a:rPr lang="en-US" sz="3600" dirty="0">
                <a:solidFill>
                  <a:srgbClr val="0000FF"/>
                </a:solidFill>
              </a:rPr>
              <a:t>of Rigorous Model </a:t>
            </a:r>
            <a:r>
              <a:rPr lang="en-US" sz="3600" dirty="0" smtClean="0">
                <a:solidFill>
                  <a:srgbClr val="0000FF"/>
                </a:solidFill>
              </a:rPr>
              <a:t>Validation</a:t>
            </a:r>
          </a:p>
        </p:txBody>
      </p:sp>
      <p:sp>
        <p:nvSpPr>
          <p:cNvPr id="7" name="Text Placeholder 9"/>
          <p:cNvSpPr>
            <a:spLocks noGrp="1"/>
          </p:cNvSpPr>
          <p:nvPr>
            <p:ph type="body" sz="quarter" idx="11"/>
          </p:nvPr>
        </p:nvSpPr>
        <p:spPr>
          <a:xfrm>
            <a:off x="381000" y="3245603"/>
            <a:ext cx="11430000" cy="2926597"/>
          </a:xfrm>
        </p:spPr>
        <p:txBody>
          <a:bodyPr/>
          <a:lstStyle/>
          <a:p>
            <a:pPr>
              <a:spcBef>
                <a:spcPts val="0"/>
              </a:spcBef>
            </a:pPr>
            <a:r>
              <a:rPr lang="en-US" dirty="0">
                <a:latin typeface="Arial Narrow" pitchFamily="34" charset="0"/>
              </a:rPr>
              <a:t>Simone M. </a:t>
            </a:r>
            <a:r>
              <a:rPr lang="en-US" dirty="0" smtClean="0">
                <a:latin typeface="Arial Narrow" pitchFamily="34" charset="0"/>
              </a:rPr>
              <a:t>Youngblood</a:t>
            </a:r>
          </a:p>
          <a:p>
            <a:pPr>
              <a:spcBef>
                <a:spcPts val="0"/>
              </a:spcBef>
            </a:pPr>
            <a:r>
              <a:rPr lang="en-US" b="0" dirty="0" smtClean="0">
                <a:latin typeface="Arial Narrow" pitchFamily="34" charset="0"/>
              </a:rPr>
              <a:t>The Johns Hopkins University Applied Physics Laboratory</a:t>
            </a:r>
          </a:p>
          <a:p>
            <a:pPr>
              <a:spcBef>
                <a:spcPts val="0"/>
              </a:spcBef>
            </a:pPr>
            <a:r>
              <a:rPr lang="en-US" b="0" dirty="0" smtClean="0">
                <a:latin typeface="Arial Narrow" pitchFamily="34" charset="0"/>
              </a:rPr>
              <a:t>240-228-7958  </a:t>
            </a:r>
            <a:r>
              <a:rPr lang="en-US" b="0" dirty="0">
                <a:latin typeface="Arial Narrow" pitchFamily="34" charset="0"/>
              </a:rPr>
              <a:t>Simone.Youngblood@jhuapl.edu</a:t>
            </a:r>
          </a:p>
          <a:p>
            <a:pPr>
              <a:spcBef>
                <a:spcPts val="0"/>
              </a:spcBef>
            </a:pPr>
            <a:endParaRPr lang="en-US" dirty="0">
              <a:latin typeface="Arial Narrow" pitchFamily="34" charset="0"/>
            </a:endParaRPr>
          </a:p>
          <a:p>
            <a:pPr>
              <a:spcBef>
                <a:spcPts val="0"/>
              </a:spcBef>
            </a:pPr>
            <a:r>
              <a:rPr lang="en-US" dirty="0">
                <a:latin typeface="Arial Narrow" pitchFamily="34" charset="0"/>
              </a:rPr>
              <a:t>Mikel D. Petty, Ph.D.</a:t>
            </a:r>
          </a:p>
          <a:p>
            <a:pPr>
              <a:spcBef>
                <a:spcPts val="0"/>
              </a:spcBef>
            </a:pPr>
            <a:r>
              <a:rPr lang="en-US" b="0" dirty="0">
                <a:latin typeface="Arial Narrow" pitchFamily="34" charset="0"/>
              </a:rPr>
              <a:t>University of Alabama in Huntsville</a:t>
            </a:r>
          </a:p>
          <a:p>
            <a:pPr>
              <a:spcBef>
                <a:spcPts val="0"/>
              </a:spcBef>
            </a:pPr>
            <a:r>
              <a:rPr lang="en-US" b="0" dirty="0">
                <a:latin typeface="Arial Narrow" pitchFamily="34" charset="0"/>
              </a:rPr>
              <a:t>256-824-6140  </a:t>
            </a:r>
            <a:r>
              <a:rPr lang="en-US" b="0" dirty="0" smtClean="0">
                <a:latin typeface="Arial Narrow" pitchFamily="34" charset="0"/>
              </a:rPr>
              <a:t>pettym@uah.edu</a:t>
            </a:r>
            <a:endParaRPr lang="en-US" b="0" dirty="0">
              <a:latin typeface="Arial Narrow" pitchFamily="34" charset="0"/>
            </a:endParaRPr>
          </a:p>
        </p:txBody>
      </p:sp>
      <p:pic>
        <p:nvPicPr>
          <p:cNvPr id="8" name="Picture 12" descr="Logo 2013, UAH, Sky blue over 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9728" y="5089336"/>
            <a:ext cx="18827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mpetty\Desktop\apl.small.vertical.blue.500p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7497" y="3245603"/>
            <a:ext cx="20272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68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Validation.</a:t>
            </a:r>
            <a:r>
              <a:rPr lang="en-US" sz="2600" dirty="0"/>
              <a:t> Determining the degree to which a model or simulation and its associated data are an accurate representation of the real world from the perspective of the intended uses of the model. [DOD, </a:t>
            </a:r>
            <a:r>
              <a:rPr lang="en-US" sz="2600" dirty="0" smtClean="0"/>
              <a:t>2009]</a:t>
            </a:r>
          </a:p>
          <a:p>
            <a:pPr marL="0" indent="0">
              <a:spcBef>
                <a:spcPts val="0"/>
              </a:spcBef>
              <a:buNone/>
            </a:pPr>
            <a:endParaRPr lang="en-US" sz="500" dirty="0" smtClean="0"/>
          </a:p>
          <a:p>
            <a:pPr marL="0" indent="0">
              <a:spcBef>
                <a:spcPts val="0"/>
              </a:spcBef>
              <a:buNone/>
            </a:pPr>
            <a:r>
              <a:rPr lang="en-US" dirty="0" smtClean="0"/>
              <a:t>Comparing </a:t>
            </a:r>
            <a:r>
              <a:rPr lang="en-US" dirty="0"/>
              <a:t>model results with experimental </a:t>
            </a:r>
            <a:r>
              <a:rPr lang="en-US" dirty="0" smtClean="0"/>
              <a:t>data </a:t>
            </a:r>
            <a:r>
              <a:rPr lang="en-US" dirty="0"/>
              <a:t>[Velten, 2009</a:t>
            </a:r>
            <a:r>
              <a:rPr lang="en-US" dirty="0" smtClean="0"/>
              <a:t>]</a:t>
            </a:r>
          </a:p>
          <a:p>
            <a:pPr marL="0" indent="0">
              <a:spcBef>
                <a:spcPts val="0"/>
              </a:spcBef>
              <a:buNone/>
            </a:pPr>
            <a:endParaRPr lang="en-US" sz="500" dirty="0"/>
          </a:p>
          <a:p>
            <a:pPr lvl="1">
              <a:spcBef>
                <a:spcPts val="0"/>
              </a:spcBef>
            </a:pPr>
            <a:r>
              <a:rPr lang="en-US" dirty="0" smtClean="0"/>
              <a:t>Representational </a:t>
            </a:r>
            <a:r>
              <a:rPr lang="en-US" dirty="0"/>
              <a:t>accuracy [Balci, 2002]</a:t>
            </a:r>
          </a:p>
          <a:p>
            <a:pPr lvl="2">
              <a:spcBef>
                <a:spcPts val="0"/>
              </a:spcBef>
            </a:pPr>
            <a:r>
              <a:rPr lang="en-US" dirty="0" smtClean="0"/>
              <a:t>Recreate </a:t>
            </a:r>
            <a:r>
              <a:rPr lang="en-US" dirty="0"/>
              <a:t>simuland with results</a:t>
            </a:r>
          </a:p>
          <a:p>
            <a:pPr lvl="1">
              <a:spcBef>
                <a:spcPts val="0"/>
              </a:spcBef>
            </a:pPr>
            <a:r>
              <a:rPr lang="en-US" dirty="0" smtClean="0"/>
              <a:t>Modeling </a:t>
            </a:r>
            <a:r>
              <a:rPr lang="en-US" dirty="0"/>
              <a:t>quality</a:t>
            </a:r>
          </a:p>
          <a:p>
            <a:pPr lvl="2">
              <a:spcBef>
                <a:spcPts val="0"/>
              </a:spcBef>
            </a:pPr>
            <a:r>
              <a:rPr lang="en-US" dirty="0" smtClean="0"/>
              <a:t>Special </a:t>
            </a:r>
            <a:r>
              <a:rPr lang="en-US" dirty="0"/>
              <a:t>validation methods needed </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Validation Definition</a:t>
            </a:r>
          </a:p>
        </p:txBody>
      </p:sp>
    </p:spTree>
    <p:extLst>
      <p:ext uri="{BB962C8B-B14F-4D97-AF65-F5344CB8AC3E}">
        <p14:creationId xmlns:p14="http://schemas.microsoft.com/office/powerpoint/2010/main" val="1128919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77913"/>
            <a:ext cx="11430000" cy="5075237"/>
          </a:xfrm>
        </p:spPr>
        <p:txBody>
          <a:bodyPr/>
          <a:lstStyle/>
          <a:p>
            <a:pPr>
              <a:spcBef>
                <a:spcPts val="0"/>
              </a:spcBef>
            </a:pPr>
            <a:r>
              <a:rPr lang="en-US" b="1" dirty="0"/>
              <a:t>Sources of </a:t>
            </a:r>
            <a:r>
              <a:rPr lang="en-US" b="1" dirty="0" smtClean="0"/>
              <a:t>uncertainty </a:t>
            </a:r>
            <a:r>
              <a:rPr lang="en-US" b="1" dirty="0"/>
              <a:t>in M&amp;S </a:t>
            </a:r>
            <a:r>
              <a:rPr lang="en-US" dirty="0"/>
              <a:t>[Pace, 2009</a:t>
            </a:r>
            <a:r>
              <a:rPr lang="en-US" dirty="0" smtClean="0"/>
              <a:t>]</a:t>
            </a:r>
            <a:endParaRPr lang="en-US" dirty="0"/>
          </a:p>
        </p:txBody>
      </p:sp>
      <p:sp>
        <p:nvSpPr>
          <p:cNvPr id="4" name="Rectangle 3"/>
          <p:cNvSpPr/>
          <p:nvPr/>
        </p:nvSpPr>
        <p:spPr>
          <a:xfrm>
            <a:off x="1918447" y="315753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purpose,</a:t>
            </a:r>
          </a:p>
          <a:p>
            <a:pPr algn="ctr">
              <a:defRPr/>
            </a:pPr>
            <a:r>
              <a:rPr lang="en-US" sz="1800" dirty="0">
                <a:solidFill>
                  <a:schemeClr val="tx1"/>
                </a:solidFill>
                <a:latin typeface="Arial Narrow" pitchFamily="34" charset="0"/>
                <a:cs typeface="Arial" panose="020B0604020202020204" pitchFamily="34" charset="0"/>
              </a:rPr>
              <a:t>intended use,</a:t>
            </a:r>
          </a:p>
          <a:p>
            <a:pPr algn="ctr">
              <a:defRPr/>
            </a:pPr>
            <a:r>
              <a:rPr lang="en-US" sz="1800" dirty="0">
                <a:solidFill>
                  <a:schemeClr val="tx1"/>
                </a:solidFill>
                <a:latin typeface="Arial Narrow" pitchFamily="34" charset="0"/>
                <a:cs typeface="Arial" panose="020B0604020202020204" pitchFamily="34" charset="0"/>
              </a:rPr>
              <a:t>and requirements</a:t>
            </a:r>
          </a:p>
        </p:txBody>
      </p:sp>
      <p:sp>
        <p:nvSpPr>
          <p:cNvPr id="5" name="Rectangle 4"/>
          <p:cNvSpPr/>
          <p:nvPr/>
        </p:nvSpPr>
        <p:spPr>
          <a:xfrm>
            <a:off x="1918447" y="18557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Application domain</a:t>
            </a:r>
          </a:p>
          <a:p>
            <a:pPr algn="ctr">
              <a:defRPr/>
            </a:pPr>
            <a:r>
              <a:rPr lang="en-US" sz="1800" dirty="0">
                <a:solidFill>
                  <a:schemeClr val="tx1"/>
                </a:solidFill>
                <a:latin typeface="Arial Narrow" pitchFamily="34" charset="0"/>
                <a:cs typeface="Arial" panose="020B0604020202020204" pitchFamily="34" charset="0"/>
              </a:rPr>
              <a:t>(simuland)</a:t>
            </a:r>
          </a:p>
          <a:p>
            <a:pPr algn="ctr">
              <a:defRPr/>
            </a:pPr>
            <a:r>
              <a:rPr lang="en-US" sz="1800" dirty="0">
                <a:solidFill>
                  <a:schemeClr val="tx1"/>
                </a:solidFill>
                <a:latin typeface="Arial Narrow" pitchFamily="34" charset="0"/>
                <a:cs typeface="Arial" panose="020B0604020202020204" pitchFamily="34" charset="0"/>
              </a:rPr>
              <a:t>knowledge and theory </a:t>
            </a:r>
          </a:p>
        </p:txBody>
      </p:sp>
      <p:sp>
        <p:nvSpPr>
          <p:cNvPr id="6" name="Rectangle 5"/>
          <p:cNvSpPr/>
          <p:nvPr/>
        </p:nvSpPr>
        <p:spPr>
          <a:xfrm>
            <a:off x="1918447" y="44465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Conceptual model</a:t>
            </a:r>
          </a:p>
          <a:p>
            <a:pPr algn="ctr">
              <a:defRPr/>
            </a:pPr>
            <a:r>
              <a:rPr lang="en-US" sz="1800" dirty="0">
                <a:solidFill>
                  <a:schemeClr val="tx1"/>
                </a:solidFill>
                <a:latin typeface="Arial Narrow" pitchFamily="34" charset="0"/>
                <a:cs typeface="Arial" panose="020B0604020202020204" pitchFamily="34" charset="0"/>
              </a:rPr>
              <a:t>and software design</a:t>
            </a:r>
          </a:p>
        </p:txBody>
      </p:sp>
      <p:sp>
        <p:nvSpPr>
          <p:cNvPr id="7" name="Rectangle 6"/>
          <p:cNvSpPr/>
          <p:nvPr/>
        </p:nvSpPr>
        <p:spPr>
          <a:xfrm>
            <a:off x="4890247" y="4903788"/>
            <a:ext cx="2286000"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Software</a:t>
            </a:r>
          </a:p>
          <a:p>
            <a:pPr algn="ctr">
              <a:defRPr/>
            </a:pPr>
            <a:r>
              <a:rPr lang="en-US" sz="1800" dirty="0">
                <a:solidFill>
                  <a:schemeClr val="tx1"/>
                </a:solidFill>
                <a:latin typeface="Arial Narrow" pitchFamily="34" charset="0"/>
                <a:cs typeface="Arial" panose="020B0604020202020204" pitchFamily="34" charset="0"/>
              </a:rPr>
              <a:t>implementation</a:t>
            </a:r>
          </a:p>
        </p:txBody>
      </p:sp>
      <p:sp>
        <p:nvSpPr>
          <p:cNvPr id="8" name="Rectangle 7"/>
          <p:cNvSpPr/>
          <p:nvPr/>
        </p:nvSpPr>
        <p:spPr>
          <a:xfrm>
            <a:off x="7862047" y="4452938"/>
            <a:ext cx="2276475"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inputs</a:t>
            </a:r>
          </a:p>
          <a:p>
            <a:pPr algn="ctr">
              <a:defRPr/>
            </a:pPr>
            <a:r>
              <a:rPr lang="en-US" sz="1800" dirty="0">
                <a:solidFill>
                  <a:schemeClr val="tx1"/>
                </a:solidFill>
                <a:latin typeface="Arial Narrow" pitchFamily="34" charset="0"/>
                <a:cs typeface="Arial" panose="020B0604020202020204" pitchFamily="34" charset="0"/>
              </a:rPr>
              <a:t>and use</a:t>
            </a:r>
          </a:p>
        </p:txBody>
      </p:sp>
      <p:sp>
        <p:nvSpPr>
          <p:cNvPr id="9" name="Rectangle 8"/>
          <p:cNvSpPr/>
          <p:nvPr/>
        </p:nvSpPr>
        <p:spPr>
          <a:xfrm>
            <a:off x="7857285" y="3148013"/>
            <a:ext cx="2281237"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Validation referent</a:t>
            </a:r>
          </a:p>
        </p:txBody>
      </p:sp>
      <p:sp>
        <p:nvSpPr>
          <p:cNvPr id="10" name="Rectangle 9"/>
          <p:cNvSpPr/>
          <p:nvPr/>
        </p:nvSpPr>
        <p:spPr>
          <a:xfrm>
            <a:off x="7862047" y="1882776"/>
            <a:ext cx="2276475" cy="8382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Simulation results</a:t>
            </a:r>
          </a:p>
          <a:p>
            <a:pPr algn="ctr">
              <a:defRPr/>
            </a:pPr>
            <a:r>
              <a:rPr lang="en-US" sz="1800" dirty="0">
                <a:solidFill>
                  <a:schemeClr val="tx1"/>
                </a:solidFill>
                <a:latin typeface="Arial Narrow" pitchFamily="34" charset="0"/>
                <a:cs typeface="Arial" panose="020B0604020202020204" pitchFamily="34" charset="0"/>
              </a:rPr>
              <a:t>interpretation</a:t>
            </a:r>
          </a:p>
        </p:txBody>
      </p:sp>
      <p:cxnSp>
        <p:nvCxnSpPr>
          <p:cNvPr id="11" name="Straight Arrow Connector 10"/>
          <p:cNvCxnSpPr>
            <a:stCxn id="5" idx="2"/>
            <a:endCxn id="4" idx="0"/>
          </p:cNvCxnSpPr>
          <p:nvPr/>
        </p:nvCxnSpPr>
        <p:spPr>
          <a:xfrm>
            <a:off x="3061447" y="2693988"/>
            <a:ext cx="0" cy="46355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2"/>
            <a:endCxn id="6" idx="0"/>
          </p:cNvCxnSpPr>
          <p:nvPr/>
        </p:nvCxnSpPr>
        <p:spPr>
          <a:xfrm>
            <a:off x="3061447" y="3995738"/>
            <a:ext cx="0" cy="45085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1"/>
          </p:cNvCxnSpPr>
          <p:nvPr/>
        </p:nvCxnSpPr>
        <p:spPr>
          <a:xfrm>
            <a:off x="4204447" y="5056188"/>
            <a:ext cx="685800" cy="26670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0"/>
            <a:endCxn id="9" idx="2"/>
          </p:cNvCxnSpPr>
          <p:nvPr/>
        </p:nvCxnSpPr>
        <p:spPr>
          <a:xfrm flipH="1" flipV="1">
            <a:off x="8997110" y="3986213"/>
            <a:ext cx="3175" cy="466725"/>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0"/>
            <a:endCxn id="10" idx="2"/>
          </p:cNvCxnSpPr>
          <p:nvPr/>
        </p:nvCxnSpPr>
        <p:spPr>
          <a:xfrm flipV="1">
            <a:off x="8997110" y="2720976"/>
            <a:ext cx="3175" cy="427037"/>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p:cNvCxnSpPr>
          <p:nvPr/>
        </p:nvCxnSpPr>
        <p:spPr>
          <a:xfrm flipV="1">
            <a:off x="7176247" y="5056188"/>
            <a:ext cx="685800" cy="266700"/>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Cloud"/>
          <p:cNvSpPr>
            <a:spLocks noChangeAspect="1" noEditPoints="1" noChangeArrowheads="1"/>
          </p:cNvSpPr>
          <p:nvPr/>
        </p:nvSpPr>
        <p:spPr bwMode="auto">
          <a:xfrm>
            <a:off x="4898185" y="2693988"/>
            <a:ext cx="2286000" cy="1752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CC"/>
          </a:solidFill>
          <a:ln w="9525">
            <a:solidFill>
              <a:srgbClr val="000000"/>
            </a:solidFill>
            <a:miter lim="800000"/>
            <a:headEnd/>
            <a:tailEnd/>
          </a:ln>
          <a:effectLst>
            <a:outerShdw blurRad="50800" dist="76200" dir="2700000" algn="tl" rotWithShape="0">
              <a:prstClr val="black">
                <a:alpha val="40000"/>
              </a:prstClr>
            </a:outerShdw>
          </a:effectLst>
        </p:spPr>
        <p:txBody>
          <a:bodyPr anchor="ctr"/>
          <a:lstStyle/>
          <a:p>
            <a:pPr algn="ctr" fontAlgn="auto">
              <a:spcBef>
                <a:spcPts val="0"/>
              </a:spcBef>
              <a:spcAft>
                <a:spcPts val="0"/>
              </a:spcAft>
              <a:defRPr/>
            </a:pPr>
            <a:r>
              <a:rPr lang="en-US" sz="2400" i="1" dirty="0">
                <a:latin typeface="Arial Narrow" pitchFamily="34" charset="0"/>
                <a:cs typeface="Arial" panose="020B0604020202020204" pitchFamily="34" charset="0"/>
              </a:rPr>
              <a:t>Uncertainty</a:t>
            </a:r>
          </a:p>
        </p:txBody>
      </p:sp>
      <p:cxnSp>
        <p:nvCxnSpPr>
          <p:cNvPr id="18" name="Straight Arrow Connector 17"/>
          <p:cNvCxnSpPr/>
          <p:nvPr/>
        </p:nvCxnSpPr>
        <p:spPr>
          <a:xfrm>
            <a:off x="4204447" y="2465388"/>
            <a:ext cx="70008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a:endCxn id="17" idx="0"/>
          </p:cNvCxnSpPr>
          <p:nvPr/>
        </p:nvCxnSpPr>
        <p:spPr>
          <a:xfrm flipV="1">
            <a:off x="4204447" y="3570288"/>
            <a:ext cx="700088" cy="635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204447" y="3836988"/>
            <a:ext cx="69373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176247" y="2465388"/>
            <a:ext cx="685800"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1"/>
            <a:endCxn id="17" idx="2"/>
          </p:cNvCxnSpPr>
          <p:nvPr/>
        </p:nvCxnSpPr>
        <p:spPr>
          <a:xfrm flipH="1">
            <a:off x="7182597" y="3567113"/>
            <a:ext cx="674688" cy="3175"/>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7176247" y="3836988"/>
            <a:ext cx="681038" cy="838200"/>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0"/>
            <a:endCxn id="17" idx="1"/>
          </p:cNvCxnSpPr>
          <p:nvPr/>
        </p:nvCxnSpPr>
        <p:spPr>
          <a:xfrm flipV="1">
            <a:off x="6033247" y="4445001"/>
            <a:ext cx="7938" cy="458787"/>
          </a:xfrm>
          <a:prstGeom prst="straightConnector1">
            <a:avLst/>
          </a:prstGeom>
          <a:ln w="12700">
            <a:solidFill>
              <a:srgbClr val="0000FF"/>
            </a:solidFill>
            <a:prstDash val="dash"/>
            <a:tailEnd type="stealth" w="lg" len="lg"/>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25" name="Rectangle 2"/>
          <p:cNvSpPr>
            <a:spLocks noGrp="1" noChangeArrowheads="1"/>
          </p:cNvSpPr>
          <p:nvPr>
            <p:ph type="title"/>
          </p:nvPr>
        </p:nvSpPr>
        <p:spPr>
          <a:xfrm>
            <a:off x="1390650" y="0"/>
            <a:ext cx="9582149" cy="795130"/>
          </a:xfrm>
        </p:spPr>
        <p:txBody>
          <a:bodyPr/>
          <a:lstStyle/>
          <a:p>
            <a:r>
              <a:rPr lang="en-US" altLang="en-US" dirty="0" smtClean="0"/>
              <a:t>Rigorous Validation: Sources of Uncertainty</a:t>
            </a:r>
          </a:p>
        </p:txBody>
      </p:sp>
    </p:spTree>
    <p:extLst>
      <p:ext uri="{BB962C8B-B14F-4D97-AF65-F5344CB8AC3E}">
        <p14:creationId xmlns:p14="http://schemas.microsoft.com/office/powerpoint/2010/main" val="261006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1" y="1066800"/>
            <a:ext cx="11430000" cy="5075237"/>
          </a:xfrm>
        </p:spPr>
        <p:txBody>
          <a:bodyPr/>
          <a:lstStyle/>
          <a:p>
            <a:pPr>
              <a:spcBef>
                <a:spcPts val="0"/>
              </a:spcBef>
            </a:pPr>
            <a:r>
              <a:rPr lang="en-US" b="1" dirty="0"/>
              <a:t>VV&amp;A errors and </a:t>
            </a:r>
            <a:r>
              <a:rPr lang="en-US" b="1" dirty="0" smtClean="0"/>
              <a:t>risks </a:t>
            </a:r>
            <a:r>
              <a:rPr lang="en-US" dirty="0"/>
              <a:t>[Balci, 1981] [Balci, 1985] [Balci, 1998</a:t>
            </a:r>
            <a:r>
              <a:rPr lang="en-US" dirty="0" smtClean="0"/>
              <a:t>]</a:t>
            </a:r>
            <a:endParaRPr lang="en-US" dirty="0"/>
          </a:p>
        </p:txBody>
      </p:sp>
      <p:pic>
        <p:nvPicPr>
          <p:cNvPr id="9218" name="Picture 2" descr="C:\Users\mpetty\Desktop\Validation ris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530" y="1752600"/>
            <a:ext cx="9506939"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
        <p:nvSpPr>
          <p:cNvPr id="5" name="Rectangle 2"/>
          <p:cNvSpPr>
            <a:spLocks noGrp="1" noChangeArrowheads="1"/>
          </p:cNvSpPr>
          <p:nvPr>
            <p:ph type="title"/>
          </p:nvPr>
        </p:nvSpPr>
        <p:spPr>
          <a:xfrm>
            <a:off x="1390650" y="0"/>
            <a:ext cx="9582149" cy="795130"/>
          </a:xfrm>
        </p:spPr>
        <p:txBody>
          <a:bodyPr/>
          <a:lstStyle/>
          <a:p>
            <a:r>
              <a:rPr lang="en-US" altLang="en-US" dirty="0" smtClean="0"/>
              <a:t>Rigorous Validation: VV&amp;A Errors and Risks</a:t>
            </a:r>
          </a:p>
        </p:txBody>
      </p:sp>
    </p:spTree>
    <p:extLst>
      <p:ext uri="{BB962C8B-B14F-4D97-AF65-F5344CB8AC3E}">
        <p14:creationId xmlns:p14="http://schemas.microsoft.com/office/powerpoint/2010/main" val="210766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61255" y="1066800"/>
            <a:ext cx="11349745" cy="5105400"/>
          </a:xfrm>
        </p:spPr>
        <p:txBody>
          <a:bodyPr/>
          <a:lstStyle/>
          <a:p>
            <a:pPr marL="0" indent="0">
              <a:spcBef>
                <a:spcPts val="0"/>
              </a:spcBef>
              <a:buNone/>
            </a:pPr>
            <a:r>
              <a:rPr lang="en-US" b="1" dirty="0"/>
              <a:t> </a:t>
            </a:r>
            <a:endParaRPr lang="en-US" b="1" dirty="0" smtClean="0"/>
          </a:p>
        </p:txBody>
      </p:sp>
      <p:sp>
        <p:nvSpPr>
          <p:cNvPr id="3" name="AutoShape 2"/>
          <p:cNvSpPr>
            <a:spLocks noChangeArrowheads="1"/>
          </p:cNvSpPr>
          <p:nvPr/>
        </p:nvSpPr>
        <p:spPr bwMode="auto">
          <a:xfrm>
            <a:off x="2759868" y="1816669"/>
            <a:ext cx="2243138"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Requirements</a:t>
            </a:r>
            <a:endParaRPr lang="en-US" altLang="en-US" sz="2200" dirty="0">
              <a:latin typeface="Arial Narrow" pitchFamily="34" charset="0"/>
            </a:endParaRPr>
          </a:p>
        </p:txBody>
      </p:sp>
      <p:sp>
        <p:nvSpPr>
          <p:cNvPr id="4" name="Line 3"/>
          <p:cNvSpPr>
            <a:spLocks noChangeShapeType="1"/>
          </p:cNvSpPr>
          <p:nvPr/>
        </p:nvSpPr>
        <p:spPr bwMode="auto">
          <a:xfrm>
            <a:off x="7998618" y="2470719"/>
            <a:ext cx="838200" cy="114300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5" name="Text Box 4"/>
          <p:cNvSpPr txBox="1">
            <a:spLocks noChangeArrowheads="1"/>
          </p:cNvSpPr>
          <p:nvPr/>
        </p:nvSpPr>
        <p:spPr bwMode="auto">
          <a:xfrm>
            <a:off x="7288282" y="2699319"/>
            <a:ext cx="8627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US" altLang="en-US" sz="1600" dirty="0">
                <a:latin typeface="Arial Narrow" pitchFamily="34" charset="0"/>
              </a:rPr>
              <a:t>Modeling</a:t>
            </a:r>
          </a:p>
        </p:txBody>
      </p:sp>
      <p:sp>
        <p:nvSpPr>
          <p:cNvPr id="6" name="Line 5"/>
          <p:cNvSpPr>
            <a:spLocks noChangeShapeType="1"/>
          </p:cNvSpPr>
          <p:nvPr/>
        </p:nvSpPr>
        <p:spPr bwMode="auto">
          <a:xfrm flipH="1">
            <a:off x="5901531" y="4283644"/>
            <a:ext cx="2692400" cy="1122363"/>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7" name="AutoShape 6"/>
          <p:cNvSpPr>
            <a:spLocks noChangeArrowheads="1"/>
          </p:cNvSpPr>
          <p:nvPr/>
        </p:nvSpPr>
        <p:spPr bwMode="auto">
          <a:xfrm>
            <a:off x="6574631" y="1816669"/>
            <a:ext cx="2243137"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Simuland</a:t>
            </a:r>
          </a:p>
        </p:txBody>
      </p:sp>
      <p:sp>
        <p:nvSpPr>
          <p:cNvPr id="8" name="AutoShape 7"/>
          <p:cNvSpPr>
            <a:spLocks noChangeArrowheads="1"/>
          </p:cNvSpPr>
          <p:nvPr/>
        </p:nvSpPr>
        <p:spPr bwMode="auto">
          <a:xfrm>
            <a:off x="7584281" y="3612132"/>
            <a:ext cx="2243137" cy="671512"/>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Conceptual</a:t>
            </a:r>
          </a:p>
          <a:p>
            <a:pPr algn="ctr"/>
            <a:r>
              <a:rPr lang="en-US" altLang="en-US" sz="2200" b="1" dirty="0">
                <a:latin typeface="Arial Narrow" pitchFamily="34" charset="0"/>
              </a:rPr>
              <a:t>model</a:t>
            </a:r>
            <a:endParaRPr lang="en-US" altLang="en-US" sz="2200" dirty="0">
              <a:latin typeface="Arial Narrow" pitchFamily="34" charset="0"/>
            </a:endParaRPr>
          </a:p>
        </p:txBody>
      </p:sp>
      <p:sp>
        <p:nvSpPr>
          <p:cNvPr id="9" name="AutoShape 8"/>
          <p:cNvSpPr>
            <a:spLocks noChangeArrowheads="1"/>
          </p:cNvSpPr>
          <p:nvPr/>
        </p:nvSpPr>
        <p:spPr bwMode="auto">
          <a:xfrm>
            <a:off x="1750218" y="3612132"/>
            <a:ext cx="2243138" cy="671512"/>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Results</a:t>
            </a:r>
            <a:endParaRPr lang="en-US" altLang="en-US" sz="2200" dirty="0">
              <a:latin typeface="Arial Narrow" pitchFamily="34" charset="0"/>
            </a:endParaRPr>
          </a:p>
        </p:txBody>
      </p:sp>
      <p:sp>
        <p:nvSpPr>
          <p:cNvPr id="10" name="Line 9"/>
          <p:cNvSpPr>
            <a:spLocks noChangeShapeType="1"/>
          </p:cNvSpPr>
          <p:nvPr/>
        </p:nvSpPr>
        <p:spPr bwMode="auto">
          <a:xfrm flipH="1" flipV="1">
            <a:off x="2872581" y="4283644"/>
            <a:ext cx="2803525" cy="1106488"/>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1" name="Line 10"/>
          <p:cNvSpPr>
            <a:spLocks noChangeShapeType="1"/>
          </p:cNvSpPr>
          <p:nvPr/>
        </p:nvSpPr>
        <p:spPr bwMode="auto">
          <a:xfrm flipH="1" flipV="1">
            <a:off x="5003006" y="2153219"/>
            <a:ext cx="1571625"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2" name="Text Box 11"/>
          <p:cNvSpPr txBox="1">
            <a:spLocks noChangeArrowheads="1"/>
          </p:cNvSpPr>
          <p:nvPr/>
        </p:nvSpPr>
        <p:spPr bwMode="auto">
          <a:xfrm>
            <a:off x="5911621" y="4347144"/>
            <a:ext cx="13276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Implementation</a:t>
            </a:r>
          </a:p>
        </p:txBody>
      </p:sp>
      <p:sp>
        <p:nvSpPr>
          <p:cNvPr id="13" name="Text Box 12"/>
          <p:cNvSpPr txBox="1">
            <a:spLocks noChangeArrowheads="1"/>
          </p:cNvSpPr>
          <p:nvPr/>
        </p:nvSpPr>
        <p:spPr bwMode="auto">
          <a:xfrm>
            <a:off x="4142516" y="4347144"/>
            <a:ext cx="96532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Simulation</a:t>
            </a:r>
          </a:p>
        </p:txBody>
      </p:sp>
      <p:sp>
        <p:nvSpPr>
          <p:cNvPr id="14" name="Text Box 13"/>
          <p:cNvSpPr txBox="1">
            <a:spLocks noChangeArrowheads="1"/>
          </p:cNvSpPr>
          <p:nvPr/>
        </p:nvSpPr>
        <p:spPr bwMode="auto">
          <a:xfrm>
            <a:off x="5026818" y="1584894"/>
            <a:ext cx="1524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Requirements</a:t>
            </a:r>
          </a:p>
          <a:p>
            <a:pPr algn="ctr" eaLnBrk="1" hangingPunct="1"/>
            <a:r>
              <a:rPr lang="en-US" altLang="en-US" sz="1600" dirty="0">
                <a:latin typeface="Arial Narrow" pitchFamily="34" charset="0"/>
              </a:rPr>
              <a:t>analysis</a:t>
            </a:r>
          </a:p>
        </p:txBody>
      </p:sp>
      <p:sp>
        <p:nvSpPr>
          <p:cNvPr id="15" name="Line 14"/>
          <p:cNvSpPr>
            <a:spLocks noChangeShapeType="1"/>
          </p:cNvSpPr>
          <p:nvPr/>
        </p:nvSpPr>
        <p:spPr bwMode="auto">
          <a:xfrm flipH="1">
            <a:off x="6349206" y="4283644"/>
            <a:ext cx="2692400"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6" name="Text Box 15"/>
          <p:cNvSpPr txBox="1">
            <a:spLocks noChangeArrowheads="1"/>
          </p:cNvSpPr>
          <p:nvPr/>
        </p:nvSpPr>
        <p:spPr bwMode="auto">
          <a:xfrm>
            <a:off x="8636350" y="4367782"/>
            <a:ext cx="10041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Verification</a:t>
            </a:r>
          </a:p>
        </p:txBody>
      </p:sp>
      <p:sp>
        <p:nvSpPr>
          <p:cNvPr id="17" name="Line 16"/>
          <p:cNvSpPr>
            <a:spLocks noChangeShapeType="1"/>
          </p:cNvSpPr>
          <p:nvPr/>
        </p:nvSpPr>
        <p:spPr bwMode="auto">
          <a:xfrm flipH="1">
            <a:off x="2759868" y="2489769"/>
            <a:ext cx="1122363"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18" name="Text Box 17"/>
          <p:cNvSpPr txBox="1">
            <a:spLocks noChangeArrowheads="1"/>
          </p:cNvSpPr>
          <p:nvPr/>
        </p:nvSpPr>
        <p:spPr bwMode="auto">
          <a:xfrm>
            <a:off x="2065946" y="2685032"/>
            <a:ext cx="115448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Accreditation</a:t>
            </a:r>
          </a:p>
        </p:txBody>
      </p:sp>
      <p:sp>
        <p:nvSpPr>
          <p:cNvPr id="19" name="Line 18"/>
          <p:cNvSpPr>
            <a:spLocks noChangeShapeType="1"/>
          </p:cNvSpPr>
          <p:nvPr/>
        </p:nvSpPr>
        <p:spPr bwMode="auto">
          <a:xfrm flipH="1">
            <a:off x="2983706" y="2489769"/>
            <a:ext cx="4600575" cy="1122363"/>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0" name="Text Box 19"/>
          <p:cNvSpPr txBox="1">
            <a:spLocks noChangeArrowheads="1"/>
          </p:cNvSpPr>
          <p:nvPr/>
        </p:nvSpPr>
        <p:spPr bwMode="auto">
          <a:xfrm>
            <a:off x="4264818" y="3308919"/>
            <a:ext cx="906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1600" dirty="0">
                <a:solidFill>
                  <a:schemeClr val="tx2">
                    <a:lumMod val="60000"/>
                    <a:lumOff val="40000"/>
                  </a:schemeClr>
                </a:solidFill>
                <a:latin typeface="Arial Narrow" pitchFamily="34" charset="0"/>
              </a:rPr>
              <a:t>Validation</a:t>
            </a:r>
          </a:p>
        </p:txBody>
      </p:sp>
      <p:sp>
        <p:nvSpPr>
          <p:cNvPr id="21" name="Line 20"/>
          <p:cNvSpPr>
            <a:spLocks noChangeShapeType="1"/>
          </p:cNvSpPr>
          <p:nvPr/>
        </p:nvSpPr>
        <p:spPr bwMode="auto">
          <a:xfrm flipV="1">
            <a:off x="1832768" y="5366319"/>
            <a:ext cx="679450" cy="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2" name="Text Box 21"/>
          <p:cNvSpPr txBox="1">
            <a:spLocks noChangeArrowheads="1"/>
          </p:cNvSpPr>
          <p:nvPr/>
        </p:nvSpPr>
        <p:spPr bwMode="auto">
          <a:xfrm>
            <a:off x="2787369" y="5198044"/>
            <a:ext cx="13054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Transformation</a:t>
            </a:r>
          </a:p>
        </p:txBody>
      </p:sp>
      <p:sp>
        <p:nvSpPr>
          <p:cNvPr id="23" name="Text Box 22"/>
          <p:cNvSpPr txBox="1">
            <a:spLocks noChangeArrowheads="1"/>
          </p:cNvSpPr>
          <p:nvPr/>
        </p:nvSpPr>
        <p:spPr bwMode="auto">
          <a:xfrm>
            <a:off x="2759207" y="5502844"/>
            <a:ext cx="1088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latin typeface="Arial Narrow" pitchFamily="34" charset="0"/>
              </a:rPr>
              <a:t>Comparison</a:t>
            </a:r>
          </a:p>
        </p:txBody>
      </p:sp>
      <p:sp>
        <p:nvSpPr>
          <p:cNvPr id="24" name="Line 23"/>
          <p:cNvSpPr>
            <a:spLocks noChangeShapeType="1"/>
          </p:cNvSpPr>
          <p:nvPr/>
        </p:nvSpPr>
        <p:spPr bwMode="auto">
          <a:xfrm flipV="1">
            <a:off x="1832768" y="5671119"/>
            <a:ext cx="679450" cy="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5" name="Line 24"/>
          <p:cNvSpPr>
            <a:spLocks noChangeShapeType="1"/>
          </p:cNvSpPr>
          <p:nvPr/>
        </p:nvSpPr>
        <p:spPr bwMode="auto">
          <a:xfrm>
            <a:off x="8151018" y="2470719"/>
            <a:ext cx="838200" cy="114300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6" name="AutoShape 25"/>
          <p:cNvSpPr>
            <a:spLocks noChangeArrowheads="1"/>
          </p:cNvSpPr>
          <p:nvPr/>
        </p:nvSpPr>
        <p:spPr bwMode="auto">
          <a:xfrm>
            <a:off x="4666456" y="5406007"/>
            <a:ext cx="2244725" cy="673100"/>
          </a:xfrm>
          <a:prstGeom prst="flowChartAlternateProcess">
            <a:avLst/>
          </a:prstGeom>
          <a:solidFill>
            <a:srgbClr val="CCFFFF"/>
          </a:solidFill>
          <a:ln w="9525">
            <a:noFill/>
            <a:round/>
            <a:headEnd/>
            <a:tailEnd/>
          </a:ln>
          <a:effectLst/>
        </p:spPr>
        <p:txBody>
          <a:bodyPr wrap="none" anchor="ctr"/>
          <a:lstStyle/>
          <a:p>
            <a:pPr algn="ctr"/>
            <a:r>
              <a:rPr lang="en-US" altLang="en-US" sz="2200" b="1" dirty="0">
                <a:latin typeface="Arial Narrow" pitchFamily="34" charset="0"/>
              </a:rPr>
              <a:t>Executable</a:t>
            </a:r>
          </a:p>
          <a:p>
            <a:pPr algn="ctr"/>
            <a:r>
              <a:rPr lang="en-US" altLang="en-US" sz="2200" b="1" dirty="0">
                <a:latin typeface="Arial Narrow" pitchFamily="34" charset="0"/>
              </a:rPr>
              <a:t>model</a:t>
            </a:r>
            <a:endParaRPr lang="en-US" altLang="en-US" sz="2200" dirty="0">
              <a:latin typeface="Arial Narrow" pitchFamily="34" charset="0"/>
            </a:endParaRPr>
          </a:p>
        </p:txBody>
      </p:sp>
      <p:sp>
        <p:nvSpPr>
          <p:cNvPr id="27" name="Text Box 26"/>
          <p:cNvSpPr txBox="1">
            <a:spLocks noChangeArrowheads="1"/>
          </p:cNvSpPr>
          <p:nvPr/>
        </p:nvSpPr>
        <p:spPr bwMode="auto">
          <a:xfrm>
            <a:off x="8605803" y="2685032"/>
            <a:ext cx="906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600" dirty="0">
                <a:solidFill>
                  <a:schemeClr val="tx2">
                    <a:lumMod val="60000"/>
                    <a:lumOff val="40000"/>
                  </a:schemeClr>
                </a:solidFill>
                <a:latin typeface="Arial Narrow" pitchFamily="34" charset="0"/>
              </a:rPr>
              <a:t>Validation</a:t>
            </a:r>
            <a:endParaRPr lang="en-US" altLang="en-US" sz="1600" baseline="30000" dirty="0">
              <a:solidFill>
                <a:schemeClr val="tx2">
                  <a:lumMod val="60000"/>
                  <a:lumOff val="40000"/>
                </a:schemeClr>
              </a:solidFill>
              <a:latin typeface="Arial Narrow" pitchFamily="34" charset="0"/>
            </a:endParaRPr>
          </a:p>
        </p:txBody>
      </p:sp>
      <p:sp>
        <p:nvSpPr>
          <p:cNvPr id="28" name="Line 27"/>
          <p:cNvSpPr>
            <a:spLocks noChangeShapeType="1"/>
          </p:cNvSpPr>
          <p:nvPr/>
        </p:nvSpPr>
        <p:spPr bwMode="auto">
          <a:xfrm flipH="1" flipV="1">
            <a:off x="4106068" y="2489769"/>
            <a:ext cx="4121150" cy="1123950"/>
          </a:xfrm>
          <a:prstGeom prst="line">
            <a:avLst/>
          </a:prstGeom>
          <a:noFill/>
          <a:ln w="12700">
            <a:solidFill>
              <a:schemeClr val="tx2">
                <a:lumMod val="60000"/>
                <a:lumOff val="4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9" name="Text Box 28"/>
          <p:cNvSpPr txBox="1">
            <a:spLocks noChangeArrowheads="1"/>
          </p:cNvSpPr>
          <p:nvPr/>
        </p:nvSpPr>
        <p:spPr bwMode="auto">
          <a:xfrm>
            <a:off x="6156233" y="3308919"/>
            <a:ext cx="10041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US" altLang="en-US" sz="1600" dirty="0">
                <a:solidFill>
                  <a:schemeClr val="tx2">
                    <a:lumMod val="60000"/>
                    <a:lumOff val="40000"/>
                  </a:schemeClr>
                </a:solidFill>
                <a:latin typeface="Arial Narrow" pitchFamily="34" charset="0"/>
              </a:rPr>
              <a:t>Verification</a:t>
            </a:r>
          </a:p>
        </p:txBody>
      </p:sp>
      <p:sp>
        <p:nvSpPr>
          <p:cNvPr id="30" name="Text Box 30"/>
          <p:cNvSpPr txBox="1">
            <a:spLocks noChangeArrowheads="1"/>
          </p:cNvSpPr>
          <p:nvPr/>
        </p:nvSpPr>
        <p:spPr bwMode="auto">
          <a:xfrm>
            <a:off x="9984887" y="5453346"/>
            <a:ext cx="1802362" cy="400110"/>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12700">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2000" dirty="0" smtClean="0">
                <a:latin typeface="Arial Narrow" pitchFamily="34" charset="0"/>
                <a:sym typeface="Symbol" pitchFamily="18" charset="2"/>
              </a:rPr>
              <a:t>[</a:t>
            </a:r>
            <a:r>
              <a:rPr lang="en-US" altLang="en-US" sz="2000" dirty="0">
                <a:latin typeface="Arial Narrow" pitchFamily="34" charset="0"/>
                <a:sym typeface="Symbol" pitchFamily="18" charset="2"/>
              </a:rPr>
              <a:t>Petty, 2010]</a:t>
            </a:r>
          </a:p>
        </p:txBody>
      </p:sp>
      <p:sp>
        <p:nvSpPr>
          <p:cNvPr id="31" name="Line 31"/>
          <p:cNvSpPr>
            <a:spLocks noChangeShapeType="1"/>
          </p:cNvSpPr>
          <p:nvPr/>
        </p:nvSpPr>
        <p:spPr bwMode="auto">
          <a:xfrm>
            <a:off x="4417218" y="2470719"/>
            <a:ext cx="4114800" cy="1143000"/>
          </a:xfrm>
          <a:prstGeom prst="line">
            <a:avLst/>
          </a:prstGeom>
          <a:noFill/>
          <a:ln w="127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32" name="Text Box 32"/>
          <p:cNvSpPr txBox="1">
            <a:spLocks noChangeArrowheads="1"/>
          </p:cNvSpPr>
          <p:nvPr/>
        </p:nvSpPr>
        <p:spPr bwMode="auto">
          <a:xfrm>
            <a:off x="5179218" y="2362769"/>
            <a:ext cx="8627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tLang="en-US" sz="1600" dirty="0">
                <a:latin typeface="Arial Narrow" pitchFamily="34" charset="0"/>
              </a:rPr>
              <a:t>Modeling</a:t>
            </a:r>
          </a:p>
        </p:txBody>
      </p:sp>
      <p:sp>
        <p:nvSpPr>
          <p:cNvPr id="33" name="Slide Number Placeholder 32"/>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35" name="Rectangle 2"/>
          <p:cNvSpPr>
            <a:spLocks noGrp="1" noChangeArrowheads="1"/>
          </p:cNvSpPr>
          <p:nvPr>
            <p:ph type="title"/>
          </p:nvPr>
        </p:nvSpPr>
        <p:spPr>
          <a:xfrm>
            <a:off x="1390650" y="0"/>
            <a:ext cx="9582149" cy="795130"/>
          </a:xfrm>
        </p:spPr>
        <p:txBody>
          <a:bodyPr/>
          <a:lstStyle/>
          <a:p>
            <a:r>
              <a:rPr lang="en-US" altLang="en-US" dirty="0" smtClean="0"/>
              <a:t>Rigorous Validation: Relationship of VV&amp;A Processes</a:t>
            </a:r>
          </a:p>
        </p:txBody>
      </p:sp>
    </p:spTree>
    <p:extLst>
      <p:ext uri="{BB962C8B-B14F-4D97-AF65-F5344CB8AC3E}">
        <p14:creationId xmlns:p14="http://schemas.microsoft.com/office/powerpoint/2010/main" val="1300083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endParaRPr lang="en-US" sz="500" dirty="0" smtClean="0"/>
          </a:p>
          <a:p>
            <a:pPr lvl="1">
              <a:spcBef>
                <a:spcPts val="0"/>
              </a:spcBef>
            </a:pPr>
            <a:r>
              <a:rPr lang="en-US" dirty="0"/>
              <a:t>Many V&amp;V methods available, ~85 in 1998 [</a:t>
            </a:r>
            <a:r>
              <a:rPr lang="en-US" dirty="0" smtClean="0"/>
              <a:t>Balci, </a:t>
            </a:r>
            <a:r>
              <a:rPr lang="en-US" dirty="0"/>
              <a:t>1998</a:t>
            </a:r>
            <a:r>
              <a:rPr lang="en-US" dirty="0" smtClean="0"/>
              <a:t>],</a:t>
            </a:r>
            <a:br>
              <a:rPr lang="en-US" dirty="0" smtClean="0"/>
            </a:br>
            <a:r>
              <a:rPr lang="en-US" dirty="0" smtClean="0"/>
              <a:t>more </a:t>
            </a:r>
            <a:r>
              <a:rPr lang="en-US" dirty="0"/>
              <a:t>developed since [Balci, 2002] [Petty, </a:t>
            </a:r>
            <a:r>
              <a:rPr lang="en-US" dirty="0" smtClean="0"/>
              <a:t>2010]</a:t>
            </a:r>
          </a:p>
          <a:p>
            <a:pPr lvl="1">
              <a:spcBef>
                <a:spcPts val="0"/>
              </a:spcBef>
            </a:pPr>
            <a:r>
              <a:rPr lang="en-US" dirty="0" smtClean="0"/>
              <a:t>Different </a:t>
            </a:r>
            <a:r>
              <a:rPr lang="en-US" dirty="0"/>
              <a:t>purposes, advantages, suitable </a:t>
            </a:r>
            <a:r>
              <a:rPr lang="en-US" dirty="0" smtClean="0"/>
              <a:t>models</a:t>
            </a:r>
            <a:endParaRPr lang="en-US" dirty="0"/>
          </a:p>
        </p:txBody>
      </p:sp>
      <p:graphicFrame>
        <p:nvGraphicFramePr>
          <p:cNvPr id="3" name="Table 2"/>
          <p:cNvGraphicFramePr>
            <a:graphicFrameLocks noGrp="1"/>
          </p:cNvGraphicFramePr>
          <p:nvPr>
            <p:extLst/>
          </p:nvPr>
        </p:nvGraphicFramePr>
        <p:xfrm>
          <a:off x="792480" y="2817476"/>
          <a:ext cx="10607040" cy="326136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651760">
                  <a:extLst>
                    <a:ext uri="{9D8B030D-6E8A-4147-A177-3AD203B41FA5}">
                      <a16:colId xmlns:a16="http://schemas.microsoft.com/office/drawing/2014/main" val="20003"/>
                    </a:ext>
                  </a:extLst>
                </a:gridCol>
              </a:tblGrid>
              <a:tr h="370840">
                <a:tc>
                  <a:txBody>
                    <a:bodyPr/>
                    <a:lstStyle/>
                    <a:p>
                      <a:pPr algn="ctr"/>
                      <a:r>
                        <a:rPr lang="en-US" sz="2200" b="0" dirty="0" smtClean="0">
                          <a:solidFill>
                            <a:schemeClr val="tx1"/>
                          </a:solidFill>
                          <a:latin typeface="Arial Narrow" pitchFamily="34" charset="0"/>
                        </a:rPr>
                        <a:t>Informal</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Static</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Dynamic</a:t>
                      </a:r>
                      <a:endParaRPr lang="en-US" sz="2200" b="0" dirty="0">
                        <a:solidFill>
                          <a:schemeClr val="tx1"/>
                        </a:solidFill>
                        <a:latin typeface="Arial Narrow" pitchFamily="34" charset="0"/>
                      </a:endParaRPr>
                    </a:p>
                  </a:txBody>
                  <a:tcPr>
                    <a:solidFill>
                      <a:schemeClr val="bg1">
                        <a:lumMod val="85000"/>
                      </a:schemeClr>
                    </a:solidFill>
                  </a:tcPr>
                </a:tc>
                <a:tc>
                  <a:txBody>
                    <a:bodyPr/>
                    <a:lstStyle/>
                    <a:p>
                      <a:pPr algn="ctr"/>
                      <a:r>
                        <a:rPr lang="en-US" sz="2200" b="0" dirty="0" smtClean="0">
                          <a:solidFill>
                            <a:schemeClr val="tx1"/>
                          </a:solidFill>
                          <a:latin typeface="Arial Narrow" pitchFamily="34" charset="0"/>
                        </a:rPr>
                        <a:t>Formal</a:t>
                      </a:r>
                      <a:endParaRPr lang="en-US" sz="2200" b="0" dirty="0">
                        <a:solidFill>
                          <a:schemeClr val="tx1"/>
                        </a:solidFill>
                        <a:latin typeface="Arial Narrow" pitchFamily="34" charset="0"/>
                      </a:endParaRPr>
                    </a:p>
                  </a:txBody>
                  <a:tcPr>
                    <a:solidFill>
                      <a:schemeClr val="bg1">
                        <a:lumMod val="85000"/>
                      </a:schemeClr>
                    </a:solidFill>
                  </a:tcPr>
                </a:tc>
                <a:extLst>
                  <a:ext uri="{0D108BD9-81ED-4DB2-BD59-A6C34878D82A}">
                    <a16:rowId xmlns:a16="http://schemas.microsoft.com/office/drawing/2014/main" val="10000"/>
                  </a:ext>
                </a:extLst>
              </a:tr>
              <a:tr h="370840">
                <a:tc>
                  <a:txBody>
                    <a:bodyPr/>
                    <a:lstStyle/>
                    <a:p>
                      <a:r>
                        <a:rPr lang="en-US" sz="2000" dirty="0" smtClean="0">
                          <a:solidFill>
                            <a:schemeClr val="tx1"/>
                          </a:solidFill>
                          <a:latin typeface="Arial Narrow" pitchFamily="34" charset="0"/>
                        </a:rPr>
                        <a:t>-Audit</a:t>
                      </a:r>
                    </a:p>
                    <a:p>
                      <a:r>
                        <a:rPr lang="en-US" sz="2000" dirty="0" smtClean="0">
                          <a:solidFill>
                            <a:schemeClr val="tx1"/>
                          </a:solidFill>
                          <a:latin typeface="Arial Narrow" pitchFamily="34" charset="0"/>
                        </a:rPr>
                        <a:t>-Desk checking</a:t>
                      </a:r>
                    </a:p>
                    <a:p>
                      <a:r>
                        <a:rPr lang="en-US" sz="2000" dirty="0" smtClean="0">
                          <a:solidFill>
                            <a:schemeClr val="tx1"/>
                          </a:solidFill>
                          <a:latin typeface="Arial Narrow" pitchFamily="34" charset="0"/>
                        </a:rPr>
                        <a:t>-Documentation Checking</a:t>
                      </a:r>
                    </a:p>
                    <a:p>
                      <a:r>
                        <a:rPr lang="en-US" sz="2000" dirty="0" smtClean="0">
                          <a:solidFill>
                            <a:schemeClr val="tx1"/>
                          </a:solidFill>
                          <a:latin typeface="Arial Narrow" pitchFamily="34" charset="0"/>
                        </a:rPr>
                        <a:t>-Face validation</a:t>
                      </a:r>
                    </a:p>
                    <a:p>
                      <a:r>
                        <a:rPr lang="en-US" sz="2000" dirty="0" smtClean="0">
                          <a:solidFill>
                            <a:schemeClr val="tx1"/>
                          </a:solidFill>
                          <a:latin typeface="Arial Narrow" pitchFamily="34" charset="0"/>
                        </a:rPr>
                        <a:t>-Inspections</a:t>
                      </a:r>
                    </a:p>
                    <a:p>
                      <a:r>
                        <a:rPr lang="en-US" sz="2000" dirty="0" smtClean="0">
                          <a:solidFill>
                            <a:schemeClr val="tx1"/>
                          </a:solidFill>
                          <a:latin typeface="Arial Narrow" pitchFamily="34" charset="0"/>
                        </a:rPr>
                        <a:t>-Reviews</a:t>
                      </a:r>
                    </a:p>
                    <a:p>
                      <a:r>
                        <a:rPr lang="en-US" sz="2000" dirty="0" smtClean="0">
                          <a:solidFill>
                            <a:schemeClr val="tx1"/>
                          </a:solidFill>
                          <a:latin typeface="Arial Narrow" pitchFamily="34" charset="0"/>
                        </a:rPr>
                        <a:t>-Turing test</a:t>
                      </a:r>
                    </a:p>
                    <a:p>
                      <a:r>
                        <a:rPr lang="en-US" sz="2000" dirty="0" smtClean="0">
                          <a:solidFill>
                            <a:schemeClr val="tx1"/>
                          </a:solidFill>
                          <a:latin typeface="Arial Narrow" pitchFamily="34" charset="0"/>
                        </a:rPr>
                        <a:t>-Walkthroughs</a:t>
                      </a:r>
                      <a:endParaRPr lang="en-US" sz="2000" dirty="0">
                        <a:solidFill>
                          <a:schemeClr val="tx1"/>
                        </a:solidFill>
                        <a:latin typeface="Arial Narrow" pitchFamily="34" charset="0"/>
                      </a:endParaRPr>
                    </a:p>
                  </a:txBody>
                  <a:tcPr>
                    <a:solidFill>
                      <a:srgbClr val="FFFFCC"/>
                    </a:solidFill>
                  </a:tcPr>
                </a:tc>
                <a:tc>
                  <a:txBody>
                    <a:bodyPr/>
                    <a:lstStyle/>
                    <a:p>
                      <a:r>
                        <a:rPr lang="en-US" sz="2000" dirty="0" smtClean="0">
                          <a:solidFill>
                            <a:schemeClr val="tx1"/>
                          </a:solidFill>
                          <a:latin typeface="Arial Narrow" pitchFamily="34" charset="0"/>
                        </a:rPr>
                        <a:t>-Cause-Effect Graphing</a:t>
                      </a:r>
                    </a:p>
                    <a:p>
                      <a:r>
                        <a:rPr lang="en-US" sz="2000" dirty="0" smtClean="0">
                          <a:solidFill>
                            <a:schemeClr val="tx1"/>
                          </a:solidFill>
                          <a:latin typeface="Arial Narrow" pitchFamily="34" charset="0"/>
                        </a:rPr>
                        <a:t>-Control Analysis</a:t>
                      </a:r>
                    </a:p>
                    <a:p>
                      <a:r>
                        <a:rPr lang="en-US" sz="2000" dirty="0" smtClean="0">
                          <a:solidFill>
                            <a:schemeClr val="tx1"/>
                          </a:solidFill>
                          <a:latin typeface="Arial Narrow" pitchFamily="34" charset="0"/>
                        </a:rPr>
                        <a:t>-Data Analysis</a:t>
                      </a:r>
                    </a:p>
                    <a:p>
                      <a:r>
                        <a:rPr lang="en-US" sz="2000" dirty="0" smtClean="0">
                          <a:solidFill>
                            <a:schemeClr val="tx1"/>
                          </a:solidFill>
                          <a:latin typeface="Arial Narrow" pitchFamily="34" charset="0"/>
                        </a:rPr>
                        <a:t>-Fault/Failure Analysis</a:t>
                      </a:r>
                    </a:p>
                    <a:p>
                      <a:r>
                        <a:rPr lang="en-US" sz="2000" dirty="0" smtClean="0">
                          <a:solidFill>
                            <a:schemeClr val="tx1"/>
                          </a:solidFill>
                          <a:latin typeface="Arial Narrow" pitchFamily="34" charset="0"/>
                        </a:rPr>
                        <a:t>-Interface Analysis</a:t>
                      </a:r>
                    </a:p>
                    <a:p>
                      <a:r>
                        <a:rPr lang="en-US" sz="2000" dirty="0" smtClean="0">
                          <a:solidFill>
                            <a:schemeClr val="tx1"/>
                          </a:solidFill>
                          <a:latin typeface="Arial Narrow" pitchFamily="34" charset="0"/>
                        </a:rPr>
                        <a:t>-Semantic Analysis</a:t>
                      </a:r>
                    </a:p>
                    <a:p>
                      <a:r>
                        <a:rPr lang="en-US" sz="2000" dirty="0" smtClean="0">
                          <a:solidFill>
                            <a:schemeClr val="tx1"/>
                          </a:solidFill>
                          <a:latin typeface="Arial Narrow" pitchFamily="34" charset="0"/>
                        </a:rPr>
                        <a:t>-Symbolic Evaluation</a:t>
                      </a:r>
                    </a:p>
                    <a:p>
                      <a:r>
                        <a:rPr lang="en-US" sz="2000" dirty="0" smtClean="0">
                          <a:solidFill>
                            <a:schemeClr val="tx1"/>
                          </a:solidFill>
                          <a:latin typeface="Arial Narrow" pitchFamily="34" charset="0"/>
                        </a:rPr>
                        <a:t>-Syntax Analysis</a:t>
                      </a:r>
                    </a:p>
                    <a:p>
                      <a:r>
                        <a:rPr lang="en-US" sz="2000" dirty="0" smtClean="0">
                          <a:solidFill>
                            <a:schemeClr val="tx1"/>
                          </a:solidFill>
                          <a:latin typeface="Arial Narrow" pitchFamily="34" charset="0"/>
                        </a:rPr>
                        <a:t>…</a:t>
                      </a:r>
                      <a:endParaRPr lang="en-US" sz="2000" dirty="0">
                        <a:solidFill>
                          <a:schemeClr val="tx1"/>
                        </a:solidFill>
                        <a:latin typeface="Arial Narrow" pitchFamily="34" charset="0"/>
                      </a:endParaRPr>
                    </a:p>
                  </a:txBody>
                  <a:tcPr>
                    <a:solidFill>
                      <a:srgbClr val="CCFFCC"/>
                    </a:solidFill>
                  </a:tcPr>
                </a:tc>
                <a:tc>
                  <a:txBody>
                    <a:bodyPr/>
                    <a:lstStyle/>
                    <a:p>
                      <a:r>
                        <a:rPr lang="en-US" sz="2000" kern="1200" dirty="0" smtClean="0">
                          <a:solidFill>
                            <a:schemeClr val="tx1"/>
                          </a:solidFill>
                          <a:latin typeface="Arial Narrow" pitchFamily="34" charset="0"/>
                          <a:ea typeface="+mn-ea"/>
                          <a:cs typeface="+mn-cs"/>
                        </a:rPr>
                        <a:t>-Acceptance Testing</a:t>
                      </a:r>
                    </a:p>
                    <a:p>
                      <a:r>
                        <a:rPr lang="en-US" sz="2000" kern="1200" dirty="0" smtClean="0">
                          <a:solidFill>
                            <a:schemeClr val="tx1"/>
                          </a:solidFill>
                          <a:latin typeface="Arial Narrow" pitchFamily="34" charset="0"/>
                          <a:ea typeface="+mn-ea"/>
                          <a:cs typeface="+mn-cs"/>
                        </a:rPr>
                        <a:t>-Alpha Testing</a:t>
                      </a:r>
                    </a:p>
                    <a:p>
                      <a:r>
                        <a:rPr lang="en-US" sz="2000" kern="1200" dirty="0" smtClean="0">
                          <a:solidFill>
                            <a:schemeClr val="tx1"/>
                          </a:solidFill>
                          <a:latin typeface="Arial Narrow" pitchFamily="34" charset="0"/>
                          <a:ea typeface="+mn-ea"/>
                          <a:cs typeface="+mn-cs"/>
                        </a:rPr>
                        <a:t>-Assertion Checking</a:t>
                      </a:r>
                    </a:p>
                    <a:p>
                      <a:r>
                        <a:rPr lang="en-US" sz="2000" kern="1200" dirty="0" smtClean="0">
                          <a:solidFill>
                            <a:schemeClr val="tx1"/>
                          </a:solidFill>
                          <a:latin typeface="Arial Narrow" pitchFamily="34" charset="0"/>
                          <a:ea typeface="+mn-ea"/>
                          <a:cs typeface="+mn-cs"/>
                        </a:rPr>
                        <a:t>-Beta Testing</a:t>
                      </a:r>
                    </a:p>
                    <a:p>
                      <a:r>
                        <a:rPr lang="en-US" sz="2000" kern="1200" dirty="0" smtClean="0">
                          <a:solidFill>
                            <a:schemeClr val="tx1"/>
                          </a:solidFill>
                          <a:latin typeface="Arial Narrow" pitchFamily="34" charset="0"/>
                          <a:ea typeface="+mn-ea"/>
                          <a:cs typeface="+mn-cs"/>
                        </a:rPr>
                        <a:t>-Bottom-up Testing</a:t>
                      </a:r>
                    </a:p>
                    <a:p>
                      <a:r>
                        <a:rPr lang="en-US" sz="2000" kern="1200" dirty="0" smtClean="0">
                          <a:solidFill>
                            <a:schemeClr val="tx1"/>
                          </a:solidFill>
                          <a:latin typeface="Arial Narrow" pitchFamily="34" charset="0"/>
                          <a:ea typeface="+mn-ea"/>
                          <a:cs typeface="+mn-cs"/>
                        </a:rPr>
                        <a:t>-Comparison Testing</a:t>
                      </a:r>
                    </a:p>
                    <a:p>
                      <a:r>
                        <a:rPr lang="en-US" sz="2000" kern="1200" dirty="0" smtClean="0">
                          <a:solidFill>
                            <a:schemeClr val="tx1"/>
                          </a:solidFill>
                          <a:latin typeface="Arial Narrow" pitchFamily="34" charset="0"/>
                          <a:ea typeface="+mn-ea"/>
                          <a:cs typeface="+mn-cs"/>
                        </a:rPr>
                        <a:t>-Statistical</a:t>
                      </a:r>
                      <a:r>
                        <a:rPr lang="en-US" sz="2000" kern="1200" baseline="0" dirty="0" smtClean="0">
                          <a:solidFill>
                            <a:schemeClr val="tx1"/>
                          </a:solidFill>
                          <a:latin typeface="Arial Narrow" pitchFamily="34" charset="0"/>
                          <a:ea typeface="+mn-ea"/>
                          <a:cs typeface="+mn-cs"/>
                        </a:rPr>
                        <a:t> T</a:t>
                      </a:r>
                      <a:r>
                        <a:rPr lang="en-US" sz="2000" kern="1200" dirty="0" smtClean="0">
                          <a:solidFill>
                            <a:schemeClr val="tx1"/>
                          </a:solidFill>
                          <a:latin typeface="Arial Narrow" pitchFamily="34" charset="0"/>
                          <a:ea typeface="+mn-ea"/>
                          <a:cs typeface="+mn-cs"/>
                        </a:rPr>
                        <a:t>echniques</a:t>
                      </a:r>
                    </a:p>
                    <a:p>
                      <a:r>
                        <a:rPr lang="en-US" sz="2000" kern="1200" dirty="0" smtClean="0">
                          <a:solidFill>
                            <a:schemeClr val="tx1"/>
                          </a:solidFill>
                          <a:latin typeface="Arial Narrow" pitchFamily="34" charset="0"/>
                          <a:ea typeface="+mn-ea"/>
                          <a:cs typeface="+mn-cs"/>
                        </a:rPr>
                        <a:t>-Submodel/Module Testing</a:t>
                      </a:r>
                    </a:p>
                    <a:p>
                      <a:r>
                        <a:rPr lang="en-US" sz="2000" kern="1200" dirty="0" smtClean="0">
                          <a:solidFill>
                            <a:schemeClr val="tx1"/>
                          </a:solidFill>
                          <a:latin typeface="Arial Narrow" pitchFamily="34" charset="0"/>
                          <a:ea typeface="+mn-ea"/>
                          <a:cs typeface="+mn-cs"/>
                        </a:rPr>
                        <a:t>…</a:t>
                      </a:r>
                      <a:endParaRPr lang="en-US" sz="2000" kern="1200" dirty="0">
                        <a:solidFill>
                          <a:schemeClr val="tx1"/>
                        </a:solidFill>
                        <a:latin typeface="Arial Narrow" pitchFamily="34" charset="0"/>
                        <a:ea typeface="+mn-ea"/>
                        <a:cs typeface="+mn-cs"/>
                      </a:endParaRPr>
                    </a:p>
                  </a:txBody>
                  <a:tcPr>
                    <a:solidFill>
                      <a:srgbClr val="FFFFCC"/>
                    </a:solidFill>
                  </a:tcPr>
                </a:tc>
                <a:tc>
                  <a:txBody>
                    <a:bodyPr/>
                    <a:lstStyle/>
                    <a:p>
                      <a:r>
                        <a:rPr lang="en-US" sz="2000" dirty="0" smtClean="0">
                          <a:solidFill>
                            <a:schemeClr val="tx1"/>
                          </a:solidFill>
                          <a:latin typeface="Arial Narrow" pitchFamily="34" charset="0"/>
                        </a:rPr>
                        <a:t>-Induction</a:t>
                      </a:r>
                    </a:p>
                    <a:p>
                      <a:r>
                        <a:rPr lang="en-US" sz="2000" dirty="0" smtClean="0">
                          <a:solidFill>
                            <a:schemeClr val="tx1"/>
                          </a:solidFill>
                          <a:latin typeface="Arial Narrow" pitchFamily="34" charset="0"/>
                        </a:rPr>
                        <a:t>-Inductive Assertions</a:t>
                      </a:r>
                    </a:p>
                    <a:p>
                      <a:r>
                        <a:rPr lang="en-US" sz="2000" dirty="0" smtClean="0">
                          <a:solidFill>
                            <a:schemeClr val="tx1"/>
                          </a:solidFill>
                          <a:latin typeface="Arial Narrow" pitchFamily="34" charset="0"/>
                        </a:rPr>
                        <a:t>-Inference</a:t>
                      </a:r>
                    </a:p>
                    <a:p>
                      <a:r>
                        <a:rPr lang="en-US" sz="2000" dirty="0" smtClean="0">
                          <a:solidFill>
                            <a:schemeClr val="tx1"/>
                          </a:solidFill>
                          <a:latin typeface="Arial Narrow" pitchFamily="34" charset="0"/>
                        </a:rPr>
                        <a:t>-Logical Deduction</a:t>
                      </a:r>
                    </a:p>
                    <a:p>
                      <a:r>
                        <a:rPr lang="en-US" sz="2000" dirty="0" smtClean="0">
                          <a:solidFill>
                            <a:schemeClr val="tx1"/>
                          </a:solidFill>
                          <a:latin typeface="Arial Narrow" pitchFamily="34" charset="0"/>
                        </a:rPr>
                        <a:t>-Lambda Calculus</a:t>
                      </a:r>
                    </a:p>
                    <a:p>
                      <a:r>
                        <a:rPr lang="en-US" sz="2000" dirty="0" smtClean="0">
                          <a:solidFill>
                            <a:schemeClr val="tx1"/>
                          </a:solidFill>
                          <a:latin typeface="Arial Narrow" pitchFamily="34" charset="0"/>
                        </a:rPr>
                        <a:t>-Predicate Calculus</a:t>
                      </a:r>
                    </a:p>
                    <a:p>
                      <a:r>
                        <a:rPr lang="en-US" sz="2000" dirty="0" smtClean="0">
                          <a:solidFill>
                            <a:schemeClr val="tx1"/>
                          </a:solidFill>
                          <a:latin typeface="Arial Narrow" pitchFamily="34" charset="0"/>
                        </a:rPr>
                        <a:t>-Predicate Transformation</a:t>
                      </a:r>
                    </a:p>
                    <a:p>
                      <a:r>
                        <a:rPr lang="en-US" sz="2000" dirty="0" smtClean="0">
                          <a:solidFill>
                            <a:schemeClr val="tx1"/>
                          </a:solidFill>
                          <a:latin typeface="Arial Narrow" pitchFamily="34" charset="0"/>
                        </a:rPr>
                        <a:t>-Proof of Correctness</a:t>
                      </a:r>
                      <a:endParaRPr lang="en-US" sz="2000" dirty="0">
                        <a:solidFill>
                          <a:schemeClr val="tx1"/>
                        </a:solidFill>
                        <a:latin typeface="Arial Narrow" pitchFamily="34" charset="0"/>
                      </a:endParaRPr>
                    </a:p>
                  </a:txBody>
                  <a:tcPr>
                    <a:solidFill>
                      <a:srgbClr val="CCFFCC"/>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9829830" y="2336804"/>
            <a:ext cx="1625600" cy="400110"/>
          </a:xfrm>
          <a:prstGeom prst="rect">
            <a:avLst/>
          </a:prstGeom>
          <a:noFill/>
        </p:spPr>
        <p:txBody>
          <a:bodyPr wrap="square" rtlCol="0">
            <a:spAutoFit/>
          </a:bodyPr>
          <a:lstStyle/>
          <a:p>
            <a:r>
              <a:rPr lang="en-US" sz="2000" dirty="0">
                <a:latin typeface="Arial Narrow" charset="0"/>
                <a:ea typeface="Arial Narrow" charset="0"/>
                <a:cs typeface="Arial Narrow" charset="0"/>
              </a:rPr>
              <a:t>[Balci, </a:t>
            </a:r>
            <a:r>
              <a:rPr lang="en-US" sz="2000" dirty="0" smtClean="0">
                <a:latin typeface="Arial Narrow" charset="0"/>
                <a:ea typeface="Arial Narrow" charset="0"/>
                <a:cs typeface="Arial Narrow" charset="0"/>
              </a:rPr>
              <a:t>1998]</a:t>
            </a:r>
            <a:endParaRPr lang="en-US" sz="2000" dirty="0">
              <a:latin typeface="Arial Narrow" charset="0"/>
              <a:ea typeface="Arial Narrow" charset="0"/>
              <a:cs typeface="Arial Narrow" charset="0"/>
            </a:endParaRP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Rigorous Validation: Overview of V&amp;V Methods</a:t>
            </a:r>
          </a:p>
        </p:txBody>
      </p:sp>
    </p:spTree>
    <p:extLst>
      <p:ext uri="{BB962C8B-B14F-4D97-AF65-F5344CB8AC3E}">
        <p14:creationId xmlns:p14="http://schemas.microsoft.com/office/powerpoint/2010/main" val="255092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04150" y="892214"/>
            <a:ext cx="11430000" cy="5486401"/>
          </a:xfrm>
        </p:spPr>
        <p:txBody>
          <a:bodyPr/>
          <a:lstStyle/>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rgbClr val="0000FF"/>
                </a:solidFill>
              </a:rPr>
              <a:t>Assembling </a:t>
            </a:r>
            <a:r>
              <a:rPr lang="en-US" dirty="0">
                <a:solidFill>
                  <a:srgbClr val="0000FF"/>
                </a:solidFill>
              </a:rPr>
              <a:t>an effective </a:t>
            </a:r>
            <a:r>
              <a:rPr lang="en-US" dirty="0" smtClean="0">
                <a:solidFill>
                  <a:srgbClr val="0000FF"/>
                </a:solidFill>
              </a:rPr>
              <a:t>referent</a:t>
            </a:r>
          </a:p>
          <a:p>
            <a:pPr lvl="2">
              <a:spcBef>
                <a:spcPts val="0"/>
              </a:spcBef>
            </a:pPr>
            <a:r>
              <a:rPr lang="en-US" dirty="0" smtClean="0">
                <a:solidFill>
                  <a:srgbClr val="0000FF"/>
                </a:solidFill>
              </a:rPr>
              <a:t>The </a:t>
            </a:r>
            <a:r>
              <a:rPr lang="en-US" dirty="0">
                <a:solidFill>
                  <a:srgbClr val="0000FF"/>
                </a:solidFill>
              </a:rPr>
              <a:t>ideal referent as the basis for validation </a:t>
            </a:r>
            <a:r>
              <a:rPr lang="en-US" dirty="0" smtClean="0">
                <a:solidFill>
                  <a:srgbClr val="0000FF"/>
                </a:solidFill>
              </a:rPr>
              <a:t>comparison</a:t>
            </a:r>
          </a:p>
          <a:p>
            <a:pPr lvl="2">
              <a:spcBef>
                <a:spcPts val="0"/>
              </a:spcBef>
            </a:pPr>
            <a:r>
              <a:rPr lang="en-US" dirty="0" smtClean="0">
                <a:solidFill>
                  <a:srgbClr val="0000FF"/>
                </a:solidFill>
              </a:rPr>
              <a:t>Challenges </a:t>
            </a:r>
            <a:r>
              <a:rPr lang="en-US" dirty="0">
                <a:solidFill>
                  <a:srgbClr val="0000FF"/>
                </a:solidFill>
              </a:rPr>
              <a:t>and obstacles to developing the ideal </a:t>
            </a:r>
            <a:r>
              <a:rPr lang="en-US" dirty="0" smtClean="0">
                <a:solidFill>
                  <a:srgbClr val="0000FF"/>
                </a:solidFill>
              </a:rPr>
              <a:t>referent</a:t>
            </a:r>
          </a:p>
          <a:p>
            <a:pPr lvl="2">
              <a:spcBef>
                <a:spcPts val="0"/>
              </a:spcBef>
            </a:pPr>
            <a:r>
              <a:rPr lang="en-US" dirty="0" smtClean="0">
                <a:solidFill>
                  <a:srgbClr val="0000FF"/>
                </a:solidFill>
              </a:rPr>
              <a:t>Best </a:t>
            </a:r>
            <a:r>
              <a:rPr lang="en-US" dirty="0">
                <a:solidFill>
                  <a:srgbClr val="0000FF"/>
                </a:solidFill>
              </a:rPr>
              <a:t>practices and obstacle </a:t>
            </a:r>
            <a:r>
              <a:rPr lang="en-US" dirty="0" smtClean="0">
                <a:solidFill>
                  <a:srgbClr val="0000FF"/>
                </a:solidFill>
              </a:rPr>
              <a:t>mitigation</a:t>
            </a:r>
          </a:p>
          <a:p>
            <a:pPr lvl="2">
              <a:spcBef>
                <a:spcPts val="0"/>
              </a:spcBef>
            </a:pPr>
            <a:r>
              <a:rPr lang="en-US" dirty="0" smtClean="0">
                <a:solidFill>
                  <a:srgbClr val="0000FF"/>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validation </a:t>
            </a:r>
            <a:r>
              <a:rPr lang="en-US" dirty="0" smtClean="0">
                <a:solidFill>
                  <a:schemeClr val="bg1">
                    <a:lumMod val="65000"/>
                  </a:schemeClr>
                </a:solidFill>
              </a:rPr>
              <a:t>methods </a:t>
            </a:r>
            <a:r>
              <a:rPr lang="en-US" dirty="0">
                <a:solidFill>
                  <a:schemeClr val="bg1">
                    <a:lumMod val="65000"/>
                  </a:schemeClr>
                </a:solidFill>
              </a:rPr>
              <a:t>for both point value and time series data based on the referent</a:t>
            </a:r>
          </a:p>
          <a:p>
            <a:pPr lvl="1">
              <a:spcBef>
                <a:spcPts val="0"/>
              </a:spcBef>
            </a:pPr>
            <a:r>
              <a:rPr lang="en-US" dirty="0">
                <a:solidFill>
                  <a:schemeClr val="bg1">
                    <a:lumMod val="65000"/>
                  </a:schemeClr>
                </a:solidFill>
              </a:rPr>
              <a:t>Validation Method Evaluation </a:t>
            </a:r>
            <a:r>
              <a:rPr lang="en-US" dirty="0" smtClean="0">
                <a:solidFill>
                  <a:schemeClr val="bg1">
                    <a:lumMod val="65000"/>
                  </a:schemeClr>
                </a:solidFill>
              </a:rPr>
              <a:t>Framework</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dirty="0"/>
              <a:t>Presentation Outline: </a:t>
            </a:r>
            <a:r>
              <a:rPr lang="en-US" dirty="0" smtClean="0"/>
              <a:t>Assembling the Referent</a:t>
            </a:r>
            <a:endParaRPr lang="en-US" altLang="en-US" dirty="0" smtClean="0"/>
          </a:p>
        </p:txBody>
      </p:sp>
    </p:spTree>
    <p:extLst>
      <p:ext uri="{BB962C8B-B14F-4D97-AF65-F5344CB8AC3E}">
        <p14:creationId xmlns:p14="http://schemas.microsoft.com/office/powerpoint/2010/main" val="2737092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smtClean="0"/>
              <a:t>The </a:t>
            </a:r>
            <a:r>
              <a:rPr lang="en-US" b="1" dirty="0"/>
              <a:t>ideal referent for validation </a:t>
            </a:r>
            <a:r>
              <a:rPr lang="en-US" b="1" dirty="0" smtClean="0"/>
              <a:t>comparison</a:t>
            </a:r>
            <a:endParaRPr lang="en-US" dirty="0"/>
          </a:p>
          <a:p>
            <a:pPr lvl="1">
              <a:spcBef>
                <a:spcPts val="0"/>
              </a:spcBef>
            </a:pPr>
            <a:r>
              <a:rPr lang="en-US" dirty="0"/>
              <a:t>Covers the operational/domain space of interest as bounded </a:t>
            </a:r>
            <a:r>
              <a:rPr lang="en-US" dirty="0" smtClean="0"/>
              <a:t>by the </a:t>
            </a:r>
            <a:r>
              <a:rPr lang="en-US" dirty="0"/>
              <a:t>intended </a:t>
            </a:r>
            <a:r>
              <a:rPr lang="en-US" dirty="0" smtClean="0"/>
              <a:t>use</a:t>
            </a:r>
            <a:br>
              <a:rPr lang="en-US" dirty="0" smtClean="0"/>
            </a:br>
            <a:r>
              <a:rPr lang="en-US" dirty="0" smtClean="0"/>
              <a:t>[Gilmore</a:t>
            </a:r>
            <a:r>
              <a:rPr lang="en-US" dirty="0"/>
              <a:t>, 2016]</a:t>
            </a:r>
          </a:p>
          <a:p>
            <a:pPr lvl="2">
              <a:spcBef>
                <a:spcPts val="0"/>
              </a:spcBef>
            </a:pPr>
            <a:r>
              <a:rPr lang="en-US" dirty="0"/>
              <a:t>Provides data on </a:t>
            </a:r>
            <a:r>
              <a:rPr lang="en-US" dirty="0" smtClean="0"/>
              <a:t>the </a:t>
            </a:r>
            <a:r>
              <a:rPr lang="en-US" dirty="0"/>
              <a:t>aspects of the operational envelope/behavior space that will be covered by the M&amp;S</a:t>
            </a:r>
          </a:p>
          <a:p>
            <a:pPr lvl="2">
              <a:spcBef>
                <a:spcPts val="0"/>
              </a:spcBef>
            </a:pPr>
            <a:r>
              <a:rPr lang="en-US" dirty="0"/>
              <a:t>Addresses variations in factors </a:t>
            </a:r>
            <a:r>
              <a:rPr lang="en-US" dirty="0" smtClean="0"/>
              <a:t>affecting </a:t>
            </a:r>
            <a:r>
              <a:rPr lang="en-US" dirty="0"/>
              <a:t>performance/behavior </a:t>
            </a:r>
            <a:r>
              <a:rPr lang="en-US" dirty="0" smtClean="0"/>
              <a:t>w. r. t. </a:t>
            </a:r>
            <a:r>
              <a:rPr lang="en-US" dirty="0"/>
              <a:t>response variables of interest</a:t>
            </a:r>
          </a:p>
          <a:p>
            <a:pPr lvl="2">
              <a:spcBef>
                <a:spcPts val="0"/>
              </a:spcBef>
            </a:pPr>
            <a:r>
              <a:rPr lang="en-US" dirty="0"/>
              <a:t>Supports interpolation between known data points vice extrapolation beyond </a:t>
            </a:r>
            <a:r>
              <a:rPr lang="en-US" dirty="0" smtClean="0"/>
              <a:t>known </a:t>
            </a:r>
            <a:r>
              <a:rPr lang="en-US" dirty="0"/>
              <a:t>data</a:t>
            </a:r>
          </a:p>
          <a:p>
            <a:pPr lvl="1">
              <a:spcBef>
                <a:spcPts val="0"/>
              </a:spcBef>
            </a:pPr>
            <a:r>
              <a:rPr lang="en-US" dirty="0"/>
              <a:t>Is </a:t>
            </a:r>
            <a:r>
              <a:rPr lang="en-US" dirty="0" smtClean="0"/>
              <a:t>drawn </a:t>
            </a:r>
            <a:r>
              <a:rPr lang="en-US" dirty="0"/>
              <a:t>from observations of the simuland [</a:t>
            </a:r>
            <a:r>
              <a:rPr lang="en-US" dirty="0" smtClean="0"/>
              <a:t>RPG, </a:t>
            </a:r>
            <a:r>
              <a:rPr lang="en-US" dirty="0"/>
              <a:t>2011]</a:t>
            </a:r>
          </a:p>
          <a:p>
            <a:pPr lvl="2">
              <a:spcBef>
                <a:spcPts val="0"/>
              </a:spcBef>
            </a:pPr>
            <a:r>
              <a:rPr lang="en-US" dirty="0"/>
              <a:t>Under controlled circumstances such as tests and experiments</a:t>
            </a:r>
          </a:p>
          <a:p>
            <a:pPr lvl="2">
              <a:spcBef>
                <a:spcPts val="0"/>
              </a:spcBef>
            </a:pPr>
            <a:r>
              <a:rPr lang="en-US" dirty="0"/>
              <a:t>Under natural or operational circumstances</a:t>
            </a:r>
          </a:p>
          <a:p>
            <a:pPr lvl="1">
              <a:spcBef>
                <a:spcPts val="0"/>
              </a:spcBef>
            </a:pPr>
            <a:r>
              <a:rPr lang="en-US" dirty="0"/>
              <a:t>Is drawn from authoritative data</a:t>
            </a:r>
          </a:p>
          <a:p>
            <a:pPr lvl="2">
              <a:spcBef>
                <a:spcPts val="0"/>
              </a:spcBef>
            </a:pPr>
            <a:r>
              <a:rPr lang="en-US" dirty="0"/>
              <a:t>Test data adjudicated by Data Authentication Group </a:t>
            </a:r>
            <a:r>
              <a:rPr lang="en-US" dirty="0" smtClean="0"/>
              <a:t>review </a:t>
            </a:r>
            <a:r>
              <a:rPr lang="en-US" dirty="0"/>
              <a:t>to address measurement </a:t>
            </a:r>
            <a:r>
              <a:rPr lang="en-US" dirty="0" smtClean="0"/>
              <a:t>errors,</a:t>
            </a:r>
            <a:br>
              <a:rPr lang="en-US" dirty="0" smtClean="0"/>
            </a:br>
            <a:r>
              <a:rPr lang="en-US" dirty="0" smtClean="0"/>
              <a:t>incomplete </a:t>
            </a:r>
            <a:r>
              <a:rPr lang="en-US" dirty="0"/>
              <a:t>data, etc. [ATEC, 2004]</a:t>
            </a:r>
          </a:p>
          <a:p>
            <a:pPr lvl="1">
              <a:spcBef>
                <a:spcPts val="0"/>
              </a:spcBef>
            </a:pPr>
            <a:r>
              <a:rPr lang="en-US" dirty="0"/>
              <a:t>Identifies any areas of known </a:t>
            </a:r>
            <a:r>
              <a:rPr lang="en-US" dirty="0" smtClean="0"/>
              <a:t>uncertainty</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The Ideal Referent</a:t>
            </a:r>
          </a:p>
        </p:txBody>
      </p:sp>
    </p:spTree>
    <p:extLst>
      <p:ext uri="{BB962C8B-B14F-4D97-AF65-F5344CB8AC3E}">
        <p14:creationId xmlns:p14="http://schemas.microsoft.com/office/powerpoint/2010/main" val="3749079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Challenges and obstacles to developing the ideal referent</a:t>
            </a:r>
            <a:endParaRPr lang="en-US" dirty="0"/>
          </a:p>
          <a:p>
            <a:pPr lvl="1">
              <a:spcBef>
                <a:spcPts val="0"/>
              </a:spcBef>
            </a:pPr>
            <a:r>
              <a:rPr lang="en-US" dirty="0" smtClean="0"/>
              <a:t>Ill </a:t>
            </a:r>
            <a:r>
              <a:rPr lang="en-US" dirty="0"/>
              <a:t>defined </a:t>
            </a:r>
            <a:r>
              <a:rPr lang="en-US" dirty="0" smtClean="0"/>
              <a:t>intended use </a:t>
            </a:r>
            <a:endParaRPr lang="en-US" dirty="0"/>
          </a:p>
          <a:p>
            <a:pPr lvl="2">
              <a:spcBef>
                <a:spcPts val="0"/>
              </a:spcBef>
            </a:pPr>
            <a:r>
              <a:rPr lang="en-US" dirty="0"/>
              <a:t>Lack of definition of the </a:t>
            </a:r>
            <a:r>
              <a:rPr lang="en-US" dirty="0" smtClean="0"/>
              <a:t>model/simulation’s </a:t>
            </a:r>
            <a:r>
              <a:rPr lang="en-US" dirty="0"/>
              <a:t>coverage of the domain space</a:t>
            </a:r>
          </a:p>
          <a:p>
            <a:pPr lvl="2">
              <a:spcBef>
                <a:spcPts val="0"/>
              </a:spcBef>
            </a:pPr>
            <a:r>
              <a:rPr lang="en-US" dirty="0"/>
              <a:t>Lack of test scenarios that will align test and simulation data</a:t>
            </a:r>
          </a:p>
          <a:p>
            <a:pPr lvl="1">
              <a:spcBef>
                <a:spcPts val="0"/>
              </a:spcBef>
            </a:pPr>
            <a:r>
              <a:rPr lang="en-US" dirty="0"/>
              <a:t>Inconsistencies between </a:t>
            </a:r>
            <a:r>
              <a:rPr lang="en-US" dirty="0" smtClean="0"/>
              <a:t>referent </a:t>
            </a:r>
            <a:r>
              <a:rPr lang="en-US" dirty="0"/>
              <a:t>and </a:t>
            </a:r>
            <a:r>
              <a:rPr lang="en-US" dirty="0" smtClean="0"/>
              <a:t>simulation data</a:t>
            </a:r>
            <a:endParaRPr lang="en-US" dirty="0"/>
          </a:p>
          <a:p>
            <a:pPr lvl="2">
              <a:spcBef>
                <a:spcPts val="0"/>
              </a:spcBef>
            </a:pPr>
            <a:r>
              <a:rPr lang="en-US" dirty="0"/>
              <a:t>Metrics of </a:t>
            </a:r>
            <a:r>
              <a:rPr lang="en-US" dirty="0" smtClean="0"/>
              <a:t>interest</a:t>
            </a:r>
            <a:endParaRPr lang="en-US" dirty="0"/>
          </a:p>
          <a:p>
            <a:pPr lvl="2">
              <a:spcBef>
                <a:spcPts val="0"/>
              </a:spcBef>
            </a:pPr>
            <a:r>
              <a:rPr lang="en-US" dirty="0"/>
              <a:t>Factors that affect performance</a:t>
            </a:r>
          </a:p>
          <a:p>
            <a:pPr lvl="1">
              <a:spcBef>
                <a:spcPts val="0"/>
              </a:spcBef>
            </a:pPr>
            <a:r>
              <a:rPr lang="en-US" dirty="0" smtClean="0"/>
              <a:t>Limited/no referent data available</a:t>
            </a:r>
            <a:endParaRPr lang="en-US" dirty="0"/>
          </a:p>
          <a:p>
            <a:pPr lvl="2">
              <a:spcBef>
                <a:spcPts val="0"/>
              </a:spcBef>
            </a:pPr>
            <a:r>
              <a:rPr lang="en-US" dirty="0" smtClean="0"/>
              <a:t>Complexity </a:t>
            </a:r>
            <a:r>
              <a:rPr lang="en-US" dirty="0"/>
              <a:t>of system/behaviors represented imposes limitations (e.g., resource, economic) on the </a:t>
            </a:r>
            <a:r>
              <a:rPr lang="en-US" dirty="0" smtClean="0"/>
              <a:t>development </a:t>
            </a:r>
            <a:r>
              <a:rPr lang="en-US" dirty="0"/>
              <a:t>of quantitative referent data</a:t>
            </a:r>
          </a:p>
          <a:p>
            <a:pPr lvl="2">
              <a:spcBef>
                <a:spcPts val="0"/>
              </a:spcBef>
            </a:pPr>
            <a:r>
              <a:rPr lang="en-US" dirty="0"/>
              <a:t>Domain of Interest does not support quantitative referent development (e.g., Department of Energy, NASA)</a:t>
            </a:r>
          </a:p>
          <a:p>
            <a:pPr lvl="1">
              <a:spcBef>
                <a:spcPts val="0"/>
              </a:spcBef>
            </a:pPr>
            <a:r>
              <a:rPr lang="en-US" dirty="0"/>
              <a:t>Economic </a:t>
            </a:r>
            <a:r>
              <a:rPr lang="en-US" dirty="0" smtClean="0"/>
              <a:t>limitations</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Referent Challenges and Obstacles</a:t>
            </a:r>
          </a:p>
        </p:txBody>
      </p:sp>
    </p:spTree>
    <p:extLst>
      <p:ext uri="{BB962C8B-B14F-4D97-AF65-F5344CB8AC3E}">
        <p14:creationId xmlns:p14="http://schemas.microsoft.com/office/powerpoint/2010/main" val="1541414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Best practices and obstacle mitigation</a:t>
            </a:r>
            <a:endParaRPr lang="en-US" dirty="0"/>
          </a:p>
          <a:p>
            <a:pPr lvl="1">
              <a:spcBef>
                <a:spcPts val="0"/>
              </a:spcBef>
            </a:pPr>
            <a:r>
              <a:rPr lang="en-US" dirty="0" smtClean="0"/>
              <a:t>Start early </a:t>
            </a:r>
            <a:r>
              <a:rPr lang="en-US" dirty="0"/>
              <a:t>– </a:t>
            </a:r>
            <a:r>
              <a:rPr lang="en-US" dirty="0" smtClean="0"/>
              <a:t>validation referents </a:t>
            </a:r>
            <a:r>
              <a:rPr lang="en-US" dirty="0"/>
              <a:t>take time to develop</a:t>
            </a:r>
          </a:p>
          <a:p>
            <a:pPr lvl="2">
              <a:spcBef>
                <a:spcPts val="0"/>
              </a:spcBef>
            </a:pPr>
            <a:r>
              <a:rPr lang="en-US" dirty="0"/>
              <a:t>Need to identify scope of information needed</a:t>
            </a:r>
          </a:p>
          <a:p>
            <a:pPr lvl="2">
              <a:spcBef>
                <a:spcPts val="0"/>
              </a:spcBef>
            </a:pPr>
            <a:r>
              <a:rPr lang="en-US" dirty="0"/>
              <a:t>Need to coordinate with others (e.g., testers, SMEs) to produce referent data</a:t>
            </a:r>
          </a:p>
          <a:p>
            <a:pPr lvl="2">
              <a:spcBef>
                <a:spcPts val="0"/>
              </a:spcBef>
            </a:pPr>
            <a:r>
              <a:rPr lang="en-US" dirty="0"/>
              <a:t>Need to budget for referent development</a:t>
            </a:r>
          </a:p>
          <a:p>
            <a:pPr lvl="1">
              <a:spcBef>
                <a:spcPts val="0"/>
              </a:spcBef>
            </a:pPr>
            <a:r>
              <a:rPr lang="en-US" dirty="0"/>
              <a:t>Ensure </a:t>
            </a:r>
            <a:r>
              <a:rPr lang="en-US" dirty="0" smtClean="0"/>
              <a:t>accreditation authority concurrence</a:t>
            </a:r>
            <a:endParaRPr lang="en-US" dirty="0"/>
          </a:p>
          <a:p>
            <a:pPr lvl="1">
              <a:spcBef>
                <a:spcPts val="0"/>
              </a:spcBef>
            </a:pPr>
            <a:r>
              <a:rPr lang="en-US" dirty="0"/>
              <a:t>“Grow” referent information over time</a:t>
            </a:r>
          </a:p>
          <a:p>
            <a:pPr lvl="2">
              <a:spcBef>
                <a:spcPts val="0"/>
              </a:spcBef>
            </a:pPr>
            <a:r>
              <a:rPr lang="en-US" dirty="0"/>
              <a:t>Leverage all sources of test data (e.g., ground test, HWIL, live fire)</a:t>
            </a:r>
          </a:p>
          <a:p>
            <a:pPr lvl="1">
              <a:spcBef>
                <a:spcPts val="0"/>
              </a:spcBef>
            </a:pPr>
            <a:r>
              <a:rPr lang="en-US" dirty="0"/>
              <a:t>Maximize extent of </a:t>
            </a:r>
            <a:r>
              <a:rPr lang="en-US" dirty="0" smtClean="0"/>
              <a:t>referent </a:t>
            </a:r>
            <a:r>
              <a:rPr lang="en-US" dirty="0"/>
              <a:t>coverage of the operational/behavioral space as defined by the intended use</a:t>
            </a:r>
          </a:p>
          <a:p>
            <a:pPr lvl="1">
              <a:spcBef>
                <a:spcPts val="0"/>
              </a:spcBef>
            </a:pPr>
            <a:r>
              <a:rPr lang="en-US" dirty="0"/>
              <a:t>Define areas of uncertainty</a:t>
            </a:r>
          </a:p>
          <a:p>
            <a:pPr lvl="2">
              <a:spcBef>
                <a:spcPts val="0"/>
              </a:spcBef>
            </a:pPr>
            <a:r>
              <a:rPr lang="en-US" dirty="0"/>
              <a:t>Limitations of M&amp;S </a:t>
            </a:r>
            <a:r>
              <a:rPr lang="en-US" dirty="0" smtClean="0"/>
              <a:t>coverage</a:t>
            </a:r>
            <a:endParaRPr lang="en-US" dirty="0"/>
          </a:p>
          <a:p>
            <a:pPr lvl="2">
              <a:spcBef>
                <a:spcPts val="0"/>
              </a:spcBef>
            </a:pPr>
            <a:r>
              <a:rPr lang="en-US" dirty="0"/>
              <a:t>Limitations of </a:t>
            </a:r>
            <a:r>
              <a:rPr lang="en-US" dirty="0" smtClean="0"/>
              <a:t>referent data</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Referent Best Practices</a:t>
            </a:r>
          </a:p>
        </p:txBody>
      </p:sp>
    </p:spTree>
    <p:extLst>
      <p:ext uri="{BB962C8B-B14F-4D97-AF65-F5344CB8AC3E}">
        <p14:creationId xmlns:p14="http://schemas.microsoft.com/office/powerpoint/2010/main" val="3673845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801"/>
            <a:ext cx="7620000" cy="5105400"/>
          </a:xfrm>
        </p:spPr>
        <p:txBody>
          <a:bodyPr/>
          <a:lstStyle/>
          <a:p>
            <a:r>
              <a:rPr lang="en-US" b="1" dirty="0" smtClean="0"/>
              <a:t>AIM9X: </a:t>
            </a:r>
            <a:r>
              <a:rPr lang="en-US" b="1" dirty="0"/>
              <a:t>Simulation Enhanced Operational Test</a:t>
            </a:r>
          </a:p>
          <a:p>
            <a:pPr lvl="1"/>
            <a:r>
              <a:rPr lang="en-US" dirty="0" smtClean="0"/>
              <a:t>Limited </a:t>
            </a:r>
            <a:r>
              <a:rPr lang="en-US" dirty="0"/>
              <a:t>test shots, with maximum operational envelope </a:t>
            </a:r>
            <a:r>
              <a:rPr lang="en-US" dirty="0" smtClean="0"/>
              <a:t>coverage to support validation referent development</a:t>
            </a:r>
            <a:endParaRPr lang="en-US" dirty="0"/>
          </a:p>
          <a:p>
            <a:pPr lvl="1"/>
            <a:r>
              <a:rPr lang="en-US" dirty="0"/>
              <a:t>Adopted Model-Test-Model [Mansager, 1994] paradigm to continually assess validation referent development</a:t>
            </a:r>
          </a:p>
          <a:p>
            <a:pPr lvl="1"/>
            <a:r>
              <a:rPr lang="en-US" dirty="0"/>
              <a:t>Applied a statistical methodology (Fisher Test) to </a:t>
            </a:r>
            <a:r>
              <a:rPr lang="en-US" dirty="0" smtClean="0"/>
              <a:t>validate </a:t>
            </a:r>
            <a:r>
              <a:rPr lang="en-US" dirty="0"/>
              <a:t>the </a:t>
            </a:r>
            <a:r>
              <a:rPr lang="en-US" dirty="0" smtClean="0"/>
              <a:t>simulation</a:t>
            </a:r>
            <a:endParaRPr lang="en-US" dirty="0"/>
          </a:p>
          <a:p>
            <a:pPr lvl="1"/>
            <a:r>
              <a:rPr lang="en-US" dirty="0"/>
              <a:t>Validated M&amp;S used to satisfy all system performance requirements [IDA Research Summaries, 2001]</a:t>
            </a:r>
          </a:p>
          <a:p>
            <a:pPr lvl="1"/>
            <a:r>
              <a:rPr lang="en-US" dirty="0" smtClean="0"/>
              <a:t>Significantly decreased the number of test shots (DT and OT) needed [DOT&amp;E</a:t>
            </a:r>
            <a:r>
              <a:rPr lang="en-US" dirty="0"/>
              <a:t>, 2000]</a:t>
            </a:r>
          </a:p>
          <a:p>
            <a:pPr lvl="1"/>
            <a:r>
              <a:rPr lang="en-US" dirty="0"/>
              <a:t>AIM9X </a:t>
            </a:r>
            <a:r>
              <a:rPr lang="en-US" dirty="0" smtClean="0"/>
              <a:t>awarded </a:t>
            </a:r>
            <a:r>
              <a:rPr lang="en-US" dirty="0"/>
              <a:t>NTSA 2001 M&amp;S Industry Award</a:t>
            </a:r>
          </a:p>
          <a:p>
            <a:endParaRPr lang="en-US" dirty="0"/>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3025" y="2057400"/>
            <a:ext cx="3939904" cy="251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8763000" y="4645223"/>
            <a:ext cx="2590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dirty="0">
                <a:latin typeface="Arial Narrow" pitchFamily="34" charset="0"/>
              </a:rPr>
              <a:t>AIM9X Missile</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Rigorous Validation: AIM9X Example</a:t>
            </a:r>
          </a:p>
        </p:txBody>
      </p:sp>
    </p:spTree>
    <p:extLst>
      <p:ext uri="{BB962C8B-B14F-4D97-AF65-F5344CB8AC3E}">
        <p14:creationId xmlns:p14="http://schemas.microsoft.com/office/powerpoint/2010/main" val="98323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
        <p:nvSpPr>
          <p:cNvPr id="6148" name="Rectangle 3"/>
          <p:cNvSpPr>
            <a:spLocks noGrp="1" noChangeArrowheads="1"/>
          </p:cNvSpPr>
          <p:nvPr>
            <p:ph type="body" idx="1"/>
          </p:nvPr>
        </p:nvSpPr>
        <p:spPr>
          <a:xfrm>
            <a:off x="419102" y="897467"/>
            <a:ext cx="11082867" cy="5274733"/>
          </a:xfrm>
        </p:spPr>
        <p:txBody>
          <a:bodyPr/>
          <a:lstStyle/>
          <a:p>
            <a:pPr lvl="0">
              <a:buNone/>
            </a:pPr>
            <a:r>
              <a:rPr lang="en-US" altLang="en-US" sz="2400" b="1" dirty="0" smtClean="0"/>
              <a:t>Primary Objective: Define h</a:t>
            </a:r>
            <a:r>
              <a:rPr lang="en-US" sz="2400" b="1" dirty="0" smtClean="0"/>
              <a:t>ow </a:t>
            </a:r>
            <a:r>
              <a:rPr lang="en-US" sz="2400" b="1" dirty="0"/>
              <a:t>to identify, collect, and combine validation referent </a:t>
            </a:r>
            <a:r>
              <a:rPr lang="en-US" sz="2400" b="1" dirty="0" smtClean="0"/>
              <a:t>data</a:t>
            </a:r>
            <a:r>
              <a:rPr lang="en-US" altLang="en-US" sz="2400" b="1" dirty="0" smtClean="0"/>
              <a:t> and </a:t>
            </a:r>
            <a:r>
              <a:rPr lang="en-US" sz="2400" b="1" dirty="0" smtClean="0"/>
              <a:t>to </a:t>
            </a:r>
            <a:r>
              <a:rPr lang="en-US" sz="2400" b="1" dirty="0"/>
              <a:t>apply </a:t>
            </a:r>
            <a:r>
              <a:rPr lang="en-US" sz="2400" b="1" dirty="0" smtClean="0"/>
              <a:t>that data when </a:t>
            </a:r>
            <a:r>
              <a:rPr lang="en-US" sz="2400" b="1" dirty="0"/>
              <a:t>performing </a:t>
            </a:r>
            <a:r>
              <a:rPr lang="en-US" sz="2400" b="1" dirty="0" smtClean="0"/>
              <a:t>simulation </a:t>
            </a:r>
            <a:r>
              <a:rPr lang="en-US" sz="2400" b="1" dirty="0"/>
              <a:t>results/referent validation comparison. </a:t>
            </a:r>
            <a:r>
              <a:rPr lang="en-US" altLang="en-US" sz="2400" b="1" dirty="0"/>
              <a:t>When adopted, these concepts </a:t>
            </a:r>
            <a:r>
              <a:rPr lang="en-US" altLang="en-US" sz="2400" b="1" dirty="0" smtClean="0"/>
              <a:t>will support the implementation of rigorous validation.</a:t>
            </a:r>
          </a:p>
          <a:p>
            <a:pPr>
              <a:spcBef>
                <a:spcPct val="0"/>
              </a:spcBef>
              <a:buFont typeface="Wingdings" pitchFamily="2" charset="2"/>
              <a:buNone/>
            </a:pPr>
            <a:endParaRPr lang="en-US" altLang="en-US" sz="2200" dirty="0" smtClean="0"/>
          </a:p>
          <a:p>
            <a:pPr>
              <a:spcBef>
                <a:spcPct val="0"/>
              </a:spcBef>
              <a:buFont typeface="Wingdings" pitchFamily="2" charset="2"/>
              <a:buNone/>
            </a:pPr>
            <a:r>
              <a:rPr lang="en-US" altLang="en-US" sz="2200" dirty="0" smtClean="0"/>
              <a:t>Key Learning Objectives:</a:t>
            </a:r>
          </a:p>
          <a:p>
            <a:pPr lvl="1">
              <a:buFont typeface="Wingdings" panose="05000000000000000000" pitchFamily="2" charset="2"/>
              <a:buChar char="Ø"/>
            </a:pPr>
            <a:r>
              <a:rPr lang="en-US" sz="2000" dirty="0"/>
              <a:t>The learner will be able </a:t>
            </a:r>
            <a:r>
              <a:rPr lang="en-US" sz="2000" dirty="0" smtClean="0"/>
              <a:t>to define </a:t>
            </a:r>
            <a:r>
              <a:rPr lang="en-US" sz="2000" dirty="0"/>
              <a:t>and distinguish key verification and validation terms.</a:t>
            </a:r>
          </a:p>
          <a:p>
            <a:pPr lvl="1">
              <a:buFont typeface="Wingdings" panose="05000000000000000000" pitchFamily="2" charset="2"/>
              <a:buChar char="Ø"/>
            </a:pPr>
            <a:r>
              <a:rPr lang="en-US" sz="2000" dirty="0" smtClean="0"/>
              <a:t>The </a:t>
            </a:r>
            <a:r>
              <a:rPr lang="en-US" sz="2000" dirty="0"/>
              <a:t>learner will </a:t>
            </a:r>
            <a:r>
              <a:rPr lang="en-US" sz="2000" dirty="0" smtClean="0"/>
              <a:t>be able to list and compare the various approaches used to </a:t>
            </a:r>
            <a:r>
              <a:rPr lang="en-US" sz="2000" dirty="0"/>
              <a:t>assemble an effective </a:t>
            </a:r>
            <a:r>
              <a:rPr lang="en-US" sz="2000" dirty="0" smtClean="0"/>
              <a:t>referent.</a:t>
            </a:r>
            <a:endParaRPr lang="en-US" sz="2000" dirty="0"/>
          </a:p>
          <a:p>
            <a:pPr lvl="1">
              <a:buFont typeface="Wingdings" panose="05000000000000000000" pitchFamily="2" charset="2"/>
              <a:buChar char="Ø"/>
            </a:pPr>
            <a:r>
              <a:rPr lang="en-US" sz="2000" dirty="0"/>
              <a:t>The learner will </a:t>
            </a:r>
            <a:r>
              <a:rPr lang="en-US" sz="2000" dirty="0" smtClean="0"/>
              <a:t>be able to define what </a:t>
            </a:r>
            <a:r>
              <a:rPr lang="en-US" sz="2000" dirty="0"/>
              <a:t>constitutes rigorous validation.</a:t>
            </a:r>
          </a:p>
          <a:p>
            <a:pPr lvl="1">
              <a:buFont typeface="Wingdings" panose="05000000000000000000" pitchFamily="2" charset="2"/>
              <a:buChar char="Ø"/>
            </a:pPr>
            <a:r>
              <a:rPr lang="en-US" sz="2000" dirty="0"/>
              <a:t>The learner will be able to </a:t>
            </a:r>
            <a:r>
              <a:rPr lang="en-US" sz="2000" dirty="0" smtClean="0"/>
              <a:t>match </a:t>
            </a:r>
            <a:r>
              <a:rPr lang="en-US" sz="2000" dirty="0"/>
              <a:t>validation methods to the available referent</a:t>
            </a:r>
            <a:r>
              <a:rPr lang="en-US" sz="2000" dirty="0" smtClean="0"/>
              <a:t>.</a:t>
            </a:r>
          </a:p>
          <a:p>
            <a:pPr lvl="1">
              <a:buFont typeface="Wingdings" panose="05000000000000000000" pitchFamily="2" charset="2"/>
              <a:buChar char="Ø"/>
            </a:pPr>
            <a:r>
              <a:rPr lang="en-US" altLang="en-US" sz="2000" dirty="0" smtClean="0"/>
              <a:t>The learner will be able to determine the viability of the validation method selected.</a:t>
            </a:r>
          </a:p>
        </p:txBody>
      </p:sp>
      <p:sp>
        <p:nvSpPr>
          <p:cNvPr id="11" name="Slide Number Placeholder 1"/>
          <p:cNvSpPr>
            <a:spLocks noGrp="1"/>
          </p:cNvSpPr>
          <p:nvPr>
            <p:ph type="sldNum" sz="quarter" idx="4294967295"/>
          </p:nvPr>
        </p:nvSpPr>
        <p:spPr>
          <a:xfrm>
            <a:off x="10893288" y="6477001"/>
            <a:ext cx="821634" cy="340935"/>
          </a:xfrm>
          <a:prstGeom prst="rect">
            <a:avLst/>
          </a:prstGeom>
        </p:spPr>
        <p:txBody>
          <a:bodyPr/>
          <a:lstStyle/>
          <a:p>
            <a:pPr algn="r">
              <a:defRPr/>
            </a:pPr>
            <a:fld id="{D68E8870-17DE-45C4-A8DD-7644B2422933}" type="slidenum">
              <a:rPr lang="en-US" sz="1400" smtClean="0"/>
              <a:pPr algn="r">
                <a:defRPr/>
              </a:pPr>
              <a:t>2</a:t>
            </a:fld>
            <a:endParaRPr lang="en-US" sz="1400" dirty="0"/>
          </a:p>
        </p:txBody>
      </p:sp>
    </p:spTree>
    <p:extLst>
      <p:ext uri="{BB962C8B-B14F-4D97-AF65-F5344CB8AC3E}">
        <p14:creationId xmlns:p14="http://schemas.microsoft.com/office/powerpoint/2010/main" val="3320563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81000" y="1066799"/>
            <a:ext cx="7877054" cy="5105401"/>
          </a:xfrm>
        </p:spPr>
        <p:txBody>
          <a:bodyPr/>
          <a:lstStyle/>
          <a:p>
            <a:pPr>
              <a:spcBef>
                <a:spcPts val="0"/>
              </a:spcBef>
            </a:pPr>
            <a:r>
              <a:rPr lang="en-US" b="1" dirty="0"/>
              <a:t>Developing </a:t>
            </a:r>
            <a:r>
              <a:rPr lang="en-US" b="1" dirty="0" smtClean="0"/>
              <a:t>a rigorous </a:t>
            </a:r>
            <a:r>
              <a:rPr lang="en-US" b="1" dirty="0"/>
              <a:t>SME </a:t>
            </a:r>
            <a:r>
              <a:rPr lang="en-US" b="1" dirty="0" smtClean="0"/>
              <a:t>referent </a:t>
            </a:r>
            <a:r>
              <a:rPr lang="en-US" dirty="0"/>
              <a:t>[Metz, 2001]</a:t>
            </a:r>
          </a:p>
          <a:p>
            <a:pPr lvl="1">
              <a:spcBef>
                <a:spcPts val="600"/>
              </a:spcBef>
            </a:pPr>
            <a:r>
              <a:rPr lang="en-US" dirty="0" smtClean="0"/>
              <a:t>Validation </a:t>
            </a:r>
            <a:r>
              <a:rPr lang="en-US" dirty="0"/>
              <a:t>focus </a:t>
            </a:r>
            <a:r>
              <a:rPr lang="en-US" dirty="0" smtClean="0"/>
              <a:t>- </a:t>
            </a:r>
            <a:r>
              <a:rPr lang="en-US" dirty="0"/>
              <a:t>a </a:t>
            </a:r>
            <a:r>
              <a:rPr lang="en-US" dirty="0" smtClean="0"/>
              <a:t>campaign-level </a:t>
            </a:r>
            <a:r>
              <a:rPr lang="en-US" dirty="0"/>
              <a:t>simulation </a:t>
            </a:r>
            <a:endParaRPr lang="en-US" dirty="0" smtClean="0"/>
          </a:p>
          <a:p>
            <a:pPr lvl="1">
              <a:spcBef>
                <a:spcPts val="600"/>
              </a:spcBef>
            </a:pPr>
            <a:r>
              <a:rPr lang="en-US" dirty="0" smtClean="0"/>
              <a:t>No </a:t>
            </a:r>
            <a:r>
              <a:rPr lang="en-US" dirty="0"/>
              <a:t>real world referent available </a:t>
            </a:r>
            <a:r>
              <a:rPr lang="en-US" dirty="0" smtClean="0"/>
              <a:t>- thus reliant </a:t>
            </a:r>
            <a:r>
              <a:rPr lang="en-US" dirty="0"/>
              <a:t>on SME </a:t>
            </a:r>
            <a:r>
              <a:rPr lang="en-US" dirty="0" smtClean="0"/>
              <a:t>assessment</a:t>
            </a:r>
          </a:p>
          <a:p>
            <a:pPr lvl="1">
              <a:spcBef>
                <a:spcPts val="600"/>
              </a:spcBef>
            </a:pPr>
            <a:r>
              <a:rPr lang="en-US" dirty="0" smtClean="0"/>
              <a:t>Increase </a:t>
            </a:r>
            <a:r>
              <a:rPr lang="en-US" dirty="0"/>
              <a:t>SME sample size (from one to </a:t>
            </a:r>
            <a:r>
              <a:rPr lang="en-US" dirty="0" smtClean="0"/>
              <a:t>multiple)</a:t>
            </a:r>
          </a:p>
          <a:p>
            <a:pPr lvl="1">
              <a:spcBef>
                <a:spcPts val="600"/>
              </a:spcBef>
            </a:pPr>
            <a:r>
              <a:rPr lang="en-US" dirty="0" smtClean="0"/>
              <a:t>Apply </a:t>
            </a:r>
            <a:r>
              <a:rPr lang="en-US" dirty="0"/>
              <a:t>best practice in survey research to develop </a:t>
            </a:r>
            <a:r>
              <a:rPr lang="en-US" dirty="0" smtClean="0"/>
              <a:t>questionnaire</a:t>
            </a:r>
          </a:p>
          <a:p>
            <a:pPr lvl="1">
              <a:spcBef>
                <a:spcPts val="600"/>
              </a:spcBef>
            </a:pPr>
            <a:r>
              <a:rPr lang="en-US" dirty="0" smtClean="0"/>
              <a:t>Statistical assessment </a:t>
            </a:r>
            <a:r>
              <a:rPr lang="en-US" dirty="0"/>
              <a:t>of survey results </a:t>
            </a:r>
            <a:r>
              <a:rPr lang="en-US" dirty="0" smtClean="0"/>
              <a:t>to identify common trends and sources </a:t>
            </a:r>
            <a:r>
              <a:rPr lang="en-US" dirty="0"/>
              <a:t>of </a:t>
            </a:r>
            <a:r>
              <a:rPr lang="en-US" dirty="0" smtClean="0"/>
              <a:t> referent uncertainties </a:t>
            </a:r>
          </a:p>
          <a:p>
            <a:pPr lvl="1">
              <a:spcBef>
                <a:spcPts val="600"/>
              </a:spcBef>
            </a:pPr>
            <a:r>
              <a:rPr lang="en-US" dirty="0" smtClean="0"/>
              <a:t>Knowledge </a:t>
            </a:r>
            <a:r>
              <a:rPr lang="en-US" dirty="0"/>
              <a:t>of referent uncertainty is necessary for evaluating the risk of </a:t>
            </a:r>
            <a:r>
              <a:rPr lang="en-US" dirty="0" smtClean="0"/>
              <a:t>simulation use</a:t>
            </a:r>
            <a:endParaRPr lang="en-US" dirty="0"/>
          </a:p>
        </p:txBody>
      </p:sp>
      <p:pic>
        <p:nvPicPr>
          <p:cNvPr id="14" name="Picture 2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7769" y="1219199"/>
            <a:ext cx="1446868" cy="512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7" descr="Screen Clippi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8375" y="2432432"/>
            <a:ext cx="1922463" cy="359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a:off x="9787875" y="5609564"/>
            <a:ext cx="381000" cy="290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Tree>
    <p:extLst>
      <p:ext uri="{BB962C8B-B14F-4D97-AF65-F5344CB8AC3E}">
        <p14:creationId xmlns:p14="http://schemas.microsoft.com/office/powerpoint/2010/main" val="1089584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04800" y="1028700"/>
            <a:ext cx="6781800" cy="5105400"/>
          </a:xfrm>
        </p:spPr>
        <p:txBody>
          <a:bodyPr/>
          <a:lstStyle/>
          <a:p>
            <a:pPr>
              <a:spcBef>
                <a:spcPts val="0"/>
              </a:spcBef>
            </a:pPr>
            <a:r>
              <a:rPr lang="en-US" b="1" dirty="0"/>
              <a:t>Structured face validation </a:t>
            </a:r>
            <a:r>
              <a:rPr lang="en-US" b="1" dirty="0" smtClean="0"/>
              <a:t>example </a:t>
            </a:r>
            <a:r>
              <a:rPr lang="en-US" dirty="0" smtClean="0"/>
              <a:t>[Belfore, 2004]</a:t>
            </a:r>
            <a:endParaRPr lang="en-US" dirty="0"/>
          </a:p>
          <a:p>
            <a:pPr lvl="1">
              <a:spcBef>
                <a:spcPts val="0"/>
              </a:spcBef>
            </a:pPr>
            <a:r>
              <a:rPr lang="en-US" dirty="0" smtClean="0"/>
              <a:t>Joint </a:t>
            </a:r>
            <a:r>
              <a:rPr lang="en-US" dirty="0"/>
              <a:t>Operations Feasibility </a:t>
            </a:r>
            <a:r>
              <a:rPr lang="en-US" dirty="0" smtClean="0"/>
              <a:t>Tool</a:t>
            </a:r>
            <a:endParaRPr lang="en-US" dirty="0"/>
          </a:p>
          <a:p>
            <a:pPr lvl="2">
              <a:spcBef>
                <a:spcPts val="0"/>
              </a:spcBef>
            </a:pPr>
            <a:r>
              <a:rPr lang="en-US" dirty="0" smtClean="0"/>
              <a:t>Assess </a:t>
            </a:r>
            <a:r>
              <a:rPr lang="en-US" dirty="0"/>
              <a:t>deployment transportation feasibility</a:t>
            </a:r>
          </a:p>
          <a:p>
            <a:pPr lvl="2">
              <a:spcBef>
                <a:spcPts val="0"/>
              </a:spcBef>
            </a:pPr>
            <a:r>
              <a:rPr lang="en-US" dirty="0" smtClean="0"/>
              <a:t>Assess </a:t>
            </a:r>
            <a:r>
              <a:rPr lang="en-US" dirty="0"/>
              <a:t>logistical sustainment feasibility</a:t>
            </a:r>
          </a:p>
          <a:p>
            <a:pPr lvl="1">
              <a:spcBef>
                <a:spcPts val="0"/>
              </a:spcBef>
            </a:pPr>
            <a:r>
              <a:rPr lang="en-US" dirty="0" smtClean="0"/>
              <a:t>Validation </a:t>
            </a:r>
            <a:r>
              <a:rPr lang="en-US" dirty="0"/>
              <a:t>process</a:t>
            </a:r>
          </a:p>
          <a:p>
            <a:pPr lvl="2">
              <a:spcBef>
                <a:spcPts val="0"/>
              </a:spcBef>
            </a:pPr>
            <a:r>
              <a:rPr lang="en-US" dirty="0" smtClean="0"/>
              <a:t>Special </a:t>
            </a:r>
            <a:r>
              <a:rPr lang="en-US" dirty="0"/>
              <a:t>scenarios exercise full range of capabilities</a:t>
            </a:r>
          </a:p>
          <a:p>
            <a:pPr lvl="2">
              <a:spcBef>
                <a:spcPts val="0"/>
              </a:spcBef>
            </a:pPr>
            <a:r>
              <a:rPr lang="en-US" dirty="0" smtClean="0"/>
              <a:t>20 </a:t>
            </a:r>
            <a:r>
              <a:rPr lang="en-US" dirty="0"/>
              <a:t>SMEs with extensive experience evaluated model</a:t>
            </a:r>
          </a:p>
          <a:p>
            <a:pPr lvl="2">
              <a:spcBef>
                <a:spcPts val="0"/>
              </a:spcBef>
            </a:pPr>
            <a:r>
              <a:rPr lang="en-US" dirty="0" smtClean="0"/>
              <a:t>Assessments </a:t>
            </a:r>
            <a:r>
              <a:rPr lang="en-US" dirty="0"/>
              <a:t>elicited via written questionnaires</a:t>
            </a:r>
          </a:p>
          <a:p>
            <a:pPr lvl="1">
              <a:spcBef>
                <a:spcPts val="0"/>
              </a:spcBef>
            </a:pPr>
            <a:r>
              <a:rPr lang="en-US" dirty="0" smtClean="0"/>
              <a:t>Process </a:t>
            </a:r>
            <a:r>
              <a:rPr lang="en-US" dirty="0"/>
              <a:t>structure addressed face validation </a:t>
            </a:r>
            <a:r>
              <a:rPr lang="en-US" dirty="0" smtClean="0"/>
              <a:t>limits</a:t>
            </a:r>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838200"/>
            <a:ext cx="3810000" cy="2778126"/>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 name="Object 4"/>
          <p:cNvGraphicFramePr>
            <a:graphicFrameLocks noChangeAspect="1"/>
          </p:cNvGraphicFramePr>
          <p:nvPr>
            <p:extLst/>
          </p:nvPr>
        </p:nvGraphicFramePr>
        <p:xfrm>
          <a:off x="7467600" y="3657600"/>
          <a:ext cx="3810000" cy="2761254"/>
        </p:xfrm>
        <a:graphic>
          <a:graphicData uri="http://schemas.openxmlformats.org/presentationml/2006/ole">
            <mc:AlternateContent xmlns:mc="http://schemas.openxmlformats.org/markup-compatibility/2006">
              <mc:Choice xmlns:v="urn:schemas-microsoft-com:vml" Requires="v">
                <p:oleObj spid="_x0000_s2117" r:id="rId4" imgW="10561905" imgH="6792273" progId="MSPhotoEd.3">
                  <p:embed/>
                </p:oleObj>
              </mc:Choice>
              <mc:Fallback>
                <p:oleObj r:id="rId4" imgW="10561905" imgH="6792273" progId="MSPhotoEd.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3657600"/>
                        <a:ext cx="3810000" cy="2761254"/>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Rigorous Validation: Structured Face Validation Example</a:t>
            </a:r>
          </a:p>
        </p:txBody>
      </p:sp>
    </p:spTree>
    <p:extLst>
      <p:ext uri="{BB962C8B-B14F-4D97-AF65-F5344CB8AC3E}">
        <p14:creationId xmlns:p14="http://schemas.microsoft.com/office/powerpoint/2010/main" val="15384238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04149" y="863278"/>
            <a:ext cx="11430000" cy="5486401"/>
          </a:xfrm>
        </p:spPr>
        <p:txBody>
          <a:bodyPr/>
          <a:lstStyle/>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rgbClr val="0000FF"/>
                </a:solidFill>
              </a:rPr>
              <a:t>Selecting </a:t>
            </a:r>
            <a:r>
              <a:rPr lang="en-US" dirty="0">
                <a:solidFill>
                  <a:srgbClr val="0000FF"/>
                </a:solidFill>
              </a:rPr>
              <a:t>and applying the appropriate method</a:t>
            </a:r>
          </a:p>
          <a:p>
            <a:pPr lvl="2">
              <a:spcBef>
                <a:spcPts val="0"/>
              </a:spcBef>
            </a:pPr>
            <a:r>
              <a:rPr lang="en-US" dirty="0" smtClean="0">
                <a:solidFill>
                  <a:srgbClr val="0000FF"/>
                </a:solidFill>
              </a:rPr>
              <a:t>Referent </a:t>
            </a:r>
            <a:r>
              <a:rPr lang="en-US" dirty="0">
                <a:solidFill>
                  <a:srgbClr val="0000FF"/>
                </a:solidFill>
              </a:rPr>
              <a:t>and intended use data </a:t>
            </a:r>
            <a:r>
              <a:rPr lang="en-US" dirty="0" smtClean="0">
                <a:solidFill>
                  <a:srgbClr val="0000FF"/>
                </a:solidFill>
              </a:rPr>
              <a:t>relationships</a:t>
            </a:r>
          </a:p>
          <a:p>
            <a:pPr lvl="2">
              <a:spcBef>
                <a:spcPts val="0"/>
              </a:spcBef>
            </a:pPr>
            <a:r>
              <a:rPr lang="en-US" dirty="0" smtClean="0">
                <a:solidFill>
                  <a:srgbClr val="0000FF"/>
                </a:solidFill>
              </a:rPr>
              <a:t>Examples of applying validation methods for both point value and time series data based </a:t>
            </a:r>
            <a:r>
              <a:rPr lang="en-US" dirty="0">
                <a:solidFill>
                  <a:srgbClr val="0000FF"/>
                </a:solidFill>
              </a:rPr>
              <a:t>on the </a:t>
            </a:r>
            <a:r>
              <a:rPr lang="en-US" dirty="0" smtClean="0">
                <a:solidFill>
                  <a:srgbClr val="0000FF"/>
                </a:solidFill>
              </a:rPr>
              <a:t>referent</a:t>
            </a:r>
          </a:p>
          <a:p>
            <a:pPr lvl="1">
              <a:spcBef>
                <a:spcPts val="0"/>
              </a:spcBef>
            </a:pPr>
            <a:r>
              <a:rPr lang="en-US" dirty="0">
                <a:solidFill>
                  <a:schemeClr val="bg1">
                    <a:lumMod val="65000"/>
                  </a:schemeClr>
                </a:solidFill>
              </a:rPr>
              <a:t>Validation Method Evaluation </a:t>
            </a:r>
            <a:r>
              <a:rPr lang="en-US" dirty="0" smtClean="0">
                <a:solidFill>
                  <a:schemeClr val="bg1">
                    <a:lumMod val="65000"/>
                  </a:schemeClr>
                </a:solidFill>
              </a:rPr>
              <a:t>Framework</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22</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dirty="0"/>
              <a:t>Presentation Outline: </a:t>
            </a:r>
            <a:r>
              <a:rPr lang="en-US" dirty="0" smtClean="0"/>
              <a:t>Selecting Methods</a:t>
            </a:r>
            <a:endParaRPr lang="en-US" altLang="en-US" dirty="0" smtClean="0"/>
          </a:p>
        </p:txBody>
      </p:sp>
    </p:spTree>
    <p:extLst>
      <p:ext uri="{BB962C8B-B14F-4D97-AF65-F5344CB8AC3E}">
        <p14:creationId xmlns:p14="http://schemas.microsoft.com/office/powerpoint/2010/main" val="3918130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80132" y="1046716"/>
            <a:ext cx="11250613" cy="4028784"/>
          </a:xfrm>
        </p:spPr>
        <p:txBody>
          <a:bodyPr/>
          <a:lstStyle/>
          <a:p>
            <a:pPr marL="0" indent="0">
              <a:spcAft>
                <a:spcPts val="1200"/>
              </a:spcAft>
              <a:buNone/>
            </a:pPr>
            <a:r>
              <a:rPr lang="en-US" b="1" dirty="0"/>
              <a:t>Challenges associated with Rigorous </a:t>
            </a:r>
            <a:r>
              <a:rPr lang="en-US" b="1" dirty="0" smtClean="0"/>
              <a:t>Validation</a:t>
            </a:r>
          </a:p>
          <a:p>
            <a:r>
              <a:rPr lang="en-US" sz="2400" dirty="0"/>
              <a:t>Referent</a:t>
            </a:r>
          </a:p>
          <a:p>
            <a:pPr lvl="1"/>
            <a:r>
              <a:rPr lang="en-US" sz="2000" dirty="0"/>
              <a:t>Coverage</a:t>
            </a:r>
          </a:p>
          <a:p>
            <a:pPr lvl="1"/>
            <a:r>
              <a:rPr lang="en-US" sz="2000" dirty="0"/>
              <a:t>Availability</a:t>
            </a:r>
          </a:p>
          <a:p>
            <a:r>
              <a:rPr lang="en-US" sz="2400" dirty="0"/>
              <a:t>Selection of Validation Method</a:t>
            </a:r>
          </a:p>
          <a:p>
            <a:pPr lvl="1"/>
            <a:r>
              <a:rPr lang="en-US" sz="2000" dirty="0"/>
              <a:t>Driven by available Referent Data</a:t>
            </a:r>
          </a:p>
          <a:p>
            <a:pPr lvl="1"/>
            <a:r>
              <a:rPr lang="en-US" sz="2000" dirty="0"/>
              <a:t>Characteristics of Validation Metric (e.g., point value, time series, multimodal)</a:t>
            </a:r>
          </a:p>
          <a:p>
            <a:r>
              <a:rPr lang="en-US" sz="2400" dirty="0"/>
              <a:t>Viability of Validation Method</a:t>
            </a:r>
          </a:p>
          <a:p>
            <a:pPr lvl="1"/>
            <a:r>
              <a:rPr lang="en-US" sz="2000" dirty="0"/>
              <a:t>Measuring the performance of the validation methods used to assess model accuracy</a:t>
            </a:r>
          </a:p>
          <a:p>
            <a:r>
              <a:rPr lang="en-US" sz="2400" dirty="0"/>
              <a:t>Understanding </a:t>
            </a:r>
            <a:r>
              <a:rPr lang="en-US" sz="2400" dirty="0" smtClean="0"/>
              <a:t>Uncertainty</a:t>
            </a:r>
            <a:endParaRPr lang="en-US" sz="2400" dirty="0"/>
          </a:p>
        </p:txBody>
      </p:sp>
      <p:grpSp>
        <p:nvGrpSpPr>
          <p:cNvPr id="3" name="Group 2"/>
          <p:cNvGrpSpPr/>
          <p:nvPr/>
        </p:nvGrpSpPr>
        <p:grpSpPr>
          <a:xfrm>
            <a:off x="1705233" y="5425849"/>
            <a:ext cx="8781535" cy="1078760"/>
            <a:chOff x="2240692" y="5205284"/>
            <a:chExt cx="7710616" cy="1078760"/>
          </a:xfrm>
        </p:grpSpPr>
        <p:sp>
          <p:nvSpPr>
            <p:cNvPr id="4" name="Rectangle 3"/>
            <p:cNvSpPr/>
            <p:nvPr/>
          </p:nvSpPr>
          <p:spPr>
            <a:xfrm>
              <a:off x="2240692" y="5205284"/>
              <a:ext cx="7710616" cy="834081"/>
            </a:xfrm>
            <a:prstGeom prst="rect">
              <a:avLst/>
            </a:prstGeom>
            <a:noFill/>
            <a:ln w="19050" cap="flat" cmpd="sng" algn="ctr">
              <a:solidFill>
                <a:srgbClr val="002C7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FFFFFF"/>
                </a:solidFill>
                <a:effectLst/>
                <a:uLnTx/>
                <a:uFillTx/>
                <a:latin typeface="Arial" panose="020B0604020202020204"/>
                <a:ea typeface="+mn-ea"/>
                <a:cs typeface="+mn-cs"/>
              </a:endParaRPr>
            </a:p>
          </p:txBody>
        </p:sp>
        <p:sp>
          <p:nvSpPr>
            <p:cNvPr id="5" name="TextBox 4"/>
            <p:cNvSpPr txBox="1"/>
            <p:nvPr/>
          </p:nvSpPr>
          <p:spPr>
            <a:xfrm>
              <a:off x="2361171" y="5268381"/>
              <a:ext cx="7469659" cy="1015663"/>
            </a:xfrm>
            <a:prstGeom prst="rect">
              <a:avLst/>
            </a:prstGeom>
            <a:noFill/>
            <a:ln w="19050">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3E8EDE">
                      <a:lumMod val="75000"/>
                    </a:srgbClr>
                  </a:solidFill>
                  <a:effectLst/>
                  <a:uLnTx/>
                  <a:uFillTx/>
                  <a:latin typeface="Arial Narrow" pitchFamily="34" charset="0"/>
                </a:rPr>
                <a:t>“I expect the validation of M&amp;S to include the same rigorous statistical and analytical principles that have become standard practice when designing live tests.”  [Gilmore, 2016] </a:t>
              </a:r>
            </a:p>
          </p:txBody>
        </p:sp>
      </p:grpSp>
      <p:sp>
        <p:nvSpPr>
          <p:cNvPr id="6"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23</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Rigorous Validation: Challenges</a:t>
            </a:r>
          </a:p>
        </p:txBody>
      </p:sp>
    </p:spTree>
    <p:extLst>
      <p:ext uri="{BB962C8B-B14F-4D97-AF65-F5344CB8AC3E}">
        <p14:creationId xmlns:p14="http://schemas.microsoft.com/office/powerpoint/2010/main" val="2420207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916"/>
          </a:xfrm>
        </p:spPr>
        <p:txBody>
          <a:bodyPr/>
          <a:lstStyle/>
          <a:p>
            <a:pPr>
              <a:spcBef>
                <a:spcPts val="0"/>
              </a:spcBef>
            </a:pPr>
            <a:r>
              <a:rPr lang="en-US" b="1" dirty="0"/>
              <a:t>Considerations when selecting V&amp;V </a:t>
            </a:r>
            <a:r>
              <a:rPr lang="en-US" b="1" dirty="0" smtClean="0"/>
              <a:t>methods</a:t>
            </a:r>
            <a:endParaRPr lang="en-US" b="1" dirty="0"/>
          </a:p>
        </p:txBody>
      </p:sp>
      <p:sp>
        <p:nvSpPr>
          <p:cNvPr id="33" name="AutoShape 2"/>
          <p:cNvSpPr>
            <a:spLocks noChangeArrowheads="1"/>
          </p:cNvSpPr>
          <p:nvPr/>
        </p:nvSpPr>
        <p:spPr bwMode="auto">
          <a:xfrm>
            <a:off x="5468112" y="3352800"/>
            <a:ext cx="1371600" cy="609600"/>
          </a:xfrm>
          <a:prstGeom prst="roundRect">
            <a:avLst>
              <a:gd name="adj" fmla="val 16667"/>
            </a:avLst>
          </a:prstGeom>
          <a:solidFill>
            <a:srgbClr val="CCFFCC"/>
          </a:solidFill>
          <a:ln w="9525">
            <a:solidFill>
              <a:srgbClr val="CCFFCC"/>
            </a:solidFill>
            <a:round/>
            <a:headEnd/>
            <a:tailEnd/>
          </a:ln>
          <a:effectLst>
            <a:outerShdw dist="89803" dir="2700000" algn="ctr" rotWithShape="0">
              <a:schemeClr val="bg2">
                <a:alpha val="50000"/>
              </a:schemeClr>
            </a:outerShdw>
          </a:effectLst>
        </p:spPr>
        <p:txBody>
          <a:bodyPr wrap="none" anchor="ctr"/>
          <a:lstStyle/>
          <a:p>
            <a:pPr algn="ctr"/>
            <a:r>
              <a:rPr lang="en-US" altLang="en-US" sz="2400" b="1" dirty="0">
                <a:latin typeface="Arial Narrow" pitchFamily="34" charset="0"/>
              </a:rPr>
              <a:t>Method</a:t>
            </a:r>
          </a:p>
        </p:txBody>
      </p:sp>
      <p:sp>
        <p:nvSpPr>
          <p:cNvPr id="34" name="AutoShape 3"/>
          <p:cNvSpPr>
            <a:spLocks noChangeArrowheads="1"/>
          </p:cNvSpPr>
          <p:nvPr/>
        </p:nvSpPr>
        <p:spPr bwMode="auto">
          <a:xfrm>
            <a:off x="4325112" y="17526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Model</a:t>
            </a:r>
          </a:p>
        </p:txBody>
      </p:sp>
      <p:sp>
        <p:nvSpPr>
          <p:cNvPr id="35" name="AutoShape 4"/>
          <p:cNvSpPr>
            <a:spLocks noChangeArrowheads="1"/>
          </p:cNvSpPr>
          <p:nvPr/>
        </p:nvSpPr>
        <p:spPr bwMode="auto">
          <a:xfrm>
            <a:off x="6611112" y="17526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Referent</a:t>
            </a:r>
          </a:p>
        </p:txBody>
      </p:sp>
      <p:sp>
        <p:nvSpPr>
          <p:cNvPr id="36" name="AutoShape 5"/>
          <p:cNvSpPr>
            <a:spLocks noChangeArrowheads="1"/>
          </p:cNvSpPr>
          <p:nvPr/>
        </p:nvSpPr>
        <p:spPr bwMode="auto">
          <a:xfrm>
            <a:off x="6611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Skills</a:t>
            </a:r>
          </a:p>
        </p:txBody>
      </p:sp>
      <p:sp>
        <p:nvSpPr>
          <p:cNvPr id="37" name="AutoShape 6"/>
          <p:cNvSpPr>
            <a:spLocks noChangeArrowheads="1"/>
          </p:cNvSpPr>
          <p:nvPr/>
        </p:nvSpPr>
        <p:spPr bwMode="auto">
          <a:xfrm>
            <a:off x="4325112" y="4953000"/>
            <a:ext cx="1371600" cy="609600"/>
          </a:xfrm>
          <a:prstGeom prst="roundRect">
            <a:avLst>
              <a:gd name="adj" fmla="val 16667"/>
            </a:avLst>
          </a:prstGeom>
          <a:solidFill>
            <a:srgbClr val="CCFFFF"/>
          </a:solidFill>
          <a:ln w="9525">
            <a:noFill/>
            <a:round/>
            <a:headEnd/>
            <a:tailEnd/>
          </a:ln>
          <a:effectLst>
            <a:outerShdw dist="107763" dir="2700000" algn="ctr" rotWithShape="0">
              <a:schemeClr val="bg2">
                <a:alpha val="50000"/>
              </a:schemeClr>
            </a:outerShdw>
          </a:effectLst>
        </p:spPr>
        <p:txBody>
          <a:bodyPr wrap="none" anchor="ctr"/>
          <a:lstStyle/>
          <a:p>
            <a:pPr algn="ctr"/>
            <a:r>
              <a:rPr lang="en-US" altLang="en-US" sz="2400" b="1" dirty="0">
                <a:latin typeface="Arial Narrow" pitchFamily="34" charset="0"/>
              </a:rPr>
              <a:t>Resources</a:t>
            </a:r>
          </a:p>
        </p:txBody>
      </p:sp>
      <p:sp>
        <p:nvSpPr>
          <p:cNvPr id="38" name="Line 7"/>
          <p:cNvSpPr>
            <a:spLocks noChangeShapeType="1"/>
          </p:cNvSpPr>
          <p:nvPr/>
        </p:nvSpPr>
        <p:spPr bwMode="auto">
          <a:xfrm>
            <a:off x="5163312" y="23622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8"/>
          <p:cNvSpPr>
            <a:spLocks noChangeShapeType="1"/>
          </p:cNvSpPr>
          <p:nvPr/>
        </p:nvSpPr>
        <p:spPr bwMode="auto">
          <a:xfrm>
            <a:off x="5315712" y="23622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0" name="Text Box 9"/>
          <p:cNvSpPr txBox="1">
            <a:spLocks noChangeArrowheads="1"/>
          </p:cNvSpPr>
          <p:nvPr/>
        </p:nvSpPr>
        <p:spPr bwMode="auto">
          <a:xfrm>
            <a:off x="3231278" y="2559050"/>
            <a:ext cx="194636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Certain methods</a:t>
            </a:r>
          </a:p>
          <a:p>
            <a:pPr algn="ctr" eaLnBrk="1" hangingPunct="1"/>
            <a:r>
              <a:rPr lang="en-US" altLang="en-US" sz="1800" dirty="0">
                <a:latin typeface="Arial Narrow" pitchFamily="34" charset="0"/>
              </a:rPr>
              <a:t>apply best to specific</a:t>
            </a:r>
          </a:p>
          <a:p>
            <a:pPr algn="ctr" eaLnBrk="1" hangingPunct="1"/>
            <a:r>
              <a:rPr lang="en-US" altLang="en-US" sz="1800" dirty="0">
                <a:latin typeface="Arial Narrow" pitchFamily="34" charset="0"/>
              </a:rPr>
              <a:t>types of model</a:t>
            </a:r>
          </a:p>
        </p:txBody>
      </p:sp>
      <p:sp>
        <p:nvSpPr>
          <p:cNvPr id="41" name="Line 10"/>
          <p:cNvSpPr>
            <a:spLocks noChangeShapeType="1"/>
          </p:cNvSpPr>
          <p:nvPr/>
        </p:nvSpPr>
        <p:spPr bwMode="auto">
          <a:xfrm flipH="1">
            <a:off x="6687312" y="23622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2" name="Line 11"/>
          <p:cNvSpPr>
            <a:spLocks noChangeShapeType="1"/>
          </p:cNvSpPr>
          <p:nvPr/>
        </p:nvSpPr>
        <p:spPr bwMode="auto">
          <a:xfrm flipH="1">
            <a:off x="6534912" y="23622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3" name="Text Box 12"/>
          <p:cNvSpPr txBox="1">
            <a:spLocks noChangeArrowheads="1"/>
          </p:cNvSpPr>
          <p:nvPr/>
        </p:nvSpPr>
        <p:spPr bwMode="auto">
          <a:xfrm>
            <a:off x="6811137" y="2559050"/>
            <a:ext cx="277177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Certain methods</a:t>
            </a:r>
          </a:p>
          <a:p>
            <a:pPr algn="ctr" eaLnBrk="1" hangingPunct="1"/>
            <a:r>
              <a:rPr lang="en-US" altLang="en-US" sz="1800" dirty="0">
                <a:latin typeface="Arial Narrow" pitchFamily="34" charset="0"/>
              </a:rPr>
              <a:t>require specific types</a:t>
            </a:r>
          </a:p>
          <a:p>
            <a:pPr algn="ctr" eaLnBrk="1" hangingPunct="1"/>
            <a:r>
              <a:rPr lang="en-US" altLang="en-US" sz="1800" dirty="0">
                <a:latin typeface="Arial Narrow" pitchFamily="34" charset="0"/>
              </a:rPr>
              <a:t>or amounts of referent data</a:t>
            </a:r>
          </a:p>
        </p:txBody>
      </p:sp>
      <p:sp>
        <p:nvSpPr>
          <p:cNvPr id="44" name="Line 13"/>
          <p:cNvSpPr>
            <a:spLocks noChangeShapeType="1"/>
          </p:cNvSpPr>
          <p:nvPr/>
        </p:nvSpPr>
        <p:spPr bwMode="auto">
          <a:xfrm flipV="1">
            <a:off x="5163312" y="39624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5" name="Line 14"/>
          <p:cNvSpPr>
            <a:spLocks noChangeShapeType="1"/>
          </p:cNvSpPr>
          <p:nvPr/>
        </p:nvSpPr>
        <p:spPr bwMode="auto">
          <a:xfrm flipV="1">
            <a:off x="5315712" y="39624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6" name="Text Box 15"/>
          <p:cNvSpPr txBox="1">
            <a:spLocks noChangeArrowheads="1"/>
          </p:cNvSpPr>
          <p:nvPr/>
        </p:nvSpPr>
        <p:spPr bwMode="auto">
          <a:xfrm>
            <a:off x="3024744" y="3930650"/>
            <a:ext cx="214353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Some methods</a:t>
            </a:r>
          </a:p>
          <a:p>
            <a:pPr algn="ctr" eaLnBrk="1" hangingPunct="1"/>
            <a:r>
              <a:rPr lang="en-US" altLang="en-US" sz="1800" dirty="0">
                <a:latin typeface="Arial Narrow" pitchFamily="34" charset="0"/>
              </a:rPr>
              <a:t>require more resources</a:t>
            </a:r>
            <a:br>
              <a:rPr lang="en-US" altLang="en-US" sz="1800" dirty="0">
                <a:latin typeface="Arial Narrow" pitchFamily="34" charset="0"/>
              </a:rPr>
            </a:br>
            <a:r>
              <a:rPr lang="en-US" altLang="en-US" sz="1800" dirty="0">
                <a:latin typeface="Arial Narrow" pitchFamily="34" charset="0"/>
              </a:rPr>
              <a:t>than others</a:t>
            </a:r>
          </a:p>
        </p:txBody>
      </p:sp>
      <p:sp>
        <p:nvSpPr>
          <p:cNvPr id="47" name="Line 16"/>
          <p:cNvSpPr>
            <a:spLocks noChangeShapeType="1"/>
          </p:cNvSpPr>
          <p:nvPr/>
        </p:nvSpPr>
        <p:spPr bwMode="auto">
          <a:xfrm flipH="1" flipV="1">
            <a:off x="6534912" y="3962400"/>
            <a:ext cx="457200" cy="990600"/>
          </a:xfrm>
          <a:prstGeom prst="line">
            <a:avLst/>
          </a:prstGeom>
          <a:noFill/>
          <a:ln w="9525">
            <a:solidFill>
              <a:schemeClr val="tx1"/>
            </a:solidFill>
            <a:prstDash val="dash"/>
            <a:round/>
            <a:headEnd type="stealth"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 name="Line 17"/>
          <p:cNvSpPr>
            <a:spLocks noChangeShapeType="1"/>
          </p:cNvSpPr>
          <p:nvPr/>
        </p:nvSpPr>
        <p:spPr bwMode="auto">
          <a:xfrm flipH="1" flipV="1">
            <a:off x="6687312" y="3962400"/>
            <a:ext cx="457200" cy="990600"/>
          </a:xfrm>
          <a:prstGeom prst="line">
            <a:avLst/>
          </a:prstGeom>
          <a:noFill/>
          <a:ln w="9525">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9" name="Text Box 18"/>
          <p:cNvSpPr txBox="1">
            <a:spLocks noChangeArrowheads="1"/>
          </p:cNvSpPr>
          <p:nvPr/>
        </p:nvSpPr>
        <p:spPr bwMode="auto">
          <a:xfrm>
            <a:off x="7115603" y="3930650"/>
            <a:ext cx="15135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Some methods </a:t>
            </a:r>
          </a:p>
          <a:p>
            <a:pPr algn="ctr" eaLnBrk="1" hangingPunct="1"/>
            <a:r>
              <a:rPr lang="en-US" altLang="en-US" sz="1800" dirty="0">
                <a:latin typeface="Arial Narrow" pitchFamily="34" charset="0"/>
              </a:rPr>
              <a:t>require specific</a:t>
            </a:r>
          </a:p>
          <a:p>
            <a:pPr algn="ctr" eaLnBrk="1" hangingPunct="1"/>
            <a:r>
              <a:rPr lang="en-US" altLang="en-US" sz="1800" dirty="0">
                <a:latin typeface="Arial Narrow" pitchFamily="34" charset="0"/>
              </a:rPr>
              <a:t>skills to apply</a:t>
            </a:r>
          </a:p>
        </p:txBody>
      </p:sp>
      <p:sp>
        <p:nvSpPr>
          <p:cNvPr id="50" name="Rectangle 19"/>
          <p:cNvSpPr>
            <a:spLocks noChangeArrowheads="1"/>
          </p:cNvSpPr>
          <p:nvPr/>
        </p:nvSpPr>
        <p:spPr bwMode="auto">
          <a:xfrm>
            <a:off x="8668512" y="1600200"/>
            <a:ext cx="1600200" cy="91440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dirty="0">
                <a:latin typeface="Courier New" pitchFamily="49" charset="0"/>
              </a:rPr>
              <a:t>01010100010100101</a:t>
            </a:r>
          </a:p>
          <a:p>
            <a:pPr algn="ctr"/>
            <a:r>
              <a:rPr lang="en-US" altLang="en-US" sz="1200" dirty="0">
                <a:latin typeface="Courier New" pitchFamily="49" charset="0"/>
              </a:rPr>
              <a:t>10010101000100101</a:t>
            </a:r>
          </a:p>
          <a:p>
            <a:pPr algn="ctr"/>
            <a:r>
              <a:rPr lang="en-US" altLang="en-US" sz="1200" dirty="0">
                <a:latin typeface="Courier New" pitchFamily="49" charset="0"/>
              </a:rPr>
              <a:t>10101011101010111</a:t>
            </a:r>
          </a:p>
          <a:p>
            <a:pPr algn="ctr"/>
            <a:r>
              <a:rPr lang="en-US" altLang="en-US" sz="1200" dirty="0">
                <a:latin typeface="Courier New" pitchFamily="49" charset="0"/>
              </a:rPr>
              <a:t>10110010100101000</a:t>
            </a:r>
          </a:p>
          <a:p>
            <a:pPr algn="ctr"/>
            <a:r>
              <a:rPr lang="en-US" altLang="en-US" sz="1200" dirty="0">
                <a:latin typeface="Courier New" pitchFamily="49" charset="0"/>
              </a:rPr>
              <a:t>10010101101010101</a:t>
            </a:r>
          </a:p>
        </p:txBody>
      </p:sp>
      <p:sp>
        <p:nvSpPr>
          <p:cNvPr id="51" name="Text Box 20"/>
          <p:cNvSpPr txBox="1">
            <a:spLocks noChangeArrowheads="1"/>
          </p:cNvSpPr>
          <p:nvPr/>
        </p:nvSpPr>
        <p:spPr bwMode="auto">
          <a:xfrm>
            <a:off x="1886742" y="1873250"/>
            <a:ext cx="2258952" cy="369332"/>
          </a:xfrm>
          <a:prstGeom prst="rect">
            <a:avLst/>
          </a:prstGeom>
          <a:solidFill>
            <a:srgbClr val="FFFFCC"/>
          </a:solidFill>
          <a:ln w="28575">
            <a:solidFill>
              <a:srgbClr val="FFFFCC"/>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lnSpc>
                <a:spcPct val="90000"/>
              </a:lnSpc>
            </a:pPr>
            <a:r>
              <a:rPr lang="en-US" altLang="en-US" sz="2000" i="1" dirty="0">
                <a:latin typeface="Times New Roman" pitchFamily="18" charset="0"/>
              </a:rPr>
              <a:t>h</a:t>
            </a:r>
            <a:r>
              <a:rPr lang="en-US" altLang="en-US" sz="2000" dirty="0">
                <a:latin typeface="Times New Roman" pitchFamily="18" charset="0"/>
              </a:rPr>
              <a:t>(</a:t>
            </a:r>
            <a:r>
              <a:rPr lang="en-US" altLang="en-US" sz="2000" i="1" dirty="0">
                <a:latin typeface="Times New Roman" pitchFamily="18" charset="0"/>
              </a:rPr>
              <a:t>t</a:t>
            </a:r>
            <a:r>
              <a:rPr lang="en-US" altLang="en-US" sz="2000" dirty="0">
                <a:latin typeface="Times New Roman" pitchFamily="18" charset="0"/>
              </a:rPr>
              <a:t>) = –4.9</a:t>
            </a:r>
            <a:r>
              <a:rPr lang="en-US" altLang="en-US" sz="2000" i="1" dirty="0">
                <a:latin typeface="Times New Roman" pitchFamily="18" charset="0"/>
              </a:rPr>
              <a:t>t</a:t>
            </a:r>
            <a:r>
              <a:rPr lang="en-US" altLang="en-US" sz="2000" baseline="30000" dirty="0">
                <a:latin typeface="Times New Roman" pitchFamily="18" charset="0"/>
              </a:rPr>
              <a:t>2</a:t>
            </a:r>
            <a:r>
              <a:rPr lang="en-US" altLang="en-US" sz="2000" dirty="0">
                <a:latin typeface="Times New Roman" pitchFamily="18" charset="0"/>
              </a:rPr>
              <a:t> + </a:t>
            </a:r>
            <a:r>
              <a:rPr lang="en-US" altLang="en-US" sz="2000" i="1" dirty="0">
                <a:latin typeface="Times New Roman" pitchFamily="18" charset="0"/>
              </a:rPr>
              <a:t>vt</a:t>
            </a:r>
            <a:r>
              <a:rPr lang="en-US" altLang="en-US" sz="2000" dirty="0">
                <a:latin typeface="Times New Roman" pitchFamily="18" charset="0"/>
              </a:rPr>
              <a:t> + </a:t>
            </a:r>
            <a:r>
              <a:rPr lang="en-US" altLang="en-US" sz="2000" i="1" dirty="0">
                <a:latin typeface="Times New Roman" pitchFamily="18" charset="0"/>
              </a:rPr>
              <a:t>s</a:t>
            </a:r>
            <a:endParaRPr lang="en-US" altLang="en-US" sz="2000" dirty="0">
              <a:latin typeface="Times New Roman" pitchFamily="18" charset="0"/>
            </a:endParaRPr>
          </a:p>
        </p:txBody>
      </p:sp>
      <p:graphicFrame>
        <p:nvGraphicFramePr>
          <p:cNvPr id="52" name="Object 21"/>
          <p:cNvGraphicFramePr>
            <a:graphicFrameLocks noChangeAspect="1"/>
          </p:cNvGraphicFramePr>
          <p:nvPr>
            <p:extLst/>
          </p:nvPr>
        </p:nvGraphicFramePr>
        <p:xfrm>
          <a:off x="8658225" y="4762500"/>
          <a:ext cx="1339850" cy="989013"/>
        </p:xfrm>
        <a:graphic>
          <a:graphicData uri="http://schemas.openxmlformats.org/presentationml/2006/ole">
            <mc:AlternateContent xmlns:mc="http://schemas.openxmlformats.org/markup-compatibility/2006">
              <mc:Choice xmlns:v="urn:schemas-microsoft-com:vml" Requires="v">
                <p:oleObj spid="_x0000_s3141" name="Equation" r:id="rId3" imgW="914400" imgH="672840" progId="Equation.3">
                  <p:embed/>
                </p:oleObj>
              </mc:Choice>
              <mc:Fallback>
                <p:oleObj name="Equation" r:id="rId3" imgW="914400" imgH="672840" progId="Equation.3">
                  <p:embed/>
                  <p:pic>
                    <p:nvPicPr>
                      <p:cNvPr id="52" name="Object 21"/>
                      <p:cNvPicPr>
                        <a:picLocks noChangeAspect="1" noChangeArrowheads="1"/>
                      </p:cNvPicPr>
                      <p:nvPr/>
                    </p:nvPicPr>
                    <p:blipFill>
                      <a:blip r:embed="rId4"/>
                      <a:srcRect/>
                      <a:stretch>
                        <a:fillRect/>
                      </a:stretch>
                    </p:blipFill>
                    <p:spPr bwMode="auto">
                      <a:xfrm>
                        <a:off x="8658225" y="4762500"/>
                        <a:ext cx="1339850" cy="989013"/>
                      </a:xfrm>
                      <a:prstGeom prst="rect">
                        <a:avLst/>
                      </a:prstGeom>
                      <a:solidFill>
                        <a:srgbClr val="FF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3" name="Picture 22" descr="Resources 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3075" y="4800600"/>
            <a:ext cx="7572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3" descr="Resources curre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9112" y="48006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25"/>
          <p:cNvSpPr txBox="1">
            <a:spLocks noChangeArrowheads="1"/>
          </p:cNvSpPr>
          <p:nvPr/>
        </p:nvSpPr>
        <p:spPr bwMode="auto">
          <a:xfrm>
            <a:off x="2039112" y="5802352"/>
            <a:ext cx="822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altLang="en-US" sz="1800" dirty="0">
                <a:latin typeface="Arial Narrow" pitchFamily="34" charset="0"/>
              </a:rPr>
              <a:t>Problems can arise if the </a:t>
            </a:r>
            <a:r>
              <a:rPr lang="en-US" altLang="en-US" sz="1800" dirty="0" smtClean="0">
                <a:latin typeface="Arial Narrow" pitchFamily="34" charset="0"/>
              </a:rPr>
              <a:t>considerations </a:t>
            </a:r>
            <a:r>
              <a:rPr lang="en-US" altLang="en-US" sz="1800" dirty="0">
                <a:latin typeface="Arial Narrow" pitchFamily="34" charset="0"/>
              </a:rPr>
              <a:t>conflict</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24</a:t>
            </a:fld>
            <a:endParaRPr lang="en-US" dirty="0"/>
          </a:p>
        </p:txBody>
      </p:sp>
      <p:sp>
        <p:nvSpPr>
          <p:cNvPr id="27" name="Rectangle 2"/>
          <p:cNvSpPr>
            <a:spLocks noGrp="1" noChangeArrowheads="1"/>
          </p:cNvSpPr>
          <p:nvPr>
            <p:ph type="title"/>
          </p:nvPr>
        </p:nvSpPr>
        <p:spPr>
          <a:xfrm>
            <a:off x="1390650" y="0"/>
            <a:ext cx="9582149" cy="795130"/>
          </a:xfrm>
        </p:spPr>
        <p:txBody>
          <a:bodyPr/>
          <a:lstStyle/>
          <a:p>
            <a:r>
              <a:rPr lang="en-US" altLang="en-US" dirty="0" smtClean="0"/>
              <a:t>Rigorous Validation: V&amp;V Methods Considerations</a:t>
            </a:r>
          </a:p>
        </p:txBody>
      </p:sp>
    </p:spTree>
    <p:extLst>
      <p:ext uri="{BB962C8B-B14F-4D97-AF65-F5344CB8AC3E}">
        <p14:creationId xmlns:p14="http://schemas.microsoft.com/office/powerpoint/2010/main" val="2766222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50448" y="1367535"/>
            <a:ext cx="11430000" cy="5109466"/>
          </a:xfrm>
        </p:spPr>
        <p:txBody>
          <a:bodyPr/>
          <a:lstStyle/>
          <a:p>
            <a:pPr marL="0" indent="0">
              <a:spcBef>
                <a:spcPts val="0"/>
              </a:spcBef>
              <a:buNone/>
            </a:pPr>
            <a:r>
              <a:rPr lang="en-US" b="1" dirty="0" smtClean="0"/>
              <a:t> </a:t>
            </a:r>
            <a:endParaRPr lang="en-US" b="1" dirty="0"/>
          </a:p>
        </p:txBody>
      </p:sp>
      <p:grpSp>
        <p:nvGrpSpPr>
          <p:cNvPr id="4" name="Group 3"/>
          <p:cNvGrpSpPr/>
          <p:nvPr/>
        </p:nvGrpSpPr>
        <p:grpSpPr>
          <a:xfrm>
            <a:off x="2078429" y="1251968"/>
            <a:ext cx="8174037" cy="4906963"/>
            <a:chOff x="2171288" y="1454525"/>
            <a:chExt cx="8174037" cy="4906963"/>
          </a:xfrm>
        </p:grpSpPr>
        <p:sp>
          <p:nvSpPr>
            <p:cNvPr id="26" name="Rectangle 25"/>
            <p:cNvSpPr/>
            <p:nvPr/>
          </p:nvSpPr>
          <p:spPr>
            <a:xfrm>
              <a:off x="6078125" y="1900613"/>
              <a:ext cx="1828800" cy="1192212"/>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i="1" dirty="0">
                <a:solidFill>
                  <a:schemeClr val="tx1"/>
                </a:solidFill>
                <a:latin typeface="Times New Roman" pitchFamily="18" charset="0"/>
                <a:cs typeface="Times New Roman" pitchFamily="18" charset="0"/>
              </a:endParaRPr>
            </a:p>
            <a:p>
              <a:pPr algn="ctr">
                <a:defRPr/>
              </a:pPr>
              <a:endParaRPr lang="en-US" sz="1800" i="1" dirty="0">
                <a:solidFill>
                  <a:schemeClr val="tx1"/>
                </a:solidFill>
                <a:latin typeface="Times New Roman" pitchFamily="18" charset="0"/>
                <a:cs typeface="Times New Roman" pitchFamily="18" charset="0"/>
              </a:endParaRPr>
            </a:p>
            <a:p>
              <a:pPr algn="ctr">
                <a:defRPr/>
              </a:pPr>
              <a:r>
                <a:rPr lang="en-US" sz="1800" i="1" dirty="0">
                  <a:solidFill>
                    <a:schemeClr val="tx1"/>
                  </a:solidFill>
                  <a:latin typeface="Times New Roman" pitchFamily="18" charset="0"/>
                  <a:cs typeface="Times New Roman" pitchFamily="18" charset="0"/>
                </a:rPr>
                <a:t>U</a:t>
              </a:r>
            </a:p>
          </p:txBody>
        </p:sp>
        <p:cxnSp>
          <p:nvCxnSpPr>
            <p:cNvPr id="27" name="Straight Arrow Connector 26"/>
            <p:cNvCxnSpPr/>
            <p:nvPr/>
          </p:nvCxnSpPr>
          <p:spPr>
            <a:xfrm flipH="1" flipV="1">
              <a:off x="2339563" y="1797425"/>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344325" y="3473825"/>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87525" y="3303963"/>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30" name="TextBox 29"/>
            <p:cNvSpPr txBox="1"/>
            <p:nvPr/>
          </p:nvSpPr>
          <p:spPr>
            <a:xfrm>
              <a:off x="2171288" y="1459288"/>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31" name="Oval 30"/>
            <p:cNvSpPr/>
            <p:nvPr/>
          </p:nvSpPr>
          <p:spPr>
            <a:xfrm>
              <a:off x="2649125" y="2078413"/>
              <a:ext cx="1905000" cy="1150937"/>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a:p>
              <a:pPr algn="ctr">
                <a:defRPr/>
              </a:pPr>
              <a:endParaRPr lang="en-US" sz="1800" i="1" dirty="0">
                <a:solidFill>
                  <a:schemeClr val="tx1"/>
                </a:solidFill>
                <a:latin typeface="Times New Roman" pitchFamily="18" charset="0"/>
                <a:cs typeface="Times New Roman" pitchFamily="18" charset="0"/>
              </a:endParaRPr>
            </a:p>
            <a:p>
              <a:pPr algn="ctr">
                <a:defRPr/>
              </a:pPr>
              <a:endParaRPr lang="en-US" sz="1800" i="1" dirty="0">
                <a:solidFill>
                  <a:schemeClr val="tx1"/>
                </a:solidFill>
                <a:latin typeface="Times New Roman" pitchFamily="18" charset="0"/>
                <a:cs typeface="Times New Roman" pitchFamily="18" charset="0"/>
              </a:endParaRPr>
            </a:p>
          </p:txBody>
        </p:sp>
        <p:cxnSp>
          <p:nvCxnSpPr>
            <p:cNvPr id="32" name="Straight Arrow Connector 31"/>
            <p:cNvCxnSpPr/>
            <p:nvPr/>
          </p:nvCxnSpPr>
          <p:spPr>
            <a:xfrm flipH="1" flipV="1">
              <a:off x="5539963" y="1792663"/>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544725" y="3469063"/>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87925" y="3299200"/>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58" name="TextBox 57"/>
            <p:cNvSpPr txBox="1"/>
            <p:nvPr/>
          </p:nvSpPr>
          <p:spPr>
            <a:xfrm>
              <a:off x="5371688" y="1454525"/>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59" name="Oval 58"/>
            <p:cNvSpPr/>
            <p:nvPr/>
          </p:nvSpPr>
          <p:spPr>
            <a:xfrm>
              <a:off x="6697250" y="1976813"/>
              <a:ext cx="1143000" cy="690562"/>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cxnSp>
          <p:nvCxnSpPr>
            <p:cNvPr id="60" name="Straight Arrow Connector 59"/>
            <p:cNvCxnSpPr/>
            <p:nvPr/>
          </p:nvCxnSpPr>
          <p:spPr>
            <a:xfrm flipH="1" flipV="1">
              <a:off x="2339563" y="4312025"/>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344325" y="5988425"/>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087525" y="5818563"/>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63" name="TextBox 62"/>
            <p:cNvSpPr txBox="1"/>
            <p:nvPr/>
          </p:nvSpPr>
          <p:spPr>
            <a:xfrm>
              <a:off x="2171288" y="3973888"/>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64" name="Oval 63"/>
            <p:cNvSpPr/>
            <p:nvPr/>
          </p:nvSpPr>
          <p:spPr>
            <a:xfrm>
              <a:off x="2520538" y="4845425"/>
              <a:ext cx="1538287" cy="930275"/>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65" name="Rectangle 64"/>
            <p:cNvSpPr/>
            <p:nvPr/>
          </p:nvSpPr>
          <p:spPr>
            <a:xfrm>
              <a:off x="3590513" y="4534275"/>
              <a:ext cx="1371600" cy="731838"/>
            </a:xfrm>
            <a:prstGeom prst="rect">
              <a:avLst/>
            </a:prstGeom>
            <a:solidFill>
              <a:srgbClr val="CCFFFF">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cxnSp>
          <p:nvCxnSpPr>
            <p:cNvPr id="66" name="Straight Arrow Connector 65"/>
            <p:cNvCxnSpPr/>
            <p:nvPr/>
          </p:nvCxnSpPr>
          <p:spPr>
            <a:xfrm flipH="1" flipV="1">
              <a:off x="5539963" y="4307263"/>
              <a:ext cx="4762" cy="167640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544725" y="5983663"/>
              <a:ext cx="2743200" cy="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287925" y="5813800"/>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1</a:t>
              </a:r>
            </a:p>
          </p:txBody>
        </p:sp>
        <p:sp>
          <p:nvSpPr>
            <p:cNvPr id="69" name="TextBox 68"/>
            <p:cNvSpPr txBox="1"/>
            <p:nvPr/>
          </p:nvSpPr>
          <p:spPr>
            <a:xfrm>
              <a:off x="5371688" y="3969125"/>
              <a:ext cx="344966" cy="338554"/>
            </a:xfrm>
            <a:prstGeom prst="rect">
              <a:avLst/>
            </a:prstGeom>
            <a:noFill/>
          </p:spPr>
          <p:txBody>
            <a:bodyPr wrap="none">
              <a:spAutoFit/>
            </a:bodyPr>
            <a:lstStyle/>
            <a:p>
              <a:pPr>
                <a:defRPr/>
              </a:pPr>
              <a:r>
                <a:rPr lang="en-US" sz="1600" i="1" dirty="0">
                  <a:latin typeface="Times New Roman" pitchFamily="18" charset="0"/>
                  <a:cs typeface="Times New Roman" pitchFamily="18" charset="0"/>
                </a:rPr>
                <a:t>x</a:t>
              </a:r>
              <a:r>
                <a:rPr lang="en-US" sz="1600" baseline="-25000" dirty="0">
                  <a:latin typeface="Times New Roman" pitchFamily="18" charset="0"/>
                  <a:cs typeface="Times New Roman" pitchFamily="18" charset="0"/>
                </a:rPr>
                <a:t>2</a:t>
              </a:r>
            </a:p>
          </p:txBody>
        </p:sp>
        <p:sp>
          <p:nvSpPr>
            <p:cNvPr id="70" name="TextBox 69"/>
            <p:cNvSpPr txBox="1"/>
            <p:nvPr/>
          </p:nvSpPr>
          <p:spPr>
            <a:xfrm>
              <a:off x="2344325" y="3478588"/>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p>
          </p:txBody>
        </p:sp>
        <p:sp>
          <p:nvSpPr>
            <p:cNvPr id="71" name="TextBox 70"/>
            <p:cNvSpPr txBox="1"/>
            <p:nvPr/>
          </p:nvSpPr>
          <p:spPr>
            <a:xfrm>
              <a:off x="5544725" y="3469063"/>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p>
          </p:txBody>
        </p:sp>
        <p:sp>
          <p:nvSpPr>
            <p:cNvPr id="72" name="TextBox 71"/>
            <p:cNvSpPr txBox="1"/>
            <p:nvPr/>
          </p:nvSpPr>
          <p:spPr>
            <a:xfrm>
              <a:off x="2344325" y="5991600"/>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i="1" dirty="0">
                  <a:latin typeface="Times New Roman" pitchFamily="18" charset="0"/>
                  <a:cs typeface="Times New Roman" pitchFamily="18" charset="0"/>
                </a:rPr>
                <a:t> </a:t>
              </a:r>
            </a:p>
          </p:txBody>
        </p:sp>
        <p:sp>
          <p:nvSpPr>
            <p:cNvPr id="73" name="TextBox 72"/>
            <p:cNvSpPr txBox="1"/>
            <p:nvPr/>
          </p:nvSpPr>
          <p:spPr>
            <a:xfrm>
              <a:off x="5544725" y="5991600"/>
              <a:ext cx="2743200" cy="369332"/>
            </a:xfrm>
            <a:prstGeom prst="rect">
              <a:avLst/>
            </a:prstGeom>
            <a:noFill/>
          </p:spPr>
          <p:txBody>
            <a:bodyPr>
              <a:spAutoFit/>
            </a:bodyPr>
            <a:lstStyle/>
            <a:p>
              <a:pPr algn="ctr">
                <a:defRPr/>
              </a:pPr>
              <a:r>
                <a:rPr lang="en-US" sz="1800" i="1" dirty="0">
                  <a:latin typeface="Times New Roman" pitchFamily="18" charset="0"/>
                  <a:cs typeface="Times New Roman" pitchFamily="18" charset="0"/>
                </a:rPr>
                <a:t>R</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dirty="0">
                  <a:latin typeface="Times New Roman" pitchFamily="18" charset="0"/>
                  <a:cs typeface="Times New Roman" pitchFamily="18" charset="0"/>
                </a:rPr>
                <a:t> </a:t>
              </a:r>
              <a:r>
                <a:rPr lang="en-US" sz="1800" i="1" dirty="0">
                  <a:latin typeface="Times New Roman" pitchFamily="18" charset="0"/>
                  <a:cs typeface="Times New Roman" pitchFamily="18" charset="0"/>
                </a:rPr>
                <a:t>U</a:t>
              </a:r>
              <a:r>
                <a:rPr lang="en-US" sz="1800" dirty="0">
                  <a:latin typeface="Times New Roman" pitchFamily="18" charset="0"/>
                  <a:cs typeface="Times New Roman" pitchFamily="18" charset="0"/>
                </a:rPr>
                <a:t> </a:t>
              </a:r>
              <a:r>
                <a:rPr lang="en-US" sz="1800" dirty="0">
                  <a:latin typeface="Times New Roman" pitchFamily="18" charset="0"/>
                  <a:ea typeface="Arial Unicode MS"/>
                  <a:cs typeface="Times New Roman" pitchFamily="18" charset="0"/>
                  <a:sym typeface="Symbol"/>
                </a:rPr>
                <a:t>=</a:t>
              </a:r>
              <a:r>
                <a:rPr lang="en-US" sz="1800" dirty="0">
                  <a:latin typeface="Times New Roman" pitchFamily="18" charset="0"/>
                  <a:cs typeface="Times New Roman" pitchFamily="18" charset="0"/>
                </a:rPr>
                <a:t> </a:t>
              </a:r>
              <a:r>
                <a:rPr lang="en-US" altLang="en-US" sz="1800" dirty="0">
                  <a:latin typeface="Times New Roman" pitchFamily="18" charset="0"/>
                  <a:ea typeface="Arial Unicode MS" pitchFamily="34" charset="-128"/>
                  <a:cs typeface="Times New Roman" pitchFamily="18" charset="0"/>
                </a:rPr>
                <a:t>∅</a:t>
              </a:r>
              <a:r>
                <a:rPr lang="en-US" sz="1800" i="1" dirty="0">
                  <a:latin typeface="Times New Roman" pitchFamily="18" charset="0"/>
                  <a:cs typeface="Times New Roman" pitchFamily="18" charset="0"/>
                </a:rPr>
                <a:t> </a:t>
              </a:r>
            </a:p>
          </p:txBody>
        </p:sp>
        <p:sp>
          <p:nvSpPr>
            <p:cNvPr id="74" name="Oval 73"/>
            <p:cNvSpPr/>
            <p:nvPr/>
          </p:nvSpPr>
          <p:spPr>
            <a:xfrm>
              <a:off x="8938800" y="2316538"/>
              <a:ext cx="1136650" cy="690562"/>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75" name="Rectangle 74"/>
            <p:cNvSpPr/>
            <p:nvPr/>
          </p:nvSpPr>
          <p:spPr>
            <a:xfrm>
              <a:off x="8938800" y="3931025"/>
              <a:ext cx="1136650" cy="677863"/>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sp>
          <p:nvSpPr>
            <p:cNvPr id="76" name="TextBox 21503"/>
            <p:cNvSpPr txBox="1">
              <a:spLocks noChangeArrowheads="1"/>
            </p:cNvSpPr>
            <p:nvPr/>
          </p:nvSpPr>
          <p:spPr bwMode="auto">
            <a:xfrm>
              <a:off x="8668925" y="3007100"/>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000" dirty="0">
                  <a:latin typeface="Arial Narrow" pitchFamily="34" charset="0"/>
                </a:rPr>
                <a:t>Data range of</a:t>
              </a:r>
            </a:p>
            <a:p>
              <a:pPr algn="ctr" eaLnBrk="1" hangingPunct="1"/>
              <a:r>
                <a:rPr lang="en-US" sz="2000" dirty="0">
                  <a:latin typeface="Arial Narrow" pitchFamily="34" charset="0"/>
                </a:rPr>
                <a:t>Referent</a:t>
              </a:r>
            </a:p>
          </p:txBody>
        </p:sp>
        <p:sp>
          <p:nvSpPr>
            <p:cNvPr id="77" name="TextBox 64"/>
            <p:cNvSpPr txBox="1">
              <a:spLocks noChangeArrowheads="1"/>
            </p:cNvSpPr>
            <p:nvPr/>
          </p:nvSpPr>
          <p:spPr bwMode="auto">
            <a:xfrm>
              <a:off x="8668925" y="4608888"/>
              <a:ext cx="1676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2000" dirty="0">
                  <a:latin typeface="Arial Narrow" pitchFamily="34" charset="0"/>
                </a:rPr>
                <a:t>Data range of</a:t>
              </a:r>
            </a:p>
            <a:p>
              <a:pPr algn="ctr" eaLnBrk="1" hangingPunct="1"/>
              <a:r>
                <a:rPr lang="en-US" sz="2000" dirty="0">
                  <a:latin typeface="Arial Narrow" pitchFamily="34" charset="0"/>
                </a:rPr>
                <a:t>Intended use</a:t>
              </a:r>
            </a:p>
          </p:txBody>
        </p:sp>
        <p:cxnSp>
          <p:nvCxnSpPr>
            <p:cNvPr id="78" name="Straight Connector 77"/>
            <p:cNvCxnSpPr/>
            <p:nvPr/>
          </p:nvCxnSpPr>
          <p:spPr>
            <a:xfrm>
              <a:off x="8668925" y="1568825"/>
              <a:ext cx="0" cy="47926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2982500" y="2540375"/>
              <a:ext cx="885825" cy="473075"/>
            </a:xfrm>
            <a:prstGeom prst="rect">
              <a:avLst/>
            </a:prstGeom>
            <a:solidFill>
              <a:srgbClr val="CC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sp>
          <p:nvSpPr>
            <p:cNvPr id="80" name="Oval 79"/>
            <p:cNvSpPr/>
            <p:nvPr/>
          </p:nvSpPr>
          <p:spPr>
            <a:xfrm>
              <a:off x="5717763" y="4900988"/>
              <a:ext cx="1538287" cy="930275"/>
            </a:xfrm>
            <a:prstGeom prst="ellipse">
              <a:avLst/>
            </a:prstGeom>
            <a:solidFill>
              <a:srgbClr val="CC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R</a:t>
              </a:r>
            </a:p>
          </p:txBody>
        </p:sp>
        <p:sp>
          <p:nvSpPr>
            <p:cNvPr id="81" name="Rectangle 80"/>
            <p:cNvSpPr/>
            <p:nvPr/>
          </p:nvSpPr>
          <p:spPr>
            <a:xfrm>
              <a:off x="6535325" y="4108825"/>
              <a:ext cx="1371600" cy="730250"/>
            </a:xfrm>
            <a:prstGeom prst="rect">
              <a:avLst/>
            </a:prstGeom>
            <a:solidFill>
              <a:srgbClr val="CCFFFF">
                <a:alpha val="75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i="1" dirty="0">
                  <a:solidFill>
                    <a:schemeClr val="tx1"/>
                  </a:solidFill>
                  <a:latin typeface="Times New Roman" pitchFamily="18" charset="0"/>
                  <a:cs typeface="Times New Roman" pitchFamily="18" charset="0"/>
                </a:rPr>
                <a:t>U</a:t>
              </a:r>
            </a:p>
          </p:txBody>
        </p:sp>
      </p:gr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25</a:t>
            </a:fld>
            <a:endParaRPr lang="en-US" dirty="0"/>
          </a:p>
        </p:txBody>
      </p:sp>
      <p:sp>
        <p:nvSpPr>
          <p:cNvPr id="37" name="Rectangle 2"/>
          <p:cNvSpPr>
            <a:spLocks noGrp="1" noChangeArrowheads="1"/>
          </p:cNvSpPr>
          <p:nvPr>
            <p:ph type="title"/>
          </p:nvPr>
        </p:nvSpPr>
        <p:spPr>
          <a:xfrm>
            <a:off x="1209557" y="0"/>
            <a:ext cx="10555147" cy="795130"/>
          </a:xfrm>
        </p:spPr>
        <p:txBody>
          <a:bodyPr/>
          <a:lstStyle/>
          <a:p>
            <a:r>
              <a:rPr lang="en-US" altLang="en-US" dirty="0" smtClean="0"/>
              <a:t>Rigorous Validation: Referent and Intended Use Data Relationships</a:t>
            </a:r>
          </a:p>
        </p:txBody>
      </p:sp>
    </p:spTree>
    <p:extLst>
      <p:ext uri="{BB962C8B-B14F-4D97-AF65-F5344CB8AC3E}">
        <p14:creationId xmlns:p14="http://schemas.microsoft.com/office/powerpoint/2010/main" val="15341887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ntent Placeholder 1"/>
          <p:cNvSpPr>
            <a:spLocks noGrp="1"/>
          </p:cNvSpPr>
          <p:nvPr>
            <p:ph sz="quarter" idx="11"/>
          </p:nvPr>
        </p:nvSpPr>
        <p:spPr>
          <a:xfrm>
            <a:off x="381000" y="1066800"/>
            <a:ext cx="11430000" cy="5105400"/>
          </a:xfrm>
        </p:spPr>
        <p:txBody>
          <a:bodyPr/>
          <a:lstStyle/>
          <a:p>
            <a:pPr>
              <a:spcBef>
                <a:spcPts val="0"/>
              </a:spcBef>
            </a:pPr>
            <a:r>
              <a:rPr lang="en-US" b="1" dirty="0" smtClean="0"/>
              <a:t>Simplified Mapping</a:t>
            </a:r>
            <a:endParaRPr lang="en-US" b="1" dirty="0"/>
          </a:p>
        </p:txBody>
      </p:sp>
      <p:sp>
        <p:nvSpPr>
          <p:cNvPr id="36" name="Rectangle 35"/>
          <p:cNvSpPr/>
          <p:nvPr/>
        </p:nvSpPr>
        <p:spPr>
          <a:xfrm>
            <a:off x="4572000" y="4191000"/>
            <a:ext cx="2117960"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Paired observations</a:t>
            </a:r>
          </a:p>
        </p:txBody>
      </p:sp>
      <p:sp>
        <p:nvSpPr>
          <p:cNvPr id="37" name="Rectangle 36"/>
          <p:cNvSpPr/>
          <p:nvPr/>
        </p:nvSpPr>
        <p:spPr>
          <a:xfrm>
            <a:off x="1895474" y="1676399"/>
            <a:ext cx="2133600" cy="6096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Sources of</a:t>
            </a:r>
          </a:p>
          <a:p>
            <a:pPr algn="ctr">
              <a:defRPr/>
            </a:pPr>
            <a:r>
              <a:rPr lang="en-US" sz="1800" dirty="0" smtClean="0">
                <a:solidFill>
                  <a:schemeClr val="tx1"/>
                </a:solidFill>
                <a:latin typeface="Arial Narrow" pitchFamily="34" charset="0"/>
                <a:cs typeface="Arial" panose="020B0604020202020204" pitchFamily="34" charset="0"/>
              </a:rPr>
              <a:t>referent information</a:t>
            </a:r>
            <a:endParaRPr lang="en-US" sz="1800" dirty="0">
              <a:solidFill>
                <a:schemeClr val="tx1"/>
              </a:solidFill>
              <a:latin typeface="Arial Narrow" pitchFamily="34" charset="0"/>
              <a:cs typeface="Arial" panose="020B0604020202020204" pitchFamily="34" charset="0"/>
            </a:endParaRPr>
          </a:p>
        </p:txBody>
      </p:sp>
      <p:sp>
        <p:nvSpPr>
          <p:cNvPr id="38" name="Rectangle 37"/>
          <p:cNvSpPr/>
          <p:nvPr/>
        </p:nvSpPr>
        <p:spPr>
          <a:xfrm>
            <a:off x="4549774" y="1663699"/>
            <a:ext cx="2133600" cy="6223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latin typeface="Arial Narrow" pitchFamily="34" charset="0"/>
                <a:cs typeface="Arial" panose="020B0604020202020204" pitchFamily="34" charset="0"/>
              </a:rPr>
              <a:t>Forms of</a:t>
            </a:r>
          </a:p>
          <a:p>
            <a:pPr algn="ctr">
              <a:defRPr/>
            </a:pPr>
            <a:r>
              <a:rPr lang="en-US" sz="1800" dirty="0" smtClean="0">
                <a:solidFill>
                  <a:schemeClr val="tx1"/>
                </a:solidFill>
                <a:latin typeface="Arial Narrow" pitchFamily="34" charset="0"/>
                <a:cs typeface="Arial" panose="020B0604020202020204" pitchFamily="34" charset="0"/>
              </a:rPr>
              <a:t>referent information</a:t>
            </a:r>
            <a:endParaRPr lang="en-US" sz="1800" dirty="0">
              <a:solidFill>
                <a:schemeClr val="tx1"/>
              </a:solidFill>
              <a:latin typeface="Arial Narrow" pitchFamily="34" charset="0"/>
              <a:cs typeface="Arial" panose="020B0604020202020204" pitchFamily="34" charset="0"/>
            </a:endParaRPr>
          </a:p>
        </p:txBody>
      </p:sp>
      <p:sp>
        <p:nvSpPr>
          <p:cNvPr id="39" name="Rectangle 38"/>
          <p:cNvSpPr/>
          <p:nvPr/>
        </p:nvSpPr>
        <p:spPr>
          <a:xfrm>
            <a:off x="7010400" y="1663699"/>
            <a:ext cx="3041414" cy="6223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tx1"/>
                </a:solidFill>
                <a:latin typeface="Arial Narrow" pitchFamily="34" charset="0"/>
                <a:cs typeface="Arial" panose="020B0604020202020204" pitchFamily="34" charset="0"/>
              </a:rPr>
              <a:t>Applicable rigorous</a:t>
            </a:r>
          </a:p>
          <a:p>
            <a:pPr algn="ctr">
              <a:defRPr/>
            </a:pPr>
            <a:r>
              <a:rPr lang="en-US" sz="1800" dirty="0" smtClean="0">
                <a:solidFill>
                  <a:schemeClr val="tx1"/>
                </a:solidFill>
                <a:latin typeface="Arial Narrow" pitchFamily="34" charset="0"/>
                <a:cs typeface="Arial" panose="020B0604020202020204" pitchFamily="34" charset="0"/>
              </a:rPr>
              <a:t>validation methods</a:t>
            </a:r>
            <a:endParaRPr lang="en-US" sz="1800" dirty="0">
              <a:solidFill>
                <a:schemeClr val="tx1"/>
              </a:solidFill>
              <a:latin typeface="Arial Narrow" pitchFamily="34" charset="0"/>
              <a:cs typeface="Arial" panose="020B0604020202020204" pitchFamily="34" charset="0"/>
            </a:endParaRPr>
          </a:p>
        </p:txBody>
      </p:sp>
      <p:sp>
        <p:nvSpPr>
          <p:cNvPr id="40" name="Rectangle 39"/>
          <p:cNvSpPr/>
          <p:nvPr/>
        </p:nvSpPr>
        <p:spPr>
          <a:xfrm>
            <a:off x="1895474" y="2362199"/>
            <a:ext cx="2119313" cy="762001"/>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Empirical data</a:t>
            </a:r>
          </a:p>
        </p:txBody>
      </p:sp>
      <p:sp>
        <p:nvSpPr>
          <p:cNvPr id="41" name="Rectangle 40"/>
          <p:cNvSpPr/>
          <p:nvPr/>
        </p:nvSpPr>
        <p:spPr>
          <a:xfrm>
            <a:off x="4565414" y="2362199"/>
            <a:ext cx="2141773" cy="762001"/>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Single observation</a:t>
            </a:r>
          </a:p>
          <a:p>
            <a:pPr algn="ctr">
              <a:defRPr/>
            </a:pPr>
            <a:r>
              <a:rPr lang="en-US" sz="2000" dirty="0">
                <a:solidFill>
                  <a:schemeClr val="tx1"/>
                </a:solidFill>
                <a:latin typeface="Arial Narrow" pitchFamily="34" charset="0"/>
                <a:cs typeface="Arial" panose="020B0604020202020204" pitchFamily="34" charset="0"/>
              </a:rPr>
              <a:t>or few observations</a:t>
            </a:r>
          </a:p>
        </p:txBody>
      </p:sp>
      <p:sp>
        <p:nvSpPr>
          <p:cNvPr id="42" name="Rectangle 41"/>
          <p:cNvSpPr/>
          <p:nvPr/>
        </p:nvSpPr>
        <p:spPr>
          <a:xfrm>
            <a:off x="6992938" y="2362199"/>
            <a:ext cx="3058876"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Confidence intervals</a:t>
            </a:r>
          </a:p>
          <a:p>
            <a:pPr>
              <a:defRPr/>
            </a:pPr>
            <a:r>
              <a:rPr lang="en-US" sz="1800" dirty="0">
                <a:solidFill>
                  <a:schemeClr val="tx1"/>
                </a:solidFill>
                <a:latin typeface="Arial Narrow" pitchFamily="34" charset="0"/>
                <a:cs typeface="Arial" panose="020B0604020202020204" pitchFamily="34" charset="0"/>
              </a:rPr>
              <a:t>Multivariate confidence intervals</a:t>
            </a:r>
          </a:p>
        </p:txBody>
      </p:sp>
      <p:sp>
        <p:nvSpPr>
          <p:cNvPr id="43" name="Rectangle 42"/>
          <p:cNvSpPr/>
          <p:nvPr/>
        </p:nvSpPr>
        <p:spPr>
          <a:xfrm>
            <a:off x="1914525" y="3200400"/>
            <a:ext cx="2133601" cy="908436"/>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Theoretical data</a:t>
            </a:r>
          </a:p>
        </p:txBody>
      </p:sp>
      <p:sp>
        <p:nvSpPr>
          <p:cNvPr id="44" name="Rectangle 43"/>
          <p:cNvSpPr/>
          <p:nvPr/>
        </p:nvSpPr>
        <p:spPr>
          <a:xfrm>
            <a:off x="7009051" y="3200401"/>
            <a:ext cx="3058875" cy="908434"/>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Hypothesis tests for</a:t>
            </a:r>
          </a:p>
          <a:p>
            <a:pPr>
              <a:defRPr/>
            </a:pPr>
            <a:r>
              <a:rPr lang="en-US" sz="1800" dirty="0">
                <a:solidFill>
                  <a:schemeClr val="tx1"/>
                </a:solidFill>
                <a:latin typeface="Arial Narrow" pitchFamily="34" charset="0"/>
                <a:cs typeface="Arial" panose="020B0604020202020204" pitchFamily="34" charset="0"/>
              </a:rPr>
              <a:t>means, variances,</a:t>
            </a:r>
          </a:p>
          <a:p>
            <a:pPr>
              <a:defRPr/>
            </a:pPr>
            <a:r>
              <a:rPr lang="en-US" sz="1800" dirty="0">
                <a:solidFill>
                  <a:schemeClr val="tx1"/>
                </a:solidFill>
                <a:latin typeface="Arial Narrow" pitchFamily="34" charset="0"/>
                <a:cs typeface="Arial" panose="020B0604020202020204" pitchFamily="34" charset="0"/>
              </a:rPr>
              <a:t>proportions, and distributions</a:t>
            </a:r>
          </a:p>
        </p:txBody>
      </p:sp>
      <p:sp>
        <p:nvSpPr>
          <p:cNvPr id="45" name="Rectangle 44"/>
          <p:cNvSpPr/>
          <p:nvPr/>
        </p:nvSpPr>
        <p:spPr>
          <a:xfrm>
            <a:off x="1905000" y="4191000"/>
            <a:ext cx="2116373" cy="762000"/>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Simulation data</a:t>
            </a:r>
          </a:p>
        </p:txBody>
      </p:sp>
      <p:sp>
        <p:nvSpPr>
          <p:cNvPr id="46" name="Rectangle 45"/>
          <p:cNvSpPr/>
          <p:nvPr/>
        </p:nvSpPr>
        <p:spPr>
          <a:xfrm>
            <a:off x="7010400" y="4191000"/>
            <a:ext cx="3048000" cy="762002"/>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a:solidFill>
                  <a:schemeClr val="tx1"/>
                </a:solidFill>
                <a:latin typeface="Arial Narrow" pitchFamily="34" charset="0"/>
                <a:cs typeface="Arial" panose="020B0604020202020204" pitchFamily="34" charset="0"/>
              </a:rPr>
              <a:t>Regression analysis</a:t>
            </a:r>
          </a:p>
        </p:txBody>
      </p:sp>
      <p:sp>
        <p:nvSpPr>
          <p:cNvPr id="47" name="Rectangle 46"/>
          <p:cNvSpPr/>
          <p:nvPr/>
        </p:nvSpPr>
        <p:spPr>
          <a:xfrm>
            <a:off x="1902060" y="5029200"/>
            <a:ext cx="2116373" cy="915988"/>
          </a:xfrm>
          <a:prstGeom prst="rect">
            <a:avLst/>
          </a:prstGeom>
          <a:solidFill>
            <a:srgbClr val="CC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Subject </a:t>
            </a:r>
            <a:r>
              <a:rPr lang="en-US" sz="2000" dirty="0" smtClean="0">
                <a:solidFill>
                  <a:schemeClr val="tx1"/>
                </a:solidFill>
                <a:latin typeface="Arial Narrow" pitchFamily="34" charset="0"/>
                <a:cs typeface="Arial" panose="020B0604020202020204" pitchFamily="34" charset="0"/>
              </a:rPr>
              <a:t>Matter</a:t>
            </a:r>
          </a:p>
          <a:p>
            <a:pPr algn="ctr">
              <a:defRPr/>
            </a:pPr>
            <a:r>
              <a:rPr lang="en-US" sz="2000" dirty="0" smtClean="0">
                <a:solidFill>
                  <a:schemeClr val="tx1"/>
                </a:solidFill>
                <a:latin typeface="Arial Narrow" pitchFamily="34" charset="0"/>
                <a:cs typeface="Arial" panose="020B0604020202020204" pitchFamily="34" charset="0"/>
              </a:rPr>
              <a:t>Expert knowledge</a:t>
            </a:r>
            <a:endParaRPr lang="en-US" sz="2000" dirty="0">
              <a:solidFill>
                <a:schemeClr val="tx1"/>
              </a:solidFill>
              <a:latin typeface="Arial Narrow" pitchFamily="34" charset="0"/>
              <a:cs typeface="Arial" panose="020B0604020202020204" pitchFamily="34" charset="0"/>
            </a:endParaRPr>
          </a:p>
        </p:txBody>
      </p:sp>
      <p:sp>
        <p:nvSpPr>
          <p:cNvPr id="48" name="Rectangle 47"/>
          <p:cNvSpPr/>
          <p:nvPr/>
        </p:nvSpPr>
        <p:spPr>
          <a:xfrm>
            <a:off x="4569060" y="5029200"/>
            <a:ext cx="2117960" cy="915988"/>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Expectations and</a:t>
            </a:r>
          </a:p>
          <a:p>
            <a:pPr algn="ctr">
              <a:defRPr/>
            </a:pPr>
            <a:r>
              <a:rPr lang="en-US" sz="2000" dirty="0">
                <a:solidFill>
                  <a:schemeClr val="tx1"/>
                </a:solidFill>
                <a:latin typeface="Arial Narrow" pitchFamily="34" charset="0"/>
                <a:cs typeface="Arial" panose="020B0604020202020204" pitchFamily="34" charset="0"/>
              </a:rPr>
              <a:t>experience</a:t>
            </a:r>
          </a:p>
        </p:txBody>
      </p:sp>
      <p:sp>
        <p:nvSpPr>
          <p:cNvPr id="49" name="Rectangle 48"/>
          <p:cNvSpPr/>
          <p:nvPr/>
        </p:nvSpPr>
        <p:spPr>
          <a:xfrm>
            <a:off x="7001347" y="5029200"/>
            <a:ext cx="3054114" cy="915988"/>
          </a:xfrm>
          <a:prstGeom prst="rect">
            <a:avLst/>
          </a:prstGeom>
          <a:solidFill>
            <a:srgbClr val="FFFF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800" dirty="0" smtClean="0">
                <a:solidFill>
                  <a:schemeClr val="tx1"/>
                </a:solidFill>
                <a:latin typeface="Arial Narrow" pitchFamily="34" charset="0"/>
                <a:cs typeface="Arial" panose="020B0604020202020204" pitchFamily="34" charset="0"/>
              </a:rPr>
              <a:t>Structured </a:t>
            </a:r>
            <a:r>
              <a:rPr lang="en-US" sz="1800" dirty="0">
                <a:solidFill>
                  <a:schemeClr val="tx1"/>
                </a:solidFill>
                <a:latin typeface="Arial Narrow" pitchFamily="34" charset="0"/>
                <a:cs typeface="Arial" panose="020B0604020202020204" pitchFamily="34" charset="0"/>
              </a:rPr>
              <a:t>face validation</a:t>
            </a:r>
          </a:p>
          <a:p>
            <a:pPr>
              <a:defRPr/>
            </a:pPr>
            <a:r>
              <a:rPr lang="en-US" sz="1800" dirty="0">
                <a:solidFill>
                  <a:schemeClr val="tx1"/>
                </a:solidFill>
                <a:latin typeface="Arial Narrow" pitchFamily="34" charset="0"/>
                <a:cs typeface="Arial" panose="020B0604020202020204" pitchFamily="34" charset="0"/>
              </a:rPr>
              <a:t>Turing test</a:t>
            </a:r>
          </a:p>
        </p:txBody>
      </p:sp>
      <p:cxnSp>
        <p:nvCxnSpPr>
          <p:cNvPr id="50" name="Straight Arrow Connector 49"/>
          <p:cNvCxnSpPr>
            <a:stCxn id="40" idx="3"/>
            <a:endCxn id="41" idx="1"/>
          </p:cNvCxnSpPr>
          <p:nvPr/>
        </p:nvCxnSpPr>
        <p:spPr>
          <a:xfrm>
            <a:off x="4014787" y="2743200"/>
            <a:ext cx="550627"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0" idx="3"/>
            <a:endCxn id="84" idx="1"/>
          </p:cNvCxnSpPr>
          <p:nvPr/>
        </p:nvCxnSpPr>
        <p:spPr>
          <a:xfrm>
            <a:off x="4014787" y="2743200"/>
            <a:ext cx="576498" cy="911418"/>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0" idx="3"/>
            <a:endCxn id="36" idx="1"/>
          </p:cNvCxnSpPr>
          <p:nvPr/>
        </p:nvCxnSpPr>
        <p:spPr>
          <a:xfrm>
            <a:off x="4014787" y="2743200"/>
            <a:ext cx="557213" cy="182880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3" idx="3"/>
            <a:endCxn id="84" idx="1"/>
          </p:cNvCxnSpPr>
          <p:nvPr/>
        </p:nvCxnSpPr>
        <p:spPr>
          <a:xfrm>
            <a:off x="4048126" y="3654618"/>
            <a:ext cx="543159"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3" idx="3"/>
            <a:endCxn id="36" idx="1"/>
          </p:cNvCxnSpPr>
          <p:nvPr/>
        </p:nvCxnSpPr>
        <p:spPr>
          <a:xfrm>
            <a:off x="4048126" y="3654618"/>
            <a:ext cx="523874" cy="917383"/>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5" idx="3"/>
            <a:endCxn id="36" idx="1"/>
          </p:cNvCxnSpPr>
          <p:nvPr/>
        </p:nvCxnSpPr>
        <p:spPr>
          <a:xfrm>
            <a:off x="4021373" y="4572000"/>
            <a:ext cx="550627" cy="1"/>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5" idx="3"/>
            <a:endCxn id="84" idx="1"/>
          </p:cNvCxnSpPr>
          <p:nvPr/>
        </p:nvCxnSpPr>
        <p:spPr>
          <a:xfrm flipV="1">
            <a:off x="4021373" y="3654618"/>
            <a:ext cx="569912" cy="917382"/>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47" idx="3"/>
            <a:endCxn id="48" idx="1"/>
          </p:cNvCxnSpPr>
          <p:nvPr/>
        </p:nvCxnSpPr>
        <p:spPr>
          <a:xfrm>
            <a:off x="4018433" y="5487194"/>
            <a:ext cx="550627"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591285" y="3200400"/>
            <a:ext cx="2108201" cy="908435"/>
          </a:xfrm>
          <a:prstGeom prst="rect">
            <a:avLst/>
          </a:prstGeom>
          <a:solidFill>
            <a:srgbClr val="CC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chemeClr val="tx1"/>
                </a:solidFill>
                <a:latin typeface="Arial Narrow" pitchFamily="34" charset="0"/>
                <a:cs typeface="Arial" panose="020B0604020202020204" pitchFamily="34" charset="0"/>
              </a:rPr>
              <a:t>Many observations</a:t>
            </a:r>
          </a:p>
        </p:txBody>
      </p:sp>
      <p:sp>
        <p:nvSpPr>
          <p:cNvPr id="85" name="Left Brace 84"/>
          <p:cNvSpPr/>
          <p:nvPr/>
        </p:nvSpPr>
        <p:spPr>
          <a:xfrm>
            <a:off x="6721474" y="2362200"/>
            <a:ext cx="266700" cy="761999"/>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6" name="Left Brace 85"/>
          <p:cNvSpPr/>
          <p:nvPr/>
        </p:nvSpPr>
        <p:spPr>
          <a:xfrm>
            <a:off x="6723299" y="3200401"/>
            <a:ext cx="264875" cy="908435"/>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7" name="Left Brace 86"/>
          <p:cNvSpPr/>
          <p:nvPr/>
        </p:nvSpPr>
        <p:spPr>
          <a:xfrm>
            <a:off x="6694724" y="4191000"/>
            <a:ext cx="304800" cy="7620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88" name="Left Brace 87"/>
          <p:cNvSpPr/>
          <p:nvPr/>
        </p:nvSpPr>
        <p:spPr>
          <a:xfrm>
            <a:off x="6707659" y="5030788"/>
            <a:ext cx="304800" cy="914400"/>
          </a:xfrm>
          <a:prstGeom prst="leftBrace">
            <a:avLst>
              <a:gd name="adj1" fmla="val 28333"/>
              <a:gd name="adj2" fmla="val 5000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3600" dirty="0">
              <a:latin typeface="Arial Narrow" pitchFamily="34" charset="0"/>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26</a:t>
            </a:fld>
            <a:endParaRPr lang="en-US" dirty="0"/>
          </a:p>
        </p:txBody>
      </p:sp>
      <p:sp>
        <p:nvSpPr>
          <p:cNvPr id="31" name="Rectangle 2"/>
          <p:cNvSpPr>
            <a:spLocks noGrp="1" noChangeArrowheads="1"/>
          </p:cNvSpPr>
          <p:nvPr>
            <p:ph type="title"/>
          </p:nvPr>
        </p:nvSpPr>
        <p:spPr>
          <a:xfrm>
            <a:off x="1390650" y="0"/>
            <a:ext cx="9582149" cy="795130"/>
          </a:xfrm>
        </p:spPr>
        <p:txBody>
          <a:bodyPr/>
          <a:lstStyle/>
          <a:p>
            <a:r>
              <a:rPr lang="en-US" altLang="en-US" dirty="0" smtClean="0"/>
              <a:t>Rigorous Validation: Referent to Validation Method Mapping</a:t>
            </a:r>
          </a:p>
        </p:txBody>
      </p:sp>
    </p:spTree>
    <p:extLst>
      <p:ext uri="{BB962C8B-B14F-4D97-AF65-F5344CB8AC3E}">
        <p14:creationId xmlns:p14="http://schemas.microsoft.com/office/powerpoint/2010/main" val="1875273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Confidence intervals </a:t>
            </a:r>
            <a:r>
              <a:rPr lang="en-US" dirty="0"/>
              <a:t>[Brase, </a:t>
            </a:r>
            <a:r>
              <a:rPr lang="en-US" dirty="0" smtClean="0"/>
              <a:t>2015] </a:t>
            </a:r>
            <a:r>
              <a:rPr lang="en-US" dirty="0"/>
              <a:t>[Petty, 2012] [Petty, 2013]</a:t>
            </a:r>
          </a:p>
          <a:p>
            <a:pPr lvl="1">
              <a:spcBef>
                <a:spcPts val="0"/>
              </a:spcBef>
            </a:pPr>
            <a:r>
              <a:rPr lang="en-US" dirty="0" smtClean="0"/>
              <a:t>Validation </a:t>
            </a:r>
            <a:r>
              <a:rPr lang="en-US" dirty="0"/>
              <a:t>concept and interpretation</a:t>
            </a:r>
          </a:p>
          <a:p>
            <a:pPr lvl="2">
              <a:spcBef>
                <a:spcPts val="0"/>
              </a:spcBef>
            </a:pPr>
            <a:r>
              <a:rPr lang="en-US" dirty="0" smtClean="0"/>
              <a:t>Useful </a:t>
            </a:r>
            <a:r>
              <a:rPr lang="en-US" dirty="0"/>
              <a:t>when only one (or few) simuland observations available</a:t>
            </a:r>
          </a:p>
          <a:p>
            <a:pPr lvl="2">
              <a:spcBef>
                <a:spcPts val="0"/>
              </a:spcBef>
            </a:pPr>
            <a:r>
              <a:rPr lang="en-US" dirty="0" smtClean="0"/>
              <a:t>Determine </a:t>
            </a:r>
            <a:r>
              <a:rPr lang="en-US" dirty="0"/>
              <a:t>if simuland observation consistent with model results</a:t>
            </a:r>
          </a:p>
          <a:p>
            <a:pPr lvl="2">
              <a:spcBef>
                <a:spcPts val="0"/>
              </a:spcBef>
            </a:pPr>
            <a:r>
              <a:rPr lang="en-US" dirty="0" smtClean="0"/>
              <a:t>Calculate </a:t>
            </a:r>
            <a:r>
              <a:rPr lang="en-US" dirty="0"/>
              <a:t>confidence interval for model response variable</a:t>
            </a:r>
          </a:p>
          <a:p>
            <a:pPr lvl="2">
              <a:spcBef>
                <a:spcPts val="0"/>
              </a:spcBef>
            </a:pPr>
            <a:r>
              <a:rPr lang="en-US" dirty="0" smtClean="0"/>
              <a:t>If </a:t>
            </a:r>
            <a:r>
              <a:rPr lang="en-US" dirty="0"/>
              <a:t>confidence interval contains observed simuland </a:t>
            </a:r>
            <a:r>
              <a:rPr lang="en-US" dirty="0" smtClean="0"/>
              <a:t>value(s),</a:t>
            </a:r>
            <a:br>
              <a:rPr lang="en-US" dirty="0" smtClean="0"/>
            </a:br>
            <a:r>
              <a:rPr lang="en-US" dirty="0" smtClean="0"/>
              <a:t>then </a:t>
            </a:r>
            <a:r>
              <a:rPr lang="en-US" dirty="0"/>
              <a:t>model considered valid for that response variable</a:t>
            </a:r>
          </a:p>
          <a:p>
            <a:pPr lvl="1">
              <a:spcBef>
                <a:spcPts val="0"/>
              </a:spcBef>
            </a:pPr>
            <a:r>
              <a:rPr lang="en-US" dirty="0" smtClean="0"/>
              <a:t>Comments</a:t>
            </a:r>
            <a:endParaRPr lang="en-US" dirty="0"/>
          </a:p>
          <a:p>
            <a:pPr lvl="2">
              <a:spcBef>
                <a:spcPts val="0"/>
              </a:spcBef>
            </a:pPr>
            <a:r>
              <a:rPr lang="en-US" dirty="0" smtClean="0"/>
              <a:t>Interval </a:t>
            </a:r>
            <a:r>
              <a:rPr lang="en-US" dirty="0"/>
              <a:t>calculated from simulations is for model, not simuland</a:t>
            </a:r>
          </a:p>
          <a:p>
            <a:pPr lvl="2">
              <a:spcBef>
                <a:spcPts val="0"/>
              </a:spcBef>
            </a:pPr>
            <a:r>
              <a:rPr lang="en-US" dirty="0" smtClean="0"/>
              <a:t>Population </a:t>
            </a:r>
            <a:r>
              <a:rPr lang="en-US" dirty="0"/>
              <a:t>is all possible simulations with the model</a:t>
            </a:r>
            <a:r>
              <a:rPr lang="en-US" dirty="0" smtClean="0"/>
              <a:t>, sample </a:t>
            </a:r>
            <a:r>
              <a:rPr lang="en-US" dirty="0"/>
              <a:t>is the simulations actually executed</a:t>
            </a:r>
          </a:p>
          <a:p>
            <a:pPr lvl="2">
              <a:spcBef>
                <a:spcPts val="0"/>
              </a:spcBef>
            </a:pPr>
            <a:r>
              <a:rPr lang="en-US" dirty="0" smtClean="0"/>
              <a:t>No </a:t>
            </a:r>
            <a:r>
              <a:rPr lang="en-US" dirty="0"/>
              <a:t>statistical justification or refutation for validation </a:t>
            </a:r>
            <a:r>
              <a:rPr lang="en-US" dirty="0" smtClean="0"/>
              <a:t>interpretation</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27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Confidence Intervals</a:t>
            </a:r>
          </a:p>
        </p:txBody>
      </p:sp>
    </p:spTree>
    <p:extLst>
      <p:ext uri="{BB962C8B-B14F-4D97-AF65-F5344CB8AC3E}">
        <p14:creationId xmlns:p14="http://schemas.microsoft.com/office/powerpoint/2010/main" val="634367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7096040" cy="3708772"/>
          </a:xfrm>
        </p:spPr>
        <p:txBody>
          <a:bodyPr/>
          <a:lstStyle/>
          <a:p>
            <a:pPr>
              <a:spcBef>
                <a:spcPts val="0"/>
              </a:spcBef>
            </a:pPr>
            <a:r>
              <a:rPr lang="en-US" b="1" dirty="0"/>
              <a:t>Confidence intervals example </a:t>
            </a:r>
            <a:r>
              <a:rPr lang="en-US" dirty="0"/>
              <a:t>[</a:t>
            </a:r>
            <a:r>
              <a:rPr lang="en-US" dirty="0" err="1"/>
              <a:t>Demirci</a:t>
            </a:r>
            <a:r>
              <a:rPr lang="en-US" dirty="0"/>
              <a:t>, 2003]</a:t>
            </a:r>
          </a:p>
          <a:p>
            <a:pPr lvl="1">
              <a:spcBef>
                <a:spcPts val="0"/>
              </a:spcBef>
            </a:pPr>
            <a:r>
              <a:rPr lang="en-US" dirty="0" smtClean="0"/>
              <a:t>Comparison of </a:t>
            </a:r>
            <a:r>
              <a:rPr lang="en-US" dirty="0" err="1" smtClean="0"/>
              <a:t>simuland</a:t>
            </a:r>
            <a:r>
              <a:rPr lang="en-US" dirty="0" smtClean="0"/>
              <a:t> value with model mean</a:t>
            </a:r>
          </a:p>
          <a:p>
            <a:pPr lvl="1">
              <a:spcBef>
                <a:spcPts val="0"/>
              </a:spcBef>
            </a:pPr>
            <a:r>
              <a:rPr lang="en-US" dirty="0" err="1" smtClean="0"/>
              <a:t>Simuland</a:t>
            </a:r>
            <a:endParaRPr lang="en-US" dirty="0"/>
          </a:p>
          <a:p>
            <a:pPr lvl="2">
              <a:spcBef>
                <a:spcPts val="0"/>
              </a:spcBef>
            </a:pPr>
            <a:r>
              <a:rPr lang="en-US" dirty="0" smtClean="0"/>
              <a:t>Seaport </a:t>
            </a:r>
            <a:r>
              <a:rPr lang="en-US" dirty="0"/>
              <a:t>of Trabzon Turkey</a:t>
            </a:r>
          </a:p>
          <a:p>
            <a:pPr lvl="2">
              <a:spcBef>
                <a:spcPts val="0"/>
              </a:spcBef>
            </a:pPr>
            <a:r>
              <a:rPr lang="en-US" dirty="0" smtClean="0"/>
              <a:t>Quays </a:t>
            </a:r>
            <a:r>
              <a:rPr lang="en-US" dirty="0"/>
              <a:t>for berthing, unloading, loading ships</a:t>
            </a:r>
          </a:p>
          <a:p>
            <a:pPr lvl="2">
              <a:spcBef>
                <a:spcPts val="0"/>
              </a:spcBef>
            </a:pPr>
            <a:r>
              <a:rPr lang="en-US" dirty="0" smtClean="0"/>
              <a:t>Three </a:t>
            </a:r>
            <a:r>
              <a:rPr lang="en-US" dirty="0"/>
              <a:t>types of ships:  G1, G2, G3</a:t>
            </a:r>
          </a:p>
          <a:p>
            <a:pPr lvl="1">
              <a:spcBef>
                <a:spcPts val="0"/>
              </a:spcBef>
            </a:pPr>
            <a:r>
              <a:rPr lang="en-US" dirty="0" smtClean="0"/>
              <a:t>Model</a:t>
            </a:r>
            <a:endParaRPr lang="en-US" dirty="0"/>
          </a:p>
          <a:p>
            <a:pPr lvl="2">
              <a:spcBef>
                <a:spcPts val="0"/>
              </a:spcBef>
            </a:pPr>
            <a:r>
              <a:rPr lang="en-US" dirty="0" smtClean="0"/>
              <a:t>Discrete </a:t>
            </a:r>
            <a:r>
              <a:rPr lang="en-US" dirty="0"/>
              <a:t>event simulation</a:t>
            </a:r>
          </a:p>
          <a:p>
            <a:pPr lvl="2">
              <a:spcBef>
                <a:spcPts val="0"/>
              </a:spcBef>
            </a:pPr>
            <a:r>
              <a:rPr lang="en-US" dirty="0" smtClean="0"/>
              <a:t>Represents </a:t>
            </a:r>
            <a:r>
              <a:rPr lang="en-US" dirty="0"/>
              <a:t>ships, cargos, quays, warehouses, cranes</a:t>
            </a:r>
          </a:p>
        </p:txBody>
      </p:sp>
      <p:pic>
        <p:nvPicPr>
          <p:cNvPr id="4" name="Picture 3" descr="Trabzon p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2243" y="922495"/>
            <a:ext cx="3176851" cy="23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rabzon port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267" y="3329592"/>
            <a:ext cx="3920066" cy="3006127"/>
          </a:xfrm>
          <a:prstGeom prst="rect">
            <a:avLst/>
          </a:prstGeom>
          <a:noFill/>
          <a:ln w="9525">
            <a:solidFill>
              <a:srgbClr val="EAEAEA"/>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1"/>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28</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smtClean="0"/>
              <a:t>Rigorous Validation: Confidence Interval Example</a:t>
            </a:r>
          </a:p>
        </p:txBody>
      </p:sp>
    </p:spTree>
    <p:extLst>
      <p:ext uri="{BB962C8B-B14F-4D97-AF65-F5344CB8AC3E}">
        <p14:creationId xmlns:p14="http://schemas.microsoft.com/office/powerpoint/2010/main" val="1491403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075237"/>
          </a:xfrm>
        </p:spPr>
        <p:txBody>
          <a:bodyPr/>
          <a:lstStyle/>
          <a:p>
            <a:pPr>
              <a:spcBef>
                <a:spcPts val="0"/>
              </a:spcBef>
            </a:pPr>
            <a:r>
              <a:rPr lang="en-US" b="1" dirty="0"/>
              <a:t>Confidence interval calculations</a:t>
            </a:r>
            <a:endParaRPr lang="en-US" dirty="0"/>
          </a:p>
          <a:p>
            <a:pPr lvl="1">
              <a:spcBef>
                <a:spcPts val="0"/>
              </a:spcBef>
            </a:pPr>
            <a:r>
              <a:rPr lang="en-US" dirty="0" smtClean="0"/>
              <a:t>Mean </a:t>
            </a:r>
            <a:r>
              <a:rPr lang="en-US" dirty="0"/>
              <a:t>processed (count) for each ship type and total</a:t>
            </a:r>
          </a:p>
          <a:p>
            <a:pPr lvl="1">
              <a:spcBef>
                <a:spcPts val="0"/>
              </a:spcBef>
            </a:pPr>
            <a:r>
              <a:rPr lang="en-US" dirty="0" smtClean="0"/>
              <a:t>Sample </a:t>
            </a:r>
            <a:r>
              <a:rPr lang="en-US" dirty="0"/>
              <a:t>size (number of model runs) </a:t>
            </a:r>
            <a:r>
              <a:rPr lang="en-US" i="1" dirty="0">
                <a:latin typeface="Times New Roman" pitchFamily="18" charset="0"/>
                <a:cs typeface="Times New Roman" pitchFamily="18" charset="0"/>
              </a:rPr>
              <a:t>n</a:t>
            </a:r>
            <a:r>
              <a:rPr lang="en-US" dirty="0">
                <a:latin typeface="Times New Roman" pitchFamily="18" charset="0"/>
                <a:cs typeface="Times New Roman" pitchFamily="18" charset="0"/>
              </a:rPr>
              <a:t> = 45</a:t>
            </a:r>
          </a:p>
          <a:p>
            <a:pPr lvl="1">
              <a:spcBef>
                <a:spcPts val="0"/>
              </a:spcBef>
            </a:pPr>
            <a:r>
              <a:rPr lang="en-US" dirty="0" smtClean="0"/>
              <a:t>Confidence </a:t>
            </a:r>
            <a:r>
              <a:rPr lang="en-US" dirty="0"/>
              <a:t>level </a:t>
            </a:r>
            <a:r>
              <a:rPr lang="en-US" i="1" dirty="0">
                <a:latin typeface="Times New Roman" pitchFamily="18" charset="0"/>
                <a:cs typeface="Times New Roman" pitchFamily="18" charset="0"/>
              </a:rPr>
              <a:t>c</a:t>
            </a:r>
            <a:r>
              <a:rPr lang="en-US" dirty="0">
                <a:latin typeface="Times New Roman" pitchFamily="18" charset="0"/>
                <a:cs typeface="Times New Roman" pitchFamily="18" charset="0"/>
              </a:rPr>
              <a:t> = 0.95 (95%)</a:t>
            </a:r>
          </a:p>
          <a:p>
            <a:pPr lvl="1">
              <a:spcBef>
                <a:spcPts val="0"/>
              </a:spcBef>
            </a:pPr>
            <a:r>
              <a:rPr lang="en-US" dirty="0" smtClean="0"/>
              <a:t>Distribution</a:t>
            </a:r>
            <a:r>
              <a:rPr lang="en-US" dirty="0"/>
              <a:t>:  Student </a:t>
            </a:r>
            <a:r>
              <a:rPr lang="en-US" i="1" dirty="0">
                <a:latin typeface="Times New Roman" panose="02020603050405020304" pitchFamily="18" charset="0"/>
                <a:cs typeface="Times New Roman" panose="02020603050405020304" pitchFamily="18" charset="0"/>
              </a:rPr>
              <a:t>t</a:t>
            </a:r>
          </a:p>
          <a:p>
            <a:pPr lvl="1">
              <a:spcBef>
                <a:spcPts val="0"/>
              </a:spcBef>
            </a:pPr>
            <a:r>
              <a:rPr lang="en-US" dirty="0" smtClean="0"/>
              <a:t>Degrees </a:t>
            </a:r>
            <a:r>
              <a:rPr lang="en-US" dirty="0"/>
              <a:t>of freedom </a:t>
            </a:r>
            <a:r>
              <a:rPr lang="en-US" dirty="0" err="1"/>
              <a:t>d.f.</a:t>
            </a:r>
            <a:r>
              <a:rPr lang="en-US" dirty="0"/>
              <a:t> </a:t>
            </a:r>
            <a:r>
              <a:rPr lang="en-US" i="1" dirty="0">
                <a:latin typeface="Times New Roman" pitchFamily="18" charset="0"/>
                <a:cs typeface="Times New Roman" pitchFamily="18" charset="0"/>
              </a:rPr>
              <a:t>= n</a:t>
            </a:r>
            <a:r>
              <a:rPr lang="en-US" dirty="0">
                <a:latin typeface="Times New Roman" pitchFamily="18" charset="0"/>
                <a:cs typeface="Times New Roman" pitchFamily="18" charset="0"/>
              </a:rPr>
              <a:t> – 1 = 44</a:t>
            </a:r>
          </a:p>
          <a:p>
            <a:pPr lvl="1">
              <a:spcBef>
                <a:spcPts val="0"/>
              </a:spcBef>
            </a:pPr>
            <a:r>
              <a:rPr lang="en-US" dirty="0" smtClean="0"/>
              <a:t>Critical </a:t>
            </a:r>
            <a:r>
              <a:rPr lang="en-US" dirty="0"/>
              <a:t>value </a:t>
            </a:r>
            <a:r>
              <a:rPr lang="en-US" i="1" dirty="0" err="1">
                <a:latin typeface="Times New Roman" pitchFamily="18" charset="0"/>
                <a:cs typeface="Times New Roman" pitchFamily="18" charset="0"/>
              </a:rPr>
              <a:t>t</a:t>
            </a:r>
            <a:r>
              <a:rPr lang="en-US" i="1" baseline="-25000" dirty="0" err="1">
                <a:latin typeface="Times New Roman" pitchFamily="18" charset="0"/>
                <a:cs typeface="Times New Roman" pitchFamily="18" charset="0"/>
              </a:rPr>
              <a:t>c</a:t>
            </a: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2.015</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nvPr>
        </p:nvGraphicFramePr>
        <p:xfrm>
          <a:off x="609600" y="3886200"/>
          <a:ext cx="8128001" cy="222504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20000"/>
                    </a:ext>
                  </a:extLst>
                </a:gridCol>
                <a:gridCol w="1161143">
                  <a:extLst>
                    <a:ext uri="{9D8B030D-6E8A-4147-A177-3AD203B41FA5}">
                      <a16:colId xmlns:a16="http://schemas.microsoft.com/office/drawing/2014/main" val="20001"/>
                    </a:ext>
                  </a:extLst>
                </a:gridCol>
                <a:gridCol w="1161143">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gridCol w="1161143">
                  <a:extLst>
                    <a:ext uri="{9D8B030D-6E8A-4147-A177-3AD203B41FA5}">
                      <a16:colId xmlns:a16="http://schemas.microsoft.com/office/drawing/2014/main" val="20006"/>
                    </a:ext>
                  </a:extLst>
                </a:gridCol>
              </a:tblGrid>
              <a:tr h="370840">
                <a:tc rowSpan="2">
                  <a:txBody>
                    <a:bodyPr/>
                    <a:lstStyle/>
                    <a:p>
                      <a:pPr algn="ctr"/>
                      <a:r>
                        <a:rPr lang="en-US" sz="2000" b="0" dirty="0" smtClean="0">
                          <a:solidFill>
                            <a:schemeClr val="tx1"/>
                          </a:solidFill>
                          <a:latin typeface="Arial Narrow" pitchFamily="34" charset="0"/>
                        </a:rPr>
                        <a:t>Ship Type</a:t>
                      </a:r>
                      <a:endParaRPr lang="en-US" sz="2000" b="0" dirty="0">
                        <a:solidFill>
                          <a:schemeClr val="tx1"/>
                        </a:solidFill>
                        <a:latin typeface="Arial Narrow" pitchFamily="34" charset="0"/>
                      </a:endParaRPr>
                    </a:p>
                  </a:txBody>
                  <a:tcPr marL="0" marR="0" marT="0" marB="0" anchor="ctr">
                    <a:solidFill>
                      <a:schemeClr val="bg1">
                        <a:lumMod val="85000"/>
                      </a:schemeClr>
                    </a:solidFill>
                  </a:tcPr>
                </a:tc>
                <a:tc rowSpan="2">
                  <a:txBody>
                    <a:bodyPr/>
                    <a:lstStyle/>
                    <a:p>
                      <a:pPr algn="ctr"/>
                      <a:r>
                        <a:rPr lang="en-US" sz="2000" b="0" dirty="0" err="1" smtClean="0">
                          <a:solidFill>
                            <a:schemeClr val="tx1"/>
                          </a:solidFill>
                          <a:latin typeface="Arial Narrow" pitchFamily="34" charset="0"/>
                        </a:rPr>
                        <a:t>Simuland</a:t>
                      </a:r>
                      <a:r>
                        <a:rPr lang="en-US" sz="2000" b="0" dirty="0" smtClean="0">
                          <a:solidFill>
                            <a:schemeClr val="tx1"/>
                          </a:solidFill>
                          <a:latin typeface="Arial Narrow" pitchFamily="34" charset="0"/>
                        </a:rPr>
                        <a:t> count </a:t>
                      </a:r>
                      <a:r>
                        <a:rPr lang="en-US" sz="2000" b="0" dirty="0" smtClean="0">
                          <a:solidFill>
                            <a:schemeClr val="tx1"/>
                          </a:solidFill>
                          <a:latin typeface="Arial Narrow" pitchFamily="34" charset="0"/>
                          <a:sym typeface="Symbol"/>
                        </a:rPr>
                        <a:t></a:t>
                      </a:r>
                      <a:r>
                        <a:rPr lang="en-US" sz="2000" b="0" baseline="-25000" dirty="0" smtClean="0">
                          <a:solidFill>
                            <a:schemeClr val="tx1"/>
                          </a:solidFill>
                          <a:latin typeface="Arial Narrow" pitchFamily="34" charset="0"/>
                          <a:sym typeface="Symbol"/>
                        </a:rPr>
                        <a:t>0</a:t>
                      </a:r>
                      <a:endParaRPr lang="en-US" sz="2000" b="0" baseline="-25000" dirty="0">
                        <a:solidFill>
                          <a:schemeClr val="tx1"/>
                        </a:solidFill>
                        <a:latin typeface="Arial Narrow" pitchFamily="34" charset="0"/>
                      </a:endParaRPr>
                    </a:p>
                  </a:txBody>
                  <a:tcPr marL="0" marR="0" marT="0" marB="0" anchor="ctr">
                    <a:lnR w="12700" cap="flat" cmpd="sng" algn="ctr">
                      <a:solidFill>
                        <a:schemeClr val="bg1"/>
                      </a:solidFill>
                      <a:prstDash val="solid"/>
                      <a:round/>
                      <a:headEnd type="none" w="med" len="med"/>
                      <a:tailEnd type="none" w="med" len="med"/>
                    </a:lnR>
                    <a:solidFill>
                      <a:schemeClr val="bg1">
                        <a:lumMod val="85000"/>
                      </a:schemeClr>
                    </a:solidFill>
                  </a:tcPr>
                </a:tc>
                <a:tc gridSpan="2">
                  <a:txBody>
                    <a:bodyPr/>
                    <a:lstStyle/>
                    <a:p>
                      <a:pPr algn="ctr"/>
                      <a:r>
                        <a:rPr lang="en-US" sz="2000" b="0" dirty="0" smtClean="0">
                          <a:solidFill>
                            <a:schemeClr val="tx1"/>
                          </a:solidFill>
                          <a:latin typeface="Arial Narrow" pitchFamily="34" charset="0"/>
                        </a:rPr>
                        <a:t>Model</a:t>
                      </a:r>
                      <a:endParaRPr lang="en-US" sz="2000" b="0" dirty="0">
                        <a:solidFill>
                          <a:schemeClr val="tx1"/>
                        </a:solidFill>
                        <a:latin typeface="Arial Narrow" pitchFamily="34" charset="0"/>
                      </a:endParaRP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sz="2000" dirty="0">
                        <a:latin typeface="Arial Narrow" pitchFamily="34" charset="0"/>
                      </a:endParaRPr>
                    </a:p>
                  </a:txBody>
                  <a:tcPr marL="0" marR="0" marT="0" marB="0"/>
                </a:tc>
                <a:tc gridSpan="2">
                  <a:txBody>
                    <a:bodyPr/>
                    <a:lstStyle/>
                    <a:p>
                      <a:pPr algn="ctr"/>
                      <a:r>
                        <a:rPr lang="en-US" sz="2000" b="0" dirty="0" smtClean="0">
                          <a:solidFill>
                            <a:schemeClr val="tx1"/>
                          </a:solidFill>
                          <a:latin typeface="Arial Narrow" pitchFamily="34" charset="0"/>
                        </a:rPr>
                        <a:t>Confidence interval</a:t>
                      </a:r>
                      <a:endParaRPr lang="en-US" sz="2000" b="0" dirty="0">
                        <a:solidFill>
                          <a:schemeClr val="tx1"/>
                        </a:solidFill>
                        <a:latin typeface="Arial Narrow" pitchFamily="34" charset="0"/>
                      </a:endParaRPr>
                    </a:p>
                  </a:txBody>
                  <a:tcPr marL="0" marR="0"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en-US" sz="2000" dirty="0">
                        <a:latin typeface="Arial Narrow" pitchFamily="34" charset="0"/>
                      </a:endParaRPr>
                    </a:p>
                  </a:txBody>
                  <a:tcPr marL="0" marR="0" marT="0" marB="0"/>
                </a:tc>
                <a:tc rowSpan="2">
                  <a:txBody>
                    <a:bodyPr/>
                    <a:lstStyle/>
                    <a:p>
                      <a:pPr algn="ctr"/>
                      <a:r>
                        <a:rPr lang="en-US" sz="2000" b="0" dirty="0" smtClean="0">
                          <a:solidFill>
                            <a:schemeClr val="tx1"/>
                          </a:solidFill>
                          <a:latin typeface="Arial Narrow" pitchFamily="34" charset="0"/>
                        </a:rPr>
                        <a:t>Within Interval?</a:t>
                      </a:r>
                      <a:endParaRPr lang="en-US" sz="2000" b="0" dirty="0">
                        <a:solidFill>
                          <a:schemeClr val="tx1"/>
                        </a:solidFill>
                        <a:latin typeface="Arial Narrow" pitchFamily="34" charset="0"/>
                      </a:endParaRPr>
                    </a:p>
                  </a:txBody>
                  <a:tcPr marL="0" marR="0" marT="0" marB="0" anchor="ctr">
                    <a:lnL w="12700"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00"/>
                  </a:ext>
                </a:extLst>
              </a:tr>
              <a:tr h="370840">
                <a:tc vMerge="1">
                  <a:txBody>
                    <a:bodyPr/>
                    <a:lstStyle/>
                    <a:p>
                      <a:endParaRPr lang="en-US" sz="2000" dirty="0">
                        <a:latin typeface="Arial Narrow" pitchFamily="34" charset="0"/>
                      </a:endParaRPr>
                    </a:p>
                  </a:txBody>
                  <a:tcPr marL="0" marR="0" marT="0" marB="0"/>
                </a:tc>
                <a:tc vMerge="1">
                  <a:txBody>
                    <a:bodyPr/>
                    <a:lstStyle/>
                    <a:p>
                      <a:endParaRPr lang="en-US" sz="2000" dirty="0">
                        <a:latin typeface="Arial Narrow" pitchFamily="34" charset="0"/>
                      </a:endParaRPr>
                    </a:p>
                  </a:txBody>
                  <a:tcPr marL="0" marR="0" marT="0" marB="0"/>
                </a:tc>
                <a:tc>
                  <a:txBody>
                    <a:bodyPr/>
                    <a:lstStyle/>
                    <a:p>
                      <a:pPr algn="ctr"/>
                      <a:r>
                        <a:rPr lang="en-US" sz="2000" b="0" dirty="0" smtClean="0">
                          <a:solidFill>
                            <a:schemeClr val="tx1"/>
                          </a:solidFill>
                          <a:latin typeface="Arial Narrow" pitchFamily="34" charset="0"/>
                        </a:rPr>
                        <a:t>Mean </a:t>
                      </a:r>
                      <a:r>
                        <a:rPr lang="en-US" sz="2000" b="0" i="1" dirty="0" smtClean="0">
                          <a:solidFill>
                            <a:schemeClr val="tx1"/>
                          </a:solidFill>
                          <a:latin typeface="Times New Roman" pitchFamily="18" charset="0"/>
                          <a:ea typeface="Arial Unicode MS" pitchFamily="34" charset="-128"/>
                          <a:cs typeface="Times New Roman" pitchFamily="18" charset="0"/>
                        </a:rPr>
                        <a:t>x̅</a:t>
                      </a:r>
                      <a:r>
                        <a:rPr lang="en-US" sz="2000" b="0" dirty="0" smtClean="0">
                          <a:solidFill>
                            <a:schemeClr val="tx1"/>
                          </a:solidFill>
                          <a:latin typeface="Arial Narrow" pitchFamily="34" charset="0"/>
                        </a:rPr>
                        <a:t> </a:t>
                      </a:r>
                      <a:endParaRPr lang="en-US" sz="2000" b="0" i="1" dirty="0" smtClean="0">
                        <a:solidFill>
                          <a:schemeClr val="tx1"/>
                        </a:solidFill>
                        <a:latin typeface="Times New Roman" pitchFamily="18" charset="0"/>
                        <a:cs typeface="Times New Roman" pitchFamily="18" charset="0"/>
                      </a:endParaRPr>
                    </a:p>
                  </a:txBody>
                  <a:tcPr marL="0" marR="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2000" b="0" dirty="0" err="1" smtClean="0">
                          <a:solidFill>
                            <a:schemeClr val="tx1"/>
                          </a:solidFill>
                          <a:latin typeface="Arial Narrow" pitchFamily="34" charset="0"/>
                        </a:rPr>
                        <a:t>Std</a:t>
                      </a:r>
                      <a:r>
                        <a:rPr lang="en-US" sz="2000" b="0" dirty="0" smtClean="0">
                          <a:solidFill>
                            <a:schemeClr val="tx1"/>
                          </a:solidFill>
                          <a:latin typeface="Arial Narrow" pitchFamily="34" charset="0"/>
                        </a:rPr>
                        <a:t> </a:t>
                      </a:r>
                      <a:r>
                        <a:rPr lang="en-US" sz="2000" b="0" dirty="0" err="1" smtClean="0">
                          <a:solidFill>
                            <a:schemeClr val="tx1"/>
                          </a:solidFill>
                          <a:latin typeface="Arial Narrow" pitchFamily="34" charset="0"/>
                        </a:rPr>
                        <a:t>dev</a:t>
                      </a:r>
                      <a:r>
                        <a:rPr lang="en-US" sz="2000" b="0" dirty="0" smtClean="0">
                          <a:solidFill>
                            <a:schemeClr val="tx1"/>
                          </a:solidFill>
                          <a:latin typeface="Arial Narrow" pitchFamily="34" charset="0"/>
                        </a:rPr>
                        <a:t> </a:t>
                      </a:r>
                      <a:r>
                        <a:rPr lang="en-US" sz="2000" b="0" i="1" dirty="0" smtClean="0">
                          <a:solidFill>
                            <a:schemeClr val="tx1"/>
                          </a:solidFill>
                          <a:latin typeface="Times New Roman" pitchFamily="18" charset="0"/>
                          <a:cs typeface="Times New Roman" pitchFamily="18" charset="0"/>
                        </a:rPr>
                        <a:t>s</a:t>
                      </a:r>
                      <a:endParaRPr lang="en-US" sz="2000" b="0" i="1" dirty="0">
                        <a:solidFill>
                          <a:schemeClr val="tx1"/>
                        </a:solidFill>
                        <a:latin typeface="Times New Roman" pitchFamily="18" charset="0"/>
                        <a:cs typeface="Times New Roman" pitchFamily="18" charset="0"/>
                      </a:endParaRPr>
                    </a:p>
                  </a:txBody>
                  <a:tcPr marL="0" marR="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2000" b="0" i="1" dirty="0" smtClean="0">
                          <a:solidFill>
                            <a:schemeClr val="tx1"/>
                          </a:solidFill>
                          <a:latin typeface="Times New Roman" pitchFamily="18" charset="0"/>
                          <a:cs typeface="Times New Roman" pitchFamily="18" charset="0"/>
                        </a:rPr>
                        <a:t>L</a:t>
                      </a:r>
                      <a:endParaRPr lang="en-US" sz="2000" b="0" i="1" dirty="0">
                        <a:solidFill>
                          <a:schemeClr val="tx1"/>
                        </a:solidFill>
                        <a:latin typeface="Times New Roman" pitchFamily="18" charset="0"/>
                        <a:cs typeface="Times New Roman" pitchFamily="18" charset="0"/>
                      </a:endParaRPr>
                    </a:p>
                  </a:txBody>
                  <a:tcPr marL="0" marR="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2000" b="0" i="1" dirty="0" smtClean="0">
                          <a:solidFill>
                            <a:schemeClr val="tx1"/>
                          </a:solidFill>
                          <a:latin typeface="Times New Roman" pitchFamily="18" charset="0"/>
                          <a:cs typeface="Times New Roman" pitchFamily="18" charset="0"/>
                        </a:rPr>
                        <a:t>U</a:t>
                      </a:r>
                      <a:endParaRPr lang="en-US" sz="2000" b="0" i="1" dirty="0">
                        <a:solidFill>
                          <a:schemeClr val="tx1"/>
                        </a:solidFill>
                        <a:latin typeface="Times New Roman" pitchFamily="18" charset="0"/>
                        <a:cs typeface="Times New Roman" pitchFamily="18" charset="0"/>
                      </a:endParaRPr>
                    </a:p>
                  </a:txBody>
                  <a:tcPr marL="0" marR="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en-US" sz="2000" dirty="0">
                        <a:latin typeface="Arial Narrow" pitchFamily="34" charset="0"/>
                      </a:endParaRPr>
                    </a:p>
                  </a:txBody>
                  <a:tcPr marL="0" marR="0" marT="0" marB="0"/>
                </a:tc>
                <a:extLst>
                  <a:ext uri="{0D108BD9-81ED-4DB2-BD59-A6C34878D82A}">
                    <a16:rowId xmlns:a16="http://schemas.microsoft.com/office/drawing/2014/main" val="10001"/>
                  </a:ext>
                </a:extLst>
              </a:tr>
              <a:tr h="370840">
                <a:tc>
                  <a:txBody>
                    <a:bodyPr/>
                    <a:lstStyle/>
                    <a:p>
                      <a:pPr algn="ctr"/>
                      <a:r>
                        <a:rPr lang="en-US" sz="2000" dirty="0" smtClean="0">
                          <a:latin typeface="Arial Narrow" pitchFamily="34" charset="0"/>
                        </a:rPr>
                        <a:t>G1</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109</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111.14</a:t>
                      </a:r>
                      <a:endParaRPr lang="en-US" sz="2000" dirty="0">
                        <a:latin typeface="Arial Narrow" pitchFamily="34" charset="0"/>
                      </a:endParaRPr>
                    </a:p>
                  </a:txBody>
                  <a:tcPr marL="0" marR="0" marT="0" marB="0" anchor="ctr">
                    <a:lnT w="38100" cap="flat" cmpd="sng" algn="ctr">
                      <a:solidFill>
                        <a:schemeClr val="bg1"/>
                      </a:solidFill>
                      <a:prstDash val="solid"/>
                      <a:round/>
                      <a:headEnd type="none" w="med" len="med"/>
                      <a:tailEnd type="none" w="med" len="med"/>
                    </a:lnT>
                    <a:solidFill>
                      <a:srgbClr val="CCFFFF"/>
                    </a:solidFill>
                  </a:tcPr>
                </a:tc>
                <a:tc>
                  <a:txBody>
                    <a:bodyPr/>
                    <a:lstStyle/>
                    <a:p>
                      <a:pPr algn="ctr"/>
                      <a:r>
                        <a:rPr lang="en-US" sz="2000" dirty="0" smtClean="0">
                          <a:latin typeface="Arial Narrow" pitchFamily="34" charset="0"/>
                        </a:rPr>
                        <a:t>14.45</a:t>
                      </a:r>
                      <a:endParaRPr lang="en-US" sz="2000" dirty="0">
                        <a:latin typeface="Arial Narrow" pitchFamily="34" charset="0"/>
                      </a:endParaRPr>
                    </a:p>
                  </a:txBody>
                  <a:tcPr marL="0" marR="0" marT="0" marB="0" anchor="ctr">
                    <a:lnT w="38100" cap="flat" cmpd="sng" algn="ctr">
                      <a:solidFill>
                        <a:schemeClr val="bg1"/>
                      </a:solidFill>
                      <a:prstDash val="solid"/>
                      <a:round/>
                      <a:headEnd type="none" w="med" len="med"/>
                      <a:tailEnd type="none" w="med" len="med"/>
                    </a:lnT>
                    <a:solidFill>
                      <a:srgbClr val="CCFFFF"/>
                    </a:solidFill>
                  </a:tcPr>
                </a:tc>
                <a:tc>
                  <a:txBody>
                    <a:bodyPr/>
                    <a:lstStyle/>
                    <a:p>
                      <a:pPr algn="ctr"/>
                      <a:r>
                        <a:rPr lang="en-US" sz="2000" dirty="0" smtClean="0">
                          <a:latin typeface="Arial Narrow" pitchFamily="34" charset="0"/>
                        </a:rPr>
                        <a:t>106.8</a:t>
                      </a:r>
                      <a:endParaRPr lang="en-US" sz="2000" dirty="0">
                        <a:latin typeface="Arial Narrow" pitchFamily="34" charset="0"/>
                      </a:endParaRPr>
                    </a:p>
                  </a:txBody>
                  <a:tcPr marL="0" marR="0" marT="0" marB="0" anchor="ctr">
                    <a:lnT w="38100" cap="flat" cmpd="sng" algn="ctr">
                      <a:solidFill>
                        <a:schemeClr val="bg1"/>
                      </a:solidFill>
                      <a:prstDash val="solid"/>
                      <a:round/>
                      <a:headEnd type="none" w="med" len="med"/>
                      <a:tailEnd type="none" w="med" len="med"/>
                    </a:lnT>
                    <a:solidFill>
                      <a:srgbClr val="CCFFFF"/>
                    </a:solidFill>
                  </a:tcPr>
                </a:tc>
                <a:tc>
                  <a:txBody>
                    <a:bodyPr/>
                    <a:lstStyle/>
                    <a:p>
                      <a:pPr algn="ctr"/>
                      <a:r>
                        <a:rPr lang="en-US" sz="2000" dirty="0" smtClean="0">
                          <a:latin typeface="Arial Narrow" pitchFamily="34" charset="0"/>
                        </a:rPr>
                        <a:t>115.5</a:t>
                      </a:r>
                      <a:endParaRPr lang="en-US" sz="2000" dirty="0">
                        <a:latin typeface="Arial Narrow" pitchFamily="34" charset="0"/>
                      </a:endParaRPr>
                    </a:p>
                  </a:txBody>
                  <a:tcPr marL="0" marR="0" marT="0" marB="0" anchor="ctr">
                    <a:lnT w="38100" cap="flat" cmpd="sng" algn="ctr">
                      <a:solidFill>
                        <a:schemeClr val="bg1"/>
                      </a:solidFill>
                      <a:prstDash val="solid"/>
                      <a:round/>
                      <a:headEnd type="none" w="med" len="med"/>
                      <a:tailEnd type="none" w="med" len="med"/>
                    </a:lnT>
                    <a:solidFill>
                      <a:srgbClr val="CCFFFF"/>
                    </a:solidFill>
                  </a:tcPr>
                </a:tc>
                <a:tc>
                  <a:txBody>
                    <a:bodyPr/>
                    <a:lstStyle/>
                    <a:p>
                      <a:pPr algn="ctr"/>
                      <a:r>
                        <a:rPr lang="en-US" sz="2000" dirty="0" smtClean="0">
                          <a:latin typeface="Arial Narrow" pitchFamily="34" charset="0"/>
                        </a:rPr>
                        <a:t>Yes</a:t>
                      </a:r>
                      <a:endParaRPr lang="en-US" sz="2000" dirty="0">
                        <a:latin typeface="Arial Narrow" pitchFamily="34" charset="0"/>
                      </a:endParaRPr>
                    </a:p>
                  </a:txBody>
                  <a:tcPr marL="0" marR="0" marT="0" marB="0" anchor="ctr">
                    <a:solidFill>
                      <a:srgbClr val="CCFFFF"/>
                    </a:solidFill>
                  </a:tcPr>
                </a:tc>
                <a:extLst>
                  <a:ext uri="{0D108BD9-81ED-4DB2-BD59-A6C34878D82A}">
                    <a16:rowId xmlns:a16="http://schemas.microsoft.com/office/drawing/2014/main" val="10002"/>
                  </a:ext>
                </a:extLst>
              </a:tr>
              <a:tr h="370840">
                <a:tc>
                  <a:txBody>
                    <a:bodyPr/>
                    <a:lstStyle/>
                    <a:p>
                      <a:pPr algn="ctr"/>
                      <a:r>
                        <a:rPr lang="en-US" sz="2000" dirty="0" smtClean="0">
                          <a:latin typeface="Arial Narrow" pitchFamily="34" charset="0"/>
                        </a:rPr>
                        <a:t>G2</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169</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174.42</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16.07</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169.6</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179.2</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No</a:t>
                      </a:r>
                      <a:endParaRPr lang="en-US" sz="2000" dirty="0">
                        <a:latin typeface="Arial Narrow" pitchFamily="34" charset="0"/>
                      </a:endParaRPr>
                    </a:p>
                  </a:txBody>
                  <a:tcPr marL="0" marR="0" marT="0" marB="0" anchor="ctr">
                    <a:solidFill>
                      <a:srgbClr val="CCFFCC"/>
                    </a:solidFill>
                  </a:tcPr>
                </a:tc>
                <a:extLst>
                  <a:ext uri="{0D108BD9-81ED-4DB2-BD59-A6C34878D82A}">
                    <a16:rowId xmlns:a16="http://schemas.microsoft.com/office/drawing/2014/main" val="10003"/>
                  </a:ext>
                </a:extLst>
              </a:tr>
              <a:tr h="370840">
                <a:tc>
                  <a:txBody>
                    <a:bodyPr/>
                    <a:lstStyle/>
                    <a:p>
                      <a:pPr algn="ctr"/>
                      <a:r>
                        <a:rPr lang="en-US" sz="2000" dirty="0" smtClean="0">
                          <a:latin typeface="Arial Narrow" pitchFamily="34" charset="0"/>
                        </a:rPr>
                        <a:t>G3</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19</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17.28</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5.26</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15.7</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18.8</a:t>
                      </a:r>
                      <a:endParaRPr lang="en-US" sz="2000" dirty="0">
                        <a:latin typeface="Arial Narrow" pitchFamily="34" charset="0"/>
                      </a:endParaRPr>
                    </a:p>
                  </a:txBody>
                  <a:tcPr marL="0" marR="0" marT="0" marB="0" anchor="ctr">
                    <a:solidFill>
                      <a:srgbClr val="CCFFFF"/>
                    </a:solidFill>
                  </a:tcPr>
                </a:tc>
                <a:tc>
                  <a:txBody>
                    <a:bodyPr/>
                    <a:lstStyle/>
                    <a:p>
                      <a:pPr algn="ctr"/>
                      <a:r>
                        <a:rPr lang="en-US" sz="2000" dirty="0" smtClean="0">
                          <a:latin typeface="Arial Narrow" pitchFamily="34" charset="0"/>
                        </a:rPr>
                        <a:t>No</a:t>
                      </a:r>
                      <a:endParaRPr lang="en-US" sz="2000" dirty="0">
                        <a:latin typeface="Arial Narrow" pitchFamily="34" charset="0"/>
                      </a:endParaRPr>
                    </a:p>
                  </a:txBody>
                  <a:tcPr marL="0" marR="0" marT="0" marB="0" anchor="ctr">
                    <a:solidFill>
                      <a:srgbClr val="CCFFFF"/>
                    </a:solidFill>
                  </a:tcPr>
                </a:tc>
                <a:extLst>
                  <a:ext uri="{0D108BD9-81ED-4DB2-BD59-A6C34878D82A}">
                    <a16:rowId xmlns:a16="http://schemas.microsoft.com/office/drawing/2014/main" val="10004"/>
                  </a:ext>
                </a:extLst>
              </a:tr>
              <a:tr h="370840">
                <a:tc>
                  <a:txBody>
                    <a:bodyPr/>
                    <a:lstStyle/>
                    <a:p>
                      <a:pPr algn="ctr"/>
                      <a:r>
                        <a:rPr lang="en-US" sz="2000" dirty="0" smtClean="0">
                          <a:latin typeface="Arial Narrow" pitchFamily="34" charset="0"/>
                        </a:rPr>
                        <a:t>All Types</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297</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303.68</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35.89</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292.9</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314.5</a:t>
                      </a:r>
                      <a:endParaRPr lang="en-US" sz="2000" dirty="0">
                        <a:latin typeface="Arial Narrow" pitchFamily="34" charset="0"/>
                      </a:endParaRPr>
                    </a:p>
                  </a:txBody>
                  <a:tcPr marL="0" marR="0" marT="0" marB="0" anchor="ctr">
                    <a:solidFill>
                      <a:srgbClr val="CCFFCC"/>
                    </a:solidFill>
                  </a:tcPr>
                </a:tc>
                <a:tc>
                  <a:txBody>
                    <a:bodyPr/>
                    <a:lstStyle/>
                    <a:p>
                      <a:pPr algn="ctr"/>
                      <a:r>
                        <a:rPr lang="en-US" sz="2000" dirty="0" smtClean="0">
                          <a:latin typeface="Arial Narrow" pitchFamily="34" charset="0"/>
                        </a:rPr>
                        <a:t>Yes</a:t>
                      </a:r>
                      <a:endParaRPr lang="en-US" sz="2000" dirty="0">
                        <a:latin typeface="Arial Narrow" pitchFamily="34" charset="0"/>
                      </a:endParaRPr>
                    </a:p>
                  </a:txBody>
                  <a:tcPr marL="0" marR="0" marT="0" marB="0" anchor="ctr">
                    <a:solidFill>
                      <a:srgbClr val="CCFFCC"/>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8860525" y="4572000"/>
            <a:ext cx="3179075" cy="954107"/>
          </a:xfrm>
          <a:prstGeom prst="rect">
            <a:avLst/>
          </a:prstGeom>
          <a:noFill/>
        </p:spPr>
        <p:txBody>
          <a:bodyPr wrap="none" rtlCol="0">
            <a:spAutoFit/>
          </a:bodyPr>
          <a:lstStyle/>
          <a:p>
            <a:pPr algn="ctr"/>
            <a:r>
              <a:rPr lang="en-US" sz="2800" dirty="0" smtClean="0">
                <a:latin typeface="Times New Roman" panose="02020603050405020304" pitchFamily="18" charset="0"/>
                <a:cs typeface="Times New Roman" panose="02020603050405020304" pitchFamily="18" charset="0"/>
              </a:rPr>
              <a:t>2</a:t>
            </a:r>
            <a:r>
              <a:rPr lang="en-US" sz="2800" dirty="0" smtClean="0">
                <a:latin typeface="Arial Narrow" panose="020B0606020202030204" pitchFamily="34" charset="0"/>
              </a:rPr>
              <a:t> of </a:t>
            </a:r>
            <a:r>
              <a:rPr lang="en-US" sz="2800" dirty="0" smtClean="0">
                <a:latin typeface="Times New Roman" panose="02020603050405020304" pitchFamily="18" charset="0"/>
                <a:cs typeface="Times New Roman" panose="02020603050405020304" pitchFamily="18" charset="0"/>
              </a:rPr>
              <a:t>4</a:t>
            </a:r>
            <a:r>
              <a:rPr lang="en-US" sz="2800" dirty="0" smtClean="0">
                <a:latin typeface="Arial Narrow" panose="020B0606020202030204" pitchFamily="34" charset="0"/>
              </a:rPr>
              <a:t> intervals</a:t>
            </a:r>
          </a:p>
          <a:p>
            <a:pPr algn="ctr"/>
            <a:r>
              <a:rPr lang="en-US" sz="2800" dirty="0" smtClean="0">
                <a:latin typeface="Arial Narrow" panose="020B0606020202030204" pitchFamily="34" charset="0"/>
              </a:rPr>
              <a:t>contain </a:t>
            </a:r>
            <a:r>
              <a:rPr lang="en-US" sz="2800" dirty="0" err="1" smtClean="0">
                <a:latin typeface="Arial Narrow" panose="020B0606020202030204" pitchFamily="34" charset="0"/>
              </a:rPr>
              <a:t>simuland</a:t>
            </a:r>
            <a:r>
              <a:rPr lang="en-US" sz="2800" dirty="0" smtClean="0">
                <a:latin typeface="Arial Narrow" panose="020B0606020202030204" pitchFamily="34" charset="0"/>
              </a:rPr>
              <a:t> value</a:t>
            </a:r>
            <a:endParaRPr lang="en-US" sz="2800" dirty="0">
              <a:latin typeface="Arial Narrow" panose="020B0606020202030204" pitchFamily="34" charset="0"/>
            </a:endParaRPr>
          </a:p>
        </p:txBody>
      </p:sp>
      <p:sp>
        <p:nvSpPr>
          <p:cNvPr id="5" name="Slide Number Placeholder 1"/>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29</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Rigorous Validation: Confidence Interval Calculations</a:t>
            </a:r>
          </a:p>
        </p:txBody>
      </p:sp>
    </p:spTree>
    <p:extLst>
      <p:ext uri="{BB962C8B-B14F-4D97-AF65-F5344CB8AC3E}">
        <p14:creationId xmlns:p14="http://schemas.microsoft.com/office/powerpoint/2010/main" val="24099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57851" y="926940"/>
            <a:ext cx="11430000" cy="5635906"/>
          </a:xfrm>
        </p:spPr>
        <p:txBody>
          <a:bodyPr/>
          <a:lstStyle/>
          <a:p>
            <a:pPr lvl="1">
              <a:spcBef>
                <a:spcPts val="0"/>
              </a:spcBef>
            </a:pPr>
            <a:r>
              <a:rPr lang="en-US" dirty="0" smtClean="0"/>
              <a:t>Background</a:t>
            </a:r>
          </a:p>
          <a:p>
            <a:pPr lvl="2">
              <a:spcBef>
                <a:spcPts val="0"/>
              </a:spcBef>
            </a:pPr>
            <a:r>
              <a:rPr lang="en-US" dirty="0" smtClean="0"/>
              <a:t>Motivation</a:t>
            </a:r>
            <a:endParaRPr lang="en-US" dirty="0"/>
          </a:p>
          <a:p>
            <a:pPr lvl="2">
              <a:spcBef>
                <a:spcPts val="0"/>
              </a:spcBef>
            </a:pPr>
            <a:r>
              <a:rPr lang="en-US" dirty="0" smtClean="0"/>
              <a:t>Definitions</a:t>
            </a:r>
          </a:p>
          <a:p>
            <a:pPr lvl="2">
              <a:spcBef>
                <a:spcPts val="0"/>
              </a:spcBef>
            </a:pPr>
            <a:r>
              <a:rPr lang="en-US" dirty="0"/>
              <a:t>Validation uncertainty and risk</a:t>
            </a:r>
          </a:p>
          <a:p>
            <a:pPr lvl="2">
              <a:spcBef>
                <a:spcPts val="0"/>
              </a:spcBef>
            </a:pPr>
            <a:r>
              <a:rPr lang="en-US" dirty="0" smtClean="0"/>
              <a:t>Verification </a:t>
            </a:r>
            <a:r>
              <a:rPr lang="en-US" dirty="0"/>
              <a:t>and validation </a:t>
            </a:r>
            <a:r>
              <a:rPr lang="en-US" dirty="0" smtClean="0"/>
              <a:t>processes and methods</a:t>
            </a:r>
          </a:p>
          <a:p>
            <a:pPr lvl="1">
              <a:spcBef>
                <a:spcPts val="0"/>
              </a:spcBef>
            </a:pPr>
            <a:r>
              <a:rPr lang="en-US" dirty="0" smtClean="0"/>
              <a:t>Assembling </a:t>
            </a:r>
            <a:r>
              <a:rPr lang="en-US" dirty="0"/>
              <a:t>an effective </a:t>
            </a:r>
            <a:r>
              <a:rPr lang="en-US" dirty="0" smtClean="0"/>
              <a:t>referent</a:t>
            </a:r>
          </a:p>
          <a:p>
            <a:pPr lvl="2">
              <a:spcBef>
                <a:spcPts val="0"/>
              </a:spcBef>
            </a:pPr>
            <a:r>
              <a:rPr lang="en-US" dirty="0" smtClean="0"/>
              <a:t>The </a:t>
            </a:r>
            <a:r>
              <a:rPr lang="en-US" dirty="0"/>
              <a:t>ideal referent as the basis for validation </a:t>
            </a:r>
            <a:r>
              <a:rPr lang="en-US" dirty="0" smtClean="0"/>
              <a:t>comparison</a:t>
            </a:r>
          </a:p>
          <a:p>
            <a:pPr lvl="2">
              <a:spcBef>
                <a:spcPts val="0"/>
              </a:spcBef>
            </a:pPr>
            <a:r>
              <a:rPr lang="en-US" dirty="0" smtClean="0"/>
              <a:t>Challenges </a:t>
            </a:r>
            <a:r>
              <a:rPr lang="en-US" dirty="0"/>
              <a:t>and obstacles to developing the ideal </a:t>
            </a:r>
            <a:r>
              <a:rPr lang="en-US" dirty="0" smtClean="0"/>
              <a:t>referent</a:t>
            </a:r>
          </a:p>
          <a:p>
            <a:pPr lvl="2">
              <a:spcBef>
                <a:spcPts val="0"/>
              </a:spcBef>
            </a:pPr>
            <a:r>
              <a:rPr lang="en-US" dirty="0" smtClean="0"/>
              <a:t>Best </a:t>
            </a:r>
            <a:r>
              <a:rPr lang="en-US" dirty="0"/>
              <a:t>practices and obstacle </a:t>
            </a:r>
            <a:r>
              <a:rPr lang="en-US" dirty="0" smtClean="0"/>
              <a:t>mitigation</a:t>
            </a:r>
          </a:p>
          <a:p>
            <a:pPr lvl="2">
              <a:spcBef>
                <a:spcPts val="0"/>
              </a:spcBef>
            </a:pPr>
            <a:r>
              <a:rPr lang="en-US" dirty="0" smtClean="0"/>
              <a:t>Examples</a:t>
            </a:r>
          </a:p>
          <a:p>
            <a:pPr lvl="1">
              <a:spcBef>
                <a:spcPts val="0"/>
              </a:spcBef>
            </a:pPr>
            <a:r>
              <a:rPr lang="en-US" dirty="0" smtClean="0"/>
              <a:t>Selecting </a:t>
            </a:r>
            <a:r>
              <a:rPr lang="en-US" dirty="0"/>
              <a:t>and applying the appropriate method</a:t>
            </a:r>
          </a:p>
          <a:p>
            <a:pPr lvl="2">
              <a:spcBef>
                <a:spcPts val="0"/>
              </a:spcBef>
            </a:pPr>
            <a:r>
              <a:rPr lang="en-US" dirty="0" smtClean="0"/>
              <a:t>Referent </a:t>
            </a:r>
            <a:r>
              <a:rPr lang="en-US" dirty="0"/>
              <a:t>and intended use data </a:t>
            </a:r>
            <a:r>
              <a:rPr lang="en-US" dirty="0" smtClean="0"/>
              <a:t>relationships</a:t>
            </a:r>
          </a:p>
          <a:p>
            <a:pPr lvl="2">
              <a:spcBef>
                <a:spcPts val="0"/>
              </a:spcBef>
            </a:pPr>
            <a:r>
              <a:rPr lang="en-US" dirty="0"/>
              <a:t>Examples of applying validation </a:t>
            </a:r>
            <a:r>
              <a:rPr lang="en-US" dirty="0" smtClean="0"/>
              <a:t>methods </a:t>
            </a:r>
            <a:r>
              <a:rPr lang="en-US" dirty="0"/>
              <a:t>for both point value and time series data based on the </a:t>
            </a:r>
            <a:r>
              <a:rPr lang="en-US" dirty="0" smtClean="0"/>
              <a:t>referent</a:t>
            </a:r>
          </a:p>
          <a:p>
            <a:pPr lvl="1">
              <a:spcBef>
                <a:spcPts val="0"/>
              </a:spcBef>
            </a:pPr>
            <a:r>
              <a:rPr lang="en-US" dirty="0" smtClean="0"/>
              <a:t>Validation Method Evaluation Framework</a:t>
            </a:r>
            <a:endParaRPr lang="en-US" dirty="0"/>
          </a:p>
          <a:p>
            <a:pPr lvl="1">
              <a:spcBef>
                <a:spcPts val="0"/>
              </a:spcBef>
            </a:pPr>
            <a:r>
              <a:rPr lang="en-US" dirty="0" smtClean="0"/>
              <a:t>Conclusions </a:t>
            </a:r>
            <a:r>
              <a:rPr lang="en-US" dirty="0"/>
              <a:t>and </a:t>
            </a:r>
            <a:r>
              <a:rPr lang="en-US" dirty="0" smtClean="0"/>
              <a:t>recommendations</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5"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smtClean="0"/>
              <a:t/>
            </a:r>
            <a:br>
              <a:rPr lang="en-US" dirty="0" smtClean="0"/>
            </a:br>
            <a:r>
              <a:rPr lang="en-US" dirty="0" smtClean="0"/>
              <a:t>Presentation Outline</a:t>
            </a:r>
            <a:r>
              <a:rPr lang="en-US" dirty="0"/>
              <a:t/>
            </a:r>
            <a:br>
              <a:rPr lang="en-US" dirty="0"/>
            </a:br>
            <a:endParaRPr lang="en-US" dirty="0"/>
          </a:p>
        </p:txBody>
      </p:sp>
    </p:spTree>
    <p:extLst>
      <p:ext uri="{BB962C8B-B14F-4D97-AF65-F5344CB8AC3E}">
        <p14:creationId xmlns:p14="http://schemas.microsoft.com/office/powerpoint/2010/main" val="142500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30000" cy="5105400"/>
          </a:xfrm>
        </p:spPr>
        <p:txBody>
          <a:bodyPr/>
          <a:lstStyle/>
          <a:p>
            <a:pPr>
              <a:spcBef>
                <a:spcPts val="0"/>
              </a:spcBef>
            </a:pPr>
            <a:r>
              <a:rPr lang="en-US" b="1" dirty="0"/>
              <a:t>Hypothesis testing </a:t>
            </a:r>
            <a:r>
              <a:rPr lang="en-US" dirty="0"/>
              <a:t>[Brase, </a:t>
            </a:r>
            <a:r>
              <a:rPr lang="en-US" dirty="0" smtClean="0"/>
              <a:t>2015]</a:t>
            </a:r>
            <a:endParaRPr lang="en-US" dirty="0"/>
          </a:p>
          <a:p>
            <a:pPr lvl="1">
              <a:spcBef>
                <a:spcPts val="0"/>
              </a:spcBef>
            </a:pPr>
            <a:r>
              <a:rPr lang="en-US" dirty="0" smtClean="0"/>
              <a:t>Validation </a:t>
            </a:r>
            <a:r>
              <a:rPr lang="en-US" dirty="0"/>
              <a:t>concept and interpretation</a:t>
            </a:r>
          </a:p>
          <a:p>
            <a:pPr lvl="2">
              <a:spcBef>
                <a:spcPts val="0"/>
              </a:spcBef>
            </a:pPr>
            <a:r>
              <a:rPr lang="en-US" dirty="0" smtClean="0"/>
              <a:t>Useful </a:t>
            </a:r>
            <a:r>
              <a:rPr lang="en-US" dirty="0"/>
              <a:t>when multiple simuland observations available</a:t>
            </a:r>
          </a:p>
          <a:p>
            <a:pPr lvl="2">
              <a:spcBef>
                <a:spcPts val="0"/>
              </a:spcBef>
            </a:pPr>
            <a:r>
              <a:rPr lang="en-US" dirty="0" smtClean="0"/>
              <a:t>Test </a:t>
            </a:r>
            <a:r>
              <a:rPr lang="en-US" dirty="0"/>
              <a:t>whether simuland observations consistent with model results</a:t>
            </a:r>
          </a:p>
          <a:p>
            <a:pPr lvl="2">
              <a:spcBef>
                <a:spcPts val="0"/>
              </a:spcBef>
            </a:pPr>
            <a:r>
              <a:rPr lang="en-US" dirty="0" smtClean="0"/>
              <a:t>Perform </a:t>
            </a:r>
            <a:r>
              <a:rPr lang="en-US" dirty="0"/>
              <a:t>hypothesis test comparing means, variances</a:t>
            </a:r>
            <a:r>
              <a:rPr lang="en-US" dirty="0" smtClean="0"/>
              <a:t>, and/or </a:t>
            </a:r>
            <a:r>
              <a:rPr lang="en-US" dirty="0"/>
              <a:t>distributions of simuland and model for response variable</a:t>
            </a:r>
          </a:p>
          <a:p>
            <a:pPr lvl="2">
              <a:spcBef>
                <a:spcPts val="0"/>
              </a:spcBef>
            </a:pPr>
            <a:r>
              <a:rPr lang="en-US" dirty="0" smtClean="0"/>
              <a:t>If </a:t>
            </a:r>
            <a:r>
              <a:rPr lang="en-US" dirty="0"/>
              <a:t>hypothesis test does not reject assumption of </a:t>
            </a:r>
            <a:r>
              <a:rPr lang="en-US" dirty="0" smtClean="0"/>
              <a:t>validity, then </a:t>
            </a:r>
            <a:r>
              <a:rPr lang="en-US" dirty="0"/>
              <a:t>model considered valid for that response variable</a:t>
            </a:r>
          </a:p>
          <a:p>
            <a:pPr lvl="1">
              <a:spcBef>
                <a:spcPts val="0"/>
              </a:spcBef>
            </a:pPr>
            <a:r>
              <a:rPr lang="en-US" dirty="0" smtClean="0"/>
              <a:t>Comments</a:t>
            </a:r>
            <a:endParaRPr lang="en-US" dirty="0"/>
          </a:p>
          <a:p>
            <a:pPr lvl="2">
              <a:spcBef>
                <a:spcPts val="0"/>
              </a:spcBef>
            </a:pPr>
            <a:r>
              <a:rPr lang="en-US" dirty="0" smtClean="0"/>
              <a:t>Simuland </a:t>
            </a:r>
            <a:r>
              <a:rPr lang="en-US" dirty="0"/>
              <a:t>population is all possible observations</a:t>
            </a:r>
            <a:r>
              <a:rPr lang="en-US" dirty="0" smtClean="0"/>
              <a:t>, sample </a:t>
            </a:r>
            <a:r>
              <a:rPr lang="en-US" dirty="0"/>
              <a:t>is the observations actually obtained</a:t>
            </a:r>
          </a:p>
          <a:p>
            <a:pPr lvl="2">
              <a:spcBef>
                <a:spcPts val="0"/>
              </a:spcBef>
            </a:pPr>
            <a:r>
              <a:rPr lang="en-US" dirty="0" smtClean="0"/>
              <a:t>Model </a:t>
            </a:r>
            <a:r>
              <a:rPr lang="en-US" dirty="0"/>
              <a:t>population is all possible simulations with the model</a:t>
            </a:r>
            <a:r>
              <a:rPr lang="en-US" dirty="0" smtClean="0"/>
              <a:t>, sample </a:t>
            </a:r>
            <a:r>
              <a:rPr lang="en-US" dirty="0"/>
              <a:t>is the simulations actually executed</a:t>
            </a:r>
          </a:p>
          <a:p>
            <a:pPr lvl="2">
              <a:spcBef>
                <a:spcPts val="0"/>
              </a:spcBef>
            </a:pPr>
            <a:r>
              <a:rPr lang="en-US" dirty="0" smtClean="0"/>
              <a:t>Conventional </a:t>
            </a:r>
            <a:r>
              <a:rPr lang="en-US" dirty="0"/>
              <a:t>assumption (null hypothesis) is </a:t>
            </a:r>
            <a:r>
              <a:rPr lang="en-US" dirty="0" smtClean="0"/>
              <a:t>that the </a:t>
            </a:r>
            <a:r>
              <a:rPr lang="en-US" dirty="0"/>
              <a:t>parameters being tested are </a:t>
            </a:r>
            <a:r>
              <a:rPr lang="en-US" dirty="0" smtClean="0"/>
              <a:t>equal,</a:t>
            </a:r>
            <a:br>
              <a:rPr lang="en-US" dirty="0" smtClean="0"/>
            </a:br>
            <a:r>
              <a:rPr lang="en-US" dirty="0" smtClean="0"/>
              <a:t>i.e</a:t>
            </a:r>
            <a:r>
              <a:rPr lang="en-US" dirty="0"/>
              <a:t>., model is </a:t>
            </a:r>
            <a:r>
              <a:rPr lang="en-US" dirty="0" smtClean="0"/>
              <a:t>valid</a:t>
            </a: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30</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Hypothesis Testing</a:t>
            </a:r>
          </a:p>
        </p:txBody>
      </p:sp>
    </p:spTree>
    <p:extLst>
      <p:ext uri="{BB962C8B-B14F-4D97-AF65-F5344CB8AC3E}">
        <p14:creationId xmlns:p14="http://schemas.microsoft.com/office/powerpoint/2010/main" val="39702404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Rigorous Validation: </a:t>
            </a:r>
            <a:r>
              <a:rPr lang="en-US" altLang="en-US" dirty="0" smtClean="0"/>
              <a:t>Hypothesis Test Example</a:t>
            </a:r>
            <a:endParaRPr lang="en-US" dirty="0"/>
          </a:p>
        </p:txBody>
      </p:sp>
      <p:grpSp>
        <p:nvGrpSpPr>
          <p:cNvPr id="32" name="Group 31"/>
          <p:cNvGrpSpPr/>
          <p:nvPr/>
        </p:nvGrpSpPr>
        <p:grpSpPr>
          <a:xfrm>
            <a:off x="1616583" y="914400"/>
            <a:ext cx="8967280" cy="5486400"/>
            <a:chOff x="1616583" y="914400"/>
            <a:chExt cx="8967280" cy="5486400"/>
          </a:xfrm>
        </p:grpSpPr>
        <p:pic>
          <p:nvPicPr>
            <p:cNvPr id="4" name="Picture 4" descr="C:\Documents and Settings\Mikel Petty\Desktop\MCS 2017\MCS, MI, Missile impacts\MCS, MI, Plot 60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583" y="914400"/>
              <a:ext cx="5758434" cy="274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Documents and Settings\Mikel Petty\Desktop\MCS 2017\MCS, MI, Missile impacts\MCS, MI, Plot 100K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583" y="3659886"/>
              <a:ext cx="5758434" cy="274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7921625" y="1047750"/>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00FF"/>
                  </a:solidFill>
                  <a:effectLst/>
                  <a:uLnTx/>
                  <a:uFillTx/>
                  <a:latin typeface="Arial" charset="0"/>
                </a:rPr>
                <a:t>60 Km</a:t>
              </a:r>
            </a:p>
          </p:txBody>
        </p:sp>
        <p:sp>
          <p:nvSpPr>
            <p:cNvPr id="7" name="Text Box 6"/>
            <p:cNvSpPr txBox="1">
              <a:spLocks noChangeArrowheads="1"/>
            </p:cNvSpPr>
            <p:nvPr/>
          </p:nvSpPr>
          <p:spPr bwMode="auto">
            <a:xfrm>
              <a:off x="7921625" y="3632200"/>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33CC"/>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a:ln>
                    <a:noFill/>
                  </a:ln>
                  <a:solidFill>
                    <a:srgbClr val="0000FF"/>
                  </a:solidFill>
                  <a:effectLst/>
                  <a:uLnTx/>
                  <a:uFillTx/>
                  <a:latin typeface="Arial" charset="0"/>
                </a:rPr>
                <a:t>100 Km</a:t>
              </a:r>
            </a:p>
          </p:txBody>
        </p:sp>
        <p:sp>
          <p:nvSpPr>
            <p:cNvPr id="8" name="Rectangle 4"/>
            <p:cNvSpPr>
              <a:spLocks noChangeArrowheads="1"/>
            </p:cNvSpPr>
            <p:nvPr/>
          </p:nvSpPr>
          <p:spPr bwMode="auto">
            <a:xfrm>
              <a:off x="7924800" y="1905000"/>
              <a:ext cx="685800"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Model</a:t>
              </a:r>
            </a:p>
          </p:txBody>
        </p:sp>
        <p:sp>
          <p:nvSpPr>
            <p:cNvPr id="9" name="Rectangle 5"/>
            <p:cNvSpPr>
              <a:spLocks noChangeArrowheads="1"/>
            </p:cNvSpPr>
            <p:nvPr/>
          </p:nvSpPr>
          <p:spPr bwMode="auto">
            <a:xfrm>
              <a:off x="8610600" y="1905000"/>
              <a:ext cx="838200"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535.08</a:t>
              </a:r>
            </a:p>
          </p:txBody>
        </p:sp>
        <p:sp>
          <p:nvSpPr>
            <p:cNvPr id="10" name="Rectangle 6"/>
            <p:cNvSpPr>
              <a:spLocks noChangeArrowheads="1"/>
            </p:cNvSpPr>
            <p:nvPr/>
          </p:nvSpPr>
          <p:spPr bwMode="auto">
            <a:xfrm>
              <a:off x="9448800" y="1905000"/>
              <a:ext cx="687388"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85.75</a:t>
              </a:r>
            </a:p>
          </p:txBody>
        </p:sp>
        <p:sp>
          <p:nvSpPr>
            <p:cNvPr id="11" name="Rectangle 7"/>
            <p:cNvSpPr>
              <a:spLocks noChangeArrowheads="1"/>
            </p:cNvSpPr>
            <p:nvPr/>
          </p:nvSpPr>
          <p:spPr bwMode="auto">
            <a:xfrm>
              <a:off x="10126663" y="1901825"/>
              <a:ext cx="457200"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800</a:t>
              </a:r>
            </a:p>
          </p:txBody>
        </p:sp>
        <p:sp>
          <p:nvSpPr>
            <p:cNvPr id="12" name="Rectangle 10"/>
            <p:cNvSpPr>
              <a:spLocks noChangeArrowheads="1"/>
            </p:cNvSpPr>
            <p:nvPr/>
          </p:nvSpPr>
          <p:spPr bwMode="auto">
            <a:xfrm>
              <a:off x="7924800" y="2362200"/>
              <a:ext cx="685800"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Live</a:t>
              </a:r>
            </a:p>
          </p:txBody>
        </p:sp>
        <p:sp>
          <p:nvSpPr>
            <p:cNvPr id="13" name="Rectangle 11"/>
            <p:cNvSpPr>
              <a:spLocks noChangeArrowheads="1"/>
            </p:cNvSpPr>
            <p:nvPr/>
          </p:nvSpPr>
          <p:spPr bwMode="auto">
            <a:xfrm>
              <a:off x="8610600" y="2362200"/>
              <a:ext cx="838200"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558.52</a:t>
              </a:r>
            </a:p>
          </p:txBody>
        </p:sp>
        <p:sp>
          <p:nvSpPr>
            <p:cNvPr id="14" name="Rectangle 12"/>
            <p:cNvSpPr>
              <a:spLocks noChangeArrowheads="1"/>
            </p:cNvSpPr>
            <p:nvPr/>
          </p:nvSpPr>
          <p:spPr bwMode="auto">
            <a:xfrm>
              <a:off x="9448800" y="2362200"/>
              <a:ext cx="687388"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90.35</a:t>
              </a:r>
            </a:p>
          </p:txBody>
        </p:sp>
        <p:sp>
          <p:nvSpPr>
            <p:cNvPr id="15" name="Rectangle 13"/>
            <p:cNvSpPr>
              <a:spLocks noChangeArrowheads="1"/>
            </p:cNvSpPr>
            <p:nvPr/>
          </p:nvSpPr>
          <p:spPr bwMode="auto">
            <a:xfrm>
              <a:off x="10126663" y="2359025"/>
              <a:ext cx="457200"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6</a:t>
              </a:r>
            </a:p>
          </p:txBody>
        </p:sp>
        <p:sp>
          <p:nvSpPr>
            <p:cNvPr id="16" name="Rectangle 64"/>
            <p:cNvSpPr>
              <a:spLocks noChangeArrowheads="1"/>
            </p:cNvSpPr>
            <p:nvPr/>
          </p:nvSpPr>
          <p:spPr bwMode="auto">
            <a:xfrm>
              <a:off x="7924800" y="1447800"/>
              <a:ext cx="685800"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Source</a:t>
              </a:r>
            </a:p>
          </p:txBody>
        </p:sp>
        <p:sp>
          <p:nvSpPr>
            <p:cNvPr id="17" name="Rectangle 65"/>
            <p:cNvSpPr>
              <a:spLocks noChangeArrowheads="1"/>
            </p:cNvSpPr>
            <p:nvPr/>
          </p:nvSpPr>
          <p:spPr bwMode="auto">
            <a:xfrm>
              <a:off x="8610600" y="1447800"/>
              <a:ext cx="838200"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x</a:t>
              </a:r>
              <a:r>
                <a:rPr kumimoji="0" lang="en-US" altLang="en-US" sz="1600" b="0" i="0" u="none" strike="noStrike" kern="0" cap="none" spc="0" normalizeH="0" baseline="0" noProof="0">
                  <a:ln>
                    <a:noFill/>
                  </a:ln>
                  <a:solidFill>
                    <a:srgbClr val="000000"/>
                  </a:solidFill>
                  <a:effectLst/>
                  <a:uLnTx/>
                  <a:uFillTx/>
                  <a:latin typeface="Arial" charset="0"/>
                </a:rPr>
                <a:t> err </a:t>
              </a:r>
              <a:r>
                <a:rPr kumimoji="0" lang="en-US" altLang="en-US" sz="1600" b="0" i="1" u="none" strike="noStrike" kern="0" cap="none" spc="0" normalizeH="0" baseline="0" noProof="0">
                  <a:ln>
                    <a:noFill/>
                  </a:ln>
                  <a:solidFill>
                    <a:srgbClr val="000000"/>
                  </a:solidFill>
                  <a:effectLst/>
                  <a:uLnTx/>
                  <a:uFillTx/>
                  <a:latin typeface="Times New Roman" pitchFamily="18" charset="0"/>
                </a:rPr>
                <a:t>s</a:t>
              </a:r>
            </a:p>
          </p:txBody>
        </p:sp>
        <p:sp>
          <p:nvSpPr>
            <p:cNvPr id="18" name="Rectangle 66"/>
            <p:cNvSpPr>
              <a:spLocks noChangeArrowheads="1"/>
            </p:cNvSpPr>
            <p:nvPr/>
          </p:nvSpPr>
          <p:spPr bwMode="auto">
            <a:xfrm>
              <a:off x="9448800" y="1447800"/>
              <a:ext cx="687388"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y</a:t>
              </a:r>
              <a:r>
                <a:rPr kumimoji="0" lang="en-US" altLang="en-US" sz="1600" b="0" i="0" u="none" strike="noStrike" kern="0" cap="none" spc="0" normalizeH="0" baseline="0" noProof="0">
                  <a:ln>
                    <a:noFill/>
                  </a:ln>
                  <a:solidFill>
                    <a:srgbClr val="000000"/>
                  </a:solidFill>
                  <a:effectLst/>
                  <a:uLnTx/>
                  <a:uFillTx/>
                  <a:latin typeface="Arial" charset="0"/>
                </a:rPr>
                <a:t> err </a:t>
              </a:r>
              <a:r>
                <a:rPr kumimoji="0" lang="en-US" altLang="en-US" sz="1600" b="0" i="1" u="none" strike="noStrike" kern="0" cap="none" spc="0" normalizeH="0" baseline="0" noProof="0">
                  <a:ln>
                    <a:noFill/>
                  </a:ln>
                  <a:solidFill>
                    <a:srgbClr val="000000"/>
                  </a:solidFill>
                  <a:effectLst/>
                  <a:uLnTx/>
                  <a:uFillTx/>
                  <a:latin typeface="Times New Roman" pitchFamily="18" charset="0"/>
                </a:rPr>
                <a:t>s</a:t>
              </a:r>
              <a:endParaRPr kumimoji="0" lang="en-US" altLang="en-US" sz="1600" b="0" i="0" u="none" strike="noStrike" kern="0" cap="none" spc="0" normalizeH="0" baseline="-25000" noProof="0">
                <a:ln>
                  <a:noFill/>
                </a:ln>
                <a:solidFill>
                  <a:srgbClr val="000000"/>
                </a:solidFill>
                <a:effectLst/>
                <a:uLnTx/>
                <a:uFillTx/>
                <a:latin typeface="Arial" charset="0"/>
              </a:endParaRPr>
            </a:p>
          </p:txBody>
        </p:sp>
        <p:sp>
          <p:nvSpPr>
            <p:cNvPr id="19" name="Rectangle 67"/>
            <p:cNvSpPr>
              <a:spLocks noChangeArrowheads="1"/>
            </p:cNvSpPr>
            <p:nvPr/>
          </p:nvSpPr>
          <p:spPr bwMode="auto">
            <a:xfrm>
              <a:off x="10126663" y="1444625"/>
              <a:ext cx="457200"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n</a:t>
              </a:r>
              <a:endParaRPr kumimoji="0" lang="en-US" altLang="en-US" sz="1600" b="0" i="1" u="none" strike="noStrike" kern="0" cap="none" spc="0" normalizeH="0" baseline="-25000" noProof="0">
                <a:ln>
                  <a:noFill/>
                </a:ln>
                <a:solidFill>
                  <a:srgbClr val="000000"/>
                </a:solidFill>
                <a:effectLst/>
                <a:uLnTx/>
                <a:uFillTx/>
                <a:latin typeface="Times New Roman" pitchFamily="18" charset="0"/>
              </a:endParaRPr>
            </a:p>
          </p:txBody>
        </p:sp>
        <p:sp>
          <p:nvSpPr>
            <p:cNvPr id="20" name="Rectangle 4"/>
            <p:cNvSpPr>
              <a:spLocks noChangeArrowheads="1"/>
            </p:cNvSpPr>
            <p:nvPr/>
          </p:nvSpPr>
          <p:spPr bwMode="auto">
            <a:xfrm>
              <a:off x="7921625" y="4486275"/>
              <a:ext cx="688975"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Model</a:t>
              </a:r>
            </a:p>
          </p:txBody>
        </p:sp>
        <p:sp>
          <p:nvSpPr>
            <p:cNvPr id="21" name="Rectangle 5"/>
            <p:cNvSpPr>
              <a:spLocks noChangeArrowheads="1"/>
            </p:cNvSpPr>
            <p:nvPr/>
          </p:nvSpPr>
          <p:spPr bwMode="auto">
            <a:xfrm>
              <a:off x="8610600" y="4486275"/>
              <a:ext cx="838200"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921.39</a:t>
              </a:r>
            </a:p>
          </p:txBody>
        </p:sp>
        <p:sp>
          <p:nvSpPr>
            <p:cNvPr id="22" name="Rectangle 6"/>
            <p:cNvSpPr>
              <a:spLocks noChangeArrowheads="1"/>
            </p:cNvSpPr>
            <p:nvPr/>
          </p:nvSpPr>
          <p:spPr bwMode="auto">
            <a:xfrm>
              <a:off x="9448800" y="4486275"/>
              <a:ext cx="682625"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111.25</a:t>
              </a:r>
            </a:p>
          </p:txBody>
        </p:sp>
        <p:sp>
          <p:nvSpPr>
            <p:cNvPr id="23" name="Rectangle 7"/>
            <p:cNvSpPr>
              <a:spLocks noChangeArrowheads="1"/>
            </p:cNvSpPr>
            <p:nvPr/>
          </p:nvSpPr>
          <p:spPr bwMode="auto">
            <a:xfrm>
              <a:off x="10131425" y="4483100"/>
              <a:ext cx="452438" cy="457200"/>
            </a:xfrm>
            <a:prstGeom prst="rect">
              <a:avLst/>
            </a:prstGeom>
            <a:solidFill>
              <a:srgbClr val="CCFFFF"/>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800</a:t>
              </a:r>
            </a:p>
          </p:txBody>
        </p:sp>
        <p:sp>
          <p:nvSpPr>
            <p:cNvPr id="24" name="Rectangle 10"/>
            <p:cNvSpPr>
              <a:spLocks noChangeArrowheads="1"/>
            </p:cNvSpPr>
            <p:nvPr/>
          </p:nvSpPr>
          <p:spPr bwMode="auto">
            <a:xfrm>
              <a:off x="7921625" y="4943475"/>
              <a:ext cx="688975"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Live</a:t>
              </a:r>
            </a:p>
          </p:txBody>
        </p:sp>
        <p:sp>
          <p:nvSpPr>
            <p:cNvPr id="25" name="Rectangle 11"/>
            <p:cNvSpPr>
              <a:spLocks noChangeArrowheads="1"/>
            </p:cNvSpPr>
            <p:nvPr/>
          </p:nvSpPr>
          <p:spPr bwMode="auto">
            <a:xfrm>
              <a:off x="8610600" y="4943475"/>
              <a:ext cx="838200"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980.52</a:t>
              </a:r>
            </a:p>
          </p:txBody>
        </p:sp>
        <p:sp>
          <p:nvSpPr>
            <p:cNvPr id="26" name="Rectangle 12"/>
            <p:cNvSpPr>
              <a:spLocks noChangeArrowheads="1"/>
            </p:cNvSpPr>
            <p:nvPr/>
          </p:nvSpPr>
          <p:spPr bwMode="auto">
            <a:xfrm>
              <a:off x="9448800" y="4943475"/>
              <a:ext cx="682625"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120.68</a:t>
              </a:r>
            </a:p>
          </p:txBody>
        </p:sp>
        <p:sp>
          <p:nvSpPr>
            <p:cNvPr id="27" name="Rectangle 13"/>
            <p:cNvSpPr>
              <a:spLocks noChangeArrowheads="1"/>
            </p:cNvSpPr>
            <p:nvPr/>
          </p:nvSpPr>
          <p:spPr bwMode="auto">
            <a:xfrm>
              <a:off x="10131425" y="4940300"/>
              <a:ext cx="452438" cy="457200"/>
            </a:xfrm>
            <a:prstGeom prst="rect">
              <a:avLst/>
            </a:prstGeom>
            <a:solidFill>
              <a:srgbClr val="CCFFCC"/>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6</a:t>
              </a:r>
            </a:p>
          </p:txBody>
        </p:sp>
        <p:sp>
          <p:nvSpPr>
            <p:cNvPr id="28" name="Rectangle 64"/>
            <p:cNvSpPr>
              <a:spLocks noChangeArrowheads="1"/>
            </p:cNvSpPr>
            <p:nvPr/>
          </p:nvSpPr>
          <p:spPr bwMode="auto">
            <a:xfrm>
              <a:off x="7921625" y="4029075"/>
              <a:ext cx="688975"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a:ln>
                    <a:noFill/>
                  </a:ln>
                  <a:solidFill>
                    <a:srgbClr val="000000"/>
                  </a:solidFill>
                  <a:effectLst/>
                  <a:uLnTx/>
                  <a:uFillTx/>
                  <a:latin typeface="Arial" charset="0"/>
                </a:rPr>
                <a:t>Source</a:t>
              </a:r>
            </a:p>
          </p:txBody>
        </p:sp>
        <p:sp>
          <p:nvSpPr>
            <p:cNvPr id="29" name="Rectangle 65"/>
            <p:cNvSpPr>
              <a:spLocks noChangeArrowheads="1"/>
            </p:cNvSpPr>
            <p:nvPr/>
          </p:nvSpPr>
          <p:spPr bwMode="auto">
            <a:xfrm>
              <a:off x="8610600" y="4029075"/>
              <a:ext cx="838200"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x</a:t>
              </a:r>
              <a:r>
                <a:rPr kumimoji="0" lang="en-US" altLang="en-US" sz="1600" b="0" i="0" u="none" strike="noStrike" kern="0" cap="none" spc="0" normalizeH="0" baseline="0" noProof="0">
                  <a:ln>
                    <a:noFill/>
                  </a:ln>
                  <a:solidFill>
                    <a:srgbClr val="000000"/>
                  </a:solidFill>
                  <a:effectLst/>
                  <a:uLnTx/>
                  <a:uFillTx/>
                  <a:latin typeface="Arial" charset="0"/>
                </a:rPr>
                <a:t> err </a:t>
              </a:r>
              <a:r>
                <a:rPr kumimoji="0" lang="en-US" altLang="en-US" sz="1600" b="0" i="1" u="none" strike="noStrike" kern="0" cap="none" spc="0" normalizeH="0" baseline="0" noProof="0">
                  <a:ln>
                    <a:noFill/>
                  </a:ln>
                  <a:solidFill>
                    <a:srgbClr val="000000"/>
                  </a:solidFill>
                  <a:effectLst/>
                  <a:uLnTx/>
                  <a:uFillTx/>
                  <a:latin typeface="Times New Roman" pitchFamily="18" charset="0"/>
                </a:rPr>
                <a:t>s</a:t>
              </a:r>
            </a:p>
          </p:txBody>
        </p:sp>
        <p:sp>
          <p:nvSpPr>
            <p:cNvPr id="30" name="Rectangle 66"/>
            <p:cNvSpPr>
              <a:spLocks noChangeArrowheads="1"/>
            </p:cNvSpPr>
            <p:nvPr/>
          </p:nvSpPr>
          <p:spPr bwMode="auto">
            <a:xfrm>
              <a:off x="9448800" y="4029075"/>
              <a:ext cx="682625"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y</a:t>
              </a:r>
              <a:r>
                <a:rPr kumimoji="0" lang="en-US" altLang="en-US" sz="1600" b="0" i="0" u="none" strike="noStrike" kern="0" cap="none" spc="0" normalizeH="0" baseline="0" noProof="0">
                  <a:ln>
                    <a:noFill/>
                  </a:ln>
                  <a:solidFill>
                    <a:srgbClr val="000000"/>
                  </a:solidFill>
                  <a:effectLst/>
                  <a:uLnTx/>
                  <a:uFillTx/>
                  <a:latin typeface="Arial" charset="0"/>
                </a:rPr>
                <a:t> err </a:t>
              </a:r>
              <a:r>
                <a:rPr kumimoji="0" lang="en-US" altLang="en-US" sz="1600" b="0" i="1" u="none" strike="noStrike" kern="0" cap="none" spc="0" normalizeH="0" baseline="0" noProof="0">
                  <a:ln>
                    <a:noFill/>
                  </a:ln>
                  <a:solidFill>
                    <a:srgbClr val="000000"/>
                  </a:solidFill>
                  <a:effectLst/>
                  <a:uLnTx/>
                  <a:uFillTx/>
                  <a:latin typeface="Times New Roman" pitchFamily="18" charset="0"/>
                </a:rPr>
                <a:t>s</a:t>
              </a:r>
              <a:endParaRPr kumimoji="0" lang="en-US" altLang="en-US" sz="1600" b="0" i="0" u="none" strike="noStrike" kern="0" cap="none" spc="0" normalizeH="0" baseline="-25000" noProof="0">
                <a:ln>
                  <a:noFill/>
                </a:ln>
                <a:solidFill>
                  <a:srgbClr val="000000"/>
                </a:solidFill>
                <a:effectLst/>
                <a:uLnTx/>
                <a:uFillTx/>
                <a:latin typeface="Arial" charset="0"/>
              </a:endParaRPr>
            </a:p>
          </p:txBody>
        </p:sp>
        <p:sp>
          <p:nvSpPr>
            <p:cNvPr id="31" name="Rectangle 67"/>
            <p:cNvSpPr>
              <a:spLocks noChangeArrowheads="1"/>
            </p:cNvSpPr>
            <p:nvPr/>
          </p:nvSpPr>
          <p:spPr bwMode="auto">
            <a:xfrm>
              <a:off x="10131425" y="4025900"/>
              <a:ext cx="452438" cy="457200"/>
            </a:xfrm>
            <a:prstGeom prst="rect">
              <a:avLst/>
            </a:prstGeom>
            <a:solidFill>
              <a:srgbClr val="EAEAEA"/>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en-US" sz="1600" b="0" i="1" u="none" strike="noStrike" kern="0" cap="none" spc="0" normalizeH="0" baseline="0" noProof="0">
                  <a:ln>
                    <a:noFill/>
                  </a:ln>
                  <a:solidFill>
                    <a:srgbClr val="000000"/>
                  </a:solidFill>
                  <a:effectLst/>
                  <a:uLnTx/>
                  <a:uFillTx/>
                  <a:latin typeface="Times New Roman" pitchFamily="18" charset="0"/>
                </a:rPr>
                <a:t>n</a:t>
              </a:r>
              <a:endParaRPr kumimoji="0" lang="en-US" altLang="en-US" sz="1600" b="0" i="1" u="none" strike="noStrike" kern="0" cap="none" spc="0" normalizeH="0" baseline="-25000" noProof="0">
                <a:ln>
                  <a:noFill/>
                </a:ln>
                <a:solidFill>
                  <a:srgbClr val="000000"/>
                </a:solidFill>
                <a:effectLst/>
                <a:uLnTx/>
                <a:uFillTx/>
                <a:latin typeface="Times New Roman" pitchFamily="18" charset="0"/>
              </a:endParaRPr>
            </a:p>
          </p:txBody>
        </p:sp>
      </p:grpSp>
      <p:sp>
        <p:nvSpPr>
          <p:cNvPr id="33" name="Slide Number Placeholder 1"/>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31</a:t>
            </a:fld>
            <a:endParaRPr lang="en-US" dirty="0"/>
          </a:p>
        </p:txBody>
      </p:sp>
    </p:spTree>
    <p:extLst>
      <p:ext uri="{BB962C8B-B14F-4D97-AF65-F5344CB8AC3E}">
        <p14:creationId xmlns:p14="http://schemas.microsoft.com/office/powerpoint/2010/main" val="2702416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81138" y="0"/>
            <a:ext cx="8053431" cy="841248"/>
          </a:xfrm>
        </p:spPr>
        <p:txBody>
          <a:bodyPr/>
          <a:lstStyle/>
          <a:p>
            <a:r>
              <a:rPr lang="en-US" altLang="en-US" dirty="0"/>
              <a:t>Rigorous Validation: Hypothesis Test </a:t>
            </a:r>
            <a:r>
              <a:rPr lang="en-US" altLang="en-US" dirty="0" smtClean="0"/>
              <a:t>Calculations</a:t>
            </a:r>
            <a:endParaRPr lang="en-US" dirty="0"/>
          </a:p>
        </p:txBody>
      </p:sp>
      <p:grpSp>
        <p:nvGrpSpPr>
          <p:cNvPr id="42" name="Group 41"/>
          <p:cNvGrpSpPr/>
          <p:nvPr/>
        </p:nvGrpSpPr>
        <p:grpSpPr>
          <a:xfrm>
            <a:off x="381000" y="1066800"/>
            <a:ext cx="11582400" cy="4664075"/>
            <a:chOff x="381000" y="1066800"/>
            <a:chExt cx="11582400" cy="4664075"/>
          </a:xfrm>
        </p:grpSpPr>
        <p:sp>
          <p:nvSpPr>
            <p:cNvPr id="4" name="Content Placeholder 2"/>
            <p:cNvSpPr txBox="1">
              <a:spLocks/>
            </p:cNvSpPr>
            <p:nvPr/>
          </p:nvSpPr>
          <p:spPr bwMode="auto">
            <a:xfrm>
              <a:off x="381001" y="1066800"/>
              <a:ext cx="11430000" cy="5041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189" marR="0" lvl="0" indent="-457189" algn="l" defTabSz="914400" rtl="0" eaLnBrk="1" fontAlgn="base" latinLnBrk="0" hangingPunct="1">
                <a:lnSpc>
                  <a:spcPct val="100000"/>
                </a:lnSpc>
                <a:spcBef>
                  <a:spcPts val="0"/>
                </a:spcBef>
                <a:spcAft>
                  <a:spcPct val="0"/>
                </a:spcAft>
                <a:buClr>
                  <a:srgbClr val="000000"/>
                </a:buClr>
                <a:buSzPct val="75000"/>
                <a:buFont typeface="Wingdings" charset="2"/>
                <a:buChar char="Ø"/>
                <a:tabLst/>
                <a:defRPr/>
              </a:pPr>
              <a:r>
                <a:rPr kumimoji="0" lang="en-US" sz="2800" b="1" i="0" u="none" strike="noStrike" kern="0" cap="none" spc="0" normalizeH="0" baseline="0" noProof="0" smtClean="0">
                  <a:ln>
                    <a:noFill/>
                  </a:ln>
                  <a:solidFill>
                    <a:srgbClr val="000000"/>
                  </a:solidFill>
                  <a:effectLst/>
                  <a:uLnTx/>
                  <a:uFillTx/>
                  <a:latin typeface="Arial Narrow" charset="0"/>
                </a:rPr>
                <a:t>Hypothesis test calculations</a:t>
              </a:r>
              <a:endParaRPr kumimoji="0" lang="en-US" sz="2800" b="1" i="0" u="none" strike="noStrike" kern="0" cap="none" spc="0" normalizeH="0" baseline="0" noProof="0" dirty="0">
                <a:ln>
                  <a:noFill/>
                </a:ln>
                <a:solidFill>
                  <a:srgbClr val="000000"/>
                </a:solidFill>
                <a:effectLst/>
                <a:uLnTx/>
                <a:uFillTx/>
                <a:latin typeface="Arial Narrow" charset="0"/>
              </a:endParaRPr>
            </a:p>
          </p:txBody>
        </p:sp>
        <p:sp>
          <p:nvSpPr>
            <p:cNvPr id="5" name="Content Placeholder 2"/>
            <p:cNvSpPr txBox="1">
              <a:spLocks/>
            </p:cNvSpPr>
            <p:nvPr/>
          </p:nvSpPr>
          <p:spPr bwMode="auto">
            <a:xfrm>
              <a:off x="5638800" y="3286125"/>
              <a:ext cx="63246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ts val="3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ts val="3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ts val="3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Arial Narrow" charset="0"/>
                </a:rPr>
                <a:t>Test </a:t>
              </a:r>
              <a:r>
                <a:rPr kumimoji="0" lang="en-US" sz="2400" b="0" i="0" u="none" strike="noStrike" kern="0" cap="none" spc="0" normalizeH="0" baseline="0" noProof="0" dirty="0">
                  <a:ln>
                    <a:noFill/>
                  </a:ln>
                  <a:solidFill>
                    <a:srgbClr val="000000"/>
                  </a:solidFill>
                  <a:effectLst/>
                  <a:uLnTx/>
                  <a:uFillTx/>
                  <a:latin typeface="Arial Narrow" charset="0"/>
                </a:rPr>
                <a:t>statistic </a:t>
              </a:r>
              <a:r>
                <a:rPr kumimoji="0" lang="en-US" sz="24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F</a:t>
              </a:r>
              <a:r>
                <a:rPr kumimoji="0" lang="en-US" sz="2400" b="0" i="0" u="none" strike="noStrike" kern="0" cap="none" spc="0" normalizeH="0" baseline="0" noProof="0" dirty="0">
                  <a:ln>
                    <a:noFill/>
                  </a:ln>
                  <a:solidFill>
                    <a:srgbClr val="000000"/>
                  </a:solidFill>
                  <a:effectLst/>
                  <a:uLnTx/>
                  <a:uFillTx/>
                  <a:latin typeface="Arial Narrow" charset="0"/>
                  <a:cs typeface="Times New Roman" pitchFamily="18" charset="0"/>
                </a:rPr>
                <a:t> </a:t>
              </a:r>
              <a:r>
                <a:rPr kumimoji="0" lang="en-US" sz="2400" b="0" i="0" u="none" strike="noStrike" kern="0" cap="none" spc="0" normalizeH="0" baseline="0" noProof="0" dirty="0" smtClean="0">
                  <a:ln>
                    <a:noFill/>
                  </a:ln>
                  <a:solidFill>
                    <a:srgbClr val="000000"/>
                  </a:solidFill>
                  <a:effectLst/>
                  <a:uLnTx/>
                  <a:uFillTx/>
                  <a:latin typeface="Arial Narrow" charset="0"/>
                </a:rPr>
                <a:t>calculated from </a:t>
              </a:r>
              <a:r>
                <a:rPr kumimoji="0" lang="en-US" sz="2400" b="0" i="0" u="none" strike="noStrike" kern="0" cap="none" spc="0" normalizeH="0" baseline="0" noProof="0" dirty="0">
                  <a:ln>
                    <a:noFill/>
                  </a:ln>
                  <a:solidFill>
                    <a:srgbClr val="000000"/>
                  </a:solidFill>
                  <a:effectLst/>
                  <a:uLnTx/>
                  <a:uFillTx/>
                  <a:latin typeface="Arial Narrow" charset="0"/>
                </a:rPr>
                <a:t>simulation results</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itchFamily="2" charset="2"/>
                <a:buChar char="n"/>
                <a:tabLst/>
                <a:defRPr/>
              </a:pPr>
              <a:r>
                <a:rPr kumimoji="0" lang="en-US" sz="24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P</a:t>
              </a:r>
              <a:r>
                <a:rPr kumimoji="0" lang="en-US" sz="2400" b="0" i="0" u="none" strike="noStrike" kern="0" cap="none" spc="0" normalizeH="0" baseline="0" noProof="0" dirty="0" smtClean="0">
                  <a:ln>
                    <a:noFill/>
                  </a:ln>
                  <a:solidFill>
                    <a:srgbClr val="000000"/>
                  </a:solidFill>
                  <a:effectLst/>
                  <a:uLnTx/>
                  <a:uFillTx/>
                  <a:latin typeface="Arial Narrow" charset="0"/>
                </a:rPr>
                <a:t>-value</a:t>
              </a:r>
              <a:r>
                <a:rPr kumimoji="0" lang="en-US" sz="2400" b="0" i="0" u="none" strike="noStrike" kern="0" cap="none" spc="0" normalizeH="0" baseline="0" noProof="0" dirty="0">
                  <a:ln>
                    <a:noFill/>
                  </a:ln>
                  <a:solidFill>
                    <a:srgbClr val="000000"/>
                  </a:solidFill>
                  <a:effectLst/>
                  <a:uLnTx/>
                  <a:uFillTx/>
                  <a:latin typeface="Arial Narrow" charset="0"/>
                </a:rPr>
                <a:t>:  probability of </a:t>
              </a:r>
              <a:r>
                <a:rPr kumimoji="0" lang="en-US" sz="2400" b="0" i="0" u="none" strike="noStrike" kern="0" cap="none" spc="0" normalizeH="0" baseline="0" noProof="0" dirty="0" smtClean="0">
                  <a:ln>
                    <a:noFill/>
                  </a:ln>
                  <a:solidFill>
                    <a:srgbClr val="000000"/>
                  </a:solidFill>
                  <a:effectLst/>
                  <a:uLnTx/>
                  <a:uFillTx/>
                  <a:latin typeface="Arial Narrow" charset="0"/>
                </a:rPr>
                <a:t>test statistic </a:t>
              </a:r>
              <a:r>
                <a:rPr kumimoji="0" lang="en-US" sz="2400" b="0" i="0" u="none" strike="noStrike" kern="0" cap="none" spc="0" normalizeH="0" baseline="0" noProof="0" dirty="0">
                  <a:ln>
                    <a:noFill/>
                  </a:ln>
                  <a:solidFill>
                    <a:srgbClr val="000000"/>
                  </a:solidFill>
                  <a:effectLst/>
                  <a:uLnTx/>
                  <a:uFillTx/>
                  <a:latin typeface="Arial Narrow" charset="0"/>
                </a:rPr>
                <a:t>value, assuming </a:t>
              </a:r>
              <a:r>
                <a:rPr kumimoji="0" lang="en-US" sz="24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H</a:t>
              </a:r>
              <a:r>
                <a:rPr kumimoji="0" lang="en-US" sz="2400" b="0" i="1" u="none" strike="noStrike" kern="0" cap="none" spc="0" normalizeH="0" baseline="-25000" noProof="0" dirty="0">
                  <a:ln>
                    <a:noFill/>
                  </a:ln>
                  <a:solidFill>
                    <a:srgbClr val="000000"/>
                  </a:solidFill>
                  <a:effectLst/>
                  <a:uLnTx/>
                  <a:uFillTx/>
                  <a:latin typeface="Times New Roman" pitchFamily="18" charset="0"/>
                  <a:cs typeface="Times New Roman" pitchFamily="18" charset="0"/>
                </a:rPr>
                <a:t>0</a:t>
              </a:r>
              <a:r>
                <a:rPr kumimoji="0" lang="en-US" sz="2400" b="0" i="0" u="none" strike="noStrike" kern="0" cap="none" spc="0" normalizeH="0" baseline="0" noProof="0" dirty="0">
                  <a:ln>
                    <a:noFill/>
                  </a:ln>
                  <a:solidFill>
                    <a:srgbClr val="000000"/>
                  </a:solidFill>
                  <a:effectLst/>
                  <a:uLnTx/>
                  <a:uFillTx/>
                  <a:latin typeface="Arial Narrow" charset="0"/>
                </a:rPr>
                <a:t> true</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Arial Narrow" charset="0"/>
                </a:rPr>
                <a:t>Test</a:t>
              </a:r>
              <a:r>
                <a:rPr kumimoji="0" lang="en-US" sz="2400" b="0" i="0" u="none" strike="noStrike" kern="0" cap="none" spc="0" normalizeH="0" baseline="0" noProof="0" dirty="0">
                  <a:ln>
                    <a:noFill/>
                  </a:ln>
                  <a:solidFill>
                    <a:srgbClr val="000000"/>
                  </a:solidFill>
                  <a:effectLst/>
                  <a:uLnTx/>
                  <a:uFillTx/>
                  <a:latin typeface="Arial Narrow" charset="0"/>
                </a:rPr>
                <a:t>:  </a:t>
              </a:r>
              <a:r>
                <a:rPr kumimoji="0" lang="en-US" sz="24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P</a:t>
              </a:r>
              <a:r>
                <a:rPr kumimoji="0" lang="en-US" sz="2400" b="0" i="0" u="none" strike="noStrike" kern="0" cap="none" spc="0" normalizeH="0" baseline="0" noProof="0" dirty="0">
                  <a:ln>
                    <a:noFill/>
                  </a:ln>
                  <a:solidFill>
                    <a:srgbClr val="000000"/>
                  </a:solidFill>
                  <a:effectLst/>
                  <a:uLnTx/>
                  <a:uFillTx/>
                  <a:latin typeface="Arial Narrow" charset="0"/>
                </a:rPr>
                <a:t>-value </a:t>
              </a:r>
              <a:r>
                <a:rPr kumimoji="0" lang="en-US" sz="24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&lt; </a:t>
              </a:r>
              <a:r>
                <a:rPr kumimoji="0" lang="el-GR" sz="24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α</a:t>
              </a:r>
              <a:r>
                <a:rPr kumimoji="0" lang="el-GR" sz="2400" b="0" i="0" u="none" strike="noStrike" kern="0" cap="none" spc="0" normalizeH="0" baseline="0" noProof="0" dirty="0">
                  <a:ln>
                    <a:noFill/>
                  </a:ln>
                  <a:solidFill>
                    <a:srgbClr val="000000"/>
                  </a:solidFill>
                  <a:effectLst/>
                  <a:uLnTx/>
                  <a:uFillTx/>
                  <a:latin typeface="Arial Narrow" charset="0"/>
                </a:rPr>
                <a:t> → </a:t>
              </a:r>
              <a:r>
                <a:rPr kumimoji="0" lang="en-US" sz="2400" b="0" i="0" u="none" strike="noStrike" kern="0" cap="none" spc="0" normalizeH="0" baseline="0" noProof="0" dirty="0">
                  <a:ln>
                    <a:noFill/>
                  </a:ln>
                  <a:solidFill>
                    <a:srgbClr val="000000"/>
                  </a:solidFill>
                  <a:effectLst/>
                  <a:uLnTx/>
                  <a:uFillTx/>
                  <a:latin typeface="Arial Narrow" charset="0"/>
                </a:rPr>
                <a:t>reject </a:t>
              </a:r>
              <a:r>
                <a:rPr kumimoji="0" lang="en-US" sz="2400" b="0" i="1" u="none" strike="noStrike" kern="0" cap="none" spc="0" normalizeH="0" baseline="0" noProof="0" dirty="0">
                  <a:ln>
                    <a:noFill/>
                  </a:ln>
                  <a:solidFill>
                    <a:srgbClr val="000000"/>
                  </a:solidFill>
                  <a:effectLst/>
                  <a:uLnTx/>
                  <a:uFillTx/>
                  <a:latin typeface="Times New Roman" pitchFamily="18" charset="0"/>
                  <a:cs typeface="Times New Roman" pitchFamily="18" charset="0"/>
                </a:rPr>
                <a:t>H</a:t>
              </a:r>
              <a:r>
                <a:rPr kumimoji="0" lang="en-US" sz="2400" b="0" i="1" u="none" strike="noStrike" kern="0" cap="none" spc="0" normalizeH="0" baseline="-25000" noProof="0" dirty="0">
                  <a:ln>
                    <a:noFill/>
                  </a:ln>
                  <a:solidFill>
                    <a:srgbClr val="000000"/>
                  </a:solidFill>
                  <a:effectLst/>
                  <a:uLnTx/>
                  <a:uFillTx/>
                  <a:latin typeface="Times New Roman" pitchFamily="18" charset="0"/>
                  <a:cs typeface="Times New Roman" pitchFamily="18" charset="0"/>
                </a:rPr>
                <a:t>0</a:t>
              </a:r>
            </a:p>
            <a:p>
              <a:pPr marL="457200" marR="0" lvl="1" indent="-342900" algn="l" defTabSz="914400" rtl="0" eaLnBrk="1" fontAlgn="base" latinLnBrk="0" hangingPunct="1">
                <a:lnSpc>
                  <a:spcPct val="100000"/>
                </a:lnSpc>
                <a:spcBef>
                  <a:spcPts val="0"/>
                </a:spcBef>
                <a:spcAft>
                  <a:spcPct val="0"/>
                </a:spcAft>
                <a:buClr>
                  <a:srgbClr val="000000"/>
                </a:buClr>
                <a:buSzPct val="75000"/>
                <a:buFont typeface="Wingdings" pitchFamily="2" charset="2"/>
                <a:buChar char="n"/>
                <a:tabLst/>
                <a:defRPr/>
              </a:pPr>
              <a:r>
                <a:rPr kumimoji="0" lang="en-US" sz="2400" b="0" i="0" u="none" strike="noStrike" kern="0" cap="none" spc="0" normalizeH="0" baseline="0" noProof="0" dirty="0" smtClean="0">
                  <a:ln>
                    <a:noFill/>
                  </a:ln>
                  <a:solidFill>
                    <a:srgbClr val="000000"/>
                  </a:solidFill>
                  <a:effectLst/>
                  <a:uLnTx/>
                  <a:uFillTx/>
                  <a:latin typeface="Arial Narrow" charset="0"/>
                </a:rPr>
                <a:t>Interpretation</a:t>
              </a:r>
              <a:r>
                <a:rPr kumimoji="0" lang="en-US" sz="2400" b="0" i="0" u="none" strike="noStrike" kern="0" cap="none" spc="0" normalizeH="0" baseline="0" noProof="0" dirty="0">
                  <a:ln>
                    <a:noFill/>
                  </a:ln>
                  <a:solidFill>
                    <a:srgbClr val="000000"/>
                  </a:solidFill>
                  <a:effectLst/>
                  <a:uLnTx/>
                  <a:uFillTx/>
                  <a:latin typeface="Arial Narrow" charset="0"/>
                </a:rPr>
                <a:t>:  </a:t>
              </a:r>
              <a:r>
                <a:rPr kumimoji="0" lang="en-US" sz="2400" b="0" i="0" u="none" strike="noStrike" kern="0" cap="none" spc="0" normalizeH="0" baseline="0" noProof="0" dirty="0" smtClean="0">
                  <a:ln>
                    <a:noFill/>
                  </a:ln>
                  <a:solidFill>
                    <a:srgbClr val="000000"/>
                  </a:solidFill>
                  <a:effectLst/>
                  <a:uLnTx/>
                  <a:uFillTx/>
                  <a:latin typeface="Arial Narrow" charset="0"/>
                </a:rPr>
                <a:t>Do not reject </a:t>
              </a:r>
              <a:r>
                <a:rPr kumimoji="0" lang="en-US" sz="2400" b="0" i="1"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H</a:t>
              </a:r>
              <a:r>
                <a:rPr kumimoji="0" lang="en-US" sz="2400" b="0" i="1" u="none" strike="noStrike" kern="0" cap="none" spc="0" normalizeH="0" baseline="-25000" noProof="0" dirty="0" smtClean="0">
                  <a:ln>
                    <a:noFill/>
                  </a:ln>
                  <a:solidFill>
                    <a:srgbClr val="000000"/>
                  </a:solidFill>
                  <a:effectLst/>
                  <a:uLnTx/>
                  <a:uFillTx/>
                  <a:latin typeface="Times New Roman" pitchFamily="18" charset="0"/>
                  <a:cs typeface="Times New Roman" pitchFamily="18" charset="0"/>
                </a:rPr>
                <a:t>0 </a:t>
              </a:r>
              <a:r>
                <a:rPr kumimoji="0" lang="en-US" sz="2400" b="0" i="0" u="none" strike="noStrike" kern="0" cap="none" spc="0" normalizeH="0" baseline="0" noProof="0" dirty="0" smtClean="0">
                  <a:ln>
                    <a:noFill/>
                  </a:ln>
                  <a:solidFill>
                    <a:srgbClr val="000000"/>
                  </a:solidFill>
                  <a:effectLst/>
                  <a:uLnTx/>
                  <a:uFillTx/>
                  <a:latin typeface="Arial Narrow" charset="0"/>
                </a:rPr>
                <a:t>→ </a:t>
              </a:r>
              <a:r>
                <a:rPr kumimoji="0" lang="en-US" sz="2400" b="0" i="0" u="none" strike="noStrike" kern="0" cap="none" spc="0" normalizeH="0" baseline="0" noProof="0" dirty="0">
                  <a:ln>
                    <a:noFill/>
                  </a:ln>
                  <a:solidFill>
                    <a:srgbClr val="000000"/>
                  </a:solidFill>
                  <a:effectLst/>
                  <a:uLnTx/>
                  <a:uFillTx/>
                  <a:latin typeface="Arial Narrow" charset="0"/>
                </a:rPr>
                <a:t>results </a:t>
              </a:r>
              <a:r>
                <a:rPr kumimoji="0" lang="en-US" sz="2400" b="0" i="0" u="none" strike="noStrike" kern="0" cap="none" spc="0" normalizeH="0" baseline="0" noProof="0" dirty="0" smtClean="0">
                  <a:ln>
                    <a:noFill/>
                  </a:ln>
                  <a:solidFill>
                    <a:srgbClr val="000000"/>
                  </a:solidFill>
                  <a:effectLst/>
                  <a:uLnTx/>
                  <a:uFillTx/>
                  <a:latin typeface="Arial Narrow" charset="0"/>
                </a:rPr>
                <a:t>match,</a:t>
              </a:r>
              <a:br>
                <a:rPr kumimoji="0" lang="en-US" sz="2400" b="0" i="0" u="none" strike="noStrike" kern="0" cap="none" spc="0" normalizeH="0" baseline="0" noProof="0" dirty="0" smtClean="0">
                  <a:ln>
                    <a:noFill/>
                  </a:ln>
                  <a:solidFill>
                    <a:srgbClr val="000000"/>
                  </a:solidFill>
                  <a:effectLst/>
                  <a:uLnTx/>
                  <a:uFillTx/>
                  <a:latin typeface="Arial Narrow" charset="0"/>
                </a:rPr>
              </a:br>
              <a:r>
                <a:rPr kumimoji="0" lang="en-US" sz="2400" b="0" i="0" u="none" strike="noStrike" kern="0" cap="none" spc="0" normalizeH="0" baseline="0" noProof="0" dirty="0" smtClean="0">
                  <a:ln>
                    <a:noFill/>
                  </a:ln>
                  <a:solidFill>
                    <a:srgbClr val="000000"/>
                  </a:solidFill>
                  <a:effectLst/>
                  <a:uLnTx/>
                  <a:uFillTx/>
                  <a:latin typeface="Arial Narrow" charset="0"/>
                </a:rPr>
                <a:t>i.e</a:t>
              </a:r>
              <a:r>
                <a:rPr kumimoji="0" lang="en-US" sz="2400" b="0" i="0" u="none" strike="noStrike" kern="0" cap="none" spc="0" normalizeH="0" baseline="0" noProof="0" dirty="0">
                  <a:ln>
                    <a:noFill/>
                  </a:ln>
                  <a:solidFill>
                    <a:srgbClr val="000000"/>
                  </a:solidFill>
                  <a:effectLst/>
                  <a:uLnTx/>
                  <a:uFillTx/>
                  <a:latin typeface="Arial Narrow" charset="0"/>
                </a:rPr>
                <a:t>., model </a:t>
              </a:r>
              <a:r>
                <a:rPr kumimoji="0" lang="en-US" sz="2400" b="0" i="0" u="none" strike="noStrike" kern="0" cap="none" spc="0" normalizeH="0" baseline="0" noProof="0" dirty="0" smtClean="0">
                  <a:ln>
                    <a:noFill/>
                  </a:ln>
                  <a:solidFill>
                    <a:srgbClr val="000000"/>
                  </a:solidFill>
                  <a:effectLst/>
                  <a:uLnTx/>
                  <a:uFillTx/>
                  <a:latin typeface="Arial Narrow" charset="0"/>
                </a:rPr>
                <a:t>valid</a:t>
              </a:r>
              <a:r>
                <a:rPr kumimoji="0" lang="en-US" sz="2400" b="0" i="0" u="none" strike="noStrike" kern="0" cap="none" spc="0" normalizeH="0" baseline="0" noProof="0" dirty="0">
                  <a:ln>
                    <a:noFill/>
                  </a:ln>
                  <a:solidFill>
                    <a:srgbClr val="000000"/>
                  </a:solidFill>
                  <a:effectLst/>
                  <a:uLnTx/>
                  <a:uFillTx/>
                  <a:latin typeface="Arial Narrow" charset="0"/>
                </a:rPr>
                <a:t> </a:t>
              </a:r>
              <a:r>
                <a:rPr kumimoji="0" lang="en-US" sz="2400" b="0" i="0" u="none" strike="noStrike" kern="0" cap="none" spc="0" normalizeH="0" baseline="0" noProof="0" dirty="0" smtClean="0">
                  <a:ln>
                    <a:noFill/>
                  </a:ln>
                  <a:solidFill>
                    <a:srgbClr val="000000"/>
                  </a:solidFill>
                  <a:effectLst/>
                  <a:uLnTx/>
                  <a:uFillTx/>
                  <a:latin typeface="Arial Narrow" charset="0"/>
                </a:rPr>
                <a:t>for </a:t>
              </a:r>
              <a:r>
                <a:rPr kumimoji="0" lang="en-US" sz="2400" b="0"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x</a:t>
              </a:r>
              <a:r>
                <a:rPr kumimoji="0" lang="en-US" sz="2400" b="0" i="0" u="none" strike="noStrike" kern="0" cap="none" spc="0" normalizeH="0" baseline="0" noProof="0" dirty="0" smtClean="0">
                  <a:ln>
                    <a:noFill/>
                  </a:ln>
                  <a:solidFill>
                    <a:srgbClr val="000000"/>
                  </a:solidFill>
                  <a:effectLst/>
                  <a:uLnTx/>
                  <a:uFillTx/>
                  <a:latin typeface="Arial Narrow" charset="0"/>
                </a:rPr>
                <a:t>, </a:t>
              </a:r>
              <a:r>
                <a:rPr kumimoji="0" lang="en-US" sz="2400" b="0" i="1"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y</a:t>
              </a:r>
              <a:r>
                <a:rPr kumimoji="0" lang="en-US" sz="2400" b="0" i="0" u="none" strike="noStrike" kern="0" cap="none" spc="0" normalizeH="0" baseline="0" noProof="0" dirty="0" smtClean="0">
                  <a:ln>
                    <a:noFill/>
                  </a:ln>
                  <a:solidFill>
                    <a:srgbClr val="000000"/>
                  </a:solidFill>
                  <a:effectLst/>
                  <a:uLnTx/>
                  <a:uFillTx/>
                  <a:latin typeface="Arial Narrow" charset="0"/>
                </a:rPr>
                <a:t> variances</a:t>
              </a:r>
              <a:endParaRPr kumimoji="0" lang="en-US" sz="2400" b="0" i="0" u="none" strike="noStrike" kern="0" cap="none" spc="0" normalizeH="0" baseline="0" noProof="0" dirty="0">
                <a:ln>
                  <a:noFill/>
                </a:ln>
                <a:solidFill>
                  <a:srgbClr val="000000"/>
                </a:solidFill>
                <a:effectLst/>
                <a:uLnTx/>
                <a:uFillTx/>
                <a:latin typeface="Arial Narrow" charset="0"/>
              </a:endParaRPr>
            </a:p>
          </p:txBody>
        </p:sp>
        <p:sp>
          <p:nvSpPr>
            <p:cNvPr id="6" name="Rectangle 5"/>
            <p:cNvSpPr>
              <a:spLocks noChangeArrowheads="1"/>
            </p:cNvSpPr>
            <p:nvPr/>
          </p:nvSpPr>
          <p:spPr bwMode="auto">
            <a:xfrm>
              <a:off x="396875" y="2274888"/>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a:solidFill>
                    <a:srgbClr val="000000"/>
                  </a:solidFill>
                  <a:latin typeface="Times New Roman" panose="02020603050405020304" pitchFamily="18" charset="0"/>
                  <a:cs typeface="Times New Roman" panose="02020603050405020304" pitchFamily="18" charset="0"/>
                </a:rPr>
                <a:t>s</a:t>
              </a:r>
              <a:r>
                <a:rPr lang="en-US" sz="2000" baseline="-25000" dirty="0">
                  <a:solidFill>
                    <a:srgbClr val="000000"/>
                  </a:solidFill>
                  <a:latin typeface="Times New Roman" panose="02020603050405020304" pitchFamily="18" charset="0"/>
                  <a:cs typeface="Times New Roman" panose="02020603050405020304" pitchFamily="18" charset="0"/>
                </a:rPr>
                <a:t>1</a:t>
              </a:r>
            </a:p>
          </p:txBody>
        </p:sp>
        <p:sp>
          <p:nvSpPr>
            <p:cNvPr id="7" name="Rectangle 6"/>
            <p:cNvSpPr>
              <a:spLocks noChangeArrowheads="1"/>
            </p:cNvSpPr>
            <p:nvPr/>
          </p:nvSpPr>
          <p:spPr bwMode="auto">
            <a:xfrm>
              <a:off x="396875" y="2730500"/>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a:solidFill>
                    <a:srgbClr val="000000"/>
                  </a:solidFill>
                  <a:latin typeface="Times New Roman" panose="02020603050405020304" pitchFamily="18" charset="0"/>
                  <a:cs typeface="Times New Roman" panose="02020603050405020304" pitchFamily="18" charset="0"/>
                </a:rPr>
                <a:t>s</a:t>
              </a:r>
              <a:r>
                <a:rPr lang="en-US" sz="2000" baseline="-25000" dirty="0">
                  <a:solidFill>
                    <a:srgbClr val="000000"/>
                  </a:solidFill>
                  <a:latin typeface="Times New Roman" panose="02020603050405020304" pitchFamily="18" charset="0"/>
                  <a:cs typeface="Times New Roman" panose="02020603050405020304" pitchFamily="18" charset="0"/>
                </a:rPr>
                <a:t>2</a:t>
              </a:r>
            </a:p>
          </p:txBody>
        </p:sp>
        <p:sp>
          <p:nvSpPr>
            <p:cNvPr id="8" name="Rectangle 7"/>
            <p:cNvSpPr>
              <a:spLocks noChangeArrowheads="1"/>
            </p:cNvSpPr>
            <p:nvPr/>
          </p:nvSpPr>
          <p:spPr bwMode="auto">
            <a:xfrm>
              <a:off x="396875" y="3186113"/>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a:solidFill>
                    <a:srgbClr val="000000"/>
                  </a:solidFill>
                  <a:latin typeface="Times New Roman" panose="02020603050405020304" pitchFamily="18" charset="0"/>
                  <a:cs typeface="Times New Roman" panose="02020603050405020304" pitchFamily="18" charset="0"/>
                </a:rPr>
                <a:t>F</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396875" y="3640138"/>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err="1">
                  <a:solidFill>
                    <a:srgbClr val="000000"/>
                  </a:solidFill>
                  <a:latin typeface="Times New Roman" panose="02020603050405020304" pitchFamily="18" charset="0"/>
                  <a:cs typeface="Times New Roman" panose="02020603050405020304" pitchFamily="18" charset="0"/>
                </a:rPr>
                <a:t>d.f.</a:t>
              </a:r>
              <a:r>
                <a:rPr lang="en-US" sz="2000" i="1" baseline="-25000" dirty="0" err="1">
                  <a:solidFill>
                    <a:srgbClr val="000000"/>
                  </a:solidFill>
                  <a:latin typeface="Times New Roman" panose="02020603050405020304" pitchFamily="18" charset="0"/>
                  <a:cs typeface="Times New Roman" panose="02020603050405020304" pitchFamily="18" charset="0"/>
                </a:rPr>
                <a:t>N</a:t>
              </a:r>
              <a:endParaRPr lang="en-US" sz="2000" baseline="-25000" dirty="0">
                <a:solidFill>
                  <a:srgbClr val="000000"/>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396875" y="4095750"/>
              <a:ext cx="1366838"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i="1" dirty="0" err="1">
                  <a:solidFill>
                    <a:srgbClr val="000000"/>
                  </a:solidFill>
                  <a:latin typeface="Times New Roman" panose="02020603050405020304" pitchFamily="18" charset="0"/>
                  <a:cs typeface="Times New Roman" panose="02020603050405020304" pitchFamily="18" charset="0"/>
                </a:rPr>
                <a:t>d.f.</a:t>
              </a:r>
              <a:r>
                <a:rPr lang="en-US" sz="2000" i="1" baseline="-25000" dirty="0" err="1">
                  <a:solidFill>
                    <a:srgbClr val="000000"/>
                  </a:solidFill>
                  <a:latin typeface="Times New Roman" panose="02020603050405020304" pitchFamily="18" charset="0"/>
                  <a:cs typeface="Times New Roman" panose="02020603050405020304" pitchFamily="18" charset="0"/>
                </a:rPr>
                <a:t>D</a:t>
              </a:r>
              <a:endParaRPr lang="en-US" sz="2000" baseline="-25000" dirty="0">
                <a:solidFill>
                  <a:srgbClr val="000000"/>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396875" y="4551363"/>
              <a:ext cx="1366838"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i="1" dirty="0">
                  <a:solidFill>
                    <a:srgbClr val="000000"/>
                  </a:solidFill>
                  <a:latin typeface="Times New Roman" panose="02020603050405020304" pitchFamily="18" charset="0"/>
                  <a:cs typeface="Times New Roman" panose="02020603050405020304" pitchFamily="18" charset="0"/>
                </a:rPr>
                <a:t>P</a:t>
              </a:r>
              <a:r>
                <a:rPr lang="en-US" sz="2000" dirty="0">
                  <a:solidFill>
                    <a:srgbClr val="000000"/>
                  </a:solidFill>
                  <a:latin typeface="Times New Roman" panose="02020603050405020304" pitchFamily="18" charset="0"/>
                  <a:cs typeface="Times New Roman" panose="02020603050405020304" pitchFamily="18" charset="0"/>
                </a:rPr>
                <a:t>-value</a:t>
              </a:r>
            </a:p>
          </p:txBody>
        </p:sp>
        <p:sp>
          <p:nvSpPr>
            <p:cNvPr id="12" name="Rectangle 11"/>
            <p:cNvSpPr>
              <a:spLocks noChangeArrowheads="1"/>
            </p:cNvSpPr>
            <p:nvPr/>
          </p:nvSpPr>
          <p:spPr bwMode="auto">
            <a:xfrm>
              <a:off x="1763713" y="227488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558.52</a:t>
              </a:r>
            </a:p>
          </p:txBody>
        </p:sp>
        <p:sp>
          <p:nvSpPr>
            <p:cNvPr id="13" name="Rectangle 12"/>
            <p:cNvSpPr>
              <a:spLocks noChangeArrowheads="1"/>
            </p:cNvSpPr>
            <p:nvPr/>
          </p:nvSpPr>
          <p:spPr bwMode="auto">
            <a:xfrm>
              <a:off x="1763713" y="273050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535.08</a:t>
              </a:r>
            </a:p>
          </p:txBody>
        </p:sp>
        <p:sp>
          <p:nvSpPr>
            <p:cNvPr id="14" name="Rectangle 13"/>
            <p:cNvSpPr>
              <a:spLocks noChangeArrowheads="1"/>
            </p:cNvSpPr>
            <p:nvPr/>
          </p:nvSpPr>
          <p:spPr bwMode="auto">
            <a:xfrm>
              <a:off x="1763713" y="318611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1.0895</a:t>
              </a:r>
            </a:p>
          </p:txBody>
        </p:sp>
        <p:sp>
          <p:nvSpPr>
            <p:cNvPr id="15" name="Rectangle 14"/>
            <p:cNvSpPr>
              <a:spLocks noChangeArrowheads="1"/>
            </p:cNvSpPr>
            <p:nvPr/>
          </p:nvSpPr>
          <p:spPr bwMode="auto">
            <a:xfrm>
              <a:off x="1763713" y="364013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a:t>
              </a:r>
            </a:p>
          </p:txBody>
        </p:sp>
        <p:sp>
          <p:nvSpPr>
            <p:cNvPr id="16" name="Rectangle 15"/>
            <p:cNvSpPr>
              <a:spLocks noChangeArrowheads="1"/>
            </p:cNvSpPr>
            <p:nvPr/>
          </p:nvSpPr>
          <p:spPr bwMode="auto">
            <a:xfrm>
              <a:off x="1763713" y="409575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799</a:t>
              </a:r>
            </a:p>
          </p:txBody>
        </p:sp>
        <p:sp>
          <p:nvSpPr>
            <p:cNvPr id="17" name="Rectangle 16"/>
            <p:cNvSpPr>
              <a:spLocks noChangeArrowheads="1"/>
            </p:cNvSpPr>
            <p:nvPr/>
          </p:nvSpPr>
          <p:spPr bwMode="auto">
            <a:xfrm>
              <a:off x="1763713" y="455136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0.3646</a:t>
              </a:r>
            </a:p>
          </p:txBody>
        </p:sp>
        <p:sp>
          <p:nvSpPr>
            <p:cNvPr id="18" name="Rectangle 17"/>
            <p:cNvSpPr>
              <a:spLocks noChangeArrowheads="1"/>
            </p:cNvSpPr>
            <p:nvPr/>
          </p:nvSpPr>
          <p:spPr bwMode="auto">
            <a:xfrm>
              <a:off x="2673350" y="227488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90.35</a:t>
              </a:r>
            </a:p>
          </p:txBody>
        </p:sp>
        <p:sp>
          <p:nvSpPr>
            <p:cNvPr id="19" name="Rectangle 18"/>
            <p:cNvSpPr>
              <a:spLocks noChangeArrowheads="1"/>
            </p:cNvSpPr>
            <p:nvPr/>
          </p:nvSpPr>
          <p:spPr bwMode="auto">
            <a:xfrm>
              <a:off x="2673350" y="273050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85.75</a:t>
              </a:r>
            </a:p>
          </p:txBody>
        </p:sp>
        <p:sp>
          <p:nvSpPr>
            <p:cNvPr id="20" name="Rectangle 19"/>
            <p:cNvSpPr>
              <a:spLocks noChangeArrowheads="1"/>
            </p:cNvSpPr>
            <p:nvPr/>
          </p:nvSpPr>
          <p:spPr bwMode="auto">
            <a:xfrm>
              <a:off x="2673350" y="318611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1.1102</a:t>
              </a:r>
            </a:p>
          </p:txBody>
        </p:sp>
        <p:sp>
          <p:nvSpPr>
            <p:cNvPr id="21" name="Rectangle 20"/>
            <p:cNvSpPr>
              <a:spLocks noChangeArrowheads="1"/>
            </p:cNvSpPr>
            <p:nvPr/>
          </p:nvSpPr>
          <p:spPr bwMode="auto">
            <a:xfrm>
              <a:off x="2673350" y="364013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a:t>
              </a:r>
            </a:p>
          </p:txBody>
        </p:sp>
        <p:sp>
          <p:nvSpPr>
            <p:cNvPr id="22" name="Rectangle 21"/>
            <p:cNvSpPr>
              <a:spLocks noChangeArrowheads="1"/>
            </p:cNvSpPr>
            <p:nvPr/>
          </p:nvSpPr>
          <p:spPr bwMode="auto">
            <a:xfrm>
              <a:off x="2673350" y="409575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799</a:t>
              </a:r>
            </a:p>
          </p:txBody>
        </p:sp>
        <p:sp>
          <p:nvSpPr>
            <p:cNvPr id="23" name="Rectangle 22"/>
            <p:cNvSpPr>
              <a:spLocks noChangeArrowheads="1"/>
            </p:cNvSpPr>
            <p:nvPr/>
          </p:nvSpPr>
          <p:spPr bwMode="auto">
            <a:xfrm>
              <a:off x="2673350" y="455136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0.3534</a:t>
              </a:r>
            </a:p>
          </p:txBody>
        </p:sp>
        <p:sp>
          <p:nvSpPr>
            <p:cNvPr id="24" name="Rectangle 20"/>
            <p:cNvSpPr>
              <a:spLocks noChangeArrowheads="1"/>
            </p:cNvSpPr>
            <p:nvPr/>
          </p:nvSpPr>
          <p:spPr bwMode="auto">
            <a:xfrm>
              <a:off x="1758950" y="1819275"/>
              <a:ext cx="1825625"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a:solidFill>
                    <a:srgbClr val="000000"/>
                  </a:solidFill>
                  <a:latin typeface="Times New Roman" pitchFamily="18" charset="0"/>
                </a:rPr>
                <a:t>60 </a:t>
              </a:r>
              <a:r>
                <a:rPr lang="en-US" altLang="en-US" sz="2000" b="1">
                  <a:solidFill>
                    <a:srgbClr val="000000"/>
                  </a:solidFill>
                  <a:cs typeface="Arial" charset="0"/>
                </a:rPr>
                <a:t>Km</a:t>
              </a:r>
              <a:endParaRPr lang="en-US" altLang="en-US" sz="2000" b="1" baseline="-25000">
                <a:solidFill>
                  <a:srgbClr val="000000"/>
                </a:solidFill>
                <a:cs typeface="Arial" charset="0"/>
              </a:endParaRPr>
            </a:p>
          </p:txBody>
        </p:sp>
        <p:sp>
          <p:nvSpPr>
            <p:cNvPr id="25" name="Rectangle 24"/>
            <p:cNvSpPr>
              <a:spLocks noChangeArrowheads="1"/>
            </p:cNvSpPr>
            <p:nvPr/>
          </p:nvSpPr>
          <p:spPr bwMode="auto">
            <a:xfrm>
              <a:off x="3568700" y="228123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980.52</a:t>
              </a:r>
            </a:p>
          </p:txBody>
        </p:sp>
        <p:sp>
          <p:nvSpPr>
            <p:cNvPr id="26" name="Rectangle 25"/>
            <p:cNvSpPr>
              <a:spLocks noChangeArrowheads="1"/>
            </p:cNvSpPr>
            <p:nvPr/>
          </p:nvSpPr>
          <p:spPr bwMode="auto">
            <a:xfrm>
              <a:off x="3568700" y="273685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921.39</a:t>
              </a:r>
            </a:p>
          </p:txBody>
        </p:sp>
        <p:sp>
          <p:nvSpPr>
            <p:cNvPr id="27" name="Rectangle 26"/>
            <p:cNvSpPr>
              <a:spLocks noChangeArrowheads="1"/>
            </p:cNvSpPr>
            <p:nvPr/>
          </p:nvSpPr>
          <p:spPr bwMode="auto">
            <a:xfrm>
              <a:off x="3568700" y="319246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1.1325</a:t>
              </a:r>
            </a:p>
          </p:txBody>
        </p:sp>
        <p:sp>
          <p:nvSpPr>
            <p:cNvPr id="28" name="Rectangle 27"/>
            <p:cNvSpPr>
              <a:spLocks noChangeArrowheads="1"/>
            </p:cNvSpPr>
            <p:nvPr/>
          </p:nvSpPr>
          <p:spPr bwMode="auto">
            <a:xfrm>
              <a:off x="3568700" y="364648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a:t>
              </a:r>
            </a:p>
          </p:txBody>
        </p:sp>
        <p:sp>
          <p:nvSpPr>
            <p:cNvPr id="29" name="Rectangle 28"/>
            <p:cNvSpPr>
              <a:spLocks noChangeArrowheads="1"/>
            </p:cNvSpPr>
            <p:nvPr/>
          </p:nvSpPr>
          <p:spPr bwMode="auto">
            <a:xfrm>
              <a:off x="3568700" y="410210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799</a:t>
              </a:r>
            </a:p>
          </p:txBody>
        </p:sp>
        <p:sp>
          <p:nvSpPr>
            <p:cNvPr id="30" name="Rectangle 29"/>
            <p:cNvSpPr>
              <a:spLocks noChangeArrowheads="1"/>
            </p:cNvSpPr>
            <p:nvPr/>
          </p:nvSpPr>
          <p:spPr bwMode="auto">
            <a:xfrm>
              <a:off x="3568700" y="455771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0.3415</a:t>
              </a:r>
            </a:p>
          </p:txBody>
        </p:sp>
        <p:sp>
          <p:nvSpPr>
            <p:cNvPr id="31" name="Rectangle 30"/>
            <p:cNvSpPr>
              <a:spLocks noChangeArrowheads="1"/>
            </p:cNvSpPr>
            <p:nvPr/>
          </p:nvSpPr>
          <p:spPr bwMode="auto">
            <a:xfrm>
              <a:off x="4479925" y="2281238"/>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120.68</a:t>
              </a:r>
            </a:p>
          </p:txBody>
        </p:sp>
        <p:sp>
          <p:nvSpPr>
            <p:cNvPr id="32" name="Rectangle 31"/>
            <p:cNvSpPr>
              <a:spLocks noChangeArrowheads="1"/>
            </p:cNvSpPr>
            <p:nvPr/>
          </p:nvSpPr>
          <p:spPr bwMode="auto">
            <a:xfrm>
              <a:off x="4479925" y="2736850"/>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111.25</a:t>
              </a:r>
            </a:p>
          </p:txBody>
        </p:sp>
        <p:sp>
          <p:nvSpPr>
            <p:cNvPr id="33" name="Rectangle 32"/>
            <p:cNvSpPr>
              <a:spLocks noChangeArrowheads="1"/>
            </p:cNvSpPr>
            <p:nvPr/>
          </p:nvSpPr>
          <p:spPr bwMode="auto">
            <a:xfrm>
              <a:off x="4479925" y="3192463"/>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1.1767</a:t>
              </a:r>
            </a:p>
          </p:txBody>
        </p:sp>
        <p:sp>
          <p:nvSpPr>
            <p:cNvPr id="34" name="Rectangle 33"/>
            <p:cNvSpPr>
              <a:spLocks noChangeArrowheads="1"/>
            </p:cNvSpPr>
            <p:nvPr/>
          </p:nvSpPr>
          <p:spPr bwMode="auto">
            <a:xfrm>
              <a:off x="4479925" y="3646488"/>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5</a:t>
              </a:r>
            </a:p>
          </p:txBody>
        </p:sp>
        <p:sp>
          <p:nvSpPr>
            <p:cNvPr id="35" name="Rectangle 34"/>
            <p:cNvSpPr>
              <a:spLocks noChangeArrowheads="1"/>
            </p:cNvSpPr>
            <p:nvPr/>
          </p:nvSpPr>
          <p:spPr bwMode="auto">
            <a:xfrm>
              <a:off x="4479925" y="4102100"/>
              <a:ext cx="911225" cy="454025"/>
            </a:xfrm>
            <a:prstGeom prst="rect">
              <a:avLst/>
            </a:prstGeom>
            <a:solidFill>
              <a:srgbClr val="FFFFCC"/>
            </a:solidFill>
            <a:ln w="19050" algn="ctr">
              <a:solidFill>
                <a:srgbClr val="FFFFFF"/>
              </a:solidFill>
              <a:round/>
              <a:headEnd/>
              <a:tailEnd type="stealth" w="lg" len="lg"/>
            </a:ln>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799</a:t>
              </a:r>
            </a:p>
          </p:txBody>
        </p:sp>
        <p:sp>
          <p:nvSpPr>
            <p:cNvPr id="36" name="Rectangle 35"/>
            <p:cNvSpPr>
              <a:spLocks noChangeArrowheads="1"/>
            </p:cNvSpPr>
            <p:nvPr/>
          </p:nvSpPr>
          <p:spPr bwMode="auto">
            <a:xfrm>
              <a:off x="4479925" y="4557713"/>
              <a:ext cx="911225" cy="454025"/>
            </a:xfrm>
            <a:prstGeom prst="rect">
              <a:avLst/>
            </a:prstGeom>
            <a:solidFill>
              <a:srgbClr val="CCFF99"/>
            </a:solidFill>
            <a:ln w="19050" algn="ctr">
              <a:solidFill>
                <a:srgbClr val="FFFFFF"/>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sz="2000" dirty="0">
                  <a:solidFill>
                    <a:srgbClr val="000000"/>
                  </a:solidFill>
                  <a:latin typeface="Times New Roman" panose="02020603050405020304" pitchFamily="18" charset="0"/>
                  <a:cs typeface="Times New Roman" panose="02020603050405020304" pitchFamily="18" charset="0"/>
                </a:rPr>
                <a:t>0.3188</a:t>
              </a:r>
            </a:p>
          </p:txBody>
        </p:sp>
        <p:sp>
          <p:nvSpPr>
            <p:cNvPr id="37" name="Rectangle 41"/>
            <p:cNvSpPr>
              <a:spLocks noChangeArrowheads="1"/>
            </p:cNvSpPr>
            <p:nvPr/>
          </p:nvSpPr>
          <p:spPr bwMode="auto">
            <a:xfrm>
              <a:off x="3575050" y="1819275"/>
              <a:ext cx="1816100"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r>
                <a:rPr lang="en-US" altLang="en-US" sz="2000" b="1">
                  <a:solidFill>
                    <a:srgbClr val="000000"/>
                  </a:solidFill>
                  <a:latin typeface="Times New Roman" pitchFamily="18" charset="0"/>
                </a:rPr>
                <a:t>100 </a:t>
              </a:r>
              <a:r>
                <a:rPr lang="en-US" altLang="en-US" sz="2000" b="1">
                  <a:solidFill>
                    <a:srgbClr val="000000"/>
                  </a:solidFill>
                  <a:cs typeface="Arial" charset="0"/>
                </a:rPr>
                <a:t>Km</a:t>
              </a:r>
              <a:endParaRPr lang="en-US" altLang="en-US" sz="2000" b="1" baseline="-25000">
                <a:solidFill>
                  <a:srgbClr val="000000"/>
                </a:solidFill>
                <a:cs typeface="Arial" charset="0"/>
              </a:endParaRPr>
            </a:p>
          </p:txBody>
        </p:sp>
        <p:sp>
          <p:nvSpPr>
            <p:cNvPr id="38" name="TextBox 2"/>
            <p:cNvSpPr txBox="1">
              <a:spLocks noChangeArrowheads="1"/>
            </p:cNvSpPr>
            <p:nvPr/>
          </p:nvSpPr>
          <p:spPr bwMode="auto">
            <a:xfrm>
              <a:off x="387350" y="5392738"/>
              <a:ext cx="5010150" cy="338137"/>
            </a:xfrm>
            <a:prstGeom prst="rect">
              <a:avLst/>
            </a:prstGeom>
            <a:solidFill>
              <a:srgbClr val="CCFFFF"/>
            </a:solidFill>
            <a:ln>
              <a:noFill/>
            </a:ln>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defRPr/>
              </a:pPr>
              <a:r>
                <a:rPr lang="en-US" sz="1600" i="1" dirty="0" smtClean="0">
                  <a:solidFill>
                    <a:srgbClr val="000000"/>
                  </a:solidFill>
                  <a:latin typeface="Arial" panose="020B0604020202020204" pitchFamily="34" charset="0"/>
                  <a:cs typeface="Arial" panose="020B0604020202020204" pitchFamily="34" charset="0"/>
                </a:rPr>
                <a:t>F</a:t>
              </a:r>
              <a:r>
                <a:rPr lang="en-US" sz="1600" dirty="0" smtClean="0">
                  <a:solidFill>
                    <a:srgbClr val="000000"/>
                  </a:solidFill>
                  <a:latin typeface="Arial" panose="020B0604020202020204" pitchFamily="34" charset="0"/>
                  <a:cs typeface="Arial" panose="020B0604020202020204" pitchFamily="34" charset="0"/>
                </a:rPr>
                <a:t> distribution </a:t>
              </a:r>
              <a:r>
                <a:rPr lang="en-US" sz="1600" i="1" dirty="0" smtClean="0">
                  <a:solidFill>
                    <a:srgbClr val="000000"/>
                  </a:solidFill>
                  <a:latin typeface="Arial" panose="020B0604020202020204" pitchFamily="34" charset="0"/>
                  <a:cs typeface="Arial" panose="020B0604020202020204" pitchFamily="34" charset="0"/>
                </a:rPr>
                <a:t>P</a:t>
              </a:r>
              <a:r>
                <a:rPr lang="en-US" sz="1600" dirty="0" smtClean="0">
                  <a:solidFill>
                    <a:srgbClr val="000000"/>
                  </a:solidFill>
                  <a:latin typeface="Arial" panose="020B0604020202020204" pitchFamily="34" charset="0"/>
                  <a:cs typeface="Arial" panose="020B0604020202020204" pitchFamily="34" charset="0"/>
                </a:rPr>
                <a:t>-value in Excel  </a:t>
              </a:r>
              <a:r>
                <a:rPr lang="en-US" sz="1600" dirty="0" smtClean="0">
                  <a:solidFill>
                    <a:srgbClr val="000000"/>
                  </a:solidFill>
                  <a:latin typeface="Courier New" panose="02070309020205020404" pitchFamily="49" charset="0"/>
                  <a:cs typeface="Courier New" panose="02070309020205020404" pitchFamily="49" charset="0"/>
                </a:rPr>
                <a:t>=FDIST(</a:t>
              </a:r>
              <a:r>
                <a:rPr lang="en-US" sz="1600" i="1" dirty="0" err="1" smtClean="0">
                  <a:solidFill>
                    <a:srgbClr val="000000"/>
                  </a:solidFill>
                  <a:latin typeface="Arial" panose="020B0604020202020204" pitchFamily="34" charset="0"/>
                  <a:cs typeface="Arial" panose="020B0604020202020204" pitchFamily="34" charset="0"/>
                </a:rPr>
                <a:t>F</a:t>
              </a:r>
              <a:r>
                <a:rPr lang="en-US" sz="1600" dirty="0" err="1" smtClean="0">
                  <a:solidFill>
                    <a:srgbClr val="000000"/>
                  </a:solidFill>
                  <a:latin typeface="Arial" panose="020B0604020202020204" pitchFamily="34" charset="0"/>
                  <a:cs typeface="Arial" panose="020B0604020202020204" pitchFamily="34" charset="0"/>
                </a:rPr>
                <a:t>,</a:t>
              </a:r>
              <a:r>
                <a:rPr lang="en-US" sz="1600" i="1" dirty="0" err="1" smtClean="0">
                  <a:solidFill>
                    <a:srgbClr val="000000"/>
                  </a:solidFill>
                  <a:latin typeface="Arial" panose="020B0604020202020204" pitchFamily="34" charset="0"/>
                  <a:cs typeface="Arial" panose="020B0604020202020204" pitchFamily="34" charset="0"/>
                </a:rPr>
                <a:t>d.f.</a:t>
              </a:r>
              <a:r>
                <a:rPr lang="en-US" sz="1600" i="1" baseline="-25000" dirty="0" err="1" smtClean="0">
                  <a:solidFill>
                    <a:srgbClr val="000000"/>
                  </a:solidFill>
                  <a:latin typeface="Arial" panose="020B0604020202020204" pitchFamily="34" charset="0"/>
                  <a:cs typeface="Arial" panose="020B0604020202020204" pitchFamily="34" charset="0"/>
                </a:rPr>
                <a:t>N</a:t>
              </a:r>
              <a:r>
                <a:rPr lang="en-US" sz="1600" dirty="0" err="1" smtClean="0">
                  <a:solidFill>
                    <a:srgbClr val="000000"/>
                  </a:solidFill>
                  <a:latin typeface="Arial" panose="020B0604020202020204" pitchFamily="34" charset="0"/>
                  <a:cs typeface="Arial" panose="020B0604020202020204" pitchFamily="34" charset="0"/>
                </a:rPr>
                <a:t>,</a:t>
              </a:r>
              <a:r>
                <a:rPr lang="en-US" sz="1600" i="1" dirty="0" err="1" smtClean="0">
                  <a:solidFill>
                    <a:srgbClr val="000000"/>
                  </a:solidFill>
                  <a:latin typeface="Arial" panose="020B0604020202020204" pitchFamily="34" charset="0"/>
                  <a:cs typeface="Arial" panose="020B0604020202020204" pitchFamily="34" charset="0"/>
                </a:rPr>
                <a:t>d.f.</a:t>
              </a:r>
              <a:r>
                <a:rPr lang="en-US" sz="1600" i="1" baseline="-25000" dirty="0" err="1" smtClean="0">
                  <a:solidFill>
                    <a:srgbClr val="000000"/>
                  </a:solidFill>
                  <a:latin typeface="Arial" panose="020B0604020202020204" pitchFamily="34" charset="0"/>
                  <a:cs typeface="Arial" panose="020B0604020202020204" pitchFamily="34" charset="0"/>
                </a:rPr>
                <a:t>D</a:t>
              </a:r>
              <a:r>
                <a:rPr lang="en-US" sz="1600" dirty="0" smtClean="0">
                  <a:solidFill>
                    <a:srgbClr val="000000"/>
                  </a:solidFill>
                  <a:latin typeface="Courier New" panose="02070309020205020404" pitchFamily="49" charset="0"/>
                  <a:cs typeface="Courier New" panose="02070309020205020404" pitchFamily="49" charset="0"/>
                </a:rPr>
                <a:t>)</a:t>
              </a:r>
            </a:p>
          </p:txBody>
        </p:sp>
        <p:sp>
          <p:nvSpPr>
            <p:cNvPr id="39" name="TextBox 2"/>
            <p:cNvSpPr txBox="1">
              <a:spLocks noChangeArrowheads="1"/>
            </p:cNvSpPr>
            <p:nvPr/>
          </p:nvSpPr>
          <p:spPr bwMode="auto">
            <a:xfrm>
              <a:off x="5397500" y="2733675"/>
              <a:ext cx="960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FF"/>
                  </a:solidFill>
                  <a:effectLst/>
                  <a:uLnTx/>
                  <a:uFillTx/>
                  <a:latin typeface="Arial" charset="0"/>
                </a:rPr>
                <a:t>}</a:t>
              </a:r>
              <a:r>
                <a:rPr kumimoji="0" lang="en-US" altLang="en-US" sz="1600" b="0" i="0" u="none" strike="noStrike" kern="0" cap="none" spc="0" normalizeH="0" baseline="0" noProof="0">
                  <a:ln>
                    <a:noFill/>
                  </a:ln>
                  <a:solidFill>
                    <a:srgbClr val="0000FF"/>
                  </a:solidFill>
                  <a:effectLst/>
                  <a:uLnTx/>
                  <a:uFillTx/>
                  <a:latin typeface="Arial" charset="0"/>
                </a:rPr>
                <a:t>  Model</a:t>
              </a:r>
            </a:p>
          </p:txBody>
        </p:sp>
        <p:sp>
          <p:nvSpPr>
            <p:cNvPr id="40" name="TextBox 43"/>
            <p:cNvSpPr txBox="1">
              <a:spLocks noChangeArrowheads="1"/>
            </p:cNvSpPr>
            <p:nvPr/>
          </p:nvSpPr>
          <p:spPr bwMode="auto">
            <a:xfrm>
              <a:off x="5397500" y="2278063"/>
              <a:ext cx="1255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a:ln>
                    <a:noFill/>
                  </a:ln>
                  <a:solidFill>
                    <a:srgbClr val="0000FF"/>
                  </a:solidFill>
                  <a:effectLst/>
                  <a:uLnTx/>
                  <a:uFillTx/>
                  <a:latin typeface="Arial" charset="0"/>
                </a:rPr>
                <a:t>}</a:t>
              </a:r>
              <a:r>
                <a:rPr kumimoji="0" lang="en-US" altLang="en-US" sz="1600" b="0" i="0" u="none" strike="noStrike" kern="0" cap="none" spc="0" normalizeH="0" baseline="0" noProof="0">
                  <a:ln>
                    <a:noFill/>
                  </a:ln>
                  <a:solidFill>
                    <a:srgbClr val="0000FF"/>
                  </a:solidFill>
                  <a:effectLst/>
                  <a:uLnTx/>
                  <a:uFillTx/>
                  <a:latin typeface="Arial" charset="0"/>
                </a:rPr>
                <a:t>  Simuland</a:t>
              </a:r>
            </a:p>
          </p:txBody>
        </p:sp>
        <p:sp>
          <p:nvSpPr>
            <p:cNvPr id="41" name="Rectangle 20"/>
            <p:cNvSpPr>
              <a:spLocks noChangeArrowheads="1"/>
            </p:cNvSpPr>
            <p:nvPr/>
          </p:nvSpPr>
          <p:spPr bwMode="auto">
            <a:xfrm>
              <a:off x="381000" y="1819275"/>
              <a:ext cx="1377950" cy="454025"/>
            </a:xfrm>
            <a:prstGeom prst="rect">
              <a:avLst/>
            </a:prstGeom>
            <a:solidFill>
              <a:srgbClr val="EAEAEA"/>
            </a:solidFill>
            <a:ln w="19050" algn="ctr">
              <a:solidFill>
                <a:srgbClr val="FFFFFF"/>
              </a:solidFill>
              <a:round/>
              <a:headEnd/>
              <a:tailEnd type="stealth" w="lg" len="lg"/>
            </a:ln>
          </p:spPr>
          <p:txBody>
            <a:bodyPr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endParaRPr lang="en-US" altLang="en-US" sz="2000" b="1" baseline="-25000">
                <a:solidFill>
                  <a:srgbClr val="000000"/>
                </a:solidFill>
                <a:cs typeface="Arial" charset="0"/>
              </a:endParaRPr>
            </a:p>
          </p:txBody>
        </p:sp>
      </p:grpSp>
      <p:sp>
        <p:nvSpPr>
          <p:cNvPr id="43" name="Slide Number Placeholder 1"/>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32</a:t>
            </a:fld>
            <a:endParaRPr lang="en-US" dirty="0"/>
          </a:p>
        </p:txBody>
      </p:sp>
    </p:spTree>
    <p:extLst>
      <p:ext uri="{BB962C8B-B14F-4D97-AF65-F5344CB8AC3E}">
        <p14:creationId xmlns:p14="http://schemas.microsoft.com/office/powerpoint/2010/main" val="370759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a:t>Point Value: </a:t>
            </a:r>
            <a:r>
              <a:rPr lang="en-US" dirty="0" smtClean="0"/>
              <a:t>A </a:t>
            </a:r>
            <a:r>
              <a:rPr lang="en-US" dirty="0"/>
              <a:t>single sample </a:t>
            </a:r>
            <a:r>
              <a:rPr lang="en-US" dirty="0" smtClean="0"/>
              <a:t>metric from a referent data set</a:t>
            </a:r>
          </a:p>
          <a:p>
            <a:pPr lvl="1"/>
            <a:r>
              <a:rPr lang="en-US" dirty="0" smtClean="0"/>
              <a:t>Examples:</a:t>
            </a:r>
          </a:p>
          <a:p>
            <a:pPr lvl="2"/>
            <a:r>
              <a:rPr lang="en-US" dirty="0" smtClean="0"/>
              <a:t>Miss </a:t>
            </a:r>
            <a:r>
              <a:rPr lang="en-US" dirty="0"/>
              <a:t>distance</a:t>
            </a:r>
          </a:p>
          <a:p>
            <a:pPr lvl="2"/>
            <a:r>
              <a:rPr lang="en-US" dirty="0"/>
              <a:t>Time of flight</a:t>
            </a:r>
          </a:p>
          <a:p>
            <a:pPr lvl="2"/>
            <a:r>
              <a:rPr lang="en-US" dirty="0"/>
              <a:t>Percent of time in </a:t>
            </a:r>
            <a:r>
              <a:rPr lang="en-US" dirty="0" smtClean="0"/>
              <a:t>a specific mode</a:t>
            </a:r>
            <a:endParaRPr lang="en-US" dirty="0"/>
          </a:p>
          <a:p>
            <a:r>
              <a:rPr lang="en-US" dirty="0" smtClean="0"/>
              <a:t>Time </a:t>
            </a:r>
            <a:r>
              <a:rPr lang="en-US" dirty="0"/>
              <a:t>Series: A time series of single sample </a:t>
            </a:r>
            <a:r>
              <a:rPr lang="en-US" dirty="0" smtClean="0"/>
              <a:t>metrics from a </a:t>
            </a:r>
            <a:r>
              <a:rPr lang="en-US" dirty="0"/>
              <a:t>referent data </a:t>
            </a:r>
            <a:r>
              <a:rPr lang="en-US" dirty="0" smtClean="0"/>
              <a:t>set</a:t>
            </a:r>
            <a:endParaRPr lang="en-US" dirty="0"/>
          </a:p>
          <a:p>
            <a:pPr lvl="1"/>
            <a:r>
              <a:rPr lang="en-US" dirty="0" smtClean="0"/>
              <a:t>Examples:</a:t>
            </a:r>
          </a:p>
          <a:p>
            <a:pPr lvl="2"/>
            <a:r>
              <a:rPr lang="en-US" dirty="0" smtClean="0"/>
              <a:t>Position</a:t>
            </a:r>
            <a:endParaRPr lang="en-US" dirty="0"/>
          </a:p>
          <a:p>
            <a:pPr lvl="2"/>
            <a:r>
              <a:rPr lang="en-US" dirty="0"/>
              <a:t>Orientation</a:t>
            </a:r>
          </a:p>
          <a:p>
            <a:r>
              <a:rPr lang="en-US" dirty="0" smtClean="0"/>
              <a:t>Regardless </a:t>
            </a:r>
            <a:r>
              <a:rPr lang="en-US" dirty="0"/>
              <a:t>of time series or point value, both are considered a single sample of the underlying distribution, since the flight test represents only one sample.</a:t>
            </a:r>
          </a:p>
          <a:p>
            <a:endParaRPr lang="en-US" dirty="0"/>
          </a:p>
        </p:txBody>
      </p:sp>
      <p:sp>
        <p:nvSpPr>
          <p:cNvPr id="3" name="Title 2"/>
          <p:cNvSpPr>
            <a:spLocks noGrp="1"/>
          </p:cNvSpPr>
          <p:nvPr>
            <p:ph type="title"/>
          </p:nvPr>
        </p:nvSpPr>
        <p:spPr>
          <a:xfrm>
            <a:off x="1015068" y="0"/>
            <a:ext cx="10435903" cy="841248"/>
          </a:xfrm>
        </p:spPr>
        <p:txBody>
          <a:bodyPr/>
          <a:lstStyle/>
          <a:p>
            <a:r>
              <a:rPr lang="en-US" altLang="en-US" dirty="0"/>
              <a:t>Rigorous Validation: </a:t>
            </a:r>
            <a:r>
              <a:rPr lang="en-US" dirty="0"/>
              <a:t>Point Value Referent Data vs Time Series</a:t>
            </a:r>
          </a:p>
        </p:txBody>
      </p:sp>
      <p:sp>
        <p:nvSpPr>
          <p:cNvPr id="4" name="Slide Number Placeholder 1"/>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33</a:t>
            </a:fld>
            <a:endParaRPr lang="en-US" dirty="0"/>
          </a:p>
        </p:txBody>
      </p:sp>
    </p:spTree>
    <p:extLst>
      <p:ext uri="{BB962C8B-B14F-4D97-AF65-F5344CB8AC3E}">
        <p14:creationId xmlns:p14="http://schemas.microsoft.com/office/powerpoint/2010/main" val="2623138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039558" y="5417372"/>
            <a:ext cx="4757194"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smtClean="0"/>
              <a:t>Red </a:t>
            </a:r>
            <a:r>
              <a:rPr lang="en-US" altLang="en-US" sz="2000" dirty="0"/>
              <a:t>casualties at </a:t>
            </a:r>
            <a:r>
              <a:rPr lang="en-US" altLang="en-US" sz="2000" dirty="0">
                <a:solidFill>
                  <a:srgbClr val="0000FF"/>
                </a:solidFill>
              </a:rPr>
              <a:t>time 50 only</a:t>
            </a:r>
          </a:p>
          <a:p>
            <a:pPr marL="342900" indent="-342900">
              <a:buFont typeface="Arial" panose="020B0604020202020204" pitchFamily="34" charset="0"/>
              <a:buChar char="•"/>
            </a:pPr>
            <a:r>
              <a:rPr lang="en-US" altLang="en-US" sz="2000" dirty="0" smtClean="0"/>
              <a:t>Model </a:t>
            </a:r>
            <a:r>
              <a:rPr lang="en-US" altLang="en-US" sz="2000" dirty="0">
                <a:sym typeface="Symbol" panose="05050102010706020507" pitchFamily="18" charset="2"/>
              </a:rPr>
              <a:t></a:t>
            </a:r>
            <a:r>
              <a:rPr lang="en-US" altLang="en-US" sz="2000" dirty="0"/>
              <a:t> simuland</a:t>
            </a:r>
          </a:p>
          <a:p>
            <a:pPr marL="342900" indent="-342900">
              <a:buFont typeface="Arial" panose="020B0604020202020204" pitchFamily="34" charset="0"/>
              <a:buChar char="•"/>
            </a:pPr>
            <a:r>
              <a:rPr lang="en-US" altLang="en-US" sz="2000" dirty="0" smtClean="0">
                <a:sym typeface="Symbol" panose="05050102010706020507" pitchFamily="18" charset="2"/>
              </a:rPr>
              <a:t></a:t>
            </a:r>
            <a:r>
              <a:rPr lang="en-US" altLang="en-US" sz="2000" dirty="0" smtClean="0"/>
              <a:t> </a:t>
            </a:r>
            <a:r>
              <a:rPr lang="en-US" altLang="en-US" sz="2000" dirty="0"/>
              <a:t>Model valid?</a:t>
            </a:r>
          </a:p>
        </p:txBody>
      </p:sp>
      <p:sp>
        <p:nvSpPr>
          <p:cNvPr id="8" name="Text Box 2"/>
          <p:cNvSpPr txBox="1">
            <a:spLocks noChangeArrowheads="1"/>
          </p:cNvSpPr>
          <p:nvPr/>
        </p:nvSpPr>
        <p:spPr bwMode="auto">
          <a:xfrm>
            <a:off x="457200" y="838200"/>
            <a:ext cx="11534172"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2800" b="1" dirty="0" smtClean="0">
                <a:sym typeface="Symbol" panose="05050102010706020507" pitchFamily="18" charset="2"/>
              </a:rPr>
              <a:t>Time series example</a:t>
            </a:r>
            <a:r>
              <a:rPr lang="en-US" altLang="en-US" sz="2800" b="1" dirty="0">
                <a:sym typeface="Symbol" panose="05050102010706020507" pitchFamily="18" charset="2"/>
              </a:rPr>
              <a:t>:  Red </a:t>
            </a:r>
            <a:r>
              <a:rPr lang="en-US" altLang="en-US" sz="2800" b="1" dirty="0" smtClean="0">
                <a:sym typeface="Symbol" panose="05050102010706020507" pitchFamily="18" charset="2"/>
              </a:rPr>
              <a:t>casualties</a:t>
            </a:r>
            <a:endParaRPr lang="en-US" altLang="en-US" sz="1200" dirty="0"/>
          </a:p>
          <a:p>
            <a:pPr marL="342900" indent="-342900">
              <a:buFont typeface="Arial" panose="020B0604020202020204" pitchFamily="34" charset="0"/>
              <a:buChar char="•"/>
            </a:pPr>
            <a:r>
              <a:rPr lang="en-US" altLang="en-US" sz="2000" dirty="0" smtClean="0"/>
              <a:t>1 </a:t>
            </a:r>
            <a:r>
              <a:rPr lang="en-US" altLang="en-US" sz="2000" dirty="0"/>
              <a:t>“trial” of simuland, e.g., data from actual battle</a:t>
            </a:r>
          </a:p>
          <a:p>
            <a:pPr marL="342900" indent="-342900">
              <a:buFont typeface="Arial" panose="020B0604020202020204" pitchFamily="34" charset="0"/>
              <a:buChar char="•"/>
            </a:pPr>
            <a:r>
              <a:rPr lang="en-US" altLang="en-US" sz="2000" dirty="0" smtClean="0"/>
              <a:t>15 </a:t>
            </a:r>
            <a:r>
              <a:rPr lang="en-US" altLang="en-US" sz="2000" dirty="0"/>
              <a:t>trials (executions) of a model of the same battle</a:t>
            </a:r>
            <a:endParaRPr lang="en-US" altLang="en-US" sz="2000" i="1" dirty="0">
              <a:latin typeface="Times New Roman" panose="02020603050405020304" pitchFamily="18" charset="0"/>
            </a:endParaRPr>
          </a:p>
        </p:txBody>
      </p:sp>
      <p:sp>
        <p:nvSpPr>
          <p:cNvPr id="10" name="Text Box 2"/>
          <p:cNvSpPr txBox="1">
            <a:spLocks noChangeArrowheads="1"/>
          </p:cNvSpPr>
          <p:nvPr/>
        </p:nvSpPr>
        <p:spPr bwMode="auto">
          <a:xfrm>
            <a:off x="6288671" y="5417372"/>
            <a:ext cx="5142856"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342900" indent="-342900">
              <a:buFont typeface="Arial" panose="020B0604020202020204" pitchFamily="34" charset="0"/>
              <a:buChar char="•"/>
            </a:pPr>
            <a:r>
              <a:rPr lang="en-US" altLang="en-US" sz="2000" dirty="0" smtClean="0"/>
              <a:t>Red </a:t>
            </a:r>
            <a:r>
              <a:rPr lang="en-US" altLang="en-US" sz="2000" dirty="0"/>
              <a:t>casualties at </a:t>
            </a:r>
            <a:r>
              <a:rPr lang="en-US" altLang="en-US" sz="2000" dirty="0">
                <a:solidFill>
                  <a:srgbClr val="0000FF"/>
                </a:solidFill>
              </a:rPr>
              <a:t>times 0–50</a:t>
            </a:r>
          </a:p>
          <a:p>
            <a:pPr marL="342900" indent="-342900">
              <a:buFont typeface="Arial" panose="020B0604020202020204" pitchFamily="34" charset="0"/>
              <a:buChar char="•"/>
            </a:pPr>
            <a:r>
              <a:rPr lang="en-US" altLang="en-US" sz="2000" dirty="0" smtClean="0"/>
              <a:t>Model </a:t>
            </a:r>
            <a:r>
              <a:rPr lang="en-US" altLang="en-US" sz="2000" dirty="0">
                <a:sym typeface="Symbol" panose="05050102010706020507" pitchFamily="18" charset="2"/>
              </a:rPr>
              <a:t>mostly </a:t>
            </a:r>
            <a:r>
              <a:rPr lang="en-US" altLang="en-US" sz="2000" dirty="0"/>
              <a:t> simuland</a:t>
            </a:r>
          </a:p>
          <a:p>
            <a:pPr marL="342900" indent="-342900">
              <a:buFont typeface="Arial" panose="020B0604020202020204" pitchFamily="34" charset="0"/>
              <a:buChar char="•"/>
            </a:pPr>
            <a:r>
              <a:rPr lang="en-US" altLang="en-US" sz="2000" dirty="0" smtClean="0">
                <a:sym typeface="Symbol" panose="05050102010706020507" pitchFamily="18" charset="2"/>
              </a:rPr>
              <a:t></a:t>
            </a:r>
            <a:r>
              <a:rPr lang="en-US" altLang="en-US" sz="2000" dirty="0" smtClean="0"/>
              <a:t> </a:t>
            </a:r>
            <a:r>
              <a:rPr lang="en-US" altLang="en-US" sz="2000" dirty="0"/>
              <a:t>Model not valid?</a:t>
            </a:r>
          </a:p>
        </p:txBody>
      </p:sp>
      <p:pic>
        <p:nvPicPr>
          <p:cNvPr id="11" name="Picture 3" descr="C:\Users\mpetty\Desktop\Working, IITSEC 2021\Saved 10\W&amp;WO, ACI Plot 0a,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 y="2145174"/>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C:\Users\mpetty\Desktop\Working, IITSEC 2021\Saved 10\W&amp;WO, ACI Plot 0b, Timestep Time Seri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9980" y="2153112"/>
            <a:ext cx="544669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34</a:t>
            </a:fld>
            <a:endParaRPr lang="en-US" dirty="0"/>
          </a:p>
        </p:txBody>
      </p:sp>
      <p:sp>
        <p:nvSpPr>
          <p:cNvPr id="13" name="Rectangle 2"/>
          <p:cNvSpPr>
            <a:spLocks noGrp="1" noChangeArrowheads="1"/>
          </p:cNvSpPr>
          <p:nvPr>
            <p:ph type="title"/>
          </p:nvPr>
        </p:nvSpPr>
        <p:spPr>
          <a:xfrm>
            <a:off x="1390650" y="0"/>
            <a:ext cx="9582149" cy="795130"/>
          </a:xfrm>
        </p:spPr>
        <p:txBody>
          <a:bodyPr/>
          <a:lstStyle/>
          <a:p>
            <a:r>
              <a:rPr lang="en-US" altLang="en-US" dirty="0"/>
              <a:t>Rigorous Validation: Time Series </a:t>
            </a:r>
            <a:r>
              <a:rPr lang="en-US" altLang="en-US" dirty="0" smtClean="0"/>
              <a:t>Example </a:t>
            </a:r>
          </a:p>
        </p:txBody>
      </p:sp>
    </p:spTree>
    <p:extLst>
      <p:ext uri="{BB962C8B-B14F-4D97-AF65-F5344CB8AC3E}">
        <p14:creationId xmlns:p14="http://schemas.microsoft.com/office/powerpoint/2010/main" val="3759037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48182" y="947406"/>
            <a:ext cx="9988952"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marL="457200" indent="-457200">
              <a:spcAft>
                <a:spcPts val="600"/>
              </a:spcAft>
            </a:pPr>
            <a:r>
              <a:rPr lang="en-US" altLang="en-US" sz="2800" b="1" dirty="0" smtClean="0">
                <a:sym typeface="Symbol" panose="05050102010706020507" pitchFamily="18" charset="2"/>
              </a:rPr>
              <a:t>Time Series Validation: </a:t>
            </a:r>
            <a:r>
              <a:rPr lang="en-US" altLang="en-US" sz="2800" b="1" dirty="0"/>
              <a:t>Advanced </a:t>
            </a:r>
            <a:r>
              <a:rPr lang="en-US" altLang="en-US" sz="2800" b="1" dirty="0" smtClean="0"/>
              <a:t>Methods</a:t>
            </a:r>
            <a:endParaRPr lang="en-US" altLang="en-US" sz="1200" dirty="0" smtClean="0"/>
          </a:p>
          <a:p>
            <a:pPr marL="798513" lvl="1" indent="-341313">
              <a:buFont typeface="Arial" panose="020B0604020202020204" pitchFamily="34" charset="0"/>
              <a:buChar char="•"/>
              <a:tabLst>
                <a:tab pos="342900" algn="l"/>
                <a:tab pos="798513" algn="l"/>
              </a:tabLst>
            </a:pPr>
            <a:r>
              <a:rPr lang="en-US" altLang="en-US" sz="2400" dirty="0" smtClean="0"/>
              <a:t>Confidence interval methods (examples follow)</a:t>
            </a:r>
            <a:endParaRPr lang="en-US" altLang="en-US" sz="2400" dirty="0"/>
          </a:p>
        </p:txBody>
      </p:sp>
      <p:grpSp>
        <p:nvGrpSpPr>
          <p:cNvPr id="30" name="Group 29"/>
          <p:cNvGrpSpPr/>
          <p:nvPr/>
        </p:nvGrpSpPr>
        <p:grpSpPr>
          <a:xfrm>
            <a:off x="509286" y="2297478"/>
            <a:ext cx="11169570" cy="4242221"/>
            <a:chOff x="457200" y="2268538"/>
            <a:chExt cx="8229600" cy="3541712"/>
          </a:xfrm>
        </p:grpSpPr>
        <p:sp>
          <p:nvSpPr>
            <p:cNvPr id="31" name="Rectangle 30"/>
            <p:cNvSpPr/>
            <p:nvPr/>
          </p:nvSpPr>
          <p:spPr bwMode="auto">
            <a:xfrm>
              <a:off x="457200" y="2268538"/>
              <a:ext cx="9906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Method</a:t>
              </a:r>
            </a:p>
          </p:txBody>
        </p:sp>
        <p:sp>
          <p:nvSpPr>
            <p:cNvPr id="32" name="Rectangle 31"/>
            <p:cNvSpPr/>
            <p:nvPr/>
          </p:nvSpPr>
          <p:spPr bwMode="auto">
            <a:xfrm>
              <a:off x="1447800" y="2268538"/>
              <a:ext cx="1143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Simuland</a:t>
              </a:r>
            </a:p>
            <a:p>
              <a:pPr algn="ctr" eaLnBrk="0" hangingPunct="0">
                <a:defRPr/>
              </a:pPr>
              <a:r>
                <a:rPr lang="en-US" sz="2000" dirty="0">
                  <a:latin typeface="Arial" charset="0"/>
                  <a:cs typeface="Arial" charset="0"/>
                </a:rPr>
                <a:t>trials</a:t>
              </a:r>
            </a:p>
          </p:txBody>
        </p:sp>
        <p:sp>
          <p:nvSpPr>
            <p:cNvPr id="33" name="Rectangle 32"/>
            <p:cNvSpPr/>
            <p:nvPr/>
          </p:nvSpPr>
          <p:spPr bwMode="auto">
            <a:xfrm>
              <a:off x="2590800" y="2268538"/>
              <a:ext cx="1143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Model</a:t>
              </a:r>
            </a:p>
            <a:p>
              <a:pPr algn="ctr" eaLnBrk="0" hangingPunct="0">
                <a:defRPr/>
              </a:pPr>
              <a:r>
                <a:rPr lang="en-US" sz="2000" dirty="0">
                  <a:latin typeface="Arial" charset="0"/>
                  <a:cs typeface="Arial" charset="0"/>
                </a:rPr>
                <a:t>trials</a:t>
              </a:r>
            </a:p>
          </p:txBody>
        </p:sp>
        <p:sp>
          <p:nvSpPr>
            <p:cNvPr id="34" name="Rectangle 33"/>
            <p:cNvSpPr/>
            <p:nvPr/>
          </p:nvSpPr>
          <p:spPr bwMode="auto">
            <a:xfrm>
              <a:off x="3733800" y="2268538"/>
              <a:ext cx="22860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Interval</a:t>
              </a:r>
            </a:p>
            <a:p>
              <a:pPr algn="ctr" eaLnBrk="0" hangingPunct="0">
                <a:defRPr/>
              </a:pPr>
              <a:r>
                <a:rPr lang="en-US" sz="2000" dirty="0">
                  <a:latin typeface="Arial" charset="0"/>
                  <a:cs typeface="Arial" charset="0"/>
                </a:rPr>
                <a:t>bounds</a:t>
              </a:r>
            </a:p>
          </p:txBody>
        </p:sp>
        <p:sp>
          <p:nvSpPr>
            <p:cNvPr id="35" name="Rectangle 34"/>
            <p:cNvSpPr/>
            <p:nvPr/>
          </p:nvSpPr>
          <p:spPr bwMode="auto">
            <a:xfrm>
              <a:off x="6019800" y="2268538"/>
              <a:ext cx="846138"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OOB</a:t>
              </a:r>
            </a:p>
            <a:p>
              <a:pPr algn="ctr" eaLnBrk="0" hangingPunct="0">
                <a:defRPr/>
              </a:pPr>
              <a:r>
                <a:rPr lang="en-US" sz="2000" dirty="0">
                  <a:latin typeface="Arial" charset="0"/>
                  <a:cs typeface="Arial" charset="0"/>
                </a:rPr>
                <a:t>limit</a:t>
              </a:r>
            </a:p>
          </p:txBody>
        </p:sp>
        <p:sp>
          <p:nvSpPr>
            <p:cNvPr id="36" name="Rectangle 35"/>
            <p:cNvSpPr/>
            <p:nvPr/>
          </p:nvSpPr>
          <p:spPr bwMode="auto">
            <a:xfrm>
              <a:off x="6858000" y="2268538"/>
              <a:ext cx="1828800" cy="685800"/>
            </a:xfrm>
            <a:prstGeom prst="rect">
              <a:avLst/>
            </a:prstGeom>
            <a:solidFill>
              <a:schemeClr val="bg1">
                <a:lumMod val="85000"/>
              </a:schemeClr>
            </a:solidFill>
            <a:ln w="19050" cap="flat" cmpd="sng" algn="ctr">
              <a:solidFill>
                <a:schemeClr val="bg1"/>
              </a:solidFill>
              <a:prstDash val="solid"/>
              <a:round/>
              <a:headEnd type="none" w="med" len="med"/>
              <a:tailEnd type="stealth" w="lg" len="lg"/>
            </a:ln>
            <a:effectLst/>
            <a:extLst/>
          </p:spPr>
          <p:txBody>
            <a:bodyPr wrap="none" anchor="ctr"/>
            <a:lstStyle/>
            <a:p>
              <a:pPr algn="ctr" eaLnBrk="0" hangingPunct="0">
                <a:defRPr/>
              </a:pPr>
              <a:r>
                <a:rPr lang="en-US" sz="2000" dirty="0">
                  <a:latin typeface="Arial" charset="0"/>
                  <a:cs typeface="Arial" charset="0"/>
                </a:rPr>
                <a:t>Examples</a:t>
              </a:r>
              <a:br>
                <a:rPr lang="en-US" sz="2000" dirty="0">
                  <a:latin typeface="Arial" charset="0"/>
                  <a:cs typeface="Arial" charset="0"/>
                </a:rPr>
              </a:br>
              <a:r>
                <a:rPr lang="en-US" sz="2000" dirty="0">
                  <a:latin typeface="Arial" charset="0"/>
                  <a:cs typeface="Arial" charset="0"/>
                </a:rPr>
                <a:t>&amp; Sources</a:t>
              </a:r>
            </a:p>
          </p:txBody>
        </p:sp>
        <p:sp>
          <p:nvSpPr>
            <p:cNvPr id="37" name="Rectangle 11"/>
            <p:cNvSpPr>
              <a:spLocks noChangeArrowheads="1"/>
            </p:cNvSpPr>
            <p:nvPr/>
          </p:nvSpPr>
          <p:spPr bwMode="auto">
            <a:xfrm>
              <a:off x="457200" y="2954338"/>
              <a:ext cx="9906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A</a:t>
              </a:r>
            </a:p>
          </p:txBody>
        </p:sp>
        <p:sp>
          <p:nvSpPr>
            <p:cNvPr id="38" name="Rectangle 12"/>
            <p:cNvSpPr>
              <a:spLocks noChangeArrowheads="1"/>
            </p:cNvSpPr>
            <p:nvPr/>
          </p:nvSpPr>
          <p:spPr bwMode="auto">
            <a:xfrm>
              <a:off x="1447800" y="29543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39" name="Rectangle 13"/>
            <p:cNvSpPr>
              <a:spLocks noChangeArrowheads="1"/>
            </p:cNvSpPr>
            <p:nvPr/>
          </p:nvSpPr>
          <p:spPr bwMode="auto">
            <a:xfrm>
              <a:off x="2590800" y="29543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40" name="Rectangle 14"/>
            <p:cNvSpPr>
              <a:spLocks noChangeArrowheads="1"/>
            </p:cNvSpPr>
            <p:nvPr/>
          </p:nvSpPr>
          <p:spPr bwMode="auto">
            <a:xfrm>
              <a:off x="3733800" y="2954338"/>
              <a:ext cx="2286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solidFill>
                    <a:srgbClr val="000000"/>
                  </a:solidFill>
                </a:rPr>
                <a:t>Simuland </a:t>
              </a:r>
              <a:r>
                <a:rPr lang="el-GR" altLang="en-US" sz="2000">
                  <a:solidFill>
                    <a:srgbClr val="000000"/>
                  </a:solidFill>
                  <a:latin typeface="Times New Roman" panose="02020603050405020304" pitchFamily="18" charset="0"/>
                  <a:sym typeface="Symbol" panose="05050102010706020507" pitchFamily="18" charset="2"/>
                </a:rPr>
                <a:t></a:t>
              </a:r>
              <a:r>
                <a:rPr lang="en-US" altLang="en-US" sz="2000" dirty="0">
                  <a:solidFill>
                    <a:srgbClr val="000000"/>
                  </a:solidFill>
                  <a:sym typeface="Symbol" panose="05050102010706020507" pitchFamily="18" charset="2"/>
                </a:rPr>
                <a:t> SME </a:t>
              </a:r>
              <a:r>
                <a:rPr lang="el-GR" altLang="en-US" sz="2000">
                  <a:solidFill>
                    <a:srgbClr val="000000"/>
                  </a:solidFill>
                  <a:latin typeface="Times New Roman" panose="02020603050405020304" pitchFamily="18" charset="0"/>
                </a:rPr>
                <a:t>ε</a:t>
              </a:r>
              <a:endParaRPr lang="en-US" altLang="en-US" sz="2000" dirty="0"/>
            </a:p>
          </p:txBody>
        </p:sp>
        <p:sp>
          <p:nvSpPr>
            <p:cNvPr id="41" name="Rectangle 15"/>
            <p:cNvSpPr>
              <a:spLocks noChangeArrowheads="1"/>
            </p:cNvSpPr>
            <p:nvPr/>
          </p:nvSpPr>
          <p:spPr bwMode="auto">
            <a:xfrm>
              <a:off x="6019800" y="2954338"/>
              <a:ext cx="846138"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42" name="Rectangle 16"/>
            <p:cNvSpPr>
              <a:spLocks noChangeArrowheads="1"/>
            </p:cNvSpPr>
            <p:nvPr/>
          </p:nvSpPr>
          <p:spPr bwMode="auto">
            <a:xfrm>
              <a:off x="6858000" y="2954338"/>
              <a:ext cx="18288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[Engel, 1954]</a:t>
              </a:r>
            </a:p>
            <a:p>
              <a:pPr algn="ctr"/>
              <a:r>
                <a:rPr lang="en-US" altLang="en-US" sz="1600" dirty="0"/>
                <a:t>[Petty, 2010]</a:t>
              </a:r>
            </a:p>
          </p:txBody>
        </p:sp>
        <p:sp>
          <p:nvSpPr>
            <p:cNvPr id="43" name="Rectangle 17"/>
            <p:cNvSpPr>
              <a:spLocks noChangeArrowheads="1"/>
            </p:cNvSpPr>
            <p:nvPr/>
          </p:nvSpPr>
          <p:spPr bwMode="auto">
            <a:xfrm>
              <a:off x="457200" y="3640138"/>
              <a:ext cx="9906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B</a:t>
              </a:r>
            </a:p>
          </p:txBody>
        </p:sp>
        <p:sp>
          <p:nvSpPr>
            <p:cNvPr id="44" name="Rectangle 18"/>
            <p:cNvSpPr>
              <a:spLocks noChangeArrowheads="1"/>
            </p:cNvSpPr>
            <p:nvPr/>
          </p:nvSpPr>
          <p:spPr bwMode="auto">
            <a:xfrm>
              <a:off x="1447800" y="3640138"/>
              <a:ext cx="1143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1</a:t>
              </a:r>
            </a:p>
          </p:txBody>
        </p:sp>
        <p:sp>
          <p:nvSpPr>
            <p:cNvPr id="45" name="Rectangle 19"/>
            <p:cNvSpPr>
              <a:spLocks noChangeArrowheads="1"/>
            </p:cNvSpPr>
            <p:nvPr/>
          </p:nvSpPr>
          <p:spPr bwMode="auto">
            <a:xfrm>
              <a:off x="2590800" y="3640138"/>
              <a:ext cx="1143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46" name="Rectangle 20"/>
            <p:cNvSpPr>
              <a:spLocks noChangeArrowheads="1"/>
            </p:cNvSpPr>
            <p:nvPr/>
          </p:nvSpPr>
          <p:spPr bwMode="auto">
            <a:xfrm>
              <a:off x="3733800" y="3640138"/>
              <a:ext cx="22860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Model 95% c. i.</a:t>
              </a:r>
            </a:p>
          </p:txBody>
        </p:sp>
        <p:sp>
          <p:nvSpPr>
            <p:cNvPr id="47" name="Rectangle 21"/>
            <p:cNvSpPr>
              <a:spLocks noChangeArrowheads="1"/>
            </p:cNvSpPr>
            <p:nvPr/>
          </p:nvSpPr>
          <p:spPr bwMode="auto">
            <a:xfrm>
              <a:off x="6019800" y="3640138"/>
              <a:ext cx="846138"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48" name="Rectangle 22"/>
            <p:cNvSpPr>
              <a:spLocks noChangeArrowheads="1"/>
            </p:cNvSpPr>
            <p:nvPr/>
          </p:nvSpPr>
          <p:spPr bwMode="auto">
            <a:xfrm>
              <a:off x="6858000" y="3640138"/>
              <a:ext cx="1828800" cy="685800"/>
            </a:xfrm>
            <a:prstGeom prst="rect">
              <a:avLst/>
            </a:prstGeom>
            <a:solidFill>
              <a:srgbClr val="CCFFCC"/>
            </a:solidFill>
            <a:ln w="19050" algn="ctr">
              <a:solidFill>
                <a:schemeClr val="bg1"/>
              </a:solidFill>
              <a:round/>
              <a:headEnd/>
              <a:tailEnd type="stealth" w="lg" len="lg"/>
            </a:ln>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[Herington, 2002]</a:t>
              </a:r>
            </a:p>
            <a:p>
              <a:pPr algn="ctr"/>
              <a:r>
                <a:rPr lang="en-US" altLang="en-US" sz="1600" dirty="0"/>
                <a:t>[Champagne, 2007]</a:t>
              </a:r>
            </a:p>
          </p:txBody>
        </p:sp>
        <p:sp>
          <p:nvSpPr>
            <p:cNvPr id="49" name="Rectangle 23"/>
            <p:cNvSpPr>
              <a:spLocks noChangeArrowheads="1"/>
            </p:cNvSpPr>
            <p:nvPr/>
          </p:nvSpPr>
          <p:spPr bwMode="auto">
            <a:xfrm>
              <a:off x="457200" y="4325938"/>
              <a:ext cx="9906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C</a:t>
              </a:r>
            </a:p>
          </p:txBody>
        </p:sp>
        <p:sp>
          <p:nvSpPr>
            <p:cNvPr id="50" name="Rectangle 24"/>
            <p:cNvSpPr>
              <a:spLocks noChangeArrowheads="1"/>
            </p:cNvSpPr>
            <p:nvPr/>
          </p:nvSpPr>
          <p:spPr bwMode="auto">
            <a:xfrm>
              <a:off x="1447800" y="43259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51" name="Rectangle 25"/>
            <p:cNvSpPr>
              <a:spLocks noChangeArrowheads="1"/>
            </p:cNvSpPr>
            <p:nvPr/>
          </p:nvSpPr>
          <p:spPr bwMode="auto">
            <a:xfrm>
              <a:off x="2590800" y="4325938"/>
              <a:ext cx="1143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Multiple</a:t>
              </a:r>
            </a:p>
          </p:txBody>
        </p:sp>
        <p:sp>
          <p:nvSpPr>
            <p:cNvPr id="52" name="Rectangle 26"/>
            <p:cNvSpPr>
              <a:spLocks noChangeArrowheads="1"/>
            </p:cNvSpPr>
            <p:nvPr/>
          </p:nvSpPr>
          <p:spPr bwMode="auto">
            <a:xfrm>
              <a:off x="3733800" y="4325938"/>
              <a:ext cx="22860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Simuland 95% c. i.</a:t>
              </a:r>
            </a:p>
            <a:p>
              <a:pPr algn="ctr"/>
              <a:r>
                <a:rPr lang="en-US" altLang="en-US" sz="2000" dirty="0"/>
                <a:t>Model 95% c. i.</a:t>
              </a:r>
            </a:p>
          </p:txBody>
        </p:sp>
        <p:sp>
          <p:nvSpPr>
            <p:cNvPr id="53" name="Rectangle 27"/>
            <p:cNvSpPr>
              <a:spLocks noChangeArrowheads="1"/>
            </p:cNvSpPr>
            <p:nvPr/>
          </p:nvSpPr>
          <p:spPr bwMode="auto">
            <a:xfrm>
              <a:off x="6019800" y="4325938"/>
              <a:ext cx="846138"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2000" dirty="0"/>
                <a:t>SME</a:t>
              </a:r>
            </a:p>
          </p:txBody>
        </p:sp>
        <p:sp>
          <p:nvSpPr>
            <p:cNvPr id="54" name="Rectangle 28"/>
            <p:cNvSpPr>
              <a:spLocks noChangeArrowheads="1"/>
            </p:cNvSpPr>
            <p:nvPr/>
          </p:nvSpPr>
          <p:spPr bwMode="auto">
            <a:xfrm>
              <a:off x="6858000" y="4325938"/>
              <a:ext cx="1828800" cy="685800"/>
            </a:xfrm>
            <a:prstGeom prst="rect">
              <a:avLst/>
            </a:prstGeom>
            <a:solidFill>
              <a:srgbClr val="FFFFCC"/>
            </a:solidFill>
            <a:ln w="19050" algn="ctr">
              <a:solidFill>
                <a:schemeClr val="bg1"/>
              </a:solidFill>
              <a:round/>
              <a:headEn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Arial" panose="020B0604020202020204" pitchFamily="34" charset="0"/>
                  <a:cs typeface="Arial" panose="020B0604020202020204" pitchFamily="34" charset="0"/>
                </a:defRPr>
              </a:lvl1pPr>
              <a:lvl2pPr marL="742950" indent="-285750" eaLnBrk="0" hangingPunct="0">
                <a:defRPr sz="800">
                  <a:solidFill>
                    <a:schemeClr val="tx1"/>
                  </a:solidFill>
                  <a:latin typeface="Arial" panose="020B0604020202020204" pitchFamily="34" charset="0"/>
                  <a:cs typeface="Arial" panose="020B0604020202020204" pitchFamily="34" charset="0"/>
                </a:defRPr>
              </a:lvl2pPr>
              <a:lvl3pPr marL="1143000" indent="-228600" eaLnBrk="0" hangingPunct="0">
                <a:defRPr sz="800">
                  <a:solidFill>
                    <a:schemeClr val="tx1"/>
                  </a:solidFill>
                  <a:latin typeface="Arial" panose="020B0604020202020204" pitchFamily="34" charset="0"/>
                  <a:cs typeface="Arial" panose="020B0604020202020204" pitchFamily="34" charset="0"/>
                </a:defRPr>
              </a:lvl3pPr>
              <a:lvl4pPr marL="1600200" indent="-228600" eaLnBrk="0" hangingPunct="0">
                <a:defRPr sz="800">
                  <a:solidFill>
                    <a:schemeClr val="tx1"/>
                  </a:solidFill>
                  <a:latin typeface="Arial" panose="020B0604020202020204" pitchFamily="34" charset="0"/>
                  <a:cs typeface="Arial" panose="020B0604020202020204" pitchFamily="34" charset="0"/>
                </a:defRPr>
              </a:lvl4pPr>
              <a:lvl5pPr marL="2057400" indent="-228600" eaLnBrk="0" hangingPunct="0">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cs typeface="Arial" panose="020B0604020202020204" pitchFamily="34" charset="0"/>
                </a:defRPr>
              </a:lvl9pPr>
            </a:lstStyle>
            <a:p>
              <a:pPr algn="ctr"/>
              <a:r>
                <a:rPr lang="en-US" altLang="en-US" sz="1600" dirty="0"/>
                <a:t>[Law, 2015]</a:t>
              </a:r>
            </a:p>
          </p:txBody>
        </p:sp>
        <p:sp>
          <p:nvSpPr>
            <p:cNvPr id="55" name="Text Box 2"/>
            <p:cNvSpPr txBox="1">
              <a:spLocks noChangeArrowheads="1"/>
            </p:cNvSpPr>
            <p:nvPr/>
          </p:nvSpPr>
          <p:spPr bwMode="auto">
            <a:xfrm>
              <a:off x="465138" y="5162550"/>
              <a:ext cx="8221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algn="ctr">
                <a:defRPr/>
              </a:pPr>
              <a:r>
                <a:rPr lang="el-GR" altLang="en-US" sz="1800" dirty="0" smtClean="0">
                  <a:solidFill>
                    <a:srgbClr val="000000"/>
                  </a:solidFill>
                  <a:latin typeface="Times New Roman"/>
                </a:rPr>
                <a:t>ε</a:t>
              </a:r>
              <a:r>
                <a:rPr lang="en-US" altLang="en-US" sz="1800" dirty="0" smtClean="0">
                  <a:sym typeface="Symbol" pitchFamily="18" charset="2"/>
                </a:rPr>
                <a:t> </a:t>
              </a:r>
              <a:r>
                <a:rPr lang="en-US" altLang="en-US" sz="1800" dirty="0" smtClean="0">
                  <a:latin typeface="+mn-lt"/>
                  <a:sym typeface="Symbol" pitchFamily="18" charset="2"/>
                </a:rPr>
                <a:t>=</a:t>
              </a:r>
              <a:r>
                <a:rPr lang="en-US" altLang="en-US" sz="1800" dirty="0" smtClean="0">
                  <a:sym typeface="Symbol" pitchFamily="18" charset="2"/>
                </a:rPr>
                <a:t> time step value error tolerance</a:t>
              </a:r>
            </a:p>
            <a:p>
              <a:pPr algn="ctr">
                <a:defRPr/>
              </a:pPr>
              <a:r>
                <a:rPr lang="en-US" altLang="en-US" sz="1800" dirty="0" smtClean="0">
                  <a:sym typeface="Symbol" pitchFamily="18" charset="2"/>
                </a:rPr>
                <a:t>OOB </a:t>
              </a:r>
              <a:r>
                <a:rPr lang="en-US" altLang="en-US" sz="1800" dirty="0" smtClean="0">
                  <a:latin typeface="+mn-lt"/>
                  <a:sym typeface="Symbol" pitchFamily="18" charset="2"/>
                </a:rPr>
                <a:t>=</a:t>
              </a:r>
              <a:r>
                <a:rPr lang="en-US" altLang="en-US" sz="1800" dirty="0" smtClean="0">
                  <a:sym typeface="Symbol" pitchFamily="18" charset="2"/>
                </a:rPr>
                <a:t> time steps out of bounds</a:t>
              </a:r>
              <a:endParaRPr lang="en-US" altLang="en-US" sz="1800" dirty="0" smtClean="0"/>
            </a:p>
          </p:txBody>
        </p:sp>
      </p:gr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35</a:t>
            </a:fld>
            <a:endParaRPr lang="en-US" dirty="0"/>
          </a:p>
        </p:txBody>
      </p:sp>
      <p:sp>
        <p:nvSpPr>
          <p:cNvPr id="56" name="Rectangle 2"/>
          <p:cNvSpPr>
            <a:spLocks noGrp="1" noChangeArrowheads="1"/>
          </p:cNvSpPr>
          <p:nvPr>
            <p:ph type="title"/>
          </p:nvPr>
        </p:nvSpPr>
        <p:spPr>
          <a:xfrm>
            <a:off x="1390650" y="0"/>
            <a:ext cx="9582149" cy="795130"/>
          </a:xfrm>
        </p:spPr>
        <p:txBody>
          <a:bodyPr/>
          <a:lstStyle/>
          <a:p>
            <a:r>
              <a:rPr lang="en-US" altLang="en-US" dirty="0"/>
              <a:t>Rigorous Validation: Time Series </a:t>
            </a:r>
            <a:r>
              <a:rPr lang="en-US" altLang="en-US" dirty="0" smtClean="0"/>
              <a:t>Validation Methods</a:t>
            </a:r>
          </a:p>
        </p:txBody>
      </p:sp>
    </p:spTree>
    <p:extLst>
      <p:ext uri="{BB962C8B-B14F-4D97-AF65-F5344CB8AC3E}">
        <p14:creationId xmlns:p14="http://schemas.microsoft.com/office/powerpoint/2010/main" val="654779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A </a:t>
            </a:r>
            <a:r>
              <a:rPr lang="en-US" altLang="en-US" sz="2800" b="1" dirty="0" smtClean="0">
                <a:solidFill>
                  <a:srgbClr val="000000"/>
                </a:solidFill>
              </a:rPr>
              <a:t>(1 - 1)</a:t>
            </a:r>
            <a:endParaRPr lang="en-US" altLang="en-US" sz="1600" b="1" dirty="0">
              <a:latin typeface="Times New Roman" panose="02020603050405020304" pitchFamily="18" charset="0"/>
            </a:endParaRPr>
          </a:p>
          <a:p>
            <a:endParaRPr lang="en-US" altLang="en-US" sz="1200" dirty="0" smtClean="0"/>
          </a:p>
        </p:txBody>
      </p:sp>
      <p:pic>
        <p:nvPicPr>
          <p:cNvPr id="7" name="Picture 2" descr="C:\Users\mpetty\Desktop\Working, IITSEC 2021\Saved 10\V1,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919" y="1559689"/>
            <a:ext cx="5655681" cy="36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mpetty\Desktop\Working, IITSEC 2021\Saved 10\V1,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3487" y="1559689"/>
            <a:ext cx="5655681" cy="36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smtClean="0"/>
              <a:t>SME:  </a:t>
            </a:r>
            <a:r>
              <a:rPr lang="el-GR" altLang="en-US" sz="2000" dirty="0" smtClean="0">
                <a:solidFill>
                  <a:srgbClr val="000000"/>
                </a:solidFill>
                <a:latin typeface="Times New Roman"/>
              </a:rPr>
              <a:t>ε</a:t>
            </a:r>
            <a:r>
              <a:rPr lang="en-US" altLang="en-US" sz="2000" dirty="0" smtClean="0"/>
              <a:t> </a:t>
            </a:r>
            <a:r>
              <a:rPr lang="en-US" altLang="en-US" sz="2000" dirty="0" smtClean="0">
                <a:latin typeface="Arial" panose="020B0604020202020204" pitchFamily="34" charset="0"/>
                <a:cs typeface="Arial" panose="020B0604020202020204" pitchFamily="34" charset="0"/>
              </a:rPr>
              <a:t>= 5, OOB limit = 10% = 5 time steps</a:t>
            </a:r>
            <a:endParaRPr lang="en-US" altLang="en-US" sz="2000" dirty="0" smtClean="0">
              <a:solidFill>
                <a:srgbClr val="0000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altLang="en-US" sz="2000" dirty="0" smtClean="0"/>
              <a:t>Simuland:  1 trial with</a:t>
            </a:r>
            <a:r>
              <a:rPr lang="en-US" altLang="en-US" sz="1800" dirty="0">
                <a:solidFill>
                  <a:srgbClr val="000000"/>
                </a:solidFill>
              </a:rPr>
              <a:t> </a:t>
            </a:r>
            <a:r>
              <a:rPr lang="el-GR" altLang="en-US" sz="1800" dirty="0">
                <a:solidFill>
                  <a:srgbClr val="000000"/>
                </a:solidFill>
                <a:latin typeface="Times New Roman"/>
                <a:sym typeface="Symbol"/>
              </a:rPr>
              <a:t></a:t>
            </a:r>
            <a:r>
              <a:rPr lang="en-US" altLang="en-US" sz="1800" dirty="0">
                <a:solidFill>
                  <a:srgbClr val="000000"/>
                </a:solidFill>
                <a:sym typeface="Symbol"/>
              </a:rPr>
              <a:t> </a:t>
            </a:r>
            <a:r>
              <a:rPr lang="en-US" altLang="en-US" sz="2000" dirty="0" smtClean="0"/>
              <a:t>SME </a:t>
            </a:r>
            <a:r>
              <a:rPr lang="el-GR" altLang="en-US" sz="2000" dirty="0" smtClean="0">
                <a:latin typeface="+mn-lt"/>
              </a:rPr>
              <a:t>ε</a:t>
            </a:r>
            <a:r>
              <a:rPr lang="en-US" altLang="en-US" sz="2000" dirty="0" smtClean="0"/>
              <a:t> interval per time step</a:t>
            </a:r>
          </a:p>
          <a:p>
            <a:pPr marL="342900" indent="-342900">
              <a:buFont typeface="Arial" panose="020B0604020202020204" pitchFamily="34" charset="0"/>
              <a:buChar char="•"/>
              <a:defRPr/>
            </a:pPr>
            <a:r>
              <a:rPr lang="en-US" altLang="en-US" sz="2000" dirty="0" smtClean="0">
                <a:sym typeface="Symbol" pitchFamily="18" charset="2"/>
              </a:rPr>
              <a:t>Model:  1 trial</a:t>
            </a:r>
          </a:p>
          <a:p>
            <a:pPr marL="342900" indent="-342900">
              <a:buFont typeface="Arial" panose="020B0604020202020204" pitchFamily="34" charset="0"/>
              <a:buChar char="•"/>
              <a:defRPr/>
            </a:pPr>
            <a:r>
              <a:rPr lang="en-US" altLang="en-US" sz="2000" dirty="0" smtClean="0">
                <a:sym typeface="Symbol" pitchFamily="18" charset="2"/>
              </a:rPr>
              <a:t>OOB time steps </a:t>
            </a:r>
            <a:r>
              <a:rPr lang="en-US" altLang="en-US" sz="2000" b="1" dirty="0" smtClean="0">
                <a:solidFill>
                  <a:srgbClr val="0000FF"/>
                </a:solidFill>
                <a:latin typeface="+mn-lt"/>
                <a:sym typeface="Symbol" pitchFamily="18" charset="2"/>
              </a:rPr>
              <a:t>&gt;</a:t>
            </a:r>
            <a:r>
              <a:rPr lang="en-US" altLang="en-US" sz="2000" dirty="0" smtClean="0">
                <a:sym typeface="Symbol" pitchFamily="18" charset="2"/>
              </a:rPr>
              <a:t> OOB </a:t>
            </a:r>
            <a:r>
              <a:rPr lang="en-US" altLang="en-US" sz="2000" dirty="0" smtClean="0">
                <a:solidFill>
                  <a:srgbClr val="0000FF"/>
                </a:solidFill>
                <a:sym typeface="Symbol" pitchFamily="18" charset="2"/>
              </a:rPr>
              <a:t>not valid</a:t>
            </a:r>
            <a:endParaRPr lang="en-US" altLang="en-US" sz="2000" dirty="0" smtClean="0">
              <a:solidFill>
                <a:srgbClr val="0000FF"/>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36</a:t>
            </a:fld>
            <a:endParaRPr lang="en-US" dirty="0"/>
          </a:p>
        </p:txBody>
      </p:sp>
      <p:sp>
        <p:nvSpPr>
          <p:cNvPr id="10" name="Rectangle 2"/>
          <p:cNvSpPr>
            <a:spLocks noGrp="1" noChangeArrowheads="1"/>
          </p:cNvSpPr>
          <p:nvPr>
            <p:ph type="title"/>
          </p:nvPr>
        </p:nvSpPr>
        <p:spPr>
          <a:xfrm>
            <a:off x="1390650" y="0"/>
            <a:ext cx="9582149" cy="795130"/>
          </a:xfrm>
        </p:spPr>
        <p:txBody>
          <a:bodyPr/>
          <a:lstStyle/>
          <a:p>
            <a:r>
              <a:rPr lang="en-US" altLang="en-US" dirty="0" smtClean="0"/>
              <a:t>Rigorous Validation: Time Series Method A</a:t>
            </a:r>
          </a:p>
        </p:txBody>
      </p:sp>
    </p:spTree>
    <p:extLst>
      <p:ext uri="{BB962C8B-B14F-4D97-AF65-F5344CB8AC3E}">
        <p14:creationId xmlns:p14="http://schemas.microsoft.com/office/powerpoint/2010/main" val="409764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B </a:t>
            </a:r>
            <a:r>
              <a:rPr lang="en-US" altLang="en-US" sz="2800" b="1" dirty="0" smtClean="0">
                <a:solidFill>
                  <a:srgbClr val="000000"/>
                </a:solidFill>
              </a:rPr>
              <a:t>(1 - multiple)</a:t>
            </a:r>
            <a:endParaRPr lang="en-US" altLang="en-US" sz="1600" b="1" dirty="0">
              <a:latin typeface="Times New Roman" panose="02020603050405020304" pitchFamily="18" charset="0"/>
            </a:endParaRPr>
          </a:p>
          <a:p>
            <a:endParaRPr lang="en-US" altLang="en-US" sz="1200" dirty="0" smtClean="0"/>
          </a:p>
        </p:txBody>
      </p:sp>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a:t>SME:  OOB limit = </a:t>
            </a:r>
            <a:r>
              <a:rPr lang="en-US" altLang="en-US" sz="2000" dirty="0">
                <a:latin typeface="Arial" panose="020B0604020202020204" pitchFamily="34" charset="0"/>
                <a:cs typeface="Arial" panose="020B0604020202020204" pitchFamily="34" charset="0"/>
              </a:rPr>
              <a:t>10%</a:t>
            </a:r>
            <a:r>
              <a:rPr lang="en-US" altLang="en-US" sz="2000" dirty="0"/>
              <a:t> = </a:t>
            </a:r>
            <a:r>
              <a:rPr lang="en-US" altLang="en-US" sz="2000" dirty="0">
                <a:latin typeface="Arial" panose="020B0604020202020204" pitchFamily="34" charset="0"/>
                <a:cs typeface="Arial" panose="020B0604020202020204" pitchFamily="34" charset="0"/>
              </a:rPr>
              <a:t>5</a:t>
            </a:r>
            <a:r>
              <a:rPr lang="en-US" altLang="en-US" sz="2000" dirty="0"/>
              <a:t> time steps</a:t>
            </a:r>
            <a:endParaRPr lang="en-US" altLang="en-US" sz="2000" dirty="0">
              <a:solidFill>
                <a:srgbClr val="0000FF"/>
              </a:solidFill>
            </a:endParaRPr>
          </a:p>
          <a:p>
            <a:pPr marL="342900" indent="-342900">
              <a:buFont typeface="Arial" panose="020B0604020202020204" pitchFamily="34" charset="0"/>
              <a:buChar char="•"/>
              <a:defRPr/>
            </a:pPr>
            <a:r>
              <a:rPr lang="en-US" altLang="en-US" sz="2000" dirty="0" smtClean="0"/>
              <a:t>Simuland</a:t>
            </a:r>
            <a:r>
              <a:rPr lang="en-US" altLang="en-US" sz="2000" dirty="0"/>
              <a:t>:  1 trial</a:t>
            </a:r>
          </a:p>
          <a:p>
            <a:pPr marL="342900" indent="-342900">
              <a:buFont typeface="Arial" panose="020B0604020202020204" pitchFamily="34" charset="0"/>
              <a:buChar char="•"/>
              <a:defRPr/>
            </a:pPr>
            <a:r>
              <a:rPr lang="en-US" altLang="en-US" sz="2000" dirty="0" smtClean="0">
                <a:sym typeface="Symbol" pitchFamily="18" charset="2"/>
              </a:rPr>
              <a:t>Model</a:t>
            </a:r>
            <a:r>
              <a:rPr lang="en-US" altLang="en-US" sz="2000" dirty="0">
                <a:sym typeface="Symbol" pitchFamily="18" charset="2"/>
              </a:rPr>
              <a:t>:  15 trials with 95% confidence interval per time step</a:t>
            </a:r>
          </a:p>
          <a:p>
            <a:pPr marL="342900" indent="-342900">
              <a:buFont typeface="Arial" panose="020B0604020202020204" pitchFamily="34" charset="0"/>
              <a:buChar char="•"/>
              <a:defRPr/>
            </a:pPr>
            <a:r>
              <a:rPr lang="en-US" altLang="en-US" sz="2000" dirty="0" smtClean="0">
                <a:sym typeface="Symbol" pitchFamily="18" charset="2"/>
              </a:rPr>
              <a:t>OOB </a:t>
            </a:r>
            <a:r>
              <a:rPr lang="en-US" altLang="en-US" sz="2000" dirty="0">
                <a:sym typeface="Symbol" pitchFamily="18" charset="2"/>
              </a:rPr>
              <a:t>time steps </a:t>
            </a:r>
            <a:r>
              <a:rPr lang="en-US" altLang="en-US" sz="2000" b="1" dirty="0">
                <a:solidFill>
                  <a:srgbClr val="0000FF"/>
                </a:solidFill>
                <a:sym typeface="Symbol" pitchFamily="18" charset="2"/>
              </a:rPr>
              <a:t>&gt;</a:t>
            </a:r>
            <a:r>
              <a:rPr lang="en-US" altLang="en-US" sz="2000" dirty="0">
                <a:sym typeface="Symbol" pitchFamily="18" charset="2"/>
              </a:rPr>
              <a:t> OOB limit  model </a:t>
            </a:r>
            <a:r>
              <a:rPr lang="en-US" altLang="en-US" sz="2000" dirty="0">
                <a:solidFill>
                  <a:srgbClr val="0000FF"/>
                </a:solidFill>
                <a:sym typeface="Symbol" pitchFamily="18" charset="2"/>
              </a:rPr>
              <a:t>not valid</a:t>
            </a:r>
            <a:endParaRPr lang="en-US" altLang="en-US" sz="2000" dirty="0">
              <a:solidFill>
                <a:srgbClr val="0000FF"/>
              </a:solidFill>
            </a:endParaRPr>
          </a:p>
        </p:txBody>
      </p:sp>
      <p:pic>
        <p:nvPicPr>
          <p:cNvPr id="6" name="Picture 2" descr="C:\Users\mpetty\Desktop\Working, IITSEC 2021\Saved 10\V3,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899" y="1482426"/>
            <a:ext cx="578300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mpetty\Desktop\Working, IITSEC 2021\Saved 10\V3,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3127" y="1482426"/>
            <a:ext cx="5586240" cy="3734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37</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a:t>Rigorous Validation: Time Series Method </a:t>
            </a:r>
            <a:r>
              <a:rPr lang="en-US" altLang="en-US" dirty="0" smtClean="0"/>
              <a:t>B</a:t>
            </a:r>
          </a:p>
        </p:txBody>
      </p:sp>
    </p:spTree>
    <p:extLst>
      <p:ext uri="{BB962C8B-B14F-4D97-AF65-F5344CB8AC3E}">
        <p14:creationId xmlns:p14="http://schemas.microsoft.com/office/powerpoint/2010/main" val="11896384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665544" y="774540"/>
            <a:ext cx="998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r>
              <a:rPr lang="en-US" altLang="en-US" sz="2800" b="1" dirty="0">
                <a:sym typeface="Symbol" panose="05050102010706020507" pitchFamily="18" charset="2"/>
              </a:rPr>
              <a:t>Example model:  </a:t>
            </a:r>
            <a:r>
              <a:rPr lang="en-US" altLang="en-US" sz="2800" b="1" dirty="0" smtClean="0">
                <a:sym typeface="Symbol" panose="05050102010706020507" pitchFamily="18" charset="2"/>
              </a:rPr>
              <a:t>Method C </a:t>
            </a:r>
            <a:r>
              <a:rPr lang="en-US" altLang="en-US" sz="2800" b="1" dirty="0" smtClean="0">
                <a:solidFill>
                  <a:srgbClr val="000000"/>
                </a:solidFill>
              </a:rPr>
              <a:t>(</a:t>
            </a:r>
            <a:r>
              <a:rPr lang="en-US" altLang="en-US" sz="2800" b="1" dirty="0">
                <a:solidFill>
                  <a:srgbClr val="000000"/>
                </a:solidFill>
              </a:rPr>
              <a:t>multiple</a:t>
            </a:r>
            <a:r>
              <a:rPr lang="en-US" altLang="en-US" sz="2800" b="1" dirty="0" smtClean="0">
                <a:solidFill>
                  <a:srgbClr val="000000"/>
                </a:solidFill>
              </a:rPr>
              <a:t> - multiple)</a:t>
            </a:r>
            <a:endParaRPr lang="en-US" altLang="en-US" sz="1600" b="1" dirty="0">
              <a:latin typeface="Times New Roman" panose="02020603050405020304" pitchFamily="18" charset="0"/>
            </a:endParaRPr>
          </a:p>
          <a:p>
            <a:endParaRPr lang="en-US" altLang="en-US" sz="1200" dirty="0" smtClean="0"/>
          </a:p>
        </p:txBody>
      </p:sp>
      <p:sp>
        <p:nvSpPr>
          <p:cNvPr id="9" name="Text Box 2"/>
          <p:cNvSpPr txBox="1">
            <a:spLocks noChangeArrowheads="1"/>
          </p:cNvSpPr>
          <p:nvPr/>
        </p:nvSpPr>
        <p:spPr bwMode="auto">
          <a:xfrm>
            <a:off x="2847373" y="5319893"/>
            <a:ext cx="822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tabLst>
                <a:tab pos="339725" algn="l"/>
                <a:tab pos="681038" algn="l"/>
                <a:tab pos="4232275" algn="l"/>
              </a:tabLst>
              <a:defRPr sz="800">
                <a:solidFill>
                  <a:schemeClr val="tx1"/>
                </a:solidFill>
                <a:latin typeface="Arial" charset="0"/>
                <a:cs typeface="Arial" charset="0"/>
              </a:defRPr>
            </a:lvl1pPr>
            <a:lvl2pPr marL="742950" indent="-285750" eaLnBrk="0" hangingPunct="0">
              <a:tabLst>
                <a:tab pos="339725" algn="l"/>
                <a:tab pos="681038" algn="l"/>
                <a:tab pos="4232275" algn="l"/>
              </a:tabLst>
              <a:defRPr sz="800">
                <a:solidFill>
                  <a:schemeClr val="tx1"/>
                </a:solidFill>
                <a:latin typeface="Arial" charset="0"/>
                <a:cs typeface="Arial" charset="0"/>
              </a:defRPr>
            </a:lvl2pPr>
            <a:lvl3pPr marL="1143000" indent="-228600" eaLnBrk="0" hangingPunct="0">
              <a:tabLst>
                <a:tab pos="339725" algn="l"/>
                <a:tab pos="681038" algn="l"/>
                <a:tab pos="4232275" algn="l"/>
              </a:tabLst>
              <a:defRPr sz="800">
                <a:solidFill>
                  <a:schemeClr val="tx1"/>
                </a:solidFill>
                <a:latin typeface="Arial" charset="0"/>
                <a:cs typeface="Arial" charset="0"/>
              </a:defRPr>
            </a:lvl3pPr>
            <a:lvl4pPr marL="1600200" indent="-228600" eaLnBrk="0" hangingPunct="0">
              <a:tabLst>
                <a:tab pos="339725" algn="l"/>
                <a:tab pos="681038" algn="l"/>
                <a:tab pos="4232275" algn="l"/>
              </a:tabLst>
              <a:defRPr sz="800">
                <a:solidFill>
                  <a:schemeClr val="tx1"/>
                </a:solidFill>
                <a:latin typeface="Arial" charset="0"/>
                <a:cs typeface="Arial" charset="0"/>
              </a:defRPr>
            </a:lvl4pPr>
            <a:lvl5pPr marL="2057400" indent="-228600" eaLnBrk="0" hangingPunct="0">
              <a:tabLst>
                <a:tab pos="339725" algn="l"/>
                <a:tab pos="681038" algn="l"/>
                <a:tab pos="4232275" algn="l"/>
              </a:tabLst>
              <a:defRPr sz="800">
                <a:solidFill>
                  <a:schemeClr val="tx1"/>
                </a:solidFill>
                <a:latin typeface="Arial" charset="0"/>
                <a:cs typeface="Arial"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charset="0"/>
                <a:cs typeface="Arial" charset="0"/>
              </a:defRPr>
            </a:lvl9pPr>
          </a:lstStyle>
          <a:p>
            <a:pPr marL="342900" indent="-342900">
              <a:buFont typeface="Arial" panose="020B0604020202020204" pitchFamily="34" charset="0"/>
              <a:buChar char="•"/>
              <a:defRPr/>
            </a:pPr>
            <a:r>
              <a:rPr lang="en-US" altLang="en-US" sz="2000" dirty="0"/>
              <a:t>SME:  OOB limit = </a:t>
            </a:r>
            <a:r>
              <a:rPr lang="en-US" altLang="en-US" sz="2000" dirty="0">
                <a:latin typeface="Arial" panose="020B0604020202020204" pitchFamily="34" charset="0"/>
                <a:cs typeface="Arial" panose="020B0604020202020204" pitchFamily="34" charset="0"/>
              </a:rPr>
              <a:t>10%</a:t>
            </a:r>
            <a:r>
              <a:rPr lang="en-US" altLang="en-US" sz="2000" dirty="0"/>
              <a:t> = </a:t>
            </a:r>
            <a:r>
              <a:rPr lang="en-US" altLang="en-US" sz="2000" dirty="0">
                <a:latin typeface="Arial" panose="020B0604020202020204" pitchFamily="34" charset="0"/>
                <a:cs typeface="Arial" panose="020B0604020202020204" pitchFamily="34" charset="0"/>
              </a:rPr>
              <a:t>5</a:t>
            </a:r>
            <a:r>
              <a:rPr lang="en-US" altLang="en-US" sz="2000" dirty="0"/>
              <a:t> time steps</a:t>
            </a:r>
            <a:endParaRPr lang="en-US" altLang="en-US" sz="2000" dirty="0">
              <a:solidFill>
                <a:srgbClr val="0000FF"/>
              </a:solidFill>
            </a:endParaRPr>
          </a:p>
          <a:p>
            <a:pPr marL="342900" indent="-342900">
              <a:buFont typeface="Arial" panose="020B0604020202020204" pitchFamily="34" charset="0"/>
              <a:buChar char="•"/>
              <a:defRPr/>
            </a:pPr>
            <a:r>
              <a:rPr lang="en-US" altLang="en-US" sz="2000" dirty="0" smtClean="0"/>
              <a:t>Simuland</a:t>
            </a:r>
            <a:r>
              <a:rPr lang="en-US" altLang="en-US" sz="2000" dirty="0"/>
              <a:t>:  </a:t>
            </a:r>
            <a:r>
              <a:rPr lang="en-US" altLang="en-US" sz="2000" dirty="0" smtClean="0"/>
              <a:t>15 </a:t>
            </a:r>
            <a:r>
              <a:rPr lang="en-US" altLang="en-US" sz="2000" dirty="0"/>
              <a:t>trials with 95% confidence interval</a:t>
            </a:r>
            <a:r>
              <a:rPr lang="en-US" altLang="en-US" sz="2000" dirty="0">
                <a:sym typeface="Symbol" pitchFamily="18" charset="2"/>
              </a:rPr>
              <a:t> per time step</a:t>
            </a:r>
            <a:endParaRPr lang="en-US" altLang="en-US" sz="2000" dirty="0"/>
          </a:p>
          <a:p>
            <a:pPr marL="342900" indent="-342900">
              <a:buFont typeface="Arial" panose="020B0604020202020204" pitchFamily="34" charset="0"/>
              <a:buChar char="•"/>
              <a:defRPr/>
            </a:pPr>
            <a:r>
              <a:rPr lang="en-US" altLang="en-US" sz="2000" dirty="0" smtClean="0">
                <a:sym typeface="Symbol" pitchFamily="18" charset="2"/>
              </a:rPr>
              <a:t>Model</a:t>
            </a:r>
            <a:r>
              <a:rPr lang="en-US" altLang="en-US" sz="2000" dirty="0">
                <a:sym typeface="Symbol" pitchFamily="18" charset="2"/>
              </a:rPr>
              <a:t>:  15 trials with 95% confidence interval per time step</a:t>
            </a:r>
          </a:p>
          <a:p>
            <a:pPr marL="342900" indent="-342900">
              <a:buFont typeface="Arial" panose="020B0604020202020204" pitchFamily="34" charset="0"/>
              <a:buChar char="•"/>
              <a:defRPr/>
            </a:pPr>
            <a:r>
              <a:rPr lang="en-US" altLang="en-US" sz="2000" dirty="0" smtClean="0">
                <a:sym typeface="Symbol" pitchFamily="18" charset="2"/>
              </a:rPr>
              <a:t>OOB </a:t>
            </a:r>
            <a:r>
              <a:rPr lang="en-US" altLang="en-US" sz="2000" dirty="0">
                <a:sym typeface="Symbol" pitchFamily="18" charset="2"/>
              </a:rPr>
              <a:t>time steps </a:t>
            </a:r>
            <a:r>
              <a:rPr lang="en-US" altLang="en-US" sz="2000" b="1" dirty="0">
                <a:solidFill>
                  <a:srgbClr val="0000FF"/>
                </a:solidFill>
                <a:sym typeface="Symbol" pitchFamily="18" charset="2"/>
              </a:rPr>
              <a:t>&gt;</a:t>
            </a:r>
            <a:r>
              <a:rPr lang="en-US" altLang="en-US" sz="2000" dirty="0">
                <a:sym typeface="Symbol" pitchFamily="18" charset="2"/>
              </a:rPr>
              <a:t> OOB limit  model </a:t>
            </a:r>
            <a:r>
              <a:rPr lang="en-US" altLang="en-US" sz="2000" dirty="0">
                <a:solidFill>
                  <a:srgbClr val="0000FF"/>
                </a:solidFill>
                <a:sym typeface="Symbol" pitchFamily="18" charset="2"/>
              </a:rPr>
              <a:t>not valid</a:t>
            </a:r>
            <a:endParaRPr lang="en-US" altLang="en-US" sz="2000" dirty="0">
              <a:solidFill>
                <a:srgbClr val="0000FF"/>
              </a:solidFill>
            </a:endParaRPr>
          </a:p>
        </p:txBody>
      </p:sp>
      <p:pic>
        <p:nvPicPr>
          <p:cNvPr id="11" name="Picture 4" descr="C:\Users\mpetty\Desktop\Working, IITSEC 2021\Saved 10\V4, ACI Plot 2, Timestep Time Series 2021-06-1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90" y="1482426"/>
            <a:ext cx="5968197"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C:\Users\mpetty\Desktop\Working, IITSEC 2021\Saved 10\V4, ACI Plot 3, Timestep Differences 2021-06-1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3687" y="1482426"/>
            <a:ext cx="5968197" cy="38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38</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altLang="en-US" dirty="0"/>
              <a:t>Rigorous Validation: Time Series Method </a:t>
            </a:r>
            <a:r>
              <a:rPr lang="en-US" altLang="en-US" dirty="0" smtClean="0"/>
              <a:t>C</a:t>
            </a:r>
          </a:p>
        </p:txBody>
      </p:sp>
    </p:spTree>
    <p:extLst>
      <p:ext uri="{BB962C8B-B14F-4D97-AF65-F5344CB8AC3E}">
        <p14:creationId xmlns:p14="http://schemas.microsoft.com/office/powerpoint/2010/main" val="224847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06730" y="959735"/>
            <a:ext cx="1130267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1pPr>
            <a:lvl2pPr marL="742950" indent="-28575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2pPr>
            <a:lvl3pPr marL="11430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3pPr>
            <a:lvl4pPr marL="16002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4pPr>
            <a:lvl5pPr marL="2057400" indent="-228600" eaLnBrk="0" hangingPunct="0">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339725" algn="l"/>
                <a:tab pos="681038" algn="l"/>
                <a:tab pos="4232275" algn="l"/>
              </a:tabLst>
              <a:defRPr sz="800">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2800" b="1" dirty="0" smtClean="0">
                <a:sym typeface="Symbol" panose="05050102010706020507" pitchFamily="18" charset="2"/>
              </a:rPr>
              <a:t>Time Series Validation Method: Advanced Methods (not covered)</a:t>
            </a:r>
            <a:endParaRPr lang="en-US" altLang="en-US" sz="1200" dirty="0" smtClean="0"/>
          </a:p>
          <a:p>
            <a:pPr marL="798513" lvl="1" indent="-341313">
              <a:buFont typeface="Arial" panose="020B0604020202020204" pitchFamily="34" charset="0"/>
              <a:buChar char="•"/>
              <a:tabLst>
                <a:tab pos="342900" algn="l"/>
                <a:tab pos="798513" algn="l"/>
              </a:tabLst>
            </a:pPr>
            <a:r>
              <a:rPr lang="en-US" altLang="en-US" sz="2200" dirty="0" smtClean="0"/>
              <a:t>Spectral </a:t>
            </a:r>
            <a:r>
              <a:rPr lang="en-US" altLang="en-US" sz="2200" dirty="0"/>
              <a:t>analysis </a:t>
            </a:r>
            <a:r>
              <a:rPr lang="en-US" altLang="en-US" sz="1600" dirty="0"/>
              <a:t>[Fishman, 1967] [Naylor, 1971] [McNickle, 2004]</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Parametric time series model </a:t>
            </a:r>
            <a:r>
              <a:rPr lang="en-US" altLang="en-US" sz="1600" dirty="0">
                <a:solidFill>
                  <a:srgbClr val="000000"/>
                </a:solidFill>
              </a:rPr>
              <a:t>[Hsu, 1977]</a:t>
            </a:r>
          </a:p>
          <a:p>
            <a:pPr marL="798513" lvl="1" indent="-341313">
              <a:buFont typeface="Arial" panose="020B0604020202020204" pitchFamily="34" charset="0"/>
              <a:buChar char="•"/>
              <a:tabLst>
                <a:tab pos="342900" algn="l"/>
                <a:tab pos="798513" algn="l"/>
              </a:tabLst>
            </a:pPr>
            <a:r>
              <a:rPr lang="en-US" altLang="en-US" sz="2200" dirty="0"/>
              <a:t>Standardized time series </a:t>
            </a:r>
            <a:r>
              <a:rPr lang="en-US" altLang="en-US" sz="1600" dirty="0"/>
              <a:t>[Schruben, 1983] [Chen, 1987</a:t>
            </a:r>
            <a:r>
              <a:rPr lang="en-US" altLang="en-US" sz="1600" dirty="0" smtClean="0"/>
              <a:t>] [</a:t>
            </a:r>
            <a:r>
              <a:rPr lang="en-US" altLang="en-US" sz="1600" dirty="0"/>
              <a:t>Goldsman, 1990]</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Regression analysis </a:t>
            </a:r>
            <a:r>
              <a:rPr lang="en-US" altLang="en-US" sz="1600" dirty="0">
                <a:solidFill>
                  <a:srgbClr val="000000"/>
                </a:solidFill>
              </a:rPr>
              <a:t>[Kleijnen, 1998]</a:t>
            </a:r>
          </a:p>
          <a:p>
            <a:pPr marL="798513" lvl="1" indent="-341313">
              <a:buFont typeface="Arial" panose="020B0604020202020204" pitchFamily="34" charset="0"/>
              <a:buChar char="•"/>
              <a:tabLst>
                <a:tab pos="342900" algn="l"/>
                <a:tab pos="798513" algn="l"/>
              </a:tabLst>
            </a:pPr>
            <a:r>
              <a:rPr lang="en-US" altLang="en-US" sz="2200" dirty="0">
                <a:solidFill>
                  <a:srgbClr val="000000"/>
                </a:solidFill>
              </a:rPr>
              <a:t>Bootstrapping </a:t>
            </a:r>
            <a:r>
              <a:rPr lang="en-US" altLang="en-US" sz="1600" dirty="0">
                <a:solidFill>
                  <a:srgbClr val="000000"/>
                </a:solidFill>
              </a:rPr>
              <a:t>[Kleijnen, 2000] [Kleijnen, 2001]</a:t>
            </a:r>
            <a:endParaRPr lang="en-US" altLang="en-US" sz="1600" dirty="0"/>
          </a:p>
          <a:p>
            <a:pPr marL="798513" lvl="1" indent="-341313">
              <a:spcAft>
                <a:spcPts val="600"/>
              </a:spcAft>
              <a:buFont typeface="Arial" panose="020B0604020202020204" pitchFamily="34" charset="0"/>
              <a:buChar char="•"/>
              <a:tabLst>
                <a:tab pos="342900" algn="l"/>
                <a:tab pos="798513" algn="l"/>
              </a:tabLst>
            </a:pPr>
            <a:r>
              <a:rPr lang="en-US" altLang="en-US" sz="2200" dirty="0"/>
              <a:t>Granger causality </a:t>
            </a:r>
            <a:r>
              <a:rPr lang="en-US" altLang="en-US" sz="1600" dirty="0"/>
              <a:t>[Granger, 1969</a:t>
            </a:r>
            <a:r>
              <a:rPr lang="en-US" altLang="en-US" sz="1600" dirty="0" smtClean="0"/>
              <a:t>]</a:t>
            </a:r>
            <a:endParaRPr lang="en-US" altLang="en-US" sz="26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39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Tree>
    <p:extLst>
      <p:ext uri="{BB962C8B-B14F-4D97-AF65-F5344CB8AC3E}">
        <p14:creationId xmlns:p14="http://schemas.microsoft.com/office/powerpoint/2010/main" val="753452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2574" y="873800"/>
            <a:ext cx="11430000" cy="5527966"/>
          </a:xfrm>
        </p:spPr>
        <p:txBody>
          <a:bodyPr/>
          <a:lstStyle/>
          <a:p>
            <a:pPr lvl="1">
              <a:spcBef>
                <a:spcPts val="0"/>
              </a:spcBef>
            </a:pPr>
            <a:r>
              <a:rPr lang="en-US" dirty="0" smtClean="0">
                <a:solidFill>
                  <a:srgbClr val="0000FF"/>
                </a:solidFill>
              </a:rPr>
              <a:t>Background</a:t>
            </a:r>
          </a:p>
          <a:p>
            <a:pPr lvl="2">
              <a:spcBef>
                <a:spcPts val="0"/>
              </a:spcBef>
            </a:pPr>
            <a:r>
              <a:rPr lang="en-US" dirty="0" smtClean="0">
                <a:solidFill>
                  <a:srgbClr val="0000FF"/>
                </a:solidFill>
              </a:rPr>
              <a:t>Motivation</a:t>
            </a:r>
            <a:endParaRPr lang="en-US" dirty="0">
              <a:solidFill>
                <a:srgbClr val="0000FF"/>
              </a:solidFill>
            </a:endParaRPr>
          </a:p>
          <a:p>
            <a:pPr lvl="2">
              <a:spcBef>
                <a:spcPts val="0"/>
              </a:spcBef>
            </a:pPr>
            <a:r>
              <a:rPr lang="en-US" dirty="0" smtClean="0">
                <a:solidFill>
                  <a:srgbClr val="0000FF"/>
                </a:solidFill>
              </a:rPr>
              <a:t>Definitions</a:t>
            </a:r>
          </a:p>
          <a:p>
            <a:pPr lvl="2">
              <a:spcBef>
                <a:spcPts val="0"/>
              </a:spcBef>
            </a:pPr>
            <a:r>
              <a:rPr lang="en-US" dirty="0">
                <a:solidFill>
                  <a:srgbClr val="0000FF"/>
                </a:solidFill>
              </a:rPr>
              <a:t>Validation uncertainty and risk</a:t>
            </a:r>
          </a:p>
          <a:p>
            <a:pPr lvl="2">
              <a:spcBef>
                <a:spcPts val="0"/>
              </a:spcBef>
            </a:pPr>
            <a:r>
              <a:rPr lang="en-US" dirty="0" smtClean="0">
                <a:solidFill>
                  <a:srgbClr val="0000FF"/>
                </a:solidFill>
              </a:rPr>
              <a:t>Verification </a:t>
            </a:r>
            <a:r>
              <a:rPr lang="en-US" dirty="0">
                <a:solidFill>
                  <a:srgbClr val="0000FF"/>
                </a:solidFill>
              </a:rPr>
              <a:t>and validation </a:t>
            </a:r>
            <a:r>
              <a:rPr lang="en-US" dirty="0" smtClean="0">
                <a:solidFill>
                  <a:srgbClr val="0000FF"/>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a:t>
            </a:r>
            <a:r>
              <a:rPr lang="en-US" dirty="0" smtClean="0">
                <a:solidFill>
                  <a:schemeClr val="bg1">
                    <a:lumMod val="65000"/>
                  </a:schemeClr>
                </a:solidFill>
              </a:rPr>
              <a:t>validations methods </a:t>
            </a:r>
            <a:r>
              <a:rPr lang="en-US" dirty="0">
                <a:solidFill>
                  <a:schemeClr val="bg1">
                    <a:lumMod val="65000"/>
                  </a:schemeClr>
                </a:solidFill>
              </a:rPr>
              <a:t>for both point value and time series data based on the referent</a:t>
            </a:r>
          </a:p>
          <a:p>
            <a:pPr lvl="1">
              <a:spcBef>
                <a:spcPts val="0"/>
              </a:spcBef>
            </a:pPr>
            <a:r>
              <a:rPr lang="en-US" dirty="0">
                <a:solidFill>
                  <a:schemeClr val="bg1">
                    <a:lumMod val="65000"/>
                  </a:schemeClr>
                </a:solidFill>
              </a:rPr>
              <a:t>Validation Method Evaluation Framework</a:t>
            </a:r>
          </a:p>
          <a:p>
            <a:pPr lvl="1">
              <a:spcBef>
                <a:spcPts val="0"/>
              </a:spcBef>
            </a:pPr>
            <a:r>
              <a:rPr lang="en-US" dirty="0" smtClean="0">
                <a:solidFill>
                  <a:schemeClr val="bg1">
                    <a:lumMod val="65000"/>
                  </a:schemeClr>
                </a:solidFill>
              </a:rPr>
              <a:t>Conclusions </a:t>
            </a:r>
            <a:r>
              <a:rPr lang="en-US" dirty="0">
                <a:solidFill>
                  <a:schemeClr val="bg1">
                    <a:lumMod val="65000"/>
                  </a:schemeClr>
                </a:solidFill>
              </a:rPr>
              <a:t>and </a:t>
            </a:r>
            <a:r>
              <a:rPr lang="en-US" dirty="0" smtClean="0">
                <a:solidFill>
                  <a:schemeClr val="bg1">
                    <a:lumMod val="65000"/>
                  </a:schemeClr>
                </a:solidFill>
              </a:rPr>
              <a:t>recommendations</a:t>
            </a:r>
            <a:endParaRPr lang="en-US" dirty="0">
              <a:solidFill>
                <a:schemeClr val="bg1">
                  <a:lumMod val="65000"/>
                </a:schemeClr>
              </a:solidFill>
            </a:endParaRPr>
          </a:p>
        </p:txBody>
      </p:sp>
      <p:sp>
        <p:nvSpPr>
          <p:cNvPr id="2" name="Slide Number Placeholder 1"/>
          <p:cNvSpPr>
            <a:spLocks noGrp="1"/>
          </p:cNvSpPr>
          <p:nvPr>
            <p:ph type="sldNum" sz="quarter" idx="10"/>
          </p:nvPr>
        </p:nvSpPr>
        <p:spPr>
          <a:xfrm>
            <a:off x="10899075" y="6480436"/>
            <a:ext cx="821634" cy="340935"/>
          </a:xfrm>
        </p:spPr>
        <p:txBody>
          <a:bodyPr/>
          <a:lstStyle/>
          <a:p>
            <a:pPr>
              <a:defRPr/>
            </a:pPr>
            <a:fld id="{D68E8870-17DE-45C4-A8DD-7644B2422933}" type="slidenum">
              <a:rPr lang="en-US"/>
              <a:pPr>
                <a:defRPr/>
              </a:pPr>
              <a:t>4</a:t>
            </a:fld>
            <a:endParaRPr lang="en-US" dirty="0"/>
          </a:p>
        </p:txBody>
      </p:sp>
      <p:sp>
        <p:nvSpPr>
          <p:cNvPr id="7" name="Rectangle 2"/>
          <p:cNvSpPr>
            <a:spLocks noGrp="1" noChangeArrowheads="1"/>
          </p:cNvSpPr>
          <p:nvPr>
            <p:ph type="title"/>
          </p:nvPr>
        </p:nvSpPr>
        <p:spPr>
          <a:xfrm>
            <a:off x="1390650" y="0"/>
            <a:ext cx="9582149" cy="795130"/>
          </a:xfrm>
        </p:spPr>
        <p:txBody>
          <a:bodyPr/>
          <a:lstStyle/>
          <a:p>
            <a:r>
              <a:rPr lang="en-US" dirty="0"/>
              <a:t>Presentation </a:t>
            </a:r>
            <a:r>
              <a:rPr lang="en-US" dirty="0" smtClean="0"/>
              <a:t>Outline: Background</a:t>
            </a:r>
            <a:endParaRPr lang="en-US" altLang="en-US" dirty="0" smtClean="0"/>
          </a:p>
        </p:txBody>
      </p:sp>
    </p:spTree>
    <p:extLst>
      <p:ext uri="{BB962C8B-B14F-4D97-AF65-F5344CB8AC3E}">
        <p14:creationId xmlns:p14="http://schemas.microsoft.com/office/powerpoint/2010/main" val="3067330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903789"/>
            <a:ext cx="11430000" cy="5573211"/>
          </a:xfrm>
        </p:spPr>
        <p:txBody>
          <a:bodyPr/>
          <a:lstStyle/>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validation </a:t>
            </a:r>
            <a:r>
              <a:rPr lang="en-US" dirty="0" smtClean="0">
                <a:solidFill>
                  <a:schemeClr val="bg1">
                    <a:lumMod val="65000"/>
                  </a:schemeClr>
                </a:solidFill>
              </a:rPr>
              <a:t>methods </a:t>
            </a:r>
            <a:r>
              <a:rPr lang="en-US" dirty="0">
                <a:solidFill>
                  <a:schemeClr val="bg1">
                    <a:lumMod val="65000"/>
                  </a:schemeClr>
                </a:solidFill>
              </a:rPr>
              <a:t>for both point value and time series data based on the referent</a:t>
            </a:r>
          </a:p>
          <a:p>
            <a:pPr lvl="1">
              <a:spcBef>
                <a:spcPts val="0"/>
              </a:spcBef>
            </a:pPr>
            <a:r>
              <a:rPr lang="en-US" dirty="0">
                <a:solidFill>
                  <a:srgbClr val="0000FF"/>
                </a:solidFill>
              </a:rPr>
              <a:t>Validation Method Evaluation Framework</a:t>
            </a:r>
          </a:p>
          <a:p>
            <a:pPr lvl="1">
              <a:spcBef>
                <a:spcPts val="0"/>
              </a:spcBef>
            </a:pPr>
            <a:r>
              <a:rPr lang="en-US" dirty="0">
                <a:solidFill>
                  <a:schemeClr val="bg1">
                    <a:lumMod val="65000"/>
                  </a:schemeClr>
                </a:solidFill>
              </a:rPr>
              <a:t>Conclusions and recommendations</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40</a:t>
            </a:fld>
            <a:endParaRPr lang="en-US" dirty="0"/>
          </a:p>
        </p:txBody>
      </p:sp>
      <p:sp>
        <p:nvSpPr>
          <p:cNvPr id="5" name="Rectangle 2"/>
          <p:cNvSpPr>
            <a:spLocks noGrp="1" noChangeArrowheads="1"/>
          </p:cNvSpPr>
          <p:nvPr>
            <p:ph type="title"/>
          </p:nvPr>
        </p:nvSpPr>
        <p:spPr>
          <a:xfrm>
            <a:off x="1188095" y="0"/>
            <a:ext cx="10230332" cy="795130"/>
          </a:xfrm>
        </p:spPr>
        <p:txBody>
          <a:bodyPr/>
          <a:lstStyle/>
          <a:p>
            <a:r>
              <a:rPr lang="en-US" dirty="0"/>
              <a:t>Presentation Outline: </a:t>
            </a:r>
            <a:r>
              <a:rPr lang="en-US" dirty="0" smtClean="0"/>
              <a:t>Validation Method Evaluation Framework</a:t>
            </a:r>
            <a:endParaRPr lang="en-US" altLang="en-US" dirty="0" smtClean="0"/>
          </a:p>
        </p:txBody>
      </p:sp>
    </p:spTree>
    <p:extLst>
      <p:ext uri="{BB962C8B-B14F-4D97-AF65-F5344CB8AC3E}">
        <p14:creationId xmlns:p14="http://schemas.microsoft.com/office/powerpoint/2010/main" val="2392852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02166" y="1279223"/>
            <a:ext cx="6159499" cy="446893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1"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Given:</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Validation of simulation results against data derived from a physical test (“Field” Referent)</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A time series validation metric</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1"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Objective of the Evaluation Framework</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Classify results of applying validation method as: </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TP – test data set correctly classified as in-family to distribution of simulation metric results</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TN – test data set correctly classified as out-of-family</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FP – test data set incorrectly classified as in-family </a:t>
            </a:r>
          </a:p>
          <a:p>
            <a:pPr marL="1150938" marR="0" lvl="2" indent="-228600" algn="l" defTabSz="914400" rtl="0" eaLnBrk="1" fontAlgn="auto" latinLnBrk="0" hangingPunct="1">
              <a:lnSpc>
                <a:spcPct val="100000"/>
              </a:lnSpc>
              <a:spcBef>
                <a:spcPts val="400"/>
              </a:spcBef>
              <a:spcAft>
                <a:spcPts val="0"/>
              </a:spcAft>
              <a:buClrTx/>
              <a:buSzPct val="80000"/>
              <a:buFont typeface="Wingdings" charset="2"/>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FN – test data set incorrectly classified as out-of-family </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r>
              <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Maximize TP (sensitivity) and TN (specificity) rates</a:t>
            </a:r>
          </a:p>
          <a:p>
            <a:pPr marL="228600" marR="0" lvl="0" indent="-228600" algn="l" defTabSz="914400" rtl="0" eaLnBrk="1" fontAlgn="auto" latinLnBrk="0" hangingPunct="1">
              <a:lnSpc>
                <a:spcPct val="100000"/>
              </a:lnSpc>
              <a:spcBef>
                <a:spcPts val="1000"/>
              </a:spcBef>
              <a:spcAft>
                <a:spcPts val="0"/>
              </a:spcAft>
              <a:buClrTx/>
              <a:buSzTx/>
              <a:buFont typeface="Arial"/>
              <a:buChar char="•"/>
              <a:tabLst/>
              <a:defRPr/>
            </a:pPr>
            <a:r>
              <a:rPr kumimoji="0" lang="en-US" sz="2000" b="1"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The four measurements can be used to produce a contingency matrix</a:t>
            </a:r>
          </a:p>
          <a:p>
            <a:pPr marL="693738" marR="0" lvl="1" indent="-246063" algn="l" defTabSz="914400" rtl="0" eaLnBrk="1" fontAlgn="auto" latinLnBrk="0" hangingPunct="1">
              <a:lnSpc>
                <a:spcPct val="100000"/>
              </a:lnSpc>
              <a:spcBef>
                <a:spcPts val="400"/>
              </a:spcBef>
              <a:spcAft>
                <a:spcPts val="0"/>
              </a:spcAft>
              <a:buClrTx/>
              <a:buSzTx/>
              <a:buFont typeface=".AppleSystemUIFont" charset="-120"/>
              <a:buChar char="-"/>
              <a:tabLst/>
              <a:defRPr/>
            </a:pPr>
            <a:endParaRPr kumimoji="0" lang="en-US" sz="16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endParaRPr>
          </a:p>
        </p:txBody>
      </p:sp>
      <p:grpSp>
        <p:nvGrpSpPr>
          <p:cNvPr id="6" name="Group 5"/>
          <p:cNvGrpSpPr/>
          <p:nvPr/>
        </p:nvGrpSpPr>
        <p:grpSpPr>
          <a:xfrm>
            <a:off x="7262934" y="1715843"/>
            <a:ext cx="4451988" cy="3733023"/>
            <a:chOff x="7406385" y="1402492"/>
            <a:chExt cx="4451988" cy="3733023"/>
          </a:xfrm>
        </p:grpSpPr>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7820052" y="1402492"/>
              <a:ext cx="3624654" cy="3083646"/>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7406385" y="4587736"/>
                  <a:ext cx="4451988" cy="547779"/>
                </a:xfrm>
                <a:prstGeom prst="rect">
                  <a:avLst/>
                </a:prstGeom>
              </p:spPr>
              <p:txBody>
                <a:bodyPr wrap="none">
                  <a:spAutoFit/>
                </a:bodyPr>
                <a:lstStyle/>
                <a:p>
                  <a:pPr fontAlgn="auto">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400">
                            <a:solidFill>
                              <a:srgbClr val="000000"/>
                            </a:solidFill>
                            <a:latin typeface="Arial" panose="020B0604020202020204"/>
                          </a:rPr>
                          <m:t>Performance</m:t>
                        </m:r>
                        <m:r>
                          <m:rPr>
                            <m:nor/>
                          </m:rPr>
                          <a:rPr lang="en-US" sz="1400">
                            <a:solidFill>
                              <a:srgbClr val="000000"/>
                            </a:solidFill>
                            <a:latin typeface="Arial" panose="020B0604020202020204"/>
                          </a:rPr>
                          <m:t> </m:t>
                        </m:r>
                        <m:r>
                          <m:rPr>
                            <m:nor/>
                          </m:rPr>
                          <a:rPr lang="en-US" sz="1400">
                            <a:solidFill>
                              <a:srgbClr val="000000"/>
                            </a:solidFill>
                            <a:latin typeface="Arial" panose="020B0604020202020204"/>
                          </a:rPr>
                          <m:t>Accuracy</m:t>
                        </m:r>
                        <m:r>
                          <a:rPr lang="en-US" sz="1400">
                            <a:solidFill>
                              <a:srgbClr val="000000"/>
                            </a:solidFill>
                            <a:latin typeface="Cambria Math" panose="02040503050406030204" pitchFamily="18" charset="0"/>
                          </a:rPr>
                          <m:t>= </m:t>
                        </m:r>
                        <m:f>
                          <m:fPr>
                            <m:ctrlPr>
                              <a:rPr lang="en-US" sz="1400" i="1">
                                <a:solidFill>
                                  <a:srgbClr val="000000"/>
                                </a:solidFill>
                                <a:latin typeface="Cambria Math" panose="02040503050406030204" pitchFamily="18" charset="0"/>
                              </a:rPr>
                            </m:ctrlPr>
                          </m:fPr>
                          <m:num>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TP</m:t>
                                </m:r>
                              </m:sub>
                            </m:sSub>
                            <m:r>
                              <a:rPr lang="en-US" sz="1400">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TN</m:t>
                                </m:r>
                              </m:sub>
                            </m:sSub>
                          </m:num>
                          <m:den>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TP</m:t>
                                </m:r>
                              </m:sub>
                            </m:sSub>
                            <m:r>
                              <a:rPr lang="en-US" sz="1400">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TN</m:t>
                                </m:r>
                              </m:sub>
                            </m:sSub>
                            <m:r>
                              <a:rPr lang="en-US" sz="1400">
                                <a:solidFill>
                                  <a:srgbClr val="000000"/>
                                </a:solidFill>
                                <a:latin typeface="Cambria Math" panose="02040503050406030204" pitchFamily="18" charset="0"/>
                              </a:rPr>
                              <m:t>+</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FP</m:t>
                                </m:r>
                              </m:sub>
                            </m:sSub>
                            <m:r>
                              <a:rPr lang="en-US" sz="1400">
                                <a:solidFill>
                                  <a:srgbClr val="000000"/>
                                </a:solidFill>
                                <a:latin typeface="Cambria Math" panose="02040503050406030204" pitchFamily="18" charset="0"/>
                              </a:rPr>
                              <m:t> +</m:t>
                            </m:r>
                            <m:sSub>
                              <m:sSubPr>
                                <m:ctrlPr>
                                  <a:rPr lang="en-US" sz="1400" i="1">
                                    <a:solidFill>
                                      <a:srgbClr val="000000"/>
                                    </a:solidFill>
                                    <a:latin typeface="Cambria Math" panose="02040503050406030204" pitchFamily="18" charset="0"/>
                                  </a:rPr>
                                </m:ctrlPr>
                              </m:sSubPr>
                              <m:e>
                                <m:r>
                                  <a:rPr lang="en-US" sz="1400" i="1">
                                    <a:solidFill>
                                      <a:srgbClr val="000000"/>
                                    </a:solidFill>
                                    <a:latin typeface="Cambria Math" panose="02040503050406030204" pitchFamily="18" charset="0"/>
                                  </a:rPr>
                                  <m:t>𝑁</m:t>
                                </m:r>
                              </m:e>
                              <m:sub>
                                <m:r>
                                  <m:rPr>
                                    <m:nor/>
                                  </m:rPr>
                                  <a:rPr lang="en-US" sz="1400" i="1">
                                    <a:solidFill>
                                      <a:srgbClr val="000000"/>
                                    </a:solidFill>
                                    <a:latin typeface="Cambria Math" panose="02040503050406030204" pitchFamily="18" charset="0"/>
                                  </a:rPr>
                                  <m:t>FN</m:t>
                                </m:r>
                              </m:sub>
                            </m:sSub>
                          </m:den>
                        </m:f>
                      </m:oMath>
                    </m:oMathPara>
                  </a14:m>
                  <a:endParaRPr lang="en-US" sz="1400" dirty="0">
                    <a:solidFill>
                      <a:srgbClr val="000000"/>
                    </a:solidFill>
                    <a:latin typeface="Arial" panose="020B0604020202020204"/>
                  </a:endParaRPr>
                </a:p>
              </p:txBody>
            </p:sp>
          </mc:Choice>
          <mc:Fallback xmlns="">
            <p:sp>
              <p:nvSpPr>
                <p:cNvPr id="8" name="Rectangle 7"/>
                <p:cNvSpPr>
                  <a:spLocks noRot="1" noChangeAspect="1" noMove="1" noResize="1" noEditPoints="1" noAdjustHandles="1" noChangeArrowheads="1" noChangeShapeType="1" noTextEdit="1"/>
                </p:cNvSpPr>
                <p:nvPr/>
              </p:nvSpPr>
              <p:spPr>
                <a:xfrm>
                  <a:off x="7406385" y="4587736"/>
                  <a:ext cx="4451988" cy="547779"/>
                </a:xfrm>
                <a:prstGeom prst="rect">
                  <a:avLst/>
                </a:prstGeom>
                <a:blipFill>
                  <a:blip r:embed="rId3"/>
                  <a:stretch>
                    <a:fillRect/>
                  </a:stretch>
                </a:blipFill>
              </p:spPr>
              <p:txBody>
                <a:bodyPr/>
                <a:lstStyle/>
                <a:p>
                  <a:r>
                    <a:rPr lang="en-US">
                      <a:noFill/>
                    </a:rPr>
                    <a:t> </a:t>
                  </a:r>
                </a:p>
              </p:txBody>
            </p:sp>
          </mc:Fallback>
        </mc:AlternateContent>
      </p:grpSp>
      <p:sp>
        <p:nvSpPr>
          <p:cNvPr id="9"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41</a:t>
            </a:fld>
            <a:endParaRPr lang="en-US" dirty="0"/>
          </a:p>
        </p:txBody>
      </p:sp>
      <p:sp>
        <p:nvSpPr>
          <p:cNvPr id="10" name="TextBox 9"/>
          <p:cNvSpPr txBox="1"/>
          <p:nvPr/>
        </p:nvSpPr>
        <p:spPr>
          <a:xfrm>
            <a:off x="3981915" y="5466940"/>
            <a:ext cx="2842053" cy="307777"/>
          </a:xfrm>
          <a:prstGeom prst="rect">
            <a:avLst/>
          </a:prstGeom>
          <a:noFill/>
          <a:ln w="19050">
            <a:noFill/>
          </a:ln>
        </p:spPr>
        <p:txBody>
          <a:bodyPr wrap="square" rtlCol="0">
            <a:spAutoFit/>
          </a:bodyPr>
          <a:lstStyle/>
          <a:p>
            <a:pPr fontAlgn="auto">
              <a:spcBef>
                <a:spcPts val="0"/>
              </a:spcBef>
              <a:spcAft>
                <a:spcPts val="0"/>
              </a:spcAft>
            </a:pPr>
            <a:r>
              <a:rPr lang="en-US" sz="1400" dirty="0">
                <a:solidFill>
                  <a:srgbClr val="44546A">
                    <a:lumMod val="75000"/>
                  </a:srgbClr>
                </a:solidFill>
                <a:latin typeface="Arial" panose="020B0604020202020204"/>
              </a:rPr>
              <a:t>[Su, McCarty, </a:t>
            </a:r>
            <a:r>
              <a:rPr lang="en-US" sz="1400" dirty="0" smtClean="0">
                <a:solidFill>
                  <a:srgbClr val="44546A">
                    <a:lumMod val="75000"/>
                  </a:srgbClr>
                </a:solidFill>
                <a:latin typeface="Arial" panose="020B0604020202020204"/>
              </a:rPr>
              <a:t>et al., 2022]</a:t>
            </a:r>
          </a:p>
        </p:txBody>
      </p:sp>
      <p:sp>
        <p:nvSpPr>
          <p:cNvPr id="11" name="Rectangle 2"/>
          <p:cNvSpPr>
            <a:spLocks noGrp="1" noChangeArrowheads="1"/>
          </p:cNvSpPr>
          <p:nvPr>
            <p:ph type="title"/>
          </p:nvPr>
        </p:nvSpPr>
        <p:spPr>
          <a:xfrm>
            <a:off x="725997" y="85219"/>
            <a:ext cx="11239500" cy="795130"/>
          </a:xfrm>
        </p:spPr>
        <p:txBody>
          <a:bodyPr/>
          <a:lstStyle/>
          <a:p>
            <a:r>
              <a:rPr lang="en-US" altLang="en-US" sz="2300" dirty="0" smtClean="0"/>
              <a:t>Rigorous Validation: </a:t>
            </a:r>
            <a:r>
              <a:rPr lang="en-US" sz="2300" dirty="0" smtClean="0"/>
              <a:t>Evaluation </a:t>
            </a:r>
            <a:r>
              <a:rPr lang="en-US" sz="2300" dirty="0"/>
              <a:t>Framework </a:t>
            </a:r>
            <a:r>
              <a:rPr lang="en-US" sz="2300" dirty="0" smtClean="0"/>
              <a:t>to Assess Validation Methods</a:t>
            </a:r>
            <a:r>
              <a:rPr lang="en-US" sz="2300" dirty="0"/>
              <a:t/>
            </a:r>
            <a:br>
              <a:rPr lang="en-US" sz="2300" dirty="0"/>
            </a:br>
            <a:endParaRPr lang="en-US" altLang="en-US" sz="2300" dirty="0" smtClean="0"/>
          </a:p>
        </p:txBody>
      </p:sp>
    </p:spTree>
    <p:extLst>
      <p:ext uri="{BB962C8B-B14F-4D97-AF65-F5344CB8AC3E}">
        <p14:creationId xmlns:p14="http://schemas.microsoft.com/office/powerpoint/2010/main" val="36773943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Content Placeholder 2"/>
              <p:cNvSpPr txBox="1">
                <a:spLocks/>
              </p:cNvSpPr>
              <p:nvPr/>
            </p:nvSpPr>
            <p:spPr>
              <a:xfrm>
                <a:off x="683833" y="1086713"/>
                <a:ext cx="5860457" cy="479877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a:buChar char="•"/>
                  <a:defRPr sz="2000" kern="1200">
                    <a:solidFill>
                      <a:schemeClr val="tx2">
                        <a:lumMod val="75000"/>
                      </a:schemeClr>
                    </a:solidFill>
                    <a:latin typeface="+mn-lt"/>
                    <a:ea typeface="+mn-ea"/>
                    <a:cs typeface="+mn-cs"/>
                  </a:defRPr>
                </a:lvl1pPr>
                <a:lvl2pPr marL="693738" indent="-246063" algn="l" defTabSz="914400" rtl="0" eaLnBrk="1" latinLnBrk="0" hangingPunct="1">
                  <a:lnSpc>
                    <a:spcPct val="100000"/>
                  </a:lnSpc>
                  <a:spcBef>
                    <a:spcPts val="400"/>
                  </a:spcBef>
                  <a:buFont typeface=".AppleSystemUIFont" charset="-120"/>
                  <a:buChar char="-"/>
                  <a:tabLst/>
                  <a:defRPr sz="1600" kern="1200">
                    <a:solidFill>
                      <a:schemeClr val="tx2">
                        <a:lumMod val="75000"/>
                      </a:schemeClr>
                    </a:solidFill>
                    <a:latin typeface="+mn-lt"/>
                    <a:ea typeface="+mn-ea"/>
                    <a:cs typeface="+mn-cs"/>
                  </a:defRPr>
                </a:lvl2pPr>
                <a:lvl3pPr marL="1150938" indent="-228600" algn="l" defTabSz="914400" rtl="0" eaLnBrk="1" latinLnBrk="0" hangingPunct="1">
                  <a:lnSpc>
                    <a:spcPct val="100000"/>
                  </a:lnSpc>
                  <a:spcBef>
                    <a:spcPts val="400"/>
                  </a:spcBef>
                  <a:buSzPct val="80000"/>
                  <a:buFont typeface="Wingdings" charset="2"/>
                  <a:buChar char="§"/>
                  <a:tabLst/>
                  <a:defRPr sz="1600" kern="1200">
                    <a:solidFill>
                      <a:schemeClr val="tx2">
                        <a:lumMod val="75000"/>
                      </a:schemeClr>
                    </a:solidFill>
                    <a:latin typeface="+mn-lt"/>
                    <a:ea typeface="+mn-ea"/>
                    <a:cs typeface="+mn-cs"/>
                  </a:defRPr>
                </a:lvl3pPr>
                <a:lvl4pPr marL="1606550" indent="-227013" algn="l" defTabSz="914400" rtl="0" eaLnBrk="1" latinLnBrk="0" hangingPunct="1">
                  <a:lnSpc>
                    <a:spcPct val="100000"/>
                  </a:lnSpc>
                  <a:spcBef>
                    <a:spcPts val="400"/>
                  </a:spcBef>
                  <a:buSzPct val="80000"/>
                  <a:buFont typeface="Courier New" charset="0"/>
                  <a:buChar char="o"/>
                  <a:tabLst/>
                  <a:defRPr sz="1600" kern="1200">
                    <a:solidFill>
                      <a:schemeClr val="tx2">
                        <a:lumMod val="75000"/>
                      </a:schemeClr>
                    </a:solidFill>
                    <a:latin typeface="+mn-lt"/>
                    <a:ea typeface="+mn-ea"/>
                    <a:cs typeface="+mn-cs"/>
                  </a:defRPr>
                </a:lvl4pPr>
                <a:lvl5pPr marL="2063750" indent="-228600" algn="l" defTabSz="914400" rtl="0" eaLnBrk="1" latinLnBrk="0" hangingPunct="1">
                  <a:lnSpc>
                    <a:spcPct val="100000"/>
                  </a:lnSpc>
                  <a:spcBef>
                    <a:spcPts val="400"/>
                  </a:spcBef>
                  <a:buFont typeface="Arial"/>
                  <a:buChar char="•"/>
                  <a:tabLst/>
                  <a:defRPr sz="1600" kern="1200" baseline="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Two Sided Hypothesis Test method scores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each time bucket individually with </a:t>
                </a:r>
                <a14:m>
                  <m:oMath xmlns:m="http://schemas.openxmlformats.org/officeDocument/2006/math">
                    <m:d>
                      <m:dPr>
                        <m:begChr m:val="|"/>
                        <m:endChr m:val="|"/>
                        <m:ctrlP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𝑝</m:t>
                        </m:r>
                        <m:d>
                          <m:dPr>
                            <m:ctrlP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e>
                        </m:d>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𝜇</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e>
                    </m:d>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≤2.5</m:t>
                    </m:r>
                    <m:r>
                      <a:rPr kumimoji="0" lang="en-US" sz="1800" b="0" i="1" u="none" strike="noStrike" kern="1200" cap="none" spc="0" normalizeH="0" baseline="0" noProof="0" smtClean="0">
                        <a:ln>
                          <a:noFill/>
                        </a:ln>
                        <a:solidFill>
                          <a:srgbClr val="44546A">
                            <a:lumMod val="75000"/>
                          </a:srgbClr>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𝜎</m:t>
                    </m:r>
                    <m:d>
                      <m:dPr>
                        <m:ctrlP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e>
                    </m:d>
                    <m:r>
                      <a:rPr kumimoji="0" lang="en-US" sz="1800" b="0" i="0"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calculates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the percentage of time buckets </a:t>
                </a: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passed,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and </a:t>
                </a: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compares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to a threshold </a:t>
                </a: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percentage (e.g., 90%).</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a:t>
                </a:r>
                <a:endPar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endParaRPr>
              </a:p>
              <a:p>
                <a:pPr marR="0" lvl="1" algn="l" defTabSz="914400"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Where </a:t>
                </a:r>
                <a14:m>
                  <m:oMath xmlns:m="http://schemas.openxmlformats.org/officeDocument/2006/math">
                    <m:r>
                      <a:rPr kumimoji="0" lang="en-US" b="0" i="0"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𝑝</m:t>
                    </m:r>
                    <m:d>
                      <m:dPr>
                        <m:ctrlP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ctrlPr>
                      </m:dPr>
                      <m:e>
                        <m:r>
                          <a:rPr kumimoji="0" lang="en-US" b="0" i="0"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e>
                    </m:d>
                  </m:oMath>
                </a14:m>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is a time series of referent data</a:t>
                </a:r>
              </a:p>
              <a:p>
                <a:pPr marR="0" lvl="1"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14:m>
                  <m:oMath xmlns:m="http://schemas.openxmlformats.org/officeDocument/2006/math">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𝜇</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oMath>
                </a14:m>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is the average of the simulated Monte Carlo data at each referent time</a:t>
                </a:r>
              </a:p>
              <a:p>
                <a:pPr marR="0" lvl="1"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14:m>
                  <m:oMath xmlns:m="http://schemas.openxmlformats.org/officeDocument/2006/math">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𝜎</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m:t>
                    </m:r>
                  </m:oMath>
                </a14:m>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is the standard deviation of the simulated Monte Carlo data at each referent time</a:t>
                </a:r>
              </a:p>
              <a:p>
                <a:pPr marR="0" lvl="1" algn="l" defTabSz="914400" rtl="0" eaLnBrk="1" fontAlgn="auto" latinLnBrk="0" hangingPunct="1">
                  <a:lnSpc>
                    <a:spcPct val="100000"/>
                  </a:lnSpc>
                  <a:spcBef>
                    <a:spcPts val="200"/>
                  </a:spcBef>
                  <a:spcAft>
                    <a:spcPts val="0"/>
                  </a:spcAft>
                  <a:buClrTx/>
                  <a:buSzTx/>
                  <a:buFont typeface="Wingdings" panose="05000000000000000000" pitchFamily="2" charset="2"/>
                  <a:buChar char="§"/>
                  <a:tabLst/>
                  <a:defRPr/>
                </a:pPr>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This metric is evaluated at each time </a:t>
                </a:r>
                <a14:m>
                  <m:oMath xmlns:m="http://schemas.openxmlformats.org/officeDocument/2006/math">
                    <m:r>
                      <a:rPr kumimoji="0" lang="en-US"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oMath>
                </a14:m>
                <a:r>
                  <a:rPr kumimoji="0" lang="en-US"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in the </a:t>
                </a:r>
                <a:r>
                  <a:rPr kumimoji="0" lang="en-US"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series</a:t>
                </a:r>
              </a:p>
              <a:p>
                <a:pPr marL="693738" marR="0" lvl="1" indent="-246063" algn="l" defTabSz="914400" rtl="0" eaLnBrk="1" fontAlgn="auto" latinLnBrk="0" hangingPunct="1">
                  <a:lnSpc>
                    <a:spcPct val="100000"/>
                  </a:lnSpc>
                  <a:spcBef>
                    <a:spcPts val="200"/>
                  </a:spcBef>
                  <a:spcAft>
                    <a:spcPts val="0"/>
                  </a:spcAft>
                  <a:buClrTx/>
                  <a:buSzTx/>
                  <a:buFont typeface=".AppleSystemUIFont" charset="-120"/>
                  <a:buChar char="-"/>
                  <a:tabLst/>
                  <a:defRPr/>
                </a:pPr>
                <a:endParaRPr kumimoji="0" lang="en-US" sz="20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endParaRPr>
              </a:p>
              <a:p>
                <a:pPr marR="0" lvl="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Area Outside Threshold Hypothesis Test method calculates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the area </a:t>
                </a: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between time samples that are out of threshold. It calculates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the total area of the regions outside of the </a:t>
                </a:r>
                <a14:m>
                  <m:oMath xmlns:m="http://schemas.openxmlformats.org/officeDocument/2006/math">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2.5∗</m:t>
                    </m:r>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𝜎</m:t>
                    </m:r>
                    <m:d>
                      <m:dPr>
                        <m:ctrlP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srgbClr val="44546A">
                                <a:lumMod val="75000"/>
                              </a:srgbClr>
                            </a:solidFill>
                            <a:effectLst/>
                            <a:uLnTx/>
                            <a:uFillTx/>
                            <a:latin typeface="Cambria Math" panose="02040503050406030204" pitchFamily="18" charset="0"/>
                            <a:ea typeface="+mn-ea"/>
                            <a:cs typeface="+mn-cs"/>
                          </a:rPr>
                          <m:t>𝑡</m:t>
                        </m:r>
                      </m:e>
                    </m:d>
                  </m:oMath>
                </a14:m>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 </a:t>
                </a:r>
                <a:r>
                  <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rPr>
                  <a:t>as well as the discernable </a:t>
                </a:r>
                <a:r>
                  <a:rPr kumimoji="0" lang="en-US" sz="1800" b="0" i="0" u="none" strike="noStrike" kern="1200" cap="none" spc="0" normalizeH="0" baseline="0" noProof="0" dirty="0">
                    <a:ln>
                      <a:noFill/>
                    </a:ln>
                    <a:solidFill>
                      <a:srgbClr val="44546A">
                        <a:lumMod val="75000"/>
                      </a:srgbClr>
                    </a:solidFill>
                    <a:effectLst/>
                    <a:uLnTx/>
                    <a:uFillTx/>
                    <a:latin typeface="Arial" panose="020B0604020202020204"/>
                    <a:ea typeface="+mn-ea"/>
                    <a:cs typeface="+mn-cs"/>
                  </a:rPr>
                  <a:t>difference bounds for the entire time series and compare it to an acceptability threshold. </a:t>
                </a:r>
                <a:endParaRPr kumimoji="0" lang="en-US" sz="1800"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a:buNone/>
                  <a:tabLst/>
                  <a:defRPr/>
                </a:pPr>
                <a:endParaRPr kumimoji="0" lang="en-US" b="0" i="0" u="none" strike="noStrike" kern="1200" cap="none" spc="0" normalizeH="0" baseline="0" noProof="0" dirty="0" smtClean="0">
                  <a:ln>
                    <a:noFill/>
                  </a:ln>
                  <a:solidFill>
                    <a:srgbClr val="44546A">
                      <a:lumMod val="75000"/>
                    </a:srgbClr>
                  </a:solidFill>
                  <a:effectLst/>
                  <a:uLnTx/>
                  <a:uFillTx/>
                  <a:latin typeface="Arial" panose="020B0604020202020204"/>
                  <a:ea typeface="+mn-ea"/>
                  <a:cs typeface="+mn-cs"/>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683833" y="1086713"/>
                <a:ext cx="5860457" cy="4798770"/>
              </a:xfrm>
              <a:prstGeom prst="rect">
                <a:avLst/>
              </a:prstGeom>
              <a:blipFill>
                <a:blip r:embed="rId2"/>
                <a:stretch>
                  <a:fillRect l="-2183" t="-1652" r="-2911" b="-2922"/>
                </a:stretch>
              </a:blipFill>
            </p:spPr>
            <p:txBody>
              <a:bodyPr/>
              <a:lstStyle/>
              <a:p>
                <a:r>
                  <a:rPr lang="en-US">
                    <a:noFill/>
                  </a:rPr>
                  <a:t> </a:t>
                </a:r>
              </a:p>
            </p:txBody>
          </p:sp>
        </mc:Fallback>
      </mc:AlternateContent>
      <p:sp>
        <p:nvSpPr>
          <p:cNvPr id="31" name="Rectangle 30"/>
          <p:cNvSpPr/>
          <p:nvPr/>
        </p:nvSpPr>
        <p:spPr>
          <a:xfrm>
            <a:off x="8878742" y="2876499"/>
            <a:ext cx="1538582" cy="609599"/>
          </a:xfrm>
          <a:prstGeom prst="rect">
            <a:avLst/>
          </a:prstGeom>
          <a:solidFill>
            <a:srgbClr val="002C73"/>
          </a:solidFill>
          <a:ln w="12700" cap="flat" cmpd="sng" algn="ctr">
            <a:solidFill>
              <a:srgbClr val="002C7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anose="020B0604020202020204"/>
                <a:ea typeface="+mn-ea"/>
                <a:cs typeface="+mn-cs"/>
              </a:rPr>
              <a:t>Count number of times outside the boundary</a:t>
            </a:r>
          </a:p>
        </p:txBody>
      </p:sp>
      <p:cxnSp>
        <p:nvCxnSpPr>
          <p:cNvPr id="32" name="Straight Arrow Connector 31"/>
          <p:cNvCxnSpPr/>
          <p:nvPr/>
        </p:nvCxnSpPr>
        <p:spPr>
          <a:xfrm flipV="1">
            <a:off x="9712920" y="1762869"/>
            <a:ext cx="83082" cy="1113631"/>
          </a:xfrm>
          <a:prstGeom prst="straightConnector1">
            <a:avLst/>
          </a:prstGeom>
          <a:noFill/>
          <a:ln w="12700" cap="flat" cmpd="sng" algn="ctr">
            <a:solidFill>
              <a:srgbClr val="002C73"/>
            </a:solidFill>
            <a:prstDash val="solid"/>
            <a:miter lim="800000"/>
            <a:tailEnd type="triangle"/>
          </a:ln>
          <a:effectLst/>
        </p:spPr>
      </p:cxnSp>
      <p:grpSp>
        <p:nvGrpSpPr>
          <p:cNvPr id="5" name="Group 4"/>
          <p:cNvGrpSpPr/>
          <p:nvPr/>
        </p:nvGrpSpPr>
        <p:grpSpPr>
          <a:xfrm>
            <a:off x="7451385" y="1086713"/>
            <a:ext cx="3109495" cy="4699283"/>
            <a:chOff x="7451385" y="1480451"/>
            <a:chExt cx="3109495" cy="4699283"/>
          </a:xfrm>
        </p:grpSpPr>
        <p:pic>
          <p:nvPicPr>
            <p:cNvPr id="30" name="Picture 29"/>
            <p:cNvPicPr>
              <a:picLocks noChangeAspect="1"/>
            </p:cNvPicPr>
            <p:nvPr/>
          </p:nvPicPr>
          <p:blipFill rotWithShape="1">
            <a:blip r:embed="rId3"/>
            <a:srcRect l="5769" b="12436"/>
            <a:stretch/>
          </p:blipFill>
          <p:spPr>
            <a:xfrm>
              <a:off x="7451385" y="1480451"/>
              <a:ext cx="3106615" cy="2165121"/>
            </a:xfrm>
            <a:prstGeom prst="rect">
              <a:avLst/>
            </a:prstGeom>
          </p:spPr>
        </p:pic>
        <p:pic>
          <p:nvPicPr>
            <p:cNvPr id="12" name="Picture 11"/>
            <p:cNvPicPr>
              <a:picLocks noChangeAspect="1"/>
            </p:cNvPicPr>
            <p:nvPr/>
          </p:nvPicPr>
          <p:blipFill rotWithShape="1">
            <a:blip r:embed="rId3"/>
            <a:srcRect l="5769" b="12436"/>
            <a:stretch/>
          </p:blipFill>
          <p:spPr>
            <a:xfrm>
              <a:off x="7451385" y="4012606"/>
              <a:ext cx="3109495" cy="2167128"/>
            </a:xfrm>
            <a:prstGeom prst="rect">
              <a:avLst/>
            </a:prstGeom>
          </p:spPr>
        </p:pic>
      </p:grpSp>
      <p:sp>
        <p:nvSpPr>
          <p:cNvPr id="14" name="Rectangle 13"/>
          <p:cNvSpPr/>
          <p:nvPr/>
        </p:nvSpPr>
        <p:spPr>
          <a:xfrm>
            <a:off x="8902187" y="5350039"/>
            <a:ext cx="1538582" cy="609599"/>
          </a:xfrm>
          <a:prstGeom prst="rect">
            <a:avLst/>
          </a:prstGeom>
          <a:solidFill>
            <a:srgbClr val="002C73"/>
          </a:solidFill>
          <a:ln w="12700" cap="flat" cmpd="sng" algn="ctr">
            <a:solidFill>
              <a:srgbClr val="002C7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Arial" panose="020B0604020202020204"/>
                <a:ea typeface="+mn-ea"/>
                <a:cs typeface="+mn-cs"/>
              </a:rPr>
              <a:t>Calculate the area outside</a:t>
            </a:r>
          </a:p>
        </p:txBody>
      </p:sp>
      <p:cxnSp>
        <p:nvCxnSpPr>
          <p:cNvPr id="15" name="Straight Arrow Connector 14"/>
          <p:cNvCxnSpPr/>
          <p:nvPr/>
        </p:nvCxnSpPr>
        <p:spPr>
          <a:xfrm flipV="1">
            <a:off x="9796001" y="4423682"/>
            <a:ext cx="0" cy="910984"/>
          </a:xfrm>
          <a:prstGeom prst="straightConnector1">
            <a:avLst/>
          </a:prstGeom>
          <a:noFill/>
          <a:ln w="12700" cap="flat" cmpd="sng" algn="ctr">
            <a:solidFill>
              <a:srgbClr val="002C73"/>
            </a:solidFill>
            <a:prstDash val="solid"/>
            <a:miter lim="800000"/>
            <a:tailEnd type="triangle"/>
          </a:ln>
          <a:effectLst/>
        </p:spPr>
      </p:cxnSp>
      <p:cxnSp>
        <p:nvCxnSpPr>
          <p:cNvPr id="16" name="Straight Connector 15"/>
          <p:cNvCxnSpPr/>
          <p:nvPr/>
        </p:nvCxnSpPr>
        <p:spPr>
          <a:xfrm>
            <a:off x="9950256" y="4223610"/>
            <a:ext cx="0" cy="90616"/>
          </a:xfrm>
          <a:prstGeom prst="line">
            <a:avLst/>
          </a:prstGeom>
          <a:noFill/>
          <a:ln w="12700" cap="flat" cmpd="sng" algn="ctr">
            <a:solidFill>
              <a:srgbClr val="002C73"/>
            </a:solidFill>
            <a:prstDash val="solid"/>
            <a:miter lim="800000"/>
          </a:ln>
          <a:effectLst/>
        </p:spPr>
      </p:cxnSp>
      <p:cxnSp>
        <p:nvCxnSpPr>
          <p:cNvPr id="17" name="Straight Connector 16"/>
          <p:cNvCxnSpPr/>
          <p:nvPr/>
        </p:nvCxnSpPr>
        <p:spPr>
          <a:xfrm>
            <a:off x="10036752" y="4186536"/>
            <a:ext cx="0" cy="90616"/>
          </a:xfrm>
          <a:prstGeom prst="line">
            <a:avLst/>
          </a:prstGeom>
          <a:noFill/>
          <a:ln w="12700" cap="flat" cmpd="sng" algn="ctr">
            <a:solidFill>
              <a:srgbClr val="002C73"/>
            </a:solidFill>
            <a:prstDash val="solid"/>
            <a:miter lim="800000"/>
          </a:ln>
          <a:effectLst/>
        </p:spPr>
      </p:cxnSp>
      <p:cxnSp>
        <p:nvCxnSpPr>
          <p:cNvPr id="18" name="Straight Connector 17"/>
          <p:cNvCxnSpPr/>
          <p:nvPr/>
        </p:nvCxnSpPr>
        <p:spPr>
          <a:xfrm>
            <a:off x="10119132" y="4161823"/>
            <a:ext cx="0" cy="90616"/>
          </a:xfrm>
          <a:prstGeom prst="line">
            <a:avLst/>
          </a:prstGeom>
          <a:noFill/>
          <a:ln w="12700" cap="flat" cmpd="sng" algn="ctr">
            <a:solidFill>
              <a:srgbClr val="002C73"/>
            </a:solidFill>
            <a:prstDash val="solid"/>
            <a:miter lim="800000"/>
          </a:ln>
          <a:effectLst/>
        </p:spPr>
      </p:cxnSp>
      <p:cxnSp>
        <p:nvCxnSpPr>
          <p:cNvPr id="19" name="Straight Connector 18"/>
          <p:cNvCxnSpPr/>
          <p:nvPr/>
        </p:nvCxnSpPr>
        <p:spPr>
          <a:xfrm>
            <a:off x="10201512" y="4145347"/>
            <a:ext cx="0" cy="90616"/>
          </a:xfrm>
          <a:prstGeom prst="line">
            <a:avLst/>
          </a:prstGeom>
          <a:noFill/>
          <a:ln w="12700" cap="flat" cmpd="sng" algn="ctr">
            <a:solidFill>
              <a:srgbClr val="002C73"/>
            </a:solidFill>
            <a:prstDash val="solid"/>
            <a:miter lim="800000"/>
          </a:ln>
          <a:effectLst/>
        </p:spPr>
      </p:cxnSp>
      <p:cxnSp>
        <p:nvCxnSpPr>
          <p:cNvPr id="20" name="Straight Connector 19"/>
          <p:cNvCxnSpPr/>
          <p:nvPr/>
        </p:nvCxnSpPr>
        <p:spPr>
          <a:xfrm>
            <a:off x="9863755" y="4260678"/>
            <a:ext cx="0" cy="90616"/>
          </a:xfrm>
          <a:prstGeom prst="line">
            <a:avLst/>
          </a:prstGeom>
          <a:noFill/>
          <a:ln w="12700" cap="flat" cmpd="sng" algn="ctr">
            <a:solidFill>
              <a:srgbClr val="002C73"/>
            </a:solidFill>
            <a:prstDash val="solid"/>
            <a:miter lim="800000"/>
          </a:ln>
          <a:effectLst/>
        </p:spPr>
      </p:cxnSp>
      <p:cxnSp>
        <p:nvCxnSpPr>
          <p:cNvPr id="21" name="Straight Connector 20"/>
          <p:cNvCxnSpPr/>
          <p:nvPr/>
        </p:nvCxnSpPr>
        <p:spPr>
          <a:xfrm>
            <a:off x="9773141" y="4301869"/>
            <a:ext cx="0" cy="90616"/>
          </a:xfrm>
          <a:prstGeom prst="line">
            <a:avLst/>
          </a:prstGeom>
          <a:noFill/>
          <a:ln w="12700" cap="flat" cmpd="sng" algn="ctr">
            <a:solidFill>
              <a:srgbClr val="002C73"/>
            </a:solidFill>
            <a:prstDash val="solid"/>
            <a:miter lim="800000"/>
          </a:ln>
          <a:effectLst/>
        </p:spPr>
      </p:cxnSp>
      <p:cxnSp>
        <p:nvCxnSpPr>
          <p:cNvPr id="22" name="Straight Connector 21"/>
          <p:cNvCxnSpPr/>
          <p:nvPr/>
        </p:nvCxnSpPr>
        <p:spPr>
          <a:xfrm>
            <a:off x="9682524" y="4343058"/>
            <a:ext cx="0" cy="90616"/>
          </a:xfrm>
          <a:prstGeom prst="line">
            <a:avLst/>
          </a:prstGeom>
          <a:noFill/>
          <a:ln w="12700" cap="flat" cmpd="sng" algn="ctr">
            <a:solidFill>
              <a:srgbClr val="002C73"/>
            </a:solidFill>
            <a:prstDash val="solid"/>
            <a:miter lim="800000"/>
          </a:ln>
          <a:effectLst/>
        </p:spPr>
      </p:cxnSp>
      <p:cxnSp>
        <p:nvCxnSpPr>
          <p:cNvPr id="23" name="Straight Connector 22"/>
          <p:cNvCxnSpPr/>
          <p:nvPr/>
        </p:nvCxnSpPr>
        <p:spPr>
          <a:xfrm>
            <a:off x="9600145" y="4392486"/>
            <a:ext cx="0" cy="90616"/>
          </a:xfrm>
          <a:prstGeom prst="line">
            <a:avLst/>
          </a:prstGeom>
          <a:noFill/>
          <a:ln w="12700" cap="flat" cmpd="sng" algn="ctr">
            <a:solidFill>
              <a:srgbClr val="002C73"/>
            </a:solidFill>
            <a:prstDash val="solid"/>
            <a:miter lim="800000"/>
          </a:ln>
          <a:effectLst/>
        </p:spPr>
      </p:cxnSp>
      <p:cxnSp>
        <p:nvCxnSpPr>
          <p:cNvPr id="24" name="Straight Connector 23"/>
          <p:cNvCxnSpPr/>
          <p:nvPr/>
        </p:nvCxnSpPr>
        <p:spPr>
          <a:xfrm>
            <a:off x="9517768" y="4458390"/>
            <a:ext cx="0" cy="90616"/>
          </a:xfrm>
          <a:prstGeom prst="line">
            <a:avLst/>
          </a:prstGeom>
          <a:noFill/>
          <a:ln w="12700" cap="flat" cmpd="sng" algn="ctr">
            <a:solidFill>
              <a:srgbClr val="002C73"/>
            </a:solidFill>
            <a:prstDash val="solid"/>
            <a:miter lim="800000"/>
          </a:ln>
          <a:effectLst/>
        </p:spPr>
      </p:cxnSp>
      <p:cxnSp>
        <p:nvCxnSpPr>
          <p:cNvPr id="25" name="Straight Connector 24"/>
          <p:cNvCxnSpPr/>
          <p:nvPr/>
        </p:nvCxnSpPr>
        <p:spPr>
          <a:xfrm>
            <a:off x="9443626" y="4549006"/>
            <a:ext cx="0" cy="49428"/>
          </a:xfrm>
          <a:prstGeom prst="line">
            <a:avLst/>
          </a:prstGeom>
          <a:noFill/>
          <a:ln w="12700" cap="flat" cmpd="sng" algn="ctr">
            <a:solidFill>
              <a:srgbClr val="002C73"/>
            </a:solidFill>
            <a:prstDash val="solid"/>
            <a:miter lim="800000"/>
          </a:ln>
          <a:effectLst/>
        </p:spPr>
      </p:cxnSp>
      <p:cxnSp>
        <p:nvCxnSpPr>
          <p:cNvPr id="26" name="Straight Connector 25"/>
          <p:cNvCxnSpPr/>
          <p:nvPr/>
        </p:nvCxnSpPr>
        <p:spPr>
          <a:xfrm>
            <a:off x="10292130" y="4145347"/>
            <a:ext cx="0" cy="90616"/>
          </a:xfrm>
          <a:prstGeom prst="line">
            <a:avLst/>
          </a:prstGeom>
          <a:noFill/>
          <a:ln w="12700" cap="flat" cmpd="sng" algn="ctr">
            <a:solidFill>
              <a:srgbClr val="002C73"/>
            </a:solidFill>
            <a:prstDash val="solid"/>
            <a:miter lim="800000"/>
          </a:ln>
          <a:effectLst/>
        </p:spPr>
      </p:cxnSp>
      <p:cxnSp>
        <p:nvCxnSpPr>
          <p:cNvPr id="27" name="Straight Connector 26"/>
          <p:cNvCxnSpPr/>
          <p:nvPr/>
        </p:nvCxnSpPr>
        <p:spPr>
          <a:xfrm>
            <a:off x="10374509" y="4161822"/>
            <a:ext cx="0" cy="90616"/>
          </a:xfrm>
          <a:prstGeom prst="line">
            <a:avLst/>
          </a:prstGeom>
          <a:noFill/>
          <a:ln w="12700" cap="flat" cmpd="sng" algn="ctr">
            <a:solidFill>
              <a:srgbClr val="002C73"/>
            </a:solidFill>
            <a:prstDash val="solid"/>
            <a:miter lim="800000"/>
          </a:ln>
          <a:effectLst/>
        </p:spPr>
      </p:cxnSp>
      <p:cxnSp>
        <p:nvCxnSpPr>
          <p:cNvPr id="28" name="Straight Connector 27"/>
          <p:cNvCxnSpPr/>
          <p:nvPr/>
        </p:nvCxnSpPr>
        <p:spPr>
          <a:xfrm>
            <a:off x="9373602" y="4610789"/>
            <a:ext cx="0" cy="49428"/>
          </a:xfrm>
          <a:prstGeom prst="line">
            <a:avLst/>
          </a:prstGeom>
          <a:noFill/>
          <a:ln w="12700" cap="flat" cmpd="sng" algn="ctr">
            <a:solidFill>
              <a:srgbClr val="002C73"/>
            </a:solidFill>
            <a:prstDash val="solid"/>
            <a:miter lim="800000"/>
          </a:ln>
          <a:effectLst/>
        </p:spPr>
      </p:cxnSp>
      <p:cxnSp>
        <p:nvCxnSpPr>
          <p:cNvPr id="29" name="Straight Connector 28"/>
          <p:cNvCxnSpPr/>
          <p:nvPr/>
        </p:nvCxnSpPr>
        <p:spPr>
          <a:xfrm>
            <a:off x="9299462" y="4676692"/>
            <a:ext cx="0" cy="49428"/>
          </a:xfrm>
          <a:prstGeom prst="line">
            <a:avLst/>
          </a:prstGeom>
          <a:noFill/>
          <a:ln w="12700" cap="flat" cmpd="sng" algn="ctr">
            <a:solidFill>
              <a:srgbClr val="002C73"/>
            </a:solidFill>
            <a:prstDash val="solid"/>
            <a:miter lim="800000"/>
          </a:ln>
          <a:effectLst/>
        </p:spPr>
      </p:cxnSp>
      <p:sp>
        <p:nvSpPr>
          <p:cNvPr id="33"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42</a:t>
            </a:fld>
            <a:endParaRPr lang="en-US" dirty="0"/>
          </a:p>
        </p:txBody>
      </p:sp>
      <p:sp>
        <p:nvSpPr>
          <p:cNvPr id="34" name="Rectangle 2"/>
          <p:cNvSpPr>
            <a:spLocks noGrp="1" noChangeArrowheads="1"/>
          </p:cNvSpPr>
          <p:nvPr>
            <p:ph type="title"/>
          </p:nvPr>
        </p:nvSpPr>
        <p:spPr>
          <a:xfrm>
            <a:off x="1390650" y="0"/>
            <a:ext cx="9582149" cy="795130"/>
          </a:xfrm>
        </p:spPr>
        <p:txBody>
          <a:bodyPr/>
          <a:lstStyle/>
          <a:p>
            <a:r>
              <a:rPr lang="en-US" altLang="en-US" dirty="0" smtClean="0"/>
              <a:t>Rigorous Validation: </a:t>
            </a:r>
            <a:r>
              <a:rPr lang="en-US" dirty="0"/>
              <a:t>Validation Methods </a:t>
            </a:r>
            <a:r>
              <a:rPr lang="en-US" dirty="0" smtClean="0"/>
              <a:t>Assessed</a:t>
            </a:r>
            <a:endParaRPr lang="en-US" altLang="en-US" dirty="0" smtClean="0"/>
          </a:p>
        </p:txBody>
      </p:sp>
    </p:spTree>
    <p:extLst>
      <p:ext uri="{BB962C8B-B14F-4D97-AF65-F5344CB8AC3E}">
        <p14:creationId xmlns:p14="http://schemas.microsoft.com/office/powerpoint/2010/main" val="30017561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569236" y="1125372"/>
            <a:ext cx="10705567" cy="5208316"/>
          </a:xfrm>
          <a:prstGeom prst="rect">
            <a:avLst/>
          </a:prstGeom>
        </p:spPr>
        <p:txBody>
          <a:bodyPr>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spcBef>
                <a:spcPts val="300"/>
              </a:spcBef>
            </a:pPr>
            <a:r>
              <a:rPr lang="en-US" sz="1800" kern="0" dirty="0" smtClean="0"/>
              <a:t>Step 1: Identify metrics of interest for analysis</a:t>
            </a:r>
          </a:p>
          <a:p>
            <a:pPr>
              <a:spcBef>
                <a:spcPts val="300"/>
              </a:spcBef>
            </a:pPr>
            <a:r>
              <a:rPr lang="en-US" sz="1800" kern="0" dirty="0" smtClean="0"/>
              <a:t>Step 2: For each metric of interest, generate N (e.g., 300) simulation functional data curves</a:t>
            </a:r>
          </a:p>
          <a:p>
            <a:pPr>
              <a:spcBef>
                <a:spcPts val="300"/>
              </a:spcBef>
            </a:pPr>
            <a:r>
              <a:rPr lang="en-US" sz="1800" kern="0" dirty="0" smtClean="0"/>
              <a:t>Step 3: Identify a base scenario and a scenario extremely different from the base scenario</a:t>
            </a:r>
          </a:p>
          <a:p>
            <a:pPr>
              <a:spcBef>
                <a:spcPts val="300"/>
              </a:spcBef>
            </a:pPr>
            <a:r>
              <a:rPr lang="en-US" sz="1800" kern="0" dirty="0" smtClean="0"/>
              <a:t>Step 4: For the base scenario</a:t>
            </a:r>
          </a:p>
          <a:p>
            <a:pPr lvl="1">
              <a:spcBef>
                <a:spcPts val="300"/>
              </a:spcBef>
            </a:pPr>
            <a:r>
              <a:rPr lang="en-US" sz="1600" kern="0" dirty="0" smtClean="0"/>
              <a:t>Cull out a single curve</a:t>
            </a:r>
          </a:p>
          <a:p>
            <a:pPr lvl="1">
              <a:spcBef>
                <a:spcPts val="300"/>
              </a:spcBef>
            </a:pPr>
            <a:r>
              <a:rPr lang="en-US" sz="1600" kern="0" dirty="0" smtClean="0"/>
              <a:t>Treat the curve left out as the “test data” and the remaining N-1 simulation runs as the “model results”</a:t>
            </a:r>
          </a:p>
          <a:p>
            <a:pPr lvl="1">
              <a:spcBef>
                <a:spcPts val="300"/>
              </a:spcBef>
            </a:pPr>
            <a:r>
              <a:rPr lang="en-US" sz="1600" kern="0" dirty="0" smtClean="0"/>
              <a:t>Apply the validation method and determine if the “test data” is declared similar or different from the “model results”</a:t>
            </a:r>
          </a:p>
          <a:p>
            <a:pPr lvl="1">
              <a:spcBef>
                <a:spcPts val="300"/>
              </a:spcBef>
            </a:pPr>
            <a:r>
              <a:rPr lang="en-US" sz="1600" kern="0" dirty="0" smtClean="0"/>
              <a:t>Repeat for the remaining comparisons</a:t>
            </a:r>
          </a:p>
          <a:p>
            <a:pPr lvl="1">
              <a:spcBef>
                <a:spcPts val="300"/>
              </a:spcBef>
            </a:pPr>
            <a:r>
              <a:rPr lang="en-US" sz="1600" kern="0" dirty="0" smtClean="0"/>
              <a:t>This will provide calculations for the True Negative and False Positive calculations</a:t>
            </a:r>
          </a:p>
          <a:p>
            <a:pPr>
              <a:spcBef>
                <a:spcPts val="300"/>
              </a:spcBef>
            </a:pPr>
            <a:r>
              <a:rPr lang="en-US" sz="1800" kern="0" dirty="0" smtClean="0"/>
              <a:t>Step 5: For a specific “extremely different” scenario</a:t>
            </a:r>
          </a:p>
          <a:p>
            <a:pPr lvl="1">
              <a:spcBef>
                <a:spcPts val="300"/>
              </a:spcBef>
            </a:pPr>
            <a:r>
              <a:rPr lang="en-US" sz="1600" kern="0" dirty="0" smtClean="0"/>
              <a:t>Treat each curve from “extremely different” scenario as the test data, compare each curve to the N simulation runs from the base scenario </a:t>
            </a:r>
          </a:p>
          <a:p>
            <a:pPr lvl="1">
              <a:spcBef>
                <a:spcPts val="300"/>
              </a:spcBef>
            </a:pPr>
            <a:r>
              <a:rPr lang="en-US" sz="1600" kern="0" dirty="0" smtClean="0"/>
              <a:t>Apply the validation method and determine if “test data” is declared similar or different from the “model results</a:t>
            </a:r>
          </a:p>
          <a:p>
            <a:pPr lvl="1">
              <a:spcBef>
                <a:spcPts val="300"/>
              </a:spcBef>
            </a:pPr>
            <a:r>
              <a:rPr lang="en-US" sz="1600" kern="0" dirty="0" smtClean="0"/>
              <a:t>Repeat for the remaining N-1 comparisons</a:t>
            </a:r>
          </a:p>
          <a:p>
            <a:pPr lvl="1">
              <a:spcBef>
                <a:spcPts val="300"/>
              </a:spcBef>
            </a:pPr>
            <a:r>
              <a:rPr lang="en-US" sz="1600" kern="0" dirty="0" smtClean="0"/>
              <a:t>This will provide calculations for the True Positive (TP) and False Negative calculations (FP)</a:t>
            </a:r>
          </a:p>
          <a:p>
            <a:pPr>
              <a:spcBef>
                <a:spcPts val="300"/>
              </a:spcBef>
            </a:pPr>
            <a:r>
              <a:rPr lang="en-US" sz="1800" kern="0" dirty="0" smtClean="0"/>
              <a:t>Repeat Step 5 for additional selected scenarios (ranging from mild to moderately different from the base case)</a:t>
            </a:r>
            <a:endParaRPr lang="en-US" sz="1800" kern="0" dirty="0"/>
          </a:p>
        </p:txBody>
      </p:sp>
      <p:sp>
        <p:nvSpPr>
          <p:cNvPr id="36"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43</a:t>
            </a:fld>
            <a:endParaRPr lang="en-US" dirty="0"/>
          </a:p>
        </p:txBody>
      </p:sp>
      <p:sp>
        <p:nvSpPr>
          <p:cNvPr id="5" name="Rectangle 2"/>
          <p:cNvSpPr>
            <a:spLocks noGrp="1" noChangeArrowheads="1"/>
          </p:cNvSpPr>
          <p:nvPr>
            <p:ph type="title"/>
          </p:nvPr>
        </p:nvSpPr>
        <p:spPr>
          <a:xfrm>
            <a:off x="1040236" y="0"/>
            <a:ext cx="10516890" cy="795130"/>
          </a:xfrm>
        </p:spPr>
        <p:txBody>
          <a:bodyPr/>
          <a:lstStyle/>
          <a:p>
            <a:r>
              <a:rPr lang="en-US" altLang="en-US" dirty="0" smtClean="0"/>
              <a:t>Rigorous Validation: Evaluation Framework Implementation Steps</a:t>
            </a:r>
          </a:p>
        </p:txBody>
      </p:sp>
    </p:spTree>
    <p:extLst>
      <p:ext uri="{BB962C8B-B14F-4D97-AF65-F5344CB8AC3E}">
        <p14:creationId xmlns:p14="http://schemas.microsoft.com/office/powerpoint/2010/main" val="2696565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02646" y="1052992"/>
            <a:ext cx="8305419" cy="5213584"/>
            <a:chOff x="6747048" y="1077129"/>
            <a:chExt cx="5052898" cy="5166147"/>
          </a:xfrm>
        </p:grpSpPr>
        <p:pic>
          <p:nvPicPr>
            <p:cNvPr id="6" name="Content Placeholder 9"/>
            <p:cNvPicPr/>
            <p:nvPr/>
          </p:nvPicPr>
          <p:blipFill>
            <a:blip r:embed="rId2" cstate="print">
              <a:extLst>
                <a:ext uri="{28A0092B-C50C-407E-A947-70E740481C1C}">
                  <a14:useLocalDpi xmlns:a14="http://schemas.microsoft.com/office/drawing/2010/main" val="0"/>
                </a:ext>
              </a:extLst>
            </a:blip>
            <a:stretch>
              <a:fillRect/>
            </a:stretch>
          </p:blipFill>
          <p:spPr bwMode="auto">
            <a:xfrm>
              <a:off x="9151996" y="1077129"/>
              <a:ext cx="2647950" cy="1985645"/>
            </a:xfrm>
            <a:prstGeom prst="rect">
              <a:avLst/>
            </a:prstGeom>
            <a:ln>
              <a:noFill/>
            </a:ln>
            <a:extLst>
              <a:ext uri="{53640926-AAD7-44D8-BBD7-CCE9431645EC}">
                <a14:shadowObscured xmlns:a14="http://schemas.microsoft.com/office/drawing/2010/main"/>
              </a:ext>
            </a:extLst>
          </p:spPr>
        </p:pic>
        <p:pic>
          <p:nvPicPr>
            <p:cNvPr id="7" name="Content Placeholder 8"/>
            <p:cNvPicPr/>
            <p:nvPr/>
          </p:nvPicPr>
          <p:blipFill>
            <a:blip r:embed="rId3" cstate="print">
              <a:extLst>
                <a:ext uri="{28A0092B-C50C-407E-A947-70E740481C1C}">
                  <a14:useLocalDpi xmlns:a14="http://schemas.microsoft.com/office/drawing/2010/main" val="0"/>
                </a:ext>
              </a:extLst>
            </a:blip>
            <a:stretch>
              <a:fillRect/>
            </a:stretch>
          </p:blipFill>
          <p:spPr bwMode="auto">
            <a:xfrm>
              <a:off x="9320392" y="3869145"/>
              <a:ext cx="2396490" cy="1797050"/>
            </a:xfrm>
            <a:prstGeom prst="rect">
              <a:avLst/>
            </a:prstGeom>
            <a:ln>
              <a:noFill/>
            </a:ln>
            <a:extLst>
              <a:ext uri="{53640926-AAD7-44D8-BBD7-CCE9431645EC}">
                <a14:shadowObscured xmlns:a14="http://schemas.microsoft.com/office/drawing/2010/main"/>
              </a:ext>
            </a:ex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6801642" y="3851433"/>
              <a:ext cx="2377440" cy="1783080"/>
            </a:xfrm>
            <a:prstGeom prst="rect">
              <a:avLst/>
            </a:prstGeom>
          </p:spPr>
        </p:pic>
        <p:sp>
          <p:nvSpPr>
            <p:cNvPr id="9" name="TextBox 8"/>
            <p:cNvSpPr txBox="1"/>
            <p:nvPr/>
          </p:nvSpPr>
          <p:spPr>
            <a:xfrm>
              <a:off x="9422558" y="3099790"/>
              <a:ext cx="2106827" cy="577081"/>
            </a:xfrm>
            <a:prstGeom prst="rect">
              <a:avLst/>
            </a:prstGeom>
            <a:noFill/>
            <a:ln w="19050">
              <a:noFill/>
            </a:ln>
          </p:spPr>
          <p:txBody>
            <a:bodyPr wrap="square" rtlCol="0">
              <a:spAutoFit/>
            </a:bodyPr>
            <a:lstStyle/>
            <a:p>
              <a:pPr algn="ctr" fontAlgn="auto">
                <a:spcBef>
                  <a:spcPts val="0"/>
                </a:spcBef>
                <a:spcAft>
                  <a:spcPts val="0"/>
                </a:spcAft>
              </a:pPr>
              <a:r>
                <a:rPr lang="en-US" sz="1050" dirty="0" smtClean="0">
                  <a:solidFill>
                    <a:srgbClr val="000000"/>
                  </a:solidFill>
                  <a:latin typeface="Arial" panose="020B0604020202020204"/>
                </a:rPr>
                <a:t>Out-of-family </a:t>
              </a:r>
              <a:r>
                <a:rPr lang="en-US" sz="1050" dirty="0">
                  <a:solidFill>
                    <a:srgbClr val="000000"/>
                  </a:solidFill>
                  <a:latin typeface="Arial" panose="020B0604020202020204"/>
                </a:rPr>
                <a:t>comparison </a:t>
              </a:r>
              <a:r>
                <a:rPr lang="en-US" sz="1050" dirty="0" smtClean="0">
                  <a:solidFill>
                    <a:srgbClr val="000000"/>
                  </a:solidFill>
                  <a:latin typeface="Arial" panose="020B0604020202020204"/>
                </a:rPr>
                <a:t>between model results and test data set for Two Sided Test</a:t>
              </a:r>
              <a:endParaRPr lang="en-US" sz="1050" dirty="0" smtClean="0">
                <a:solidFill>
                  <a:srgbClr val="44546A">
                    <a:lumMod val="75000"/>
                  </a:srgbClr>
                </a:solidFill>
                <a:latin typeface="Arial" panose="020B0604020202020204"/>
              </a:endParaRPr>
            </a:p>
          </p:txBody>
        </p:sp>
        <p:sp>
          <p:nvSpPr>
            <p:cNvPr id="10" name="TextBox 9"/>
            <p:cNvSpPr txBox="1"/>
            <p:nvPr/>
          </p:nvSpPr>
          <p:spPr>
            <a:xfrm>
              <a:off x="6848049" y="5666195"/>
              <a:ext cx="2383443" cy="577081"/>
            </a:xfrm>
            <a:prstGeom prst="rect">
              <a:avLst/>
            </a:prstGeom>
            <a:noFill/>
            <a:ln w="19050">
              <a:noFill/>
            </a:ln>
          </p:spPr>
          <p:txBody>
            <a:bodyPr wrap="square" rtlCol="0">
              <a:spAutoFit/>
            </a:bodyPr>
            <a:lstStyle/>
            <a:p>
              <a:pPr algn="ctr" fontAlgn="auto">
                <a:spcBef>
                  <a:spcPts val="0"/>
                </a:spcBef>
                <a:spcAft>
                  <a:spcPts val="0"/>
                </a:spcAft>
              </a:pPr>
              <a:r>
                <a:rPr lang="en-US" sz="1050" dirty="0" smtClean="0">
                  <a:solidFill>
                    <a:srgbClr val="000000"/>
                  </a:solidFill>
                  <a:latin typeface="Arial" panose="020B0604020202020204"/>
                </a:rPr>
                <a:t>An example of out-of-family for the Two Sided Test when data run along the edge of the threshold region</a:t>
              </a:r>
              <a:endParaRPr lang="en-US" sz="1050" dirty="0" smtClean="0">
                <a:solidFill>
                  <a:srgbClr val="44546A">
                    <a:lumMod val="75000"/>
                  </a:srgbClr>
                </a:solidFill>
                <a:latin typeface="Arial" panose="020B0604020202020204"/>
              </a:endParaRPr>
            </a:p>
          </p:txBody>
        </p:sp>
        <p:sp>
          <p:nvSpPr>
            <p:cNvPr id="11" name="TextBox 10"/>
            <p:cNvSpPr txBox="1"/>
            <p:nvPr/>
          </p:nvSpPr>
          <p:spPr>
            <a:xfrm>
              <a:off x="9465224" y="5683907"/>
              <a:ext cx="2106827" cy="415498"/>
            </a:xfrm>
            <a:prstGeom prst="rect">
              <a:avLst/>
            </a:prstGeom>
            <a:noFill/>
            <a:ln w="19050">
              <a:noFill/>
            </a:ln>
          </p:spPr>
          <p:txBody>
            <a:bodyPr wrap="square" rtlCol="0">
              <a:spAutoFit/>
            </a:bodyPr>
            <a:lstStyle/>
            <a:p>
              <a:pPr algn="ctr" fontAlgn="auto">
                <a:spcBef>
                  <a:spcPts val="0"/>
                </a:spcBef>
                <a:spcAft>
                  <a:spcPts val="0"/>
                </a:spcAft>
              </a:pPr>
              <a:r>
                <a:rPr lang="en-US" sz="1050" dirty="0" smtClean="0">
                  <a:solidFill>
                    <a:srgbClr val="000000"/>
                  </a:solidFill>
                  <a:latin typeface="Arial" panose="020B0604020202020204"/>
                </a:rPr>
                <a:t>Depiction of Area Outside of Threshold Test</a:t>
              </a:r>
              <a:endParaRPr lang="en-US" sz="1050" dirty="0" smtClean="0">
                <a:solidFill>
                  <a:srgbClr val="44546A">
                    <a:lumMod val="75000"/>
                  </a:srgbClr>
                </a:solidFill>
                <a:latin typeface="Arial" panose="020B0604020202020204"/>
              </a:endParaRPr>
            </a:p>
          </p:txBody>
        </p:sp>
        <p:pic>
          <p:nvPicPr>
            <p:cNvPr id="12" name="Picture 11"/>
            <p:cNvPicPr>
              <a:picLocks noChangeAspect="1"/>
            </p:cNvPicPr>
            <p:nvPr/>
          </p:nvPicPr>
          <p:blipFill rotWithShape="1">
            <a:blip r:embed="rId5"/>
            <a:srcRect t="6833"/>
            <a:stretch/>
          </p:blipFill>
          <p:spPr>
            <a:xfrm>
              <a:off x="6747048" y="1257236"/>
              <a:ext cx="2573344" cy="1805538"/>
            </a:xfrm>
            <a:prstGeom prst="rect">
              <a:avLst/>
            </a:prstGeom>
          </p:spPr>
        </p:pic>
        <p:sp>
          <p:nvSpPr>
            <p:cNvPr id="13" name="TextBox 12"/>
            <p:cNvSpPr txBox="1"/>
            <p:nvPr/>
          </p:nvSpPr>
          <p:spPr>
            <a:xfrm>
              <a:off x="6980307" y="3099790"/>
              <a:ext cx="2106827" cy="577081"/>
            </a:xfrm>
            <a:prstGeom prst="rect">
              <a:avLst/>
            </a:prstGeom>
            <a:noFill/>
            <a:ln w="19050">
              <a:noFill/>
            </a:ln>
          </p:spPr>
          <p:txBody>
            <a:bodyPr wrap="square" rtlCol="0">
              <a:spAutoFit/>
            </a:bodyPr>
            <a:lstStyle/>
            <a:p>
              <a:pPr algn="ctr" fontAlgn="auto">
                <a:spcBef>
                  <a:spcPts val="0"/>
                </a:spcBef>
                <a:spcAft>
                  <a:spcPts val="0"/>
                </a:spcAft>
              </a:pPr>
              <a:r>
                <a:rPr lang="en-US" sz="1050" dirty="0" smtClean="0">
                  <a:solidFill>
                    <a:srgbClr val="000000"/>
                  </a:solidFill>
                  <a:latin typeface="Arial" panose="020B0604020202020204"/>
                </a:rPr>
                <a:t>In-family </a:t>
              </a:r>
              <a:r>
                <a:rPr lang="en-US" sz="1050" dirty="0">
                  <a:solidFill>
                    <a:srgbClr val="000000"/>
                  </a:solidFill>
                  <a:latin typeface="Arial" panose="020B0604020202020204"/>
                </a:rPr>
                <a:t>comparison </a:t>
              </a:r>
              <a:r>
                <a:rPr lang="en-US" sz="1050" dirty="0" smtClean="0">
                  <a:solidFill>
                    <a:srgbClr val="000000"/>
                  </a:solidFill>
                  <a:latin typeface="Arial" panose="020B0604020202020204"/>
                </a:rPr>
                <a:t>between model results and test data set for Two Sided Test</a:t>
              </a:r>
              <a:endParaRPr lang="en-US" sz="1050" dirty="0" smtClean="0">
                <a:solidFill>
                  <a:srgbClr val="44546A">
                    <a:lumMod val="75000"/>
                  </a:srgbClr>
                </a:solidFill>
                <a:latin typeface="Arial" panose="020B0604020202020204"/>
              </a:endParaRPr>
            </a:p>
          </p:txBody>
        </p:sp>
      </p:grpSp>
      <p:sp>
        <p:nvSpPr>
          <p:cNvPr id="14"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44</a:t>
            </a:fld>
            <a:endParaRPr lang="en-US" dirty="0"/>
          </a:p>
        </p:txBody>
      </p:sp>
      <p:sp>
        <p:nvSpPr>
          <p:cNvPr id="15" name="Rectangle 2"/>
          <p:cNvSpPr>
            <a:spLocks noGrp="1" noChangeArrowheads="1"/>
          </p:cNvSpPr>
          <p:nvPr>
            <p:ph type="title"/>
          </p:nvPr>
        </p:nvSpPr>
        <p:spPr>
          <a:xfrm>
            <a:off x="1390650" y="0"/>
            <a:ext cx="9582149" cy="795130"/>
          </a:xfrm>
        </p:spPr>
        <p:txBody>
          <a:bodyPr/>
          <a:lstStyle/>
          <a:p>
            <a:r>
              <a:rPr lang="en-US" altLang="en-US" dirty="0" smtClean="0"/>
              <a:t>Rigorous Validation: Example Methods</a:t>
            </a:r>
          </a:p>
        </p:txBody>
      </p:sp>
    </p:spTree>
    <p:extLst>
      <p:ext uri="{BB962C8B-B14F-4D97-AF65-F5344CB8AC3E}">
        <p14:creationId xmlns:p14="http://schemas.microsoft.com/office/powerpoint/2010/main" val="41288315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229657" y="1138282"/>
            <a:ext cx="3585531" cy="5364233"/>
            <a:chOff x="7310680" y="982362"/>
            <a:chExt cx="3585531" cy="5364233"/>
          </a:xfrm>
        </p:grpSpPr>
        <p:graphicFrame>
          <p:nvGraphicFramePr>
            <p:cNvPr id="16" name="Chart 15"/>
            <p:cNvGraphicFramePr/>
            <p:nvPr>
              <p:extLst>
                <p:ext uri="{D42A27DB-BD31-4B8C-83A1-F6EECF244321}">
                  <p14:modId xmlns:p14="http://schemas.microsoft.com/office/powerpoint/2010/main" val="1898436898"/>
                </p:ext>
              </p:extLst>
            </p:nvPr>
          </p:nvGraphicFramePr>
          <p:xfrm>
            <a:off x="7310680" y="982362"/>
            <a:ext cx="3585530" cy="224893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7654615" y="3263705"/>
              <a:ext cx="2897660" cy="415498"/>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panose="020B0604020202020204"/>
                </a:rPr>
                <a:t>Two-sided hypothesis test results for 4 metrics of interest (shown in shades of blue)</a:t>
              </a:r>
              <a:endParaRPr kumimoji="0" lang="en-US" sz="1050" b="0" i="0" u="none" strike="noStrike" kern="0" cap="none" spc="0" normalizeH="0" baseline="0" noProof="0" dirty="0" smtClean="0">
                <a:ln>
                  <a:noFill/>
                </a:ln>
                <a:solidFill>
                  <a:srgbClr val="44546A">
                    <a:lumMod val="75000"/>
                  </a:srgbClr>
                </a:solidFill>
                <a:effectLst/>
                <a:uLnTx/>
                <a:uFillTx/>
                <a:latin typeface="Arial" panose="020B0604020202020204"/>
              </a:endParaRPr>
            </a:p>
          </p:txBody>
        </p:sp>
        <p:sp>
          <p:nvSpPr>
            <p:cNvPr id="18" name="TextBox 17"/>
            <p:cNvSpPr txBox="1"/>
            <p:nvPr/>
          </p:nvSpPr>
          <p:spPr>
            <a:xfrm>
              <a:off x="7654615" y="5931097"/>
              <a:ext cx="2897660" cy="415498"/>
            </a:xfrm>
            <a:prstGeom prst="rect">
              <a:avLst/>
            </a:prstGeom>
            <a:noFill/>
            <a:ln w="19050">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smtClean="0">
                  <a:ln>
                    <a:noFill/>
                  </a:ln>
                  <a:solidFill>
                    <a:srgbClr val="000000"/>
                  </a:solidFill>
                  <a:effectLst/>
                  <a:uLnTx/>
                  <a:uFillTx/>
                  <a:latin typeface="Arial" panose="020B0604020202020204"/>
                </a:rPr>
                <a:t>Area outside threshold hypothesis test results for 4 metrics of interest with a 90% threshold</a:t>
              </a:r>
              <a:endParaRPr kumimoji="0" lang="en-US" sz="1050" b="0" i="0" u="none" strike="noStrike" kern="0" cap="none" spc="0" normalizeH="0" baseline="0" noProof="0" dirty="0" smtClean="0">
                <a:ln>
                  <a:noFill/>
                </a:ln>
                <a:solidFill>
                  <a:srgbClr val="44546A">
                    <a:lumMod val="75000"/>
                  </a:srgbClr>
                </a:solidFill>
                <a:effectLst/>
                <a:uLnTx/>
                <a:uFillTx/>
                <a:latin typeface="Arial" panose="020B0604020202020204"/>
              </a:endParaRPr>
            </a:p>
          </p:txBody>
        </p:sp>
        <p:graphicFrame>
          <p:nvGraphicFramePr>
            <p:cNvPr id="19" name="Chart 18"/>
            <p:cNvGraphicFramePr/>
            <p:nvPr>
              <p:extLst>
                <p:ext uri="{D42A27DB-BD31-4B8C-83A1-F6EECF244321}">
                  <p14:modId xmlns:p14="http://schemas.microsoft.com/office/powerpoint/2010/main" val="387011463"/>
                </p:ext>
              </p:extLst>
            </p:nvPr>
          </p:nvGraphicFramePr>
          <p:xfrm>
            <a:off x="7310680" y="3758665"/>
            <a:ext cx="3585531" cy="2167670"/>
          </p:xfrm>
          <a:graphic>
            <a:graphicData uri="http://schemas.openxmlformats.org/drawingml/2006/chart">
              <c:chart xmlns:c="http://schemas.openxmlformats.org/drawingml/2006/chart" xmlns:r="http://schemas.openxmlformats.org/officeDocument/2006/relationships" r:id="rId3"/>
            </a:graphicData>
          </a:graphic>
        </p:graphicFrame>
      </p:grpSp>
      <p:sp>
        <p:nvSpPr>
          <p:cNvPr id="21" name="Slide Number Placeholder 2"/>
          <p:cNvSpPr>
            <a:spLocks noGrp="1"/>
          </p:cNvSpPr>
          <p:nvPr>
            <p:ph type="sldNum" sz="quarter" idx="10"/>
          </p:nvPr>
        </p:nvSpPr>
        <p:spPr>
          <a:xfrm>
            <a:off x="10893288" y="6477001"/>
            <a:ext cx="821634" cy="340935"/>
          </a:xfrm>
        </p:spPr>
        <p:txBody>
          <a:bodyPr/>
          <a:lstStyle/>
          <a:p>
            <a:pPr>
              <a:defRPr/>
            </a:pPr>
            <a:fld id="{D68E8870-17DE-45C4-A8DD-7644B2422933}" type="slidenum">
              <a:rPr lang="en-US" smtClean="0"/>
              <a:pPr>
                <a:defRPr/>
              </a:pPr>
              <a:t>45</a:t>
            </a:fld>
            <a:endParaRPr lang="en-US" dirty="0"/>
          </a:p>
        </p:txBody>
      </p:sp>
      <p:sp>
        <p:nvSpPr>
          <p:cNvPr id="10"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
        <p:nvSpPr>
          <p:cNvPr id="8" name="TextBox 7"/>
          <p:cNvSpPr txBox="1"/>
          <p:nvPr/>
        </p:nvSpPr>
        <p:spPr>
          <a:xfrm>
            <a:off x="494950" y="1048624"/>
            <a:ext cx="6312671" cy="5345053"/>
          </a:xfrm>
          <a:prstGeom prst="rect">
            <a:avLst/>
          </a:prstGeom>
          <a:noFill/>
        </p:spPr>
        <p:txBody>
          <a:bodyPr wrap="square" rtlCol="0">
            <a:spAutoFit/>
          </a:bodyPr>
          <a:lstStyle/>
          <a:p>
            <a:pPr marL="285750" lvl="0" indent="-285750">
              <a:buFont typeface="Wingdings" panose="05000000000000000000" pitchFamily="2" charset="2"/>
              <a:buChar char="Ø"/>
            </a:pPr>
            <a:r>
              <a:rPr lang="en-US" sz="1800" b="1" dirty="0"/>
              <a:t>Two Sided Hypothesis Test Results:</a:t>
            </a:r>
          </a:p>
          <a:p>
            <a:pPr marL="895335" lvl="1" indent="-285750">
              <a:spcAft>
                <a:spcPts val="400"/>
              </a:spcAft>
              <a:buFont typeface="Wingdings" panose="05000000000000000000" pitchFamily="2" charset="2"/>
              <a:buChar char="§"/>
            </a:pPr>
            <a:r>
              <a:rPr lang="en-US" sz="1600" dirty="0"/>
              <a:t>Near 100% TP rates for all four metrics </a:t>
            </a:r>
          </a:p>
          <a:p>
            <a:pPr marL="895335" lvl="1" indent="-285750">
              <a:spcAft>
                <a:spcPts val="400"/>
              </a:spcAft>
              <a:buFont typeface="Wingdings" panose="05000000000000000000" pitchFamily="2" charset="2"/>
              <a:buChar char="§"/>
            </a:pPr>
            <a:r>
              <a:rPr lang="en-US" sz="1600" dirty="0"/>
              <a:t>100% TN rates for two of the four metrics</a:t>
            </a:r>
          </a:p>
          <a:p>
            <a:pPr marL="895335" lvl="1" indent="-285750">
              <a:spcAft>
                <a:spcPts val="400"/>
              </a:spcAft>
              <a:buFont typeface="Wingdings" panose="05000000000000000000" pitchFamily="2" charset="2"/>
              <a:buChar char="§"/>
            </a:pPr>
            <a:r>
              <a:rPr lang="en-US" sz="1600" dirty="0"/>
              <a:t>TN rates for other two metrics - not as good</a:t>
            </a:r>
          </a:p>
          <a:p>
            <a:pPr marL="895335" lvl="1" indent="-285750">
              <a:spcAft>
                <a:spcPts val="400"/>
              </a:spcAft>
              <a:buFont typeface="Wingdings" panose="05000000000000000000" pitchFamily="2" charset="2"/>
              <a:buChar char="§"/>
            </a:pPr>
            <a:r>
              <a:rPr lang="en-US" sz="1600" dirty="0"/>
              <a:t>Overall averaged accuracy of 76.1% across all metrics </a:t>
            </a:r>
          </a:p>
          <a:p>
            <a:pPr marL="895335" lvl="1" indent="-285750">
              <a:spcAft>
                <a:spcPts val="400"/>
              </a:spcAft>
              <a:buFont typeface="Wingdings" panose="05000000000000000000" pitchFamily="2" charset="2"/>
              <a:buChar char="§"/>
            </a:pPr>
            <a:r>
              <a:rPr lang="en-US" sz="1600" dirty="0"/>
              <a:t>This method is still able to consistently separate the test data from the out-of-family comparison data</a:t>
            </a:r>
          </a:p>
          <a:p>
            <a:pPr marL="285750" lvl="0" indent="-285750">
              <a:buFont typeface="Wingdings" panose="05000000000000000000" pitchFamily="2" charset="2"/>
              <a:buChar char="Ø"/>
            </a:pPr>
            <a:r>
              <a:rPr lang="en-US" sz="1800" b="1" dirty="0"/>
              <a:t>Area Outside Threshold Hypothesis Test Results:</a:t>
            </a:r>
          </a:p>
          <a:p>
            <a:pPr marL="895335" lvl="1" indent="-285750">
              <a:spcBef>
                <a:spcPts val="400"/>
              </a:spcBef>
              <a:buFont typeface="Wingdings" panose="05000000000000000000" pitchFamily="2" charset="2"/>
              <a:buChar char="§"/>
            </a:pPr>
            <a:r>
              <a:rPr lang="en-US" sz="1600" dirty="0"/>
              <a:t>Using the 90</a:t>
            </a:r>
            <a:r>
              <a:rPr lang="en-US" sz="1600" baseline="30000" dirty="0"/>
              <a:t>th</a:t>
            </a:r>
            <a:r>
              <a:rPr lang="en-US" sz="1600" dirty="0"/>
              <a:t> percentile threshold, method improved TP rate compared with the two-sided threshold hypothesis test </a:t>
            </a:r>
          </a:p>
          <a:p>
            <a:pPr marL="895335" lvl="1" indent="-285750">
              <a:spcBef>
                <a:spcPts val="400"/>
              </a:spcBef>
              <a:buFont typeface="Wingdings" panose="05000000000000000000" pitchFamily="2" charset="2"/>
              <a:buChar char="§"/>
            </a:pPr>
            <a:r>
              <a:rPr lang="en-US" sz="1600" dirty="0"/>
              <a:t>Less effective at identifying TN rates </a:t>
            </a:r>
          </a:p>
          <a:p>
            <a:pPr marL="895335" lvl="1" indent="-285750">
              <a:spcBef>
                <a:spcPts val="400"/>
              </a:spcBef>
              <a:buFont typeface="Wingdings" panose="05000000000000000000" pitchFamily="2" charset="2"/>
              <a:buChar char="§"/>
            </a:pPr>
            <a:r>
              <a:rPr lang="en-US" sz="1600" dirty="0"/>
              <a:t>The method resulted in an averaged accuracy of 62.9% across all metrics</a:t>
            </a:r>
          </a:p>
          <a:p>
            <a:pPr marL="895335" lvl="1" indent="-285750">
              <a:spcBef>
                <a:spcPts val="400"/>
              </a:spcBef>
              <a:buFont typeface="Wingdings" panose="05000000000000000000" pitchFamily="2" charset="2"/>
              <a:buChar char="§"/>
            </a:pPr>
            <a:r>
              <a:rPr lang="en-US" sz="1600" dirty="0"/>
              <a:t>Applying a stricter 50</a:t>
            </a:r>
            <a:r>
              <a:rPr lang="en-US" sz="1600" baseline="30000" dirty="0"/>
              <a:t>th</a:t>
            </a:r>
            <a:r>
              <a:rPr lang="en-US" sz="1600" dirty="0"/>
              <a:t> percentile threshold resulted in similar TP and TN rates to the two-sided threshold test, but no percentile resulted in </a:t>
            </a:r>
            <a:r>
              <a:rPr lang="en-US" sz="1600" dirty="0" smtClean="0"/>
              <a:t>improvement</a:t>
            </a:r>
          </a:p>
          <a:p>
            <a:pPr marL="895335" lvl="1" indent="-285750">
              <a:spcBef>
                <a:spcPts val="400"/>
              </a:spcBef>
              <a:buFont typeface="Wingdings" panose="05000000000000000000" pitchFamily="2" charset="2"/>
              <a:buChar char="§"/>
            </a:pPr>
            <a:r>
              <a:rPr lang="en-US" sz="1600" dirty="0" smtClean="0"/>
              <a:t>Need </a:t>
            </a:r>
            <a:r>
              <a:rPr lang="en-US" sz="1600" dirty="0"/>
              <a:t>to uniquely calculate the percentile threshold for each comparison data set </a:t>
            </a:r>
            <a:r>
              <a:rPr lang="en-US" sz="1600" dirty="0" smtClean="0"/>
              <a:t>– not ideal</a:t>
            </a:r>
            <a:endParaRPr lang="en-US" sz="1600" dirty="0"/>
          </a:p>
        </p:txBody>
      </p:sp>
    </p:spTree>
    <p:extLst>
      <p:ext uri="{BB962C8B-B14F-4D97-AF65-F5344CB8AC3E}">
        <p14:creationId xmlns:p14="http://schemas.microsoft.com/office/powerpoint/2010/main" val="4049355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6787" y="915365"/>
            <a:ext cx="11430000" cy="5410200"/>
          </a:xfrm>
        </p:spPr>
        <p:txBody>
          <a:bodyPr/>
          <a:lstStyle/>
          <a:p>
            <a:pPr lvl="1">
              <a:spcBef>
                <a:spcPts val="0"/>
              </a:spcBef>
            </a:pPr>
            <a:r>
              <a:rPr lang="en-US" dirty="0" smtClean="0">
                <a:solidFill>
                  <a:schemeClr val="bg1">
                    <a:lumMod val="65000"/>
                  </a:schemeClr>
                </a:solidFill>
              </a:rPr>
              <a:t>Background</a:t>
            </a:r>
          </a:p>
          <a:p>
            <a:pPr lvl="2">
              <a:spcBef>
                <a:spcPts val="0"/>
              </a:spcBef>
            </a:pPr>
            <a:r>
              <a:rPr lang="en-US" dirty="0" smtClean="0">
                <a:solidFill>
                  <a:schemeClr val="bg1">
                    <a:lumMod val="65000"/>
                  </a:schemeClr>
                </a:solidFill>
              </a:rPr>
              <a:t>Motivation</a:t>
            </a:r>
            <a:endParaRPr lang="en-US" dirty="0">
              <a:solidFill>
                <a:schemeClr val="bg1">
                  <a:lumMod val="65000"/>
                </a:schemeClr>
              </a:solidFill>
            </a:endParaRPr>
          </a:p>
          <a:p>
            <a:pPr lvl="2">
              <a:spcBef>
                <a:spcPts val="0"/>
              </a:spcBef>
            </a:pPr>
            <a:r>
              <a:rPr lang="en-US" dirty="0" smtClean="0">
                <a:solidFill>
                  <a:schemeClr val="bg1">
                    <a:lumMod val="65000"/>
                  </a:schemeClr>
                </a:solidFill>
              </a:rPr>
              <a:t>Definitions</a:t>
            </a:r>
          </a:p>
          <a:p>
            <a:pPr lvl="2">
              <a:spcBef>
                <a:spcPts val="0"/>
              </a:spcBef>
            </a:pPr>
            <a:r>
              <a:rPr lang="en-US" dirty="0">
                <a:solidFill>
                  <a:schemeClr val="bg1">
                    <a:lumMod val="65000"/>
                  </a:schemeClr>
                </a:solidFill>
              </a:rPr>
              <a:t>Validation uncertainty and risk</a:t>
            </a:r>
          </a:p>
          <a:p>
            <a:pPr lvl="2">
              <a:spcBef>
                <a:spcPts val="0"/>
              </a:spcBef>
            </a:pPr>
            <a:r>
              <a:rPr lang="en-US" dirty="0" smtClean="0">
                <a:solidFill>
                  <a:schemeClr val="bg1">
                    <a:lumMod val="65000"/>
                  </a:schemeClr>
                </a:solidFill>
              </a:rPr>
              <a:t>Verification </a:t>
            </a:r>
            <a:r>
              <a:rPr lang="en-US" dirty="0">
                <a:solidFill>
                  <a:schemeClr val="bg1">
                    <a:lumMod val="65000"/>
                  </a:schemeClr>
                </a:solidFill>
              </a:rPr>
              <a:t>and validation </a:t>
            </a:r>
            <a:r>
              <a:rPr lang="en-US" dirty="0" smtClean="0">
                <a:solidFill>
                  <a:schemeClr val="bg1">
                    <a:lumMod val="65000"/>
                  </a:schemeClr>
                </a:solidFill>
              </a:rPr>
              <a:t>processes and methods</a:t>
            </a:r>
          </a:p>
          <a:p>
            <a:pPr lvl="1">
              <a:spcBef>
                <a:spcPts val="0"/>
              </a:spcBef>
            </a:pPr>
            <a:r>
              <a:rPr lang="en-US" dirty="0" smtClean="0">
                <a:solidFill>
                  <a:schemeClr val="bg1">
                    <a:lumMod val="65000"/>
                  </a:schemeClr>
                </a:solidFill>
              </a:rPr>
              <a:t>Assembling </a:t>
            </a:r>
            <a:r>
              <a:rPr lang="en-US" dirty="0">
                <a:solidFill>
                  <a:schemeClr val="bg1">
                    <a:lumMod val="65000"/>
                  </a:schemeClr>
                </a:solidFill>
              </a:rPr>
              <a:t>an effective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The </a:t>
            </a:r>
            <a:r>
              <a:rPr lang="en-US" dirty="0">
                <a:solidFill>
                  <a:schemeClr val="bg1">
                    <a:lumMod val="65000"/>
                  </a:schemeClr>
                </a:solidFill>
              </a:rPr>
              <a:t>ideal referent as the basis for validation </a:t>
            </a:r>
            <a:r>
              <a:rPr lang="en-US" dirty="0" smtClean="0">
                <a:solidFill>
                  <a:schemeClr val="bg1">
                    <a:lumMod val="65000"/>
                  </a:schemeClr>
                </a:solidFill>
              </a:rPr>
              <a:t>comparison</a:t>
            </a:r>
          </a:p>
          <a:p>
            <a:pPr lvl="2">
              <a:spcBef>
                <a:spcPts val="0"/>
              </a:spcBef>
            </a:pPr>
            <a:r>
              <a:rPr lang="en-US" dirty="0" smtClean="0">
                <a:solidFill>
                  <a:schemeClr val="bg1">
                    <a:lumMod val="65000"/>
                  </a:schemeClr>
                </a:solidFill>
              </a:rPr>
              <a:t>Challenges </a:t>
            </a:r>
            <a:r>
              <a:rPr lang="en-US" dirty="0">
                <a:solidFill>
                  <a:schemeClr val="bg1">
                    <a:lumMod val="65000"/>
                  </a:schemeClr>
                </a:solidFill>
              </a:rPr>
              <a:t>and obstacles to developing the ideal </a:t>
            </a:r>
            <a:r>
              <a:rPr lang="en-US" dirty="0" smtClean="0">
                <a:solidFill>
                  <a:schemeClr val="bg1">
                    <a:lumMod val="65000"/>
                  </a:schemeClr>
                </a:solidFill>
              </a:rPr>
              <a:t>referent</a:t>
            </a:r>
          </a:p>
          <a:p>
            <a:pPr lvl="2">
              <a:spcBef>
                <a:spcPts val="0"/>
              </a:spcBef>
            </a:pPr>
            <a:r>
              <a:rPr lang="en-US" dirty="0" smtClean="0">
                <a:solidFill>
                  <a:schemeClr val="bg1">
                    <a:lumMod val="65000"/>
                  </a:schemeClr>
                </a:solidFill>
              </a:rPr>
              <a:t>Best </a:t>
            </a:r>
            <a:r>
              <a:rPr lang="en-US" dirty="0">
                <a:solidFill>
                  <a:schemeClr val="bg1">
                    <a:lumMod val="65000"/>
                  </a:schemeClr>
                </a:solidFill>
              </a:rPr>
              <a:t>practices and obstacle </a:t>
            </a:r>
            <a:r>
              <a:rPr lang="en-US" dirty="0" smtClean="0">
                <a:solidFill>
                  <a:schemeClr val="bg1">
                    <a:lumMod val="65000"/>
                  </a:schemeClr>
                </a:solidFill>
              </a:rPr>
              <a:t>mitigation</a:t>
            </a:r>
          </a:p>
          <a:p>
            <a:pPr lvl="2">
              <a:spcBef>
                <a:spcPts val="0"/>
              </a:spcBef>
            </a:pPr>
            <a:r>
              <a:rPr lang="en-US" dirty="0" smtClean="0">
                <a:solidFill>
                  <a:schemeClr val="bg1">
                    <a:lumMod val="65000"/>
                  </a:schemeClr>
                </a:solidFill>
              </a:rPr>
              <a:t>Examples</a:t>
            </a:r>
          </a:p>
          <a:p>
            <a:pPr lvl="1">
              <a:spcBef>
                <a:spcPts val="0"/>
              </a:spcBef>
            </a:pPr>
            <a:r>
              <a:rPr lang="en-US" dirty="0" smtClean="0">
                <a:solidFill>
                  <a:schemeClr val="bg1">
                    <a:lumMod val="65000"/>
                  </a:schemeClr>
                </a:solidFill>
              </a:rPr>
              <a:t>Selecting </a:t>
            </a:r>
            <a:r>
              <a:rPr lang="en-US" dirty="0">
                <a:solidFill>
                  <a:schemeClr val="bg1">
                    <a:lumMod val="65000"/>
                  </a:schemeClr>
                </a:solidFill>
              </a:rPr>
              <a:t>and applying the appropriate method</a:t>
            </a:r>
          </a:p>
          <a:p>
            <a:pPr lvl="2">
              <a:spcBef>
                <a:spcPts val="0"/>
              </a:spcBef>
            </a:pPr>
            <a:r>
              <a:rPr lang="en-US" dirty="0" smtClean="0">
                <a:solidFill>
                  <a:schemeClr val="bg1">
                    <a:lumMod val="65000"/>
                  </a:schemeClr>
                </a:solidFill>
              </a:rPr>
              <a:t>Referent </a:t>
            </a:r>
            <a:r>
              <a:rPr lang="en-US" dirty="0">
                <a:solidFill>
                  <a:schemeClr val="bg1">
                    <a:lumMod val="65000"/>
                  </a:schemeClr>
                </a:solidFill>
              </a:rPr>
              <a:t>and intended use data </a:t>
            </a:r>
            <a:r>
              <a:rPr lang="en-US" dirty="0" smtClean="0">
                <a:solidFill>
                  <a:schemeClr val="bg1">
                    <a:lumMod val="65000"/>
                  </a:schemeClr>
                </a:solidFill>
              </a:rPr>
              <a:t>relationships</a:t>
            </a:r>
          </a:p>
          <a:p>
            <a:pPr lvl="2">
              <a:spcBef>
                <a:spcPts val="0"/>
              </a:spcBef>
            </a:pPr>
            <a:r>
              <a:rPr lang="en-US" dirty="0">
                <a:solidFill>
                  <a:schemeClr val="bg1">
                    <a:lumMod val="65000"/>
                  </a:schemeClr>
                </a:solidFill>
              </a:rPr>
              <a:t>Examples of applying validation </a:t>
            </a:r>
            <a:r>
              <a:rPr lang="en-US" dirty="0" smtClean="0">
                <a:solidFill>
                  <a:schemeClr val="bg1">
                    <a:lumMod val="65000"/>
                  </a:schemeClr>
                </a:solidFill>
              </a:rPr>
              <a:t>methods </a:t>
            </a:r>
            <a:r>
              <a:rPr lang="en-US" dirty="0">
                <a:solidFill>
                  <a:schemeClr val="bg1">
                    <a:lumMod val="65000"/>
                  </a:schemeClr>
                </a:solidFill>
              </a:rPr>
              <a:t>for both point value and time series data based on the </a:t>
            </a:r>
            <a:r>
              <a:rPr lang="en-US" dirty="0" smtClean="0">
                <a:solidFill>
                  <a:schemeClr val="bg1">
                    <a:lumMod val="65000"/>
                  </a:schemeClr>
                </a:solidFill>
              </a:rPr>
              <a:t>referent</a:t>
            </a:r>
            <a:endParaRPr lang="en-US" dirty="0" smtClean="0">
              <a:solidFill>
                <a:srgbClr val="0000FF"/>
              </a:solidFill>
            </a:endParaRPr>
          </a:p>
          <a:p>
            <a:pPr lvl="1">
              <a:spcBef>
                <a:spcPts val="0"/>
              </a:spcBef>
            </a:pPr>
            <a:r>
              <a:rPr lang="en-US" dirty="0">
                <a:solidFill>
                  <a:schemeClr val="bg1">
                    <a:lumMod val="65000"/>
                  </a:schemeClr>
                </a:solidFill>
              </a:rPr>
              <a:t>Validation Method Evaluation Framework</a:t>
            </a:r>
          </a:p>
          <a:p>
            <a:pPr lvl="1">
              <a:spcBef>
                <a:spcPts val="0"/>
              </a:spcBef>
            </a:pPr>
            <a:r>
              <a:rPr lang="en-US" dirty="0" smtClean="0">
                <a:solidFill>
                  <a:srgbClr val="0000FF"/>
                </a:solidFill>
              </a:rPr>
              <a:t>Conclusions </a:t>
            </a:r>
            <a:r>
              <a:rPr lang="en-US" dirty="0">
                <a:solidFill>
                  <a:srgbClr val="0000FF"/>
                </a:solidFill>
              </a:rPr>
              <a:t>and </a:t>
            </a:r>
            <a:r>
              <a:rPr lang="en-US" dirty="0" smtClean="0">
                <a:solidFill>
                  <a:srgbClr val="0000FF"/>
                </a:solidFill>
              </a:rPr>
              <a:t>recommendations</a:t>
            </a:r>
            <a:endParaRPr lang="en-US" dirty="0">
              <a:solidFill>
                <a:srgbClr val="0000FF"/>
              </a:solidFill>
            </a:endParaRP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46</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dirty="0"/>
              <a:t>Presentation Outline: </a:t>
            </a:r>
            <a:r>
              <a:rPr lang="en-US" dirty="0" smtClean="0"/>
              <a:t>Conclusion and Recommendations</a:t>
            </a:r>
            <a:endParaRPr lang="en-US" altLang="en-US" dirty="0" smtClean="0"/>
          </a:p>
        </p:txBody>
      </p:sp>
    </p:spTree>
    <p:extLst>
      <p:ext uri="{BB962C8B-B14F-4D97-AF65-F5344CB8AC3E}">
        <p14:creationId xmlns:p14="http://schemas.microsoft.com/office/powerpoint/2010/main" val="705709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28914" y="910540"/>
            <a:ext cx="11429999" cy="5426597"/>
          </a:xfrm>
        </p:spPr>
        <p:txBody>
          <a:bodyPr/>
          <a:lstStyle/>
          <a:p>
            <a:pPr lvl="1">
              <a:spcBef>
                <a:spcPts val="0"/>
              </a:spcBef>
              <a:spcAft>
                <a:spcPts val="600"/>
              </a:spcAft>
              <a:buFont typeface="Wingdings" panose="05000000000000000000" pitchFamily="2" charset="2"/>
              <a:buChar char="Ø"/>
            </a:pPr>
            <a:r>
              <a:rPr lang="en-US" dirty="0" smtClean="0"/>
              <a:t>Quality and quantity of referent effects validation rigor</a:t>
            </a:r>
          </a:p>
          <a:p>
            <a:pPr marL="1255713" lvl="2" indent="-225425">
              <a:spcBef>
                <a:spcPts val="0"/>
              </a:spcBef>
              <a:buFont typeface="Courier New" panose="02070309020205020404" pitchFamily="49" charset="0"/>
              <a:buChar char="o"/>
            </a:pPr>
            <a:r>
              <a:rPr lang="en-US" dirty="0" smtClean="0"/>
              <a:t>Rigorous </a:t>
            </a:r>
            <a:r>
              <a:rPr lang="en-US" dirty="0"/>
              <a:t>validation is possible, but it </a:t>
            </a:r>
            <a:r>
              <a:rPr lang="en-US" dirty="0" smtClean="0"/>
              <a:t>depends on </a:t>
            </a:r>
            <a:r>
              <a:rPr lang="en-US" dirty="0"/>
              <a:t>an effective </a:t>
            </a:r>
            <a:r>
              <a:rPr lang="en-US" dirty="0" smtClean="0"/>
              <a:t>referent,</a:t>
            </a:r>
            <a:br>
              <a:rPr lang="en-US" dirty="0" smtClean="0"/>
            </a:br>
            <a:r>
              <a:rPr lang="en-US" dirty="0" smtClean="0"/>
              <a:t>i.e</a:t>
            </a:r>
            <a:r>
              <a:rPr lang="en-US" dirty="0"/>
              <a:t>., sufficient data</a:t>
            </a:r>
            <a:r>
              <a:rPr lang="en-US" dirty="0" smtClean="0"/>
              <a:t>, well </a:t>
            </a:r>
            <a:r>
              <a:rPr lang="en-US" dirty="0"/>
              <a:t>aligned with the model’s intended use</a:t>
            </a:r>
          </a:p>
          <a:p>
            <a:pPr marL="1255713" lvl="2" indent="-225425">
              <a:spcBef>
                <a:spcPts val="0"/>
              </a:spcBef>
              <a:buFont typeface="Courier New" panose="02070309020205020404" pitchFamily="49" charset="0"/>
              <a:buChar char="o"/>
            </a:pPr>
            <a:r>
              <a:rPr lang="en-US" dirty="0" smtClean="0"/>
              <a:t>Acquiring </a:t>
            </a:r>
            <a:r>
              <a:rPr lang="en-US" dirty="0"/>
              <a:t>an effective referent should be </a:t>
            </a:r>
            <a:r>
              <a:rPr lang="en-US" dirty="0" smtClean="0"/>
              <a:t>started early </a:t>
            </a:r>
            <a:r>
              <a:rPr lang="en-US" dirty="0"/>
              <a:t>in the simulation life cycle</a:t>
            </a:r>
          </a:p>
          <a:p>
            <a:pPr marL="1255713" lvl="2" indent="-225425">
              <a:spcBef>
                <a:spcPts val="0"/>
              </a:spcBef>
              <a:spcAft>
                <a:spcPts val="600"/>
              </a:spcAft>
              <a:buFont typeface="Courier New" panose="02070309020205020404" pitchFamily="49" charset="0"/>
              <a:buChar char="o"/>
            </a:pPr>
            <a:r>
              <a:rPr lang="en-US" dirty="0" smtClean="0"/>
              <a:t>Given </a:t>
            </a:r>
            <a:r>
              <a:rPr lang="en-US" dirty="0"/>
              <a:t>the best possible referent, a range </a:t>
            </a:r>
            <a:r>
              <a:rPr lang="en-US" dirty="0" smtClean="0"/>
              <a:t>of quantitative </a:t>
            </a:r>
            <a:r>
              <a:rPr lang="en-US" dirty="0"/>
              <a:t>validation methods are </a:t>
            </a:r>
            <a:r>
              <a:rPr lang="en-US" dirty="0" smtClean="0"/>
              <a:t>available</a:t>
            </a:r>
          </a:p>
          <a:p>
            <a:pPr lvl="1">
              <a:spcBef>
                <a:spcPts val="0"/>
              </a:spcBef>
              <a:spcAft>
                <a:spcPts val="600"/>
              </a:spcAft>
              <a:buFont typeface="Wingdings" panose="05000000000000000000" pitchFamily="2" charset="2"/>
              <a:buChar char="Ø"/>
            </a:pPr>
            <a:r>
              <a:rPr lang="en-US" dirty="0" smtClean="0"/>
              <a:t>Application of statistical validation methods</a:t>
            </a:r>
          </a:p>
          <a:p>
            <a:pPr marL="1255713" lvl="2" indent="-225425">
              <a:spcBef>
                <a:spcPts val="0"/>
              </a:spcBef>
              <a:buFont typeface="Courier New" panose="02070309020205020404" pitchFamily="49" charset="0"/>
              <a:buChar char="o"/>
            </a:pPr>
            <a:r>
              <a:rPr lang="en-US" dirty="0" smtClean="0"/>
              <a:t>Most </a:t>
            </a:r>
            <a:r>
              <a:rPr lang="en-US" dirty="0"/>
              <a:t>quantitative (statistical) validation </a:t>
            </a:r>
            <a:r>
              <a:rPr lang="en-US" dirty="0" smtClean="0"/>
              <a:t>methods make </a:t>
            </a:r>
            <a:r>
              <a:rPr lang="en-US" dirty="0"/>
              <a:t>specific </a:t>
            </a:r>
            <a:r>
              <a:rPr lang="en-US" dirty="0" smtClean="0"/>
              <a:t>assumptions</a:t>
            </a:r>
          </a:p>
          <a:p>
            <a:pPr marL="1255713" lvl="2" indent="-225425">
              <a:spcBef>
                <a:spcPts val="0"/>
              </a:spcBef>
              <a:spcAft>
                <a:spcPts val="600"/>
              </a:spcAft>
              <a:buFont typeface="Courier New" panose="02070309020205020404" pitchFamily="49" charset="0"/>
              <a:buChar char="o"/>
            </a:pPr>
            <a:r>
              <a:rPr lang="en-US" dirty="0" smtClean="0"/>
              <a:t>If </a:t>
            </a:r>
            <a:r>
              <a:rPr lang="en-US" dirty="0"/>
              <a:t>a </a:t>
            </a:r>
            <a:r>
              <a:rPr lang="en-US" dirty="0" smtClean="0"/>
              <a:t>statistical method </a:t>
            </a:r>
            <a:r>
              <a:rPr lang="en-US" dirty="0"/>
              <a:t>is used when the assumptions are not </a:t>
            </a:r>
            <a:r>
              <a:rPr lang="en-US" dirty="0" smtClean="0"/>
              <a:t>met,</a:t>
            </a:r>
            <a:br>
              <a:rPr lang="en-US" dirty="0" smtClean="0"/>
            </a:br>
            <a:r>
              <a:rPr lang="en-US" dirty="0" smtClean="0"/>
              <a:t>its </a:t>
            </a:r>
            <a:r>
              <a:rPr lang="en-US" dirty="0"/>
              <a:t>results are meaningless and potentially misleading </a:t>
            </a:r>
          </a:p>
          <a:p>
            <a:pPr lvl="1">
              <a:spcBef>
                <a:spcPts val="0"/>
              </a:spcBef>
              <a:spcAft>
                <a:spcPts val="600"/>
              </a:spcAft>
              <a:buFont typeface="Wingdings" panose="05000000000000000000" pitchFamily="2" charset="2"/>
              <a:buChar char="Ø"/>
            </a:pPr>
            <a:r>
              <a:rPr lang="en-US" altLang="en-US" dirty="0" smtClean="0"/>
              <a:t>Validating time series data</a:t>
            </a:r>
          </a:p>
          <a:p>
            <a:pPr marL="1255713" lvl="2" indent="-225425">
              <a:spcBef>
                <a:spcPts val="0"/>
              </a:spcBef>
              <a:buFont typeface="Courier New" panose="02070309020205020404" pitchFamily="49" charset="0"/>
              <a:buChar char="o"/>
            </a:pPr>
            <a:r>
              <a:rPr lang="en-US" altLang="en-US" dirty="0" smtClean="0"/>
              <a:t>Validating </a:t>
            </a:r>
            <a:r>
              <a:rPr lang="en-US" altLang="en-US" dirty="0"/>
              <a:t>a model using output at a single time step can be misleading</a:t>
            </a:r>
          </a:p>
          <a:p>
            <a:pPr marL="1255713" lvl="2" indent="-225425">
              <a:spcBef>
                <a:spcPts val="0"/>
              </a:spcBef>
              <a:buFont typeface="Courier New" panose="02070309020205020404" pitchFamily="49" charset="0"/>
              <a:buChar char="o"/>
            </a:pPr>
            <a:r>
              <a:rPr lang="en-US" altLang="en-US" dirty="0"/>
              <a:t>Methods exist to validate models using time series output</a:t>
            </a:r>
          </a:p>
          <a:p>
            <a:pPr marL="1487488" lvl="3" indent="-231775">
              <a:buClrTx/>
              <a:buFont typeface="Arial" panose="020B0604020202020204" pitchFamily="34" charset="0"/>
              <a:buChar char="–"/>
              <a:tabLst>
                <a:tab pos="342900" algn="l"/>
                <a:tab pos="798513" algn="l"/>
              </a:tabLst>
            </a:pPr>
            <a:r>
              <a:rPr lang="en-US" altLang="en-US" sz="1800" dirty="0"/>
              <a:t>Confidence interval methods; relatively simple</a:t>
            </a:r>
            <a:endParaRPr lang="en-US" altLang="en-US" sz="1800" i="1" dirty="0">
              <a:latin typeface="Times New Roman" panose="02020603050405020304" pitchFamily="18" charset="0"/>
            </a:endParaRPr>
          </a:p>
          <a:p>
            <a:pPr marL="1487488" lvl="3" indent="-231775">
              <a:buClrTx/>
              <a:buFont typeface="Arial" panose="020B0604020202020204" pitchFamily="34" charset="0"/>
              <a:buChar char="–"/>
              <a:tabLst>
                <a:tab pos="342900" algn="l"/>
                <a:tab pos="798513" algn="l"/>
              </a:tabLst>
            </a:pPr>
            <a:r>
              <a:rPr lang="en-US" altLang="en-US" sz="1800" dirty="0"/>
              <a:t>Advanced methods; mathematically complex</a:t>
            </a:r>
          </a:p>
          <a:p>
            <a:pPr lvl="1">
              <a:spcBef>
                <a:spcPts val="0"/>
              </a:spcBef>
            </a:pPr>
            <a:endParaRPr lang="en-US" dirty="0"/>
          </a:p>
          <a:p>
            <a:pPr>
              <a:spcBef>
                <a:spcPts val="0"/>
              </a:spcBef>
            </a:pPr>
            <a:endParaRPr lang="en-US"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Conclusions and Recommendations</a:t>
            </a:r>
          </a:p>
        </p:txBody>
      </p:sp>
    </p:spTree>
    <p:extLst>
      <p:ext uri="{BB962C8B-B14F-4D97-AF65-F5344CB8AC3E}">
        <p14:creationId xmlns:p14="http://schemas.microsoft.com/office/powerpoint/2010/main" val="18992428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40489" y="1110974"/>
            <a:ext cx="11429999" cy="4752932"/>
          </a:xfrm>
        </p:spPr>
        <p:txBody>
          <a:bodyPr/>
          <a:lstStyle/>
          <a:p>
            <a:pPr marL="0" indent="0">
              <a:spcBef>
                <a:spcPts val="0"/>
              </a:spcBef>
              <a:spcAft>
                <a:spcPts val="300"/>
              </a:spcAft>
              <a:buNone/>
              <a:tabLst>
                <a:tab pos="228600" algn="l"/>
              </a:tabLst>
            </a:pPr>
            <a:r>
              <a:rPr lang="en-US" sz="1600" dirty="0" smtClean="0"/>
              <a:t>[</a:t>
            </a:r>
            <a:r>
              <a:rPr lang="en-US" sz="1600" dirty="0"/>
              <a:t>ATEC, 2004]  Army Test and Evaluation Command (ATEC) Pamphlet 73-1, System Test and Evaluation Procedures, </a:t>
            </a:r>
            <a:r>
              <a:rPr lang="en-US" sz="1600" dirty="0" smtClean="0"/>
              <a:t>April 19 2004</a:t>
            </a:r>
            <a:r>
              <a:rPr lang="en-US" sz="1600" dirty="0"/>
              <a:t>.</a:t>
            </a:r>
          </a:p>
          <a:p>
            <a:pPr marL="0" indent="0">
              <a:spcBef>
                <a:spcPts val="0"/>
              </a:spcBef>
              <a:spcAft>
                <a:spcPts val="300"/>
              </a:spcAft>
              <a:buNone/>
              <a:tabLst>
                <a:tab pos="228600" algn="l"/>
              </a:tabLst>
            </a:pPr>
            <a:r>
              <a:rPr lang="en-US" sz="1600" dirty="0" smtClean="0"/>
              <a:t>[</a:t>
            </a:r>
            <a:r>
              <a:rPr lang="en-US" sz="1600" dirty="0"/>
              <a:t>Balci, 1981]  O. Balci and R. G. Sargent, “A Methodology for cost-risk analysis in the statistical validation of simulation models</a:t>
            </a:r>
            <a:r>
              <a:rPr lang="en-US" sz="1600" dirty="0" smtClean="0"/>
              <a:t>”,</a:t>
            </a:r>
            <a:br>
              <a:rPr lang="en-US" sz="1600" dirty="0" smtClean="0"/>
            </a:br>
            <a:r>
              <a:rPr lang="en-US" sz="1600" dirty="0" smtClean="0"/>
              <a:t>	</a:t>
            </a:r>
            <a:r>
              <a:rPr lang="en-US" sz="1600" i="1" dirty="0" smtClean="0"/>
              <a:t>Communications </a:t>
            </a:r>
            <a:r>
              <a:rPr lang="en-US" sz="1600" i="1" dirty="0"/>
              <a:t>of the ACM</a:t>
            </a:r>
            <a:r>
              <a:rPr lang="en-US" sz="1600" dirty="0"/>
              <a:t>, Vol. 27, No. 4, pp. 190-197.</a:t>
            </a:r>
          </a:p>
          <a:p>
            <a:pPr marL="0" indent="0">
              <a:spcBef>
                <a:spcPts val="0"/>
              </a:spcBef>
              <a:spcAft>
                <a:spcPts val="300"/>
              </a:spcAft>
              <a:buNone/>
              <a:tabLst>
                <a:tab pos="228600" algn="l"/>
              </a:tabLst>
            </a:pPr>
            <a:r>
              <a:rPr lang="en-US" sz="1600" dirty="0"/>
              <a:t>[Balci, 1985]  O. Balci and R. E. Nance, “Formulated problem verification as an explicit requirement of model credibility</a:t>
            </a:r>
            <a:r>
              <a:rPr lang="en-US" sz="1600" dirty="0" smtClean="0"/>
              <a:t>”,</a:t>
            </a:r>
            <a:br>
              <a:rPr lang="en-US" sz="1600" dirty="0" smtClean="0"/>
            </a:br>
            <a:r>
              <a:rPr lang="en-US" sz="1600" dirty="0" smtClean="0"/>
              <a:t>	</a:t>
            </a:r>
            <a:r>
              <a:rPr lang="en-US" sz="1600" i="1" dirty="0" smtClean="0"/>
              <a:t>Simulation:  Transactions of the Society for Modeling and Simulation International</a:t>
            </a:r>
            <a:r>
              <a:rPr lang="en-US" sz="1600" dirty="0" smtClean="0"/>
              <a:t>, Vol</a:t>
            </a:r>
            <a:r>
              <a:rPr lang="en-US" sz="1600" dirty="0"/>
              <a:t>. 45, No. 2, pp. 76-86.</a:t>
            </a:r>
          </a:p>
          <a:p>
            <a:pPr marL="0" indent="0">
              <a:spcBef>
                <a:spcPts val="0"/>
              </a:spcBef>
              <a:spcAft>
                <a:spcPts val="300"/>
              </a:spcAft>
              <a:buNone/>
              <a:tabLst>
                <a:tab pos="228600" algn="l"/>
              </a:tabLst>
            </a:pPr>
            <a:r>
              <a:rPr lang="en-US" sz="1600" dirty="0"/>
              <a:t>[Balci, 1998]  O. Balci, “Verification, Validation, and Testing”, in J. Banks (Editor), </a:t>
            </a:r>
            <a:r>
              <a:rPr lang="en-US" sz="1600" i="1" dirty="0"/>
              <a:t>Handbook of Simulation:  Principles, Methodology, Advances</a:t>
            </a:r>
            <a:r>
              <a:rPr lang="en-US" sz="1600" i="1" dirty="0" smtClean="0"/>
              <a:t>,</a:t>
            </a:r>
            <a:br>
              <a:rPr lang="en-US" sz="1600" i="1" dirty="0" smtClean="0"/>
            </a:br>
            <a:r>
              <a:rPr lang="en-US" sz="1600" i="1" dirty="0" smtClean="0"/>
              <a:t>	Applications</a:t>
            </a:r>
            <a:r>
              <a:rPr lang="en-US" sz="1600" i="1" dirty="0"/>
              <a:t>, and Practice</a:t>
            </a:r>
            <a:r>
              <a:rPr lang="en-US" sz="1600" dirty="0"/>
              <a:t>, John Wiley &amp; Sons, New York NY, 1998, pp. 335-393.</a:t>
            </a:r>
          </a:p>
          <a:p>
            <a:pPr marL="0" indent="0">
              <a:spcBef>
                <a:spcPts val="0"/>
              </a:spcBef>
              <a:spcAft>
                <a:spcPts val="300"/>
              </a:spcAft>
              <a:buNone/>
              <a:tabLst>
                <a:tab pos="228600" algn="l"/>
              </a:tabLst>
            </a:pPr>
            <a:r>
              <a:rPr lang="en-US" sz="1600" dirty="0"/>
              <a:t>[Balci, 2002]  O. Balci, R. E. Nance, J. D. Arthur and W. F. Ormsby, “Expanding Our Horizons in Verification, Validation, and Accreditation </a:t>
            </a:r>
            <a:r>
              <a:rPr lang="en-US" sz="1600" dirty="0" smtClean="0"/>
              <a:t>Research</a:t>
            </a:r>
            <a:br>
              <a:rPr lang="en-US" sz="1600" dirty="0" smtClean="0"/>
            </a:br>
            <a:r>
              <a:rPr lang="en-US" sz="1600" dirty="0" smtClean="0"/>
              <a:t>	and </a:t>
            </a:r>
            <a:r>
              <a:rPr lang="en-US" sz="1600" dirty="0"/>
              <a:t>Practice”, </a:t>
            </a:r>
            <a:r>
              <a:rPr lang="en-US" sz="1600" i="1" dirty="0"/>
              <a:t>Proceedings of the 2002 Winter Simulation Conference</a:t>
            </a:r>
            <a:r>
              <a:rPr lang="en-US" sz="1600" dirty="0"/>
              <a:t>, San Diego CA, December 8-11 2002, pp. 653-663.</a:t>
            </a:r>
          </a:p>
          <a:p>
            <a:pPr marL="0" indent="0">
              <a:spcBef>
                <a:spcPts val="0"/>
              </a:spcBef>
              <a:spcAft>
                <a:spcPts val="300"/>
              </a:spcAft>
              <a:buNone/>
              <a:tabLst>
                <a:tab pos="228600" algn="l"/>
              </a:tabLst>
            </a:pPr>
            <a:r>
              <a:rPr lang="en-US" sz="1600" dirty="0"/>
              <a:t>[BanksC, 2010]  C. M. Banks, “Introduction to Modeling and Simulation”, in J. A. Sokolowski and C. M. Banks (Editors), </a:t>
            </a:r>
            <a:r>
              <a:rPr lang="en-US" sz="1600" i="1" dirty="0"/>
              <a:t>Modeling and </a:t>
            </a:r>
            <a:r>
              <a:rPr lang="en-US" sz="1600" i="1" dirty="0" smtClean="0"/>
              <a:t>Simulation</a:t>
            </a:r>
            <a:br>
              <a:rPr lang="en-US" sz="1600" i="1" dirty="0" smtClean="0"/>
            </a:br>
            <a:r>
              <a:rPr lang="en-US" sz="1600" i="1" dirty="0" smtClean="0"/>
              <a:t>	Fundamentals</a:t>
            </a:r>
            <a:r>
              <a:rPr lang="en-US" sz="1600" i="1" dirty="0"/>
              <a:t>:  Theoretical Underpinnings and Practical Domains</a:t>
            </a:r>
            <a:r>
              <a:rPr lang="en-US" sz="1600" dirty="0"/>
              <a:t>, John Wiley and Sons, Hoboken NJ, 2010, pp. 1-24.</a:t>
            </a:r>
          </a:p>
          <a:p>
            <a:pPr marL="0" indent="0">
              <a:spcBef>
                <a:spcPts val="0"/>
              </a:spcBef>
              <a:spcAft>
                <a:spcPts val="300"/>
              </a:spcAft>
              <a:buNone/>
              <a:tabLst>
                <a:tab pos="228600" algn="l"/>
              </a:tabLst>
            </a:pPr>
            <a:r>
              <a:rPr lang="en-US" sz="1600" dirty="0" smtClean="0"/>
              <a:t>[</a:t>
            </a:r>
            <a:r>
              <a:rPr lang="en-US" sz="1600" dirty="0"/>
              <a:t>Belfore, 2004]  L. A. Belfore, J. J. Garcia, E. K. Lada, M. D. Petty, and W. P. Quinones, “Capabilities and Intended Uses of the Joint </a:t>
            </a:r>
            <a:r>
              <a:rPr lang="en-US" sz="1600" dirty="0" smtClean="0"/>
              <a:t>Operations</a:t>
            </a:r>
            <a:br>
              <a:rPr lang="en-US" sz="1600" dirty="0" smtClean="0"/>
            </a:br>
            <a:r>
              <a:rPr lang="en-US" sz="1600" dirty="0" smtClean="0"/>
              <a:t>	Feasibility </a:t>
            </a:r>
            <a:r>
              <a:rPr lang="en-US" sz="1600" dirty="0"/>
              <a:t>Tool”, </a:t>
            </a:r>
            <a:r>
              <a:rPr lang="en-US" sz="1600" i="1" dirty="0"/>
              <a:t>Proceedings of the Spring 2004 Simulation Interoperability Workshop</a:t>
            </a:r>
            <a:r>
              <a:rPr lang="en-US" sz="1600" dirty="0"/>
              <a:t>, Arlington VA, April 18-23 2004, pp. 596-604</a:t>
            </a:r>
            <a:r>
              <a:rPr lang="en-US" sz="1600" dirty="0" smtClean="0"/>
              <a:t>.</a:t>
            </a:r>
          </a:p>
          <a:p>
            <a:pPr marL="0" indent="0">
              <a:spcBef>
                <a:spcPts val="0"/>
              </a:spcBef>
              <a:spcAft>
                <a:spcPts val="300"/>
              </a:spcAft>
              <a:buNone/>
              <a:tabLst>
                <a:tab pos="228600" algn="l"/>
              </a:tabLst>
            </a:pPr>
            <a:r>
              <a:rPr lang="en-US" sz="1600" dirty="0"/>
              <a:t>[Cellier, 1991]  F. E. Cellier, </a:t>
            </a:r>
            <a:r>
              <a:rPr lang="en-US" sz="1600" i="1" dirty="0"/>
              <a:t>Continuous System Modeling</a:t>
            </a:r>
            <a:r>
              <a:rPr lang="en-US" sz="1600" dirty="0"/>
              <a:t>, Springer-Verlag, New York NY, 1991</a:t>
            </a:r>
            <a:r>
              <a:rPr lang="en-US" sz="1600" dirty="0" smtClean="0"/>
              <a:t>.</a:t>
            </a:r>
          </a:p>
          <a:p>
            <a:pPr marL="231775" indent="-231775">
              <a:spcBef>
                <a:spcPts val="0"/>
              </a:spcBef>
              <a:spcAft>
                <a:spcPts val="300"/>
              </a:spcAft>
              <a:buNone/>
              <a:defRPr/>
            </a:pPr>
            <a:r>
              <a:rPr lang="en-US" sz="1600" dirty="0" smtClean="0"/>
              <a:t>[</a:t>
            </a:r>
            <a:r>
              <a:rPr lang="en-US" sz="1600" dirty="0"/>
              <a:t>Chen, 1987]  B. Chen and R.G. Sargent, “Using Standardized Time Series to Estimate the Difference between Two Stationary Stochastic Processes,” </a:t>
            </a:r>
            <a:r>
              <a:rPr lang="en-US" sz="1600" i="1" dirty="0"/>
              <a:t>Operations Research</a:t>
            </a:r>
            <a:r>
              <a:rPr lang="en-US" sz="1600" dirty="0"/>
              <a:t>, Vol. 35, 1987, pp. 428-436</a:t>
            </a:r>
            <a:r>
              <a:rPr lang="en-US" sz="1600" dirty="0" smtClean="0"/>
              <a:t>.</a:t>
            </a:r>
          </a:p>
          <a:p>
            <a:pPr marL="0" indent="0">
              <a:spcBef>
                <a:spcPts val="0"/>
              </a:spcBef>
              <a:spcAft>
                <a:spcPts val="400"/>
              </a:spcAft>
              <a:buNone/>
              <a:tabLst>
                <a:tab pos="228600" algn="l"/>
              </a:tabLst>
            </a:pPr>
            <a:r>
              <a:rPr lang="en-US" sz="1600" dirty="0" smtClean="0"/>
              <a:t>[DOD, 2009]  Department of Defense, Instruction 5000.61, M&amp;S VV&amp;A, 2009.</a:t>
            </a:r>
          </a:p>
          <a:p>
            <a:pPr marL="0" indent="0">
              <a:spcBef>
                <a:spcPts val="0"/>
              </a:spcBef>
              <a:spcAft>
                <a:spcPts val="300"/>
              </a:spcAft>
              <a:buNone/>
              <a:tabLst>
                <a:tab pos="228600" algn="l"/>
              </a:tabLst>
            </a:pPr>
            <a:endParaRPr lang="en-US" sz="1600" dirty="0"/>
          </a:p>
          <a:p>
            <a:pPr marL="0" indent="0">
              <a:spcBef>
                <a:spcPts val="0"/>
              </a:spcBef>
              <a:spcAft>
                <a:spcPts val="300"/>
              </a:spcAft>
              <a:buNone/>
              <a:tabLst>
                <a:tab pos="228600" algn="l"/>
              </a:tabLst>
            </a:pPr>
            <a:endParaRPr lang="en-US" sz="16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48</a:t>
            </a:fld>
            <a:endParaRPr lang="en-US" dirty="0"/>
          </a:p>
        </p:txBody>
      </p:sp>
      <p:sp>
        <p:nvSpPr>
          <p:cNvPr id="4" name="Rectangle 2"/>
          <p:cNvSpPr>
            <a:spLocks noGrp="1" noChangeArrowheads="1"/>
          </p:cNvSpPr>
          <p:nvPr>
            <p:ph type="title"/>
          </p:nvPr>
        </p:nvSpPr>
        <p:spPr>
          <a:xfrm>
            <a:off x="1073791" y="0"/>
            <a:ext cx="10696697" cy="795130"/>
          </a:xfrm>
        </p:spPr>
        <p:txBody>
          <a:bodyPr/>
          <a:lstStyle/>
          <a:p>
            <a:r>
              <a:rPr lang="en-US" altLang="en-US" dirty="0" smtClean="0"/>
              <a:t/>
            </a:r>
            <a:br>
              <a:rPr lang="en-US" altLang="en-US" dirty="0" smtClean="0"/>
            </a:br>
            <a:r>
              <a:rPr lang="en-US" altLang="en-US" dirty="0" smtClean="0"/>
              <a:t>Rigorous Validation: </a:t>
            </a:r>
            <a:r>
              <a:rPr lang="en-US" dirty="0"/>
              <a:t>References and bibliography (1 of 4)</a:t>
            </a:r>
            <a:br>
              <a:rPr lang="en-US" dirty="0"/>
            </a:br>
            <a:endParaRPr lang="en-US" altLang="en-US" dirty="0" smtClean="0"/>
          </a:p>
        </p:txBody>
      </p:sp>
    </p:spTree>
    <p:extLst>
      <p:ext uri="{BB962C8B-B14F-4D97-AF65-F5344CB8AC3E}">
        <p14:creationId xmlns:p14="http://schemas.microsoft.com/office/powerpoint/2010/main" val="5036749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67005" y="1049649"/>
            <a:ext cx="11587223" cy="5057537"/>
          </a:xfrm>
        </p:spPr>
        <p:txBody>
          <a:bodyPr/>
          <a:lstStyle/>
          <a:p>
            <a:pPr marL="0" indent="0">
              <a:spcBef>
                <a:spcPts val="0"/>
              </a:spcBef>
              <a:spcAft>
                <a:spcPts val="400"/>
              </a:spcAft>
              <a:buNone/>
              <a:tabLst>
                <a:tab pos="228600" algn="l"/>
              </a:tabLst>
            </a:pPr>
            <a:r>
              <a:rPr lang="en-US" sz="1600" dirty="0" smtClean="0"/>
              <a:t>[</a:t>
            </a:r>
            <a:r>
              <a:rPr lang="en-US" sz="1600" dirty="0"/>
              <a:t>DOD, 2012]  Department of Defense Standard Practice, MIL-STD-3022 with Change 1, Documentation of Verification, Validation, and Accreditation</a:t>
            </a:r>
            <a:br>
              <a:rPr lang="en-US" sz="1600" dirty="0"/>
            </a:br>
            <a:r>
              <a:rPr lang="en-US" sz="1600" dirty="0"/>
              <a:t>	(VV&amp;A) for Models and Simulations, April 5 </a:t>
            </a:r>
            <a:r>
              <a:rPr lang="en-US" sz="1600" dirty="0" smtClean="0"/>
              <a:t>2012.</a:t>
            </a:r>
            <a:endParaRPr lang="en-US" sz="1600" dirty="0"/>
          </a:p>
          <a:p>
            <a:pPr marL="0" indent="0">
              <a:spcBef>
                <a:spcPts val="0"/>
              </a:spcBef>
              <a:spcAft>
                <a:spcPts val="400"/>
              </a:spcAft>
              <a:buNone/>
              <a:tabLst>
                <a:tab pos="228600" algn="l"/>
              </a:tabLst>
            </a:pPr>
            <a:r>
              <a:rPr lang="en-US" sz="1600" dirty="0" smtClean="0"/>
              <a:t>[</a:t>
            </a:r>
            <a:r>
              <a:rPr lang="en-US" sz="1600" dirty="0"/>
              <a:t>DOT&amp;E, 2000] DOT&amp;E Report, AIM-9X Sidewinder Air-to-Air Missile, 2000</a:t>
            </a:r>
            <a:r>
              <a:rPr lang="en-US" sz="1600" dirty="0" smtClean="0"/>
              <a:t>.</a:t>
            </a:r>
          </a:p>
          <a:p>
            <a:pPr marL="0" indent="0">
              <a:spcBef>
                <a:spcPts val="0"/>
              </a:spcBef>
              <a:spcAft>
                <a:spcPts val="400"/>
              </a:spcAft>
              <a:buNone/>
              <a:tabLst>
                <a:tab pos="228600" algn="l"/>
              </a:tabLst>
            </a:pPr>
            <a:r>
              <a:rPr lang="en-US" sz="1600" dirty="0" smtClean="0"/>
              <a:t>[</a:t>
            </a:r>
            <a:r>
              <a:rPr lang="en-US" sz="1600" dirty="0"/>
              <a:t>Fischer, 2001] K. Fischer, </a:t>
            </a:r>
            <a:r>
              <a:rPr lang="en-US" sz="1600" dirty="0" smtClean="0"/>
              <a:t> </a:t>
            </a:r>
            <a:r>
              <a:rPr lang="en-US" sz="1600" dirty="0"/>
              <a:t>“AIM-9X…Surpassing the M&amp;S Challenge,” </a:t>
            </a:r>
            <a:r>
              <a:rPr lang="en-US" sz="1600" dirty="0" smtClean="0"/>
              <a:t>Unpublished presentation, </a:t>
            </a:r>
            <a:r>
              <a:rPr lang="en-US" sz="1600" dirty="0"/>
              <a:t>2001</a:t>
            </a:r>
            <a:r>
              <a:rPr lang="en-US" sz="1600" dirty="0" smtClean="0"/>
              <a:t>.</a:t>
            </a:r>
          </a:p>
          <a:p>
            <a:pPr marL="0" indent="0">
              <a:spcBef>
                <a:spcPts val="0"/>
              </a:spcBef>
              <a:spcAft>
                <a:spcPts val="400"/>
              </a:spcAft>
              <a:buNone/>
              <a:tabLst>
                <a:tab pos="228600" algn="l"/>
              </a:tabLst>
            </a:pPr>
            <a:r>
              <a:rPr lang="en-US" sz="1600" dirty="0"/>
              <a:t>[Fishman, 1967]  G. S. Fishman and P. J. Kiviat, “The Analysis of Simulation-Generated Time Series</a:t>
            </a:r>
            <a:r>
              <a:rPr lang="en-US" sz="1600" dirty="0" smtClean="0"/>
              <a:t>”, </a:t>
            </a:r>
            <a:r>
              <a:rPr lang="en-US" sz="1600" i="1" dirty="0" smtClean="0"/>
              <a:t>Management </a:t>
            </a:r>
            <a:r>
              <a:rPr lang="en-US" sz="1600" i="1" dirty="0"/>
              <a:t>Science</a:t>
            </a:r>
            <a:r>
              <a:rPr lang="en-US" sz="1600" dirty="0"/>
              <a:t>, Vol. 13, 1967, pp. 525-557</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Gilmore, 2016] Director Operational Test and Evaluation Memorandum, Guidance on the Validation of Models and Simulation used in </a:t>
            </a:r>
            <a:r>
              <a:rPr lang="en-US" sz="1600" dirty="0" smtClean="0"/>
              <a:t>Operational</a:t>
            </a:r>
            <a:br>
              <a:rPr lang="en-US" sz="1600" dirty="0" smtClean="0"/>
            </a:br>
            <a:r>
              <a:rPr lang="en-US" sz="1600" dirty="0" smtClean="0"/>
              <a:t>	Test </a:t>
            </a:r>
            <a:r>
              <a:rPr lang="en-US" sz="1600" dirty="0"/>
              <a:t>and Live Fire Assessments, 14 March 2016</a:t>
            </a:r>
            <a:r>
              <a:rPr lang="en-US" sz="1600" dirty="0" smtClean="0"/>
              <a:t>.</a:t>
            </a:r>
          </a:p>
          <a:p>
            <a:pPr marL="231775" indent="-231775">
              <a:spcBef>
                <a:spcPts val="0"/>
              </a:spcBef>
              <a:spcAft>
                <a:spcPts val="400"/>
              </a:spcAft>
              <a:buNone/>
              <a:defRPr/>
            </a:pPr>
            <a:r>
              <a:rPr lang="en-US" sz="1600" dirty="0"/>
              <a:t>[Goldsman, 1990]  D. Goldsman and L. Schruben, “Confidence Interval Estimators Using Standardized Time Series”, Management Science, Vol. 36, No. 3, </a:t>
            </a:r>
            <a:r>
              <a:rPr lang="en-US" sz="1600" dirty="0" smtClean="0"/>
              <a:t>March </a:t>
            </a:r>
            <a:r>
              <a:rPr lang="en-US" sz="1600" dirty="0"/>
              <a:t>1990, pp. 393-397</a:t>
            </a:r>
            <a:r>
              <a:rPr lang="en-US" sz="1600" dirty="0" smtClean="0"/>
              <a:t>.</a:t>
            </a:r>
          </a:p>
          <a:p>
            <a:pPr marL="231775" indent="-231775">
              <a:spcBef>
                <a:spcPts val="0"/>
              </a:spcBef>
              <a:spcAft>
                <a:spcPts val="400"/>
              </a:spcAft>
              <a:buNone/>
              <a:defRPr/>
            </a:pPr>
            <a:r>
              <a:rPr lang="en-US" sz="1600" dirty="0"/>
              <a:t>[Granger, 1969]  C. W. J. Granger, “Investigating Causal Relations by Econometric Models and Cross-spectral Methods”, </a:t>
            </a:r>
            <a:r>
              <a:rPr lang="en-US" sz="1600" i="1" dirty="0"/>
              <a:t>Econometrica</a:t>
            </a:r>
            <a:r>
              <a:rPr lang="en-US" sz="1600" dirty="0"/>
              <a:t>, Vol. 37, No. 3, pp. 424-438</a:t>
            </a:r>
            <a:r>
              <a:rPr lang="en-US" sz="1600" dirty="0" smtClean="0"/>
              <a:t>.</a:t>
            </a:r>
          </a:p>
          <a:p>
            <a:pPr marL="231775" indent="-231775">
              <a:spcBef>
                <a:spcPts val="0"/>
              </a:spcBef>
              <a:spcAft>
                <a:spcPts val="400"/>
              </a:spcAft>
              <a:buNone/>
              <a:defRPr/>
            </a:pPr>
            <a:r>
              <a:rPr lang="en-US" sz="1600" dirty="0"/>
              <a:t>[</a:t>
            </a:r>
            <a:r>
              <a:rPr lang="en-US" sz="1600" dirty="0" err="1"/>
              <a:t>Kleijnen</a:t>
            </a:r>
            <a:r>
              <a:rPr lang="en-US" sz="1600" dirty="0"/>
              <a:t>, 1998]  J. P. C. </a:t>
            </a:r>
            <a:r>
              <a:rPr lang="en-US" sz="1600" dirty="0" err="1"/>
              <a:t>Kleijnen</a:t>
            </a:r>
            <a:r>
              <a:rPr lang="en-US" sz="1600" dirty="0"/>
              <a:t>, B. </a:t>
            </a:r>
            <a:r>
              <a:rPr lang="en-US" sz="1600" dirty="0" err="1"/>
              <a:t>Bettonvil</a:t>
            </a:r>
            <a:r>
              <a:rPr lang="en-US" sz="1600" dirty="0"/>
              <a:t>, and W. Van </a:t>
            </a:r>
            <a:r>
              <a:rPr lang="en-US" sz="1600" dirty="0" err="1"/>
              <a:t>Groenendaal</a:t>
            </a:r>
            <a:r>
              <a:rPr lang="en-US" sz="1600" dirty="0"/>
              <a:t>, “Validation of Trace-Driven Simulation Models: A Novel Regression Test”, </a:t>
            </a:r>
            <a:r>
              <a:rPr lang="en-US" sz="1600" i="1" dirty="0"/>
              <a:t>Management Science</a:t>
            </a:r>
            <a:r>
              <a:rPr lang="en-US" sz="1600" dirty="0"/>
              <a:t>, Vol. 44, 1998, pp. 812-819.</a:t>
            </a:r>
          </a:p>
          <a:p>
            <a:pPr marL="231775" indent="-231775">
              <a:spcBef>
                <a:spcPts val="0"/>
              </a:spcBef>
              <a:spcAft>
                <a:spcPts val="400"/>
              </a:spcAft>
              <a:buNone/>
              <a:defRPr/>
            </a:pPr>
            <a:r>
              <a:rPr lang="en-US" sz="1600" dirty="0"/>
              <a:t>[</a:t>
            </a:r>
            <a:r>
              <a:rPr lang="en-US" sz="1600" dirty="0" err="1"/>
              <a:t>Kleijnen</a:t>
            </a:r>
            <a:r>
              <a:rPr lang="en-US" sz="1600" dirty="0"/>
              <a:t>, 2000]  J. P. C. </a:t>
            </a:r>
            <a:r>
              <a:rPr lang="en-US" sz="1600" dirty="0" err="1"/>
              <a:t>Kleijnen</a:t>
            </a:r>
            <a:r>
              <a:rPr lang="en-US" sz="1600" dirty="0"/>
              <a:t>, R.C.H. Cheng, and B. </a:t>
            </a:r>
            <a:r>
              <a:rPr lang="en-US" sz="1600" dirty="0" err="1"/>
              <a:t>Bettonvil</a:t>
            </a:r>
            <a:r>
              <a:rPr lang="en-US" sz="1600" dirty="0"/>
              <a:t>, “Validation of Trace-Driven Simulation Models:  More on Bootstrap Techniques”, </a:t>
            </a:r>
            <a:r>
              <a:rPr lang="en-US" sz="1600" i="1" dirty="0"/>
              <a:t>Proceedings of the 2000 Winter Simulation Conference, </a:t>
            </a:r>
            <a:r>
              <a:rPr lang="en-US" sz="1600" dirty="0"/>
              <a:t>Orlando FL, December 10-13 2000, pp. 882-892.</a:t>
            </a:r>
          </a:p>
          <a:p>
            <a:pPr marL="231775" indent="-231775">
              <a:spcBef>
                <a:spcPts val="0"/>
              </a:spcBef>
              <a:spcAft>
                <a:spcPts val="400"/>
              </a:spcAft>
              <a:buNone/>
              <a:defRPr/>
            </a:pPr>
            <a:r>
              <a:rPr lang="en-US" sz="1600" dirty="0"/>
              <a:t>[</a:t>
            </a:r>
            <a:r>
              <a:rPr lang="en-US" sz="1600" dirty="0" err="1"/>
              <a:t>Kleijnen</a:t>
            </a:r>
            <a:r>
              <a:rPr lang="en-US" sz="1600" dirty="0"/>
              <a:t>, 2001]  J. P. C. </a:t>
            </a:r>
            <a:r>
              <a:rPr lang="en-US" sz="1600" dirty="0" err="1"/>
              <a:t>Kleijnen</a:t>
            </a:r>
            <a:r>
              <a:rPr lang="en-US" sz="1600" dirty="0"/>
              <a:t>, R.C.H. Cheng, and B. </a:t>
            </a:r>
            <a:r>
              <a:rPr lang="en-US" sz="1600" dirty="0" err="1"/>
              <a:t>Bettonvil</a:t>
            </a:r>
            <a:r>
              <a:rPr lang="en-US" sz="1600" dirty="0"/>
              <a:t>, “Validation of Trace-Driven Simulation Models:  Bootstrap Tests”, </a:t>
            </a:r>
            <a:r>
              <a:rPr lang="en-US" sz="1600" i="1" dirty="0"/>
              <a:t>Management Science</a:t>
            </a:r>
            <a:r>
              <a:rPr lang="en-US" sz="1600" dirty="0"/>
              <a:t>, Vol. 47, 2001, pp.1533-1538.</a:t>
            </a:r>
          </a:p>
          <a:p>
            <a:pPr marL="0" indent="0">
              <a:spcBef>
                <a:spcPts val="0"/>
              </a:spcBef>
              <a:spcAft>
                <a:spcPts val="400"/>
              </a:spcAft>
              <a:buNone/>
              <a:defRPr/>
            </a:pPr>
            <a:endParaRPr lang="en-US" sz="1600" dirty="0"/>
          </a:p>
          <a:p>
            <a:pPr marL="0" indent="0">
              <a:spcAft>
                <a:spcPts val="0"/>
              </a:spcAft>
              <a:buNone/>
              <a:defRPr/>
            </a:pPr>
            <a:endParaRPr lang="en-US" sz="1600" dirty="0"/>
          </a:p>
          <a:p>
            <a:pPr marL="0" indent="0">
              <a:spcBef>
                <a:spcPts val="0"/>
              </a:spcBef>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49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Rigorous </a:t>
            </a:r>
            <a:r>
              <a:rPr lang="en-US" altLang="en-US" dirty="0"/>
              <a:t>Validation: </a:t>
            </a:r>
            <a:r>
              <a:rPr lang="en-US" dirty="0"/>
              <a:t>References and bibliography </a:t>
            </a:r>
            <a:r>
              <a:rPr lang="en-US" dirty="0" smtClean="0"/>
              <a:t>(2 </a:t>
            </a:r>
            <a:r>
              <a:rPr lang="en-US" dirty="0"/>
              <a:t>of 4)</a:t>
            </a:r>
            <a:br>
              <a:rPr lang="en-US" dirty="0"/>
            </a:br>
            <a:endParaRPr lang="en-US" altLang="en-US" dirty="0" smtClean="0"/>
          </a:p>
        </p:txBody>
      </p:sp>
    </p:spTree>
    <p:extLst>
      <p:ext uri="{BB962C8B-B14F-4D97-AF65-F5344CB8AC3E}">
        <p14:creationId xmlns:p14="http://schemas.microsoft.com/office/powerpoint/2010/main" val="2429420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t>Decision makers are demanding that previous “informal” methods of validation be supplemented or replace with quantitative, defensible, rigorous methods</a:t>
            </a:r>
            <a:endParaRPr lang="en-US" sz="2600" dirty="0"/>
          </a:p>
          <a:p>
            <a:pPr marL="0" indent="0">
              <a:spcBef>
                <a:spcPts val="0"/>
              </a:spcBef>
              <a:buNone/>
            </a:pPr>
            <a:endParaRPr lang="en-US" sz="500" dirty="0" smtClean="0"/>
          </a:p>
          <a:p>
            <a:r>
              <a:rPr lang="en-US" sz="2400" dirty="0"/>
              <a:t>All M&amp;S, when used to support </a:t>
            </a:r>
            <a:r>
              <a:rPr lang="en-US" sz="2400" dirty="0" smtClean="0"/>
              <a:t>operational tests </a:t>
            </a:r>
            <a:r>
              <a:rPr lang="en-US" sz="2400" dirty="0"/>
              <a:t>and evaluations, should not be accredited until a </a:t>
            </a:r>
            <a:r>
              <a:rPr lang="en-US" sz="2400" dirty="0">
                <a:solidFill>
                  <a:srgbClr val="0000FF"/>
                </a:solidFill>
              </a:rPr>
              <a:t>rigorous</a:t>
            </a:r>
            <a:r>
              <a:rPr lang="en-US" sz="2400" dirty="0"/>
              <a:t> comparison of live data to </a:t>
            </a:r>
            <a:r>
              <a:rPr lang="en-US" sz="2400" dirty="0" smtClean="0"/>
              <a:t>the model's </a:t>
            </a:r>
            <a:r>
              <a:rPr lang="en-US" sz="2400" dirty="0"/>
              <a:t>predictions is done </a:t>
            </a:r>
            <a:r>
              <a:rPr lang="en-US" sz="2400" dirty="0" smtClean="0"/>
              <a:t>… </a:t>
            </a:r>
            <a:r>
              <a:rPr lang="en-US" sz="2400" dirty="0"/>
              <a:t>and those predictions are found to have replicated </a:t>
            </a:r>
            <a:r>
              <a:rPr lang="en-US" sz="2400" dirty="0" smtClean="0"/>
              <a:t>live results </a:t>
            </a:r>
            <a:r>
              <a:rPr lang="en-US" sz="2400" dirty="0"/>
              <a:t>with sufficient accuracy for the intended evaluation in the intended </a:t>
            </a:r>
            <a:r>
              <a:rPr lang="en-US" sz="2400" dirty="0" smtClean="0"/>
              <a:t>domain [Gilmore, 2016]</a:t>
            </a:r>
          </a:p>
          <a:p>
            <a:r>
              <a:rPr lang="en-US" sz="2400" dirty="0"/>
              <a:t>I expect the validation </a:t>
            </a:r>
            <a:r>
              <a:rPr lang="en-US" sz="2400" dirty="0" smtClean="0"/>
              <a:t>of M&amp;S </a:t>
            </a:r>
            <a:r>
              <a:rPr lang="en-US" sz="2400" dirty="0"/>
              <a:t>to include the same </a:t>
            </a:r>
            <a:r>
              <a:rPr lang="en-US" sz="2400" dirty="0">
                <a:solidFill>
                  <a:srgbClr val="0000FF"/>
                </a:solidFill>
              </a:rPr>
              <a:t>rigorous statistical </a:t>
            </a:r>
            <a:r>
              <a:rPr lang="en-US" sz="2400" dirty="0" smtClean="0">
                <a:solidFill>
                  <a:srgbClr val="0000FF"/>
                </a:solidFill>
              </a:rPr>
              <a:t>and analytical </a:t>
            </a:r>
            <a:r>
              <a:rPr lang="en-US" sz="2400" dirty="0">
                <a:solidFill>
                  <a:srgbClr val="0000FF"/>
                </a:solidFill>
              </a:rPr>
              <a:t>principles</a:t>
            </a:r>
            <a:r>
              <a:rPr lang="en-US" sz="2400" dirty="0"/>
              <a:t> that have become standard practice when designing live tests.</a:t>
            </a:r>
            <a:r>
              <a:rPr lang="en-US" sz="2400" dirty="0" smtClean="0"/>
              <a:t> [Gilmore, 2016]</a:t>
            </a:r>
            <a:endParaRPr lang="en-US" sz="2400"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Motivation</a:t>
            </a:r>
          </a:p>
        </p:txBody>
      </p:sp>
    </p:spTree>
    <p:extLst>
      <p:ext uri="{BB962C8B-B14F-4D97-AF65-F5344CB8AC3E}">
        <p14:creationId xmlns:p14="http://schemas.microsoft.com/office/powerpoint/2010/main" val="1734994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84923" y="1187061"/>
            <a:ext cx="11429999" cy="4618121"/>
          </a:xfrm>
        </p:spPr>
        <p:txBody>
          <a:bodyPr/>
          <a:lstStyle/>
          <a:p>
            <a:pPr marL="0" indent="0">
              <a:spcBef>
                <a:spcPts val="0"/>
              </a:spcBef>
              <a:spcAft>
                <a:spcPts val="400"/>
              </a:spcAft>
              <a:buNone/>
              <a:defRPr/>
            </a:pPr>
            <a:r>
              <a:rPr lang="en-US" sz="1600" dirty="0" smtClean="0"/>
              <a:t>[</a:t>
            </a:r>
            <a:r>
              <a:rPr lang="en-US" sz="1600" dirty="0"/>
              <a:t>Law, 2015]  A. M. Law, </a:t>
            </a:r>
            <a:r>
              <a:rPr lang="en-US" sz="1600" i="1" dirty="0"/>
              <a:t>Simulation Modeling and Analysis</a:t>
            </a:r>
            <a:r>
              <a:rPr lang="en-US" sz="1600" dirty="0"/>
              <a:t>, </a:t>
            </a:r>
            <a:r>
              <a:rPr lang="en-US" sz="1600" i="1" dirty="0"/>
              <a:t>Fifth Edition</a:t>
            </a:r>
            <a:r>
              <a:rPr lang="en-US" sz="1600" dirty="0"/>
              <a:t>, McGraw-Hill </a:t>
            </a:r>
            <a:r>
              <a:rPr lang="en-US" sz="1600" dirty="0" smtClean="0"/>
              <a:t>Education, New </a:t>
            </a:r>
            <a:r>
              <a:rPr lang="en-US" sz="1600" dirty="0"/>
              <a:t>York NY, 2015.</a:t>
            </a:r>
          </a:p>
          <a:p>
            <a:pPr marL="231775" indent="-231775">
              <a:spcBef>
                <a:spcPts val="0"/>
              </a:spcBef>
              <a:spcAft>
                <a:spcPts val="400"/>
              </a:spcAft>
              <a:buNone/>
              <a:defRPr/>
            </a:pPr>
            <a:r>
              <a:rPr lang="en-US" sz="1600" dirty="0"/>
              <a:t>[McNickle, 2004]  D. McNickle, G. C. Ewing, and K. Pawlikowski, “Refining Spectral Analysis for Confidence Interval Estimation in Sequential Simulation”, </a:t>
            </a:r>
            <a:r>
              <a:rPr lang="en-US" sz="1600" i="1" dirty="0"/>
              <a:t>Proceedings of the 16th European Simulation Symposium</a:t>
            </a:r>
            <a:r>
              <a:rPr lang="en-US" sz="1600" dirty="0"/>
              <a:t>, Budapest Hungary, October 17-20 2004, pp. 99-103.</a:t>
            </a:r>
          </a:p>
          <a:p>
            <a:pPr marL="0" indent="0">
              <a:spcBef>
                <a:spcPts val="0"/>
              </a:spcBef>
              <a:spcAft>
                <a:spcPts val="400"/>
              </a:spcAft>
              <a:buNone/>
              <a:defRPr/>
            </a:pPr>
            <a:r>
              <a:rPr lang="en-US" sz="1600" dirty="0"/>
              <a:t>[Naylor, 1971]  T. H. Naylor, </a:t>
            </a:r>
            <a:r>
              <a:rPr lang="en-US" sz="1600" i="1" dirty="0"/>
              <a:t>Computer Simulation Experiments with Models of Economic Systems, </a:t>
            </a:r>
            <a:r>
              <a:rPr lang="en-US" sz="1600" dirty="0"/>
              <a:t>John Wiley &amp; Sons, New York NY, 1971</a:t>
            </a:r>
            <a:r>
              <a:rPr lang="en-US" sz="1600" dirty="0" smtClean="0"/>
              <a:t>.</a:t>
            </a:r>
            <a:endParaRPr lang="en-US" sz="1600" dirty="0"/>
          </a:p>
          <a:p>
            <a:pPr marL="0" indent="0">
              <a:spcBef>
                <a:spcPts val="0"/>
              </a:spcBef>
              <a:spcAft>
                <a:spcPts val="400"/>
              </a:spcAft>
              <a:buNone/>
              <a:tabLst>
                <a:tab pos="228600" algn="l"/>
              </a:tabLst>
            </a:pPr>
            <a:r>
              <a:rPr lang="en-US" sz="1600" dirty="0" smtClean="0"/>
              <a:t>[</a:t>
            </a:r>
            <a:r>
              <a:rPr lang="en-US" sz="1600" dirty="0"/>
              <a:t>IDA, 2001] </a:t>
            </a:r>
            <a:r>
              <a:rPr lang="en-US" sz="1600" i="1" dirty="0"/>
              <a:t>AIM-9X: A Modeling and Simulation Success Story</a:t>
            </a:r>
            <a:r>
              <a:rPr lang="en-US" sz="1600" dirty="0"/>
              <a:t>, IDA Research Summaries, Vol. 8, Number 1, Summer/Fall 2001, pp. 8-12.</a:t>
            </a:r>
          </a:p>
          <a:p>
            <a:pPr marL="0" indent="0">
              <a:spcBef>
                <a:spcPts val="0"/>
              </a:spcBef>
              <a:spcAft>
                <a:spcPts val="400"/>
              </a:spcAft>
              <a:buNone/>
              <a:tabLst>
                <a:tab pos="228600" algn="l"/>
              </a:tabLst>
            </a:pPr>
            <a:r>
              <a:rPr lang="en-US" sz="1600" dirty="0"/>
              <a:t>[Mansager, 1994] B. Mansager, </a:t>
            </a:r>
            <a:r>
              <a:rPr lang="en-US" sz="1600" i="1" dirty="0"/>
              <a:t>Model Test Model</a:t>
            </a:r>
            <a:r>
              <a:rPr lang="en-US" sz="1600" dirty="0"/>
              <a:t>, Naval Postgraduate School Technical Report NPS-MS-94-007.</a:t>
            </a:r>
          </a:p>
          <a:p>
            <a:pPr marL="0" indent="0">
              <a:spcBef>
                <a:spcPts val="0"/>
              </a:spcBef>
              <a:spcAft>
                <a:spcPts val="400"/>
              </a:spcAft>
              <a:buNone/>
              <a:tabLst>
                <a:tab pos="228600" algn="l"/>
              </a:tabLst>
            </a:pPr>
            <a:r>
              <a:rPr lang="en-US" sz="1600" dirty="0"/>
              <a:t>[Metz, 2001] M. Metz, </a:t>
            </a:r>
            <a:r>
              <a:rPr lang="en-US" sz="1600" i="1" dirty="0"/>
              <a:t>Using Subject Matter Experts for Results Validation of a Complex Theater Warfare Simulation</a:t>
            </a:r>
            <a:r>
              <a:rPr lang="en-US" sz="1600" dirty="0"/>
              <a:t>, 01F-SIW-036, August 2001.</a:t>
            </a:r>
          </a:p>
          <a:p>
            <a:pPr marL="0" indent="0">
              <a:spcBef>
                <a:spcPts val="0"/>
              </a:spcBef>
              <a:spcAft>
                <a:spcPts val="400"/>
              </a:spcAft>
              <a:buNone/>
              <a:tabLst>
                <a:tab pos="228600" algn="l"/>
              </a:tabLst>
            </a:pPr>
            <a:r>
              <a:rPr lang="en-US" sz="1600" dirty="0"/>
              <a:t>[Minsky, 1965]  M. L. Minsky, </a:t>
            </a:r>
            <a:r>
              <a:rPr lang="en-US" sz="1600" i="1" dirty="0"/>
              <a:t>Matter, Mind, and Models</a:t>
            </a:r>
            <a:r>
              <a:rPr lang="en-US" sz="1600" dirty="0"/>
              <a:t>, Artificial Intelligence Memo No. 77, Massachusetts Institute of Technology,  March 1965,</a:t>
            </a:r>
            <a:br>
              <a:rPr lang="en-US" sz="1600" dirty="0"/>
            </a:br>
            <a:r>
              <a:rPr lang="en-US" sz="1600" dirty="0"/>
              <a:t>	Online at http://dspace.mit.edu/bitstream/handle/1721.1/6119/AIM-077.pdf ?sequence=2, Accessed, July 19 2015</a:t>
            </a:r>
            <a:r>
              <a:rPr lang="en-US" sz="1600" dirty="0" smtClean="0"/>
              <a:t>.</a:t>
            </a:r>
          </a:p>
          <a:p>
            <a:pPr marL="0" indent="0">
              <a:spcBef>
                <a:spcPts val="0"/>
              </a:spcBef>
              <a:spcAft>
                <a:spcPts val="300"/>
              </a:spcAft>
              <a:buNone/>
              <a:tabLst>
                <a:tab pos="228600" algn="l"/>
              </a:tabLst>
            </a:pPr>
            <a:r>
              <a:rPr lang="en-US" sz="1600" dirty="0"/>
              <a:t>[Pace, 2009]  D. K. Pace, “Simulation Uncertainty and Validation”, </a:t>
            </a:r>
            <a:r>
              <a:rPr lang="en-US" sz="1600" i="1" dirty="0"/>
              <a:t>Proceedings of the Spring 2009 Simulation Interoperability Workshop</a:t>
            </a:r>
            <a:r>
              <a:rPr lang="en-US" sz="1600" dirty="0"/>
              <a:t>,</a:t>
            </a:r>
            <a:br>
              <a:rPr lang="en-US" sz="1600" dirty="0"/>
            </a:br>
            <a:r>
              <a:rPr lang="en-US" sz="1600" dirty="0"/>
              <a:t>	San Diego CA, March 23-27 2009. </a:t>
            </a:r>
          </a:p>
          <a:p>
            <a:pPr marL="0" indent="0">
              <a:spcBef>
                <a:spcPts val="0"/>
              </a:spcBef>
              <a:spcAft>
                <a:spcPts val="300"/>
              </a:spcAft>
              <a:buNone/>
              <a:tabLst>
                <a:tab pos="228600" algn="l"/>
              </a:tabLst>
            </a:pPr>
            <a:r>
              <a:rPr lang="en-US" sz="1600" dirty="0"/>
              <a:t>[Petty, 2010]  M. D. Petty, “Verification, Validation, and Accreditation”, in J. A. </a:t>
            </a:r>
            <a:r>
              <a:rPr lang="en-US" sz="1600" dirty="0" err="1"/>
              <a:t>Sokolowski</a:t>
            </a:r>
            <a:r>
              <a:rPr lang="en-US" sz="1600" dirty="0"/>
              <a:t> and C. M. Banks (Editors), </a:t>
            </a:r>
            <a:r>
              <a:rPr lang="en-US" sz="1600" i="1" dirty="0"/>
              <a:t>Modeling and Simulation</a:t>
            </a:r>
            <a:br>
              <a:rPr lang="en-US" sz="1600" i="1" dirty="0"/>
            </a:br>
            <a:r>
              <a:rPr lang="en-US" sz="1600" i="1" dirty="0"/>
              <a:t>	Fundamentals:  Theoretical Underpinnings and Practical Domains</a:t>
            </a:r>
            <a:r>
              <a:rPr lang="en-US" sz="1600" dirty="0"/>
              <a:t>, John Wiley &amp; Sons, Hoboken NJ, 2010, pp. 325-372.</a:t>
            </a:r>
          </a:p>
          <a:p>
            <a:pPr marL="0" indent="0">
              <a:spcBef>
                <a:spcPts val="0"/>
              </a:spcBef>
              <a:spcAft>
                <a:spcPts val="300"/>
              </a:spcAft>
              <a:buNone/>
              <a:tabLst>
                <a:tab pos="228600" algn="l"/>
              </a:tabLst>
            </a:pPr>
            <a:r>
              <a:rPr lang="en-US" sz="1600" dirty="0"/>
              <a:t>[Petty, 2012]  M. D. Petty, “Calculating and Using Confidence Intervals for Model Validation”, </a:t>
            </a:r>
            <a:r>
              <a:rPr lang="en-US" sz="1600" i="1" dirty="0"/>
              <a:t>Proceedings of the Fall 2012 Simulation Interoperability</a:t>
            </a:r>
            <a:br>
              <a:rPr lang="en-US" sz="1600" i="1" dirty="0"/>
            </a:br>
            <a:r>
              <a:rPr lang="en-US" sz="1600" i="1" dirty="0"/>
              <a:t>	Workshop</a:t>
            </a:r>
            <a:r>
              <a:rPr lang="en-US" sz="1600" dirty="0"/>
              <a:t>, Orlando FL, September 10-14 2012, pp. 37-45.</a:t>
            </a:r>
          </a:p>
          <a:p>
            <a:pPr marL="0" indent="0">
              <a:spcBef>
                <a:spcPts val="0"/>
              </a:spcBef>
              <a:spcAft>
                <a:spcPts val="400"/>
              </a:spcAft>
              <a:buNone/>
              <a:tabLst>
                <a:tab pos="228600" algn="l"/>
              </a:tabLst>
            </a:pPr>
            <a:endParaRPr lang="en-US" sz="1600" dirty="0" smtClean="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50</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Rigorous </a:t>
            </a:r>
            <a:r>
              <a:rPr lang="en-US" altLang="en-US" dirty="0"/>
              <a:t>Validation: </a:t>
            </a:r>
            <a:r>
              <a:rPr lang="en-US" dirty="0"/>
              <a:t>References and bibliography </a:t>
            </a:r>
            <a:r>
              <a:rPr lang="en-US" dirty="0" smtClean="0"/>
              <a:t>(3 </a:t>
            </a:r>
            <a:r>
              <a:rPr lang="en-US" dirty="0"/>
              <a:t>of 4)</a:t>
            </a:r>
            <a:br>
              <a:rPr lang="en-US" dirty="0"/>
            </a:br>
            <a:endParaRPr lang="en-US" altLang="en-US" dirty="0" smtClean="0"/>
          </a:p>
        </p:txBody>
      </p:sp>
    </p:spTree>
    <p:extLst>
      <p:ext uri="{BB962C8B-B14F-4D97-AF65-F5344CB8AC3E}">
        <p14:creationId xmlns:p14="http://schemas.microsoft.com/office/powerpoint/2010/main" val="32537855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8363" y="1167745"/>
            <a:ext cx="11429999" cy="3530090"/>
          </a:xfrm>
        </p:spPr>
        <p:txBody>
          <a:bodyPr/>
          <a:lstStyle/>
          <a:p>
            <a:pPr marL="0" indent="0">
              <a:spcBef>
                <a:spcPts val="0"/>
              </a:spcBef>
              <a:spcAft>
                <a:spcPts val="300"/>
              </a:spcAft>
              <a:buNone/>
              <a:tabLst>
                <a:tab pos="228600" algn="l"/>
              </a:tabLst>
            </a:pPr>
            <a:r>
              <a:rPr lang="en-US" sz="1600" dirty="0" smtClean="0"/>
              <a:t>[Petty, 2013]  M. D. Petty, “Advanced Topics in Calculating and Using Confidence Intervals for Model Validation”, </a:t>
            </a:r>
            <a:r>
              <a:rPr lang="en-US" sz="1600" i="1" dirty="0" smtClean="0"/>
              <a:t>Proceedings of the Spring 2013</a:t>
            </a:r>
            <a:br>
              <a:rPr lang="en-US" sz="1600" i="1" dirty="0" smtClean="0"/>
            </a:br>
            <a:r>
              <a:rPr lang="en-US" sz="1600" i="1" dirty="0" smtClean="0"/>
              <a:t>	Simulation Interoperability Workshop</a:t>
            </a:r>
            <a:r>
              <a:rPr lang="en-US" sz="1600" dirty="0" smtClean="0"/>
              <a:t>, San Diego CA, April 8-10 2013.</a:t>
            </a:r>
          </a:p>
          <a:p>
            <a:pPr marL="0" indent="0">
              <a:spcBef>
                <a:spcPts val="0"/>
              </a:spcBef>
              <a:spcAft>
                <a:spcPts val="300"/>
              </a:spcAft>
              <a:buNone/>
              <a:tabLst>
                <a:tab pos="228600" algn="l"/>
              </a:tabLst>
            </a:pPr>
            <a:r>
              <a:rPr lang="en-US" sz="1600" dirty="0" smtClean="0"/>
              <a:t>[</a:t>
            </a:r>
            <a:r>
              <a:rPr lang="en-US" sz="1600" dirty="0"/>
              <a:t>Piersall, 2014]  C. H. Piersall and F. E. Grange, “The Necessity of Intended Use Specification for Successful Modeling and Simulation of</a:t>
            </a:r>
            <a:br>
              <a:rPr lang="en-US" sz="1600" dirty="0"/>
            </a:br>
            <a:r>
              <a:rPr lang="en-US" sz="1600" dirty="0"/>
              <a:t>	System-of-Systems”, </a:t>
            </a:r>
            <a:r>
              <a:rPr lang="en-US" sz="1600" i="1" dirty="0"/>
              <a:t>CrossTalk</a:t>
            </a:r>
            <a:r>
              <a:rPr lang="en-US" sz="1600" dirty="0"/>
              <a:t>, September/October 2014, pp. 20-24.</a:t>
            </a:r>
          </a:p>
          <a:p>
            <a:pPr marL="0" indent="0">
              <a:spcBef>
                <a:spcPts val="0"/>
              </a:spcBef>
              <a:spcAft>
                <a:spcPts val="300"/>
              </a:spcAft>
              <a:buNone/>
              <a:tabLst>
                <a:tab pos="228600" algn="l"/>
              </a:tabLst>
            </a:pPr>
            <a:r>
              <a:rPr lang="en-US" sz="1600" dirty="0"/>
              <a:t>[RPG, 2011]  DoD VV&amp;A Recommended Practices Guide, RPG Validation Referent Special Topic Paper, https://vva.msco.mil/, January 2011.  </a:t>
            </a:r>
            <a:endParaRPr lang="en-US" sz="1600" dirty="0" smtClean="0"/>
          </a:p>
          <a:p>
            <a:pPr marL="231775" indent="-231775">
              <a:spcBef>
                <a:spcPts val="0"/>
              </a:spcBef>
              <a:spcAft>
                <a:spcPts val="300"/>
              </a:spcAft>
              <a:buNone/>
              <a:defRPr/>
            </a:pPr>
            <a:r>
              <a:rPr lang="en-US" sz="1600" dirty="0"/>
              <a:t>[Schruben, 1983]  L. Schruben, “Confidence Interval Estimation Using Standardized Time Series”, </a:t>
            </a:r>
            <a:r>
              <a:rPr lang="en-US" sz="1600" i="1" dirty="0"/>
              <a:t>Operations Research</a:t>
            </a:r>
            <a:r>
              <a:rPr lang="en-US" sz="1600" dirty="0"/>
              <a:t>, Vol. 31, No. 6, November-December 1983, pp. 1090-1108.</a:t>
            </a:r>
          </a:p>
          <a:p>
            <a:pPr marL="231775" indent="-231775">
              <a:spcBef>
                <a:spcPts val="0"/>
              </a:spcBef>
              <a:spcAft>
                <a:spcPts val="300"/>
              </a:spcAft>
              <a:buNone/>
              <a:defRPr/>
            </a:pPr>
            <a:r>
              <a:rPr lang="en-US" sz="1600" dirty="0" smtClean="0"/>
              <a:t>[</a:t>
            </a:r>
            <a:r>
              <a:rPr lang="en-US" sz="1600" dirty="0"/>
              <a:t>Su, McCarty, et al., 2022] S.Y. Su, S.K. McCarty, J.D. Warfield Jr., E.J. Uthoff, and S.M. Youngblood, </a:t>
            </a:r>
            <a:r>
              <a:rPr lang="en-US" sz="1600" i="1" dirty="0"/>
              <a:t>Evaluation Framework for Assessing Validation Methods on Modeling and Simulation Models</a:t>
            </a:r>
            <a:r>
              <a:rPr lang="en-US" sz="1600" dirty="0"/>
              <a:t>, JHU/APL Technical Digest, May 2022</a:t>
            </a:r>
            <a:r>
              <a:rPr lang="en-US" sz="1600" dirty="0" smtClean="0"/>
              <a:t>.</a:t>
            </a:r>
            <a:endParaRPr lang="en-US" sz="1600" dirty="0"/>
          </a:p>
          <a:p>
            <a:pPr marL="0" indent="0">
              <a:spcBef>
                <a:spcPts val="0"/>
              </a:spcBef>
              <a:spcAft>
                <a:spcPts val="300"/>
              </a:spcAft>
              <a:buNone/>
              <a:tabLst>
                <a:tab pos="228600" algn="l"/>
              </a:tabLst>
            </a:pPr>
            <a:r>
              <a:rPr lang="en-US" sz="1600" dirty="0"/>
              <a:t>[Velten, 2009]  K. Velten, </a:t>
            </a:r>
            <a:r>
              <a:rPr lang="en-US" sz="1600" i="1" dirty="0"/>
              <a:t>Mathematical Modeling and Simulation</a:t>
            </a:r>
            <a:r>
              <a:rPr lang="en-US" sz="1600" dirty="0"/>
              <a:t>, WILEY-VCH, Weinheim Germany, 2009.</a:t>
            </a:r>
          </a:p>
          <a:p>
            <a:pPr marL="0" indent="0">
              <a:spcBef>
                <a:spcPts val="0"/>
              </a:spcBef>
              <a:spcAft>
                <a:spcPts val="300"/>
              </a:spcAft>
              <a:buNone/>
              <a:tabLst>
                <a:tab pos="228600" algn="l"/>
              </a:tabLst>
            </a:pPr>
            <a:r>
              <a:rPr lang="en-US" altLang="en-US" sz="1600" dirty="0" smtClean="0"/>
              <a:t>[</a:t>
            </a:r>
            <a:r>
              <a:rPr lang="en-US" altLang="en-US" sz="1600" dirty="0"/>
              <a:t>Zhang, 2008]  W. Zhang, F. Li, Z. Wu, and R. Li, “Emulation of Rocket Trajectory Based on a Six Degree of Freedom Model”, </a:t>
            </a:r>
            <a:r>
              <a:rPr lang="en-US" altLang="en-US" sz="1600" i="1" dirty="0"/>
              <a:t>Proceedings of </a:t>
            </a:r>
            <a:r>
              <a:rPr lang="en-US" altLang="en-US" sz="1600" i="1" dirty="0" smtClean="0"/>
              <a:t>the</a:t>
            </a:r>
            <a:br>
              <a:rPr lang="en-US" altLang="en-US" sz="1600" i="1" dirty="0" smtClean="0"/>
            </a:br>
            <a:r>
              <a:rPr lang="en-US" altLang="en-US" sz="1600" i="1" dirty="0" smtClean="0"/>
              <a:t>	Seventh </a:t>
            </a:r>
            <a:r>
              <a:rPr lang="en-US" altLang="en-US" sz="1600" i="1" dirty="0"/>
              <a:t>International Symposium on Instrumentation and Control Technology:  Measurement Theory and Systems and Aeronautical Equipment</a:t>
            </a:r>
            <a:r>
              <a:rPr lang="en-US" altLang="en-US" sz="1600" dirty="0" smtClean="0"/>
              <a:t>,</a:t>
            </a:r>
            <a:br>
              <a:rPr lang="en-US" altLang="en-US" sz="1600" dirty="0" smtClean="0"/>
            </a:br>
            <a:r>
              <a:rPr lang="en-US" altLang="en-US" sz="1600" dirty="0" smtClean="0"/>
              <a:t>	Proceedings </a:t>
            </a:r>
            <a:r>
              <a:rPr lang="en-US" altLang="en-US" sz="1600" dirty="0"/>
              <a:t>of the SPIE Vol. 7128, Beijing China, October 10 2008, doi:10.1117/12.806878.</a:t>
            </a:r>
          </a:p>
          <a:p>
            <a:pPr marL="0" indent="0">
              <a:spcBef>
                <a:spcPts val="0"/>
              </a:spcBef>
              <a:spcAft>
                <a:spcPts val="400"/>
              </a:spcAft>
              <a:buNone/>
              <a:tabLst>
                <a:tab pos="228600" algn="l"/>
              </a:tabLst>
            </a:pPr>
            <a:endParaRPr lang="en-US" sz="1600" dirty="0"/>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51</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
            </a:r>
            <a:br>
              <a:rPr lang="en-US" altLang="en-US" dirty="0" smtClean="0"/>
            </a:br>
            <a:r>
              <a:rPr lang="en-US" altLang="en-US" dirty="0" smtClean="0"/>
              <a:t>Rigorous </a:t>
            </a:r>
            <a:r>
              <a:rPr lang="en-US" altLang="en-US" dirty="0"/>
              <a:t>Validation: </a:t>
            </a:r>
            <a:r>
              <a:rPr lang="en-US" dirty="0"/>
              <a:t>References and bibliography </a:t>
            </a:r>
            <a:r>
              <a:rPr lang="en-US" dirty="0" smtClean="0"/>
              <a:t>(4 </a:t>
            </a:r>
            <a:r>
              <a:rPr lang="en-US" dirty="0"/>
              <a:t>of 4)</a:t>
            </a:r>
            <a:br>
              <a:rPr lang="en-US" dirty="0"/>
            </a:br>
            <a:endParaRPr lang="en-US" altLang="en-US" dirty="0" smtClean="0"/>
          </a:p>
        </p:txBody>
      </p:sp>
    </p:spTree>
    <p:extLst>
      <p:ext uri="{BB962C8B-B14F-4D97-AF65-F5344CB8AC3E}">
        <p14:creationId xmlns:p14="http://schemas.microsoft.com/office/powerpoint/2010/main" val="16377715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81000" y="1066800"/>
            <a:ext cx="11429999" cy="5105400"/>
          </a:xfrm>
        </p:spPr>
        <p:txBody>
          <a:bodyPr/>
          <a:lstStyle/>
          <a:p>
            <a:pPr>
              <a:spcBef>
                <a:spcPts val="0"/>
              </a:spcBef>
            </a:pPr>
            <a:r>
              <a:rPr lang="en-US" b="1" dirty="0"/>
              <a:t>Additional </a:t>
            </a:r>
            <a:r>
              <a:rPr lang="en-US" b="1" dirty="0" smtClean="0"/>
              <a:t>information</a:t>
            </a:r>
          </a:p>
          <a:p>
            <a:pPr lvl="1">
              <a:spcBef>
                <a:spcPts val="0"/>
              </a:spcBef>
            </a:pPr>
            <a:r>
              <a:rPr lang="en-US" dirty="0" smtClean="0"/>
              <a:t>Simone </a:t>
            </a:r>
            <a:r>
              <a:rPr lang="en-US" dirty="0"/>
              <a:t>M. Youngblood</a:t>
            </a:r>
          </a:p>
          <a:p>
            <a:pPr lvl="2">
              <a:spcBef>
                <a:spcPts val="0"/>
              </a:spcBef>
            </a:pPr>
            <a:r>
              <a:rPr lang="en-US" smtClean="0"/>
              <a:t>The Johns </a:t>
            </a:r>
            <a:r>
              <a:rPr lang="en-US" dirty="0"/>
              <a:t>Hopkins University Applied Physics Laboratory</a:t>
            </a:r>
          </a:p>
          <a:p>
            <a:pPr lvl="2">
              <a:spcBef>
                <a:spcPts val="0"/>
              </a:spcBef>
            </a:pPr>
            <a:r>
              <a:rPr lang="en-US" dirty="0" smtClean="0"/>
              <a:t>240-228-7958  </a:t>
            </a:r>
          </a:p>
          <a:p>
            <a:pPr lvl="2">
              <a:spcBef>
                <a:spcPts val="0"/>
              </a:spcBef>
            </a:pPr>
            <a:r>
              <a:rPr lang="en-US" dirty="0" smtClean="0"/>
              <a:t>Simone.Youngblood@jhuapl.edu</a:t>
            </a:r>
            <a:endParaRPr lang="en-US" dirty="0"/>
          </a:p>
          <a:p>
            <a:pPr marL="1219170" lvl="2" indent="0">
              <a:spcBef>
                <a:spcPts val="0"/>
              </a:spcBef>
              <a:buNone/>
            </a:pPr>
            <a:endParaRPr lang="en-US" dirty="0" smtClean="0"/>
          </a:p>
          <a:p>
            <a:pPr lvl="1">
              <a:spcBef>
                <a:spcPts val="0"/>
              </a:spcBef>
            </a:pPr>
            <a:r>
              <a:rPr lang="en-US" dirty="0" smtClean="0"/>
              <a:t>Mikel </a:t>
            </a:r>
            <a:r>
              <a:rPr lang="en-US" dirty="0"/>
              <a:t>D. Petty, Ph.D.</a:t>
            </a:r>
          </a:p>
          <a:p>
            <a:pPr lvl="2">
              <a:spcBef>
                <a:spcPts val="0"/>
              </a:spcBef>
            </a:pPr>
            <a:r>
              <a:rPr lang="en-US" dirty="0" smtClean="0"/>
              <a:t>University </a:t>
            </a:r>
            <a:r>
              <a:rPr lang="en-US" dirty="0"/>
              <a:t>of Alabama in Huntsville</a:t>
            </a:r>
          </a:p>
          <a:p>
            <a:pPr lvl="2">
              <a:spcBef>
                <a:spcPts val="0"/>
              </a:spcBef>
            </a:pPr>
            <a:r>
              <a:rPr lang="en-US" dirty="0" smtClean="0"/>
              <a:t>256-824-6140  </a:t>
            </a:r>
          </a:p>
          <a:p>
            <a:pPr lvl="2">
              <a:spcBef>
                <a:spcPts val="0"/>
              </a:spcBef>
            </a:pPr>
            <a:r>
              <a:rPr lang="en-US" dirty="0" smtClean="0"/>
              <a:t>pettym@uah.edu</a:t>
            </a:r>
          </a:p>
        </p:txBody>
      </p:sp>
      <p:sp>
        <p:nvSpPr>
          <p:cNvPr id="2" name="Slide Number Placeholder 1"/>
          <p:cNvSpPr>
            <a:spLocks noGrp="1"/>
          </p:cNvSpPr>
          <p:nvPr>
            <p:ph type="sldNum" sz="quarter" idx="10"/>
          </p:nvPr>
        </p:nvSpPr>
        <p:spPr/>
        <p:txBody>
          <a:bodyPr/>
          <a:lstStyle/>
          <a:p>
            <a:pPr>
              <a:defRPr/>
            </a:pPr>
            <a:fld id="{D68E8870-17DE-45C4-A8DD-7644B2422933}" type="slidenum">
              <a:rPr lang="en-US" smtClean="0"/>
              <a:pPr>
                <a:defRPr/>
              </a:pPr>
              <a:t>52</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Contact Information</a:t>
            </a:r>
          </a:p>
        </p:txBody>
      </p:sp>
    </p:spTree>
    <p:extLst>
      <p:ext uri="{BB962C8B-B14F-4D97-AF65-F5344CB8AC3E}">
        <p14:creationId xmlns:p14="http://schemas.microsoft.com/office/powerpoint/2010/main" val="1515453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smtClean="0">
                <a:solidFill>
                  <a:schemeClr val="tx2">
                    <a:lumMod val="60000"/>
                    <a:lumOff val="40000"/>
                  </a:schemeClr>
                </a:solidFill>
              </a:rPr>
              <a:t>Simuland.</a:t>
            </a:r>
            <a:r>
              <a:rPr lang="en-US" sz="2600" dirty="0"/>
              <a:t> The subject of a model or simulation.</a:t>
            </a:r>
          </a:p>
          <a:p>
            <a:pPr lvl="1">
              <a:spcBef>
                <a:spcPts val="0"/>
              </a:spcBef>
            </a:pPr>
            <a:r>
              <a:rPr lang="en-US" dirty="0" smtClean="0"/>
              <a:t>A </a:t>
            </a:r>
            <a:r>
              <a:rPr lang="en-US" dirty="0"/>
              <a:t>real-world (or notional) system of interest</a:t>
            </a:r>
            <a:endParaRPr lang="en-US" dirty="0" smtClean="0"/>
          </a:p>
          <a:p>
            <a:pPr lvl="1">
              <a:spcBef>
                <a:spcPts val="0"/>
              </a:spcBef>
            </a:pPr>
            <a:r>
              <a:rPr lang="en-US" dirty="0"/>
              <a:t>Object, phenomenon, or process to be simulated</a:t>
            </a:r>
            <a:endParaRPr lang="en-US" dirty="0" smtClean="0"/>
          </a:p>
          <a:p>
            <a:pPr marL="0" indent="0">
              <a:spcBef>
                <a:spcPts val="0"/>
              </a:spcBef>
              <a:buNone/>
            </a:pPr>
            <a:r>
              <a:rPr lang="en-US" sz="500" dirty="0"/>
              <a:t/>
            </a:r>
            <a:br>
              <a:rPr lang="en-US" sz="500" dirty="0"/>
            </a:br>
            <a:r>
              <a:rPr lang="en-US" sz="2600" dirty="0" smtClean="0">
                <a:solidFill>
                  <a:schemeClr val="tx2">
                    <a:lumMod val="60000"/>
                    <a:lumOff val="40000"/>
                  </a:schemeClr>
                </a:solidFill>
              </a:rPr>
              <a:t>Referent.</a:t>
            </a:r>
            <a:r>
              <a:rPr lang="en-US" sz="2600" dirty="0"/>
              <a:t> The body of knowledge available to the modeler or validation agent regarding the simuland.</a:t>
            </a:r>
          </a:p>
          <a:p>
            <a:pPr lvl="1">
              <a:spcBef>
                <a:spcPts val="0"/>
              </a:spcBef>
            </a:pPr>
            <a:r>
              <a:rPr lang="en-US" dirty="0" smtClean="0"/>
              <a:t>Quantitative </a:t>
            </a:r>
            <a:r>
              <a:rPr lang="en-US" dirty="0"/>
              <a:t>and formal, e.g</a:t>
            </a:r>
            <a:r>
              <a:rPr lang="en-US" dirty="0" smtClean="0"/>
              <a:t>., </a:t>
            </a:r>
            <a:r>
              <a:rPr lang="en-US" dirty="0"/>
              <a:t>differential equations for aircraft flight dynamics</a:t>
            </a:r>
          </a:p>
          <a:p>
            <a:pPr lvl="1">
              <a:spcBef>
                <a:spcPts val="0"/>
              </a:spcBef>
            </a:pPr>
            <a:r>
              <a:rPr lang="en-US" dirty="0"/>
              <a:t>Qualitative and informal, e.g., pilot’s expectation of buffet before stall</a:t>
            </a:r>
          </a:p>
        </p:txBody>
      </p:sp>
      <p:sp>
        <p:nvSpPr>
          <p:cNvPr id="3" name="TextBox 2"/>
          <p:cNvSpPr txBox="1"/>
          <p:nvPr/>
        </p:nvSpPr>
        <p:spPr>
          <a:xfrm>
            <a:off x="381000" y="4879538"/>
            <a:ext cx="11430000" cy="1292662"/>
          </a:xfrm>
          <a:prstGeom prst="rect">
            <a:avLst/>
          </a:prstGeom>
          <a:solidFill>
            <a:srgbClr val="CCFFFF"/>
          </a:solidFill>
        </p:spPr>
        <p:txBody>
          <a:bodyPr wrap="square" rtlCol="0">
            <a:spAutoFit/>
          </a:bodyPr>
          <a:lstStyle/>
          <a:p>
            <a:pPr algn="ctr"/>
            <a:r>
              <a:rPr lang="en-US" sz="2600" dirty="0">
                <a:latin typeface="Arial Narrow" pitchFamily="34" charset="0"/>
              </a:rPr>
              <a:t>Referent:  “The best of most appropriate codified body of information available that describes characteristics and behavior of the reality represented in the simulation from the perspective of validation assessment for the intended uses of the simulation.”</a:t>
            </a:r>
          </a:p>
        </p:txBody>
      </p:sp>
      <p:sp>
        <p:nvSpPr>
          <p:cNvPr id="4" name="Slide Number Placeholder 3"/>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5" name="Rectangle 2"/>
          <p:cNvSpPr>
            <a:spLocks noGrp="1" noChangeArrowheads="1"/>
          </p:cNvSpPr>
          <p:nvPr>
            <p:ph type="title"/>
          </p:nvPr>
        </p:nvSpPr>
        <p:spPr>
          <a:xfrm>
            <a:off x="1390650" y="0"/>
            <a:ext cx="9582149" cy="795130"/>
          </a:xfrm>
        </p:spPr>
        <p:txBody>
          <a:bodyPr/>
          <a:lstStyle/>
          <a:p>
            <a:r>
              <a:rPr lang="en-US" altLang="en-US" dirty="0" smtClean="0"/>
              <a:t>Rigorous Validation: Simuland and Referent Definitions</a:t>
            </a:r>
          </a:p>
        </p:txBody>
      </p:sp>
    </p:spTree>
    <p:extLst>
      <p:ext uri="{BB962C8B-B14F-4D97-AF65-F5344CB8AC3E}">
        <p14:creationId xmlns:p14="http://schemas.microsoft.com/office/powerpoint/2010/main" val="1178699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t>Information used as the referent may consist of</a:t>
            </a:r>
          </a:p>
          <a:p>
            <a:pPr lvl="1">
              <a:spcBef>
                <a:spcPts val="0"/>
              </a:spcBef>
            </a:pPr>
            <a:r>
              <a:rPr lang="en-US" dirty="0">
                <a:solidFill>
                  <a:schemeClr val="tx2">
                    <a:lumMod val="60000"/>
                    <a:lumOff val="40000"/>
                  </a:schemeClr>
                </a:solidFill>
              </a:rPr>
              <a:t>Empirical data</a:t>
            </a:r>
            <a:r>
              <a:rPr lang="en-US" dirty="0"/>
              <a:t>; observations of the simuland, </a:t>
            </a:r>
            <a:r>
              <a:rPr lang="en-US" dirty="0" smtClean="0"/>
              <a:t>collected </a:t>
            </a:r>
            <a:r>
              <a:rPr lang="en-US" dirty="0"/>
              <a:t>either under controlled circumstances, e.g., tests or experiments, or in the field</a:t>
            </a:r>
          </a:p>
          <a:p>
            <a:pPr lvl="1">
              <a:spcBef>
                <a:spcPts val="0"/>
              </a:spcBef>
            </a:pPr>
            <a:r>
              <a:rPr lang="en-US" dirty="0">
                <a:solidFill>
                  <a:schemeClr val="tx2">
                    <a:lumMod val="60000"/>
                    <a:lumOff val="40000"/>
                  </a:schemeClr>
                </a:solidFill>
              </a:rPr>
              <a:t>Theoretical data</a:t>
            </a:r>
            <a:r>
              <a:rPr lang="en-US" dirty="0"/>
              <a:t>; calculated using equations or algorithms that describe simuland characteristics, behaviors, and relationships; equations known or assumed to be correct</a:t>
            </a:r>
          </a:p>
          <a:p>
            <a:pPr lvl="1">
              <a:spcBef>
                <a:spcPts val="0"/>
              </a:spcBef>
            </a:pPr>
            <a:r>
              <a:rPr lang="en-US" dirty="0">
                <a:solidFill>
                  <a:schemeClr val="tx2">
                    <a:lumMod val="60000"/>
                    <a:lumOff val="40000"/>
                  </a:schemeClr>
                </a:solidFill>
              </a:rPr>
              <a:t>Simulation data</a:t>
            </a:r>
            <a:r>
              <a:rPr lang="en-US" dirty="0"/>
              <a:t>; results generated by </a:t>
            </a:r>
            <a:r>
              <a:rPr lang="en-US" dirty="0" smtClean="0"/>
              <a:t>simulations; models </a:t>
            </a:r>
            <a:r>
              <a:rPr lang="en-US" dirty="0"/>
              <a:t>known or assumed to be </a:t>
            </a:r>
            <a:r>
              <a:rPr lang="en-US" dirty="0" smtClean="0"/>
              <a:t>valid</a:t>
            </a:r>
            <a:endParaRPr lang="en-US" i="1" dirty="0"/>
          </a:p>
          <a:p>
            <a:pPr lvl="1">
              <a:spcBef>
                <a:spcPts val="0"/>
              </a:spcBef>
            </a:pPr>
            <a:r>
              <a:rPr lang="en-US" dirty="0">
                <a:solidFill>
                  <a:schemeClr val="tx2">
                    <a:lumMod val="60000"/>
                    <a:lumOff val="40000"/>
                  </a:schemeClr>
                </a:solidFill>
              </a:rPr>
              <a:t>Subject Matter Expert knowledge</a:t>
            </a:r>
          </a:p>
          <a:p>
            <a:pPr lvl="1">
              <a:spcBef>
                <a:spcPts val="0"/>
              </a:spcBef>
            </a:pPr>
            <a:r>
              <a:rPr lang="en-US" dirty="0">
                <a:solidFill>
                  <a:schemeClr val="tx2">
                    <a:lumMod val="60000"/>
                    <a:lumOff val="40000"/>
                  </a:schemeClr>
                </a:solidFill>
              </a:rPr>
              <a:t>Combinations</a:t>
            </a:r>
            <a:r>
              <a:rPr lang="en-US" dirty="0"/>
              <a:t> of </a:t>
            </a:r>
            <a:r>
              <a:rPr lang="en-US" dirty="0" smtClean="0"/>
              <a:t>these</a:t>
            </a:r>
            <a:endParaRPr lang="en-US" dirty="0"/>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Referent Sources</a:t>
            </a:r>
          </a:p>
        </p:txBody>
      </p:sp>
    </p:spTree>
    <p:extLst>
      <p:ext uri="{BB962C8B-B14F-4D97-AF65-F5344CB8AC3E}">
        <p14:creationId xmlns:p14="http://schemas.microsoft.com/office/powerpoint/2010/main" val="3374210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055152"/>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solidFill>
                  <a:schemeClr val="tx2">
                    <a:lumMod val="60000"/>
                    <a:lumOff val="40000"/>
                  </a:schemeClr>
                </a:solidFill>
              </a:rPr>
              <a:t>Intended use.</a:t>
            </a:r>
            <a:r>
              <a:rPr lang="en-US" sz="2600" dirty="0"/>
              <a:t> The purpose for or function of a model</a:t>
            </a:r>
            <a:r>
              <a:rPr lang="en-US" sz="2600" dirty="0" smtClean="0"/>
              <a:t>; what </a:t>
            </a:r>
            <a:r>
              <a:rPr lang="en-US" sz="2600" dirty="0"/>
              <a:t>the model will be used for</a:t>
            </a:r>
            <a:r>
              <a:rPr lang="en-US" sz="2600" dirty="0" smtClean="0"/>
              <a:t>; the </a:t>
            </a:r>
            <a:r>
              <a:rPr lang="en-US" sz="2600" dirty="0"/>
              <a:t>problem to be addressed by the model. [DOD, 2012</a:t>
            </a:r>
            <a:r>
              <a:rPr lang="en-US" sz="2600" dirty="0" smtClean="0"/>
              <a:t>]</a:t>
            </a:r>
          </a:p>
          <a:p>
            <a:pPr marL="0" indent="0">
              <a:spcBef>
                <a:spcPts val="0"/>
              </a:spcBef>
              <a:buNone/>
            </a:pPr>
            <a:endParaRPr lang="en-US" sz="500" dirty="0" smtClean="0"/>
          </a:p>
          <a:p>
            <a:pPr marL="0" indent="0">
              <a:spcBef>
                <a:spcPts val="0"/>
              </a:spcBef>
              <a:buNone/>
            </a:pPr>
            <a:r>
              <a:rPr lang="en-US" sz="2600" dirty="0"/>
              <a:t>Characteristics [Piersall, 2014]</a:t>
            </a:r>
            <a:endParaRPr lang="en-US" sz="2600" dirty="0" smtClean="0"/>
          </a:p>
          <a:p>
            <a:pPr lvl="1">
              <a:spcBef>
                <a:spcPts val="0"/>
              </a:spcBef>
            </a:pPr>
            <a:r>
              <a:rPr lang="en-US" dirty="0" smtClean="0"/>
              <a:t>“</a:t>
            </a:r>
            <a:r>
              <a:rPr lang="en-US" dirty="0"/>
              <a:t>Not a capability, solution, or implementation”</a:t>
            </a:r>
          </a:p>
          <a:p>
            <a:pPr lvl="1">
              <a:spcBef>
                <a:spcPts val="0"/>
              </a:spcBef>
            </a:pPr>
            <a:r>
              <a:rPr lang="en-US" dirty="0" smtClean="0"/>
              <a:t>Expressed </a:t>
            </a:r>
            <a:r>
              <a:rPr lang="en-US" dirty="0"/>
              <a:t>from the perspective of the user</a:t>
            </a:r>
          </a:p>
          <a:p>
            <a:pPr lvl="1">
              <a:spcBef>
                <a:spcPts val="0"/>
              </a:spcBef>
            </a:pPr>
            <a:r>
              <a:rPr lang="en-US" dirty="0" smtClean="0"/>
              <a:t>Should </a:t>
            </a:r>
            <a:r>
              <a:rPr lang="en-US" dirty="0"/>
              <a:t>be formally specified</a:t>
            </a:r>
          </a:p>
          <a:p>
            <a:pPr lvl="1">
              <a:spcBef>
                <a:spcPts val="0"/>
              </a:spcBef>
            </a:pPr>
            <a:endParaRPr lang="en-US" dirty="0"/>
          </a:p>
        </p:txBody>
      </p:sp>
      <p:sp>
        <p:nvSpPr>
          <p:cNvPr id="3" name="TextBox 2"/>
          <p:cNvSpPr txBox="1"/>
          <p:nvPr/>
        </p:nvSpPr>
        <p:spPr>
          <a:xfrm>
            <a:off x="381001" y="5253217"/>
            <a:ext cx="11429998" cy="892552"/>
          </a:xfrm>
          <a:prstGeom prst="rect">
            <a:avLst/>
          </a:prstGeom>
          <a:solidFill>
            <a:srgbClr val="CCFFFF"/>
          </a:solidFill>
        </p:spPr>
        <p:txBody>
          <a:bodyPr wrap="square" rtlCol="0">
            <a:spAutoFit/>
          </a:bodyPr>
          <a:lstStyle/>
          <a:p>
            <a:pPr algn="ctr"/>
            <a:r>
              <a:rPr lang="en-US" sz="2600" dirty="0">
                <a:latin typeface="Arial Narrow" pitchFamily="34" charset="0"/>
              </a:rPr>
              <a:t>“Modeling and simulation is always goal-driven, … , we should know the purpose</a:t>
            </a:r>
            <a:br>
              <a:rPr lang="en-US" sz="2600" dirty="0">
                <a:latin typeface="Arial Narrow" pitchFamily="34" charset="0"/>
              </a:rPr>
            </a:br>
            <a:r>
              <a:rPr lang="en-US" sz="2600" dirty="0">
                <a:latin typeface="Arial Narrow" pitchFamily="34" charset="0"/>
              </a:rPr>
              <a:t>of our potential model before we sit down to create it.”  [Cellier, 1991] </a:t>
            </a:r>
          </a:p>
        </p:txBody>
      </p:sp>
      <p:sp>
        <p:nvSpPr>
          <p:cNvPr id="4" name="TextBox 3"/>
          <p:cNvSpPr txBox="1"/>
          <p:nvPr/>
        </p:nvSpPr>
        <p:spPr>
          <a:xfrm>
            <a:off x="381000" y="4195459"/>
            <a:ext cx="11429999" cy="892552"/>
          </a:xfrm>
          <a:prstGeom prst="rect">
            <a:avLst/>
          </a:prstGeom>
          <a:solidFill>
            <a:srgbClr val="CCFFFF"/>
          </a:solidFill>
        </p:spPr>
        <p:txBody>
          <a:bodyPr wrap="square" rtlCol="0">
            <a:spAutoFit/>
          </a:bodyPr>
          <a:lstStyle/>
          <a:p>
            <a:pPr algn="ctr"/>
            <a:r>
              <a:rPr lang="en-US" sz="2600" dirty="0">
                <a:latin typeface="Arial Narrow" pitchFamily="34" charset="0"/>
              </a:rPr>
              <a:t>“Any attempt to suppress the role of the intentions of the investigator, B,</a:t>
            </a:r>
            <a:br>
              <a:rPr lang="en-US" sz="2600" dirty="0">
                <a:latin typeface="Arial Narrow" pitchFamily="34" charset="0"/>
              </a:rPr>
            </a:br>
            <a:r>
              <a:rPr lang="en-US" sz="2600" dirty="0">
                <a:latin typeface="Arial Narrow" pitchFamily="34" charset="0"/>
              </a:rPr>
              <a:t>leads to circular definitions or to ambiguities about essential features ...”  [Minsky, 1965] </a:t>
            </a:r>
          </a:p>
        </p:txBody>
      </p:sp>
      <p:sp>
        <p:nvSpPr>
          <p:cNvPr id="5" name="Slide Number Placeholder 4"/>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6" name="Rectangle 2"/>
          <p:cNvSpPr>
            <a:spLocks noGrp="1" noChangeArrowheads="1"/>
          </p:cNvSpPr>
          <p:nvPr>
            <p:ph type="title"/>
          </p:nvPr>
        </p:nvSpPr>
        <p:spPr>
          <a:xfrm>
            <a:off x="1390650" y="0"/>
            <a:ext cx="9582149" cy="795130"/>
          </a:xfrm>
        </p:spPr>
        <p:txBody>
          <a:bodyPr/>
          <a:lstStyle/>
          <a:p>
            <a:r>
              <a:rPr lang="en-US" altLang="en-US" dirty="0" smtClean="0"/>
              <a:t>Rigorous Validation Tutorial Learning Objectives</a:t>
            </a:r>
          </a:p>
        </p:txBody>
      </p:sp>
    </p:spTree>
    <p:extLst>
      <p:ext uri="{BB962C8B-B14F-4D97-AF65-F5344CB8AC3E}">
        <p14:creationId xmlns:p14="http://schemas.microsoft.com/office/powerpoint/2010/main" val="3594009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81000" y="1066800"/>
            <a:ext cx="11430000" cy="5105400"/>
          </a:xfrm>
        </p:spPr>
        <p:txBody>
          <a:bodyPr/>
          <a:lstStyle/>
          <a:p>
            <a:pPr marL="0" indent="0">
              <a:spcBef>
                <a:spcPts val="0"/>
              </a:spcBef>
              <a:buNone/>
            </a:pPr>
            <a:endParaRPr lang="en-US" sz="500" dirty="0" smtClean="0">
              <a:solidFill>
                <a:schemeClr val="tx2">
                  <a:lumMod val="60000"/>
                  <a:lumOff val="40000"/>
                </a:schemeClr>
              </a:solidFill>
            </a:endParaRPr>
          </a:p>
          <a:p>
            <a:pPr marL="0" indent="0">
              <a:spcBef>
                <a:spcPts val="0"/>
              </a:spcBef>
              <a:buNone/>
            </a:pPr>
            <a:r>
              <a:rPr lang="en-US" sz="2600" dirty="0">
                <a:solidFill>
                  <a:schemeClr val="tx2">
                    <a:lumMod val="60000"/>
                    <a:lumOff val="40000"/>
                  </a:schemeClr>
                </a:solidFill>
              </a:rPr>
              <a:t>Verification.</a:t>
            </a:r>
            <a:r>
              <a:rPr lang="en-US" sz="2600" dirty="0"/>
              <a:t> The process of determining that a model implementation and its associated data accurately represents the developer’s conceptual description and specifications. [DOD, 2009</a:t>
            </a:r>
            <a:r>
              <a:rPr lang="en-US" sz="2600" dirty="0" smtClean="0"/>
              <a:t>]</a:t>
            </a:r>
          </a:p>
          <a:p>
            <a:pPr marL="0" indent="0">
              <a:spcBef>
                <a:spcPts val="0"/>
              </a:spcBef>
              <a:buNone/>
            </a:pPr>
            <a:endParaRPr lang="en-US" sz="500" dirty="0"/>
          </a:p>
          <a:p>
            <a:pPr lvl="1">
              <a:spcBef>
                <a:spcPts val="0"/>
              </a:spcBef>
            </a:pPr>
            <a:r>
              <a:rPr lang="en-US" dirty="0" smtClean="0"/>
              <a:t>Transformational </a:t>
            </a:r>
            <a:r>
              <a:rPr lang="en-US" dirty="0"/>
              <a:t>accuracy [Balci, 2002]</a:t>
            </a:r>
          </a:p>
          <a:p>
            <a:pPr lvl="2">
              <a:spcBef>
                <a:spcPts val="0"/>
              </a:spcBef>
            </a:pPr>
            <a:r>
              <a:rPr lang="en-US" dirty="0" smtClean="0"/>
              <a:t>Transform </a:t>
            </a:r>
            <a:r>
              <a:rPr lang="en-US" dirty="0"/>
              <a:t>specifications to code </a:t>
            </a:r>
          </a:p>
          <a:p>
            <a:pPr lvl="1">
              <a:spcBef>
                <a:spcPts val="0"/>
              </a:spcBef>
            </a:pPr>
            <a:r>
              <a:rPr lang="en-US" dirty="0" smtClean="0"/>
              <a:t>Software </a:t>
            </a:r>
            <a:r>
              <a:rPr lang="en-US" dirty="0"/>
              <a:t>engineering quality</a:t>
            </a:r>
          </a:p>
          <a:p>
            <a:pPr lvl="2">
              <a:spcBef>
                <a:spcPts val="0"/>
              </a:spcBef>
            </a:pPr>
            <a:r>
              <a:rPr lang="en-US" dirty="0" smtClean="0"/>
              <a:t>Software </a:t>
            </a:r>
            <a:r>
              <a:rPr lang="en-US" dirty="0"/>
              <a:t>engineering methods apply</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4" name="Rectangle 2"/>
          <p:cNvSpPr>
            <a:spLocks noGrp="1" noChangeArrowheads="1"/>
          </p:cNvSpPr>
          <p:nvPr>
            <p:ph type="title"/>
          </p:nvPr>
        </p:nvSpPr>
        <p:spPr>
          <a:xfrm>
            <a:off x="1390650" y="0"/>
            <a:ext cx="9582149" cy="795130"/>
          </a:xfrm>
        </p:spPr>
        <p:txBody>
          <a:bodyPr/>
          <a:lstStyle/>
          <a:p>
            <a:r>
              <a:rPr lang="en-US" altLang="en-US" dirty="0" smtClean="0"/>
              <a:t>Rigorous Validation: Verification Definition</a:t>
            </a:r>
          </a:p>
        </p:txBody>
      </p:sp>
    </p:spTree>
    <p:extLst>
      <p:ext uri="{BB962C8B-B14F-4D97-AF65-F5344CB8AC3E}">
        <p14:creationId xmlns:p14="http://schemas.microsoft.com/office/powerpoint/2010/main" val="2632589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24">
    <a:dk1>
      <a:srgbClr val="000000"/>
    </a:dk1>
    <a:lt1>
      <a:srgbClr val="FFFFFF"/>
    </a:lt1>
    <a:dk2>
      <a:srgbClr val="44546A"/>
    </a:dk2>
    <a:lt2>
      <a:srgbClr val="E7E6E6"/>
    </a:lt2>
    <a:accent1>
      <a:srgbClr val="002C73"/>
    </a:accent1>
    <a:accent2>
      <a:srgbClr val="3E8EDE"/>
    </a:accent2>
    <a:accent3>
      <a:srgbClr val="74AA50"/>
    </a:accent3>
    <a:accent4>
      <a:srgbClr val="D2D755"/>
    </a:accent4>
    <a:accent5>
      <a:srgbClr val="FF9E16"/>
    </a:accent5>
    <a:accent6>
      <a:srgbClr val="E03C30"/>
    </a:accent6>
    <a:hlink>
      <a:srgbClr val="0537FF"/>
    </a:hlink>
    <a:folHlink>
      <a:srgbClr val="953A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C709B06-5FA7-40B8-A752-7128AA94FE0C}">
  <ds:schemaRefs>
    <ds:schemaRef ds:uri="http://schemas.microsoft.com/sharepoint/v3"/>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5826</TotalTime>
  <Words>6112</Words>
  <Application>Microsoft Office PowerPoint</Application>
  <PresentationFormat>Widescreen</PresentationFormat>
  <Paragraphs>843</Paragraphs>
  <Slides>52</Slides>
  <Notes>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5" baseType="lpstr">
      <vt:lpstr>.AppleSystemUIFont</vt:lpstr>
      <vt:lpstr>Arial</vt:lpstr>
      <vt:lpstr>Arial Narrow</vt:lpstr>
      <vt:lpstr>Arial Unicode MS</vt:lpstr>
      <vt:lpstr>Cambria Math</vt:lpstr>
      <vt:lpstr>Courier New</vt:lpstr>
      <vt:lpstr>Symbol</vt:lpstr>
      <vt:lpstr>Tahoma</vt:lpstr>
      <vt:lpstr>Times New Roman</vt:lpstr>
      <vt:lpstr>Wingdings</vt:lpstr>
      <vt:lpstr>Blends</vt:lpstr>
      <vt:lpstr>MSPhotoEd.3</vt:lpstr>
      <vt:lpstr>Equation</vt:lpstr>
      <vt:lpstr>PowerPoint Presentation</vt:lpstr>
      <vt:lpstr>Rigorous Validation Tutorial Learning Objectives</vt:lpstr>
      <vt:lpstr> Presentation Outline </vt:lpstr>
      <vt:lpstr>Presentation Outline: Background</vt:lpstr>
      <vt:lpstr>Rigorous Validation: Motivation</vt:lpstr>
      <vt:lpstr>Rigorous Validation: Simuland and Referent Definitions</vt:lpstr>
      <vt:lpstr>Rigorous Validation: Referent Sources</vt:lpstr>
      <vt:lpstr>Rigorous Validation Tutorial Learning Objectives</vt:lpstr>
      <vt:lpstr>Rigorous Validation: Verification Definition</vt:lpstr>
      <vt:lpstr>Rigorous Validation: Validation Definition</vt:lpstr>
      <vt:lpstr>Rigorous Validation: Sources of Uncertainty</vt:lpstr>
      <vt:lpstr>Rigorous Validation: VV&amp;A Errors and Risks</vt:lpstr>
      <vt:lpstr>Rigorous Validation: Relationship of VV&amp;A Processes</vt:lpstr>
      <vt:lpstr>Rigorous Validation: Overview of V&amp;V Methods</vt:lpstr>
      <vt:lpstr>Presentation Outline: Assembling the Referent</vt:lpstr>
      <vt:lpstr>Rigorous Validation: The Ideal Referent</vt:lpstr>
      <vt:lpstr>Rigorous Validation: Referent Challenges and Obstacles</vt:lpstr>
      <vt:lpstr>Rigorous Validation: Referent Best Practices</vt:lpstr>
      <vt:lpstr>Rigorous Validation: AIM9X Example</vt:lpstr>
      <vt:lpstr>Rigorous Validation Tutorial Learning Objectives</vt:lpstr>
      <vt:lpstr>Rigorous Validation: Structured Face Validation Example</vt:lpstr>
      <vt:lpstr>Presentation Outline: Selecting Methods</vt:lpstr>
      <vt:lpstr>Rigorous Validation: Challenges</vt:lpstr>
      <vt:lpstr>Rigorous Validation: V&amp;V Methods Considerations</vt:lpstr>
      <vt:lpstr>Rigorous Validation: Referent and Intended Use Data Relationships</vt:lpstr>
      <vt:lpstr>Rigorous Validation: Referent to Validation Method Mapping</vt:lpstr>
      <vt:lpstr>Rigorous Validation: Confidence Intervals</vt:lpstr>
      <vt:lpstr>Rigorous Validation: Confidence Interval Example</vt:lpstr>
      <vt:lpstr>Rigorous Validation: Confidence Interval Calculations</vt:lpstr>
      <vt:lpstr>Rigorous Validation: Hypothesis Testing</vt:lpstr>
      <vt:lpstr>Rigorous Validation: Hypothesis Test Example</vt:lpstr>
      <vt:lpstr>Rigorous Validation: Hypothesis Test Calculations</vt:lpstr>
      <vt:lpstr>Rigorous Validation: Point Value Referent Data vs Time Series</vt:lpstr>
      <vt:lpstr>Rigorous Validation: Time Series Example </vt:lpstr>
      <vt:lpstr>Rigorous Validation: Time Series Validation Methods</vt:lpstr>
      <vt:lpstr>Rigorous Validation: Time Series Method A</vt:lpstr>
      <vt:lpstr>Rigorous Validation: Time Series Method B</vt:lpstr>
      <vt:lpstr>Rigorous Validation: Time Series Method C</vt:lpstr>
      <vt:lpstr>Rigorous Validation Tutorial Learning Objectives</vt:lpstr>
      <vt:lpstr>Presentation Outline: Validation Method Evaluation Framework</vt:lpstr>
      <vt:lpstr>Rigorous Validation: Evaluation Framework to Assess Validation Methods </vt:lpstr>
      <vt:lpstr>Rigorous Validation: Validation Methods Assessed</vt:lpstr>
      <vt:lpstr>Rigorous Validation: Evaluation Framework Implementation Steps</vt:lpstr>
      <vt:lpstr>Rigorous Validation: Example Methods</vt:lpstr>
      <vt:lpstr>Rigorous Validation Tutorial Learning Objectives</vt:lpstr>
      <vt:lpstr>Presentation Outline: Conclusion and Recommendations</vt:lpstr>
      <vt:lpstr>Rigorous Validation: Conclusions and Recommendations</vt:lpstr>
      <vt:lpstr> Rigorous Validation: References and bibliography (1 of 4) </vt:lpstr>
      <vt:lpstr> Rigorous Validation: References and bibliography (2 of 4) </vt:lpstr>
      <vt:lpstr> Rigorous Validation: References and bibliography (3 of 4) </vt:lpstr>
      <vt:lpstr> Rigorous Validation: References and bibliography (4 of 4) </vt:lpstr>
      <vt:lpstr>Rigorous Validation: Contact Information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Youngblood, Simone M.</cp:lastModifiedBy>
  <cp:revision>89</cp:revision>
  <cp:lastPrinted>1601-01-01T00:00:00Z</cp:lastPrinted>
  <dcterms:created xsi:type="dcterms:W3CDTF">2016-03-29T15:29:36Z</dcterms:created>
  <dcterms:modified xsi:type="dcterms:W3CDTF">2022-10-27T02:10:53Z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