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48"/>
  </p:notesMasterIdLst>
  <p:handoutMasterIdLst>
    <p:handoutMasterId r:id="rId49"/>
  </p:handoutMasterIdLst>
  <p:sldIdLst>
    <p:sldId id="289" r:id="rId5"/>
    <p:sldId id="303" r:id="rId6"/>
    <p:sldId id="304" r:id="rId7"/>
    <p:sldId id="355" r:id="rId8"/>
    <p:sldId id="305" r:id="rId9"/>
    <p:sldId id="307" r:id="rId10"/>
    <p:sldId id="357"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33" r:id="rId24"/>
    <p:sldId id="358" r:id="rId25"/>
    <p:sldId id="359" r:id="rId26"/>
    <p:sldId id="332" r:id="rId27"/>
    <p:sldId id="334" r:id="rId28"/>
    <p:sldId id="335" r:id="rId29"/>
    <p:sldId id="336" r:id="rId30"/>
    <p:sldId id="337" r:id="rId31"/>
    <p:sldId id="338" r:id="rId32"/>
    <p:sldId id="339" r:id="rId33"/>
    <p:sldId id="340" r:id="rId34"/>
    <p:sldId id="341" r:id="rId35"/>
    <p:sldId id="342" r:id="rId36"/>
    <p:sldId id="344" r:id="rId37"/>
    <p:sldId id="345" r:id="rId38"/>
    <p:sldId id="346" r:id="rId39"/>
    <p:sldId id="347" r:id="rId40"/>
    <p:sldId id="348" r:id="rId41"/>
    <p:sldId id="349" r:id="rId42"/>
    <p:sldId id="354" r:id="rId43"/>
    <p:sldId id="356" r:id="rId44"/>
    <p:sldId id="350" r:id="rId45"/>
    <p:sldId id="351" r:id="rId46"/>
    <p:sldId id="352" r:id="rId4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43" autoAdjust="0"/>
  </p:normalViewPr>
  <p:slideViewPr>
    <p:cSldViewPr snapToGrid="0">
      <p:cViewPr varScale="1">
        <p:scale>
          <a:sx n="88" d="100"/>
          <a:sy n="88" d="100"/>
        </p:scale>
        <p:origin x="62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lickr.com/photos/jefield/871613008/"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flickr.com/people/50021255@N00" TargetMode="External"/><Relationship Id="rId4" Type="http://schemas.openxmlformats.org/officeDocument/2006/relationships/hyperlink" Target="http://commons.wikimedia.org/wiki/User:MTHarde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5C86FA95-754A-4FEF-9130-0A7EC231E6A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Introduction to “how to build them” </a:t>
            </a:r>
          </a:p>
          <a:p>
            <a:r>
              <a:rPr lang="en-US" b="1" dirty="0">
                <a:ea typeface="ＭＳ Ｐゴシック" pitchFamily="34" charset="-128"/>
              </a:rPr>
              <a:t>The first part is saying “requirements are usually bad/problem”</a:t>
            </a:r>
          </a:p>
          <a:p>
            <a:r>
              <a:rPr lang="en-US" b="1" dirty="0">
                <a:ea typeface="ＭＳ Ｐゴシック" pitchFamily="34" charset="-128"/>
              </a:rPr>
              <a:t>The second part is the solution</a:t>
            </a:r>
          </a:p>
          <a:p>
            <a:endParaRPr lang="en-US" b="1" dirty="0">
              <a:ea typeface="ＭＳ Ｐゴシック" pitchFamily="34" charset="-128"/>
            </a:endParaRPr>
          </a:p>
          <a:p>
            <a:pPr eaLnBrk="1" hangingPunct="1"/>
            <a:r>
              <a:rPr lang="en-US" dirty="0">
                <a:ea typeface="ＭＳ Ｐゴシック" pitchFamily="34" charset="-128"/>
              </a:rPr>
              <a:t>Requirements definitions are vague and general</a:t>
            </a:r>
          </a:p>
          <a:p>
            <a:pPr lvl="1" eaLnBrk="1" hangingPunct="1"/>
            <a:r>
              <a:rPr lang="en-US" dirty="0">
                <a:ea typeface="ＭＳ Ｐゴシック" pitchFamily="34" charset="-128"/>
              </a:rPr>
              <a:t>“Always do the smart thing”</a:t>
            </a:r>
          </a:p>
          <a:p>
            <a:pPr lvl="1" eaLnBrk="1" hangingPunct="1"/>
            <a:r>
              <a:rPr lang="en-US" dirty="0">
                <a:ea typeface="ＭＳ Ｐゴシック" pitchFamily="34" charset="-128"/>
              </a:rPr>
              <a:t>“Make the same mistakes people do”</a:t>
            </a:r>
          </a:p>
          <a:p>
            <a:pPr lvl="1" eaLnBrk="1" hangingPunct="1"/>
            <a:r>
              <a:rPr lang="en-US" dirty="0">
                <a:ea typeface="ＭＳ Ｐゴシック" pitchFamily="34" charset="-128"/>
              </a:rPr>
              <a:t>Don’t be predictable or boring</a:t>
            </a:r>
          </a:p>
          <a:p>
            <a:pPr lvl="1" eaLnBrk="1" hangingPunct="1"/>
            <a:r>
              <a:rPr lang="en-US" dirty="0">
                <a:ea typeface="ＭＳ Ｐゴシック" pitchFamily="34" charset="-128"/>
              </a:rPr>
              <a:t>There is always room for more intelligence</a:t>
            </a:r>
          </a:p>
          <a:p>
            <a:endParaRPr lang="en-US" b="1" dirty="0">
              <a:ea typeface="ＭＳ Ｐゴシック" pitchFamily="34" charset="-128"/>
            </a:endParaRPr>
          </a:p>
          <a:p>
            <a:pPr eaLnBrk="1" hangingPunct="1">
              <a:spcBef>
                <a:spcPts val="1800"/>
              </a:spcBef>
            </a:pPr>
            <a:r>
              <a:rPr lang="en-US" dirty="0">
                <a:ea typeface="ＭＳ Ｐゴシック" pitchFamily="34" charset="-128"/>
              </a:rPr>
              <a:t>Demands a spiral design process</a:t>
            </a:r>
          </a:p>
          <a:p>
            <a:pPr lvl="1" eaLnBrk="1" hangingPunct="1"/>
            <a:r>
              <a:rPr lang="en-US" dirty="0">
                <a:ea typeface="ＭＳ Ｐゴシック" pitchFamily="34" charset="-128"/>
              </a:rPr>
              <a:t>Start with small set of generalized scenarios</a:t>
            </a:r>
          </a:p>
          <a:p>
            <a:pPr lvl="1" eaLnBrk="1" hangingPunct="1"/>
            <a:r>
              <a:rPr lang="en-US" dirty="0">
                <a:ea typeface="ＭＳ Ｐゴシック" pitchFamily="34" charset="-128"/>
              </a:rPr>
              <a:t>Get at principles and understanding behind decision making</a:t>
            </a:r>
          </a:p>
          <a:p>
            <a:pPr lvl="1" eaLnBrk="1" hangingPunct="1"/>
            <a:r>
              <a:rPr lang="en-US" dirty="0">
                <a:ea typeface="ＭＳ Ｐゴシック" pitchFamily="34" charset="-128"/>
              </a:rPr>
              <a:t>Focus on situational awareness and representation</a:t>
            </a:r>
          </a:p>
          <a:p>
            <a:pPr lvl="1" eaLnBrk="1" hangingPunct="1"/>
            <a:r>
              <a:rPr lang="en-US" dirty="0">
                <a:ea typeface="ＭＳ Ｐゴシック" pitchFamily="34" charset="-128"/>
              </a:rPr>
              <a:t>Iterate design on areas of emphasis</a:t>
            </a:r>
          </a:p>
          <a:p>
            <a:pPr lvl="1" eaLnBrk="1" hangingPunct="1"/>
            <a:r>
              <a:rPr lang="en-US" dirty="0">
                <a:ea typeface="ＭＳ Ｐゴシック" pitchFamily="34" charset="-128"/>
              </a:rPr>
              <a:t>Prototype-test-evaluate-refine</a:t>
            </a:r>
          </a:p>
          <a:p>
            <a:endParaRPr lang="en-US" b="1"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764C0F-3DF7-4B0F-9D1B-B856B6AF9997}" type="slidenum">
              <a:rPr lang="en-US" smtClean="0"/>
              <a:pPr eaLnBrk="1" hangingPunct="1"/>
              <a:t>10</a:t>
            </a:fld>
            <a:endParaRPr lang="en-US"/>
          </a:p>
        </p:txBody>
      </p:sp>
    </p:spTree>
    <p:extLst>
      <p:ext uri="{BB962C8B-B14F-4D97-AF65-F5344CB8AC3E}">
        <p14:creationId xmlns:p14="http://schemas.microsoft.com/office/powerpoint/2010/main" val="345289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Introduction to “how to build them” </a:t>
            </a:r>
          </a:p>
          <a:p>
            <a:r>
              <a:rPr lang="en-US" b="1" dirty="0">
                <a:ea typeface="ＭＳ Ｐゴシック" pitchFamily="34" charset="-128"/>
              </a:rPr>
              <a:t>The first part is saying “requirements are usually bad/problem”</a:t>
            </a:r>
          </a:p>
          <a:p>
            <a:r>
              <a:rPr lang="en-US" b="1" dirty="0">
                <a:ea typeface="ＭＳ Ｐゴシック" pitchFamily="34" charset="-128"/>
              </a:rPr>
              <a:t>The second part is the solution</a:t>
            </a:r>
          </a:p>
          <a:p>
            <a:endParaRPr lang="en-US" b="1" dirty="0">
              <a:ea typeface="ＭＳ Ｐゴシック" pitchFamily="34" charset="-128"/>
            </a:endParaRPr>
          </a:p>
          <a:p>
            <a:pPr eaLnBrk="1" hangingPunct="1"/>
            <a:r>
              <a:rPr lang="en-US" dirty="0">
                <a:ea typeface="ＭＳ Ｐゴシック" pitchFamily="34" charset="-128"/>
              </a:rPr>
              <a:t>Requirements definitions are vague and general</a:t>
            </a:r>
          </a:p>
          <a:p>
            <a:pPr lvl="1" eaLnBrk="1" hangingPunct="1"/>
            <a:r>
              <a:rPr lang="en-US" dirty="0">
                <a:ea typeface="ＭＳ Ｐゴシック" pitchFamily="34" charset="-128"/>
              </a:rPr>
              <a:t>“Always do the smart thing”</a:t>
            </a:r>
          </a:p>
          <a:p>
            <a:pPr lvl="1" eaLnBrk="1" hangingPunct="1"/>
            <a:r>
              <a:rPr lang="en-US" dirty="0">
                <a:ea typeface="ＭＳ Ｐゴシック" pitchFamily="34" charset="-128"/>
              </a:rPr>
              <a:t>“Make the same mistakes people do”</a:t>
            </a:r>
          </a:p>
          <a:p>
            <a:pPr lvl="1" eaLnBrk="1" hangingPunct="1"/>
            <a:r>
              <a:rPr lang="en-US" dirty="0">
                <a:ea typeface="ＭＳ Ｐゴシック" pitchFamily="34" charset="-128"/>
              </a:rPr>
              <a:t>Don’t be predictable or boring</a:t>
            </a:r>
          </a:p>
          <a:p>
            <a:pPr lvl="1" eaLnBrk="1" hangingPunct="1"/>
            <a:r>
              <a:rPr lang="en-US" dirty="0">
                <a:ea typeface="ＭＳ Ｐゴシック" pitchFamily="34" charset="-128"/>
              </a:rPr>
              <a:t>There is always room for more intelligence</a:t>
            </a:r>
          </a:p>
          <a:p>
            <a:endParaRPr lang="en-US" b="1" dirty="0">
              <a:ea typeface="ＭＳ Ｐゴシック" pitchFamily="34" charset="-128"/>
            </a:endParaRPr>
          </a:p>
          <a:p>
            <a:pPr eaLnBrk="1" hangingPunct="1">
              <a:spcBef>
                <a:spcPts val="1800"/>
              </a:spcBef>
            </a:pPr>
            <a:r>
              <a:rPr lang="en-US" dirty="0">
                <a:ea typeface="ＭＳ Ｐゴシック" pitchFamily="34" charset="-128"/>
              </a:rPr>
              <a:t>Demands a spiral design process</a:t>
            </a:r>
          </a:p>
          <a:p>
            <a:pPr lvl="1" eaLnBrk="1" hangingPunct="1"/>
            <a:r>
              <a:rPr lang="en-US" dirty="0">
                <a:ea typeface="ＭＳ Ｐゴシック" pitchFamily="34" charset="-128"/>
              </a:rPr>
              <a:t>Start with small set of generalized scenarios</a:t>
            </a:r>
          </a:p>
          <a:p>
            <a:pPr lvl="1" eaLnBrk="1" hangingPunct="1"/>
            <a:r>
              <a:rPr lang="en-US" dirty="0">
                <a:ea typeface="ＭＳ Ｐゴシック" pitchFamily="34" charset="-128"/>
              </a:rPr>
              <a:t>Get at principles and understanding behind decision making</a:t>
            </a:r>
          </a:p>
          <a:p>
            <a:pPr lvl="1" eaLnBrk="1" hangingPunct="1"/>
            <a:r>
              <a:rPr lang="en-US" dirty="0">
                <a:ea typeface="ＭＳ Ｐゴシック" pitchFamily="34" charset="-128"/>
              </a:rPr>
              <a:t>Focus on situational awareness and representation</a:t>
            </a:r>
          </a:p>
          <a:p>
            <a:pPr lvl="1" eaLnBrk="1" hangingPunct="1"/>
            <a:r>
              <a:rPr lang="en-US" dirty="0">
                <a:ea typeface="ＭＳ Ｐゴシック" pitchFamily="34" charset="-128"/>
              </a:rPr>
              <a:t>Iterate design on areas of emphasis</a:t>
            </a:r>
          </a:p>
          <a:p>
            <a:pPr lvl="1" eaLnBrk="1" hangingPunct="1"/>
            <a:r>
              <a:rPr lang="en-US" dirty="0">
                <a:ea typeface="ＭＳ Ｐゴシック" pitchFamily="34" charset="-128"/>
              </a:rPr>
              <a:t>Prototype-test-evaluate-refine</a:t>
            </a:r>
          </a:p>
          <a:p>
            <a:endParaRPr lang="en-US" b="1"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764C0F-3DF7-4B0F-9D1B-B856B6AF9997}" type="slidenum">
              <a:rPr lang="en-US" smtClean="0"/>
              <a:pPr eaLnBrk="1" hangingPunct="1"/>
              <a:t>11</a:t>
            </a:fld>
            <a:endParaRPr lang="en-US"/>
          </a:p>
        </p:txBody>
      </p:sp>
    </p:spTree>
    <p:extLst>
      <p:ext uri="{BB962C8B-B14F-4D97-AF65-F5344CB8AC3E}">
        <p14:creationId xmlns:p14="http://schemas.microsoft.com/office/powerpoint/2010/main" val="302555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Introduction to “how to build them” </a:t>
            </a:r>
          </a:p>
          <a:p>
            <a:r>
              <a:rPr lang="en-US" b="1" dirty="0">
                <a:ea typeface="ＭＳ Ｐゴシック" pitchFamily="34" charset="-128"/>
              </a:rPr>
              <a:t>The first part is saying “requirements are usually bad/problem”</a:t>
            </a:r>
          </a:p>
          <a:p>
            <a:r>
              <a:rPr lang="en-US" b="1" dirty="0">
                <a:ea typeface="ＭＳ Ｐゴシック" pitchFamily="34" charset="-128"/>
              </a:rPr>
              <a:t>The second part is the solution</a:t>
            </a:r>
          </a:p>
          <a:p>
            <a:endParaRPr lang="en-US" b="1" dirty="0">
              <a:ea typeface="ＭＳ Ｐゴシック" pitchFamily="34" charset="-128"/>
            </a:endParaRPr>
          </a:p>
          <a:p>
            <a:pPr eaLnBrk="1" hangingPunct="1"/>
            <a:r>
              <a:rPr lang="en-US" dirty="0">
                <a:ea typeface="ＭＳ Ｐゴシック" pitchFamily="34" charset="-128"/>
              </a:rPr>
              <a:t>Requirements definitions are vague and general</a:t>
            </a:r>
          </a:p>
          <a:p>
            <a:pPr lvl="1" eaLnBrk="1" hangingPunct="1"/>
            <a:r>
              <a:rPr lang="en-US" dirty="0">
                <a:ea typeface="ＭＳ Ｐゴシック" pitchFamily="34" charset="-128"/>
              </a:rPr>
              <a:t>“Always do the smart thing”</a:t>
            </a:r>
          </a:p>
          <a:p>
            <a:pPr lvl="1" eaLnBrk="1" hangingPunct="1"/>
            <a:r>
              <a:rPr lang="en-US" dirty="0">
                <a:ea typeface="ＭＳ Ｐゴシック" pitchFamily="34" charset="-128"/>
              </a:rPr>
              <a:t>“Make the same mistakes people do”</a:t>
            </a:r>
          </a:p>
          <a:p>
            <a:pPr lvl="1" eaLnBrk="1" hangingPunct="1"/>
            <a:r>
              <a:rPr lang="en-US" dirty="0">
                <a:ea typeface="ＭＳ Ｐゴシック" pitchFamily="34" charset="-128"/>
              </a:rPr>
              <a:t>Don’t be predictable or boring</a:t>
            </a:r>
          </a:p>
          <a:p>
            <a:pPr lvl="1" eaLnBrk="1" hangingPunct="1"/>
            <a:r>
              <a:rPr lang="en-US" dirty="0">
                <a:ea typeface="ＭＳ Ｐゴシック" pitchFamily="34" charset="-128"/>
              </a:rPr>
              <a:t>There is always room for more intelligence</a:t>
            </a:r>
          </a:p>
          <a:p>
            <a:endParaRPr lang="en-US" b="1" dirty="0">
              <a:ea typeface="ＭＳ Ｐゴシック" pitchFamily="34" charset="-128"/>
            </a:endParaRPr>
          </a:p>
          <a:p>
            <a:pPr eaLnBrk="1" hangingPunct="1">
              <a:spcBef>
                <a:spcPts val="1800"/>
              </a:spcBef>
            </a:pPr>
            <a:r>
              <a:rPr lang="en-US" dirty="0">
                <a:ea typeface="ＭＳ Ｐゴシック" pitchFamily="34" charset="-128"/>
              </a:rPr>
              <a:t>Demands a spiral design process</a:t>
            </a:r>
          </a:p>
          <a:p>
            <a:pPr lvl="1" eaLnBrk="1" hangingPunct="1"/>
            <a:r>
              <a:rPr lang="en-US" dirty="0">
                <a:ea typeface="ＭＳ Ｐゴシック" pitchFamily="34" charset="-128"/>
              </a:rPr>
              <a:t>Start with small set of generalized scenarios</a:t>
            </a:r>
          </a:p>
          <a:p>
            <a:pPr lvl="1" eaLnBrk="1" hangingPunct="1"/>
            <a:r>
              <a:rPr lang="en-US" dirty="0">
                <a:ea typeface="ＭＳ Ｐゴシック" pitchFamily="34" charset="-128"/>
              </a:rPr>
              <a:t>Get at principles and understanding behind decision making</a:t>
            </a:r>
          </a:p>
          <a:p>
            <a:pPr lvl="1" eaLnBrk="1" hangingPunct="1"/>
            <a:r>
              <a:rPr lang="en-US" dirty="0">
                <a:ea typeface="ＭＳ Ｐゴシック" pitchFamily="34" charset="-128"/>
              </a:rPr>
              <a:t>Focus on situational awareness and representation</a:t>
            </a:r>
          </a:p>
          <a:p>
            <a:pPr lvl="1" eaLnBrk="1" hangingPunct="1"/>
            <a:r>
              <a:rPr lang="en-US" dirty="0">
                <a:ea typeface="ＭＳ Ｐゴシック" pitchFamily="34" charset="-128"/>
              </a:rPr>
              <a:t>Iterate design on areas of emphasis</a:t>
            </a:r>
          </a:p>
          <a:p>
            <a:pPr lvl="1" eaLnBrk="1" hangingPunct="1"/>
            <a:r>
              <a:rPr lang="en-US" dirty="0">
                <a:ea typeface="ＭＳ Ｐゴシック" pitchFamily="34" charset="-128"/>
              </a:rPr>
              <a:t>Prototype-test-evaluate-refine</a:t>
            </a:r>
          </a:p>
          <a:p>
            <a:endParaRPr lang="en-US" b="1"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764C0F-3DF7-4B0F-9D1B-B856B6AF9997}" type="slidenum">
              <a:rPr lang="en-US" smtClean="0"/>
              <a:pPr eaLnBrk="1" hangingPunct="1"/>
              <a:t>12</a:t>
            </a:fld>
            <a:endParaRPr lang="en-US"/>
          </a:p>
        </p:txBody>
      </p:sp>
    </p:spTree>
    <p:extLst>
      <p:ext uri="{BB962C8B-B14F-4D97-AF65-F5344CB8AC3E}">
        <p14:creationId xmlns:p14="http://schemas.microsoft.com/office/powerpoint/2010/main" val="136602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Ok,</a:t>
            </a:r>
            <a:r>
              <a:rPr lang="en-US" b="1" baseline="0" dirty="0">
                <a:ea typeface="ＭＳ Ｐゴシック" pitchFamily="34" charset="-128"/>
              </a:rPr>
              <a:t> let’s say you have the requirements, then how are you going to build a system to meet them?</a:t>
            </a:r>
          </a:p>
          <a:p>
            <a:r>
              <a:rPr lang="en-US" b="1" baseline="0" dirty="0" err="1">
                <a:ea typeface="ＭＳ Ｐゴシック" pitchFamily="34" charset="-128"/>
              </a:rPr>
              <a:t>FSM</a:t>
            </a:r>
            <a:r>
              <a:rPr lang="en-US" b="1" baseline="0" dirty="0">
                <a:ea typeface="ＭＳ Ｐゴシック" pitchFamily="34" charset="-128"/>
              </a:rPr>
              <a:t> is the </a:t>
            </a:r>
            <a:r>
              <a:rPr lang="en-US" b="1" baseline="0" dirty="0" err="1">
                <a:ea typeface="ＭＳ Ｐゴシック" pitchFamily="34" charset="-128"/>
              </a:rPr>
              <a:t>strawman</a:t>
            </a:r>
            <a:endParaRPr lang="en-US" b="1" baseline="0" dirty="0">
              <a:ea typeface="ＭＳ Ｐゴシック" pitchFamily="34" charset="-128"/>
            </a:endParaRPr>
          </a:p>
          <a:p>
            <a:r>
              <a:rPr lang="en-US" b="1" baseline="0" dirty="0">
                <a:ea typeface="ＭＳ Ｐゴシック" pitchFamily="34" charset="-128"/>
              </a:rPr>
              <a:t>A lot of </a:t>
            </a:r>
            <a:r>
              <a:rPr lang="en-US" b="1" baseline="0" dirty="0" err="1">
                <a:ea typeface="ＭＳ Ｐゴシック" pitchFamily="34" charset="-128"/>
              </a:rPr>
              <a:t>SAF</a:t>
            </a:r>
            <a:r>
              <a:rPr lang="en-US" b="1" baseline="0" dirty="0">
                <a:ea typeface="ＭＳ Ｐゴシック" pitchFamily="34" charset="-128"/>
              </a:rPr>
              <a:t> systems use this</a:t>
            </a:r>
          </a:p>
          <a:p>
            <a:r>
              <a:rPr lang="en-US" b="1" baseline="0" dirty="0">
                <a:ea typeface="ＭＳ Ｐゴシック" pitchFamily="34" charset="-128"/>
              </a:rPr>
              <a:t>Quick overview of how they work + advantages and disadvantages</a:t>
            </a:r>
          </a:p>
          <a:p>
            <a:endParaRPr lang="en-US" b="1" baseline="0" dirty="0">
              <a:ea typeface="ＭＳ Ｐゴシック" pitchFamily="34" charset="-128"/>
            </a:endParaRPr>
          </a:p>
          <a:p>
            <a:pPr marL="400050" indent="-400050" eaLnBrk="1" hangingPunct="1">
              <a:spcBef>
                <a:spcPts val="3000"/>
              </a:spcBef>
            </a:pPr>
            <a:r>
              <a:rPr lang="en-US" sz="2400" dirty="0">
                <a:ea typeface="ＭＳ Ｐゴシック" pitchFamily="34" charset="-128"/>
              </a:rPr>
              <a:t>Rigid contexts for plans of action</a:t>
            </a:r>
          </a:p>
          <a:p>
            <a:pPr lvl="1"/>
            <a:r>
              <a:rPr lang="en-US" sz="2000" dirty="0">
                <a:ea typeface="ＭＳ Ｐゴシック" pitchFamily="34" charset="-128"/>
              </a:rPr>
              <a:t>“In situation A, follow plan X.”</a:t>
            </a:r>
          </a:p>
          <a:p>
            <a:pPr lvl="1"/>
            <a:r>
              <a:rPr lang="en-US" sz="2000" dirty="0">
                <a:ea typeface="ＭＳ Ｐゴシック" pitchFamily="34" charset="-128"/>
              </a:rPr>
              <a:t>Like rule-based systems, without the search</a:t>
            </a:r>
          </a:p>
          <a:p>
            <a:pPr marL="400050" indent="-400050" eaLnBrk="1" hangingPunct="1">
              <a:spcBef>
                <a:spcPts val="3000"/>
              </a:spcBef>
            </a:pPr>
            <a:r>
              <a:rPr lang="en-US" sz="2400" dirty="0">
                <a:ea typeface="ＭＳ Ｐゴシック" pitchFamily="34" charset="-128"/>
              </a:rPr>
              <a:t>Allows limited contextual action</a:t>
            </a:r>
          </a:p>
          <a:p>
            <a:pPr marL="400050" indent="-400050" eaLnBrk="1" hangingPunct="1">
              <a:spcBef>
                <a:spcPts val="3000"/>
              </a:spcBef>
            </a:pPr>
            <a:r>
              <a:rPr lang="en-US" sz="2400" dirty="0">
                <a:ea typeface="ＭＳ Ｐゴシック" pitchFamily="34" charset="-128"/>
              </a:rPr>
              <a:t>Exploits strengths of procedural programming</a:t>
            </a:r>
          </a:p>
          <a:p>
            <a:pPr marL="400050" indent="-400050" eaLnBrk="1" hangingPunct="1">
              <a:spcBef>
                <a:spcPts val="3000"/>
              </a:spcBef>
            </a:pPr>
            <a:r>
              <a:rPr lang="en-US" sz="2400" dirty="0">
                <a:ea typeface="ＭＳ Ｐゴシック" pitchFamily="34" charset="-128"/>
              </a:rPr>
              <a:t>Convenient and familiar idioms, point of view</a:t>
            </a:r>
          </a:p>
          <a:p>
            <a:endParaRPr lang="en-US" b="1" dirty="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5D7941-768F-48CA-B6D7-4D384C51A710}" type="slidenum">
              <a:rPr lang="en-US" smtClean="0"/>
              <a:pPr eaLnBrk="1" hangingPunct="1"/>
              <a:t>13</a:t>
            </a:fld>
            <a:endParaRPr lang="en-US"/>
          </a:p>
        </p:txBody>
      </p:sp>
    </p:spTree>
    <p:extLst>
      <p:ext uri="{BB962C8B-B14F-4D97-AF65-F5344CB8AC3E}">
        <p14:creationId xmlns:p14="http://schemas.microsoft.com/office/powerpoint/2010/main" val="299157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2400" dirty="0">
                <a:ea typeface="ＭＳ Ｐゴシック" pitchFamily="34" charset="-128"/>
              </a:rPr>
              <a:t>Advantages</a:t>
            </a:r>
          </a:p>
          <a:p>
            <a:pPr lvl="1" eaLnBrk="1" hangingPunct="1"/>
            <a:r>
              <a:rPr lang="en-US" sz="2000" dirty="0">
                <a:ea typeface="ＭＳ Ｐゴシック" pitchFamily="34" charset="-128"/>
              </a:rPr>
              <a:t>Familiar to software engineers</a:t>
            </a:r>
          </a:p>
          <a:p>
            <a:pPr lvl="1" eaLnBrk="1" hangingPunct="1"/>
            <a:r>
              <a:rPr lang="en-US" sz="2000" dirty="0">
                <a:ea typeface="ＭＳ Ｐゴシック" pitchFamily="34" charset="-128"/>
              </a:rPr>
              <a:t>Efficient implementation and organization in traditional computer languages</a:t>
            </a:r>
          </a:p>
          <a:p>
            <a:pPr eaLnBrk="1" hangingPunct="1"/>
            <a:r>
              <a:rPr lang="en-US" sz="2400" dirty="0">
                <a:ea typeface="ＭＳ Ｐゴシック" pitchFamily="34" charset="-128"/>
              </a:rPr>
              <a:t>Disadvantages</a:t>
            </a:r>
          </a:p>
          <a:p>
            <a:pPr lvl="1" eaLnBrk="1" hangingPunct="1"/>
            <a:r>
              <a:rPr lang="en-US" sz="2000" dirty="0">
                <a:ea typeface="ＭＳ Ｐゴシック" pitchFamily="34" charset="-128"/>
              </a:rPr>
              <a:t>Traditional linear flow of control; States are the antithesis of least-commitment</a:t>
            </a:r>
          </a:p>
          <a:p>
            <a:pPr lvl="1" eaLnBrk="1" hangingPunct="1"/>
            <a:r>
              <a:rPr lang="en-US" sz="2000" dirty="0">
                <a:ea typeface="ＭＳ Ｐゴシック" pitchFamily="34" charset="-128"/>
              </a:rPr>
              <a:t>Difficult to handle task switching, interruption, and opportunism</a:t>
            </a:r>
          </a:p>
          <a:p>
            <a:pPr lvl="1" eaLnBrk="1" hangingPunct="1"/>
            <a:r>
              <a:rPr lang="en-US" sz="2000" dirty="0">
                <a:ea typeface="ＭＳ Ｐゴシック" pitchFamily="34" charset="-128"/>
              </a:rPr>
              <a:t>Representations of awareness built from ad-hoc data structures</a:t>
            </a:r>
          </a:p>
          <a:p>
            <a:pPr lvl="1" eaLnBrk="1" hangingPunct="1"/>
            <a:r>
              <a:rPr lang="en-US" sz="2000" dirty="0">
                <a:ea typeface="ＭＳ Ｐゴシック" pitchFamily="34" charset="-128"/>
              </a:rPr>
              <a:t>Organizational assumptions and strengths will not scale with complexity</a:t>
            </a:r>
          </a:p>
          <a:p>
            <a:pPr lvl="1" eaLnBrk="1" hangingPunct="1"/>
            <a:r>
              <a:rPr lang="en-US" sz="2000" dirty="0">
                <a:ea typeface="ＭＳ Ｐゴシック" pitchFamily="34" charset="-128"/>
              </a:rPr>
              <a:t>Future learning capabilities depend on careful, integrated knowledge representations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7CA9B32-02D1-4F31-A536-AD7BC90EE56C}" type="slidenum">
              <a:rPr lang="en-US" smtClean="0"/>
              <a:pPr eaLnBrk="1" hangingPunct="1"/>
              <a:t>14</a:t>
            </a:fld>
            <a:endParaRPr lang="en-US"/>
          </a:p>
        </p:txBody>
      </p:sp>
    </p:spTree>
    <p:extLst>
      <p:ext uri="{BB962C8B-B14F-4D97-AF65-F5344CB8AC3E}">
        <p14:creationId xmlns:p14="http://schemas.microsoft.com/office/powerpoint/2010/main" val="363618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ea typeface="ＭＳ Ｐゴシック" pitchFamily="34" charset="-128"/>
              </a:rPr>
              <a:t>A cognitive system is always in some </a:t>
            </a:r>
            <a:r>
              <a:rPr lang="en-US" sz="1200" i="1" dirty="0">
                <a:ea typeface="ＭＳ Ｐゴシック" pitchFamily="34" charset="-128"/>
              </a:rPr>
              <a:t>state</a:t>
            </a:r>
          </a:p>
          <a:p>
            <a:r>
              <a:rPr lang="en-US" sz="1200" dirty="0">
                <a:ea typeface="ＭＳ Ｐゴシック" pitchFamily="34" charset="-128"/>
              </a:rPr>
              <a:t>Transitions from one state to another are accomplished by </a:t>
            </a:r>
            <a:r>
              <a:rPr lang="en-US" sz="1200" i="1" dirty="0">
                <a:ea typeface="ＭＳ Ｐゴシック" pitchFamily="34" charset="-128"/>
              </a:rPr>
              <a:t>operators</a:t>
            </a:r>
          </a:p>
          <a:p>
            <a:r>
              <a:rPr lang="en-US" sz="1200" dirty="0">
                <a:ea typeface="ＭＳ Ｐゴシック" pitchFamily="34" charset="-128"/>
              </a:rPr>
              <a:t>A cognitive system repeatedly </a:t>
            </a:r>
            <a:r>
              <a:rPr lang="en-US" sz="1200" i="1" dirty="0">
                <a:ea typeface="ＭＳ Ｐゴシック" pitchFamily="34" charset="-128"/>
              </a:rPr>
              <a:t>applies</a:t>
            </a:r>
            <a:r>
              <a:rPr lang="en-US" sz="1200" dirty="0">
                <a:ea typeface="ＭＳ Ｐゴシック" pitchFamily="34" charset="-128"/>
              </a:rPr>
              <a:t> operators in an attempt to achieve some </a:t>
            </a:r>
            <a:r>
              <a:rPr lang="en-US" sz="1200" i="1" dirty="0">
                <a:ea typeface="ＭＳ Ｐゴシック" pitchFamily="34" charset="-128"/>
              </a:rPr>
              <a:t>goal</a:t>
            </a:r>
          </a:p>
          <a:p>
            <a:r>
              <a:rPr lang="en-US" sz="1200" i="1" dirty="0">
                <a:ea typeface="ＭＳ Ｐゴシック" pitchFamily="34" charset="-128"/>
              </a:rPr>
              <a:t>Intelligence </a:t>
            </a:r>
            <a:r>
              <a:rPr lang="en-US" sz="1200" dirty="0">
                <a:ea typeface="ＭＳ Ｐゴシック" pitchFamily="34" charset="-128"/>
              </a:rPr>
              <a:t>involves making smart choices about which operator to apply next</a:t>
            </a:r>
            <a:endParaRPr lang="en-US" sz="1200" i="1"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Each picture is a state; each arrow is an operator</a:t>
            </a:r>
          </a:p>
          <a:p>
            <a:r>
              <a:rPr lang="en-US" dirty="0">
                <a:ea typeface="ＭＳ Ｐゴシック" pitchFamily="34" charset="-128"/>
              </a:rPr>
              <a:t>The ABC</a:t>
            </a:r>
            <a:r>
              <a:rPr lang="en-US" baseline="0" dirty="0">
                <a:ea typeface="ＭＳ Ｐゴシック" pitchFamily="34" charset="-128"/>
              </a:rPr>
              <a:t> is the goal state</a:t>
            </a:r>
          </a:p>
          <a:p>
            <a:r>
              <a:rPr lang="en-US" baseline="0" dirty="0">
                <a:ea typeface="ＭＳ Ｐゴシック" pitchFamily="34" charset="-128"/>
              </a:rPr>
              <a:t>The start state is the first one</a:t>
            </a:r>
          </a:p>
          <a:p>
            <a:r>
              <a:rPr lang="en-US" baseline="0" dirty="0">
                <a:ea typeface="ＭＳ Ｐゴシック" pitchFamily="34" charset="-128"/>
              </a:rPr>
              <a:t>Applying an operator means executing it </a:t>
            </a:r>
          </a:p>
          <a:p>
            <a:endParaRPr lang="en-US" baseline="0" dirty="0">
              <a:ea typeface="ＭＳ Ｐゴシック" pitchFamily="34" charset="-128"/>
            </a:endParaRPr>
          </a:p>
          <a:p>
            <a:r>
              <a:rPr lang="en-US" baseline="0" dirty="0">
                <a:ea typeface="ＭＳ Ｐゴシック" pitchFamily="34" charset="-128"/>
              </a:rPr>
              <a:t>…There are alternative paths </a:t>
            </a:r>
          </a:p>
          <a:p>
            <a:r>
              <a:rPr lang="en-US" baseline="0" dirty="0">
                <a:ea typeface="ＭＳ Ｐゴシック" pitchFamily="34" charset="-128"/>
              </a:rPr>
              <a:t>…This is the whole state space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4A806D3-3ACD-446B-A26C-DC88DDFE21B9}" type="slidenum">
              <a:rPr lang="en-US" smtClean="0"/>
              <a:pPr eaLnBrk="1" hangingPunct="1"/>
              <a:t>15</a:t>
            </a:fld>
            <a:endParaRPr lang="en-US"/>
          </a:p>
        </p:txBody>
      </p:sp>
    </p:spTree>
    <p:extLst>
      <p:ext uri="{BB962C8B-B14F-4D97-AF65-F5344CB8AC3E}">
        <p14:creationId xmlns:p14="http://schemas.microsoft.com/office/powerpoint/2010/main" val="241168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r>
              <a:rPr lang="en-US" sz="2000" b="0" dirty="0">
                <a:ea typeface="ＭＳ Ｐゴシック" pitchFamily="34" charset="-128"/>
              </a:rPr>
              <a:t>Intelligent</a:t>
            </a:r>
            <a:r>
              <a:rPr lang="en-US" sz="2000" b="0" baseline="0" dirty="0">
                <a:ea typeface="ＭＳ Ｐゴシック" pitchFamily="34" charset="-128"/>
              </a:rPr>
              <a:t> behavior as search mitigates (1) linear flow of control and (2) somewhat mitigates task switching and (3) somewhat mitigates representations of awareness and (4) somewhat mitigates future learning</a:t>
            </a:r>
          </a:p>
          <a:p>
            <a:pPr lvl="0" eaLnBrk="1" hangingPunct="1"/>
            <a:r>
              <a:rPr lang="en-US" sz="2000" b="0" baseline="0" dirty="0">
                <a:ea typeface="ＭＳ Ｐゴシック" pitchFamily="34" charset="-128"/>
              </a:rPr>
              <a:t>But it doesn’t address scaling with complexity </a:t>
            </a:r>
            <a:r>
              <a:rPr lang="en-US" sz="2000" b="0" baseline="0" dirty="0">
                <a:ea typeface="ＭＳ Ｐゴシック" pitchFamily="34" charset="-128"/>
                <a:sym typeface="Wingdings" panose="05000000000000000000" pitchFamily="2" charset="2"/>
              </a:rPr>
              <a:t> it breaks down with that</a:t>
            </a:r>
            <a:endParaRPr lang="en-US" sz="2000" b="0" dirty="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7CA9B32-02D1-4F31-A536-AD7BC90EE56C}" type="slidenum">
              <a:rPr lang="en-US" smtClean="0"/>
              <a:pPr eaLnBrk="1" hangingPunct="1"/>
              <a:t>16</a:t>
            </a:fld>
            <a:endParaRPr lang="en-US"/>
          </a:p>
        </p:txBody>
      </p:sp>
    </p:spTree>
    <p:extLst>
      <p:ext uri="{BB962C8B-B14F-4D97-AF65-F5344CB8AC3E}">
        <p14:creationId xmlns:p14="http://schemas.microsoft.com/office/powerpoint/2010/main" val="143679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ea typeface="ＭＳ Ｐゴシック" pitchFamily="34" charset="-128"/>
              </a:rPr>
              <a:t>Provide autonomous synthetic aircraft to fly close-air support missions</a:t>
            </a:r>
          </a:p>
          <a:p>
            <a:pPr lvl="1" eaLnBrk="1" hangingPunct="1"/>
            <a:r>
              <a:rPr lang="en-US" dirty="0">
                <a:ea typeface="ＭＳ Ｐゴシック" pitchFamily="34" charset="-128"/>
              </a:rPr>
              <a:t>On the surface, neatly divisible mission phases</a:t>
            </a:r>
          </a:p>
          <a:p>
            <a:pPr lvl="2" eaLnBrk="1" hangingPunct="1"/>
            <a:r>
              <a:rPr lang="en-US" sz="2000" dirty="0">
                <a:ea typeface="ＭＳ Ｐゴシック" pitchFamily="34" charset="-128"/>
              </a:rPr>
              <a:t>Take-off, Enter-AOA, Check-in, Hold, Ingress, Attack, Egress, Leave-AOA, Land</a:t>
            </a:r>
          </a:p>
          <a:p>
            <a:pPr lvl="1" eaLnBrk="1" hangingPunct="1"/>
            <a:r>
              <a:rPr lang="en-US" dirty="0">
                <a:ea typeface="ＭＳ Ｐゴシック" pitchFamily="34" charset="-128"/>
              </a:rPr>
              <a:t>Mission phases may lend themselves to a state-machine approach</a:t>
            </a:r>
          </a:p>
          <a:p>
            <a:pPr lvl="1" eaLnBrk="1" hangingPunct="1"/>
            <a:r>
              <a:rPr lang="en-US" dirty="0">
                <a:ea typeface="ＭＳ Ｐゴシック" pitchFamily="34" charset="-128"/>
              </a:rPr>
              <a:t>But increasing requirements for flexibility, autonomy, and “intelligence” stress the </a:t>
            </a:r>
            <a:r>
              <a:rPr lang="en-US" dirty="0" err="1">
                <a:ea typeface="ＭＳ Ｐゴシック" pitchFamily="34" charset="-128"/>
              </a:rPr>
              <a:t>FSM</a:t>
            </a:r>
            <a:r>
              <a:rPr lang="en-US" dirty="0">
                <a:ea typeface="ＭＳ Ｐゴシック" pitchFamily="34" charset="-128"/>
              </a:rPr>
              <a:t> approach</a:t>
            </a:r>
          </a:p>
          <a:p>
            <a:pPr eaLnBrk="1" hangingPunct="1"/>
            <a:endParaRPr lang="en-US" dirty="0">
              <a:ea typeface="ＭＳ Ｐゴシック" pitchFamily="34" charset="-128"/>
            </a:endParaRPr>
          </a:p>
          <a:p>
            <a:r>
              <a:rPr lang="en-US" b="1" dirty="0">
                <a:ea typeface="ＭＳ Ｐゴシック" pitchFamily="34" charset="-128"/>
              </a:rPr>
              <a:t>A </a:t>
            </a:r>
            <a:r>
              <a:rPr lang="en-US" b="1" dirty="0" err="1">
                <a:ea typeface="ＭＳ Ｐゴシック" pitchFamily="34" charset="-128"/>
              </a:rPr>
              <a:t>SME</a:t>
            </a:r>
            <a:r>
              <a:rPr lang="en-US" b="1" baseline="0" dirty="0">
                <a:ea typeface="ＭＳ Ｐゴシック" pitchFamily="34" charset="-128"/>
              </a:rPr>
              <a:t> might describe it in nice, linear mission phases</a:t>
            </a:r>
          </a:p>
          <a:p>
            <a:r>
              <a:rPr lang="en-US" b="1" baseline="0" dirty="0">
                <a:ea typeface="ＭＳ Ｐゴシック" pitchFamily="34" charset="-128"/>
              </a:rPr>
              <a:t>So meeting with a </a:t>
            </a:r>
            <a:r>
              <a:rPr lang="en-US" b="1" baseline="0" dirty="0" err="1">
                <a:ea typeface="ＭＳ Ｐゴシック" pitchFamily="34" charset="-128"/>
              </a:rPr>
              <a:t>SME</a:t>
            </a:r>
            <a:r>
              <a:rPr lang="en-US" b="1" baseline="0" dirty="0">
                <a:ea typeface="ＭＳ Ｐゴシック" pitchFamily="34" charset="-128"/>
              </a:rPr>
              <a:t> might generate a state diagram like this…</a:t>
            </a:r>
            <a:endParaRPr lang="en-US" b="1"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9B70CA-933D-4053-9965-9426D5F2D2D6}" type="slidenum">
              <a:rPr lang="en-US" smtClean="0"/>
              <a:pPr eaLnBrk="1" hangingPunct="1"/>
              <a:t>17</a:t>
            </a:fld>
            <a:endParaRPr lang="en-US"/>
          </a:p>
        </p:txBody>
      </p:sp>
    </p:spTree>
    <p:extLst>
      <p:ext uri="{BB962C8B-B14F-4D97-AF65-F5344CB8AC3E}">
        <p14:creationId xmlns:p14="http://schemas.microsoft.com/office/powerpoint/2010/main" val="264405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5887AC82-2074-4D37-A03B-7BD65D50A6D3}" type="slidenum">
              <a:rPr kumimoji="0" lang="en-US" sz="1800" b="0" i="0" u="none" strike="noStrike" kern="0" cap="none" spc="0" normalizeH="0" baseline="0" noProof="0" smtClean="0">
                <a:ln>
                  <a:noFill/>
                </a:ln>
                <a:solidFill>
                  <a:schemeClr val="tx1"/>
                </a:solidFill>
                <a:effectLst/>
                <a:uLnTx/>
                <a:uFillTx/>
                <a:latin typeface="Arial"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chemeClr val="tx1"/>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388976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5800" lvl="2" indent="-228600">
              <a:spcBef>
                <a:spcPts val="1800"/>
              </a:spcBef>
              <a:buClr>
                <a:schemeClr val="tx1"/>
              </a:buClr>
              <a:buSzPct val="50000"/>
              <a:buFont typeface="Wingdings" pitchFamily="2" charset="2"/>
              <a:buChar char="n"/>
              <a:defRPr/>
            </a:pPr>
            <a:r>
              <a:rPr lang="en-US" dirty="0">
                <a:latin typeface="Arial Narrow" pitchFamily="34" charset="0"/>
                <a:ea typeface="ＭＳ Ｐゴシック" pitchFamily="34" charset="-128"/>
              </a:rPr>
              <a:t>Can’t be done for realistic/complex tasks</a:t>
            </a:r>
          </a:p>
          <a:p>
            <a:pPr marL="685800" lvl="2" indent="-228600">
              <a:spcBef>
                <a:spcPts val="1800"/>
              </a:spcBef>
              <a:buClr>
                <a:schemeClr val="tx1"/>
              </a:buClr>
              <a:buSzPct val="50000"/>
              <a:buFont typeface="Wingdings" pitchFamily="2" charset="2"/>
              <a:buChar char="n"/>
              <a:defRPr/>
            </a:pPr>
            <a:r>
              <a:rPr lang="en-US" dirty="0">
                <a:latin typeface="Arial Narrow" pitchFamily="34" charset="0"/>
                <a:ea typeface="ＭＳ Ｐゴシック" pitchFamily="34" charset="-128"/>
              </a:rPr>
              <a:t>Narrows the system’s areas of applicability (i.e., less adaptive)</a:t>
            </a:r>
          </a:p>
          <a:p>
            <a:pPr marL="685800" lvl="2" indent="-228600">
              <a:spcBef>
                <a:spcPts val="1800"/>
              </a:spcBef>
              <a:buClr>
                <a:schemeClr val="tx1"/>
              </a:buClr>
              <a:buSzPct val="50000"/>
              <a:buFont typeface="Wingdings" pitchFamily="2" charset="2"/>
              <a:buChar char="n"/>
              <a:defRPr/>
            </a:pPr>
            <a:r>
              <a:rPr lang="en-US" dirty="0">
                <a:latin typeface="Arial Narrow" pitchFamily="34" charset="0"/>
                <a:ea typeface="ＭＳ Ｐゴシック" pitchFamily="34" charset="-128"/>
              </a:rPr>
              <a:t>For realistic tasks, the system’s environment is large and complex, and part of being intelligent involves filtering out and attending to relevant information</a:t>
            </a:r>
          </a:p>
          <a:p>
            <a:r>
              <a:rPr lang="en-US" b="1" dirty="0">
                <a:ea typeface="ＭＳ Ｐゴシック" pitchFamily="34" charset="-128"/>
              </a:rPr>
              <a:t>But</a:t>
            </a:r>
            <a:r>
              <a:rPr lang="en-US" b="1" baseline="0" dirty="0">
                <a:ea typeface="ＭＳ Ｐゴシック" pitchFamily="34" charset="-128"/>
              </a:rPr>
              <a:t> when you talk to the </a:t>
            </a:r>
            <a:r>
              <a:rPr lang="en-US" b="1" baseline="0" dirty="0" err="1">
                <a:ea typeface="ＭＳ Ｐゴシック" pitchFamily="34" charset="-128"/>
              </a:rPr>
              <a:t>SME</a:t>
            </a:r>
            <a:r>
              <a:rPr lang="en-US" b="1" baseline="0" dirty="0">
                <a:ea typeface="ＭＳ Ｐゴシック" pitchFamily="34" charset="-128"/>
              </a:rPr>
              <a:t> again it’s not so neat and linear</a:t>
            </a:r>
          </a:p>
          <a:p>
            <a:r>
              <a:rPr lang="en-US" b="1" baseline="0" dirty="0">
                <a:ea typeface="ＭＳ Ｐゴシック" pitchFamily="34" charset="-128"/>
              </a:rPr>
              <a:t>Sometimes I don’t have to do the check in or I start it early or I start flying to target before check-in</a:t>
            </a:r>
          </a:p>
          <a:p>
            <a:r>
              <a:rPr lang="en-US" b="1" baseline="0" dirty="0">
                <a:ea typeface="ＭＳ Ｐゴシック" pitchFamily="34" charset="-128"/>
              </a:rPr>
              <a:t>The state space starts to break</a:t>
            </a:r>
          </a:p>
          <a:p>
            <a:r>
              <a:rPr lang="en-US" b="1" baseline="0" dirty="0">
                <a:ea typeface="ＭＳ Ｐゴシック" pitchFamily="34" charset="-128"/>
              </a:rPr>
              <a:t>Just pictorial </a:t>
            </a:r>
          </a:p>
          <a:p>
            <a:r>
              <a:rPr lang="en-US" b="1" baseline="0" dirty="0">
                <a:ea typeface="ＭＳ Ｐゴシック" pitchFamily="34" charset="-128"/>
              </a:rPr>
              <a:t>Might be in a combination of states</a:t>
            </a:r>
          </a:p>
          <a:p>
            <a:r>
              <a:rPr lang="en-US" b="1" baseline="0" dirty="0">
                <a:ea typeface="ＭＳ Ｐゴシック" pitchFamily="34" charset="-128"/>
              </a:rPr>
              <a:t>Temptation to include only the relevant elements in a given state, but that’s not practical because you don’t know what’s going to be relevant or not</a:t>
            </a:r>
          </a:p>
          <a:p>
            <a:r>
              <a:rPr lang="en-US" b="1" baseline="0" dirty="0">
                <a:ea typeface="ＭＳ Ｐゴシック" pitchFamily="34" charset="-128"/>
              </a:rPr>
              <a:t>So you end up with a combinatorial explosion of states</a:t>
            </a:r>
            <a:endParaRPr lang="en-US" b="1" dirty="0">
              <a:ea typeface="ＭＳ Ｐゴシック" pitchFamily="34" charset="-128"/>
            </a:endParaRPr>
          </a:p>
          <a:p>
            <a:endParaRPr lang="en-US" dirty="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5887AC82-2074-4D37-A03B-7BD65D50A6D3}" type="slidenum">
              <a:rPr kumimoji="0" lang="en-US" sz="1800" b="0" i="0" u="none" strike="noStrike" kern="0" cap="none" spc="0" normalizeH="0" baseline="0" noProof="0" smtClean="0">
                <a:ln>
                  <a:noFill/>
                </a:ln>
                <a:solidFill>
                  <a:schemeClr val="tx1"/>
                </a:solidFill>
                <a:effectLst/>
                <a:uLnTx/>
                <a:uFillTx/>
                <a:latin typeface="Arial"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chemeClr val="tx1"/>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48266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ea typeface="ＭＳ Ｐゴシック" pitchFamily="34" charset="-128"/>
              </a:rPr>
              <a:t>Identify the benefits of cognitive simulation/application</a:t>
            </a:r>
          </a:p>
          <a:p>
            <a:pPr eaLnBrk="1" hangingPunct="1"/>
            <a:r>
              <a:rPr lang="en-US" dirty="0">
                <a:ea typeface="ＭＳ Ｐゴシック" pitchFamily="34" charset="-128"/>
              </a:rPr>
              <a:t>Identify key differences between cognitive systems and traditional software systems</a:t>
            </a:r>
          </a:p>
          <a:p>
            <a:pPr eaLnBrk="1" hangingPunct="1"/>
            <a:r>
              <a:rPr lang="en-US" dirty="0">
                <a:ea typeface="ＭＳ Ｐゴシック" pitchFamily="34" charset="-128"/>
              </a:rPr>
              <a:t>Describe the least-commitment approach inherent to knowledge-rich cognitive systems</a:t>
            </a:r>
          </a:p>
          <a:p>
            <a:pPr eaLnBrk="1" hangingPunct="1"/>
            <a:r>
              <a:rPr lang="en-US" dirty="0">
                <a:ea typeface="ＭＳ Ｐゴシック" pitchFamily="34" charset="-128"/>
              </a:rPr>
              <a:t>Provide examples that motivate cognitive, least-commitment strategies over traditional state-based engineering strategies</a:t>
            </a:r>
          </a:p>
          <a:p>
            <a:pPr eaLnBrk="1" hangingPunct="1"/>
            <a:r>
              <a:rPr lang="en-US" dirty="0">
                <a:ea typeface="ＭＳ Ｐゴシック" pitchFamily="34" charset="-128"/>
              </a:rPr>
              <a:t>Characterize applications where cognitive systems solutions are appropriate</a:t>
            </a:r>
          </a:p>
          <a:p>
            <a:endParaRPr lang="en-US" dirty="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1A3A6B-7C90-4D4B-A0ED-DFF08BABA4B7}" type="slidenum">
              <a:rPr lang="en-US" smtClean="0"/>
              <a:pPr eaLnBrk="1" hangingPunct="1"/>
              <a:t>2</a:t>
            </a:fld>
            <a:endParaRPr lang="en-US"/>
          </a:p>
        </p:txBody>
      </p:sp>
    </p:spTree>
    <p:extLst>
      <p:ext uri="{BB962C8B-B14F-4D97-AF65-F5344CB8AC3E}">
        <p14:creationId xmlns:p14="http://schemas.microsoft.com/office/powerpoint/2010/main" val="94684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Add arrows to show interdependency</a:t>
            </a:r>
            <a:r>
              <a:rPr lang="en-US" b="1" baseline="0" dirty="0">
                <a:ea typeface="ＭＳ Ｐゴシック" pitchFamily="34" charset="-128"/>
              </a:rPr>
              <a:t> / complicated</a:t>
            </a:r>
            <a:endParaRPr lang="en-US" b="1" dirty="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F19DC83-28F1-4184-A6A4-95ED2DCCF3ED}" type="slidenum">
              <a:rPr kumimoji="0" lang="en-US" sz="1800" b="0" i="0" u="none" strike="noStrike" kern="0" cap="none" spc="0" normalizeH="0" baseline="0" noProof="0" smtClean="0">
                <a:ln>
                  <a:noFill/>
                </a:ln>
                <a:solidFill>
                  <a:schemeClr val="tx1"/>
                </a:solidFill>
                <a:effectLst/>
                <a:uLnTx/>
                <a:uFillTx/>
                <a:latin typeface="Arial"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chemeClr val="tx1"/>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383574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dirty="0">
                <a:ea typeface="ＭＳ Ｐゴシック" pitchFamily="34" charset="-128"/>
              </a:rPr>
              <a:t>ORIGINAL:</a:t>
            </a:r>
            <a:r>
              <a:rPr lang="en-US" baseline="0" dirty="0">
                <a:ea typeface="ＭＳ Ｐゴシック" pitchFamily="34" charset="-128"/>
              </a:rPr>
              <a:t> </a:t>
            </a:r>
            <a:r>
              <a:rPr lang="en-US" dirty="0">
                <a:ea typeface="ＭＳ Ｐゴシック" pitchFamily="34" charset="-128"/>
              </a:rPr>
              <a:t>Complexity: States Include (Internal) Mental</a:t>
            </a:r>
          </a:p>
          <a:p>
            <a:pPr marL="400050" indent="-400050">
              <a:spcBef>
                <a:spcPts val="3000"/>
              </a:spcBef>
              <a:buFont typeface="Arial" panose="020B0604020202020204" pitchFamily="34" charset="0"/>
              <a:buChar char="•"/>
            </a:pPr>
            <a:r>
              <a:rPr lang="en-US" dirty="0">
                <a:ea typeface="ＭＳ Ｐゴシック" pitchFamily="34" charset="-128"/>
              </a:rPr>
              <a:t>For a cognitive system, the state does not just include a representation of the task or the external environment</a:t>
            </a:r>
          </a:p>
          <a:p>
            <a:pPr marL="400050" indent="-400050">
              <a:spcBef>
                <a:spcPts val="3000"/>
              </a:spcBef>
              <a:buFont typeface="Arial" panose="020B0604020202020204" pitchFamily="34" charset="0"/>
              <a:buChar char="•"/>
            </a:pPr>
            <a:r>
              <a:rPr lang="en-US" dirty="0">
                <a:ea typeface="ＭＳ Ｐゴシック" pitchFamily="34" charset="-128"/>
              </a:rPr>
              <a:t>Cognitive systems create goals, hypotheses, inferences, interpretations, expectations, decisions, intentions…</a:t>
            </a:r>
          </a:p>
          <a:p>
            <a:pPr marL="400050" indent="-400050">
              <a:spcBef>
                <a:spcPts val="3000"/>
              </a:spcBef>
              <a:buFont typeface="Arial" panose="020B0604020202020204" pitchFamily="34" charset="0"/>
              <a:buChar char="•"/>
            </a:pPr>
            <a:r>
              <a:rPr lang="en-US" dirty="0">
                <a:ea typeface="ＭＳ Ｐゴシック" pitchFamily="34" charset="-128"/>
              </a:rPr>
              <a:t>All of these contribute to the mental “state” of the system</a:t>
            </a: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Here’s why it doesn’t scale</a:t>
            </a:r>
          </a:p>
          <a:p>
            <a:pPr marL="228600" indent="-228600">
              <a:buAutoNum type="arabicParenBoth"/>
            </a:pPr>
            <a:r>
              <a:rPr lang="en-US" dirty="0">
                <a:ea typeface="ＭＳ Ｐゴシック" pitchFamily="34" charset="-128"/>
              </a:rPr>
              <a:t>States are much more complicated than the diagrams we’ve looked at so far;</a:t>
            </a:r>
            <a:r>
              <a:rPr lang="en-US" baseline="0" dirty="0">
                <a:ea typeface="ＭＳ Ｐゴシック" pitchFamily="34" charset="-128"/>
              </a:rPr>
              <a:t> they don’t just include a representation, they </a:t>
            </a:r>
            <a:br>
              <a:rPr lang="en-US" baseline="0" dirty="0">
                <a:ea typeface="ＭＳ Ｐゴシック" pitchFamily="34" charset="-128"/>
              </a:rPr>
            </a:br>
            <a:r>
              <a:rPr lang="en-US" baseline="0" dirty="0">
                <a:ea typeface="ＭＳ Ｐゴシック" pitchFamily="34" charset="-128"/>
              </a:rPr>
              <a:t>it’s not just a snapshot of the current state of the world that’s important; it also needs to include your beliefs and interpretations – it’s more complicated than just it’s current task/rep</a:t>
            </a:r>
            <a:endParaRPr lang="en-US" dirty="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54D2832-498A-47E1-84C7-D1C3CF0EA98F}" type="slidenum">
              <a:rPr lang="en-US" smtClean="0"/>
              <a:pPr eaLnBrk="1" hangingPunct="1"/>
              <a:t>21</a:t>
            </a:fld>
            <a:endParaRPr lang="en-US"/>
          </a:p>
        </p:txBody>
      </p:sp>
    </p:spTree>
    <p:extLst>
      <p:ext uri="{BB962C8B-B14F-4D97-AF65-F5344CB8AC3E}">
        <p14:creationId xmlns:p14="http://schemas.microsoft.com/office/powerpoint/2010/main" val="413761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How can we generalize the state approach even</a:t>
            </a:r>
            <a:r>
              <a:rPr lang="en-US" baseline="0" dirty="0">
                <a:ea typeface="ＭＳ Ｐゴシック" pitchFamily="34" charset="-128"/>
              </a:rPr>
              <a:t> further to make it useful?</a:t>
            </a:r>
          </a:p>
          <a:p>
            <a:r>
              <a:rPr lang="en-US" baseline="0" dirty="0">
                <a:ea typeface="ＭＳ Ｐゴシック" pitchFamily="34" charset="-128"/>
              </a:rPr>
              <a:t>We want to keep the state-based concept, but we can’t scale it because of the complexity and interdependency</a:t>
            </a:r>
          </a:p>
          <a:p>
            <a:r>
              <a:rPr lang="en-US" baseline="0" dirty="0">
                <a:ea typeface="ＭＳ Ｐゴシック" pitchFamily="34" charset="-128"/>
              </a:rPr>
              <a:t>How do we represent states &amp; operators without the problems? </a:t>
            </a:r>
          </a:p>
          <a:p>
            <a:endParaRPr lang="en-US" b="1" baseline="0" dirty="0">
              <a:ea typeface="ＭＳ Ｐゴシック" pitchFamily="34" charset="-128"/>
            </a:endParaRPr>
          </a:p>
          <a:p>
            <a:endParaRPr lang="en-US" b="1" baseline="0" dirty="0">
              <a:ea typeface="ＭＳ Ｐゴシック" pitchFamily="34" charset="-128"/>
            </a:endParaRPr>
          </a:p>
          <a:p>
            <a:pPr marL="463550" indent="-463550">
              <a:lnSpc>
                <a:spcPct val="150000"/>
              </a:lnSpc>
              <a:spcBef>
                <a:spcPts val="0"/>
              </a:spcBef>
              <a:buSzPct val="100000"/>
              <a:buFont typeface="Wingdings" panose="05000000000000000000" pitchFamily="2" charset="2"/>
              <a:buChar char="ü"/>
            </a:pPr>
            <a:r>
              <a:rPr lang="en-US" dirty="0">
                <a:ea typeface="ＭＳ Ｐゴシック" pitchFamily="34" charset="-128"/>
              </a:rPr>
              <a:t>Maintain the notion of </a:t>
            </a:r>
            <a:r>
              <a:rPr lang="en-US" b="1" u="sng" dirty="0">
                <a:ea typeface="ＭＳ Ｐゴシック" pitchFamily="34" charset="-128"/>
              </a:rPr>
              <a:t>search</a:t>
            </a:r>
            <a:r>
              <a:rPr lang="en-US" b="1" dirty="0">
                <a:ea typeface="ＭＳ Ｐゴシック" pitchFamily="34" charset="-128"/>
              </a:rPr>
              <a:t>, </a:t>
            </a:r>
            <a:r>
              <a:rPr lang="en-US" b="1" u="sng" dirty="0">
                <a:ea typeface="ＭＳ Ｐゴシック" pitchFamily="34" charset="-128"/>
              </a:rPr>
              <a:t>states</a:t>
            </a:r>
            <a:r>
              <a:rPr lang="en-US" b="1" dirty="0">
                <a:ea typeface="ＭＳ Ｐゴシック" pitchFamily="34" charset="-128"/>
              </a:rPr>
              <a:t>, and </a:t>
            </a:r>
            <a:r>
              <a:rPr lang="en-US" b="1" u="sng" dirty="0">
                <a:ea typeface="ＭＳ Ｐゴシック" pitchFamily="34" charset="-128"/>
              </a:rPr>
              <a:t>operators</a:t>
            </a:r>
          </a:p>
          <a:p>
            <a:pPr marL="463550" indent="-463550">
              <a:lnSpc>
                <a:spcPct val="150000"/>
              </a:lnSpc>
              <a:spcBef>
                <a:spcPts val="0"/>
              </a:spcBef>
              <a:buSzPct val="100000"/>
              <a:buFont typeface="Wingdings" panose="05000000000000000000" pitchFamily="2" charset="2"/>
              <a:buChar char="ü"/>
            </a:pPr>
            <a:r>
              <a:rPr lang="en-US" dirty="0">
                <a:ea typeface="ＭＳ Ｐゴシック" pitchFamily="34" charset="-128"/>
              </a:rPr>
              <a:t>Operators are considered, compared, and selected via associative pattern matches to portions of the current state</a:t>
            </a:r>
          </a:p>
          <a:p>
            <a:pPr marL="463550" indent="-463550">
              <a:lnSpc>
                <a:spcPct val="150000"/>
              </a:lnSpc>
              <a:spcBef>
                <a:spcPts val="0"/>
              </a:spcBef>
              <a:buSzPct val="100000"/>
              <a:buFont typeface="Wingdings" panose="05000000000000000000" pitchFamily="2" charset="2"/>
              <a:buChar char="ü"/>
            </a:pPr>
            <a:r>
              <a:rPr lang="en-US" dirty="0">
                <a:ea typeface="ＭＳ Ｐゴシック" pitchFamily="34" charset="-128"/>
              </a:rPr>
              <a:t>Operators initiate interleaved mental and external actions</a:t>
            </a:r>
          </a:p>
          <a:p>
            <a:pPr marL="463550" indent="-463550">
              <a:lnSpc>
                <a:spcPct val="150000"/>
              </a:lnSpc>
              <a:spcBef>
                <a:spcPts val="0"/>
              </a:spcBef>
              <a:buSzPct val="100000"/>
              <a:buFont typeface="Wingdings" panose="05000000000000000000" pitchFamily="2" charset="2"/>
              <a:buChar char="ü"/>
            </a:pPr>
            <a:r>
              <a:rPr lang="en-US" dirty="0">
                <a:ea typeface="ＭＳ Ｐゴシック" pitchFamily="34" charset="-128"/>
              </a:rPr>
              <a:t>Least-commitment reasoning</a:t>
            </a:r>
          </a:p>
          <a:p>
            <a:endParaRPr lang="en-US" b="1" baseline="0" dirty="0">
              <a:ea typeface="ＭＳ Ｐゴシック" pitchFamily="34" charset="-128"/>
            </a:endParaRPr>
          </a:p>
          <a:p>
            <a:endParaRPr lang="en-US" b="1" baseline="0" dirty="0">
              <a:ea typeface="ＭＳ Ｐゴシック" pitchFamily="34" charset="-128"/>
            </a:endParaRPr>
          </a:p>
          <a:p>
            <a:r>
              <a:rPr lang="en-US" b="1" baseline="0" dirty="0">
                <a:ea typeface="ＭＳ Ｐゴシック" pitchFamily="34" charset="-128"/>
              </a:rPr>
              <a:t>A: We add least-commitment reasoning</a:t>
            </a:r>
          </a:p>
          <a:p>
            <a:endParaRPr lang="en-US" b="1" baseline="0" dirty="0">
              <a:ea typeface="ＭＳ Ｐゴシック" pitchFamily="34" charset="-128"/>
            </a:endParaRPr>
          </a:p>
          <a:p>
            <a:r>
              <a:rPr lang="en-US" b="1" baseline="0" dirty="0">
                <a:ea typeface="ＭＳ Ｐゴシック" pitchFamily="34" charset="-128"/>
              </a:rPr>
              <a:t>The  least commitment approach moves everything over to the green side</a:t>
            </a:r>
            <a:endParaRPr lang="en-US" b="1" dirty="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5D98FF-9ED2-4C53-B595-4132452B888C}" type="slidenum">
              <a:rPr lang="en-US" smtClean="0"/>
              <a:pPr eaLnBrk="1" hangingPunct="1"/>
              <a:t>22</a:t>
            </a:fld>
            <a:endParaRPr lang="en-US"/>
          </a:p>
        </p:txBody>
      </p:sp>
    </p:spTree>
    <p:extLst>
      <p:ext uri="{BB962C8B-B14F-4D97-AF65-F5344CB8AC3E}">
        <p14:creationId xmlns:p14="http://schemas.microsoft.com/office/powerpoint/2010/main" val="428677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a:ea typeface="ＭＳ Ｐゴシック" pitchFamily="34" charset="-128"/>
              </a:rPr>
              <a:t>These are supported by modern </a:t>
            </a:r>
            <a:r>
              <a:rPr lang="en-US" b="1" i="1" dirty="0">
                <a:ea typeface="ＭＳ Ｐゴシック" pitchFamily="34" charset="-128"/>
              </a:rPr>
              <a:t>cognitive architectures</a:t>
            </a:r>
          </a:p>
          <a:p>
            <a:endParaRPr lang="en-US" dirty="0"/>
          </a:p>
          <a:p>
            <a:pPr lvl="1"/>
            <a:r>
              <a:rPr lang="en-US" dirty="0">
                <a:ea typeface="ＭＳ Ｐゴシック" pitchFamily="34" charset="-128"/>
              </a:rPr>
              <a:t>Make the best manageable decision in a very short amount of time</a:t>
            </a:r>
          </a:p>
          <a:p>
            <a:pPr lvl="1"/>
            <a:r>
              <a:rPr lang="en-US" dirty="0">
                <a:ea typeface="ＭＳ Ｐゴシック" pitchFamily="34" charset="-128"/>
              </a:rPr>
              <a:t>Rapidly consider and reconsider interpretations of the situation, goals to achieve, how to achieve them</a:t>
            </a:r>
          </a:p>
          <a:p>
            <a:pPr lvl="1"/>
            <a:r>
              <a:rPr lang="en-US" dirty="0">
                <a:ea typeface="ＭＳ Ｐゴシック" pitchFamily="34" charset="-128"/>
              </a:rPr>
              <a:t>Compose emergent, purposeful (but also adaptive) behavior from individual least-commitment choices</a:t>
            </a:r>
          </a:p>
          <a:p>
            <a:endParaRPr lang="en-US" dirty="0"/>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572773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Photo from</a:t>
            </a:r>
          </a:p>
          <a:p>
            <a:r>
              <a:rPr lang="en-US" b="1" dirty="0">
                <a:ea typeface="ＭＳ Ｐゴシック" pitchFamily="34" charset="-128"/>
              </a:rPr>
              <a:t>http://commons.wikimedia.org/wiki/File:Summer_2007-101_(871613008).jpg </a:t>
            </a:r>
          </a:p>
          <a:p>
            <a:r>
              <a:rPr lang="en-US" b="1" dirty="0" err="1">
                <a:effectLst/>
              </a:rPr>
              <a:t>Description</a:t>
            </a:r>
            <a:r>
              <a:rPr lang="en-US" dirty="0" err="1">
                <a:effectLst/>
              </a:rPr>
              <a:t>Omer's</a:t>
            </a:r>
            <a:r>
              <a:rPr lang="en-US" dirty="0">
                <a:effectLst/>
              </a:rPr>
              <a:t> patented scowl.</a:t>
            </a:r>
          </a:p>
          <a:p>
            <a:r>
              <a:rPr lang="en-US" b="1" dirty="0">
                <a:effectLst/>
              </a:rPr>
              <a:t>Date</a:t>
            </a:r>
            <a:r>
              <a:rPr lang="en-US" dirty="0">
                <a:effectLst/>
              </a:rPr>
              <a:t>14 July 2007, 07:55</a:t>
            </a:r>
            <a:r>
              <a:rPr lang="en-US" b="1" dirty="0">
                <a:effectLst/>
              </a:rPr>
              <a:t>Source</a:t>
            </a:r>
            <a:r>
              <a:rPr kumimoji="1" lang="en-US" sz="1200" u="none" strike="noStrike" kern="1200" dirty="0">
                <a:solidFill>
                  <a:schemeClr val="tx1"/>
                </a:solidFill>
                <a:effectLst/>
                <a:latin typeface="Arial" charset="0"/>
                <a:ea typeface="+mn-ea"/>
                <a:cs typeface="+mn-cs"/>
                <a:hlinkClick r:id="rId3"/>
              </a:rPr>
              <a:t>Summer_2007-101</a:t>
            </a:r>
            <a:r>
              <a:rPr lang="en-US" dirty="0">
                <a:effectLst/>
              </a:rPr>
              <a:t>Uploaded by </a:t>
            </a:r>
            <a:r>
              <a:rPr kumimoji="1" lang="en-US" sz="1200" u="none" strike="noStrike" kern="1200" dirty="0" err="1">
                <a:solidFill>
                  <a:schemeClr val="tx1"/>
                </a:solidFill>
                <a:effectLst/>
                <a:latin typeface="Arial" charset="0"/>
                <a:ea typeface="+mn-ea"/>
                <a:cs typeface="+mn-cs"/>
                <a:hlinkClick r:id="rId4" tooltip="User:MTHarden"/>
              </a:rPr>
              <a:t>MTHarden</a:t>
            </a:r>
            <a:endParaRPr lang="en-US" dirty="0">
              <a:effectLst/>
            </a:endParaRPr>
          </a:p>
          <a:p>
            <a:r>
              <a:rPr lang="en-US" b="1" dirty="0" err="1">
                <a:effectLst/>
              </a:rPr>
              <a:t>Author</a:t>
            </a:r>
            <a:r>
              <a:rPr kumimoji="1" lang="en-US" sz="1200" u="none" strike="noStrike" kern="1200" dirty="0" err="1">
                <a:solidFill>
                  <a:schemeClr val="tx1"/>
                </a:solidFill>
                <a:effectLst/>
                <a:latin typeface="Arial" charset="0"/>
                <a:ea typeface="+mn-ea"/>
                <a:cs typeface="+mn-cs"/>
                <a:hlinkClick r:id="rId5"/>
              </a:rPr>
              <a:t>Jon</a:t>
            </a:r>
            <a:r>
              <a:rPr kumimoji="1" lang="en-US" sz="1200" u="none" strike="noStrike" kern="1200" dirty="0">
                <a:solidFill>
                  <a:schemeClr val="tx1"/>
                </a:solidFill>
                <a:effectLst/>
                <a:latin typeface="Arial" charset="0"/>
                <a:ea typeface="+mn-ea"/>
                <a:cs typeface="+mn-cs"/>
                <a:hlinkClick r:id="rId5"/>
              </a:rPr>
              <a:t> </a:t>
            </a:r>
            <a:r>
              <a:rPr kumimoji="1" lang="en-US" sz="1200" u="none" strike="noStrike" kern="1200" dirty="0" err="1">
                <a:solidFill>
                  <a:schemeClr val="tx1"/>
                </a:solidFill>
                <a:effectLst/>
                <a:latin typeface="Arial" charset="0"/>
                <a:ea typeface="+mn-ea"/>
                <a:cs typeface="+mn-cs"/>
                <a:hlinkClick r:id="rId5"/>
              </a:rPr>
              <a:t>Eben</a:t>
            </a:r>
            <a:r>
              <a:rPr kumimoji="1" lang="en-US" sz="1200" u="none" strike="noStrike" kern="1200" dirty="0">
                <a:solidFill>
                  <a:schemeClr val="tx1"/>
                </a:solidFill>
                <a:effectLst/>
                <a:latin typeface="Arial" charset="0"/>
                <a:ea typeface="+mn-ea"/>
                <a:cs typeface="+mn-cs"/>
                <a:hlinkClick r:id="rId5"/>
              </a:rPr>
              <a:t> Field</a:t>
            </a:r>
            <a:r>
              <a:rPr lang="en-US" dirty="0"/>
              <a:t> from St. </a:t>
            </a:r>
            <a:r>
              <a:rPr lang="en-US" dirty="0" err="1"/>
              <a:t>Catharines</a:t>
            </a:r>
            <a:r>
              <a:rPr lang="en-US" dirty="0"/>
              <a:t>, Ontario, Canada</a:t>
            </a:r>
          </a:p>
          <a:p>
            <a:r>
              <a:rPr lang="en-US" dirty="0"/>
              <a:t>you are </a:t>
            </a:r>
            <a:r>
              <a:rPr lang="en-US" dirty="0" err="1"/>
              <a:t>free:</a:t>
            </a:r>
            <a:r>
              <a:rPr lang="en-US" b="1" dirty="0" err="1">
                <a:effectLst/>
              </a:rPr>
              <a:t>to</a:t>
            </a:r>
            <a:r>
              <a:rPr lang="en-US" b="1" dirty="0">
                <a:effectLst/>
              </a:rPr>
              <a:t> share</a:t>
            </a:r>
            <a:r>
              <a:rPr lang="en-US" dirty="0">
                <a:effectLst/>
              </a:rPr>
              <a:t> – to copy, distribute and transmit the work</a:t>
            </a:r>
          </a:p>
          <a:p>
            <a:r>
              <a:rPr lang="en-US" b="1" dirty="0">
                <a:effectLst/>
              </a:rPr>
              <a:t>to remix</a:t>
            </a:r>
            <a:r>
              <a:rPr lang="en-US" dirty="0">
                <a:effectLst/>
              </a:rPr>
              <a:t> – to adapt the work</a:t>
            </a:r>
          </a:p>
          <a:p>
            <a:r>
              <a:rPr lang="en-US" dirty="0"/>
              <a:t>Under the following </a:t>
            </a:r>
            <a:r>
              <a:rPr lang="en-US" dirty="0" err="1"/>
              <a:t>conditions:</a:t>
            </a:r>
            <a:r>
              <a:rPr lang="en-US" b="1" dirty="0" err="1">
                <a:effectLst/>
              </a:rPr>
              <a:t>attribution</a:t>
            </a:r>
            <a:r>
              <a:rPr lang="en-US" dirty="0">
                <a:effectLst/>
              </a:rPr>
              <a:t> – You must attribute the work in the manner specified by the author or licensor (but not in any way that suggests that they endorse you or your use of the work).</a:t>
            </a:r>
          </a:p>
          <a:p>
            <a:endParaRPr lang="en-US" b="1" dirty="0">
              <a:ea typeface="ＭＳ Ｐゴシック" pitchFamily="34" charset="-128"/>
            </a:endParaRPr>
          </a:p>
          <a:p>
            <a:endParaRPr lang="en-US" b="1" dirty="0">
              <a:ea typeface="ＭＳ Ｐゴシック" pitchFamily="34" charset="-128"/>
            </a:endParaRPr>
          </a:p>
          <a:p>
            <a:pPr eaLnBrk="1" hangingPunct="1"/>
            <a:r>
              <a:rPr lang="en-US" dirty="0">
                <a:ea typeface="ＭＳ Ｐゴシック" pitchFamily="34" charset="-128"/>
              </a:rPr>
              <a:t>A “rule based system” generally performs an exhaustive (expensive) search through a fairly rigid set of “rules,” trying to find the “best” for each situation</a:t>
            </a:r>
          </a:p>
          <a:p>
            <a:pPr eaLnBrk="1" hangingPunct="1"/>
            <a:r>
              <a:rPr lang="en-US" dirty="0">
                <a:ea typeface="ＭＳ Ｐゴシック" pitchFamily="34" charset="-128"/>
              </a:rPr>
              <a:t>In contrast, cognitive systems model the fluid, least commitment approach that emulates how humans think and behave</a:t>
            </a:r>
          </a:p>
          <a:p>
            <a:pPr lvl="1" eaLnBrk="1" hangingPunct="1"/>
            <a:r>
              <a:rPr lang="en-US" dirty="0">
                <a:ea typeface="ＭＳ Ｐゴシック" pitchFamily="34" charset="-128"/>
              </a:rPr>
              <a:t>Parallel, associative, relational memory</a:t>
            </a:r>
          </a:p>
          <a:p>
            <a:pPr lvl="1" eaLnBrk="1" hangingPunct="1"/>
            <a:r>
              <a:rPr lang="en-US" dirty="0">
                <a:ea typeface="ＭＳ Ｐゴシック" pitchFamily="34" charset="-128"/>
              </a:rPr>
              <a:t>Belief maintenance and understanding</a:t>
            </a:r>
          </a:p>
          <a:p>
            <a:pPr lvl="1" eaLnBrk="1" hangingPunct="1"/>
            <a:r>
              <a:rPr lang="en-US" dirty="0">
                <a:ea typeface="ＭＳ Ｐゴシック" pitchFamily="34" charset="-128"/>
              </a:rPr>
              <a:t>Deliberation based on situation appraisal and preferences</a:t>
            </a:r>
          </a:p>
          <a:p>
            <a:pPr lvl="1" eaLnBrk="1" hangingPunct="1"/>
            <a:r>
              <a:rPr lang="en-US" dirty="0">
                <a:ea typeface="ＭＳ Ｐゴシック" pitchFamily="34" charset="-128"/>
              </a:rPr>
              <a:t>Flexible problem decomposition</a:t>
            </a:r>
          </a:p>
          <a:p>
            <a:pPr lvl="1" eaLnBrk="1" hangingPunct="1"/>
            <a:r>
              <a:rPr lang="en-US" dirty="0">
                <a:ea typeface="ＭＳ Ｐゴシック" pitchFamily="34" charset="-128"/>
              </a:rPr>
              <a:t>Adaptation via experience</a:t>
            </a:r>
          </a:p>
          <a:p>
            <a:endParaRPr lang="en-US" b="1" dirty="0">
              <a:ea typeface="ＭＳ Ｐゴシック" pitchFamily="34" charset="-128"/>
            </a:endParaRPr>
          </a:p>
          <a:p>
            <a:endParaRPr lang="en-US" b="1" dirty="0">
              <a:ea typeface="ＭＳ Ｐゴシック" pitchFamily="34" charset="-128"/>
            </a:endParaRPr>
          </a:p>
          <a:p>
            <a:endParaRPr lang="en-US" b="1" dirty="0">
              <a:ea typeface="ＭＳ Ｐゴシック" pitchFamily="34" charset="-128"/>
            </a:endParaRPr>
          </a:p>
          <a:p>
            <a:r>
              <a:rPr lang="en-US" b="1" dirty="0">
                <a:ea typeface="ＭＳ Ｐゴシック" pitchFamily="34" charset="-128"/>
              </a:rPr>
              <a:t>FIRST HALF OF SLIDE</a:t>
            </a:r>
          </a:p>
          <a:p>
            <a:r>
              <a:rPr lang="en-US" b="1" dirty="0">
                <a:ea typeface="ＭＳ Ｐゴシック" pitchFamily="34" charset="-128"/>
              </a:rPr>
              <a:t>There’s a notion that rule-based systems are brittle</a:t>
            </a:r>
          </a:p>
          <a:p>
            <a:r>
              <a:rPr lang="en-US" b="1" dirty="0">
                <a:ea typeface="ＭＳ Ｐゴシック" pitchFamily="34" charset="-128"/>
              </a:rPr>
              <a:t>… how do</a:t>
            </a:r>
            <a:r>
              <a:rPr lang="en-US" b="1" baseline="0" dirty="0">
                <a:ea typeface="ＭＳ Ｐゴシック" pitchFamily="34" charset="-128"/>
              </a:rPr>
              <a:t> we get to cognitive systems as not brittle?</a:t>
            </a:r>
          </a:p>
          <a:p>
            <a:r>
              <a:rPr lang="en-US" b="1" baseline="0" dirty="0">
                <a:ea typeface="ＭＳ Ｐゴシック" pitchFamily="34" charset="-128"/>
              </a:rPr>
              <a:t>Trying to define the terms </a:t>
            </a:r>
          </a:p>
          <a:p>
            <a:endParaRPr lang="en-US" b="1" baseline="0"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A “rule based system” generally performs an exhaustive (expensive) search through a fairly rigid set of “rules,” trying to find the “best” for each situation</a:t>
            </a:r>
          </a:p>
          <a:p>
            <a:endParaRPr lang="en-US" b="1" baseline="0" dirty="0">
              <a:ea typeface="ＭＳ Ｐゴシック" pitchFamily="34" charset="-128"/>
            </a:endParaRPr>
          </a:p>
          <a:p>
            <a:endParaRPr lang="en-US" b="1" baseline="0" dirty="0">
              <a:ea typeface="ＭＳ Ｐゴシック" pitchFamily="34" charset="-128"/>
            </a:endParaRPr>
          </a:p>
          <a:p>
            <a:r>
              <a:rPr lang="en-US" b="1" baseline="0" dirty="0">
                <a:ea typeface="ＭＳ Ｐゴシック" pitchFamily="34" charset="-128"/>
              </a:rPr>
              <a:t>When people tried to traditionally define rule-based systems, then search through the set of rules, pick one and follow it without changing</a:t>
            </a:r>
          </a:p>
          <a:p>
            <a:r>
              <a:rPr lang="en-US" b="1" baseline="0" dirty="0">
                <a:ea typeface="ＭＳ Ｐゴシック" pitchFamily="34" charset="-128"/>
              </a:rPr>
              <a:t>…it’s so expensive to find out what the best set of rules is, so then you don’t want to abandon that set of rules (expensive decisions)</a:t>
            </a:r>
          </a:p>
          <a:p>
            <a:r>
              <a:rPr lang="en-US" b="1" baseline="0" dirty="0">
                <a:ea typeface="ＭＳ Ｐゴシック" pitchFamily="34" charset="-128"/>
              </a:rPr>
              <a:t>…it is also cheap to change your mind, then you’re less brittle</a:t>
            </a:r>
          </a:p>
          <a:p>
            <a:endParaRPr lang="en-US" b="1" baseline="0" dirty="0">
              <a:ea typeface="ＭＳ Ｐゴシック" pitchFamily="34" charset="-128"/>
            </a:endParaRPr>
          </a:p>
          <a:p>
            <a:r>
              <a:rPr lang="en-US" b="1" baseline="0" dirty="0">
                <a:ea typeface="ＭＳ Ｐゴシック" pitchFamily="34" charset="-128"/>
              </a:rPr>
              <a:t>Maybe move this slide?</a:t>
            </a:r>
          </a:p>
          <a:p>
            <a:endParaRPr lang="en-US" b="1" baseline="0" dirty="0">
              <a:ea typeface="ＭＳ Ｐゴシック" pitchFamily="34" charset="-128"/>
            </a:endParaRPr>
          </a:p>
          <a:p>
            <a:r>
              <a:rPr lang="en-US" b="1" baseline="0" dirty="0">
                <a:ea typeface="ＭＳ Ｐゴシック" pitchFamily="34" charset="-128"/>
              </a:rPr>
              <a:t>SECOND HALF OF SLIDE</a:t>
            </a:r>
          </a:p>
          <a:p>
            <a:r>
              <a:rPr lang="en-US" b="1" baseline="0" dirty="0">
                <a:ea typeface="ＭＳ Ｐゴシック" pitchFamily="34" charset="-128"/>
              </a:rPr>
              <a:t>Some of the patterns that humans use to implement the fluid approach</a:t>
            </a:r>
          </a:p>
          <a:p>
            <a:r>
              <a:rPr lang="en-US" b="1" baseline="0" dirty="0">
                <a:ea typeface="ＭＳ Ｐゴシック" pitchFamily="34" charset="-128"/>
              </a:rPr>
              <a:t>Redundant?</a:t>
            </a:r>
            <a:endParaRPr lang="en-US" b="1" dirty="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8097E1-1511-4116-ACDD-86B017E95B87}" type="slidenum">
              <a:rPr lang="en-US" smtClean="0"/>
              <a:pPr eaLnBrk="1" hangingPunct="1"/>
              <a:t>24</a:t>
            </a:fld>
            <a:endParaRPr lang="en-US"/>
          </a:p>
        </p:txBody>
      </p:sp>
    </p:spTree>
    <p:extLst>
      <p:ext uri="{BB962C8B-B14F-4D97-AF65-F5344CB8AC3E}">
        <p14:creationId xmlns:p14="http://schemas.microsoft.com/office/powerpoint/2010/main" val="3804823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B6EB44B-4803-4E16-B0F0-0B3D386AD644}" type="slidenum">
              <a:rPr lang="en-US" smtClean="0"/>
              <a:pPr eaLnBrk="1" hangingPunct="1"/>
              <a:t>25</a:t>
            </a:fld>
            <a:endParaRPr lang="en-US"/>
          </a:p>
        </p:txBody>
      </p:sp>
    </p:spTree>
    <p:extLst>
      <p:ext uri="{BB962C8B-B14F-4D97-AF65-F5344CB8AC3E}">
        <p14:creationId xmlns:p14="http://schemas.microsoft.com/office/powerpoint/2010/main" val="1798560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This works great as</a:t>
            </a:r>
            <a:r>
              <a:rPr lang="en-US" b="1" baseline="0" dirty="0">
                <a:ea typeface="ＭＳ Ｐゴシック" pitchFamily="34" charset="-128"/>
              </a:rPr>
              <a:t> long as all of your assumptions hold… but if anything goes wrong, then you’re lost </a:t>
            </a:r>
          </a:p>
          <a:p>
            <a:r>
              <a:rPr lang="en-US" b="1" baseline="0" dirty="0">
                <a:ea typeface="ＭＳ Ｐゴシック" pitchFamily="34" charset="-128"/>
              </a:rPr>
              <a:t>You lose your pasta </a:t>
            </a:r>
            <a:endParaRPr lang="en-US" b="1" dirty="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0F09A15-94F6-467C-988A-0EFBEAB6EECF}" type="slidenum">
              <a:rPr lang="en-US" smtClean="0"/>
              <a:pPr eaLnBrk="1" hangingPunct="1"/>
              <a:t>26</a:t>
            </a:fld>
            <a:endParaRPr lang="en-US"/>
          </a:p>
        </p:txBody>
      </p:sp>
    </p:spTree>
    <p:extLst>
      <p:ext uri="{BB962C8B-B14F-4D97-AF65-F5344CB8AC3E}">
        <p14:creationId xmlns:p14="http://schemas.microsoft.com/office/powerpoint/2010/main" val="1685306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All of the numbers are gone</a:t>
            </a:r>
          </a:p>
          <a:p>
            <a:r>
              <a:rPr lang="en-US" b="1" dirty="0">
                <a:ea typeface="ＭＳ Ｐゴシック" pitchFamily="34" charset="-128"/>
              </a:rPr>
              <a:t>Everything is conditional (if/then)</a:t>
            </a:r>
          </a:p>
          <a:p>
            <a:r>
              <a:rPr lang="en-US" b="1" dirty="0">
                <a:ea typeface="ＭＳ Ｐゴシック" pitchFamily="34" charset="-128"/>
              </a:rPr>
              <a:t>There’s still an implied sequence,</a:t>
            </a:r>
            <a:r>
              <a:rPr lang="en-US" b="1" baseline="0" dirty="0">
                <a:ea typeface="ＭＳ Ｐゴシック" pitchFamily="34" charset="-128"/>
              </a:rPr>
              <a:t> but it’s based upon how the world is actually behaving, not just rules</a:t>
            </a:r>
            <a:endParaRPr lang="en-US" b="1" dirty="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6949CD-3270-4475-9C9C-F03A530B602F}" type="slidenum">
              <a:rPr lang="en-US" smtClean="0"/>
              <a:pPr eaLnBrk="1" hangingPunct="1"/>
              <a:t>27</a:t>
            </a:fld>
            <a:endParaRPr lang="en-US"/>
          </a:p>
        </p:txBody>
      </p:sp>
    </p:spTree>
    <p:extLst>
      <p:ext uri="{BB962C8B-B14F-4D97-AF65-F5344CB8AC3E}">
        <p14:creationId xmlns:p14="http://schemas.microsoft.com/office/powerpoint/2010/main" val="3075083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 a real cognitive system, we don’t just have tasks… we also have goals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E7965EC-9618-4479-A918-95780A920784}" type="slidenum">
              <a:rPr lang="en-US" smtClean="0"/>
              <a:pPr eaLnBrk="1" hangingPunct="1"/>
              <a:t>28</a:t>
            </a:fld>
            <a:endParaRPr lang="en-US"/>
          </a:p>
        </p:txBody>
      </p:sp>
    </p:spTree>
    <p:extLst>
      <p:ext uri="{BB962C8B-B14F-4D97-AF65-F5344CB8AC3E}">
        <p14:creationId xmlns:p14="http://schemas.microsoft.com/office/powerpoint/2010/main" val="4210514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Benefits</a:t>
            </a:r>
          </a:p>
          <a:p>
            <a:r>
              <a:rPr lang="en-US" b="1" dirty="0">
                <a:ea typeface="ＭＳ Ｐゴシック" pitchFamily="34" charset="-128"/>
              </a:rPr>
              <a:t>Can do two things at the same time</a:t>
            </a:r>
          </a:p>
          <a:p>
            <a:r>
              <a:rPr lang="en-US" b="1" dirty="0">
                <a:ea typeface="ＭＳ Ｐゴシック" pitchFamily="34" charset="-128"/>
              </a:rPr>
              <a:t>Can take advantage</a:t>
            </a:r>
            <a:r>
              <a:rPr lang="en-US" b="1" baseline="0" dirty="0">
                <a:ea typeface="ＭＳ Ｐゴシック" pitchFamily="34" charset="-128"/>
              </a:rPr>
              <a:t> of opportunities</a:t>
            </a:r>
          </a:p>
          <a:p>
            <a:r>
              <a:rPr lang="en-US" b="1" baseline="0" dirty="0">
                <a:ea typeface="ＭＳ Ｐゴシック" pitchFamily="34" charset="-128"/>
              </a:rPr>
              <a:t>Can recover from errors</a:t>
            </a:r>
          </a:p>
          <a:p>
            <a:r>
              <a:rPr lang="en-US" b="1" baseline="0" dirty="0">
                <a:ea typeface="ＭＳ Ｐゴシック" pitchFamily="34" charset="-128"/>
              </a:rPr>
              <a:t>…introduce the idea of the cognitive architecture = A software system that supports these advantages</a:t>
            </a:r>
            <a:endParaRPr lang="en-US" b="1" dirty="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A008CDE-312E-444A-ACB7-DB93B0B01F2C}" type="slidenum">
              <a:rPr lang="en-US" smtClean="0"/>
              <a:pPr eaLnBrk="1" hangingPunct="1"/>
              <a:t>29</a:t>
            </a:fld>
            <a:endParaRPr lang="en-US"/>
          </a:p>
        </p:txBody>
      </p:sp>
    </p:spTree>
    <p:extLst>
      <p:ext uri="{BB962C8B-B14F-4D97-AF65-F5344CB8AC3E}">
        <p14:creationId xmlns:p14="http://schemas.microsoft.com/office/powerpoint/2010/main" val="3196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cognitive system is a one that performs the  cognitive work of knowing, understanding, planning,  deciding, problem solving, analyzing, synthesizing, assessing, and judging as they are fully integrated  with perceiving and acting. …an entity that does cognitive work.” from http://mac9.org/w/what-is-a-cognitive-system-cognitive-systems-design-w216/</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215083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Basic decision-cycle in a least commitment design</a:t>
            </a:r>
          </a:p>
          <a:p>
            <a:r>
              <a:rPr lang="en-US" b="1" dirty="0">
                <a:ea typeface="ＭＳ Ｐゴシック" pitchFamily="34" charset="-128"/>
              </a:rPr>
              <a:t>All</a:t>
            </a:r>
            <a:r>
              <a:rPr lang="en-US" b="1" baseline="0" dirty="0">
                <a:ea typeface="ＭＳ Ｐゴシック" pitchFamily="34" charset="-128"/>
              </a:rPr>
              <a:t> cognitive architectures have a decision cycle that is pretty close to this</a:t>
            </a:r>
          </a:p>
          <a:p>
            <a:r>
              <a:rPr lang="en-US" b="1" baseline="0" dirty="0">
                <a:ea typeface="ＭＳ Ｐゴシック" pitchFamily="34" charset="-128"/>
              </a:rPr>
              <a:t>Make this into a linear/slide </a:t>
            </a:r>
          </a:p>
          <a:p>
            <a:r>
              <a:rPr lang="en-US" b="1" baseline="0" dirty="0">
                <a:ea typeface="ＭＳ Ｐゴシック" pitchFamily="34" charset="-128"/>
              </a:rPr>
              <a:t>Desire = Things the agent would like to be true</a:t>
            </a:r>
          </a:p>
          <a:p>
            <a:r>
              <a:rPr lang="en-US" b="1" baseline="0" dirty="0">
                <a:ea typeface="ＭＳ Ｐゴシック" pitchFamily="34" charset="-128"/>
              </a:rPr>
              <a:t>Goal = subset of desires that the agent will commit resources to achieve (especially good for teamwork)</a:t>
            </a:r>
          </a:p>
          <a:p>
            <a:r>
              <a:rPr lang="en-US" b="1" baseline="0" dirty="0">
                <a:ea typeface="ＭＳ Ｐゴシック" pitchFamily="34" charset="-128"/>
              </a:rPr>
              <a:t>Execute planned action = may be external (motor </a:t>
            </a:r>
            <a:r>
              <a:rPr lang="en-US" b="1" baseline="0" dirty="0" err="1">
                <a:ea typeface="ＭＳ Ｐゴシック" pitchFamily="34" charset="-128"/>
              </a:rPr>
              <a:t>cmd</a:t>
            </a:r>
            <a:r>
              <a:rPr lang="en-US" b="1" baseline="0" dirty="0">
                <a:ea typeface="ＭＳ Ｐゴシック" pitchFamily="34" charset="-128"/>
              </a:rPr>
              <a:t>) or an internal thing (e.g. mark a goal as achieved, mark a belief as false)</a:t>
            </a:r>
          </a:p>
          <a:p>
            <a:r>
              <a:rPr lang="en-US" b="1" baseline="0" dirty="0">
                <a:ea typeface="ＭＳ Ｐゴシック" pitchFamily="34" charset="-128"/>
              </a:rPr>
              <a:t>Issue motor commands = maybe combined with execute</a:t>
            </a:r>
            <a:endParaRPr lang="en-US" b="1" dirty="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79899B-2C3D-4C89-9064-9AB5DFA5248B}" type="slidenum">
              <a:rPr lang="en-US" smtClean="0"/>
              <a:pPr eaLnBrk="1" hangingPunct="1"/>
              <a:t>30</a:t>
            </a:fld>
            <a:endParaRPr lang="en-US"/>
          </a:p>
        </p:txBody>
      </p:sp>
    </p:spTree>
    <p:extLst>
      <p:ext uri="{BB962C8B-B14F-4D97-AF65-F5344CB8AC3E}">
        <p14:creationId xmlns:p14="http://schemas.microsoft.com/office/powerpoint/2010/main" val="1234541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Beliefs</a:t>
            </a:r>
            <a:endParaRPr lang="en-US" b="1" dirty="0">
              <a:ea typeface="ＭＳ Ｐゴシック" pitchFamily="34" charset="-128"/>
            </a:endParaRPr>
          </a:p>
          <a:p>
            <a:r>
              <a:rPr lang="en-US" b="1" dirty="0">
                <a:ea typeface="ＭＳ Ｐゴシック" pitchFamily="34" charset="-128"/>
              </a:rPr>
              <a:t>This slide is</a:t>
            </a:r>
            <a:r>
              <a:rPr lang="en-US" b="1" baseline="0" dirty="0">
                <a:ea typeface="ＭＳ Ｐゴシック" pitchFamily="34" charset="-128"/>
              </a:rPr>
              <a:t> expanding upon the diagram slide</a:t>
            </a:r>
          </a:p>
          <a:p>
            <a:r>
              <a:rPr lang="en-US" b="1" baseline="0" dirty="0">
                <a:ea typeface="ＭＳ Ｐゴシック" pitchFamily="34" charset="-128"/>
              </a:rPr>
              <a:t>Usually does an example with a pen, held in the air = if visual it’s an entailment, once behind back, it’s an assumption (that might not be true)</a:t>
            </a:r>
          </a:p>
          <a:p>
            <a:r>
              <a:rPr lang="en-US" b="1" baseline="0" dirty="0">
                <a:ea typeface="ＭＳ Ｐゴシック" pitchFamily="34" charset="-128"/>
              </a:rPr>
              <a:t>Association = neither logical nor an assumption</a:t>
            </a:r>
          </a:p>
          <a:p>
            <a:endParaRPr lang="en-US" b="1" baseline="0" dirty="0">
              <a:ea typeface="ＭＳ Ｐゴシック" pitchFamily="34" charset="-128"/>
            </a:endParaRPr>
          </a:p>
          <a:p>
            <a:pPr algn="l"/>
            <a:r>
              <a:rPr lang="en-US" sz="1200" b="1" dirty="0">
                <a:solidFill>
                  <a:schemeClr val="bg1"/>
                </a:solidFill>
                <a:latin typeface="Arial Narrow" panose="020B0606020202030204" pitchFamily="34" charset="0"/>
                <a:ea typeface="ＭＳ Ｐゴシック" pitchFamily="34" charset="-128"/>
              </a:rPr>
              <a:t>Distinguishing feature between cognitive architectures and traditional software systems</a:t>
            </a:r>
          </a:p>
          <a:p>
            <a:pPr algn="ctr"/>
            <a:endParaRPr lang="en-US" sz="1200" b="1" dirty="0">
              <a:solidFill>
                <a:schemeClr val="bg1"/>
              </a:solidFill>
              <a:latin typeface="Arial Narrow" panose="020B0606020202030204" pitchFamily="34" charset="0"/>
              <a:ea typeface="ＭＳ Ｐゴシック" pitchFamily="34" charset="-128"/>
            </a:endParaRPr>
          </a:p>
          <a:p>
            <a:endParaRPr lang="en-US" b="1" dirty="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79899B-2C3D-4C89-9064-9AB5DFA5248B}" type="slidenum">
              <a:rPr lang="en-US" smtClean="0"/>
              <a:pPr eaLnBrk="1" hangingPunct="1"/>
              <a:t>31</a:t>
            </a:fld>
            <a:endParaRPr lang="en-US"/>
          </a:p>
        </p:txBody>
      </p:sp>
    </p:spTree>
    <p:extLst>
      <p:ext uri="{BB962C8B-B14F-4D97-AF65-F5344CB8AC3E}">
        <p14:creationId xmlns:p14="http://schemas.microsoft.com/office/powerpoint/2010/main" val="225318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0050" indent="-400050">
              <a:spcBef>
                <a:spcPts val="3000"/>
              </a:spcBef>
              <a:defRPr/>
            </a:pPr>
            <a:r>
              <a:rPr lang="en-US" sz="2800" dirty="0"/>
              <a:t>Desires/Goals</a:t>
            </a:r>
          </a:p>
          <a:p>
            <a:pPr marL="400050" indent="-400050">
              <a:spcBef>
                <a:spcPts val="3000"/>
              </a:spcBef>
              <a:defRPr/>
            </a:pPr>
            <a:endParaRPr lang="en-US" sz="2800" dirty="0">
              <a:ea typeface="ＭＳ Ｐゴシック" pitchFamily="34" charset="-128"/>
            </a:endParaRPr>
          </a:p>
          <a:p>
            <a:pPr marL="400050" indent="-400050">
              <a:spcBef>
                <a:spcPts val="3000"/>
              </a:spcBef>
              <a:defRPr/>
            </a:pPr>
            <a:r>
              <a:rPr lang="en-US" sz="2600" dirty="0">
                <a:ea typeface="ＭＳ Ｐゴシック" pitchFamily="34" charset="-128"/>
              </a:rPr>
              <a:t>Explicit representation of purposeful action</a:t>
            </a:r>
          </a:p>
          <a:p>
            <a:pPr marL="685800" lvl="2">
              <a:spcBef>
                <a:spcPts val="600"/>
              </a:spcBef>
              <a:defRPr/>
            </a:pPr>
            <a:r>
              <a:rPr lang="en-US" sz="2400" dirty="0">
                <a:ea typeface="ＭＳ Ｐゴシック" pitchFamily="34" charset="-128"/>
                <a:cs typeface="+mn-cs"/>
              </a:rPr>
              <a:t>Goals can be represented separately from how to achieve them</a:t>
            </a:r>
          </a:p>
          <a:p>
            <a:pPr marL="400050" indent="-400050">
              <a:spcBef>
                <a:spcPts val="3000"/>
              </a:spcBef>
              <a:defRPr/>
            </a:pPr>
            <a:r>
              <a:rPr lang="en-US" sz="2600" dirty="0">
                <a:ea typeface="ＭＳ Ｐゴシック" pitchFamily="34" charset="-128"/>
              </a:rPr>
              <a:t>Provide rational organization of knowledge</a:t>
            </a:r>
          </a:p>
          <a:p>
            <a:pPr marL="685800" lvl="2">
              <a:spcBef>
                <a:spcPts val="600"/>
              </a:spcBef>
              <a:defRPr/>
            </a:pPr>
            <a:r>
              <a:rPr lang="en-US" sz="2400" dirty="0">
                <a:ea typeface="ＭＳ Ｐゴシック" pitchFamily="34" charset="-128"/>
                <a:cs typeface="+mn-cs"/>
              </a:rPr>
              <a:t>Explicitly representing goals = engineering / behavior advantages</a:t>
            </a:r>
          </a:p>
          <a:p>
            <a:pPr marL="400050" indent="-400050">
              <a:spcBef>
                <a:spcPts val="3000"/>
              </a:spcBef>
              <a:defRPr/>
            </a:pPr>
            <a:r>
              <a:rPr lang="en-US" sz="2600" dirty="0">
                <a:ea typeface="ＭＳ Ｐゴシック" pitchFamily="34" charset="-128"/>
              </a:rPr>
              <a:t>Organize decision making and behavior</a:t>
            </a:r>
          </a:p>
          <a:p>
            <a:pPr marL="685800" lvl="2">
              <a:spcBef>
                <a:spcPts val="600"/>
              </a:spcBef>
              <a:defRPr/>
            </a:pPr>
            <a:r>
              <a:rPr lang="en-US" sz="2400" dirty="0">
                <a:ea typeface="ＭＳ Ｐゴシック" pitchFamily="34" charset="-128"/>
                <a:cs typeface="+mn-cs"/>
              </a:rPr>
              <a:t>Analog to “states” or “modules” in traditional programming</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There are some systems that don’t make goals explicit (bu</a:t>
            </a:r>
            <a:r>
              <a:rPr lang="en-US" b="1" baseline="0" dirty="0"/>
              <a:t>t they’re less flexible) </a:t>
            </a:r>
            <a:endParaRPr lang="en-US" b="1" dirty="0"/>
          </a:p>
          <a:p>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79899B-2C3D-4C89-9064-9AB5DFA5248B}" type="slidenum">
              <a:rPr lang="en-US" smtClean="0"/>
              <a:pPr eaLnBrk="1" hangingPunct="1"/>
              <a:t>32</a:t>
            </a:fld>
            <a:endParaRPr lang="en-US"/>
          </a:p>
        </p:txBody>
      </p:sp>
    </p:spTree>
    <p:extLst>
      <p:ext uri="{BB962C8B-B14F-4D97-AF65-F5344CB8AC3E}">
        <p14:creationId xmlns:p14="http://schemas.microsoft.com/office/powerpoint/2010/main" val="1764619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34" charset="-128"/>
              </a:rPr>
              <a:t>Point of this slide is to say that different cognitive architectures implement</a:t>
            </a:r>
            <a:r>
              <a:rPr lang="en-US" baseline="0" dirty="0">
                <a:ea typeface="ＭＳ Ｐゴシック" pitchFamily="34" charset="-128"/>
              </a:rPr>
              <a:t> least commitment in different ways</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3793404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Point of this slide is to say that different cognitive architectures implement</a:t>
            </a:r>
            <a:r>
              <a:rPr lang="en-US" baseline="0" dirty="0">
                <a:ea typeface="ＭＳ Ｐゴシック" pitchFamily="34" charset="-128"/>
              </a:rPr>
              <a:t> least commitment in different ways</a:t>
            </a:r>
          </a:p>
          <a:p>
            <a:r>
              <a:rPr lang="en-US" baseline="0" dirty="0">
                <a:ea typeface="ＭＳ Ｐゴシック" pitchFamily="34" charset="-128"/>
              </a:rPr>
              <a:t>This diagram shows the way Soar works</a:t>
            </a:r>
            <a:endParaRPr lang="en-US" dirty="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4B44934-7B4C-42BD-935A-1506C237F26E}" type="slidenum">
              <a:rPr lang="en-US" smtClean="0"/>
              <a:pPr eaLnBrk="1" hangingPunct="1"/>
              <a:t>34</a:t>
            </a:fld>
            <a:endParaRPr lang="en-US"/>
          </a:p>
        </p:txBody>
      </p:sp>
    </p:spTree>
    <p:extLst>
      <p:ext uri="{BB962C8B-B14F-4D97-AF65-F5344CB8AC3E}">
        <p14:creationId xmlns:p14="http://schemas.microsoft.com/office/powerpoint/2010/main" val="416539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So here’s a case study.  A simple air engagement.  The blue guy’s a good guy the red guy’s a bad guy.  Blue has approached the target.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Fired a missile.  And then…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Makes a slight turn to the right.  Okay.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So the question is for this case here why did the aircraft turn right?  Okay.  Now.  So.  One way to have approached building the entire intercept behavior would be to build that very procedurally right?  I mean there are a number of steps you have to go through to intercept a target.  You fly towards the target.  When you get close enough you shoot the missile.  And then for some reason, maybe you don’t know yet, you turn right.  Okay.  We could script that, but that’s not what we did in </a:t>
            </a:r>
            <a:r>
              <a:rPr kumimoji="1" lang="en-US" sz="1200" kern="1200" dirty="0" err="1">
                <a:solidFill>
                  <a:schemeClr val="tx1"/>
                </a:solidFill>
                <a:effectLst/>
                <a:latin typeface="Arial" charset="0"/>
                <a:ea typeface="+mn-ea"/>
                <a:cs typeface="+mn-cs"/>
              </a:rPr>
              <a:t>TacAir</a:t>
            </a:r>
            <a:r>
              <a:rPr kumimoji="1" lang="en-US" sz="1200" kern="1200" dirty="0">
                <a:solidFill>
                  <a:schemeClr val="tx1"/>
                </a:solidFill>
                <a:effectLst/>
                <a:latin typeface="Arial" charset="0"/>
                <a:ea typeface="+mn-ea"/>
                <a:cs typeface="+mn-cs"/>
              </a:rPr>
              <a:t>-Soar.  And by watching this behavior you wouldn’t be able to tell if this thing has understanding of its environment or not.  Maybe if you watched it on hundreds of different kinds of scenarios and saw gee it’s always doing the right thing in different situations you’d become convinced wow it really does understand what it’s doing.  But we’re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look directly at the internal representations that are supporting this decision to try, for me to try to convince you that it’s doing this for the right reasons, because it understands what’s going on.</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Okay, so why did the aircraft turn right?  Well it turns out if you look into the set of rules in </a:t>
            </a:r>
            <a:r>
              <a:rPr kumimoji="1" lang="en-US" sz="1200" kern="1200" dirty="0" err="1">
                <a:solidFill>
                  <a:schemeClr val="tx1"/>
                </a:solidFill>
                <a:effectLst/>
                <a:latin typeface="Arial" charset="0"/>
                <a:ea typeface="+mn-ea"/>
                <a:cs typeface="+mn-cs"/>
              </a:rPr>
              <a:t>TacAir</a:t>
            </a:r>
            <a:r>
              <a:rPr kumimoji="1" lang="en-US" sz="1200" kern="1200" dirty="0">
                <a:solidFill>
                  <a:schemeClr val="tx1"/>
                </a:solidFill>
                <a:effectLst/>
                <a:latin typeface="Arial" charset="0"/>
                <a:ea typeface="+mn-ea"/>
                <a:cs typeface="+mn-cs"/>
              </a:rPr>
              <a:t>-Soar, I kind of made a stylized graphical representation here.  It’s outputting a desired heading.  And a new desired heading of the aircraft implements the turn of the aircraft in this simulation.  And because there’s a rule that says if my goal is to do what’s called an f-pole maneuver.  F-pole tactic.  And there’s an agent out there who, uh, is in a particular direction from me that I </a:t>
            </a:r>
            <a:r>
              <a:rPr kumimoji="1" lang="en-US" sz="1200" kern="1200" dirty="0" err="1">
                <a:solidFill>
                  <a:schemeClr val="tx1"/>
                </a:solidFill>
                <a:effectLst/>
                <a:latin typeface="Arial" charset="0"/>
                <a:ea typeface="+mn-ea"/>
                <a:cs typeface="+mn-cs"/>
              </a:rPr>
              <a:t>wanna</a:t>
            </a:r>
            <a:r>
              <a:rPr kumimoji="1" lang="en-US" sz="1200" kern="1200" dirty="0">
                <a:solidFill>
                  <a:schemeClr val="tx1"/>
                </a:solidFill>
                <a:effectLst/>
                <a:latin typeface="Arial" charset="0"/>
                <a:ea typeface="+mn-ea"/>
                <a:cs typeface="+mn-cs"/>
              </a:rPr>
              <a:t> do this f-pole maneuver in.  And the f-pole maneuver is annotated with a maintain-heading attribute.  Well then that’s what I’m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do.  You say well that’s pretty scripted, right?  So we need to know where that goal came from.</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Here’s that Soar rule.  If I have an operator named f-pole annotated with a maintain-heading then I’m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change the value of the desired-heading attribute to be that heading.</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Okay, so why that particular heading?  Okay there’s another rule that computes that maintain-heading attribute of the f-pole goal.  Well it turns out now we’re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do the reasons why this behavior’s happening.  Okay it turns out that this particular kind of missile that we shot is a radar-guided missile.  But it’s not guided by a radar on the missile, it’s guided by the radar on the aircraft.  Okay so after you shot the missile you have to keep your radar locked onto that target until the missile hits.  What you’d really like to do after you shoot the missile is run away so he can’t shoot you, right?  But you can’t do that.  If you do that you lose the radar lock and the missile won’t hit the target because it doesn’t know where to go.  So that’s…different kinds of missiles have different guidance systems and in this case this is that kind of missile.  But at the same time the closer you get to that target the more likely it is he’s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be able to shoot you.  And what you’d really like is for him not to shoot you, or if he does shoot at you that your missile hits him before his missile hits you.  Because if you can destroy him before his missile hits you, his radar lock will go away and his missile won’t hit you.  Okay, that’s a little game of chicken.  So how do you do that?  Well I have to turn far enough, only so far that the guy’s still on my radar because the radar on my aircraft is on the nose of my plane so I have a cone in front of me.  But I want to slow down how quickly I’m approach him so I’m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turn.  That’s what the f-pole maneuver is.  So the heading I turn to in this goal depends on information about the agent I just shot and information about my radar.  What are the safe limits of my radar that I can turn to and still maintain contact?</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mn-ea"/>
                <a:cs typeface="+mn-cs"/>
              </a:rPr>
              <a:t>There’s the rule for that.  So this.  If I have an operator named f-pole and I’m turning to the right and there’s a magnetic bearing for the target I know the radar safe angle off limit of my radar, then I can compute which angle I should turn to.  Okay, this kind of rule will constantly </a:t>
            </a:r>
            <a:r>
              <a:rPr kumimoji="1" lang="en-US" sz="1200" kern="1200" dirty="0" err="1">
                <a:solidFill>
                  <a:schemeClr val="tx1"/>
                </a:solidFill>
                <a:effectLst/>
                <a:latin typeface="Arial" charset="0"/>
                <a:ea typeface="+mn-ea"/>
                <a:cs typeface="+mn-cs"/>
              </a:rPr>
              <a:t>recompute</a:t>
            </a:r>
            <a:r>
              <a:rPr kumimoji="1" lang="en-US" sz="1200" kern="1200" dirty="0">
                <a:solidFill>
                  <a:schemeClr val="tx1"/>
                </a:solidFill>
                <a:effectLst/>
                <a:latin typeface="Arial" charset="0"/>
                <a:ea typeface="+mn-ea"/>
                <a:cs typeface="+mn-cs"/>
              </a:rPr>
              <a:t>.  As…if that aircraft’s magnetic bearing changes then I’m </a:t>
            </a:r>
            <a:r>
              <a:rPr kumimoji="1" lang="en-US" sz="1200" kern="1200" dirty="0" err="1">
                <a:solidFill>
                  <a:schemeClr val="tx1"/>
                </a:solidFill>
                <a:effectLst/>
                <a:latin typeface="Arial" charset="0"/>
                <a:ea typeface="+mn-ea"/>
                <a:cs typeface="+mn-cs"/>
              </a:rPr>
              <a:t>gonna</a:t>
            </a:r>
            <a:r>
              <a:rPr kumimoji="1" lang="en-US" sz="1200" kern="1200" dirty="0">
                <a:solidFill>
                  <a:schemeClr val="tx1"/>
                </a:solidFill>
                <a:effectLst/>
                <a:latin typeface="Arial" charset="0"/>
                <a:ea typeface="+mn-ea"/>
                <a:cs typeface="+mn-cs"/>
              </a:rPr>
              <a:t> </a:t>
            </a:r>
            <a:r>
              <a:rPr kumimoji="1" lang="en-US" sz="1200" kern="1200" dirty="0" err="1">
                <a:solidFill>
                  <a:schemeClr val="tx1"/>
                </a:solidFill>
                <a:effectLst/>
                <a:latin typeface="Arial" charset="0"/>
                <a:ea typeface="+mn-ea"/>
                <a:cs typeface="+mn-cs"/>
              </a:rPr>
              <a:t>recompute</a:t>
            </a:r>
            <a:r>
              <a:rPr kumimoji="1" lang="en-US" sz="1200" kern="1200" dirty="0">
                <a:solidFill>
                  <a:schemeClr val="tx1"/>
                </a:solidFill>
                <a:effectLst/>
                <a:latin typeface="Arial" charset="0"/>
                <a:ea typeface="+mn-ea"/>
                <a:cs typeface="+mn-cs"/>
              </a:rPr>
              <a:t> a new heading that I need to come to.  So I can maintain the proper heading as  the geometry changes.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charset="0"/>
              <a:ea typeface="+mn-ea"/>
              <a:cs typeface="+mn-cs"/>
            </a:endParaRPr>
          </a:p>
          <a:p>
            <a:endParaRPr lang="en-US" dirty="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E29501-A2C1-498D-8A66-D02DBD70C7F6}" type="slidenum">
              <a:rPr lang="en-US" smtClean="0"/>
              <a:pPr eaLnBrk="1" hangingPunct="1"/>
              <a:t>35</a:t>
            </a:fld>
            <a:endParaRPr lang="en-US"/>
          </a:p>
        </p:txBody>
      </p:sp>
    </p:spTree>
    <p:extLst>
      <p:ext uri="{BB962C8B-B14F-4D97-AF65-F5344CB8AC3E}">
        <p14:creationId xmlns:p14="http://schemas.microsoft.com/office/powerpoint/2010/main" val="1986258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THIS SLIDE ISN’T SUPPOSED</a:t>
            </a:r>
            <a:r>
              <a:rPr lang="en-US" b="1" baseline="0" dirty="0">
                <a:ea typeface="ＭＳ Ｐゴシック" pitchFamily="34" charset="-128"/>
              </a:rPr>
              <a:t> TO BE READABLE; IT’S JUST SHOWING COMPLEXITY</a:t>
            </a:r>
            <a:endParaRPr lang="en-US" b="1" dirty="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EAA7A7E6-529D-4415-BA88-A4F9CDB5F800}" type="slidenum">
              <a:rPr kumimoji="0" lang="en-US" sz="1800" b="0" i="0" u="none" strike="noStrike" kern="0" cap="none" spc="0" normalizeH="0" baseline="0" noProof="0" smtClean="0">
                <a:ln>
                  <a:noFill/>
                </a:ln>
                <a:solidFill>
                  <a:schemeClr val="tx1"/>
                </a:solidFill>
                <a:effectLst/>
                <a:uLnTx/>
                <a:uFillTx/>
                <a:latin typeface="Arial"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chemeClr val="tx1"/>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3953080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2400" dirty="0">
                <a:ea typeface="ＭＳ Ｐゴシック" pitchFamily="34" charset="-128"/>
              </a:rPr>
              <a:t>Must analyze requirements on entity behaviors within the application</a:t>
            </a:r>
          </a:p>
          <a:p>
            <a:pPr lvl="1" eaLnBrk="1" hangingPunct="1"/>
            <a:r>
              <a:rPr lang="en-US" sz="2000" dirty="0">
                <a:ea typeface="ＭＳ Ｐゴシック" pitchFamily="34" charset="-128"/>
              </a:rPr>
              <a:t>Does the application require attention to parallel tasks that are sensitive to each other? </a:t>
            </a:r>
          </a:p>
          <a:p>
            <a:pPr lvl="2" eaLnBrk="1" hangingPunct="1"/>
            <a:r>
              <a:rPr lang="en-US" sz="2000" dirty="0">
                <a:ea typeface="ＭＳ Ｐゴシック" pitchFamily="34" charset="-128"/>
              </a:rPr>
              <a:t>Dependent on common understanding.</a:t>
            </a:r>
          </a:p>
          <a:p>
            <a:pPr lvl="1" eaLnBrk="1" hangingPunct="1"/>
            <a:r>
              <a:rPr lang="en-US" sz="2000" dirty="0">
                <a:ea typeface="ＭＳ Ｐゴシック" pitchFamily="34" charset="-128"/>
              </a:rPr>
              <a:t>Does the application require handling large numbers of special cases and exceptions?</a:t>
            </a:r>
          </a:p>
          <a:p>
            <a:pPr lvl="2" eaLnBrk="1" hangingPunct="1"/>
            <a:r>
              <a:rPr lang="en-US" sz="2000" dirty="0">
                <a:ea typeface="ＭＳ Ｐゴシック" pitchFamily="34" charset="-128"/>
              </a:rPr>
              <a:t>Difficult to code a simple, general algorithm.</a:t>
            </a:r>
          </a:p>
          <a:p>
            <a:pPr lvl="1" eaLnBrk="1" hangingPunct="1"/>
            <a:r>
              <a:rPr lang="en-US" sz="2000" dirty="0">
                <a:ea typeface="ＭＳ Ｐゴシック" pitchFamily="34" charset="-128"/>
              </a:rPr>
              <a:t>Does the application require quick, dynamic, and robust adaptation to changing situations? </a:t>
            </a:r>
          </a:p>
          <a:p>
            <a:pPr lvl="2" eaLnBrk="1" hangingPunct="1"/>
            <a:r>
              <a:rPr lang="en-US" sz="2000" dirty="0">
                <a:ea typeface="ＭＳ Ｐゴシック" pitchFamily="34" charset="-128"/>
              </a:rPr>
              <a:t>Pattern recognition a must.</a:t>
            </a:r>
          </a:p>
          <a:p>
            <a:pPr lvl="1" eaLnBrk="1" hangingPunct="1"/>
            <a:r>
              <a:rPr lang="en-US" sz="2000" dirty="0">
                <a:ea typeface="ＭＳ Ｐゴシック" pitchFamily="34" charset="-128"/>
              </a:rPr>
              <a:t>Does the application require flexible </a:t>
            </a:r>
            <a:r>
              <a:rPr lang="en-US" sz="2000" dirty="0" err="1">
                <a:ea typeface="ＭＳ Ｐゴシック" pitchFamily="34" charset="-128"/>
              </a:rPr>
              <a:t>interruptibility</a:t>
            </a:r>
            <a:r>
              <a:rPr lang="en-US" sz="2000" dirty="0">
                <a:ea typeface="ＭＳ Ｐゴシック" pitchFamily="34" charset="-128"/>
              </a:rPr>
              <a:t> and opportunism</a:t>
            </a:r>
          </a:p>
          <a:p>
            <a:pPr lvl="2" eaLnBrk="1" hangingPunct="1"/>
            <a:r>
              <a:rPr lang="en-US" sz="2000" dirty="0">
                <a:ea typeface="ＭＳ Ｐゴシック" pitchFamily="34" charset="-128"/>
              </a:rPr>
              <a:t>Least-commitment approach dictates programming model.</a:t>
            </a:r>
          </a:p>
          <a:p>
            <a:pPr lvl="1" eaLnBrk="1" hangingPunct="1"/>
            <a:r>
              <a:rPr lang="en-US" sz="2000" dirty="0">
                <a:ea typeface="ＭＳ Ｐゴシック" pitchFamily="34" charset="-128"/>
              </a:rPr>
              <a:t>Does the application require natural collaboration with human users?</a:t>
            </a:r>
          </a:p>
          <a:p>
            <a:pPr lvl="2" eaLnBrk="1" hangingPunct="1"/>
            <a:r>
              <a:rPr lang="en-US" sz="2000" dirty="0">
                <a:ea typeface="ＭＳ Ｐゴシック" pitchFamily="34" charset="-128"/>
              </a:rPr>
              <a:t>Especially including modeling users’ understanding and intentions.</a:t>
            </a:r>
          </a:p>
          <a:p>
            <a:pPr eaLnBrk="1" hangingPunct="1"/>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REMOVE BUMPER STICKERS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7E8AA16-29D1-4907-8EA7-516BC9CF6901}" type="slidenum">
              <a:rPr lang="en-US" smtClean="0"/>
              <a:pPr eaLnBrk="1" hangingPunct="1"/>
              <a:t>37</a:t>
            </a:fld>
            <a:endParaRPr lang="en-US"/>
          </a:p>
        </p:txBody>
      </p:sp>
    </p:spTree>
    <p:extLst>
      <p:ext uri="{BB962C8B-B14F-4D97-AF65-F5344CB8AC3E}">
        <p14:creationId xmlns:p14="http://schemas.microsoft.com/office/powerpoint/2010/main" val="1449113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2400" dirty="0">
                <a:ea typeface="ＭＳ Ｐゴシック" pitchFamily="34" charset="-128"/>
              </a:rPr>
              <a:t>Must analyze requirements on entity behaviors within the application</a:t>
            </a:r>
          </a:p>
          <a:p>
            <a:pPr lvl="1" eaLnBrk="1" hangingPunct="1"/>
            <a:r>
              <a:rPr lang="en-US" sz="2000" dirty="0">
                <a:ea typeface="ＭＳ Ｐゴシック" pitchFamily="34" charset="-128"/>
              </a:rPr>
              <a:t>Does the application require attention to parallel tasks that are sensitive to each other? </a:t>
            </a:r>
          </a:p>
          <a:p>
            <a:pPr lvl="2" eaLnBrk="1" hangingPunct="1"/>
            <a:r>
              <a:rPr lang="en-US" sz="2000" dirty="0">
                <a:ea typeface="ＭＳ Ｐゴシック" pitchFamily="34" charset="-128"/>
              </a:rPr>
              <a:t>Dependent on common understanding.</a:t>
            </a:r>
          </a:p>
          <a:p>
            <a:pPr lvl="1" eaLnBrk="1" hangingPunct="1"/>
            <a:r>
              <a:rPr lang="en-US" sz="2000" dirty="0">
                <a:ea typeface="ＭＳ Ｐゴシック" pitchFamily="34" charset="-128"/>
              </a:rPr>
              <a:t>Does the application require handling large numbers of special cases and exceptions?</a:t>
            </a:r>
          </a:p>
          <a:p>
            <a:pPr lvl="2" eaLnBrk="1" hangingPunct="1"/>
            <a:r>
              <a:rPr lang="en-US" sz="2000" dirty="0">
                <a:ea typeface="ＭＳ Ｐゴシック" pitchFamily="34" charset="-128"/>
              </a:rPr>
              <a:t>Difficult to code a simple, general algorithm.</a:t>
            </a:r>
          </a:p>
          <a:p>
            <a:pPr lvl="1" eaLnBrk="1" hangingPunct="1"/>
            <a:r>
              <a:rPr lang="en-US" sz="2000" dirty="0">
                <a:ea typeface="ＭＳ Ｐゴシック" pitchFamily="34" charset="-128"/>
              </a:rPr>
              <a:t>Does the application require quick, dynamic, and robust adaptation to changing situations? </a:t>
            </a:r>
          </a:p>
          <a:p>
            <a:pPr lvl="2" eaLnBrk="1" hangingPunct="1"/>
            <a:r>
              <a:rPr lang="en-US" sz="2000" dirty="0">
                <a:ea typeface="ＭＳ Ｐゴシック" pitchFamily="34" charset="-128"/>
              </a:rPr>
              <a:t>Pattern recognition a must.</a:t>
            </a:r>
          </a:p>
          <a:p>
            <a:pPr lvl="1" eaLnBrk="1" hangingPunct="1"/>
            <a:r>
              <a:rPr lang="en-US" sz="2000" dirty="0">
                <a:ea typeface="ＭＳ Ｐゴシック" pitchFamily="34" charset="-128"/>
              </a:rPr>
              <a:t>Does the application require flexible </a:t>
            </a:r>
            <a:r>
              <a:rPr lang="en-US" sz="2000" dirty="0" err="1">
                <a:ea typeface="ＭＳ Ｐゴシック" pitchFamily="34" charset="-128"/>
              </a:rPr>
              <a:t>interruptibility</a:t>
            </a:r>
            <a:r>
              <a:rPr lang="en-US" sz="2000" dirty="0">
                <a:ea typeface="ＭＳ Ｐゴシック" pitchFamily="34" charset="-128"/>
              </a:rPr>
              <a:t> and opportunism</a:t>
            </a:r>
          </a:p>
          <a:p>
            <a:pPr lvl="2" eaLnBrk="1" hangingPunct="1"/>
            <a:r>
              <a:rPr lang="en-US" sz="2000" dirty="0">
                <a:ea typeface="ＭＳ Ｐゴシック" pitchFamily="34" charset="-128"/>
              </a:rPr>
              <a:t>Least-commitment approach dictates programming model.</a:t>
            </a:r>
          </a:p>
          <a:p>
            <a:pPr lvl="1" eaLnBrk="1" hangingPunct="1"/>
            <a:r>
              <a:rPr lang="en-US" sz="2000" dirty="0">
                <a:ea typeface="ＭＳ Ｐゴシック" pitchFamily="34" charset="-128"/>
              </a:rPr>
              <a:t>Does the application require natural collaboration with human users?</a:t>
            </a:r>
          </a:p>
          <a:p>
            <a:pPr lvl="2" eaLnBrk="1" hangingPunct="1"/>
            <a:r>
              <a:rPr lang="en-US" sz="2000" dirty="0">
                <a:ea typeface="ＭＳ Ｐゴシック" pitchFamily="34" charset="-128"/>
              </a:rPr>
              <a:t>Especially including modeling users’ understanding and intentions.</a:t>
            </a:r>
          </a:p>
          <a:p>
            <a:pPr eaLnBrk="1" hangingPunct="1"/>
            <a:endParaRPr lang="en-US" dirty="0">
              <a:ea typeface="ＭＳ Ｐゴシック" pitchFamily="34" charset="-128"/>
            </a:endParaRPr>
          </a:p>
          <a:p>
            <a:endParaRPr lang="en-US" dirty="0">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7E8AA16-29D1-4907-8EA7-516BC9CF6901}" type="slidenum">
              <a:rPr lang="en-US" smtClean="0"/>
              <a:pPr eaLnBrk="1" hangingPunct="1"/>
              <a:t>38</a:t>
            </a:fld>
            <a:endParaRPr lang="en-US"/>
          </a:p>
        </p:txBody>
      </p:sp>
    </p:spTree>
    <p:extLst>
      <p:ext uri="{BB962C8B-B14F-4D97-AF65-F5344CB8AC3E}">
        <p14:creationId xmlns:p14="http://schemas.microsoft.com/office/powerpoint/2010/main" val="644295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ea typeface="ＭＳ Ｐゴシック" pitchFamily="34" charset="-128"/>
              </a:rPr>
              <a:t>Cognitive systems are not optional</a:t>
            </a:r>
          </a:p>
          <a:p>
            <a:pPr lvl="1" eaLnBrk="1" hangingPunct="1"/>
            <a:r>
              <a:rPr lang="en-US" dirty="0">
                <a:ea typeface="ＭＳ Ｐゴシック" pitchFamily="34" charset="-128"/>
              </a:rPr>
              <a:t>There are identified needs to build systems that model and collaborate with humans</a:t>
            </a:r>
          </a:p>
          <a:p>
            <a:pPr eaLnBrk="1" hangingPunct="1"/>
            <a:r>
              <a:rPr lang="en-US" dirty="0">
                <a:ea typeface="ＭＳ Ｐゴシック" pitchFamily="34" charset="-128"/>
              </a:rPr>
              <a:t>There are current technologies available to build a variety of types of cognitive systems</a:t>
            </a:r>
          </a:p>
          <a:p>
            <a:pPr eaLnBrk="1" hangingPunct="1"/>
            <a:r>
              <a:rPr lang="en-US" dirty="0">
                <a:ea typeface="ＭＳ Ｐゴシック" pitchFamily="34" charset="-128"/>
              </a:rPr>
              <a:t>Knowledge-rich cognitive systems incorporate specific capabilities to support adaptive, complex behavior</a:t>
            </a:r>
          </a:p>
          <a:p>
            <a:pPr eaLnBrk="1" hangingPunct="1"/>
            <a:r>
              <a:rPr lang="en-US" dirty="0">
                <a:ea typeface="ＭＳ Ｐゴシック" pitchFamily="34" charset="-128"/>
              </a:rPr>
              <a:t>There are good methods for deciding which approaches best suit your requirements</a:t>
            </a:r>
          </a:p>
          <a:p>
            <a:pPr eaLnBrk="1" hangingPunct="1"/>
            <a:endParaRPr lang="en-US" dirty="0">
              <a:ea typeface="ＭＳ Ｐゴシック" pitchFamily="34" charset="-128"/>
            </a:endParaRPr>
          </a:p>
          <a:p>
            <a:endParaRPr lang="en-US" dirty="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945A4EF-C685-468F-AD87-A0896B7E083B}" type="slidenum">
              <a:rPr lang="en-US" smtClean="0"/>
              <a:pPr eaLnBrk="1" hangingPunct="1"/>
              <a:t>41</a:t>
            </a:fld>
            <a:endParaRPr lang="en-US"/>
          </a:p>
        </p:txBody>
      </p:sp>
    </p:spTree>
    <p:extLst>
      <p:ext uri="{BB962C8B-B14F-4D97-AF65-F5344CB8AC3E}">
        <p14:creationId xmlns:p14="http://schemas.microsoft.com/office/powerpoint/2010/main" val="288131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cognitive system is a one that performs the  cognitive work of knowing, understanding, planning,  deciding, problem solving, analyzing, synthesizing, assessing, and judging as they are fully integrated  with perceiving and acting. …an entity that does cognitive work.” from http://mac9.org/w/what-is-a-cognitive-system-cognitive-systems-design-w216/</a:t>
            </a: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158428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ea typeface="ＭＳ Ｐゴシック" pitchFamily="34" charset="-128"/>
              </a:rPr>
              <a:t>Identify the benefits of cognitive simulation/application</a:t>
            </a:r>
          </a:p>
          <a:p>
            <a:pPr eaLnBrk="1" hangingPunct="1"/>
            <a:r>
              <a:rPr lang="en-US" dirty="0">
                <a:ea typeface="ＭＳ Ｐゴシック" pitchFamily="34" charset="-128"/>
              </a:rPr>
              <a:t>Identify key differences between cognitive systems and traditional software systems</a:t>
            </a:r>
          </a:p>
          <a:p>
            <a:pPr eaLnBrk="1" hangingPunct="1"/>
            <a:r>
              <a:rPr lang="en-US" dirty="0">
                <a:ea typeface="ＭＳ Ｐゴシック" pitchFamily="34" charset="-128"/>
              </a:rPr>
              <a:t>Describe the least-commitment approach inherent to knowledge-rich cognitive systems</a:t>
            </a:r>
          </a:p>
          <a:p>
            <a:pPr eaLnBrk="1" hangingPunct="1"/>
            <a:r>
              <a:rPr lang="en-US" dirty="0">
                <a:ea typeface="ＭＳ Ｐゴシック" pitchFamily="34" charset="-128"/>
              </a:rPr>
              <a:t>Provide examples that motivate cognitive, least-commitment strategies over traditional state-based engineering strategies</a:t>
            </a:r>
          </a:p>
          <a:p>
            <a:pPr eaLnBrk="1" hangingPunct="1"/>
            <a:r>
              <a:rPr lang="en-US" dirty="0">
                <a:ea typeface="ＭＳ Ｐゴシック" pitchFamily="34" charset="-128"/>
              </a:rPr>
              <a:t>Characterize applications where cognitive systems solutions are appropriate</a:t>
            </a:r>
          </a:p>
          <a:p>
            <a:endParaRPr lang="en-US" dirty="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1A3A6B-7C90-4D4B-A0ED-DFF08BABA4B7}" type="slidenum">
              <a:rPr lang="en-US" smtClean="0"/>
              <a:pPr eaLnBrk="1" hangingPunct="1"/>
              <a:t>42</a:t>
            </a:fld>
            <a:endParaRPr lang="en-US"/>
          </a:p>
        </p:txBody>
      </p:sp>
    </p:spTree>
    <p:extLst>
      <p:ext uri="{BB962C8B-B14F-4D97-AF65-F5344CB8AC3E}">
        <p14:creationId xmlns:p14="http://schemas.microsoft.com/office/powerpoint/2010/main" val="567260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43</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556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Recreate</a:t>
            </a:r>
            <a:r>
              <a:rPr lang="en-US" baseline="0" dirty="0"/>
              <a:t> a person’s cognition in a model, in order to help people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02830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Humans, and other cognitive systems, use </a:t>
            </a:r>
            <a:r>
              <a:rPr lang="en-US" b="1" i="1" dirty="0">
                <a:ea typeface="ＭＳ Ｐゴシック" pitchFamily="34" charset="-128"/>
              </a:rPr>
              <a:t>least-commitment reasoning</a:t>
            </a:r>
          </a:p>
          <a:p>
            <a:pPr lvl="1"/>
            <a:r>
              <a:rPr lang="en-US" dirty="0">
                <a:ea typeface="ＭＳ Ｐゴシック" pitchFamily="34" charset="-128"/>
              </a:rPr>
              <a:t>Make the best manageable decision in a very short amount of time</a:t>
            </a:r>
          </a:p>
          <a:p>
            <a:pPr lvl="1"/>
            <a:r>
              <a:rPr lang="en-US" dirty="0">
                <a:ea typeface="ＭＳ Ｐゴシック" pitchFamily="34" charset="-128"/>
              </a:rPr>
              <a:t>Rapidly consider and reconsider interpretations of the situation, goals to achieve, how to achieve them</a:t>
            </a:r>
          </a:p>
          <a:p>
            <a:pPr lvl="1"/>
            <a:r>
              <a:rPr lang="en-US" dirty="0">
                <a:ea typeface="ＭＳ Ｐゴシック" pitchFamily="34" charset="-128"/>
              </a:rPr>
              <a:t>Compose emergent, purposeful (but also adaptive) behavior from individual least-commitment choices</a:t>
            </a:r>
          </a:p>
          <a:p>
            <a:r>
              <a:rPr lang="en-US" dirty="0">
                <a:ea typeface="ＭＳ Ｐゴシック" pitchFamily="34" charset="-128"/>
              </a:rPr>
              <a:t>Contrast:</a:t>
            </a:r>
          </a:p>
          <a:p>
            <a:pPr lvl="1"/>
            <a:r>
              <a:rPr lang="en-US" dirty="0">
                <a:ea typeface="ＭＳ Ｐゴシック" pitchFamily="34" charset="-128"/>
              </a:rPr>
              <a:t>Search- and computation-intensive planning approaches to AI</a:t>
            </a:r>
          </a:p>
          <a:p>
            <a:pPr lvl="1"/>
            <a:r>
              <a:rPr lang="en-US" dirty="0">
                <a:ea typeface="ＭＳ Ｐゴシック" pitchFamily="34" charset="-128"/>
              </a:rPr>
              <a:t>“Traditional” expert systems</a:t>
            </a:r>
          </a:p>
          <a:p>
            <a:pPr lvl="1"/>
            <a:r>
              <a:rPr lang="en-US" dirty="0">
                <a:ea typeface="ＭＳ Ｐゴシック" pitchFamily="34" charset="-128"/>
              </a:rPr>
              <a:t>“Reactive” systems with no internal state</a:t>
            </a:r>
          </a:p>
          <a:p>
            <a:endParaRPr lang="en-US" dirty="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5D98FF-9ED2-4C53-B595-4132452B888C}" type="slidenum">
              <a:rPr lang="en-US">
                <a:solidFill>
                  <a:prstClr val="black"/>
                </a:solidFill>
              </a:rPr>
              <a:pPr eaLnBrk="1" hangingPunct="1"/>
              <a:t>6</a:t>
            </a:fld>
            <a:endParaRPr lang="en-US">
              <a:solidFill>
                <a:prstClr val="black"/>
              </a:solidFill>
            </a:endParaRPr>
          </a:p>
        </p:txBody>
      </p:sp>
    </p:spTree>
    <p:extLst>
      <p:ext uri="{BB962C8B-B14F-4D97-AF65-F5344CB8AC3E}">
        <p14:creationId xmlns:p14="http://schemas.microsoft.com/office/powerpoint/2010/main" val="268658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Humans, and other cognitive systems, use </a:t>
            </a:r>
            <a:r>
              <a:rPr lang="en-US" b="1" i="1" dirty="0">
                <a:ea typeface="ＭＳ Ｐゴシック" pitchFamily="34" charset="-128"/>
              </a:rPr>
              <a:t>least-commitment reasoning</a:t>
            </a:r>
          </a:p>
          <a:p>
            <a:pPr lvl="1"/>
            <a:r>
              <a:rPr lang="en-US" dirty="0">
                <a:ea typeface="ＭＳ Ｐゴシック" pitchFamily="34" charset="-128"/>
              </a:rPr>
              <a:t>Make the best manageable decision in a very short amount of time</a:t>
            </a:r>
          </a:p>
          <a:p>
            <a:pPr lvl="1"/>
            <a:r>
              <a:rPr lang="en-US" dirty="0">
                <a:ea typeface="ＭＳ Ｐゴシック" pitchFamily="34" charset="-128"/>
              </a:rPr>
              <a:t>Rapidly consider and reconsider interpretations of the situation, goals to achieve, how to achieve them</a:t>
            </a:r>
          </a:p>
          <a:p>
            <a:pPr lvl="1"/>
            <a:r>
              <a:rPr lang="en-US" dirty="0">
                <a:ea typeface="ＭＳ Ｐゴシック" pitchFamily="34" charset="-128"/>
              </a:rPr>
              <a:t>Compose emergent, purposeful (but also adaptive) behavior from individual least-commitment choices</a:t>
            </a:r>
          </a:p>
          <a:p>
            <a:r>
              <a:rPr lang="en-US" dirty="0">
                <a:ea typeface="ＭＳ Ｐゴシック" pitchFamily="34" charset="-128"/>
              </a:rPr>
              <a:t>Contrast:</a:t>
            </a:r>
          </a:p>
          <a:p>
            <a:pPr lvl="1"/>
            <a:r>
              <a:rPr lang="en-US" dirty="0">
                <a:ea typeface="ＭＳ Ｐゴシック" pitchFamily="34" charset="-128"/>
              </a:rPr>
              <a:t>Search- and computation-intensive planning approaches to AI</a:t>
            </a:r>
          </a:p>
          <a:p>
            <a:pPr lvl="1"/>
            <a:r>
              <a:rPr lang="en-US" dirty="0">
                <a:ea typeface="ＭＳ Ｐゴシック" pitchFamily="34" charset="-128"/>
              </a:rPr>
              <a:t>“Traditional” expert systems</a:t>
            </a:r>
          </a:p>
          <a:p>
            <a:pPr lvl="1"/>
            <a:r>
              <a:rPr lang="en-US" dirty="0">
                <a:ea typeface="ＭＳ Ｐゴシック" pitchFamily="34" charset="-128"/>
              </a:rPr>
              <a:t>“Reactive” systems with no internal state</a:t>
            </a:r>
          </a:p>
          <a:p>
            <a:endParaRPr lang="en-US" dirty="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5D98FF-9ED2-4C53-B595-4132452B888C}"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234954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Introduction to “how to build them” </a:t>
            </a:r>
          </a:p>
          <a:p>
            <a:r>
              <a:rPr lang="en-US" b="1" dirty="0">
                <a:ea typeface="ＭＳ Ｐゴシック" pitchFamily="34" charset="-128"/>
              </a:rPr>
              <a:t>The first part is saying “requirements are usually bad/problem”</a:t>
            </a:r>
          </a:p>
          <a:p>
            <a:r>
              <a:rPr lang="en-US" b="1" dirty="0">
                <a:ea typeface="ＭＳ Ｐゴシック" pitchFamily="34" charset="-128"/>
              </a:rPr>
              <a:t>The second part is the solution</a:t>
            </a:r>
          </a:p>
          <a:p>
            <a:endParaRPr lang="en-US" b="1" dirty="0">
              <a:ea typeface="ＭＳ Ｐゴシック" pitchFamily="34" charset="-128"/>
            </a:endParaRPr>
          </a:p>
          <a:p>
            <a:pPr eaLnBrk="1" hangingPunct="1"/>
            <a:r>
              <a:rPr lang="en-US" dirty="0">
                <a:ea typeface="ＭＳ Ｐゴシック" pitchFamily="34" charset="-128"/>
              </a:rPr>
              <a:t>Requirements definitions are vague and general</a:t>
            </a:r>
          </a:p>
          <a:p>
            <a:pPr lvl="1" eaLnBrk="1" hangingPunct="1"/>
            <a:r>
              <a:rPr lang="en-US" dirty="0">
                <a:ea typeface="ＭＳ Ｐゴシック" pitchFamily="34" charset="-128"/>
              </a:rPr>
              <a:t>“Always do the smart thing”</a:t>
            </a:r>
          </a:p>
          <a:p>
            <a:pPr lvl="1" eaLnBrk="1" hangingPunct="1"/>
            <a:r>
              <a:rPr lang="en-US" dirty="0">
                <a:ea typeface="ＭＳ Ｐゴシック" pitchFamily="34" charset="-128"/>
              </a:rPr>
              <a:t>“Make the same mistakes people do”</a:t>
            </a:r>
          </a:p>
          <a:p>
            <a:pPr lvl="1" eaLnBrk="1" hangingPunct="1"/>
            <a:r>
              <a:rPr lang="en-US" dirty="0">
                <a:ea typeface="ＭＳ Ｐゴシック" pitchFamily="34" charset="-128"/>
              </a:rPr>
              <a:t>Don’t be predictable or boring</a:t>
            </a:r>
          </a:p>
          <a:p>
            <a:pPr lvl="1" eaLnBrk="1" hangingPunct="1"/>
            <a:r>
              <a:rPr lang="en-US" dirty="0">
                <a:ea typeface="ＭＳ Ｐゴシック" pitchFamily="34" charset="-128"/>
              </a:rPr>
              <a:t>There is always room for more intelligence</a:t>
            </a:r>
          </a:p>
          <a:p>
            <a:endParaRPr lang="en-US" b="1"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764C0F-3DF7-4B0F-9D1B-B856B6AF9997}" type="slidenum">
              <a:rPr lang="en-US" smtClean="0"/>
              <a:pPr eaLnBrk="1" hangingPunct="1"/>
              <a:t>8</a:t>
            </a:fld>
            <a:endParaRPr lang="en-US"/>
          </a:p>
        </p:txBody>
      </p:sp>
    </p:spTree>
    <p:extLst>
      <p:ext uri="{BB962C8B-B14F-4D97-AF65-F5344CB8AC3E}">
        <p14:creationId xmlns:p14="http://schemas.microsoft.com/office/powerpoint/2010/main" val="186717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ea typeface="ＭＳ Ｐゴシック" pitchFamily="34" charset="-128"/>
              </a:rPr>
              <a:t>Introduction to “how to build them” </a:t>
            </a:r>
          </a:p>
          <a:p>
            <a:r>
              <a:rPr lang="en-US" b="1" dirty="0">
                <a:ea typeface="ＭＳ Ｐゴシック" pitchFamily="34" charset="-128"/>
              </a:rPr>
              <a:t>The first part is saying “requirements are usually bad/problem”</a:t>
            </a:r>
          </a:p>
          <a:p>
            <a:r>
              <a:rPr lang="en-US" b="1" dirty="0">
                <a:ea typeface="ＭＳ Ｐゴシック" pitchFamily="34" charset="-128"/>
              </a:rPr>
              <a:t>The second part is the solution</a:t>
            </a:r>
          </a:p>
          <a:p>
            <a:endParaRPr lang="en-US" b="1" dirty="0">
              <a:ea typeface="ＭＳ Ｐゴシック" pitchFamily="34" charset="-128"/>
            </a:endParaRPr>
          </a:p>
          <a:p>
            <a:pPr eaLnBrk="1" hangingPunct="1"/>
            <a:r>
              <a:rPr lang="en-US" dirty="0">
                <a:ea typeface="ＭＳ Ｐゴシック" pitchFamily="34" charset="-128"/>
              </a:rPr>
              <a:t>Requirements definitions are vague and general</a:t>
            </a:r>
          </a:p>
          <a:p>
            <a:pPr lvl="1" eaLnBrk="1" hangingPunct="1"/>
            <a:r>
              <a:rPr lang="en-US" dirty="0">
                <a:ea typeface="ＭＳ Ｐゴシック" pitchFamily="34" charset="-128"/>
              </a:rPr>
              <a:t>“Always do the smart thing”</a:t>
            </a:r>
          </a:p>
          <a:p>
            <a:pPr lvl="1" eaLnBrk="1" hangingPunct="1"/>
            <a:r>
              <a:rPr lang="en-US" dirty="0">
                <a:ea typeface="ＭＳ Ｐゴシック" pitchFamily="34" charset="-128"/>
              </a:rPr>
              <a:t>“Make the same mistakes people do”</a:t>
            </a:r>
          </a:p>
          <a:p>
            <a:pPr lvl="1" eaLnBrk="1" hangingPunct="1"/>
            <a:r>
              <a:rPr lang="en-US" dirty="0">
                <a:ea typeface="ＭＳ Ｐゴシック" pitchFamily="34" charset="-128"/>
              </a:rPr>
              <a:t>Don’t be predictable or boring</a:t>
            </a:r>
          </a:p>
          <a:p>
            <a:pPr lvl="1" eaLnBrk="1" hangingPunct="1"/>
            <a:r>
              <a:rPr lang="en-US" dirty="0">
                <a:ea typeface="ＭＳ Ｐゴシック" pitchFamily="34" charset="-128"/>
              </a:rPr>
              <a:t>There is always room for more intelligence</a:t>
            </a:r>
          </a:p>
          <a:p>
            <a:endParaRPr lang="en-US" b="1" dirty="0">
              <a:ea typeface="ＭＳ Ｐゴシック" pitchFamily="34" charset="-128"/>
            </a:endParaRPr>
          </a:p>
          <a:p>
            <a:pPr eaLnBrk="1" hangingPunct="1">
              <a:spcBef>
                <a:spcPts val="1800"/>
              </a:spcBef>
            </a:pPr>
            <a:r>
              <a:rPr lang="en-US" dirty="0">
                <a:ea typeface="ＭＳ Ｐゴシック" pitchFamily="34" charset="-128"/>
              </a:rPr>
              <a:t>Demands a spiral design process</a:t>
            </a:r>
          </a:p>
          <a:p>
            <a:pPr lvl="1" eaLnBrk="1" hangingPunct="1"/>
            <a:r>
              <a:rPr lang="en-US" dirty="0">
                <a:ea typeface="ＭＳ Ｐゴシック" pitchFamily="34" charset="-128"/>
              </a:rPr>
              <a:t>Start with small set of generalized scenarios</a:t>
            </a:r>
          </a:p>
          <a:p>
            <a:pPr lvl="1" eaLnBrk="1" hangingPunct="1"/>
            <a:r>
              <a:rPr lang="en-US" dirty="0">
                <a:ea typeface="ＭＳ Ｐゴシック" pitchFamily="34" charset="-128"/>
              </a:rPr>
              <a:t>Get at principles and understanding behind decision making</a:t>
            </a:r>
          </a:p>
          <a:p>
            <a:pPr lvl="1" eaLnBrk="1" hangingPunct="1"/>
            <a:r>
              <a:rPr lang="en-US" dirty="0">
                <a:ea typeface="ＭＳ Ｐゴシック" pitchFamily="34" charset="-128"/>
              </a:rPr>
              <a:t>Focus on situational awareness and representation</a:t>
            </a:r>
          </a:p>
          <a:p>
            <a:pPr lvl="1" eaLnBrk="1" hangingPunct="1"/>
            <a:r>
              <a:rPr lang="en-US" dirty="0">
                <a:ea typeface="ＭＳ Ｐゴシック" pitchFamily="34" charset="-128"/>
              </a:rPr>
              <a:t>Iterate design on areas of emphasis</a:t>
            </a:r>
          </a:p>
          <a:p>
            <a:pPr lvl="1" eaLnBrk="1" hangingPunct="1"/>
            <a:r>
              <a:rPr lang="en-US" dirty="0">
                <a:ea typeface="ＭＳ Ｐゴシック" pitchFamily="34" charset="-128"/>
              </a:rPr>
              <a:t>Prototype-test-evaluate-refine</a:t>
            </a:r>
          </a:p>
          <a:p>
            <a:endParaRPr lang="en-US" b="1"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764C0F-3DF7-4B0F-9D1B-B856B6AF9997}" type="slidenum">
              <a:rPr lang="en-US" smtClean="0"/>
              <a:pPr eaLnBrk="1" hangingPunct="1"/>
              <a:t>9</a:t>
            </a:fld>
            <a:endParaRPr lang="en-US"/>
          </a:p>
        </p:txBody>
      </p:sp>
    </p:spTree>
    <p:extLst>
      <p:ext uri="{BB962C8B-B14F-4D97-AF65-F5344CB8AC3E}">
        <p14:creationId xmlns:p14="http://schemas.microsoft.com/office/powerpoint/2010/main" val="4024682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19589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4060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612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67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603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pPr>
                <a:defRPr/>
              </a:pPr>
              <a:t>‹#›</a:t>
            </a:fld>
            <a:endParaRPr lang="en-US" dirty="0"/>
          </a:p>
        </p:txBody>
      </p:sp>
      <p:sp>
        <p:nvSpPr>
          <p:cNvPr id="4" name="Title 1"/>
          <p:cNvSpPr>
            <a:spLocks noGrp="1"/>
          </p:cNvSpPr>
          <p:nvPr>
            <p:ph type="title"/>
          </p:nvPr>
        </p:nvSpPr>
        <p:spPr>
          <a:xfrm>
            <a:off x="0" y="1"/>
            <a:ext cx="12192000" cy="824459"/>
          </a:xfrm>
        </p:spPr>
        <p:txBody>
          <a:bodyPr lIns="109728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0332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BF55-FFAC-452D-B98C-37571FD60C4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C0A72F-05EE-4452-A962-349394AC5E23}"/>
              </a:ext>
            </a:extLst>
          </p:cNvPr>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076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extLst>
      <p:ext uri="{BB962C8B-B14F-4D97-AF65-F5344CB8AC3E}">
        <p14:creationId xmlns:p14="http://schemas.microsoft.com/office/powerpoint/2010/main" val="274200327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86568" y="1886921"/>
            <a:ext cx="8353425" cy="1229411"/>
          </a:xfrm>
        </p:spPr>
        <p:txBody>
          <a:bodyPr/>
          <a:lstStyle/>
          <a:p>
            <a:r>
              <a:rPr lang="en-US" dirty="0"/>
              <a:t>Introduction to Cognitive Systems for Modeling and Simulation</a:t>
            </a:r>
          </a:p>
        </p:txBody>
      </p:sp>
      <p:sp>
        <p:nvSpPr>
          <p:cNvPr id="10" name="Text Placeholder 9"/>
          <p:cNvSpPr>
            <a:spLocks noGrp="1"/>
          </p:cNvSpPr>
          <p:nvPr>
            <p:ph type="body" sz="quarter" idx="11"/>
          </p:nvPr>
        </p:nvSpPr>
        <p:spPr>
          <a:xfrm>
            <a:off x="1276350" y="5150279"/>
            <a:ext cx="9639300" cy="1229411"/>
          </a:xfrm>
        </p:spPr>
        <p:txBody>
          <a:bodyPr/>
          <a:lstStyle/>
          <a:p>
            <a:r>
              <a:rPr lang="en-US" dirty="0">
                <a:latin typeface="Arial Narrow" pitchFamily="34" charset="0"/>
              </a:rPr>
              <a:t>Randolph M. Jones, PhD, Soar Technology, rjones@soartech.com</a:t>
            </a:r>
          </a:p>
          <a:p>
            <a:r>
              <a:rPr lang="en-US" dirty="0">
                <a:latin typeface="Arial Narrow" pitchFamily="34" charset="0"/>
              </a:rPr>
              <a:t>Dylan Schmorrow, PhD, Soar Technology, dylan.schmorrow@soartech.com</a:t>
            </a:r>
          </a:p>
          <a:p>
            <a:endParaRPr lang="en-US" dirty="0"/>
          </a:p>
        </p:txBody>
      </p:sp>
      <p:pic>
        <p:nvPicPr>
          <p:cNvPr id="4" name="Picture 15" descr="soartech_logo_stacked">
            <a:extLst>
              <a:ext uri="{FF2B5EF4-FFF2-40B4-BE49-F238E27FC236}">
                <a16:creationId xmlns:a16="http://schemas.microsoft.com/office/drawing/2014/main" id="{ECC8A210-C73E-4C83-9DE4-76E8ADE381CC}"/>
              </a:ext>
            </a:extLst>
          </p:cNvPr>
          <p:cNvPicPr>
            <a:picLocks noChangeAspect="1" noChangeArrowheads="1"/>
          </p:cNvPicPr>
          <p:nvPr/>
        </p:nvPicPr>
        <p:blipFill>
          <a:blip r:embed="rId3" cstate="print"/>
          <a:srcRect/>
          <a:stretch>
            <a:fillRect/>
          </a:stretch>
        </p:blipFill>
        <p:spPr bwMode="auto">
          <a:xfrm>
            <a:off x="4755243" y="2994139"/>
            <a:ext cx="2681514" cy="1835078"/>
          </a:xfrm>
          <a:prstGeom prst="rect">
            <a:avLst/>
          </a:prstGeom>
          <a:noFill/>
          <a:ln w="9525">
            <a:noFill/>
            <a:miter lim="800000"/>
            <a:headEnd/>
            <a:tailEnd/>
          </a:ln>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ea typeface="ＭＳ Ｐゴシック" pitchFamily="34" charset="-128"/>
              </a:rPr>
              <a:t>Challenges in Engineering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9" name="Group 8"/>
          <p:cNvGrpSpPr/>
          <p:nvPr/>
        </p:nvGrpSpPr>
        <p:grpSpPr>
          <a:xfrm>
            <a:off x="2129790" y="1508760"/>
            <a:ext cx="6572732" cy="1645920"/>
            <a:chOff x="605790" y="1508760"/>
            <a:chExt cx="6572732" cy="1645920"/>
          </a:xfrm>
        </p:grpSpPr>
        <p:grpSp>
          <p:nvGrpSpPr>
            <p:cNvPr id="2" name="Group 1"/>
            <p:cNvGrpSpPr/>
            <p:nvPr/>
          </p:nvGrpSpPr>
          <p:grpSpPr>
            <a:xfrm>
              <a:off x="605790" y="1508760"/>
              <a:ext cx="3246602" cy="1645920"/>
              <a:chOff x="605790" y="1508760"/>
              <a:chExt cx="3246602" cy="1645920"/>
            </a:xfrm>
          </p:grpSpPr>
          <p:sp>
            <p:nvSpPr>
              <p:cNvPr id="4" name="Rectangle 3"/>
              <p:cNvSpPr/>
              <p:nvPr/>
            </p:nvSpPr>
            <p:spPr bwMode="auto">
              <a:xfrm>
                <a:off x="640080"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Requirements</a:t>
                </a:r>
              </a:p>
            </p:txBody>
          </p:sp>
          <p:sp>
            <p:nvSpPr>
              <p:cNvPr id="3" name="Rectangular Callout 2"/>
              <p:cNvSpPr/>
              <p:nvPr/>
            </p:nvSpPr>
            <p:spPr bwMode="auto">
              <a:xfrm>
                <a:off x="60579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1</a:t>
                </a:r>
              </a:p>
            </p:txBody>
          </p:sp>
        </p:grpSp>
        <p:grpSp>
          <p:nvGrpSpPr>
            <p:cNvPr id="6" name="Group 5"/>
            <p:cNvGrpSpPr/>
            <p:nvPr/>
          </p:nvGrpSpPr>
          <p:grpSpPr>
            <a:xfrm>
              <a:off x="3931920" y="1508760"/>
              <a:ext cx="3246602" cy="1645920"/>
              <a:chOff x="3931920" y="1508760"/>
              <a:chExt cx="3246602" cy="1645920"/>
            </a:xfrm>
          </p:grpSpPr>
          <p:sp>
            <p:nvSpPr>
              <p:cNvPr id="14" name="Rectangle 13"/>
              <p:cNvSpPr/>
              <p:nvPr/>
            </p:nvSpPr>
            <p:spPr bwMode="auto">
              <a:xfrm>
                <a:off x="3966210"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Scenario Set</a:t>
                </a:r>
              </a:p>
            </p:txBody>
          </p:sp>
          <p:sp>
            <p:nvSpPr>
              <p:cNvPr id="17" name="Rectangular Callout 16"/>
              <p:cNvSpPr/>
              <p:nvPr/>
            </p:nvSpPr>
            <p:spPr bwMode="auto">
              <a:xfrm>
                <a:off x="393192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2</a:t>
                </a:r>
              </a:p>
            </p:txBody>
          </p:sp>
        </p:grpSp>
      </p:grpSp>
      <p:sp>
        <p:nvSpPr>
          <p:cNvPr id="18" name="Rectangle 17"/>
          <p:cNvSpPr/>
          <p:nvPr/>
        </p:nvSpPr>
        <p:spPr bwMode="auto">
          <a:xfrm>
            <a:off x="4867910" y="1508761"/>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err="1">
                <a:solidFill>
                  <a:schemeClr val="bg1"/>
                </a:solidFill>
                <a:latin typeface="Calibri" panose="020F0502020204030204" pitchFamily="34" charset="0"/>
              </a:rPr>
              <a:t>DM</a:t>
            </a:r>
            <a:r>
              <a:rPr lang="en-US" b="1" dirty="0">
                <a:solidFill>
                  <a:schemeClr val="bg1"/>
                </a:solidFill>
                <a:latin typeface="Calibri" panose="020F0502020204030204" pitchFamily="34" charset="0"/>
              </a:rPr>
              <a:t> principles</a:t>
            </a:r>
          </a:p>
        </p:txBody>
      </p:sp>
      <p:sp>
        <p:nvSpPr>
          <p:cNvPr id="19" name="Rectangular Callout 18"/>
          <p:cNvSpPr/>
          <p:nvPr/>
        </p:nvSpPr>
        <p:spPr bwMode="auto">
          <a:xfrm>
            <a:off x="483362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3</a:t>
            </a:r>
          </a:p>
        </p:txBody>
      </p:sp>
      <p:cxnSp>
        <p:nvCxnSpPr>
          <p:cNvPr id="20" name="Straight Arrow Connector 19"/>
          <p:cNvCxnSpPr>
            <a:endCxn id="26" idx="1"/>
          </p:cNvCxnSpPr>
          <p:nvPr/>
        </p:nvCxnSpPr>
        <p:spPr bwMode="auto">
          <a:xfrm>
            <a:off x="7353301" y="2627611"/>
            <a:ext cx="645771" cy="658669"/>
          </a:xfrm>
          <a:prstGeom prst="straightConnector1">
            <a:avLst/>
          </a:prstGeom>
          <a:solidFill>
            <a:schemeClr val="accent1"/>
          </a:solidFill>
          <a:ln w="57150" cap="flat" cmpd="sng" algn="ctr">
            <a:solidFill>
              <a:schemeClr val="tx1"/>
            </a:solidFill>
            <a:prstDash val="solid"/>
            <a:miter lim="800000"/>
            <a:headEnd type="oval" w="med" len="med"/>
            <a:tailEnd type="triangle"/>
          </a:ln>
          <a:effectLst/>
        </p:spPr>
      </p:cxnSp>
      <p:cxnSp>
        <p:nvCxnSpPr>
          <p:cNvPr id="22" name="Straight Arrow Connector 21"/>
          <p:cNvCxnSpPr>
            <a:endCxn id="24" idx="0"/>
          </p:cNvCxnSpPr>
          <p:nvPr/>
        </p:nvCxnSpPr>
        <p:spPr bwMode="auto">
          <a:xfrm flipH="1">
            <a:off x="6731000" y="2621823"/>
            <a:ext cx="622300" cy="1613064"/>
          </a:xfrm>
          <a:prstGeom prst="straightConnector1">
            <a:avLst/>
          </a:prstGeom>
          <a:solidFill>
            <a:schemeClr val="accent1"/>
          </a:solidFill>
          <a:ln w="57150" cap="flat" cmpd="sng" algn="ctr">
            <a:solidFill>
              <a:schemeClr val="tx1"/>
            </a:solidFill>
            <a:prstDash val="solid"/>
            <a:miter lim="800000"/>
            <a:headEnd type="oval" w="med" len="med"/>
            <a:tailEnd type="triangle"/>
          </a:ln>
          <a:effectLst/>
        </p:spPr>
      </p:cxnSp>
      <p:sp>
        <p:nvSpPr>
          <p:cNvPr id="24" name="Oval 23"/>
          <p:cNvSpPr/>
          <p:nvPr/>
        </p:nvSpPr>
        <p:spPr bwMode="auto">
          <a:xfrm>
            <a:off x="5080001" y="4234888"/>
            <a:ext cx="3301999" cy="1022913"/>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80000"/>
              </a:lnSpc>
            </a:pPr>
            <a:r>
              <a:rPr lang="en-US" sz="2800" b="1" dirty="0">
                <a:solidFill>
                  <a:schemeClr val="bg1"/>
                </a:solidFill>
                <a:latin typeface="Calibri" panose="020F0502020204030204" pitchFamily="34" charset="0"/>
              </a:rPr>
              <a:t>Representation</a:t>
            </a:r>
          </a:p>
        </p:txBody>
      </p:sp>
      <p:sp>
        <p:nvSpPr>
          <p:cNvPr id="26" name="Oval 25"/>
          <p:cNvSpPr/>
          <p:nvPr/>
        </p:nvSpPr>
        <p:spPr bwMode="auto">
          <a:xfrm>
            <a:off x="7622146" y="3104860"/>
            <a:ext cx="2573808" cy="1238813"/>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lnSpc>
                <a:spcPct val="80000"/>
              </a:lnSpc>
            </a:pPr>
            <a:r>
              <a:rPr lang="en-US" sz="2800" b="1" dirty="0">
                <a:solidFill>
                  <a:schemeClr val="bg1"/>
                </a:solidFill>
                <a:latin typeface="Calibri" panose="020F0502020204030204" pitchFamily="34" charset="0"/>
              </a:rPr>
              <a:t>Situation Awareness</a:t>
            </a:r>
          </a:p>
        </p:txBody>
      </p:sp>
    </p:spTree>
    <p:extLst>
      <p:ext uri="{BB962C8B-B14F-4D97-AF65-F5344CB8AC3E}">
        <p14:creationId xmlns:p14="http://schemas.microsoft.com/office/powerpoint/2010/main" val="1643637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00417 -0.0037 L -0.32305 0.00093 " pathEditMode="relative" rAng="0" ptsTypes="AA">
                                      <p:cBhvr>
                                        <p:cTn id="6" dur="500" fill="hold"/>
                                        <p:tgtEl>
                                          <p:spTgt spid="9"/>
                                        </p:tgtEl>
                                        <p:attrNameLst>
                                          <p:attrName>ppt_x</p:attrName>
                                          <p:attrName>ppt_y</p:attrName>
                                        </p:attrNameLst>
                                      </p:cBhvr>
                                      <p:rCtr x="-16367" y="231"/>
                                    </p:animMotion>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250"/>
                                        <p:tgtEl>
                                          <p:spTgt spid="19"/>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50"/>
                                        <p:tgtEl>
                                          <p:spTgt spid="18"/>
                                        </p:tgtEl>
                                      </p:cBhvr>
                                    </p:animEffect>
                                  </p:childTnLst>
                                </p:cTn>
                              </p:par>
                            </p:childTnLst>
                          </p:cTn>
                        </p:par>
                        <p:par>
                          <p:cTn id="15" fill="hold">
                            <p:stCondLst>
                              <p:cond delay="1000"/>
                            </p:stCondLst>
                            <p:childTnLst>
                              <p:par>
                                <p:cTn id="16" presetID="22" presetClass="entr" presetSubtype="1" fill="hold" nodeType="afterEffect">
                                  <p:stCondLst>
                                    <p:cond delay="15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150"/>
                                        <p:tgtEl>
                                          <p:spTgt spid="22"/>
                                        </p:tgtEl>
                                      </p:cBhvr>
                                    </p:animEffect>
                                  </p:childTnLst>
                                </p:cTn>
                              </p:par>
                            </p:childTnLst>
                          </p:cTn>
                        </p:par>
                        <p:par>
                          <p:cTn id="19" fill="hold">
                            <p:stCondLst>
                              <p:cond delay="13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50"/>
                                        <p:tgtEl>
                                          <p:spTgt spid="24"/>
                                        </p:tgtEl>
                                      </p:cBhvr>
                                    </p:animEffect>
                                  </p:childTnLst>
                                </p:cTn>
                              </p:par>
                            </p:childTnLst>
                          </p:cTn>
                        </p:par>
                        <p:par>
                          <p:cTn id="23" fill="hold">
                            <p:stCondLst>
                              <p:cond delay="1550"/>
                            </p:stCondLst>
                            <p:childTnLst>
                              <p:par>
                                <p:cTn id="24" presetID="22" presetClass="entr" presetSubtype="1" fill="hold" nodeType="afterEffect">
                                  <p:stCondLst>
                                    <p:cond delay="15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150"/>
                                        <p:tgtEl>
                                          <p:spTgt spid="20"/>
                                        </p:tgtEl>
                                      </p:cBhvr>
                                    </p:animEffect>
                                  </p:childTnLst>
                                </p:cTn>
                              </p:par>
                            </p:childTnLst>
                          </p:cTn>
                        </p:par>
                        <p:par>
                          <p:cTn id="27" fill="hold">
                            <p:stCondLst>
                              <p:cond delay="185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ea typeface="ＭＳ Ｐゴシック" pitchFamily="34" charset="-128"/>
              </a:rPr>
              <a:t>Challenges in Engineering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7" name="Group 6"/>
          <p:cNvGrpSpPr/>
          <p:nvPr/>
        </p:nvGrpSpPr>
        <p:grpSpPr>
          <a:xfrm>
            <a:off x="1560576" y="1508760"/>
            <a:ext cx="6526706" cy="1645920"/>
            <a:chOff x="29516" y="1508760"/>
            <a:chExt cx="6526706" cy="1645920"/>
          </a:xfrm>
        </p:grpSpPr>
        <p:grpSp>
          <p:nvGrpSpPr>
            <p:cNvPr id="6" name="Group 5"/>
            <p:cNvGrpSpPr/>
            <p:nvPr/>
          </p:nvGrpSpPr>
          <p:grpSpPr>
            <a:xfrm>
              <a:off x="29516" y="1508760"/>
              <a:ext cx="3246602" cy="1645920"/>
              <a:chOff x="3931920" y="1508760"/>
              <a:chExt cx="3246602" cy="1645920"/>
            </a:xfrm>
          </p:grpSpPr>
          <p:sp>
            <p:nvSpPr>
              <p:cNvPr id="14" name="Rectangle 13"/>
              <p:cNvSpPr/>
              <p:nvPr/>
            </p:nvSpPr>
            <p:spPr bwMode="auto">
              <a:xfrm>
                <a:off x="3966210"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Scenario Set</a:t>
                </a:r>
              </a:p>
            </p:txBody>
          </p:sp>
          <p:sp>
            <p:nvSpPr>
              <p:cNvPr id="17" name="Rectangular Callout 16"/>
              <p:cNvSpPr/>
              <p:nvPr/>
            </p:nvSpPr>
            <p:spPr bwMode="auto">
              <a:xfrm>
                <a:off x="393192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2</a:t>
                </a:r>
              </a:p>
            </p:txBody>
          </p:sp>
        </p:grpSp>
        <p:sp>
          <p:nvSpPr>
            <p:cNvPr id="18" name="Rectangle 17"/>
            <p:cNvSpPr/>
            <p:nvPr/>
          </p:nvSpPr>
          <p:spPr bwMode="auto">
            <a:xfrm>
              <a:off x="3343910"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err="1">
                  <a:solidFill>
                    <a:schemeClr val="bg1"/>
                  </a:solidFill>
                  <a:latin typeface="Calibri" panose="020F0502020204030204" pitchFamily="34" charset="0"/>
                </a:rPr>
                <a:t>DM</a:t>
              </a:r>
              <a:r>
                <a:rPr lang="en-US" b="1" dirty="0">
                  <a:solidFill>
                    <a:schemeClr val="bg1"/>
                  </a:solidFill>
                  <a:latin typeface="Calibri" panose="020F0502020204030204" pitchFamily="34" charset="0"/>
                </a:rPr>
                <a:t> principles</a:t>
              </a:r>
            </a:p>
          </p:txBody>
        </p:sp>
        <p:sp>
          <p:nvSpPr>
            <p:cNvPr id="19" name="Rectangular Callout 18"/>
            <p:cNvSpPr/>
            <p:nvPr/>
          </p:nvSpPr>
          <p:spPr bwMode="auto">
            <a:xfrm>
              <a:off x="330962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3</a:t>
              </a:r>
            </a:p>
          </p:txBody>
        </p:sp>
      </p:grpSp>
      <p:grpSp>
        <p:nvGrpSpPr>
          <p:cNvPr id="8" name="Group 7"/>
          <p:cNvGrpSpPr/>
          <p:nvPr/>
        </p:nvGrpSpPr>
        <p:grpSpPr>
          <a:xfrm>
            <a:off x="5080000" y="2621824"/>
            <a:ext cx="5115954" cy="2635977"/>
            <a:chOff x="3556000" y="2621823"/>
            <a:chExt cx="5115954" cy="2635977"/>
          </a:xfrm>
        </p:grpSpPr>
        <p:cxnSp>
          <p:nvCxnSpPr>
            <p:cNvPr id="20" name="Straight Arrow Connector 19"/>
            <p:cNvCxnSpPr>
              <a:endCxn id="26" idx="1"/>
            </p:cNvCxnSpPr>
            <p:nvPr/>
          </p:nvCxnSpPr>
          <p:spPr bwMode="auto">
            <a:xfrm>
              <a:off x="5829300" y="2627610"/>
              <a:ext cx="645771" cy="658669"/>
            </a:xfrm>
            <a:prstGeom prst="straightConnector1">
              <a:avLst/>
            </a:prstGeom>
            <a:solidFill>
              <a:schemeClr val="accent1"/>
            </a:solidFill>
            <a:ln w="57150" cap="flat" cmpd="sng" algn="ctr">
              <a:solidFill>
                <a:schemeClr val="tx1"/>
              </a:solidFill>
              <a:prstDash val="solid"/>
              <a:miter lim="800000"/>
              <a:headEnd type="oval" w="med" len="med"/>
              <a:tailEnd type="triangle"/>
            </a:ln>
            <a:effectLst/>
          </p:spPr>
        </p:cxnSp>
        <p:cxnSp>
          <p:nvCxnSpPr>
            <p:cNvPr id="22" name="Straight Arrow Connector 21"/>
            <p:cNvCxnSpPr>
              <a:endCxn id="24" idx="0"/>
            </p:cNvCxnSpPr>
            <p:nvPr/>
          </p:nvCxnSpPr>
          <p:spPr bwMode="auto">
            <a:xfrm flipH="1">
              <a:off x="5207000" y="2621823"/>
              <a:ext cx="622300" cy="1613064"/>
            </a:xfrm>
            <a:prstGeom prst="straightConnector1">
              <a:avLst/>
            </a:prstGeom>
            <a:solidFill>
              <a:schemeClr val="accent1"/>
            </a:solidFill>
            <a:ln w="57150" cap="flat" cmpd="sng" algn="ctr">
              <a:solidFill>
                <a:schemeClr val="tx1"/>
              </a:solidFill>
              <a:prstDash val="solid"/>
              <a:miter lim="800000"/>
              <a:headEnd type="oval" w="med" len="med"/>
              <a:tailEnd type="triangle"/>
            </a:ln>
            <a:effectLst/>
          </p:spPr>
        </p:cxnSp>
        <p:sp>
          <p:nvSpPr>
            <p:cNvPr id="24" name="Oval 23"/>
            <p:cNvSpPr/>
            <p:nvPr/>
          </p:nvSpPr>
          <p:spPr bwMode="auto">
            <a:xfrm>
              <a:off x="3556000" y="4234887"/>
              <a:ext cx="3301999" cy="1022913"/>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80000"/>
                </a:lnSpc>
              </a:pPr>
              <a:r>
                <a:rPr lang="en-US" sz="2800" b="1" dirty="0">
                  <a:solidFill>
                    <a:schemeClr val="bg1"/>
                  </a:solidFill>
                  <a:latin typeface="Calibri" panose="020F0502020204030204" pitchFamily="34" charset="0"/>
                </a:rPr>
                <a:t>Representation</a:t>
              </a:r>
            </a:p>
          </p:txBody>
        </p:sp>
        <p:sp>
          <p:nvSpPr>
            <p:cNvPr id="26" name="Oval 25"/>
            <p:cNvSpPr/>
            <p:nvPr/>
          </p:nvSpPr>
          <p:spPr bwMode="auto">
            <a:xfrm>
              <a:off x="6098146" y="3104859"/>
              <a:ext cx="2573808" cy="1238813"/>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lnSpc>
                  <a:spcPct val="80000"/>
                </a:lnSpc>
              </a:pPr>
              <a:r>
                <a:rPr lang="en-US" sz="2800" b="1" dirty="0">
                  <a:solidFill>
                    <a:schemeClr val="bg1"/>
                  </a:solidFill>
                  <a:latin typeface="Calibri" panose="020F0502020204030204" pitchFamily="34" charset="0"/>
                </a:rPr>
                <a:t>Situation Awareness</a:t>
              </a:r>
            </a:p>
          </p:txBody>
        </p:sp>
      </p:grpSp>
      <p:sp>
        <p:nvSpPr>
          <p:cNvPr id="21" name="Rectangle 20"/>
          <p:cNvSpPr/>
          <p:nvPr/>
        </p:nvSpPr>
        <p:spPr bwMode="auto">
          <a:xfrm>
            <a:off x="4266772" y="1508761"/>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Emphasis Areas</a:t>
            </a:r>
          </a:p>
        </p:txBody>
      </p:sp>
      <p:sp>
        <p:nvSpPr>
          <p:cNvPr id="23" name="Rectangular Callout 22"/>
          <p:cNvSpPr/>
          <p:nvPr/>
        </p:nvSpPr>
        <p:spPr bwMode="auto">
          <a:xfrm>
            <a:off x="4232482"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4</a:t>
            </a:r>
          </a:p>
        </p:txBody>
      </p:sp>
      <p:sp>
        <p:nvSpPr>
          <p:cNvPr id="25" name="Rectangle 24"/>
          <p:cNvSpPr/>
          <p:nvPr/>
        </p:nvSpPr>
        <p:spPr bwMode="auto">
          <a:xfrm>
            <a:off x="7559576" y="1508761"/>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Prototype/Test</a:t>
            </a:r>
          </a:p>
        </p:txBody>
      </p:sp>
      <p:sp>
        <p:nvSpPr>
          <p:cNvPr id="27" name="Rectangular Callout 26"/>
          <p:cNvSpPr/>
          <p:nvPr/>
        </p:nvSpPr>
        <p:spPr bwMode="auto">
          <a:xfrm>
            <a:off x="7525286"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5</a:t>
            </a:r>
          </a:p>
        </p:txBody>
      </p:sp>
    </p:spTree>
    <p:extLst>
      <p:ext uri="{BB962C8B-B14F-4D97-AF65-F5344CB8AC3E}">
        <p14:creationId xmlns:p14="http://schemas.microsoft.com/office/powerpoint/2010/main" val="2702857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0.10612 -4.81481E-6 L -0.31718 -4.81481E-6 " pathEditMode="relative" rAng="0" ptsTypes="AA">
                                      <p:cBhvr>
                                        <p:cTn id="9" dur="500" fill="hold"/>
                                        <p:tgtEl>
                                          <p:spTgt spid="7"/>
                                        </p:tgtEl>
                                        <p:attrNameLst>
                                          <p:attrName>ppt_x</p:attrName>
                                          <p:attrName>ppt_y</p:attrName>
                                        </p:attrNameLst>
                                      </p:cBhvr>
                                      <p:rCtr x="-21172" y="0"/>
                                    </p:animMotion>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250"/>
                                        <p:tgtEl>
                                          <p:spTgt spid="23"/>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250"/>
                                        <p:tgtEl>
                                          <p:spTgt spid="27"/>
                                        </p:tgtEl>
                                      </p:cBhvr>
                                    </p:animEffect>
                                  </p:childTnLst>
                                </p:cTn>
                              </p:par>
                            </p:childTnLst>
                          </p:cTn>
                        </p:par>
                        <p:par>
                          <p:cTn id="23" fill="hold">
                            <p:stCondLst>
                              <p:cond delay="25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11"/>
          <p:cNvSpPr/>
          <p:nvPr/>
        </p:nvSpPr>
        <p:spPr bwMode="auto">
          <a:xfrm>
            <a:off x="2075544" y="2820731"/>
            <a:ext cx="7757773" cy="2475982"/>
          </a:xfrm>
          <a:prstGeom prst="arc">
            <a:avLst>
              <a:gd name="adj1" fmla="val 21550275"/>
              <a:gd name="adj2" fmla="val 10775317"/>
            </a:avLst>
          </a:prstGeom>
          <a:noFill/>
          <a:ln w="76200" cap="rnd" cmpd="sng" algn="ctr">
            <a:solidFill>
              <a:schemeClr val="bg1">
                <a:lumMod val="50000"/>
              </a:schemeClr>
            </a:solidFill>
            <a:prstDash val="solid"/>
            <a:round/>
            <a:headEnd type="none" w="med" len="med"/>
            <a:tailEnd type="triangle" w="lg" len="lg"/>
          </a:ln>
          <a:effectLst/>
        </p:spPr>
        <p:txBody>
          <a:bodyPr vert="horz" wrap="none" lIns="91440" tIns="45720" rIns="91440" bIns="45720" numCol="1" rtlCol="0" anchor="t" anchorCtr="0" compatLnSpc="1">
            <a:prstTxWarp prst="textNoShape">
              <a:avLst/>
            </a:prstTxWarp>
          </a:bodyPr>
          <a:lstStyle/>
          <a:p>
            <a:endParaRPr lang="en-US" sz="2400"/>
          </a:p>
        </p:txBody>
      </p:sp>
      <p:sp>
        <p:nvSpPr>
          <p:cNvPr id="31" name="Arc 30"/>
          <p:cNvSpPr/>
          <p:nvPr/>
        </p:nvSpPr>
        <p:spPr bwMode="auto">
          <a:xfrm rot="10800000">
            <a:off x="2922434" y="1980765"/>
            <a:ext cx="6347135" cy="2252847"/>
          </a:xfrm>
          <a:prstGeom prst="arc">
            <a:avLst>
              <a:gd name="adj1" fmla="val 23872"/>
              <a:gd name="adj2" fmla="val 10838242"/>
            </a:avLst>
          </a:prstGeom>
          <a:noFill/>
          <a:ln w="76200" cap="rnd" cmpd="sng" algn="ctr">
            <a:solidFill>
              <a:schemeClr val="bg1">
                <a:lumMod val="50000"/>
              </a:schemeClr>
            </a:solidFill>
            <a:prstDash val="solid"/>
            <a:round/>
            <a:headEnd type="none" w="med" len="med"/>
            <a:tailEnd type="triangle" w="lg" len="lg"/>
          </a:ln>
          <a:effectLst/>
        </p:spPr>
        <p:txBody>
          <a:bodyPr vert="horz" wrap="none" lIns="91440" tIns="45720" rIns="91440" bIns="45720" numCol="1" rtlCol="0" anchor="t" anchorCtr="0" compatLnSpc="1">
            <a:prstTxWarp prst="textNoShape">
              <a:avLst/>
            </a:prstTxWarp>
          </a:bodyPr>
          <a:lstStyle/>
          <a:p>
            <a:endParaRPr lang="en-US" sz="2400"/>
          </a:p>
        </p:txBody>
      </p:sp>
      <p:sp>
        <p:nvSpPr>
          <p:cNvPr id="32" name="Arc 31"/>
          <p:cNvSpPr/>
          <p:nvPr/>
        </p:nvSpPr>
        <p:spPr bwMode="auto">
          <a:xfrm>
            <a:off x="2854588" y="3247887"/>
            <a:ext cx="6482825" cy="1518583"/>
          </a:xfrm>
          <a:prstGeom prst="arc">
            <a:avLst>
              <a:gd name="adj1" fmla="val 23872"/>
              <a:gd name="adj2" fmla="val 10838242"/>
            </a:avLst>
          </a:prstGeom>
          <a:noFill/>
          <a:ln w="76200" cap="rnd" cmpd="sng" algn="ctr">
            <a:solidFill>
              <a:schemeClr val="bg1">
                <a:lumMod val="50000"/>
              </a:schemeClr>
            </a:solidFill>
            <a:prstDash val="solid"/>
            <a:round/>
            <a:headEnd type="none" w="med" len="med"/>
            <a:tailEnd type="triangle" w="lg" len="lg"/>
          </a:ln>
          <a:effectLst/>
        </p:spPr>
        <p:txBody>
          <a:bodyPr vert="horz" wrap="none" lIns="91440" tIns="45720" rIns="91440" bIns="45720" numCol="1" rtlCol="0" anchor="t" anchorCtr="0" compatLnSpc="1">
            <a:prstTxWarp prst="textNoShape">
              <a:avLst/>
            </a:prstTxWarp>
          </a:bodyPr>
          <a:lstStyle/>
          <a:p>
            <a:endParaRPr lang="en-US" sz="2400"/>
          </a:p>
        </p:txBody>
      </p:sp>
      <p:sp>
        <p:nvSpPr>
          <p:cNvPr id="33" name="Arc 32"/>
          <p:cNvSpPr/>
          <p:nvPr/>
        </p:nvSpPr>
        <p:spPr bwMode="auto">
          <a:xfrm rot="10800000">
            <a:off x="2075543" y="1526243"/>
            <a:ext cx="7757774" cy="3443286"/>
          </a:xfrm>
          <a:prstGeom prst="arc">
            <a:avLst>
              <a:gd name="adj1" fmla="val 23872"/>
              <a:gd name="adj2" fmla="val 10838242"/>
            </a:avLst>
          </a:prstGeom>
          <a:noFill/>
          <a:ln w="76200" cap="rnd" cmpd="sng" algn="ctr">
            <a:solidFill>
              <a:schemeClr val="bg1">
                <a:lumMod val="50000"/>
              </a:schemeClr>
            </a:solidFill>
            <a:prstDash val="solid"/>
            <a:round/>
            <a:headEnd type="none" w="med" len="med"/>
            <a:tailEnd type="triangle" w="lg" len="lg"/>
          </a:ln>
          <a:effectLst/>
        </p:spPr>
        <p:txBody>
          <a:bodyPr vert="horz" wrap="none" lIns="91440" tIns="45720" rIns="91440" bIns="45720" numCol="1" rtlCol="0" anchor="t" anchorCtr="0" compatLnSpc="1">
            <a:prstTxWarp prst="textNoShape">
              <a:avLst/>
            </a:prstTxWarp>
          </a:bodyPr>
          <a:lstStyle/>
          <a:p>
            <a:endParaRPr lang="en-US" sz="2400"/>
          </a:p>
        </p:txBody>
      </p:sp>
      <p:sp>
        <p:nvSpPr>
          <p:cNvPr id="10242" name="Title 1"/>
          <p:cNvSpPr>
            <a:spLocks noGrp="1"/>
          </p:cNvSpPr>
          <p:nvPr>
            <p:ph type="title"/>
          </p:nvPr>
        </p:nvSpPr>
        <p:spPr/>
        <p:txBody>
          <a:bodyPr/>
          <a:lstStyle/>
          <a:p>
            <a:pPr eaLnBrk="1" hangingPunct="1"/>
            <a:r>
              <a:rPr lang="en-US" dirty="0">
                <a:ea typeface="ＭＳ Ｐゴシック" pitchFamily="34" charset="-128"/>
              </a:rPr>
              <a:t>Challenges in Engineering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9" name="Group 8"/>
          <p:cNvGrpSpPr/>
          <p:nvPr/>
        </p:nvGrpSpPr>
        <p:grpSpPr>
          <a:xfrm>
            <a:off x="-5652038" y="1508760"/>
            <a:ext cx="16426708" cy="1645920"/>
            <a:chOff x="-2438938" y="1508760"/>
            <a:chExt cx="16426708" cy="1645920"/>
          </a:xfrm>
        </p:grpSpPr>
        <p:grpSp>
          <p:nvGrpSpPr>
            <p:cNvPr id="3" name="Group 2"/>
            <p:cNvGrpSpPr/>
            <p:nvPr/>
          </p:nvGrpSpPr>
          <p:grpSpPr>
            <a:xfrm>
              <a:off x="879058" y="1508760"/>
              <a:ext cx="13108712" cy="1645920"/>
              <a:chOff x="-3860824" y="1508760"/>
              <a:chExt cx="13108712" cy="1645920"/>
            </a:xfrm>
          </p:grpSpPr>
          <p:grpSp>
            <p:nvGrpSpPr>
              <p:cNvPr id="7" name="Group 6"/>
              <p:cNvGrpSpPr/>
              <p:nvPr/>
            </p:nvGrpSpPr>
            <p:grpSpPr>
              <a:xfrm>
                <a:off x="-3860824" y="1508760"/>
                <a:ext cx="6553980" cy="1645920"/>
                <a:chOff x="67408" y="1508760"/>
                <a:chExt cx="6553980" cy="1645920"/>
              </a:xfrm>
            </p:grpSpPr>
            <p:grpSp>
              <p:nvGrpSpPr>
                <p:cNvPr id="6" name="Group 5"/>
                <p:cNvGrpSpPr/>
                <p:nvPr/>
              </p:nvGrpSpPr>
              <p:grpSpPr>
                <a:xfrm>
                  <a:off x="67408" y="1508760"/>
                  <a:ext cx="3246602" cy="1645920"/>
                  <a:chOff x="3969812" y="1508760"/>
                  <a:chExt cx="3246602" cy="1645920"/>
                </a:xfrm>
              </p:grpSpPr>
              <p:sp>
                <p:nvSpPr>
                  <p:cNvPr id="14" name="Rectangle 13"/>
                  <p:cNvSpPr/>
                  <p:nvPr/>
                </p:nvSpPr>
                <p:spPr bwMode="auto">
                  <a:xfrm>
                    <a:off x="4004102"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Scenario Set</a:t>
                    </a:r>
                  </a:p>
                </p:txBody>
              </p:sp>
              <p:sp>
                <p:nvSpPr>
                  <p:cNvPr id="17" name="Rectangular Callout 16"/>
                  <p:cNvSpPr/>
                  <p:nvPr/>
                </p:nvSpPr>
                <p:spPr bwMode="auto">
                  <a:xfrm>
                    <a:off x="3969812"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2</a:t>
                    </a:r>
                  </a:p>
                </p:txBody>
              </p:sp>
            </p:grpSp>
            <p:sp>
              <p:nvSpPr>
                <p:cNvPr id="18" name="Rectangle 17"/>
                <p:cNvSpPr/>
                <p:nvPr/>
              </p:nvSpPr>
              <p:spPr bwMode="auto">
                <a:xfrm>
                  <a:off x="3409076"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err="1">
                      <a:solidFill>
                        <a:schemeClr val="bg1"/>
                      </a:solidFill>
                      <a:latin typeface="Calibri" panose="020F0502020204030204" pitchFamily="34" charset="0"/>
                    </a:rPr>
                    <a:t>DM</a:t>
                  </a:r>
                  <a:r>
                    <a:rPr lang="en-US" b="1" dirty="0">
                      <a:solidFill>
                        <a:schemeClr val="bg1"/>
                      </a:solidFill>
                      <a:latin typeface="Calibri" panose="020F0502020204030204" pitchFamily="34" charset="0"/>
                    </a:rPr>
                    <a:t> principles</a:t>
                  </a:r>
                </a:p>
              </p:txBody>
            </p:sp>
            <p:sp>
              <p:nvSpPr>
                <p:cNvPr id="19" name="Rectangular Callout 18"/>
                <p:cNvSpPr/>
                <p:nvPr/>
              </p:nvSpPr>
              <p:spPr bwMode="auto">
                <a:xfrm>
                  <a:off x="3374786"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3</a:t>
                  </a:r>
                </a:p>
              </p:txBody>
            </p:sp>
          </p:grpSp>
          <p:grpSp>
            <p:nvGrpSpPr>
              <p:cNvPr id="2" name="Group 1"/>
              <p:cNvGrpSpPr/>
              <p:nvPr/>
            </p:nvGrpSpPr>
            <p:grpSpPr>
              <a:xfrm>
                <a:off x="2708482" y="1508760"/>
                <a:ext cx="6539406" cy="1645920"/>
                <a:chOff x="2708482" y="1508760"/>
                <a:chExt cx="6539406" cy="1645920"/>
              </a:xfrm>
            </p:grpSpPr>
            <p:sp>
              <p:nvSpPr>
                <p:cNvPr id="21" name="Rectangle 20"/>
                <p:cNvSpPr/>
                <p:nvPr/>
              </p:nvSpPr>
              <p:spPr bwMode="auto">
                <a:xfrm>
                  <a:off x="2742772"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Emphasis Areas</a:t>
                  </a:r>
                </a:p>
              </p:txBody>
            </p:sp>
            <p:sp>
              <p:nvSpPr>
                <p:cNvPr id="23" name="Rectangular Callout 22"/>
                <p:cNvSpPr/>
                <p:nvPr/>
              </p:nvSpPr>
              <p:spPr bwMode="auto">
                <a:xfrm>
                  <a:off x="2708482"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4</a:t>
                  </a:r>
                </a:p>
              </p:txBody>
            </p:sp>
            <p:sp>
              <p:nvSpPr>
                <p:cNvPr id="25" name="Rectangle 24"/>
                <p:cNvSpPr/>
                <p:nvPr/>
              </p:nvSpPr>
              <p:spPr bwMode="auto">
                <a:xfrm>
                  <a:off x="6035576"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Prototype/Test</a:t>
                  </a:r>
                </a:p>
              </p:txBody>
            </p:sp>
            <p:sp>
              <p:nvSpPr>
                <p:cNvPr id="27" name="Rectangular Callout 26"/>
                <p:cNvSpPr/>
                <p:nvPr/>
              </p:nvSpPr>
              <p:spPr bwMode="auto">
                <a:xfrm>
                  <a:off x="6001286"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5</a:t>
                  </a:r>
                </a:p>
              </p:txBody>
            </p:sp>
          </p:grpSp>
        </p:grpSp>
        <p:grpSp>
          <p:nvGrpSpPr>
            <p:cNvPr id="4" name="Group 3"/>
            <p:cNvGrpSpPr/>
            <p:nvPr/>
          </p:nvGrpSpPr>
          <p:grpSpPr>
            <a:xfrm>
              <a:off x="-2438938" y="1508760"/>
              <a:ext cx="3246602" cy="1645920"/>
              <a:chOff x="-2438938" y="1508760"/>
              <a:chExt cx="3246602" cy="1645920"/>
            </a:xfrm>
          </p:grpSpPr>
          <p:sp>
            <p:nvSpPr>
              <p:cNvPr id="28" name="Rectangle 27"/>
              <p:cNvSpPr/>
              <p:nvPr/>
            </p:nvSpPr>
            <p:spPr bwMode="auto">
              <a:xfrm>
                <a:off x="-2404648"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Requirements</a:t>
                </a:r>
              </a:p>
            </p:txBody>
          </p:sp>
          <p:sp>
            <p:nvSpPr>
              <p:cNvPr id="29" name="Rectangular Callout 28"/>
              <p:cNvSpPr/>
              <p:nvPr/>
            </p:nvSpPr>
            <p:spPr bwMode="auto">
              <a:xfrm>
                <a:off x="-2438938"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1</a:t>
                </a:r>
              </a:p>
            </p:txBody>
          </p:sp>
        </p:grpSp>
      </p:grpSp>
    </p:spTree>
    <p:extLst>
      <p:ext uri="{BB962C8B-B14F-4D97-AF65-F5344CB8AC3E}">
        <p14:creationId xmlns:p14="http://schemas.microsoft.com/office/powerpoint/2010/main" val="1957368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50" fill="hold"/>
                                        <p:tgtEl>
                                          <p:spTgt spid="9"/>
                                        </p:tgtEl>
                                      </p:cBhvr>
                                      <p:by x="50000" y="50000"/>
                                    </p:animScale>
                                  </p:childTnLst>
                                </p:cTn>
                              </p:par>
                              <p:par>
                                <p:cTn id="7" presetID="42" presetClass="path" presetSubtype="0" accel="50000" decel="50000" fill="hold" nodeType="withEffect">
                                  <p:stCondLst>
                                    <p:cond delay="0"/>
                                  </p:stCondLst>
                                  <p:childTnLst>
                                    <p:animMotion origin="layout" path="M 3.95833E-6 -4.81481E-6 L 0.27461 0.1926 " pathEditMode="relative" rAng="0" ptsTypes="AA">
                                      <p:cBhvr>
                                        <p:cTn id="8" dur="750" fill="hold"/>
                                        <p:tgtEl>
                                          <p:spTgt spid="9"/>
                                        </p:tgtEl>
                                        <p:attrNameLst>
                                          <p:attrName>ppt_x</p:attrName>
                                          <p:attrName>ppt_y</p:attrName>
                                        </p:attrNameLst>
                                      </p:cBhvr>
                                      <p:rCtr x="13724" y="9630"/>
                                    </p:animMotion>
                                  </p:childTnLst>
                                </p:cTn>
                              </p:par>
                            </p:childTnLst>
                          </p:cTn>
                        </p:par>
                        <p:par>
                          <p:cTn id="9" fill="hold">
                            <p:stCondLst>
                              <p:cond delay="750"/>
                            </p:stCondLst>
                            <p:childTnLst>
                              <p:par>
                                <p:cTn id="10" presetID="22" presetClass="entr" presetSubtype="2"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350"/>
                                        <p:tgtEl>
                                          <p:spTgt spid="32"/>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350"/>
                                        <p:tgtEl>
                                          <p:spTgt spid="31"/>
                                        </p:tgtEl>
                                      </p:cBhvr>
                                    </p:animEffect>
                                  </p:childTnLst>
                                </p:cTn>
                              </p:par>
                            </p:childTnLst>
                          </p:cTn>
                        </p:par>
                        <p:par>
                          <p:cTn id="17" fill="hold">
                            <p:stCondLst>
                              <p:cond delay="1450"/>
                            </p:stCondLst>
                            <p:childTnLst>
                              <p:par>
                                <p:cTn id="18" presetID="2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350"/>
                                        <p:tgtEl>
                                          <p:spTgt spid="12"/>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3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7" name="Down Arrow 11336"/>
          <p:cNvSpPr/>
          <p:nvPr/>
        </p:nvSpPr>
        <p:spPr bwMode="auto">
          <a:xfrm rot="5400000">
            <a:off x="5571126" y="2141317"/>
            <a:ext cx="725714" cy="715781"/>
          </a:xfrm>
          <a:prstGeom prst="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11266" name="Title 1"/>
          <p:cNvSpPr>
            <a:spLocks noGrp="1"/>
          </p:cNvSpPr>
          <p:nvPr>
            <p:ph type="title"/>
          </p:nvPr>
        </p:nvSpPr>
        <p:spPr/>
        <p:txBody>
          <a:bodyPr/>
          <a:lstStyle/>
          <a:p>
            <a:pPr eaLnBrk="1" hangingPunct="1"/>
            <a:r>
              <a:rPr lang="en-US" dirty="0">
                <a:ea typeface="ＭＳ Ｐゴシック" pitchFamily="34" charset="-128"/>
              </a:rPr>
              <a:t>Simple Approach: Finite State Machines</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
        <p:nvSpPr>
          <p:cNvPr id="2" name="Oval 1"/>
          <p:cNvSpPr/>
          <p:nvPr/>
        </p:nvSpPr>
        <p:spPr bwMode="auto">
          <a:xfrm>
            <a:off x="1332855" y="2208270"/>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3</a:t>
            </a:r>
          </a:p>
        </p:txBody>
      </p:sp>
      <p:sp>
        <p:nvSpPr>
          <p:cNvPr id="8" name="Oval 7"/>
          <p:cNvSpPr/>
          <p:nvPr/>
        </p:nvSpPr>
        <p:spPr bwMode="auto">
          <a:xfrm>
            <a:off x="3797602" y="4388223"/>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4</a:t>
            </a:r>
          </a:p>
        </p:txBody>
      </p:sp>
      <p:sp>
        <p:nvSpPr>
          <p:cNvPr id="9" name="Oval 8"/>
          <p:cNvSpPr/>
          <p:nvPr/>
        </p:nvSpPr>
        <p:spPr bwMode="auto">
          <a:xfrm>
            <a:off x="3402823" y="2150562"/>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2</a:t>
            </a:r>
          </a:p>
        </p:txBody>
      </p:sp>
      <p:sp>
        <p:nvSpPr>
          <p:cNvPr id="10" name="Oval 9"/>
          <p:cNvSpPr/>
          <p:nvPr/>
        </p:nvSpPr>
        <p:spPr bwMode="auto">
          <a:xfrm>
            <a:off x="2583531" y="3257141"/>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5</a:t>
            </a:r>
          </a:p>
        </p:txBody>
      </p:sp>
      <p:sp>
        <p:nvSpPr>
          <p:cNvPr id="11" name="Oval 10"/>
          <p:cNvSpPr/>
          <p:nvPr/>
        </p:nvSpPr>
        <p:spPr bwMode="auto">
          <a:xfrm>
            <a:off x="2529423" y="1043983"/>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1</a:t>
            </a:r>
          </a:p>
        </p:txBody>
      </p:sp>
      <p:sp>
        <p:nvSpPr>
          <p:cNvPr id="13" name="Oval 12"/>
          <p:cNvSpPr/>
          <p:nvPr/>
        </p:nvSpPr>
        <p:spPr bwMode="auto">
          <a:xfrm>
            <a:off x="1332855" y="5165463"/>
            <a:ext cx="1036320" cy="1036320"/>
          </a:xfrm>
          <a:prstGeom prst="ellipse">
            <a:avLst/>
          </a:prstGeom>
          <a:gradFill flip="none" rotWithShape="1">
            <a:gsLst>
              <a:gs pos="0">
                <a:srgbClr val="00A3C7">
                  <a:shade val="30000"/>
                  <a:satMod val="115000"/>
                </a:srgbClr>
              </a:gs>
              <a:gs pos="50000">
                <a:srgbClr val="00A3C7">
                  <a:shade val="67500"/>
                  <a:satMod val="115000"/>
                </a:srgbClr>
              </a:gs>
              <a:gs pos="100000">
                <a:srgbClr val="00A3C7">
                  <a:shade val="100000"/>
                  <a:satMod val="115000"/>
                </a:srgbClr>
              </a:gs>
            </a:gsLst>
            <a:lin ang="13500000" scaled="1"/>
            <a:tileRect/>
          </a:gra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b="1" dirty="0">
                <a:solidFill>
                  <a:schemeClr val="bg1"/>
                </a:solidFill>
                <a:latin typeface="Calibri" panose="020F0502020204030204" pitchFamily="34" charset="0"/>
              </a:rPr>
              <a:t>S</a:t>
            </a:r>
            <a:r>
              <a:rPr lang="en-US" sz="2800" b="1" baseline="-25000" dirty="0">
                <a:solidFill>
                  <a:schemeClr val="bg1"/>
                </a:solidFill>
                <a:latin typeface="Calibri" panose="020F0502020204030204" pitchFamily="34" charset="0"/>
              </a:rPr>
              <a:t>6</a:t>
            </a:r>
          </a:p>
        </p:txBody>
      </p:sp>
      <p:cxnSp>
        <p:nvCxnSpPr>
          <p:cNvPr id="14" name="Straight Arrow Connector 13"/>
          <p:cNvCxnSpPr/>
          <p:nvPr/>
        </p:nvCxnSpPr>
        <p:spPr bwMode="auto">
          <a:xfrm>
            <a:off x="890663" y="1597180"/>
            <a:ext cx="1656195" cy="0"/>
          </a:xfrm>
          <a:prstGeom prst="straightConnector1">
            <a:avLst/>
          </a:prstGeom>
          <a:solidFill>
            <a:schemeClr val="accent1"/>
          </a:solidFill>
          <a:ln w="57150" cap="flat" cmpd="sng" algn="ctr">
            <a:solidFill>
              <a:schemeClr val="tx1"/>
            </a:solidFill>
            <a:prstDash val="solid"/>
            <a:miter lim="800000"/>
            <a:headEnd type="oval" w="med" len="med"/>
            <a:tailEnd type="triangle" w="lg" len="med"/>
          </a:ln>
          <a:effectLst>
            <a:glow rad="101600">
              <a:schemeClr val="bg1">
                <a:alpha val="60000"/>
              </a:schemeClr>
            </a:glow>
          </a:effectLst>
        </p:spPr>
      </p:cxnSp>
      <p:cxnSp>
        <p:nvCxnSpPr>
          <p:cNvPr id="16" name="Curved Connector 15"/>
          <p:cNvCxnSpPr>
            <a:stCxn id="11" idx="6"/>
            <a:endCxn id="9" idx="0"/>
          </p:cNvCxnSpPr>
          <p:nvPr/>
        </p:nvCxnSpPr>
        <p:spPr bwMode="auto">
          <a:xfrm>
            <a:off x="3565743" y="1562144"/>
            <a:ext cx="355240" cy="588419"/>
          </a:xfrm>
          <a:prstGeom prst="curvedConnector2">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20" name="Curved Connector 19"/>
          <p:cNvCxnSpPr>
            <a:stCxn id="11" idx="4"/>
            <a:endCxn id="2" idx="6"/>
          </p:cNvCxnSpPr>
          <p:nvPr/>
        </p:nvCxnSpPr>
        <p:spPr bwMode="auto">
          <a:xfrm rot="5400000">
            <a:off x="2385317" y="2064162"/>
            <a:ext cx="646127" cy="678408"/>
          </a:xfrm>
          <a:prstGeom prst="curvedConnector2">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23" name="Curved Connector 22"/>
          <p:cNvCxnSpPr>
            <a:stCxn id="10" idx="2"/>
            <a:endCxn id="2" idx="4"/>
          </p:cNvCxnSpPr>
          <p:nvPr/>
        </p:nvCxnSpPr>
        <p:spPr bwMode="auto">
          <a:xfrm rot="10800000">
            <a:off x="1851015" y="3244592"/>
            <a:ext cx="732516" cy="530711"/>
          </a:xfrm>
          <a:prstGeom prst="curvedConnector2">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40" name="Curved Connector 39"/>
          <p:cNvCxnSpPr>
            <a:stCxn id="9" idx="4"/>
            <a:endCxn id="10" idx="6"/>
          </p:cNvCxnSpPr>
          <p:nvPr/>
        </p:nvCxnSpPr>
        <p:spPr bwMode="auto">
          <a:xfrm rot="5400000">
            <a:off x="3476209" y="3330525"/>
            <a:ext cx="588419" cy="301132"/>
          </a:xfrm>
          <a:prstGeom prst="curvedConnector2">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46" name="Curved Connector 45"/>
          <p:cNvCxnSpPr>
            <a:stCxn id="10" idx="4"/>
            <a:endCxn id="8" idx="2"/>
          </p:cNvCxnSpPr>
          <p:nvPr/>
        </p:nvCxnSpPr>
        <p:spPr bwMode="auto">
          <a:xfrm rot="16200000" flipH="1">
            <a:off x="3143185" y="4251967"/>
            <a:ext cx="612922" cy="695911"/>
          </a:xfrm>
          <a:prstGeom prst="curvedConnector2">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49" name="Curved Connector 48"/>
          <p:cNvCxnSpPr>
            <a:stCxn id="8" idx="4"/>
          </p:cNvCxnSpPr>
          <p:nvPr/>
        </p:nvCxnSpPr>
        <p:spPr bwMode="auto">
          <a:xfrm rot="5400000">
            <a:off x="3089541" y="4680794"/>
            <a:ext cx="482473" cy="1969973"/>
          </a:xfrm>
          <a:prstGeom prst="curvedConnector3">
            <a:avLst>
              <a:gd name="adj1" fmla="val 113783"/>
            </a:avLst>
          </a:prstGeom>
          <a:solidFill>
            <a:schemeClr val="accent1"/>
          </a:solidFill>
          <a:ln w="38100" cap="flat" cmpd="sng" algn="ctr">
            <a:solidFill>
              <a:schemeClr val="tx1"/>
            </a:solidFill>
            <a:prstDash val="solid"/>
            <a:miter lim="800000"/>
            <a:headEnd type="none" w="med" len="med"/>
            <a:tailEnd type="triangle" w="lg" len="med"/>
          </a:ln>
          <a:effectLst/>
        </p:spPr>
      </p:cxnSp>
      <p:cxnSp>
        <p:nvCxnSpPr>
          <p:cNvPr id="55" name="Curved Connector 54"/>
          <p:cNvCxnSpPr>
            <a:stCxn id="13" idx="2"/>
            <a:endCxn id="13" idx="0"/>
          </p:cNvCxnSpPr>
          <p:nvPr/>
        </p:nvCxnSpPr>
        <p:spPr bwMode="auto">
          <a:xfrm rot="10800000" flipH="1">
            <a:off x="1332855" y="5165463"/>
            <a:ext cx="518160" cy="518160"/>
          </a:xfrm>
          <a:prstGeom prst="curvedConnector4">
            <a:avLst>
              <a:gd name="adj1" fmla="val -44118"/>
              <a:gd name="adj2" fmla="val 144118"/>
            </a:avLst>
          </a:prstGeom>
          <a:solidFill>
            <a:schemeClr val="accent1"/>
          </a:solidFill>
          <a:ln w="38100" cap="flat" cmpd="sng" algn="ctr">
            <a:solidFill>
              <a:schemeClr val="tx1"/>
            </a:solidFill>
            <a:prstDash val="solid"/>
            <a:miter lim="800000"/>
            <a:headEnd type="none" w="med" len="med"/>
            <a:tailEnd type="triangle" w="lg" len="med"/>
          </a:ln>
          <a:effectLst/>
        </p:spPr>
      </p:cxnSp>
      <p:grpSp>
        <p:nvGrpSpPr>
          <p:cNvPr id="90" name="Group 89"/>
          <p:cNvGrpSpPr/>
          <p:nvPr/>
        </p:nvGrpSpPr>
        <p:grpSpPr>
          <a:xfrm>
            <a:off x="6096001" y="1028701"/>
            <a:ext cx="5988147" cy="5509806"/>
            <a:chOff x="4572000" y="1028700"/>
            <a:chExt cx="5988147" cy="5509806"/>
          </a:xfrm>
        </p:grpSpPr>
        <p:cxnSp>
          <p:nvCxnSpPr>
            <p:cNvPr id="31" name="Straight Connector 30"/>
            <p:cNvCxnSpPr/>
            <p:nvPr/>
          </p:nvCxnSpPr>
          <p:spPr bwMode="auto">
            <a:xfrm>
              <a:off x="4572000" y="1028700"/>
              <a:ext cx="0" cy="497205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grpSp>
          <p:nvGrpSpPr>
            <p:cNvPr id="89" name="Group 88"/>
            <p:cNvGrpSpPr/>
            <p:nvPr/>
          </p:nvGrpSpPr>
          <p:grpSpPr>
            <a:xfrm>
              <a:off x="4786356" y="1068344"/>
              <a:ext cx="5773791" cy="5470162"/>
              <a:chOff x="4786356" y="1068344"/>
              <a:chExt cx="5773791" cy="5470162"/>
            </a:xfrm>
          </p:grpSpPr>
          <p:sp>
            <p:nvSpPr>
              <p:cNvPr id="33" name="TextBox 32"/>
              <p:cNvSpPr txBox="1"/>
              <p:nvPr/>
            </p:nvSpPr>
            <p:spPr>
              <a:xfrm>
                <a:off x="4786357" y="4117330"/>
                <a:ext cx="5773790" cy="2421176"/>
              </a:xfrm>
              <a:prstGeom prst="rect">
                <a:avLst/>
              </a:prstGeom>
              <a:noFill/>
            </p:spPr>
            <p:txBody>
              <a:bodyPr wrap="square" rtlCol="0">
                <a:spAutoFit/>
              </a:bodyPr>
              <a:lstStyle/>
              <a:p>
                <a:pPr marL="91440" lvl="1" indent="-347663">
                  <a:spcBef>
                    <a:spcPts val="0"/>
                  </a:spcBef>
                  <a:buSzPct val="125000"/>
                  <a:buFont typeface="Arial" panose="020B0604020202020204" pitchFamily="34" charset="0"/>
                  <a:buChar char="•"/>
                </a:pPr>
                <a:r>
                  <a:rPr lang="en-US" dirty="0">
                    <a:latin typeface="Arial Narrow" panose="020B0606020202030204" pitchFamily="34" charset="0"/>
                    <a:ea typeface="ＭＳ Ｐゴシック" pitchFamily="34" charset="-128"/>
                  </a:rPr>
                  <a:t>Rigid contexts for plans</a:t>
                </a:r>
              </a:p>
              <a:p>
                <a:pPr marL="91440" lvl="1" indent="-347663">
                  <a:spcBef>
                    <a:spcPts val="0"/>
                  </a:spcBef>
                  <a:buSzPct val="125000"/>
                  <a:buFont typeface="Arial" panose="020B0604020202020204" pitchFamily="34" charset="0"/>
                  <a:buChar char="•"/>
                </a:pPr>
                <a:r>
                  <a:rPr lang="en-US" dirty="0">
                    <a:latin typeface="Arial Narrow" panose="020B0606020202030204" pitchFamily="34" charset="0"/>
                    <a:ea typeface="ＭＳ Ｐゴシック" pitchFamily="34" charset="-128"/>
                  </a:rPr>
                  <a:t>Allows limited contextual action</a:t>
                </a:r>
              </a:p>
              <a:p>
                <a:pPr marL="91440" lvl="1" indent="-347663">
                  <a:spcBef>
                    <a:spcPts val="0"/>
                  </a:spcBef>
                  <a:buSzPct val="125000"/>
                  <a:buFont typeface="Arial" panose="020B0604020202020204" pitchFamily="34" charset="0"/>
                  <a:buChar char="•"/>
                </a:pPr>
                <a:r>
                  <a:rPr lang="en-US" dirty="0">
                    <a:latin typeface="Arial Narrow" panose="020B0606020202030204" pitchFamily="34" charset="0"/>
                    <a:ea typeface="ＭＳ Ｐゴシック" pitchFamily="34" charset="-128"/>
                  </a:rPr>
                  <a:t>Procedural programming</a:t>
                </a:r>
              </a:p>
              <a:p>
                <a:pPr marL="91440" lvl="1" indent="-347663">
                  <a:spcBef>
                    <a:spcPts val="0"/>
                  </a:spcBef>
                  <a:buSzPct val="125000"/>
                  <a:buFont typeface="Arial" panose="020B0604020202020204" pitchFamily="34" charset="0"/>
                  <a:buChar char="•"/>
                </a:pPr>
                <a:r>
                  <a:rPr lang="en-US" dirty="0">
                    <a:latin typeface="Arial Narrow" panose="020B0606020202030204" pitchFamily="34" charset="0"/>
                    <a:ea typeface="ＭＳ Ｐゴシック" pitchFamily="34" charset="-128"/>
                  </a:rPr>
                  <a:t>Convenient and familiar idioms</a:t>
                </a:r>
              </a:p>
              <a:p>
                <a:pPr marL="347663" indent="-347663">
                  <a:lnSpc>
                    <a:spcPct val="150000"/>
                  </a:lnSpc>
                  <a:spcBef>
                    <a:spcPts val="0"/>
                  </a:spcBef>
                  <a:buFont typeface="Arial" panose="020B0604020202020204" pitchFamily="34" charset="0"/>
                  <a:buChar char="•"/>
                </a:pPr>
                <a:endParaRPr lang="en-US" sz="1800" dirty="0">
                  <a:ea typeface="ＭＳ Ｐゴシック" pitchFamily="34" charset="-128"/>
                </a:endParaRPr>
              </a:p>
            </p:txBody>
          </p:sp>
          <p:grpSp>
            <p:nvGrpSpPr>
              <p:cNvPr id="34" name="Group 33"/>
              <p:cNvGrpSpPr/>
              <p:nvPr/>
            </p:nvGrpSpPr>
            <p:grpSpPr>
              <a:xfrm>
                <a:off x="4786356" y="1068344"/>
                <a:ext cx="5650993" cy="3021117"/>
                <a:chOff x="4786356" y="1068344"/>
                <a:chExt cx="5650993" cy="3021117"/>
              </a:xfrm>
            </p:grpSpPr>
            <p:sp>
              <p:nvSpPr>
                <p:cNvPr id="35" name="TextBox 34"/>
                <p:cNvSpPr txBox="1"/>
                <p:nvPr/>
              </p:nvSpPr>
              <p:spPr>
                <a:xfrm>
                  <a:off x="4786357" y="1068344"/>
                  <a:ext cx="5650992" cy="584775"/>
                </a:xfrm>
                <a:prstGeom prst="rect">
                  <a:avLst/>
                </a:prstGeom>
                <a:solidFill>
                  <a:schemeClr val="tx1"/>
                </a:solidFill>
              </p:spPr>
              <p:txBody>
                <a:bodyPr wrap="square" rtlCol="0">
                  <a:spAutoFit/>
                </a:bodyPr>
                <a:lstStyle/>
                <a:p>
                  <a:pPr algn="ctr"/>
                  <a:r>
                    <a:rPr lang="en-US" b="1" dirty="0">
                      <a:solidFill>
                        <a:schemeClr val="bg1"/>
                      </a:solidFill>
                      <a:latin typeface="Calibri" panose="020F0502020204030204" pitchFamily="34" charset="0"/>
                      <a:ea typeface="ＭＳ Ｐゴシック" pitchFamily="34" charset="-128"/>
                    </a:rPr>
                    <a:t>Engineered Behavior</a:t>
                  </a:r>
                  <a:endParaRPr lang="en-US" dirty="0">
                    <a:solidFill>
                      <a:schemeClr val="bg1"/>
                    </a:solidFill>
                    <a:latin typeface="Calibri" panose="020F0502020204030204" pitchFamily="34" charset="0"/>
                  </a:endParaRPr>
                </a:p>
              </p:txBody>
            </p:sp>
            <p:pic>
              <p:nvPicPr>
                <p:cNvPr id="36" name="Picture 2" descr="http://upload.wikimedia.org/wikipedia/commons/b/b7/Html-source-code.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86356" y="1692682"/>
                  <a:ext cx="5650992" cy="239677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cxnSp>
        <p:nvCxnSpPr>
          <p:cNvPr id="11269" name="Straight Arrow Connector 11268"/>
          <p:cNvCxnSpPr>
            <a:stCxn id="2" idx="5"/>
            <a:endCxn id="10" idx="1"/>
          </p:cNvCxnSpPr>
          <p:nvPr/>
        </p:nvCxnSpPr>
        <p:spPr bwMode="auto">
          <a:xfrm>
            <a:off x="2217409" y="3092825"/>
            <a:ext cx="517888" cy="316083"/>
          </a:xfrm>
          <a:prstGeom prst="straightConnector1">
            <a:avLst/>
          </a:prstGeom>
          <a:solidFill>
            <a:schemeClr val="accent1"/>
          </a:solidFill>
          <a:ln w="38100" cap="flat" cmpd="sng" algn="ctr">
            <a:solidFill>
              <a:schemeClr val="tx1"/>
            </a:solidFill>
            <a:prstDash val="solid"/>
            <a:miter lim="800000"/>
            <a:headEnd type="none" w="med" len="med"/>
            <a:tailEnd type="triangle" w="lg" len="med"/>
          </a:ln>
          <a:effectLst/>
        </p:spPr>
      </p:cxnSp>
    </p:spTree>
    <p:extLst>
      <p:ext uri="{BB962C8B-B14F-4D97-AF65-F5344CB8AC3E}">
        <p14:creationId xmlns:p14="http://schemas.microsoft.com/office/powerpoint/2010/main" val="59940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8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58000">
                                          <p:cBhvr additive="base">
                                            <p:cTn id="7" dur="500" fill="hold"/>
                                            <p:tgtEl>
                                              <p:spTgt spid="90"/>
                                            </p:tgtEl>
                                            <p:attrNameLst>
                                              <p:attrName>ppt_x</p:attrName>
                                            </p:attrNameLst>
                                          </p:cBhvr>
                                          <p:tavLst>
                                            <p:tav tm="0">
                                              <p:val>
                                                <p:strVal val="1+#ppt_w/2"/>
                                              </p:val>
                                            </p:tav>
                                            <p:tav tm="100000">
                                              <p:val>
                                                <p:strVal val="#ppt_x"/>
                                              </p:val>
                                            </p:tav>
                                          </p:tavLst>
                                        </p:anim>
                                        <p:anim calcmode="lin" valueType="num" p14:bounceEnd="58000">
                                          <p:cBhvr additive="base">
                                            <p:cTn id="8" dur="500" fill="hold"/>
                                            <p:tgtEl>
                                              <p:spTgt spid="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1337"/>
                                            </p:tgtEl>
                                            <p:attrNameLst>
                                              <p:attrName>style.visibility</p:attrName>
                                            </p:attrNameLst>
                                          </p:cBhvr>
                                          <p:to>
                                            <p:strVal val="visible"/>
                                          </p:to>
                                        </p:set>
                                        <p:animEffect transition="in" filter="wipe(right)">
                                          <p:cBhvr>
                                            <p:cTn id="12" dur="500"/>
                                            <p:tgtEl>
                                              <p:spTgt spid="113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50"/>
                                            <p:tgtEl>
                                              <p:spTgt spid="14"/>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25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par>
                                    <p:cTn id="28" presetID="22" presetClass="entr" presetSubtype="2"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250"/>
                                            <p:tgtEl>
                                              <p:spTgt spid="20"/>
                                            </p:tgtEl>
                                          </p:cBhvr>
                                        </p:animEffect>
                                      </p:childTnLst>
                                    </p:cTn>
                                  </p:par>
                                  <p:par>
                                    <p:cTn id="31" presetID="22" presetClass="entr" presetSubtype="1"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25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50"/>
                                            <p:tgtEl>
                                              <p:spTgt spid="2"/>
                                            </p:tgtEl>
                                          </p:cBhvr>
                                        </p:animEffect>
                                      </p:childTnLst>
                                    </p:cTn>
                                  </p:par>
                                </p:childTnLst>
                              </p:cTn>
                            </p:par>
                            <p:par>
                              <p:cTn id="37" fill="hold">
                                <p:stCondLst>
                                  <p:cond delay="1750"/>
                                </p:stCondLst>
                                <p:childTnLst>
                                  <p:par>
                                    <p:cTn id="38" presetID="22" presetClass="entr" presetSubtype="8" fill="hold" nodeType="afterEffect">
                                      <p:stCondLst>
                                        <p:cond delay="0"/>
                                      </p:stCondLst>
                                      <p:childTnLst>
                                        <p:set>
                                          <p:cBhvr>
                                            <p:cTn id="39" dur="1" fill="hold">
                                              <p:stCondLst>
                                                <p:cond delay="0"/>
                                              </p:stCondLst>
                                            </p:cTn>
                                            <p:tgtEl>
                                              <p:spTgt spid="11269"/>
                                            </p:tgtEl>
                                            <p:attrNameLst>
                                              <p:attrName>style.visibility</p:attrName>
                                            </p:attrNameLst>
                                          </p:cBhvr>
                                          <p:to>
                                            <p:strVal val="visible"/>
                                          </p:to>
                                        </p:set>
                                        <p:animEffect transition="in" filter="wipe(left)">
                                          <p:cBhvr>
                                            <p:cTn id="40" dur="250"/>
                                            <p:tgtEl>
                                              <p:spTgt spid="112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250"/>
                                            <p:tgtEl>
                                              <p:spTgt spid="23"/>
                                            </p:tgtEl>
                                          </p:cBhvr>
                                        </p:animEffect>
                                      </p:childTnLst>
                                    </p:cTn>
                                  </p:par>
                                </p:childTnLst>
                              </p:cTn>
                            </p:par>
                            <p:par>
                              <p:cTn id="48" fill="hold">
                                <p:stCondLst>
                                  <p:cond delay="225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5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childTnLst>
                              </p:cTn>
                            </p:par>
                            <p:par>
                              <p:cTn id="55" fill="hold">
                                <p:stCondLst>
                                  <p:cond delay="2500"/>
                                </p:stCondLst>
                                <p:childTnLst>
                                  <p:par>
                                    <p:cTn id="56" presetID="22" presetClass="entr" presetSubtype="2"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right)">
                                          <p:cBhvr>
                                            <p:cTn id="58" dur="25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childTnLst>
                                    </p:cTn>
                                  </p:par>
                                </p:childTnLst>
                              </p:cTn>
                            </p:par>
                            <p:par>
                              <p:cTn id="62" fill="hold">
                                <p:stCondLst>
                                  <p:cond delay="2750"/>
                                </p:stCondLst>
                                <p:childTnLst>
                                  <p:par>
                                    <p:cTn id="63" presetID="22" presetClass="entr" presetSubtype="4"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p:bldP spid="2" grpId="0" animBg="1"/>
          <p:bldP spid="8" grpId="0" animBg="1"/>
          <p:bldP spid="9" grpId="0" animBg="1"/>
          <p:bldP spid="10" grpId="0" animBg="1"/>
          <p:bldP spid="11"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1337"/>
                                            </p:tgtEl>
                                            <p:attrNameLst>
                                              <p:attrName>style.visibility</p:attrName>
                                            </p:attrNameLst>
                                          </p:cBhvr>
                                          <p:to>
                                            <p:strVal val="visible"/>
                                          </p:to>
                                        </p:set>
                                        <p:animEffect transition="in" filter="wipe(right)">
                                          <p:cBhvr>
                                            <p:cTn id="12" dur="500"/>
                                            <p:tgtEl>
                                              <p:spTgt spid="113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50"/>
                                            <p:tgtEl>
                                              <p:spTgt spid="14"/>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25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par>
                                    <p:cTn id="28" presetID="22" presetClass="entr" presetSubtype="2"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250"/>
                                            <p:tgtEl>
                                              <p:spTgt spid="20"/>
                                            </p:tgtEl>
                                          </p:cBhvr>
                                        </p:animEffect>
                                      </p:childTnLst>
                                    </p:cTn>
                                  </p:par>
                                  <p:par>
                                    <p:cTn id="31" presetID="22" presetClass="entr" presetSubtype="1"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25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50"/>
                                            <p:tgtEl>
                                              <p:spTgt spid="2"/>
                                            </p:tgtEl>
                                          </p:cBhvr>
                                        </p:animEffect>
                                      </p:childTnLst>
                                    </p:cTn>
                                  </p:par>
                                </p:childTnLst>
                              </p:cTn>
                            </p:par>
                            <p:par>
                              <p:cTn id="37" fill="hold">
                                <p:stCondLst>
                                  <p:cond delay="1750"/>
                                </p:stCondLst>
                                <p:childTnLst>
                                  <p:par>
                                    <p:cTn id="38" presetID="22" presetClass="entr" presetSubtype="8" fill="hold" nodeType="afterEffect">
                                      <p:stCondLst>
                                        <p:cond delay="0"/>
                                      </p:stCondLst>
                                      <p:childTnLst>
                                        <p:set>
                                          <p:cBhvr>
                                            <p:cTn id="39" dur="1" fill="hold">
                                              <p:stCondLst>
                                                <p:cond delay="0"/>
                                              </p:stCondLst>
                                            </p:cTn>
                                            <p:tgtEl>
                                              <p:spTgt spid="11269"/>
                                            </p:tgtEl>
                                            <p:attrNameLst>
                                              <p:attrName>style.visibility</p:attrName>
                                            </p:attrNameLst>
                                          </p:cBhvr>
                                          <p:to>
                                            <p:strVal val="visible"/>
                                          </p:to>
                                        </p:set>
                                        <p:animEffect transition="in" filter="wipe(left)">
                                          <p:cBhvr>
                                            <p:cTn id="40" dur="250"/>
                                            <p:tgtEl>
                                              <p:spTgt spid="112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250"/>
                                            <p:tgtEl>
                                              <p:spTgt spid="23"/>
                                            </p:tgtEl>
                                          </p:cBhvr>
                                        </p:animEffect>
                                      </p:childTnLst>
                                    </p:cTn>
                                  </p:par>
                                </p:childTnLst>
                              </p:cTn>
                            </p:par>
                            <p:par>
                              <p:cTn id="48" fill="hold">
                                <p:stCondLst>
                                  <p:cond delay="225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5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childTnLst>
                              </p:cTn>
                            </p:par>
                            <p:par>
                              <p:cTn id="55" fill="hold">
                                <p:stCondLst>
                                  <p:cond delay="2500"/>
                                </p:stCondLst>
                                <p:childTnLst>
                                  <p:par>
                                    <p:cTn id="56" presetID="22" presetClass="entr" presetSubtype="2"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right)">
                                          <p:cBhvr>
                                            <p:cTn id="58" dur="25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childTnLst>
                                    </p:cTn>
                                  </p:par>
                                </p:childTnLst>
                              </p:cTn>
                            </p:par>
                            <p:par>
                              <p:cTn id="62" fill="hold">
                                <p:stCondLst>
                                  <p:cond delay="2750"/>
                                </p:stCondLst>
                                <p:childTnLst>
                                  <p:par>
                                    <p:cTn id="63" presetID="22" presetClass="entr" presetSubtype="4"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p:bldP spid="2" grpId="0" animBg="1"/>
          <p:bldP spid="8" grpId="0" animBg="1"/>
          <p:bldP spid="9" grpId="0" animBg="1"/>
          <p:bldP spid="10" grpId="0" animBg="1"/>
          <p:bldP spid="11" grpId="0" animBg="1"/>
          <p:bldP spid="1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127329" r="-141661"/>
          <a:stretch/>
        </p:blipFill>
        <p:spPr>
          <a:xfrm>
            <a:off x="6781888" y="910692"/>
            <a:ext cx="4694708" cy="1939378"/>
          </a:xfrm>
          <a:prstGeom prst="rect">
            <a:avLst/>
          </a:prstGeom>
        </p:spPr>
      </p:pic>
      <p:cxnSp>
        <p:nvCxnSpPr>
          <p:cNvPr id="22" name="Straight Connector 21"/>
          <p:cNvCxnSpPr/>
          <p:nvPr/>
        </p:nvCxnSpPr>
        <p:spPr bwMode="auto">
          <a:xfrm>
            <a:off x="6096000" y="1047750"/>
            <a:ext cx="0" cy="4369712"/>
          </a:xfrm>
          <a:prstGeom prst="line">
            <a:avLst/>
          </a:prstGeom>
          <a:solidFill>
            <a:schemeClr val="accent1"/>
          </a:solidFill>
          <a:ln w="76200" cap="flat" cmpd="sng" algn="ctr">
            <a:solidFill>
              <a:schemeClr val="tx1"/>
            </a:solidFill>
            <a:prstDash val="solid"/>
            <a:miter lim="800000"/>
            <a:headEnd type="none" w="med" len="med"/>
            <a:tailEnd type="none" w="med" len="med"/>
          </a:ln>
          <a:effectLst/>
        </p:spPr>
      </p:cxnSp>
      <p:sp>
        <p:nvSpPr>
          <p:cNvPr id="12290" name="Title 1"/>
          <p:cNvSpPr>
            <a:spLocks noGrp="1"/>
          </p:cNvSpPr>
          <p:nvPr>
            <p:ph type="title"/>
          </p:nvPr>
        </p:nvSpPr>
        <p:spPr/>
        <p:txBody>
          <a:bodyPr/>
          <a:lstStyle/>
          <a:p>
            <a:pPr eaLnBrk="1" hangingPunct="1"/>
            <a:r>
              <a:rPr lang="en-US" dirty="0">
                <a:ea typeface="ＭＳ Ｐゴシック" pitchFamily="34" charset="-128"/>
              </a:rPr>
              <a:t>Finite State Machine Tradeoffs</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5" name="Group 4"/>
          <p:cNvGrpSpPr/>
          <p:nvPr/>
        </p:nvGrpSpPr>
        <p:grpSpPr>
          <a:xfrm>
            <a:off x="0" y="5600344"/>
            <a:ext cx="12207240" cy="1287284"/>
            <a:chOff x="-1524000" y="5600342"/>
            <a:chExt cx="12207240" cy="1996321"/>
          </a:xfrm>
        </p:grpSpPr>
        <p:sp>
          <p:nvSpPr>
            <p:cNvPr id="6" name="TextBox 5"/>
            <p:cNvSpPr txBox="1"/>
            <p:nvPr/>
          </p:nvSpPr>
          <p:spPr>
            <a:xfrm>
              <a:off x="-1524000" y="5657671"/>
              <a:ext cx="12207240" cy="1938992"/>
            </a:xfrm>
            <a:prstGeom prst="rect">
              <a:avLst/>
            </a:prstGeom>
            <a:solidFill>
              <a:schemeClr val="tx1"/>
            </a:solidFill>
          </p:spPr>
          <p:txBody>
            <a:bodyPr wrap="square" tIns="91440" bIns="365760" rtlCol="0">
              <a:spAutoFit/>
            </a:bodyPr>
            <a:lstStyle/>
            <a:p>
              <a:pPr algn="ctr"/>
              <a:r>
                <a:rPr lang="en-US" b="1" dirty="0">
                  <a:solidFill>
                    <a:schemeClr val="bg1"/>
                  </a:solidFill>
                  <a:latin typeface="Arial Narrow" panose="020B0606020202030204" pitchFamily="34" charset="0"/>
                  <a:ea typeface="ＭＳ Ｐゴシック" pitchFamily="34" charset="-128"/>
                </a:rPr>
                <a:t>The simplifying constructs that make finite state machines attractive do not scale to complex, adaptive, knowledge-rich systems</a:t>
              </a:r>
            </a:p>
          </p:txBody>
        </p:sp>
        <p:cxnSp>
          <p:nvCxnSpPr>
            <p:cNvPr id="7" name="Straight Connector 6"/>
            <p:cNvCxnSpPr/>
            <p:nvPr/>
          </p:nvCxnSpPr>
          <p:spPr bwMode="auto">
            <a:xfrm>
              <a:off x="-1524000" y="5600342"/>
              <a:ext cx="1220724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l="-88950" r="-82671" b="-845"/>
          <a:stretch/>
        </p:blipFill>
        <p:spPr>
          <a:xfrm>
            <a:off x="786032" y="934952"/>
            <a:ext cx="4572000" cy="1882228"/>
          </a:xfrm>
          <a:prstGeom prst="rect">
            <a:avLst/>
          </a:prstGeom>
        </p:spPr>
      </p:pic>
      <p:sp>
        <p:nvSpPr>
          <p:cNvPr id="10" name="TextBox 9"/>
          <p:cNvSpPr txBox="1"/>
          <p:nvPr/>
        </p:nvSpPr>
        <p:spPr>
          <a:xfrm>
            <a:off x="443132" y="2351796"/>
            <a:ext cx="5257800" cy="914400"/>
          </a:xfrm>
          <a:prstGeom prst="rect">
            <a:avLst/>
          </a:prstGeom>
          <a:solidFill>
            <a:srgbClr val="267100"/>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marL="0" lvl="1" algn="ctr"/>
            <a:r>
              <a:rPr lang="en-US" sz="1800" dirty="0">
                <a:solidFill>
                  <a:schemeClr val="bg1"/>
                </a:solidFill>
                <a:latin typeface="Arial Narrow" panose="020B0606020202030204" pitchFamily="34" charset="0"/>
                <a:ea typeface="ＭＳ Ｐゴシック" pitchFamily="34" charset="-128"/>
              </a:rPr>
              <a:t>Familiar to software engineers</a:t>
            </a:r>
            <a:endParaRPr lang="en-US" sz="1800" dirty="0">
              <a:solidFill>
                <a:schemeClr val="bg1"/>
              </a:solidFill>
              <a:latin typeface="Arial Narrow" panose="020B0606020202030204" pitchFamily="34" charset="0"/>
            </a:endParaRPr>
          </a:p>
        </p:txBody>
      </p:sp>
      <p:sp>
        <p:nvSpPr>
          <p:cNvPr id="11" name="TextBox 10"/>
          <p:cNvSpPr txBox="1"/>
          <p:nvPr/>
        </p:nvSpPr>
        <p:spPr>
          <a:xfrm>
            <a:off x="448056" y="3405465"/>
            <a:ext cx="5257800" cy="914400"/>
          </a:xfrm>
          <a:prstGeom prst="rect">
            <a:avLst/>
          </a:prstGeom>
          <a:solidFill>
            <a:srgbClr val="267100"/>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Efficient implementation and organization in traditional computer languages</a:t>
            </a:r>
            <a:endParaRPr lang="en-US" sz="1800" dirty="0">
              <a:solidFill>
                <a:schemeClr val="bg1"/>
              </a:solidFill>
              <a:latin typeface="Arial Narrow" panose="020B0606020202030204" pitchFamily="34" charset="0"/>
            </a:endParaRPr>
          </a:p>
        </p:txBody>
      </p:sp>
      <p:sp>
        <p:nvSpPr>
          <p:cNvPr id="16" name="TextBox 15"/>
          <p:cNvSpPr txBox="1"/>
          <p:nvPr/>
        </p:nvSpPr>
        <p:spPr>
          <a:xfrm>
            <a:off x="6500342" y="2346465"/>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marL="0" lvl="1" algn="ctr"/>
            <a:r>
              <a:rPr lang="en-US" sz="1800" dirty="0">
                <a:solidFill>
                  <a:schemeClr val="bg1"/>
                </a:solidFill>
                <a:latin typeface="Arial Narrow" panose="020B0606020202030204" pitchFamily="34" charset="0"/>
                <a:ea typeface="ＭＳ Ｐゴシック" pitchFamily="34" charset="-128"/>
              </a:rPr>
              <a:t>Traditional linear flow of control; States are the antithesis of satisficing</a:t>
            </a:r>
          </a:p>
        </p:txBody>
      </p:sp>
      <p:sp>
        <p:nvSpPr>
          <p:cNvPr id="17" name="TextBox 16"/>
          <p:cNvSpPr txBox="1"/>
          <p:nvPr/>
        </p:nvSpPr>
        <p:spPr>
          <a:xfrm>
            <a:off x="6500342" y="3409633"/>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Difficult to handle task switching, interruption, and opportunism</a:t>
            </a:r>
            <a:endParaRPr lang="en-US" sz="1800" dirty="0">
              <a:solidFill>
                <a:schemeClr val="bg1"/>
              </a:solidFill>
              <a:latin typeface="Arial Narrow" panose="020B0606020202030204" pitchFamily="34" charset="0"/>
            </a:endParaRPr>
          </a:p>
        </p:txBody>
      </p:sp>
      <p:sp>
        <p:nvSpPr>
          <p:cNvPr id="18" name="TextBox 17"/>
          <p:cNvSpPr txBox="1"/>
          <p:nvPr/>
        </p:nvSpPr>
        <p:spPr>
          <a:xfrm>
            <a:off x="6500342" y="4503062"/>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Representations of awareness built from ad-hoc data structures</a:t>
            </a:r>
          </a:p>
        </p:txBody>
      </p:sp>
      <p:sp>
        <p:nvSpPr>
          <p:cNvPr id="19" name="TextBox 18"/>
          <p:cNvSpPr txBox="1"/>
          <p:nvPr/>
        </p:nvSpPr>
        <p:spPr>
          <a:xfrm rot="21375938">
            <a:off x="6611204" y="1311544"/>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Organizational assumptions and strengths will not scale with complexity</a:t>
            </a:r>
          </a:p>
        </p:txBody>
      </p:sp>
      <p:sp>
        <p:nvSpPr>
          <p:cNvPr id="20" name="TextBox 19"/>
          <p:cNvSpPr txBox="1"/>
          <p:nvPr/>
        </p:nvSpPr>
        <p:spPr>
          <a:xfrm rot="290149">
            <a:off x="6682875" y="267610"/>
            <a:ext cx="5257800" cy="109728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Future learning capabilities depend on careful, integrated knowledge representations</a:t>
            </a:r>
          </a:p>
        </p:txBody>
      </p:sp>
      <p:sp>
        <p:nvSpPr>
          <p:cNvPr id="2" name="TextBox 1">
            <a:extLst>
              <a:ext uri="{FF2B5EF4-FFF2-40B4-BE49-F238E27FC236}">
                <a16:creationId xmlns:a16="http://schemas.microsoft.com/office/drawing/2014/main" id="{8CD5E718-858D-413F-A345-8A7549C71E19}"/>
              </a:ext>
            </a:extLst>
          </p:cNvPr>
          <p:cNvSpPr txBox="1"/>
          <p:nvPr/>
        </p:nvSpPr>
        <p:spPr>
          <a:xfrm rot="2031743">
            <a:off x="1393336" y="3053195"/>
            <a:ext cx="9099394" cy="1077218"/>
          </a:xfrm>
          <a:prstGeom prst="rect">
            <a:avLst/>
          </a:prstGeom>
          <a:solidFill>
            <a:schemeClr val="accent1">
              <a:alpha val="85000"/>
            </a:schemeClr>
          </a:solidFill>
        </p:spPr>
        <p:txBody>
          <a:bodyPr wrap="square" rtlCol="0">
            <a:spAutoFit/>
          </a:bodyPr>
          <a:lstStyle/>
          <a:p>
            <a:pPr algn="ctr"/>
            <a:r>
              <a:rPr lang="en-US" dirty="0"/>
              <a:t>Finite State Machines do not know </a:t>
            </a:r>
            <a:r>
              <a:rPr lang="en-US" b="1" i="1" dirty="0"/>
              <a:t>why</a:t>
            </a:r>
            <a:r>
              <a:rPr lang="en-US" dirty="0"/>
              <a:t> they are doing </a:t>
            </a:r>
            <a:r>
              <a:rPr lang="en-US" b="1" i="1" dirty="0"/>
              <a:t>what</a:t>
            </a:r>
            <a:r>
              <a:rPr lang="en-US" dirty="0"/>
              <a:t> they are doing!</a:t>
            </a:r>
          </a:p>
        </p:txBody>
      </p:sp>
    </p:spTree>
    <p:extLst>
      <p:ext uri="{BB962C8B-B14F-4D97-AF65-F5344CB8AC3E}">
        <p14:creationId xmlns:p14="http://schemas.microsoft.com/office/powerpoint/2010/main" val="3450214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50"/>
                                        <p:tgtEl>
                                          <p:spTgt spid="2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
                                        <p:tgtEl>
                                          <p:spTgt spid="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5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5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00"/>
                            </p:stCondLst>
                            <p:childTnLst>
                              <p:par>
                                <p:cTn id="59" presetID="26" presetClass="emph" presetSubtype="0" fill="hold" nodeType="afterEffect">
                                  <p:stCondLst>
                                    <p:cond delay="0"/>
                                  </p:stCondLst>
                                  <p:childTnLst>
                                    <p:animEffect transition="out" filter="fade">
                                      <p:cBhvr>
                                        <p:cTn id="60" dur="500" tmFilter="0, 0; .2, .5; .8, .5; 1, 0"/>
                                        <p:tgtEl>
                                          <p:spTgt spid="5"/>
                                        </p:tgtEl>
                                      </p:cBhvr>
                                    </p:animEffect>
                                    <p:animScale>
                                      <p:cBhvr>
                                        <p:cTn id="61" dur="25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
                                            <p:bg/>
                                          </p:spTgt>
                                        </p:tgtEl>
                                        <p:attrNameLst>
                                          <p:attrName>style.visibility</p:attrName>
                                        </p:attrNameLst>
                                      </p:cBhvr>
                                      <p:to>
                                        <p:strVal val="visible"/>
                                      </p:to>
                                    </p:set>
                                    <p:anim calcmode="lin" valueType="num">
                                      <p:cBhvr>
                                        <p:cTn id="66" dur="1000" fill="hold"/>
                                        <p:tgtEl>
                                          <p:spTgt spid="2">
                                            <p:bg/>
                                          </p:spTgt>
                                        </p:tgtEl>
                                        <p:attrNameLst>
                                          <p:attrName>ppt_w</p:attrName>
                                        </p:attrNameLst>
                                      </p:cBhvr>
                                      <p:tavLst>
                                        <p:tav tm="0">
                                          <p:val>
                                            <p:fltVal val="0"/>
                                          </p:val>
                                        </p:tav>
                                        <p:tav tm="100000">
                                          <p:val>
                                            <p:strVal val="#ppt_w"/>
                                          </p:val>
                                        </p:tav>
                                      </p:tavLst>
                                    </p:anim>
                                    <p:anim calcmode="lin" valueType="num">
                                      <p:cBhvr>
                                        <p:cTn id="67" dur="1000" fill="hold"/>
                                        <p:tgtEl>
                                          <p:spTgt spid="2">
                                            <p:bg/>
                                          </p:spTgt>
                                        </p:tgtEl>
                                        <p:attrNameLst>
                                          <p:attrName>ppt_h</p:attrName>
                                        </p:attrNameLst>
                                      </p:cBhvr>
                                      <p:tavLst>
                                        <p:tav tm="0">
                                          <p:val>
                                            <p:fltVal val="0"/>
                                          </p:val>
                                        </p:tav>
                                        <p:tav tm="100000">
                                          <p:val>
                                            <p:strVal val="#ppt_h"/>
                                          </p:val>
                                        </p:tav>
                                      </p:tavLst>
                                    </p:anim>
                                    <p:anim calcmode="lin" valueType="num">
                                      <p:cBhvr>
                                        <p:cTn id="68" dur="1000" fill="hold"/>
                                        <p:tgtEl>
                                          <p:spTgt spid="2">
                                            <p:bg/>
                                          </p:spTgt>
                                        </p:tgtEl>
                                        <p:attrNameLst>
                                          <p:attrName>style.rotation</p:attrName>
                                        </p:attrNameLst>
                                      </p:cBhvr>
                                      <p:tavLst>
                                        <p:tav tm="0">
                                          <p:val>
                                            <p:fltVal val="90"/>
                                          </p:val>
                                        </p:tav>
                                        <p:tav tm="100000">
                                          <p:val>
                                            <p:fltVal val="0"/>
                                          </p:val>
                                        </p:tav>
                                      </p:tavLst>
                                    </p:anim>
                                    <p:animEffect transition="in" filter="fade">
                                      <p:cBhvr>
                                        <p:cTn id="69" dur="1000"/>
                                        <p:tgtEl>
                                          <p:spTgt spid="2">
                                            <p:bg/>
                                          </p:spTgt>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
                                            <p:txEl>
                                              <p:pRg st="0" end="0"/>
                                            </p:txEl>
                                          </p:spTgt>
                                        </p:tgtEl>
                                        <p:attrNameLst>
                                          <p:attrName>style.visibility</p:attrName>
                                        </p:attrNameLst>
                                      </p:cBhvr>
                                      <p:to>
                                        <p:strVal val="visible"/>
                                      </p:to>
                                    </p:set>
                                    <p:anim calcmode="lin" valueType="num">
                                      <p:cBhvr>
                                        <p:cTn id="7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7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animBg="1"/>
      <p:bldP spid="19" grpId="0" animBg="1"/>
      <p:bldP spid="20" grpId="0" animBg="1"/>
      <p:bldP spid="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noChangeArrowheads="1"/>
          </p:cNvSpPr>
          <p:nvPr/>
        </p:nvSpPr>
        <p:spPr bwMode="auto">
          <a:xfrm>
            <a:off x="3670091" y="3001774"/>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6" name="Rectangle 5"/>
          <p:cNvSpPr>
            <a:spLocks noChangeAspect="1" noChangeArrowheads="1"/>
          </p:cNvSpPr>
          <p:nvPr/>
        </p:nvSpPr>
        <p:spPr bwMode="auto">
          <a:xfrm>
            <a:off x="4260641" y="3001774"/>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7" name="Rectangle 6"/>
          <p:cNvSpPr>
            <a:spLocks noChangeAspect="1" noChangeArrowheads="1"/>
          </p:cNvSpPr>
          <p:nvPr/>
        </p:nvSpPr>
        <p:spPr bwMode="auto">
          <a:xfrm>
            <a:off x="3670091" y="2544574"/>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sp>
        <p:nvSpPr>
          <p:cNvPr id="8" name="Rectangle 7"/>
          <p:cNvSpPr>
            <a:spLocks noChangeAspect="1" noChangeArrowheads="1"/>
          </p:cNvSpPr>
          <p:nvPr/>
        </p:nvSpPr>
        <p:spPr bwMode="auto">
          <a:xfrm>
            <a:off x="1975920" y="3001774"/>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9" name="Rectangle 8"/>
          <p:cNvSpPr>
            <a:spLocks noChangeAspect="1" noChangeArrowheads="1"/>
          </p:cNvSpPr>
          <p:nvPr/>
        </p:nvSpPr>
        <p:spPr bwMode="auto">
          <a:xfrm>
            <a:off x="1975920" y="2087374"/>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10" name="Rectangle 9"/>
          <p:cNvSpPr>
            <a:spLocks noChangeAspect="1" noChangeArrowheads="1"/>
          </p:cNvSpPr>
          <p:nvPr/>
        </p:nvSpPr>
        <p:spPr bwMode="auto">
          <a:xfrm>
            <a:off x="1975920" y="2544574"/>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sp>
        <p:nvSpPr>
          <p:cNvPr id="11" name="Rectangle 10"/>
          <p:cNvSpPr>
            <a:spLocks noChangeAspect="1" noChangeArrowheads="1"/>
          </p:cNvSpPr>
          <p:nvPr/>
        </p:nvSpPr>
        <p:spPr bwMode="auto">
          <a:xfrm>
            <a:off x="5925021" y="1568167"/>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12" name="Rectangle 11"/>
          <p:cNvSpPr>
            <a:spLocks noChangeAspect="1" noChangeArrowheads="1"/>
          </p:cNvSpPr>
          <p:nvPr/>
        </p:nvSpPr>
        <p:spPr bwMode="auto">
          <a:xfrm>
            <a:off x="6477471" y="1568167"/>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13" name="Rectangle 12"/>
          <p:cNvSpPr>
            <a:spLocks noChangeAspect="1" noChangeArrowheads="1"/>
          </p:cNvSpPr>
          <p:nvPr/>
        </p:nvSpPr>
        <p:spPr bwMode="auto">
          <a:xfrm>
            <a:off x="5372571" y="1568167"/>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sp>
        <p:nvSpPr>
          <p:cNvPr id="14" name="Rectangle 13"/>
          <p:cNvSpPr>
            <a:spLocks noChangeAspect="1" noChangeArrowheads="1"/>
          </p:cNvSpPr>
          <p:nvPr/>
        </p:nvSpPr>
        <p:spPr bwMode="auto">
          <a:xfrm>
            <a:off x="8364327" y="1115730"/>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15" name="Rectangle 14"/>
          <p:cNvSpPr>
            <a:spLocks noChangeAspect="1" noChangeArrowheads="1"/>
          </p:cNvSpPr>
          <p:nvPr/>
        </p:nvSpPr>
        <p:spPr bwMode="auto">
          <a:xfrm>
            <a:off x="8364327" y="1568167"/>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16" name="Rectangle 15"/>
          <p:cNvSpPr>
            <a:spLocks noChangeAspect="1" noChangeArrowheads="1"/>
          </p:cNvSpPr>
          <p:nvPr/>
        </p:nvSpPr>
        <p:spPr bwMode="auto">
          <a:xfrm>
            <a:off x="7830927" y="1568167"/>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sp>
        <p:nvSpPr>
          <p:cNvPr id="17" name="Rectangle 16"/>
          <p:cNvSpPr>
            <a:spLocks noChangeAspect="1" noChangeArrowheads="1"/>
          </p:cNvSpPr>
          <p:nvPr/>
        </p:nvSpPr>
        <p:spPr bwMode="auto">
          <a:xfrm>
            <a:off x="9904203" y="2020605"/>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18" name="Rectangle 17"/>
          <p:cNvSpPr>
            <a:spLocks noChangeAspect="1" noChangeArrowheads="1"/>
          </p:cNvSpPr>
          <p:nvPr/>
        </p:nvSpPr>
        <p:spPr bwMode="auto">
          <a:xfrm>
            <a:off x="9904203" y="2477805"/>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19" name="Rectangle 18"/>
          <p:cNvSpPr>
            <a:spLocks noChangeAspect="1" noChangeArrowheads="1"/>
          </p:cNvSpPr>
          <p:nvPr/>
        </p:nvSpPr>
        <p:spPr bwMode="auto">
          <a:xfrm>
            <a:off x="9904203" y="1568167"/>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dirty="0">
                <a:ea typeface="ヒラギノ角ゴ Pro W3"/>
                <a:cs typeface="ヒラギノ角ゴ Pro W3"/>
              </a:rPr>
              <a:t>A</a:t>
            </a:r>
          </a:p>
        </p:txBody>
      </p:sp>
      <p:sp>
        <p:nvSpPr>
          <p:cNvPr id="20" name="Rectangle 19"/>
          <p:cNvSpPr>
            <a:spLocks noChangeAspect="1" noChangeArrowheads="1"/>
          </p:cNvSpPr>
          <p:nvPr/>
        </p:nvSpPr>
        <p:spPr bwMode="auto">
          <a:xfrm>
            <a:off x="5346653" y="4572491"/>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dirty="0">
                <a:ea typeface="ヒラギノ角ゴ Pro W3"/>
                <a:cs typeface="ヒラギノ角ゴ Pro W3"/>
              </a:rPr>
              <a:t>B</a:t>
            </a:r>
          </a:p>
        </p:txBody>
      </p:sp>
      <p:sp>
        <p:nvSpPr>
          <p:cNvPr id="21" name="Rectangle 20"/>
          <p:cNvSpPr>
            <a:spLocks noChangeAspect="1" noChangeArrowheads="1"/>
          </p:cNvSpPr>
          <p:nvPr/>
        </p:nvSpPr>
        <p:spPr bwMode="auto">
          <a:xfrm>
            <a:off x="6201246" y="4572491"/>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22" name="Rectangle 21"/>
          <p:cNvSpPr>
            <a:spLocks noChangeAspect="1" noChangeArrowheads="1"/>
          </p:cNvSpPr>
          <p:nvPr/>
        </p:nvSpPr>
        <p:spPr bwMode="auto">
          <a:xfrm>
            <a:off x="6201246" y="4115291"/>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sp>
        <p:nvSpPr>
          <p:cNvPr id="23" name="Rectangle 22"/>
          <p:cNvSpPr>
            <a:spLocks noChangeAspect="1" noChangeArrowheads="1"/>
          </p:cNvSpPr>
          <p:nvPr/>
        </p:nvSpPr>
        <p:spPr bwMode="auto">
          <a:xfrm>
            <a:off x="8117146" y="3658091"/>
            <a:ext cx="457200" cy="457200"/>
          </a:xfrm>
          <a:prstGeom prst="rect">
            <a:avLst/>
          </a:prstGeom>
          <a:solidFill>
            <a:srgbClr val="FF0000"/>
          </a:solidFill>
          <a:ln w="9525" algn="ctr">
            <a:solidFill>
              <a:schemeClr val="tx1"/>
            </a:solidFill>
            <a:round/>
            <a:headEnd/>
            <a:tailEnd/>
          </a:ln>
        </p:spPr>
        <p:txBody>
          <a:bodyPr/>
          <a:lstStyle/>
          <a:p>
            <a:pPr algn="ctr" eaLnBrk="0" hangingPunct="0"/>
            <a:r>
              <a:rPr lang="en-US" sz="2400">
                <a:ea typeface="ヒラギノ角ゴ Pro W3"/>
                <a:cs typeface="ヒラギノ角ゴ Pro W3"/>
              </a:rPr>
              <a:t>B</a:t>
            </a:r>
          </a:p>
        </p:txBody>
      </p:sp>
      <p:sp>
        <p:nvSpPr>
          <p:cNvPr id="24" name="Rectangle 23"/>
          <p:cNvSpPr>
            <a:spLocks noChangeAspect="1" noChangeArrowheads="1"/>
          </p:cNvSpPr>
          <p:nvPr/>
        </p:nvSpPr>
        <p:spPr bwMode="auto">
          <a:xfrm>
            <a:off x="8117146" y="4572491"/>
            <a:ext cx="457200" cy="457200"/>
          </a:xfrm>
          <a:prstGeom prst="rect">
            <a:avLst/>
          </a:prstGeom>
          <a:solidFill>
            <a:srgbClr val="FFFF00"/>
          </a:solidFill>
          <a:ln w="9525" algn="ctr">
            <a:solidFill>
              <a:schemeClr val="tx1"/>
            </a:solidFill>
            <a:round/>
            <a:headEnd/>
            <a:tailEnd/>
          </a:ln>
        </p:spPr>
        <p:txBody>
          <a:bodyPr/>
          <a:lstStyle/>
          <a:p>
            <a:pPr algn="ctr" eaLnBrk="0" hangingPunct="0"/>
            <a:r>
              <a:rPr lang="en-US" sz="2400">
                <a:ea typeface="ヒラギノ角ゴ Pro W3"/>
                <a:cs typeface="ヒラギノ角ゴ Pro W3"/>
              </a:rPr>
              <a:t>C</a:t>
            </a:r>
          </a:p>
        </p:txBody>
      </p:sp>
      <p:sp>
        <p:nvSpPr>
          <p:cNvPr id="25" name="Rectangle 24"/>
          <p:cNvSpPr>
            <a:spLocks noChangeAspect="1" noChangeArrowheads="1"/>
          </p:cNvSpPr>
          <p:nvPr/>
        </p:nvSpPr>
        <p:spPr bwMode="auto">
          <a:xfrm>
            <a:off x="8117146" y="4115291"/>
            <a:ext cx="457200" cy="457200"/>
          </a:xfrm>
          <a:prstGeom prst="rect">
            <a:avLst/>
          </a:prstGeom>
          <a:solidFill>
            <a:srgbClr val="0070C0"/>
          </a:solidFill>
          <a:ln w="9525" algn="ctr">
            <a:solidFill>
              <a:schemeClr val="tx1"/>
            </a:solidFill>
            <a:round/>
            <a:headEnd/>
            <a:tailEnd/>
          </a:ln>
        </p:spPr>
        <p:txBody>
          <a:bodyPr/>
          <a:lstStyle/>
          <a:p>
            <a:pPr algn="ctr" eaLnBrk="0" hangingPunct="0"/>
            <a:r>
              <a:rPr lang="en-US" sz="2400">
                <a:ea typeface="ヒラギノ角ゴ Pro W3"/>
                <a:cs typeface="ヒラギノ角ゴ Pro W3"/>
              </a:rPr>
              <a:t>A</a:t>
            </a:r>
          </a:p>
        </p:txBody>
      </p:sp>
      <p:cxnSp>
        <p:nvCxnSpPr>
          <p:cNvPr id="27" name="Straight Arrow Connector 26"/>
          <p:cNvCxnSpPr>
            <a:cxnSpLocks noChangeAspect="1" noChangeShapeType="1"/>
            <a:stCxn id="7" idx="1"/>
            <a:endCxn id="10" idx="3"/>
          </p:cNvCxnSpPr>
          <p:nvPr/>
        </p:nvCxnSpPr>
        <p:spPr bwMode="auto">
          <a:xfrm flipH="1">
            <a:off x="2433121" y="2773174"/>
            <a:ext cx="1236971"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extBox 27"/>
          <p:cNvSpPr txBox="1">
            <a:spLocks noChangeAspect="1" noChangeArrowheads="1"/>
          </p:cNvSpPr>
          <p:nvPr/>
        </p:nvSpPr>
        <p:spPr bwMode="auto">
          <a:xfrm>
            <a:off x="2479466" y="2315977"/>
            <a:ext cx="1174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C,A</a:t>
            </a:r>
            <a:r>
              <a:rPr lang="en-US" sz="1200" dirty="0"/>
              <a:t>)</a:t>
            </a:r>
          </a:p>
        </p:txBody>
      </p:sp>
      <p:cxnSp>
        <p:nvCxnSpPr>
          <p:cNvPr id="29" name="Straight Arrow Connector 28"/>
          <p:cNvCxnSpPr>
            <a:cxnSpLocks noChangeAspect="1" noChangeShapeType="1"/>
            <a:stCxn id="8" idx="3"/>
            <a:endCxn id="5" idx="1"/>
          </p:cNvCxnSpPr>
          <p:nvPr/>
        </p:nvCxnSpPr>
        <p:spPr bwMode="auto">
          <a:xfrm>
            <a:off x="2433121" y="3230374"/>
            <a:ext cx="1236971"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 name="TextBox 31"/>
          <p:cNvSpPr txBox="1">
            <a:spLocks noChangeAspect="1" noChangeArrowheads="1"/>
          </p:cNvSpPr>
          <p:nvPr/>
        </p:nvSpPr>
        <p:spPr bwMode="auto">
          <a:xfrm>
            <a:off x="2463734" y="3364839"/>
            <a:ext cx="119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a:t>Stack(C,Table)</a:t>
            </a:r>
          </a:p>
        </p:txBody>
      </p:sp>
      <p:cxnSp>
        <p:nvCxnSpPr>
          <p:cNvPr id="33" name="Straight Arrow Connector 32"/>
          <p:cNvCxnSpPr>
            <a:cxnSpLocks noChangeAspect="1" noChangeShapeType="1"/>
            <a:stCxn id="6" idx="3"/>
          </p:cNvCxnSpPr>
          <p:nvPr/>
        </p:nvCxnSpPr>
        <p:spPr bwMode="auto">
          <a:xfrm>
            <a:off x="4717842" y="3230374"/>
            <a:ext cx="622219" cy="1235026"/>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TextBox 36"/>
          <p:cNvSpPr txBox="1">
            <a:spLocks noChangeAspect="1" noChangeArrowheads="1"/>
          </p:cNvSpPr>
          <p:nvPr/>
        </p:nvSpPr>
        <p:spPr bwMode="auto">
          <a:xfrm>
            <a:off x="4635778" y="3744639"/>
            <a:ext cx="928687" cy="277812"/>
          </a:xfrm>
          <a:prstGeom prst="rect">
            <a:avLst/>
          </a:prstGeom>
          <a:solidFill>
            <a:schemeClr val="bg1"/>
          </a:solid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a:t>Stack(A,C)</a:t>
            </a:r>
          </a:p>
        </p:txBody>
      </p:sp>
      <p:cxnSp>
        <p:nvCxnSpPr>
          <p:cNvPr id="38" name="Straight Arrow Connector 37"/>
          <p:cNvCxnSpPr>
            <a:cxnSpLocks noChangeAspect="1" noChangeShapeType="1"/>
            <a:stCxn id="6" idx="3"/>
          </p:cNvCxnSpPr>
          <p:nvPr/>
        </p:nvCxnSpPr>
        <p:spPr bwMode="auto">
          <a:xfrm flipV="1">
            <a:off x="4717841" y="2059486"/>
            <a:ext cx="628812" cy="1170889"/>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41"/>
          <p:cNvCxnSpPr>
            <a:cxnSpLocks noChangeAspect="1" noChangeShapeType="1"/>
            <a:stCxn id="22" idx="0"/>
            <a:endCxn id="11" idx="2"/>
          </p:cNvCxnSpPr>
          <p:nvPr/>
        </p:nvCxnSpPr>
        <p:spPr bwMode="auto">
          <a:xfrm flipH="1" flipV="1">
            <a:off x="6153622" y="2025367"/>
            <a:ext cx="276225" cy="208992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44"/>
          <p:cNvSpPr txBox="1">
            <a:spLocks noChangeAspect="1" noChangeArrowheads="1"/>
          </p:cNvSpPr>
          <p:nvPr/>
        </p:nvSpPr>
        <p:spPr bwMode="auto">
          <a:xfrm rot="21592228">
            <a:off x="4507984" y="2343125"/>
            <a:ext cx="1184275" cy="277813"/>
          </a:xfrm>
          <a:prstGeom prst="rect">
            <a:avLst/>
          </a:prstGeom>
          <a:solidFill>
            <a:schemeClr val="bg1"/>
          </a:solid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A,Table</a:t>
            </a:r>
            <a:r>
              <a:rPr lang="en-US" sz="1200" dirty="0"/>
              <a:t>)</a:t>
            </a:r>
          </a:p>
        </p:txBody>
      </p:sp>
      <p:cxnSp>
        <p:nvCxnSpPr>
          <p:cNvPr id="46" name="Straight Arrow Connector 45"/>
          <p:cNvCxnSpPr>
            <a:cxnSpLocks noChangeAspect="1" noChangeShapeType="1"/>
            <a:stCxn id="22" idx="3"/>
            <a:endCxn id="25" idx="1"/>
          </p:cNvCxnSpPr>
          <p:nvPr/>
        </p:nvCxnSpPr>
        <p:spPr bwMode="auto">
          <a:xfrm>
            <a:off x="6658446" y="4343891"/>
            <a:ext cx="14587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 name="TextBox 48"/>
          <p:cNvSpPr txBox="1">
            <a:spLocks noChangeAspect="1" noChangeArrowheads="1"/>
          </p:cNvSpPr>
          <p:nvPr/>
        </p:nvSpPr>
        <p:spPr bwMode="auto">
          <a:xfrm>
            <a:off x="6658446" y="4022452"/>
            <a:ext cx="1458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B,A</a:t>
            </a:r>
            <a:r>
              <a:rPr lang="en-US" sz="1200" dirty="0"/>
              <a:t>)</a:t>
            </a:r>
          </a:p>
        </p:txBody>
      </p:sp>
      <p:cxnSp>
        <p:nvCxnSpPr>
          <p:cNvPr id="50" name="Straight Arrow Connector 49"/>
          <p:cNvCxnSpPr>
            <a:cxnSpLocks noChangeAspect="1" noChangeShapeType="1"/>
            <a:stCxn id="24" idx="1"/>
            <a:endCxn id="21" idx="3"/>
          </p:cNvCxnSpPr>
          <p:nvPr/>
        </p:nvCxnSpPr>
        <p:spPr bwMode="auto">
          <a:xfrm flipH="1">
            <a:off x="6658446" y="4801091"/>
            <a:ext cx="14587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 name="TextBox 52"/>
          <p:cNvSpPr txBox="1">
            <a:spLocks noChangeAspect="1" noChangeArrowheads="1"/>
          </p:cNvSpPr>
          <p:nvPr/>
        </p:nvSpPr>
        <p:spPr bwMode="auto">
          <a:xfrm>
            <a:off x="6658446" y="4859490"/>
            <a:ext cx="1458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B,Table</a:t>
            </a:r>
            <a:r>
              <a:rPr lang="en-US" sz="1200" dirty="0"/>
              <a:t>)</a:t>
            </a:r>
          </a:p>
        </p:txBody>
      </p:sp>
      <p:cxnSp>
        <p:nvCxnSpPr>
          <p:cNvPr id="54" name="Straight Arrow Connector 53"/>
          <p:cNvCxnSpPr>
            <a:cxnSpLocks noChangeAspect="1" noChangeShapeType="1"/>
            <a:stCxn id="12" idx="3"/>
            <a:endCxn id="16" idx="1"/>
          </p:cNvCxnSpPr>
          <p:nvPr/>
        </p:nvCxnSpPr>
        <p:spPr bwMode="auto">
          <a:xfrm>
            <a:off x="6934671" y="1796767"/>
            <a:ext cx="896256"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 name="TextBox 56"/>
          <p:cNvSpPr txBox="1">
            <a:spLocks noChangeAspect="1" noChangeArrowheads="1"/>
          </p:cNvSpPr>
          <p:nvPr/>
        </p:nvSpPr>
        <p:spPr bwMode="auto">
          <a:xfrm>
            <a:off x="6890221" y="1418978"/>
            <a:ext cx="927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B,C</a:t>
            </a:r>
            <a:r>
              <a:rPr lang="en-US" sz="1200" dirty="0"/>
              <a:t>)</a:t>
            </a:r>
          </a:p>
        </p:txBody>
      </p:sp>
      <p:cxnSp>
        <p:nvCxnSpPr>
          <p:cNvPr id="61" name="Straight Arrow Connector 60"/>
          <p:cNvCxnSpPr>
            <a:cxnSpLocks noChangeAspect="1" noChangeShapeType="1"/>
            <a:stCxn id="15" idx="3"/>
            <a:endCxn id="19" idx="1"/>
          </p:cNvCxnSpPr>
          <p:nvPr/>
        </p:nvCxnSpPr>
        <p:spPr bwMode="auto">
          <a:xfrm>
            <a:off x="8821527" y="1796767"/>
            <a:ext cx="1082676"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 name="TextBox 61"/>
          <p:cNvSpPr txBox="1">
            <a:spLocks noChangeAspect="1" noChangeArrowheads="1"/>
          </p:cNvSpPr>
          <p:nvPr/>
        </p:nvSpPr>
        <p:spPr bwMode="auto">
          <a:xfrm>
            <a:off x="8897727" y="1420566"/>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A,B</a:t>
            </a:r>
            <a:r>
              <a:rPr lang="en-US" sz="1200" dirty="0"/>
              <a:t>)</a:t>
            </a:r>
          </a:p>
        </p:txBody>
      </p:sp>
      <p:sp>
        <p:nvSpPr>
          <p:cNvPr id="47" name="Title 1"/>
          <p:cNvSpPr>
            <a:spLocks noGrp="1"/>
          </p:cNvSpPr>
          <p:nvPr>
            <p:ph type="title"/>
          </p:nvPr>
        </p:nvSpPr>
        <p:spPr>
          <a:xfrm>
            <a:off x="2006346" y="-27639"/>
            <a:ext cx="7837350" cy="841248"/>
          </a:xfrm>
        </p:spPr>
        <p:txBody>
          <a:bodyPr/>
          <a:lstStyle/>
          <a:p>
            <a:r>
              <a:rPr lang="en-US" dirty="0">
                <a:ea typeface="ＭＳ Ｐゴシック" pitchFamily="34" charset="-128"/>
              </a:rPr>
              <a:t>Intelligent Behavior as Search (Simple Version)</a:t>
            </a:r>
          </a:p>
        </p:txBody>
      </p:sp>
      <p:sp>
        <p:nvSpPr>
          <p:cNvPr id="48" name="Oval 47"/>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
        <p:nvSpPr>
          <p:cNvPr id="41" name="TextBox 40"/>
          <p:cNvSpPr txBox="1">
            <a:spLocks noChangeAspect="1" noChangeArrowheads="1"/>
          </p:cNvSpPr>
          <p:nvPr/>
        </p:nvSpPr>
        <p:spPr bwMode="auto">
          <a:xfrm>
            <a:off x="5731168" y="2927076"/>
            <a:ext cx="1182688" cy="276225"/>
          </a:xfrm>
          <a:prstGeom prst="rect">
            <a:avLst/>
          </a:prstGeom>
          <a:solidFill>
            <a:schemeClr val="bg1"/>
          </a:solid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Stack(</a:t>
            </a:r>
            <a:r>
              <a:rPr lang="en-US" sz="1200" dirty="0" err="1"/>
              <a:t>A,Table</a:t>
            </a:r>
            <a:r>
              <a:rPr lang="en-US" sz="1200" dirty="0"/>
              <a:t>)</a:t>
            </a:r>
          </a:p>
        </p:txBody>
      </p:sp>
      <p:sp>
        <p:nvSpPr>
          <p:cNvPr id="2" name="Oval 1"/>
          <p:cNvSpPr>
            <a:spLocks noChangeAspect="1"/>
          </p:cNvSpPr>
          <p:nvPr/>
        </p:nvSpPr>
        <p:spPr bwMode="auto">
          <a:xfrm>
            <a:off x="3246681" y="2119665"/>
            <a:ext cx="1897380" cy="1630680"/>
          </a:xfrm>
          <a:prstGeom prst="ellipse">
            <a:avLst/>
          </a:prstGeom>
          <a:noFill/>
          <a:ln w="57150" cap="flat" cmpd="sng" algn="ctr">
            <a:solidFill>
              <a:srgbClr val="007F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rot="20883242">
            <a:off x="3774418" y="3591672"/>
            <a:ext cx="1585097" cy="1213209"/>
          </a:xfrm>
          <a:prstGeom prst="rect">
            <a:avLst/>
          </a:prstGeom>
        </p:spPr>
      </p:pic>
      <p:sp>
        <p:nvSpPr>
          <p:cNvPr id="51" name="Oval 50"/>
          <p:cNvSpPr>
            <a:spLocks noChangeAspect="1"/>
          </p:cNvSpPr>
          <p:nvPr/>
        </p:nvSpPr>
        <p:spPr bwMode="auto">
          <a:xfrm rot="17794450">
            <a:off x="4260141" y="2119665"/>
            <a:ext cx="1409470" cy="900324"/>
          </a:xfrm>
          <a:prstGeom prst="ellipse">
            <a:avLst/>
          </a:prstGeom>
          <a:noFill/>
          <a:ln w="57150" cap="flat" cmpd="sng" algn="ctr">
            <a:solidFill>
              <a:srgbClr val="007F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pic>
        <p:nvPicPr>
          <p:cNvPr id="26" name="Picture 25"/>
          <p:cNvPicPr>
            <a:picLocks noChangeAspect="1"/>
          </p:cNvPicPr>
          <p:nvPr/>
        </p:nvPicPr>
        <p:blipFill>
          <a:blip r:embed="rId4"/>
          <a:stretch>
            <a:fillRect/>
          </a:stretch>
        </p:blipFill>
        <p:spPr>
          <a:xfrm>
            <a:off x="3076593" y="1385390"/>
            <a:ext cx="2097206" cy="1213209"/>
          </a:xfrm>
          <a:prstGeom prst="rect">
            <a:avLst/>
          </a:prstGeom>
        </p:spPr>
      </p:pic>
      <p:pic>
        <p:nvPicPr>
          <p:cNvPr id="30" name="Picture 29"/>
          <p:cNvPicPr>
            <a:picLocks noChangeAspect="1"/>
          </p:cNvPicPr>
          <p:nvPr/>
        </p:nvPicPr>
        <p:blipFill>
          <a:blip r:embed="rId5"/>
          <a:stretch>
            <a:fillRect/>
          </a:stretch>
        </p:blipFill>
        <p:spPr>
          <a:xfrm rot="21161607">
            <a:off x="2602819" y="3793911"/>
            <a:ext cx="1749704" cy="1213209"/>
          </a:xfrm>
          <a:prstGeom prst="rect">
            <a:avLst/>
          </a:prstGeom>
        </p:spPr>
      </p:pic>
      <p:pic>
        <p:nvPicPr>
          <p:cNvPr id="31" name="Picture 30"/>
          <p:cNvPicPr>
            <a:picLocks noChangeAspect="1"/>
          </p:cNvPicPr>
          <p:nvPr/>
        </p:nvPicPr>
        <p:blipFill>
          <a:blip r:embed="rId6"/>
          <a:stretch>
            <a:fillRect/>
          </a:stretch>
        </p:blipFill>
        <p:spPr>
          <a:xfrm>
            <a:off x="5146986" y="2423144"/>
            <a:ext cx="2334970" cy="1213209"/>
          </a:xfrm>
          <a:prstGeom prst="rect">
            <a:avLst/>
          </a:prstGeom>
        </p:spPr>
      </p:pic>
      <p:sp>
        <p:nvSpPr>
          <p:cNvPr id="59" name="Oval 58"/>
          <p:cNvSpPr>
            <a:spLocks noChangeAspect="1"/>
          </p:cNvSpPr>
          <p:nvPr/>
        </p:nvSpPr>
        <p:spPr bwMode="auto">
          <a:xfrm>
            <a:off x="9620374" y="1205265"/>
            <a:ext cx="933326" cy="2159573"/>
          </a:xfrm>
          <a:prstGeom prst="ellipse">
            <a:avLst/>
          </a:prstGeom>
          <a:noFill/>
          <a:ln w="57150" cap="flat" cmpd="sng" algn="ctr">
            <a:solidFill>
              <a:srgbClr val="007F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60" name="Arc 59"/>
          <p:cNvSpPr>
            <a:spLocks noChangeAspect="1"/>
          </p:cNvSpPr>
          <p:nvPr/>
        </p:nvSpPr>
        <p:spPr bwMode="auto">
          <a:xfrm>
            <a:off x="9470134" y="1223202"/>
            <a:ext cx="1083567" cy="1980098"/>
          </a:xfrm>
          <a:prstGeom prst="arc">
            <a:avLst>
              <a:gd name="adj1" fmla="val 16200000"/>
              <a:gd name="adj2" fmla="val 7326405"/>
            </a:avLst>
          </a:prstGeom>
          <a:noFill/>
          <a:ln w="57150" cap="flat" cmpd="sng" algn="ctr">
            <a:solidFill>
              <a:srgbClr val="007F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pic>
        <p:nvPicPr>
          <p:cNvPr id="35" name="Picture 34"/>
          <p:cNvPicPr>
            <a:picLocks noChangeAspect="1"/>
          </p:cNvPicPr>
          <p:nvPr/>
        </p:nvPicPr>
        <p:blipFill>
          <a:blip r:embed="rId7"/>
          <a:stretch>
            <a:fillRect/>
          </a:stretch>
        </p:blipFill>
        <p:spPr>
          <a:xfrm>
            <a:off x="8186296" y="2251649"/>
            <a:ext cx="1694835" cy="1286367"/>
          </a:xfrm>
          <a:prstGeom prst="rect">
            <a:avLst/>
          </a:prstGeom>
        </p:spPr>
      </p:pic>
    </p:spTree>
    <p:extLst>
      <p:ext uri="{BB962C8B-B14F-4D97-AF65-F5344CB8AC3E}">
        <p14:creationId xmlns:p14="http://schemas.microsoft.com/office/powerpoint/2010/main" val="113536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
                                        <p:tgtEl>
                                          <p:spTgt spid="5"/>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childTnLst>
                          </p:cTn>
                        </p:par>
                        <p:par>
                          <p:cTn id="16" fill="hold">
                            <p:stCondLst>
                              <p:cond delay="600"/>
                            </p:stCondLst>
                            <p:childTnLst>
                              <p:par>
                                <p:cTn id="17" presetID="21" presetClass="entr" presetSubtype="1" fill="hold" grpId="0" nodeType="after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350"/>
                                        <p:tgtEl>
                                          <p:spTgt spid="2"/>
                                        </p:tgtEl>
                                      </p:cBhvr>
                                    </p:animEffect>
                                  </p:childTnLst>
                                </p:cTn>
                              </p:par>
                            </p:childTnLst>
                          </p:cTn>
                        </p:par>
                        <p:par>
                          <p:cTn id="20" fill="hold">
                            <p:stCondLst>
                              <p:cond delay="12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50"/>
                                        <p:tgtEl>
                                          <p:spTgt spid="4"/>
                                        </p:tgtEl>
                                      </p:cBhvr>
                                    </p:animEffect>
                                  </p:childTnLst>
                                </p:cTn>
                              </p:par>
                            </p:childTnLst>
                          </p:cTn>
                        </p:par>
                        <p:par>
                          <p:cTn id="24" fill="hold">
                            <p:stCondLst>
                              <p:cond delay="1350"/>
                            </p:stCondLst>
                            <p:childTnLst>
                              <p:par>
                                <p:cTn id="25" presetID="10" presetClass="entr" presetSubtype="0" fill="hold"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
                                        </p:tgtEl>
                                      </p:cBhvr>
                                    </p:animEffect>
                                    <p:set>
                                      <p:cBhvr>
                                        <p:cTn id="32" dur="1" fill="hold">
                                          <p:stCondLst>
                                            <p:cond delay="249"/>
                                          </p:stCondLst>
                                        </p:cTn>
                                        <p:tgtEl>
                                          <p:spTgt spid="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50"/>
                                        <p:tgtEl>
                                          <p:spTgt spid="4"/>
                                        </p:tgtEl>
                                      </p:cBhvr>
                                    </p:animEffect>
                                    <p:set>
                                      <p:cBhvr>
                                        <p:cTn id="35" dur="1" fill="hold">
                                          <p:stCondLst>
                                            <p:cond delay="249"/>
                                          </p:stCondLst>
                                        </p:cTn>
                                        <p:tgtEl>
                                          <p:spTgt spid="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30"/>
                                        </p:tgtEl>
                                      </p:cBhvr>
                                    </p:animEffect>
                                    <p:set>
                                      <p:cBhvr>
                                        <p:cTn id="38" dur="1" fill="hold">
                                          <p:stCondLst>
                                            <p:cond delay="249"/>
                                          </p:stCondLst>
                                        </p:cTn>
                                        <p:tgtEl>
                                          <p:spTgt spid="30"/>
                                        </p:tgtEl>
                                        <p:attrNameLst>
                                          <p:attrName>style.visibility</p:attrName>
                                        </p:attrNameLst>
                                      </p:cBhvr>
                                      <p:to>
                                        <p:strVal val="hidden"/>
                                      </p:to>
                                    </p:set>
                                  </p:childTnLst>
                                </p:cTn>
                              </p:par>
                              <p:par>
                                <p:cTn id="39" presetID="22" presetClass="entr" presetSubtype="8"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25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
                                        <p:tgtEl>
                                          <p:spTgt spid="1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
                                        <p:tgtEl>
                                          <p:spTgt spid="11"/>
                                        </p:tgtEl>
                                      </p:cBhvr>
                                    </p:animEffect>
                                  </p:childTnLst>
                                </p:cTn>
                              </p:par>
                            </p:childTnLst>
                          </p:cTn>
                        </p:par>
                        <p:par>
                          <p:cTn id="52" fill="hold">
                            <p:stCondLst>
                              <p:cond delay="7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
                                        <p:tgtEl>
                                          <p:spTgt spid="12"/>
                                        </p:tgtEl>
                                      </p:cBhvr>
                                    </p:animEffect>
                                  </p:childTnLst>
                                </p:cTn>
                              </p:par>
                            </p:childTnLst>
                          </p:cTn>
                        </p:par>
                        <p:par>
                          <p:cTn id="56" fill="hold">
                            <p:stCondLst>
                              <p:cond delay="900"/>
                            </p:stCondLst>
                            <p:childTnLst>
                              <p:par>
                                <p:cTn id="57" presetID="21" presetClass="entr" presetSubtype="1"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heel(1)">
                                      <p:cBhvr>
                                        <p:cTn id="59" dur="350"/>
                                        <p:tgtEl>
                                          <p:spTgt spid="51"/>
                                        </p:tgtEl>
                                      </p:cBhvr>
                                    </p:animEffect>
                                  </p:childTnLst>
                                </p:cTn>
                              </p:par>
                            </p:childTnLst>
                          </p:cTn>
                        </p:par>
                        <p:par>
                          <p:cTn id="60" fill="hold">
                            <p:stCondLst>
                              <p:cond delay="125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150"/>
                                        <p:tgtEl>
                                          <p:spTgt spid="26"/>
                                        </p:tgtEl>
                                      </p:cBhvr>
                                    </p:animEffect>
                                  </p:childTnLst>
                                </p:cTn>
                              </p:par>
                            </p:childTnLst>
                          </p:cTn>
                        </p:par>
                        <p:par>
                          <p:cTn id="64" fill="hold">
                            <p:stCondLst>
                              <p:cond delay="14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150"/>
                                        <p:tgtEl>
                                          <p:spTgt spid="3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xit" presetSubtype="0" fill="hold" grpId="1" nodeType="withEffect">
                                  <p:stCondLst>
                                    <p:cond delay="0"/>
                                  </p:stCondLst>
                                  <p:childTnLst>
                                    <p:animEffect transition="out" filter="fade">
                                      <p:cBhvr>
                                        <p:cTn id="74" dur="250"/>
                                        <p:tgtEl>
                                          <p:spTgt spid="51"/>
                                        </p:tgtEl>
                                      </p:cBhvr>
                                    </p:animEffect>
                                    <p:set>
                                      <p:cBhvr>
                                        <p:cTn id="75" dur="1" fill="hold">
                                          <p:stCondLst>
                                            <p:cond delay="249"/>
                                          </p:stCondLst>
                                        </p:cTn>
                                        <p:tgtEl>
                                          <p:spTgt spid="5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50"/>
                                        <p:tgtEl>
                                          <p:spTgt spid="26"/>
                                        </p:tgtEl>
                                      </p:cBhvr>
                                    </p:animEffect>
                                    <p:set>
                                      <p:cBhvr>
                                        <p:cTn id="78" dur="1" fill="hold">
                                          <p:stCondLst>
                                            <p:cond delay="249"/>
                                          </p:stCondLst>
                                        </p:cTn>
                                        <p:tgtEl>
                                          <p:spTgt spid="2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50"/>
                                        <p:tgtEl>
                                          <p:spTgt spid="31"/>
                                        </p:tgtEl>
                                      </p:cBhvr>
                                    </p:animEffect>
                                    <p:set>
                                      <p:cBhvr>
                                        <p:cTn id="81" dur="1" fill="hold">
                                          <p:stCondLst>
                                            <p:cond delay="249"/>
                                          </p:stCondLst>
                                        </p:cTn>
                                        <p:tgtEl>
                                          <p:spTgt spid="31"/>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par>
                          <p:cTn id="85" fill="hold" nodeType="afterGroup">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2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200"/>
                                        <p:tgtEl>
                                          <p:spTgt spid="1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200"/>
                                        <p:tgtEl>
                                          <p:spTgt spid="1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par>
                                <p:cTn id="103" presetID="10" presetClass="entr" presetSubtype="0" fill="hold" grpId="0" nodeType="withEffect">
                                  <p:stCondLst>
                                    <p:cond delay="30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00"/>
                                        <p:tgtEl>
                                          <p:spTgt spid="19"/>
                                        </p:tgtEl>
                                      </p:cBhvr>
                                    </p:animEffect>
                                  </p:childTnLst>
                                </p:cTn>
                              </p:par>
                            </p:childTnLst>
                          </p:cTn>
                        </p:par>
                        <p:par>
                          <p:cTn id="106" fill="hold" nodeType="afterGroup">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200"/>
                                        <p:tgtEl>
                                          <p:spTgt spid="17"/>
                                        </p:tgtEl>
                                      </p:cBhvr>
                                    </p:animEffect>
                                  </p:childTnLst>
                                </p:cTn>
                              </p:par>
                            </p:childTnLst>
                          </p:cTn>
                        </p:par>
                        <p:par>
                          <p:cTn id="110" fill="hold">
                            <p:stCondLst>
                              <p:cond delay="700"/>
                            </p:stCondLst>
                            <p:childTnLst>
                              <p:par>
                                <p:cTn id="111" presetID="10" presetClass="entr" presetSubtype="0"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00"/>
                                        <p:tgtEl>
                                          <p:spTgt spid="18"/>
                                        </p:tgtEl>
                                      </p:cBhvr>
                                    </p:animEffect>
                                  </p:childTnLst>
                                </p:cTn>
                              </p:par>
                            </p:childTnLst>
                          </p:cTn>
                        </p:par>
                        <p:par>
                          <p:cTn id="114" fill="hold">
                            <p:stCondLst>
                              <p:cond delay="900"/>
                            </p:stCondLst>
                            <p:childTnLst>
                              <p:par>
                                <p:cTn id="115" presetID="21" presetClass="entr" presetSubtype="1"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wheel(1)">
                                      <p:cBhvr>
                                        <p:cTn id="117" dur="250"/>
                                        <p:tgtEl>
                                          <p:spTgt spid="59"/>
                                        </p:tgtEl>
                                      </p:cBhvr>
                                    </p:animEffect>
                                  </p:childTnLst>
                                </p:cTn>
                              </p:par>
                            </p:childTnLst>
                          </p:cTn>
                        </p:par>
                        <p:par>
                          <p:cTn id="118" fill="hold">
                            <p:stCondLst>
                              <p:cond delay="1150"/>
                            </p:stCondLst>
                            <p:childTnLst>
                              <p:par>
                                <p:cTn id="119" presetID="21" presetClass="entr" presetSubtype="1"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heel(1)">
                                      <p:cBhvr>
                                        <p:cTn id="121" dur="150"/>
                                        <p:tgtEl>
                                          <p:spTgt spid="60"/>
                                        </p:tgtEl>
                                      </p:cBhvr>
                                    </p:animEffect>
                                  </p:childTnLst>
                                </p:cTn>
                              </p:par>
                            </p:childTnLst>
                          </p:cTn>
                        </p:par>
                        <p:par>
                          <p:cTn id="122" fill="hold">
                            <p:stCondLst>
                              <p:cond delay="1300"/>
                            </p:stCondLst>
                            <p:childTnLst>
                              <p:par>
                                <p:cTn id="123" presetID="22" presetClass="entr" presetSubtype="8"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left)">
                                      <p:cBhvr>
                                        <p:cTn id="125" dur="150"/>
                                        <p:tgtEl>
                                          <p:spTgt spid="3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200"/>
                                        <p:tgtEl>
                                          <p:spTgt spid="8"/>
                                        </p:tgtEl>
                                      </p:cBhvr>
                                    </p:animEffect>
                                  </p:childTnLst>
                                </p:cTn>
                              </p:par>
                              <p:par>
                                <p:cTn id="131" presetID="10" presetClass="exit" presetSubtype="0" fill="hold" grpId="1" nodeType="withEffect">
                                  <p:stCondLst>
                                    <p:cond delay="0"/>
                                  </p:stCondLst>
                                  <p:childTnLst>
                                    <p:animEffect transition="out" filter="fade">
                                      <p:cBhvr>
                                        <p:cTn id="132" dur="250"/>
                                        <p:tgtEl>
                                          <p:spTgt spid="59"/>
                                        </p:tgtEl>
                                      </p:cBhvr>
                                    </p:animEffect>
                                    <p:set>
                                      <p:cBhvr>
                                        <p:cTn id="133" dur="1" fill="hold">
                                          <p:stCondLst>
                                            <p:cond delay="249"/>
                                          </p:stCondLst>
                                        </p:cTn>
                                        <p:tgtEl>
                                          <p:spTgt spid="59"/>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50"/>
                                        <p:tgtEl>
                                          <p:spTgt spid="60"/>
                                        </p:tgtEl>
                                      </p:cBhvr>
                                    </p:animEffect>
                                    <p:set>
                                      <p:cBhvr>
                                        <p:cTn id="136" dur="1" fill="hold">
                                          <p:stCondLst>
                                            <p:cond delay="249"/>
                                          </p:stCondLst>
                                        </p:cTn>
                                        <p:tgtEl>
                                          <p:spTgt spid="6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50"/>
                                        <p:tgtEl>
                                          <p:spTgt spid="35"/>
                                        </p:tgtEl>
                                      </p:cBhvr>
                                    </p:animEffect>
                                    <p:set>
                                      <p:cBhvr>
                                        <p:cTn id="139" dur="1" fill="hold">
                                          <p:stCondLst>
                                            <p:cond delay="249"/>
                                          </p:stCondLst>
                                        </p:cTn>
                                        <p:tgtEl>
                                          <p:spTgt spid="35"/>
                                        </p:tgtEl>
                                        <p:attrNameLst>
                                          <p:attrName>style.visibility</p:attrName>
                                        </p:attrNameLst>
                                      </p:cBhvr>
                                      <p:to>
                                        <p:strVal val="hidden"/>
                                      </p:to>
                                    </p:set>
                                  </p:childTnLst>
                                </p:cTn>
                              </p:par>
                              <p:par>
                                <p:cTn id="140" presetID="10" presetClass="entr" presetSubtype="0" fill="hold" grpId="0" nodeType="with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fade">
                                      <p:cBhvr>
                                        <p:cTn id="142" dur="200"/>
                                        <p:tgtEl>
                                          <p:spTgt spid="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200"/>
                                        <p:tgtEl>
                                          <p:spTgt spid="10"/>
                                        </p:tgtEl>
                                      </p:cBhvr>
                                    </p:animEffect>
                                  </p:childTnLst>
                                </p:cTn>
                              </p:par>
                              <p:par>
                                <p:cTn id="146" presetID="10" presetClass="entr" presetSubtype="0" fill="hold"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200"/>
                                        <p:tgtEl>
                                          <p:spTgt spid="2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200"/>
                                        <p:tgtEl>
                                          <p:spTgt spid="28"/>
                                        </p:tgtEl>
                                      </p:cBhvr>
                                    </p:animEffect>
                                  </p:childTnLst>
                                </p:cTn>
                              </p:par>
                              <p:par>
                                <p:cTn id="152" presetID="10" presetClass="entr" presetSubtype="0" fill="hold" nodeType="with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200"/>
                                        <p:tgtEl>
                                          <p:spTgt spid="2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200"/>
                                        <p:tgtEl>
                                          <p:spTgt spid="3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0"/>
                                        </p:tgtEl>
                                        <p:attrNameLst>
                                          <p:attrName>style.visibility</p:attrName>
                                        </p:attrNameLst>
                                      </p:cBhvr>
                                      <p:to>
                                        <p:strVal val="visible"/>
                                      </p:to>
                                    </p:set>
                                    <p:animEffect transition="in" filter="fade">
                                      <p:cBhvr>
                                        <p:cTn id="162" dur="200"/>
                                        <p:tgtEl>
                                          <p:spTgt spid="2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Effect transition="in" filter="fade">
                                      <p:cBhvr>
                                        <p:cTn id="165" dur="200"/>
                                        <p:tgtEl>
                                          <p:spTgt spid="2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fade">
                                      <p:cBhvr>
                                        <p:cTn id="168" dur="200"/>
                                        <p:tgtEl>
                                          <p:spTgt spid="2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fade">
                                      <p:cBhvr>
                                        <p:cTn id="171" dur="200"/>
                                        <p:tgtEl>
                                          <p:spTgt spid="2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4"/>
                                        </p:tgtEl>
                                        <p:attrNameLst>
                                          <p:attrName>style.visibility</p:attrName>
                                        </p:attrNameLst>
                                      </p:cBhvr>
                                      <p:to>
                                        <p:strVal val="visible"/>
                                      </p:to>
                                    </p:set>
                                    <p:animEffect transition="in" filter="fade">
                                      <p:cBhvr>
                                        <p:cTn id="174" dur="200"/>
                                        <p:tgtEl>
                                          <p:spTgt spid="24"/>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fade">
                                      <p:cBhvr>
                                        <p:cTn id="177" dur="200"/>
                                        <p:tgtEl>
                                          <p:spTgt spid="25"/>
                                        </p:tgtEl>
                                      </p:cBhvr>
                                    </p:animEffect>
                                  </p:childTnLst>
                                </p:cTn>
                              </p:par>
                              <p:par>
                                <p:cTn id="178" presetID="10" presetClass="entr" presetSubtype="0" fill="hold" nodeType="with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fade">
                                      <p:cBhvr>
                                        <p:cTn id="180" dur="200"/>
                                        <p:tgtEl>
                                          <p:spTgt spid="46"/>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fade">
                                      <p:cBhvr>
                                        <p:cTn id="183" dur="200"/>
                                        <p:tgtEl>
                                          <p:spTgt spid="49"/>
                                        </p:tgtEl>
                                      </p:cBhvr>
                                    </p:animEffect>
                                  </p:childTnLst>
                                </p:cTn>
                              </p:par>
                              <p:par>
                                <p:cTn id="184" presetID="10" presetClass="entr" presetSubtype="0" fill="hold" nodeType="with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fade">
                                      <p:cBhvr>
                                        <p:cTn id="186" dur="200"/>
                                        <p:tgtEl>
                                          <p:spTgt spid="5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fade">
                                      <p:cBhvr>
                                        <p:cTn id="189" dur="200"/>
                                        <p:tgtEl>
                                          <p:spTgt spid="5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7"/>
                                        </p:tgtEl>
                                        <p:attrNameLst>
                                          <p:attrName>style.visibility</p:attrName>
                                        </p:attrNameLst>
                                      </p:cBhvr>
                                      <p:to>
                                        <p:strVal val="visible"/>
                                      </p:to>
                                    </p:set>
                                    <p:animEffect transition="in" filter="fade">
                                      <p:cBhvr>
                                        <p:cTn id="192" dur="200"/>
                                        <p:tgtEl>
                                          <p:spTgt spid="37"/>
                                        </p:tgtEl>
                                      </p:cBhvr>
                                    </p:animEffect>
                                  </p:childTnLst>
                                </p:cTn>
                              </p:par>
                              <p:par>
                                <p:cTn id="193" presetID="10" presetClass="entr" presetSubtype="0" fill="hold" nodeType="with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fade">
                                      <p:cBhvr>
                                        <p:cTn id="195" dur="200"/>
                                        <p:tgtEl>
                                          <p:spTgt spid="3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200"/>
                                        <p:tgtEl>
                                          <p:spTgt spid="41"/>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p:bldP spid="32" grpId="0"/>
      <p:bldP spid="37" grpId="0" animBg="1"/>
      <p:bldP spid="45" grpId="0" animBg="1"/>
      <p:bldP spid="49" grpId="0"/>
      <p:bldP spid="53" grpId="0"/>
      <p:bldP spid="57" grpId="0"/>
      <p:bldP spid="62" grpId="0"/>
      <p:bldP spid="41" grpId="0" animBg="1"/>
      <p:bldP spid="2" grpId="0" animBg="1"/>
      <p:bldP spid="2" grpId="1" animBg="1"/>
      <p:bldP spid="51" grpId="0" animBg="1"/>
      <p:bldP spid="51" grpId="1" animBg="1"/>
      <p:bldP spid="59" grpId="0" animBg="1"/>
      <p:bldP spid="59"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127329" r="-141661"/>
          <a:stretch/>
        </p:blipFill>
        <p:spPr>
          <a:xfrm>
            <a:off x="6892750" y="785800"/>
            <a:ext cx="4694708" cy="1939378"/>
          </a:xfrm>
          <a:prstGeom prst="rect">
            <a:avLst/>
          </a:prstGeom>
        </p:spPr>
      </p:pic>
      <p:cxnSp>
        <p:nvCxnSpPr>
          <p:cNvPr id="22" name="Straight Connector 21"/>
          <p:cNvCxnSpPr/>
          <p:nvPr/>
        </p:nvCxnSpPr>
        <p:spPr bwMode="auto">
          <a:xfrm>
            <a:off x="6096000" y="1047750"/>
            <a:ext cx="0" cy="4369712"/>
          </a:xfrm>
          <a:prstGeom prst="line">
            <a:avLst/>
          </a:prstGeom>
          <a:solidFill>
            <a:schemeClr val="accent1"/>
          </a:solidFill>
          <a:ln w="76200" cap="flat" cmpd="sng" algn="ctr">
            <a:solidFill>
              <a:schemeClr val="tx1"/>
            </a:solidFill>
            <a:prstDash val="solid"/>
            <a:miter lim="800000"/>
            <a:headEnd type="none" w="med" len="med"/>
            <a:tailEnd type="none" w="med" len="med"/>
          </a:ln>
          <a:effectLst/>
        </p:spPr>
      </p:cxnSp>
      <p:sp>
        <p:nvSpPr>
          <p:cNvPr id="12290" name="Title 1"/>
          <p:cNvSpPr>
            <a:spLocks noGrp="1"/>
          </p:cNvSpPr>
          <p:nvPr>
            <p:ph type="title"/>
          </p:nvPr>
        </p:nvSpPr>
        <p:spPr/>
        <p:txBody>
          <a:bodyPr/>
          <a:lstStyle/>
          <a:p>
            <a:pPr eaLnBrk="1" hangingPunct="1"/>
            <a:r>
              <a:rPr lang="en-US" dirty="0">
                <a:ea typeface="ＭＳ Ｐゴシック" pitchFamily="34" charset="-128"/>
              </a:rPr>
              <a:t>Finite State Machine Tradeoffs</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5" name="Group 4"/>
          <p:cNvGrpSpPr/>
          <p:nvPr/>
        </p:nvGrpSpPr>
        <p:grpSpPr>
          <a:xfrm>
            <a:off x="0" y="5600344"/>
            <a:ext cx="12207240" cy="1257656"/>
            <a:chOff x="-1524000" y="5600342"/>
            <a:chExt cx="12207240" cy="1503879"/>
          </a:xfrm>
        </p:grpSpPr>
        <p:sp>
          <p:nvSpPr>
            <p:cNvPr id="6" name="TextBox 5"/>
            <p:cNvSpPr txBox="1"/>
            <p:nvPr/>
          </p:nvSpPr>
          <p:spPr>
            <a:xfrm>
              <a:off x="-1524000" y="5657671"/>
              <a:ext cx="12207240" cy="1446550"/>
            </a:xfrm>
            <a:prstGeom prst="rect">
              <a:avLst/>
            </a:prstGeom>
            <a:solidFill>
              <a:schemeClr val="tx1"/>
            </a:solidFill>
          </p:spPr>
          <p:txBody>
            <a:bodyPr wrap="square" tIns="91440" bIns="365760" rtlCol="0">
              <a:spAutoFit/>
            </a:bodyPr>
            <a:lstStyle/>
            <a:p>
              <a:pPr algn="ctr"/>
              <a:r>
                <a:rPr lang="en-US" b="1" dirty="0">
                  <a:solidFill>
                    <a:schemeClr val="bg1"/>
                  </a:solidFill>
                  <a:latin typeface="Arial Narrow" panose="020B0606020202030204" pitchFamily="34" charset="0"/>
                  <a:ea typeface="ＭＳ Ｐゴシック" pitchFamily="34" charset="-128"/>
                </a:rPr>
                <a:t>Intelligent behavior as search mitigates (or partially mitigates) some problems with Finite State Machines</a:t>
              </a:r>
            </a:p>
          </p:txBody>
        </p:sp>
        <p:cxnSp>
          <p:nvCxnSpPr>
            <p:cNvPr id="7" name="Straight Connector 6"/>
            <p:cNvCxnSpPr/>
            <p:nvPr/>
          </p:nvCxnSpPr>
          <p:spPr bwMode="auto">
            <a:xfrm>
              <a:off x="-1524000" y="5600342"/>
              <a:ext cx="1220724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l="-88950" r="-82671" b="-845"/>
          <a:stretch/>
        </p:blipFill>
        <p:spPr>
          <a:xfrm>
            <a:off x="786384" y="933450"/>
            <a:ext cx="4572000" cy="1882228"/>
          </a:xfrm>
          <a:prstGeom prst="rect">
            <a:avLst/>
          </a:prstGeom>
        </p:spPr>
      </p:pic>
      <p:sp>
        <p:nvSpPr>
          <p:cNvPr id="10" name="TextBox 9"/>
          <p:cNvSpPr txBox="1"/>
          <p:nvPr/>
        </p:nvSpPr>
        <p:spPr>
          <a:xfrm>
            <a:off x="448056" y="2351796"/>
            <a:ext cx="5257800" cy="914400"/>
          </a:xfrm>
          <a:prstGeom prst="rect">
            <a:avLst/>
          </a:prstGeom>
          <a:solidFill>
            <a:srgbClr val="267100"/>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marL="0" lvl="1" algn="ctr"/>
            <a:r>
              <a:rPr lang="en-US" sz="1800" dirty="0">
                <a:solidFill>
                  <a:schemeClr val="bg1"/>
                </a:solidFill>
                <a:latin typeface="Arial Narrow" panose="020B0606020202030204" pitchFamily="34" charset="0"/>
                <a:ea typeface="ＭＳ Ｐゴシック" pitchFamily="34" charset="-128"/>
              </a:rPr>
              <a:t>Familiar to software engineers</a:t>
            </a:r>
            <a:endParaRPr lang="en-US" sz="1800" dirty="0">
              <a:solidFill>
                <a:schemeClr val="bg1"/>
              </a:solidFill>
              <a:latin typeface="Arial Narrow" panose="020B0606020202030204" pitchFamily="34" charset="0"/>
            </a:endParaRPr>
          </a:p>
        </p:txBody>
      </p:sp>
      <p:sp>
        <p:nvSpPr>
          <p:cNvPr id="11" name="TextBox 10"/>
          <p:cNvSpPr txBox="1"/>
          <p:nvPr/>
        </p:nvSpPr>
        <p:spPr>
          <a:xfrm>
            <a:off x="448056" y="3405465"/>
            <a:ext cx="5257800" cy="914400"/>
          </a:xfrm>
          <a:prstGeom prst="rect">
            <a:avLst/>
          </a:prstGeom>
          <a:solidFill>
            <a:srgbClr val="267100"/>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Efficient implementation and organization in traditional computer languages</a:t>
            </a:r>
            <a:endParaRPr lang="en-US" sz="1800" dirty="0">
              <a:solidFill>
                <a:schemeClr val="bg1"/>
              </a:solidFill>
              <a:latin typeface="Arial Narrow" panose="020B0606020202030204" pitchFamily="34" charset="0"/>
            </a:endParaRPr>
          </a:p>
        </p:txBody>
      </p:sp>
      <p:sp>
        <p:nvSpPr>
          <p:cNvPr id="16" name="TextBox 15"/>
          <p:cNvSpPr txBox="1"/>
          <p:nvPr/>
        </p:nvSpPr>
        <p:spPr>
          <a:xfrm>
            <a:off x="6500342" y="2346465"/>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marL="0" lvl="1" algn="ctr"/>
            <a:r>
              <a:rPr lang="en-US" sz="1800" dirty="0">
                <a:solidFill>
                  <a:schemeClr val="bg1"/>
                </a:solidFill>
                <a:latin typeface="Arial Narrow" panose="020B0606020202030204" pitchFamily="34" charset="0"/>
                <a:ea typeface="ＭＳ Ｐゴシック" pitchFamily="34" charset="-128"/>
              </a:rPr>
              <a:t>Traditional linear flow of control; States are the antithesis of satisficing</a:t>
            </a:r>
          </a:p>
        </p:txBody>
      </p:sp>
      <p:sp>
        <p:nvSpPr>
          <p:cNvPr id="17" name="TextBox 16"/>
          <p:cNvSpPr txBox="1"/>
          <p:nvPr/>
        </p:nvSpPr>
        <p:spPr>
          <a:xfrm>
            <a:off x="6500342" y="3409633"/>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Difficult to handle task switching, interruption, and opportunism</a:t>
            </a:r>
            <a:endParaRPr lang="en-US" sz="1800" dirty="0">
              <a:solidFill>
                <a:schemeClr val="bg1"/>
              </a:solidFill>
              <a:latin typeface="Arial Narrow" panose="020B0606020202030204" pitchFamily="34" charset="0"/>
            </a:endParaRPr>
          </a:p>
        </p:txBody>
      </p:sp>
      <p:sp>
        <p:nvSpPr>
          <p:cNvPr id="18" name="TextBox 17"/>
          <p:cNvSpPr txBox="1"/>
          <p:nvPr/>
        </p:nvSpPr>
        <p:spPr>
          <a:xfrm>
            <a:off x="6500342" y="4503062"/>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Representations of awareness built from ad-hoc data structures</a:t>
            </a:r>
          </a:p>
        </p:txBody>
      </p:sp>
      <p:sp>
        <p:nvSpPr>
          <p:cNvPr id="19" name="TextBox 18"/>
          <p:cNvSpPr txBox="1"/>
          <p:nvPr/>
        </p:nvSpPr>
        <p:spPr>
          <a:xfrm rot="21375938">
            <a:off x="6611204" y="1311544"/>
            <a:ext cx="5257800" cy="91440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Organizational assumptions and strengths will not scale with complexity</a:t>
            </a:r>
          </a:p>
        </p:txBody>
      </p:sp>
      <p:sp>
        <p:nvSpPr>
          <p:cNvPr id="20" name="TextBox 19"/>
          <p:cNvSpPr txBox="1"/>
          <p:nvPr/>
        </p:nvSpPr>
        <p:spPr>
          <a:xfrm rot="290149">
            <a:off x="6682875" y="267610"/>
            <a:ext cx="5257800" cy="1097280"/>
          </a:xfrm>
          <a:prstGeom prst="rect">
            <a:avLst/>
          </a:prstGeom>
          <a:solidFill>
            <a:srgbClr val="A51C1C"/>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algn="ctr"/>
            <a:r>
              <a:rPr lang="en-US" sz="1800" dirty="0">
                <a:solidFill>
                  <a:schemeClr val="bg1"/>
                </a:solidFill>
                <a:latin typeface="Arial Narrow" panose="020B0606020202030204" pitchFamily="34" charset="0"/>
                <a:ea typeface="ＭＳ Ｐゴシック" pitchFamily="34" charset="-128"/>
              </a:rPr>
              <a:t>Future learning capabilities depend on careful, integrated knowledge representations</a:t>
            </a:r>
          </a:p>
        </p:txBody>
      </p:sp>
      <p:sp>
        <p:nvSpPr>
          <p:cNvPr id="21" name="TextBox 20"/>
          <p:cNvSpPr txBox="1"/>
          <p:nvPr/>
        </p:nvSpPr>
        <p:spPr>
          <a:xfrm>
            <a:off x="448056" y="4459134"/>
            <a:ext cx="5257800" cy="914400"/>
          </a:xfrm>
          <a:prstGeom prst="rect">
            <a:avLst/>
          </a:prstGeom>
          <a:solidFill>
            <a:srgbClr val="267100"/>
          </a:solidFill>
          <a:ln>
            <a:solidFill>
              <a:schemeClr val="tx1"/>
            </a:solidFill>
          </a:ln>
          <a:effectLst>
            <a:outerShdw blurRad="50800" dist="38100" dir="2700000" algn="tl" rotWithShape="0">
              <a:prstClr val="black">
                <a:alpha val="40000"/>
              </a:prstClr>
            </a:outerShdw>
          </a:effectLst>
        </p:spPr>
        <p:txBody>
          <a:bodyPr wrap="square" rtlCol="0" anchor="ctr">
            <a:normAutofit/>
          </a:bodyPr>
          <a:lstStyle/>
          <a:p>
            <a:pPr marL="0" lvl="1" algn="ctr"/>
            <a:r>
              <a:rPr lang="en-US" sz="1800" dirty="0">
                <a:solidFill>
                  <a:schemeClr val="bg1"/>
                </a:solidFill>
                <a:latin typeface="Arial Narrow" panose="020B0606020202030204" pitchFamily="34" charset="0"/>
                <a:ea typeface="ＭＳ Ｐゴシック" pitchFamily="34" charset="-128"/>
              </a:rPr>
              <a:t>Traditional linear flow of control; States are the antithesis of satisficing</a:t>
            </a:r>
          </a:p>
        </p:txBody>
      </p:sp>
      <p:sp>
        <p:nvSpPr>
          <p:cNvPr id="23" name="Oval 22"/>
          <p:cNvSpPr/>
          <p:nvPr/>
        </p:nvSpPr>
        <p:spPr bwMode="auto">
          <a:xfrm rot="5094526">
            <a:off x="8489195" y="-1071394"/>
            <a:ext cx="1330909" cy="5597696"/>
          </a:xfrm>
          <a:prstGeom prst="ellipse">
            <a:avLst/>
          </a:prstGeom>
          <a:noFill/>
          <a:ln w="76200"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24" name="Arc 23"/>
          <p:cNvSpPr/>
          <p:nvPr/>
        </p:nvSpPr>
        <p:spPr bwMode="auto">
          <a:xfrm rot="5094526">
            <a:off x="9008641" y="-363330"/>
            <a:ext cx="1545151" cy="4237638"/>
          </a:xfrm>
          <a:prstGeom prst="arc">
            <a:avLst>
              <a:gd name="adj1" fmla="val 8627679"/>
              <a:gd name="adj2" fmla="val 3627307"/>
            </a:avLst>
          </a:prstGeom>
          <a:noFill/>
          <a:ln w="76200"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2145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grpId="0" nodeType="withEffect" p14:presetBounceEnd="40000">
                                      <p:stCondLst>
                                        <p:cond delay="0"/>
                                      </p:stCondLst>
                                      <p:childTnLst>
                                        <p:animMotion origin="layout" path="M 0.03411 0.00393 L -0.49727 0.30717 " pathEditMode="relative" rAng="0" ptsTypes="AA" p14:bounceEnd="40000">
                                          <p:cBhvr>
                                            <p:cTn id="6" dur="750" fill="hold"/>
                                            <p:tgtEl>
                                              <p:spTgt spid="16"/>
                                            </p:tgtEl>
                                            <p:attrNameLst>
                                              <p:attrName>ppt_x</p:attrName>
                                              <p:attrName>ppt_y</p:attrName>
                                            </p:attrNameLst>
                                          </p:cBhvr>
                                          <p:rCtr x="-26576" y="15162"/>
                                        </p:animMotion>
                                      </p:childTnLst>
                                    </p:cTn>
                                  </p:par>
                                  <p:par>
                                    <p:cTn id="7" presetID="10" presetClass="entr" presetSubtype="0" fill="hold" grpId="0" nodeType="withEffect">
                                      <p:stCondLst>
                                        <p:cond delay="60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5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1.875E-6 1.11111E-6 L -0.35169 -0.25764 " pathEditMode="relative" rAng="0" ptsTypes="AA">
                                          <p:cBhvr>
                                            <p:cTn id="13" dur="500" fill="hold"/>
                                            <p:tgtEl>
                                              <p:spTgt spid="17"/>
                                            </p:tgtEl>
                                            <p:attrNameLst>
                                              <p:attrName>ppt_x</p:attrName>
                                              <p:attrName>ppt_y</p:attrName>
                                            </p:attrNameLst>
                                          </p:cBhvr>
                                          <p:rCtr x="-17591" y="-12894"/>
                                        </p:animMotion>
                                      </p:childTnLst>
                                    </p:cTn>
                                  </p:par>
                                  <p:par>
                                    <p:cTn id="14" presetID="8" presetClass="emph" presetSubtype="0" fill="hold" grpId="1" nodeType="withEffect">
                                      <p:stCondLst>
                                        <p:cond delay="0"/>
                                      </p:stCondLst>
                                      <p:childTnLst>
                                        <p:animRot by="1800000">
                                          <p:cBhvr>
                                            <p:cTn id="15" dur="500" fill="hold"/>
                                            <p:tgtEl>
                                              <p:spTgt spid="17"/>
                                            </p:tgtEl>
                                            <p:attrNameLst>
                                              <p:attrName>r</p:attrName>
                                            </p:attrNameLst>
                                          </p:cBhvr>
                                        </p:animRot>
                                      </p:childTnLst>
                                    </p:cTn>
                                  </p:par>
                                  <p:par>
                                    <p:cTn id="16" presetID="1" presetClass="emph" presetSubtype="2" fill="hold" nodeType="withEffect">
                                      <p:stCondLst>
                                        <p:cond delay="0"/>
                                      </p:stCondLst>
                                      <p:childTnLst>
                                        <p:animClr clrSpc="rgb" dir="cw">
                                          <p:cBhvr>
                                            <p:cTn id="17" dur="500" fill="hold"/>
                                            <p:tgtEl>
                                              <p:spTgt spid="17"/>
                                            </p:tgtEl>
                                            <p:attrNameLst>
                                              <p:attrName>fillcolor</p:attrName>
                                            </p:attrNameLst>
                                          </p:cBhvr>
                                          <p:to>
                                            <a:srgbClr val="FFC000"/>
                                          </p:to>
                                        </p:animClr>
                                        <p:set>
                                          <p:cBhvr>
                                            <p:cTn id="18" dur="500" fill="hold"/>
                                            <p:tgtEl>
                                              <p:spTgt spid="17"/>
                                            </p:tgtEl>
                                            <p:attrNameLst>
                                              <p:attrName>fill.type</p:attrName>
                                            </p:attrNameLst>
                                          </p:cBhvr>
                                          <p:to>
                                            <p:strVal val="solid"/>
                                          </p:to>
                                        </p:set>
                                        <p:set>
                                          <p:cBhvr>
                                            <p:cTn id="19" dur="500" fill="hold"/>
                                            <p:tgtEl>
                                              <p:spTgt spid="17"/>
                                            </p:tgtEl>
                                            <p:attrNameLst>
                                              <p:attrName>fill.on</p:attrName>
                                            </p:attrNameLst>
                                          </p:cBhvr>
                                          <p:to>
                                            <p:strVal val="true"/>
                                          </p:to>
                                        </p:set>
                                      </p:childTnLst>
                                    </p:cTn>
                                  </p:par>
                                </p:childTnLst>
                              </p:cTn>
                            </p:par>
                            <p:par>
                              <p:cTn id="20" fill="hold">
                                <p:stCondLst>
                                  <p:cond delay="500"/>
                                </p:stCondLst>
                                <p:childTnLst>
                                  <p:par>
                                    <p:cTn id="21" presetID="42" presetClass="path" presetSubtype="0" accel="50000" decel="50000" fill="hold" grpId="0" nodeType="afterEffect">
                                      <p:stCondLst>
                                        <p:cond delay="0"/>
                                      </p:stCondLst>
                                      <p:childTnLst>
                                        <p:animMotion origin="layout" path="M 1.875E-6 3.7037E-7 L -0.37435 -0.36551 " pathEditMode="relative" rAng="0" ptsTypes="AA">
                                          <p:cBhvr>
                                            <p:cTn id="22" dur="500" fill="hold"/>
                                            <p:tgtEl>
                                              <p:spTgt spid="18"/>
                                            </p:tgtEl>
                                            <p:attrNameLst>
                                              <p:attrName>ppt_x</p:attrName>
                                              <p:attrName>ppt_y</p:attrName>
                                            </p:attrNameLst>
                                          </p:cBhvr>
                                          <p:rCtr x="-18724" y="-18287"/>
                                        </p:animMotion>
                                      </p:childTnLst>
                                    </p:cTn>
                                  </p:par>
                                  <p:par>
                                    <p:cTn id="23" presetID="8" presetClass="emph" presetSubtype="0" fill="hold" grpId="1" nodeType="withEffect">
                                      <p:stCondLst>
                                        <p:cond delay="0"/>
                                      </p:stCondLst>
                                      <p:childTnLst>
                                        <p:animRot by="1200000">
                                          <p:cBhvr>
                                            <p:cTn id="24" dur="500" fill="hold"/>
                                            <p:tgtEl>
                                              <p:spTgt spid="18"/>
                                            </p:tgtEl>
                                            <p:attrNameLst>
                                              <p:attrName>r</p:attrName>
                                            </p:attrNameLst>
                                          </p:cBhvr>
                                        </p:animRot>
                                      </p:childTnLst>
                                    </p:cTn>
                                  </p:par>
                                  <p:par>
                                    <p:cTn id="25" presetID="1" presetClass="emph" presetSubtype="2" fill="hold" nodeType="withEffect">
                                      <p:stCondLst>
                                        <p:cond delay="0"/>
                                      </p:stCondLst>
                                      <p:childTnLst>
                                        <p:animClr clrSpc="rgb" dir="cw">
                                          <p:cBhvr>
                                            <p:cTn id="26" dur="500" fill="hold"/>
                                            <p:tgtEl>
                                              <p:spTgt spid="18"/>
                                            </p:tgtEl>
                                            <p:attrNameLst>
                                              <p:attrName>fillcolor</p:attrName>
                                            </p:attrNameLst>
                                          </p:cBhvr>
                                          <p:to>
                                            <a:srgbClr val="FFC000"/>
                                          </p:to>
                                        </p:animClr>
                                        <p:set>
                                          <p:cBhvr>
                                            <p:cTn id="27" dur="500" fill="hold"/>
                                            <p:tgtEl>
                                              <p:spTgt spid="18"/>
                                            </p:tgtEl>
                                            <p:attrNameLst>
                                              <p:attrName>fill.type</p:attrName>
                                            </p:attrNameLst>
                                          </p:cBhvr>
                                          <p:to>
                                            <p:strVal val="solid"/>
                                          </p:to>
                                        </p:set>
                                        <p:set>
                                          <p:cBhvr>
                                            <p:cTn id="28" dur="500" fill="hold"/>
                                            <p:tgtEl>
                                              <p:spTgt spid="18"/>
                                            </p:tgtEl>
                                            <p:attrNameLst>
                                              <p:attrName>fill.on</p:attrName>
                                            </p:attrNameLst>
                                          </p:cBhvr>
                                          <p:to>
                                            <p:strVal val="true"/>
                                          </p:to>
                                        </p:set>
                                      </p:childTnLst>
                                    </p:cTn>
                                  </p:par>
                                </p:childTnLst>
                              </p:cTn>
                            </p:par>
                            <p:par>
                              <p:cTn id="29" fill="hold">
                                <p:stCondLst>
                                  <p:cond delay="1000"/>
                                </p:stCondLst>
                                <p:childTnLst>
                                  <p:par>
                                    <p:cTn id="30" presetID="42" presetClass="path" presetSubtype="0" accel="50000" decel="50000" fill="hold" grpId="0" nodeType="afterEffect">
                                      <p:stCondLst>
                                        <p:cond delay="0"/>
                                      </p:stCondLst>
                                      <p:childTnLst>
                                        <p:animMotion origin="layout" path="M -2.08333E-6 -1.48148E-6 L -0.4694 0.03148 " pathEditMode="relative" rAng="0" ptsTypes="AA">
                                          <p:cBhvr>
                                            <p:cTn id="31" dur="500" fill="hold"/>
                                            <p:tgtEl>
                                              <p:spTgt spid="20"/>
                                            </p:tgtEl>
                                            <p:attrNameLst>
                                              <p:attrName>ppt_x</p:attrName>
                                              <p:attrName>ppt_y</p:attrName>
                                            </p:attrNameLst>
                                          </p:cBhvr>
                                          <p:rCtr x="-23477" y="1574"/>
                                        </p:animMotion>
                                      </p:childTnLst>
                                    </p:cTn>
                                  </p:par>
                                  <p:par>
                                    <p:cTn id="32" presetID="8" presetClass="emph" presetSubtype="0" fill="hold" grpId="1" nodeType="withEffect">
                                      <p:stCondLst>
                                        <p:cond delay="0"/>
                                      </p:stCondLst>
                                      <p:childTnLst>
                                        <p:animRot by="-1200000">
                                          <p:cBhvr>
                                            <p:cTn id="33" dur="500" fill="hold"/>
                                            <p:tgtEl>
                                              <p:spTgt spid="20"/>
                                            </p:tgtEl>
                                            <p:attrNameLst>
                                              <p:attrName>r</p:attrName>
                                            </p:attrNameLst>
                                          </p:cBhvr>
                                        </p:animRot>
                                      </p:childTnLst>
                                    </p:cTn>
                                  </p:par>
                                  <p:par>
                                    <p:cTn id="34" presetID="1" presetClass="emph" presetSubtype="2" fill="hold" nodeType="withEffect">
                                      <p:stCondLst>
                                        <p:cond delay="0"/>
                                      </p:stCondLst>
                                      <p:childTnLst>
                                        <p:animClr clrSpc="rgb" dir="cw">
                                          <p:cBhvr>
                                            <p:cTn id="35" dur="500" fill="hold"/>
                                            <p:tgtEl>
                                              <p:spTgt spid="20"/>
                                            </p:tgtEl>
                                            <p:attrNameLst>
                                              <p:attrName>fillcolor</p:attrName>
                                            </p:attrNameLst>
                                          </p:cBhvr>
                                          <p:to>
                                            <a:srgbClr val="FFC000"/>
                                          </p:to>
                                        </p:animClr>
                                        <p:set>
                                          <p:cBhvr>
                                            <p:cTn id="36" dur="500" fill="hold"/>
                                            <p:tgtEl>
                                              <p:spTgt spid="20"/>
                                            </p:tgtEl>
                                            <p:attrNameLst>
                                              <p:attrName>fill.type</p:attrName>
                                            </p:attrNameLst>
                                          </p:cBhvr>
                                          <p:to>
                                            <p:strVal val="solid"/>
                                          </p:to>
                                        </p:set>
                                        <p:set>
                                          <p:cBhvr>
                                            <p:cTn id="37" dur="500" fill="hold"/>
                                            <p:tgtEl>
                                              <p:spTgt spid="2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heel(1)">
                                          <p:cBhvr>
                                            <p:cTn id="42" dur="250"/>
                                            <p:tgtEl>
                                              <p:spTgt spid="23"/>
                                            </p:tgtEl>
                                          </p:cBhvr>
                                        </p:animEffect>
                                      </p:childTnLst>
                                    </p:cTn>
                                  </p:par>
                                </p:childTnLst>
                              </p:cTn>
                            </p:par>
                            <p:par>
                              <p:cTn id="43" fill="hold">
                                <p:stCondLst>
                                  <p:cond delay="250"/>
                                </p:stCondLst>
                                <p:childTnLst>
                                  <p:par>
                                    <p:cTn id="44" presetID="21"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1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18" grpId="0" animBg="1"/>
          <p:bldP spid="18" grpId="1" animBg="1"/>
          <p:bldP spid="20" grpId="0" animBg="1"/>
          <p:bldP spid="20" grpId="1" animBg="1"/>
          <p:bldP spid="21"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grpId="0" nodeType="withEffect">
                                      <p:stCondLst>
                                        <p:cond delay="0"/>
                                      </p:stCondLst>
                                      <p:childTnLst>
                                        <p:animMotion origin="layout" path="M 0.03411 0.00393 L -0.49727 0.30717 " pathEditMode="relative" rAng="0" ptsTypes="AA">
                                          <p:cBhvr>
                                            <p:cTn id="6" dur="750" fill="hold"/>
                                            <p:tgtEl>
                                              <p:spTgt spid="16"/>
                                            </p:tgtEl>
                                            <p:attrNameLst>
                                              <p:attrName>ppt_x</p:attrName>
                                              <p:attrName>ppt_y</p:attrName>
                                            </p:attrNameLst>
                                          </p:cBhvr>
                                          <p:rCtr x="-26576" y="15162"/>
                                        </p:animMotion>
                                      </p:childTnLst>
                                    </p:cTn>
                                  </p:par>
                                  <p:par>
                                    <p:cTn id="7" presetID="10" presetClass="entr" presetSubtype="0" fill="hold" grpId="0" nodeType="withEffect">
                                      <p:stCondLst>
                                        <p:cond delay="60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5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1.875E-6 1.11111E-6 L -0.35169 -0.25764 " pathEditMode="relative" rAng="0" ptsTypes="AA">
                                          <p:cBhvr>
                                            <p:cTn id="13" dur="500" fill="hold"/>
                                            <p:tgtEl>
                                              <p:spTgt spid="17"/>
                                            </p:tgtEl>
                                            <p:attrNameLst>
                                              <p:attrName>ppt_x</p:attrName>
                                              <p:attrName>ppt_y</p:attrName>
                                            </p:attrNameLst>
                                          </p:cBhvr>
                                          <p:rCtr x="-17591" y="-12894"/>
                                        </p:animMotion>
                                      </p:childTnLst>
                                    </p:cTn>
                                  </p:par>
                                  <p:par>
                                    <p:cTn id="14" presetID="8" presetClass="emph" presetSubtype="0" fill="hold" grpId="1" nodeType="withEffect">
                                      <p:stCondLst>
                                        <p:cond delay="0"/>
                                      </p:stCondLst>
                                      <p:childTnLst>
                                        <p:animRot by="1800000">
                                          <p:cBhvr>
                                            <p:cTn id="15" dur="500" fill="hold"/>
                                            <p:tgtEl>
                                              <p:spTgt spid="17"/>
                                            </p:tgtEl>
                                            <p:attrNameLst>
                                              <p:attrName>r</p:attrName>
                                            </p:attrNameLst>
                                          </p:cBhvr>
                                        </p:animRot>
                                      </p:childTnLst>
                                    </p:cTn>
                                  </p:par>
                                  <p:par>
                                    <p:cTn id="16" presetID="1" presetClass="emph" presetSubtype="2" fill="hold" nodeType="withEffect">
                                      <p:stCondLst>
                                        <p:cond delay="0"/>
                                      </p:stCondLst>
                                      <p:childTnLst>
                                        <p:animClr clrSpc="rgb" dir="cw">
                                          <p:cBhvr>
                                            <p:cTn id="17" dur="500" fill="hold"/>
                                            <p:tgtEl>
                                              <p:spTgt spid="17"/>
                                            </p:tgtEl>
                                            <p:attrNameLst>
                                              <p:attrName>fillcolor</p:attrName>
                                            </p:attrNameLst>
                                          </p:cBhvr>
                                          <p:to>
                                            <a:srgbClr val="FFC000"/>
                                          </p:to>
                                        </p:animClr>
                                        <p:set>
                                          <p:cBhvr>
                                            <p:cTn id="18" dur="500" fill="hold"/>
                                            <p:tgtEl>
                                              <p:spTgt spid="17"/>
                                            </p:tgtEl>
                                            <p:attrNameLst>
                                              <p:attrName>fill.type</p:attrName>
                                            </p:attrNameLst>
                                          </p:cBhvr>
                                          <p:to>
                                            <p:strVal val="solid"/>
                                          </p:to>
                                        </p:set>
                                        <p:set>
                                          <p:cBhvr>
                                            <p:cTn id="19" dur="500" fill="hold"/>
                                            <p:tgtEl>
                                              <p:spTgt spid="17"/>
                                            </p:tgtEl>
                                            <p:attrNameLst>
                                              <p:attrName>fill.on</p:attrName>
                                            </p:attrNameLst>
                                          </p:cBhvr>
                                          <p:to>
                                            <p:strVal val="true"/>
                                          </p:to>
                                        </p:set>
                                      </p:childTnLst>
                                    </p:cTn>
                                  </p:par>
                                </p:childTnLst>
                              </p:cTn>
                            </p:par>
                            <p:par>
                              <p:cTn id="20" fill="hold">
                                <p:stCondLst>
                                  <p:cond delay="500"/>
                                </p:stCondLst>
                                <p:childTnLst>
                                  <p:par>
                                    <p:cTn id="21" presetID="42" presetClass="path" presetSubtype="0" accel="50000" decel="50000" fill="hold" grpId="0" nodeType="afterEffect">
                                      <p:stCondLst>
                                        <p:cond delay="0"/>
                                      </p:stCondLst>
                                      <p:childTnLst>
                                        <p:animMotion origin="layout" path="M 1.875E-6 3.7037E-7 L -0.37435 -0.36551 " pathEditMode="relative" rAng="0" ptsTypes="AA">
                                          <p:cBhvr>
                                            <p:cTn id="22" dur="500" fill="hold"/>
                                            <p:tgtEl>
                                              <p:spTgt spid="18"/>
                                            </p:tgtEl>
                                            <p:attrNameLst>
                                              <p:attrName>ppt_x</p:attrName>
                                              <p:attrName>ppt_y</p:attrName>
                                            </p:attrNameLst>
                                          </p:cBhvr>
                                          <p:rCtr x="-18724" y="-18287"/>
                                        </p:animMotion>
                                      </p:childTnLst>
                                    </p:cTn>
                                  </p:par>
                                  <p:par>
                                    <p:cTn id="23" presetID="8" presetClass="emph" presetSubtype="0" fill="hold" grpId="1" nodeType="withEffect">
                                      <p:stCondLst>
                                        <p:cond delay="0"/>
                                      </p:stCondLst>
                                      <p:childTnLst>
                                        <p:animRot by="1200000">
                                          <p:cBhvr>
                                            <p:cTn id="24" dur="500" fill="hold"/>
                                            <p:tgtEl>
                                              <p:spTgt spid="18"/>
                                            </p:tgtEl>
                                            <p:attrNameLst>
                                              <p:attrName>r</p:attrName>
                                            </p:attrNameLst>
                                          </p:cBhvr>
                                        </p:animRot>
                                      </p:childTnLst>
                                    </p:cTn>
                                  </p:par>
                                  <p:par>
                                    <p:cTn id="25" presetID="1" presetClass="emph" presetSubtype="2" fill="hold" nodeType="withEffect">
                                      <p:stCondLst>
                                        <p:cond delay="0"/>
                                      </p:stCondLst>
                                      <p:childTnLst>
                                        <p:animClr clrSpc="rgb" dir="cw">
                                          <p:cBhvr>
                                            <p:cTn id="26" dur="500" fill="hold"/>
                                            <p:tgtEl>
                                              <p:spTgt spid="18"/>
                                            </p:tgtEl>
                                            <p:attrNameLst>
                                              <p:attrName>fillcolor</p:attrName>
                                            </p:attrNameLst>
                                          </p:cBhvr>
                                          <p:to>
                                            <a:srgbClr val="FFC000"/>
                                          </p:to>
                                        </p:animClr>
                                        <p:set>
                                          <p:cBhvr>
                                            <p:cTn id="27" dur="500" fill="hold"/>
                                            <p:tgtEl>
                                              <p:spTgt spid="18"/>
                                            </p:tgtEl>
                                            <p:attrNameLst>
                                              <p:attrName>fill.type</p:attrName>
                                            </p:attrNameLst>
                                          </p:cBhvr>
                                          <p:to>
                                            <p:strVal val="solid"/>
                                          </p:to>
                                        </p:set>
                                        <p:set>
                                          <p:cBhvr>
                                            <p:cTn id="28" dur="500" fill="hold"/>
                                            <p:tgtEl>
                                              <p:spTgt spid="18"/>
                                            </p:tgtEl>
                                            <p:attrNameLst>
                                              <p:attrName>fill.on</p:attrName>
                                            </p:attrNameLst>
                                          </p:cBhvr>
                                          <p:to>
                                            <p:strVal val="true"/>
                                          </p:to>
                                        </p:set>
                                      </p:childTnLst>
                                    </p:cTn>
                                  </p:par>
                                </p:childTnLst>
                              </p:cTn>
                            </p:par>
                            <p:par>
                              <p:cTn id="29" fill="hold">
                                <p:stCondLst>
                                  <p:cond delay="1000"/>
                                </p:stCondLst>
                                <p:childTnLst>
                                  <p:par>
                                    <p:cTn id="30" presetID="42" presetClass="path" presetSubtype="0" accel="50000" decel="50000" fill="hold" grpId="0" nodeType="afterEffect">
                                      <p:stCondLst>
                                        <p:cond delay="0"/>
                                      </p:stCondLst>
                                      <p:childTnLst>
                                        <p:animMotion origin="layout" path="M -2.08333E-6 -1.48148E-6 L -0.4694 0.03148 " pathEditMode="relative" rAng="0" ptsTypes="AA">
                                          <p:cBhvr>
                                            <p:cTn id="31" dur="500" fill="hold"/>
                                            <p:tgtEl>
                                              <p:spTgt spid="20"/>
                                            </p:tgtEl>
                                            <p:attrNameLst>
                                              <p:attrName>ppt_x</p:attrName>
                                              <p:attrName>ppt_y</p:attrName>
                                            </p:attrNameLst>
                                          </p:cBhvr>
                                          <p:rCtr x="-23477" y="1574"/>
                                        </p:animMotion>
                                      </p:childTnLst>
                                    </p:cTn>
                                  </p:par>
                                  <p:par>
                                    <p:cTn id="32" presetID="8" presetClass="emph" presetSubtype="0" fill="hold" grpId="1" nodeType="withEffect">
                                      <p:stCondLst>
                                        <p:cond delay="0"/>
                                      </p:stCondLst>
                                      <p:childTnLst>
                                        <p:animRot by="-1200000">
                                          <p:cBhvr>
                                            <p:cTn id="33" dur="500" fill="hold"/>
                                            <p:tgtEl>
                                              <p:spTgt spid="20"/>
                                            </p:tgtEl>
                                            <p:attrNameLst>
                                              <p:attrName>r</p:attrName>
                                            </p:attrNameLst>
                                          </p:cBhvr>
                                        </p:animRot>
                                      </p:childTnLst>
                                    </p:cTn>
                                  </p:par>
                                  <p:par>
                                    <p:cTn id="34" presetID="1" presetClass="emph" presetSubtype="2" fill="hold" nodeType="withEffect">
                                      <p:stCondLst>
                                        <p:cond delay="0"/>
                                      </p:stCondLst>
                                      <p:childTnLst>
                                        <p:animClr clrSpc="rgb" dir="cw">
                                          <p:cBhvr>
                                            <p:cTn id="35" dur="500" fill="hold"/>
                                            <p:tgtEl>
                                              <p:spTgt spid="20"/>
                                            </p:tgtEl>
                                            <p:attrNameLst>
                                              <p:attrName>fillcolor</p:attrName>
                                            </p:attrNameLst>
                                          </p:cBhvr>
                                          <p:to>
                                            <a:srgbClr val="FFC000"/>
                                          </p:to>
                                        </p:animClr>
                                        <p:set>
                                          <p:cBhvr>
                                            <p:cTn id="36" dur="500" fill="hold"/>
                                            <p:tgtEl>
                                              <p:spTgt spid="20"/>
                                            </p:tgtEl>
                                            <p:attrNameLst>
                                              <p:attrName>fill.type</p:attrName>
                                            </p:attrNameLst>
                                          </p:cBhvr>
                                          <p:to>
                                            <p:strVal val="solid"/>
                                          </p:to>
                                        </p:set>
                                        <p:set>
                                          <p:cBhvr>
                                            <p:cTn id="37" dur="500" fill="hold"/>
                                            <p:tgtEl>
                                              <p:spTgt spid="2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heel(1)">
                                          <p:cBhvr>
                                            <p:cTn id="42" dur="250"/>
                                            <p:tgtEl>
                                              <p:spTgt spid="23"/>
                                            </p:tgtEl>
                                          </p:cBhvr>
                                        </p:animEffect>
                                      </p:childTnLst>
                                    </p:cTn>
                                  </p:par>
                                </p:childTnLst>
                              </p:cTn>
                            </p:par>
                            <p:par>
                              <p:cTn id="43" fill="hold">
                                <p:stCondLst>
                                  <p:cond delay="250"/>
                                </p:stCondLst>
                                <p:childTnLst>
                                  <p:par>
                                    <p:cTn id="44" presetID="21"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1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18" grpId="0" animBg="1"/>
          <p:bldP spid="18" grpId="1" animBg="1"/>
          <p:bldP spid="20" grpId="0" animBg="1"/>
          <p:bldP spid="20" grpId="1" animBg="1"/>
          <p:bldP spid="21" grpId="0" animBg="1"/>
          <p:bldP spid="23" grpId="0" animBg="1"/>
          <p:bldP spid="2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966471"/>
            <a:ext cx="12207240" cy="2667000"/>
          </a:xfrm>
          <a:prstGeom prst="rect">
            <a:avLst/>
          </a:prstGeom>
          <a:solidFill>
            <a:schemeClr val="tx1"/>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15362" name="Title 1"/>
          <p:cNvSpPr>
            <a:spLocks noGrp="1"/>
          </p:cNvSpPr>
          <p:nvPr>
            <p:ph type="title"/>
          </p:nvPr>
        </p:nvSpPr>
        <p:spPr/>
        <p:txBody>
          <a:bodyPr/>
          <a:lstStyle/>
          <a:p>
            <a:pPr eaLnBrk="1" hangingPunct="1"/>
            <a:r>
              <a:rPr lang="en-US" dirty="0">
                <a:ea typeface="ＭＳ Ｐゴシック" pitchFamily="34" charset="-128"/>
              </a:rPr>
              <a:t>Example Applied Scenario</a:t>
            </a:r>
          </a:p>
        </p:txBody>
      </p:sp>
      <p:sp>
        <p:nvSpPr>
          <p:cNvPr id="15363" name="Content Placeholder 2"/>
          <p:cNvSpPr>
            <a:spLocks noGrp="1"/>
          </p:cNvSpPr>
          <p:nvPr>
            <p:ph idx="1"/>
          </p:nvPr>
        </p:nvSpPr>
        <p:spPr>
          <a:xfrm>
            <a:off x="900332" y="3864883"/>
            <a:ext cx="10550769" cy="2040617"/>
          </a:xfrm>
        </p:spPr>
        <p:txBody>
          <a:bodyPr/>
          <a:lstStyle/>
          <a:p>
            <a:pPr marL="400050" lvl="1" indent="-400050">
              <a:spcBef>
                <a:spcPts val="1800"/>
              </a:spcBef>
            </a:pPr>
            <a:r>
              <a:rPr lang="en-US" sz="2800" dirty="0">
                <a:ea typeface="ＭＳ Ｐゴシック" pitchFamily="34" charset="-128"/>
                <a:cs typeface="+mn-cs"/>
              </a:rPr>
              <a:t>On the surface, neatly divisible mission phases</a:t>
            </a:r>
          </a:p>
          <a:p>
            <a:pPr marL="400050" lvl="1" indent="-400050">
              <a:spcBef>
                <a:spcPts val="1800"/>
              </a:spcBef>
            </a:pPr>
            <a:r>
              <a:rPr lang="en-US" sz="2800" dirty="0">
                <a:ea typeface="ＭＳ Ｐゴシック" pitchFamily="34" charset="-128"/>
                <a:cs typeface="+mn-cs"/>
              </a:rPr>
              <a:t>Mission phases may work with a state-machine approach</a:t>
            </a:r>
          </a:p>
          <a:p>
            <a:pPr marL="400050" lvl="1" indent="-400050">
              <a:spcBef>
                <a:spcPts val="1800"/>
              </a:spcBef>
            </a:pPr>
            <a:r>
              <a:rPr lang="en-US" sz="2800" dirty="0">
                <a:ea typeface="ＭＳ Ｐゴシック" pitchFamily="34" charset="-128"/>
                <a:cs typeface="+mn-cs"/>
              </a:rPr>
              <a:t>But increasing requirements for flexibility, autonomy, and </a:t>
            </a:r>
            <a:r>
              <a:rPr lang="en-US" sz="2800" b="1" i="1" dirty="0">
                <a:ea typeface="ＭＳ Ｐゴシック" pitchFamily="34" charset="-128"/>
                <a:cs typeface="+mn-cs"/>
              </a:rPr>
              <a:t>intelligence</a:t>
            </a:r>
            <a:r>
              <a:rPr lang="en-US" sz="2800" dirty="0">
                <a:ea typeface="ＭＳ Ｐゴシック" pitchFamily="34" charset="-128"/>
                <a:cs typeface="+mn-cs"/>
              </a:rPr>
              <a:t> stress the FSM approach…</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
        <p:nvSpPr>
          <p:cNvPr id="2" name="TextBox 1"/>
          <p:cNvSpPr txBox="1"/>
          <p:nvPr/>
        </p:nvSpPr>
        <p:spPr>
          <a:xfrm>
            <a:off x="5210565" y="1504571"/>
            <a:ext cx="5980283" cy="1384995"/>
          </a:xfrm>
          <a:prstGeom prst="rect">
            <a:avLst/>
          </a:prstGeom>
          <a:noFill/>
        </p:spPr>
        <p:txBody>
          <a:bodyPr wrap="square" rtlCol="0">
            <a:spAutoFit/>
          </a:bodyPr>
          <a:lstStyle/>
          <a:p>
            <a:r>
              <a:rPr lang="en-US" sz="2800" b="1" dirty="0">
                <a:solidFill>
                  <a:schemeClr val="bg1"/>
                </a:solidFill>
                <a:latin typeface="Courier New" panose="02070309020205020404" pitchFamily="49" charset="0"/>
                <a:ea typeface="ＭＳ Ｐゴシック" pitchFamily="34" charset="-128"/>
                <a:cs typeface="Courier New" panose="02070309020205020404" pitchFamily="49" charset="0"/>
              </a:rPr>
              <a:t>TASK: Provide autonomous synthetic aircraft to fly close-air support missions</a:t>
            </a:r>
            <a:endParaRPr lang="en-US" sz="2800" b="1" dirty="0">
              <a:solidFill>
                <a:schemeClr val="bg1"/>
              </a:solidFill>
              <a:latin typeface="Courier New" panose="02070309020205020404" pitchFamily="49" charset="0"/>
              <a:cs typeface="Courier New" panose="02070309020205020404" pitchFamily="49" charset="0"/>
            </a:endParaRP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87317" y="1145926"/>
            <a:ext cx="3447720" cy="2308088"/>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29698"/>
                                        </p:tgtEl>
                                        <p:attrNameLst>
                                          <p:attrName>style.visibility</p:attrName>
                                        </p:attrNameLst>
                                      </p:cBhvr>
                                      <p:to>
                                        <p:strVal val="visible"/>
                                      </p:to>
                                    </p:set>
                                    <p:animEffect transition="in" filter="fade">
                                      <p:cBhvr>
                                        <p:cTn id="10" dur="250"/>
                                        <p:tgtEl>
                                          <p:spTgt spid="2969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Effect transition="in" filter="fade">
                                      <p:cBhvr>
                                        <p:cTn id="19" dur="250"/>
                                        <p:tgtEl>
                                          <p:spTgt spid="1536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363">
                                            <p:txEl>
                                              <p:pRg st="1" end="1"/>
                                            </p:txEl>
                                          </p:spTgt>
                                        </p:tgtEl>
                                        <p:attrNameLst>
                                          <p:attrName>style.visibility</p:attrName>
                                        </p:attrNameLst>
                                      </p:cBhvr>
                                      <p:to>
                                        <p:strVal val="visible"/>
                                      </p:to>
                                    </p:set>
                                    <p:animEffect transition="in" filter="fade">
                                      <p:cBhvr>
                                        <p:cTn id="24" dur="250"/>
                                        <p:tgtEl>
                                          <p:spTgt spid="1536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363">
                                            <p:txEl>
                                              <p:pRg st="2" end="2"/>
                                            </p:txEl>
                                          </p:spTgt>
                                        </p:tgtEl>
                                        <p:attrNameLst>
                                          <p:attrName>style.visibility</p:attrName>
                                        </p:attrNameLst>
                                      </p:cBhvr>
                                      <p:to>
                                        <p:strVal val="visible"/>
                                      </p:to>
                                    </p:set>
                                    <p:animEffect transition="in" filter="fade">
                                      <p:cBhvr>
                                        <p:cTn id="29" dur="25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19"/>
          <p:cNvSpPr>
            <a:spLocks noChangeArrowheads="1"/>
          </p:cNvSpPr>
          <p:nvPr/>
        </p:nvSpPr>
        <p:spPr bwMode="auto">
          <a:xfrm>
            <a:off x="8686800" y="5430488"/>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Land</a:t>
            </a:r>
          </a:p>
        </p:txBody>
      </p:sp>
      <p:sp>
        <p:nvSpPr>
          <p:cNvPr id="16390" name="Oval 12"/>
          <p:cNvSpPr>
            <a:spLocks noChangeArrowheads="1"/>
          </p:cNvSpPr>
          <p:nvPr/>
        </p:nvSpPr>
        <p:spPr bwMode="auto">
          <a:xfrm>
            <a:off x="4194255" y="2270681"/>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Attack</a:t>
            </a:r>
          </a:p>
        </p:txBody>
      </p:sp>
      <p:sp>
        <p:nvSpPr>
          <p:cNvPr id="16392" name="Oval 14"/>
          <p:cNvSpPr>
            <a:spLocks noChangeArrowheads="1"/>
          </p:cNvSpPr>
          <p:nvPr/>
        </p:nvSpPr>
        <p:spPr bwMode="auto">
          <a:xfrm>
            <a:off x="4194255"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a:solidFill>
                  <a:sysClr val="windowText" lastClr="000000"/>
                </a:solidFill>
                <a:latin typeface="Calibri" panose="020F0502020204030204" pitchFamily="34" charset="0"/>
              </a:rPr>
              <a:t>Ingress</a:t>
            </a:r>
          </a:p>
        </p:txBody>
      </p:sp>
      <p:sp>
        <p:nvSpPr>
          <p:cNvPr id="16394" name="Oval 13"/>
          <p:cNvSpPr>
            <a:spLocks noChangeArrowheads="1"/>
          </p:cNvSpPr>
          <p:nvPr/>
        </p:nvSpPr>
        <p:spPr bwMode="auto">
          <a:xfrm>
            <a:off x="4194255" y="5125688"/>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Hold</a:t>
            </a:r>
          </a:p>
        </p:txBody>
      </p:sp>
      <p:sp>
        <p:nvSpPr>
          <p:cNvPr id="16396" name="Oval 20"/>
          <p:cNvSpPr>
            <a:spLocks noChangeArrowheads="1"/>
          </p:cNvSpPr>
          <p:nvPr/>
        </p:nvSpPr>
        <p:spPr bwMode="auto">
          <a:xfrm>
            <a:off x="8686800"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Leave-AOA</a:t>
            </a:r>
          </a:p>
        </p:txBody>
      </p:sp>
      <p:sp>
        <p:nvSpPr>
          <p:cNvPr id="16400" name="Oval 15"/>
          <p:cNvSpPr>
            <a:spLocks noChangeArrowheads="1"/>
          </p:cNvSpPr>
          <p:nvPr/>
        </p:nvSpPr>
        <p:spPr bwMode="auto">
          <a:xfrm>
            <a:off x="1947982"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Check-in</a:t>
            </a:r>
          </a:p>
        </p:txBody>
      </p:sp>
      <p:sp>
        <p:nvSpPr>
          <p:cNvPr id="16404" name="Oval 16"/>
          <p:cNvSpPr>
            <a:spLocks noChangeArrowheads="1"/>
          </p:cNvSpPr>
          <p:nvPr/>
        </p:nvSpPr>
        <p:spPr bwMode="auto">
          <a:xfrm>
            <a:off x="6440528"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a:solidFill>
                  <a:sysClr val="windowText" lastClr="000000"/>
                </a:solidFill>
                <a:latin typeface="Calibri" panose="020F0502020204030204" pitchFamily="34" charset="0"/>
              </a:rPr>
              <a:t>Egress</a:t>
            </a:r>
          </a:p>
        </p:txBody>
      </p:sp>
      <p:sp>
        <p:nvSpPr>
          <p:cNvPr id="16406" name="Oval 17"/>
          <p:cNvSpPr>
            <a:spLocks noChangeArrowheads="1"/>
          </p:cNvSpPr>
          <p:nvPr/>
        </p:nvSpPr>
        <p:spPr bwMode="auto">
          <a:xfrm>
            <a:off x="1947982" y="2050604"/>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Enter-AOA</a:t>
            </a:r>
          </a:p>
        </p:txBody>
      </p:sp>
      <p:sp>
        <p:nvSpPr>
          <p:cNvPr id="16409" name="Oval 18"/>
          <p:cNvSpPr>
            <a:spLocks noChangeArrowheads="1"/>
          </p:cNvSpPr>
          <p:nvPr/>
        </p:nvSpPr>
        <p:spPr bwMode="auto">
          <a:xfrm>
            <a:off x="1947982" y="442532"/>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Take-Off</a:t>
            </a:r>
          </a:p>
        </p:txBody>
      </p:sp>
      <p:cxnSp>
        <p:nvCxnSpPr>
          <p:cNvPr id="3" name="Straight Arrow Connector 2"/>
          <p:cNvCxnSpPr>
            <a:stCxn id="16409" idx="4"/>
            <a:endCxn id="16406" idx="0"/>
          </p:cNvCxnSpPr>
          <p:nvPr/>
        </p:nvCxnSpPr>
        <p:spPr bwMode="auto">
          <a:xfrm>
            <a:off x="2748082" y="1509332"/>
            <a:ext cx="0" cy="541272"/>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0" name="Straight Arrow Connector 29"/>
          <p:cNvCxnSpPr>
            <a:stCxn id="16406" idx="4"/>
            <a:endCxn id="16400" idx="0"/>
          </p:cNvCxnSpPr>
          <p:nvPr/>
        </p:nvCxnSpPr>
        <p:spPr bwMode="auto">
          <a:xfrm>
            <a:off x="2748082" y="3117405"/>
            <a:ext cx="0" cy="561901"/>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6" name="Straight Arrow Connector 35"/>
          <p:cNvCxnSpPr>
            <a:stCxn id="16400" idx="7"/>
            <a:endCxn id="16390" idx="2"/>
          </p:cNvCxnSpPr>
          <p:nvPr/>
        </p:nvCxnSpPr>
        <p:spPr bwMode="auto">
          <a:xfrm flipV="1">
            <a:off x="3313839" y="2804082"/>
            <a:ext cx="880417" cy="103145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9" name="Straight Arrow Connector 38"/>
          <p:cNvCxnSpPr>
            <a:stCxn id="16400" idx="6"/>
            <a:endCxn id="16392" idx="2"/>
          </p:cNvCxnSpPr>
          <p:nvPr/>
        </p:nvCxnSpPr>
        <p:spPr bwMode="auto">
          <a:xfrm>
            <a:off x="3548183" y="4212705"/>
            <a:ext cx="646073"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42" name="Straight Arrow Connector 41"/>
          <p:cNvCxnSpPr>
            <a:stCxn id="16400" idx="5"/>
            <a:endCxn id="16394" idx="2"/>
          </p:cNvCxnSpPr>
          <p:nvPr/>
        </p:nvCxnSpPr>
        <p:spPr bwMode="auto">
          <a:xfrm>
            <a:off x="3313839" y="4589876"/>
            <a:ext cx="880417" cy="1069212"/>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56" name="Straight Arrow Connector 55"/>
          <p:cNvCxnSpPr>
            <a:stCxn id="16394" idx="0"/>
            <a:endCxn id="16392" idx="4"/>
          </p:cNvCxnSpPr>
          <p:nvPr/>
        </p:nvCxnSpPr>
        <p:spPr bwMode="auto">
          <a:xfrm flipV="1">
            <a:off x="4994355" y="4746106"/>
            <a:ext cx="0" cy="37958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59" name="Straight Arrow Connector 58"/>
          <p:cNvCxnSpPr>
            <a:stCxn id="16392" idx="0"/>
            <a:endCxn id="16390" idx="4"/>
          </p:cNvCxnSpPr>
          <p:nvPr/>
        </p:nvCxnSpPr>
        <p:spPr bwMode="auto">
          <a:xfrm flipV="1">
            <a:off x="4994355" y="3337481"/>
            <a:ext cx="0" cy="341824"/>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90" name="Straight Arrow Connector 89"/>
          <p:cNvCxnSpPr>
            <a:stCxn id="16404" idx="3"/>
            <a:endCxn id="16394" idx="7"/>
          </p:cNvCxnSpPr>
          <p:nvPr/>
        </p:nvCxnSpPr>
        <p:spPr bwMode="auto">
          <a:xfrm flipH="1">
            <a:off x="5560112" y="4589877"/>
            <a:ext cx="1114761" cy="692041"/>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93" name="Straight Arrow Connector 92"/>
          <p:cNvCxnSpPr>
            <a:stCxn id="16404" idx="2"/>
            <a:endCxn id="16392" idx="6"/>
          </p:cNvCxnSpPr>
          <p:nvPr/>
        </p:nvCxnSpPr>
        <p:spPr bwMode="auto">
          <a:xfrm flipH="1">
            <a:off x="5794456" y="4212705"/>
            <a:ext cx="646073"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101" name="Straight Arrow Connector 100"/>
          <p:cNvCxnSpPr>
            <a:stCxn id="16404" idx="6"/>
            <a:endCxn id="16396" idx="2"/>
          </p:cNvCxnSpPr>
          <p:nvPr/>
        </p:nvCxnSpPr>
        <p:spPr bwMode="auto">
          <a:xfrm>
            <a:off x="8040728" y="4212705"/>
            <a:ext cx="646072"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78" name="Curved Connector 77"/>
          <p:cNvCxnSpPr>
            <a:stCxn id="16390" idx="6"/>
            <a:endCxn id="16404" idx="1"/>
          </p:cNvCxnSpPr>
          <p:nvPr/>
        </p:nvCxnSpPr>
        <p:spPr bwMode="auto">
          <a:xfrm>
            <a:off x="5794456" y="2804082"/>
            <a:ext cx="880417" cy="1031453"/>
          </a:xfrm>
          <a:prstGeom prst="curvedConnector2">
            <a:avLst/>
          </a:prstGeom>
          <a:solidFill>
            <a:schemeClr val="accent1"/>
          </a:solidFill>
          <a:ln w="57150" cap="flat" cmpd="sng" algn="ctr">
            <a:solidFill>
              <a:schemeClr val="tx1"/>
            </a:solidFill>
            <a:prstDash val="solid"/>
            <a:miter lim="800000"/>
            <a:headEnd type="triangle"/>
            <a:tailEnd type="triangle"/>
          </a:ln>
          <a:effectLst/>
        </p:spPr>
      </p:cxnSp>
      <p:sp>
        <p:nvSpPr>
          <p:cNvPr id="81" name="TextBox 80"/>
          <p:cNvSpPr txBox="1"/>
          <p:nvPr/>
        </p:nvSpPr>
        <p:spPr>
          <a:xfrm>
            <a:off x="5384801" y="822960"/>
            <a:ext cx="4899660" cy="1200329"/>
          </a:xfrm>
          <a:prstGeom prst="rect">
            <a:avLst/>
          </a:prstGeom>
          <a:noFill/>
        </p:spPr>
        <p:txBody>
          <a:bodyPr wrap="square" rtlCol="0">
            <a:spAutoFit/>
          </a:bodyPr>
          <a:lstStyle/>
          <a:p>
            <a:pPr algn="r" fontAlgn="auto">
              <a:spcBef>
                <a:spcPts val="0"/>
              </a:spcBef>
              <a:spcAft>
                <a:spcPts val="0"/>
              </a:spcAft>
            </a:pPr>
            <a:r>
              <a:rPr lang="en-US" sz="3600" b="1" kern="0" dirty="0">
                <a:solidFill>
                  <a:sysClr val="windowText" lastClr="000000"/>
                </a:solidFill>
                <a:latin typeface="Courier New" panose="02070309020205020404" pitchFamily="49" charset="0"/>
                <a:ea typeface="ＭＳ Ｐゴシック" pitchFamily="34" charset="-128"/>
                <a:cs typeface="Courier New" panose="02070309020205020404" pitchFamily="49" charset="0"/>
              </a:rPr>
              <a:t>Close-Air Support “State Space”</a:t>
            </a:r>
            <a:endParaRPr lang="en-US" sz="3600" b="1" kern="0" dirty="0">
              <a:solidFill>
                <a:sysClr val="windowText" lastClr="000000"/>
              </a:solidFill>
              <a:latin typeface="Courier New" panose="02070309020205020404" pitchFamily="49" charset="0"/>
              <a:cs typeface="Courier New" panose="02070309020205020404" pitchFamily="49" charset="0"/>
            </a:endParaRPr>
          </a:p>
        </p:txBody>
      </p:sp>
      <p:cxnSp>
        <p:nvCxnSpPr>
          <p:cNvPr id="121" name="Straight Arrow Connector 120"/>
          <p:cNvCxnSpPr>
            <a:stCxn id="16396" idx="4"/>
            <a:endCxn id="16389" idx="0"/>
          </p:cNvCxnSpPr>
          <p:nvPr/>
        </p:nvCxnSpPr>
        <p:spPr bwMode="auto">
          <a:xfrm>
            <a:off x="9486900" y="4746106"/>
            <a:ext cx="0" cy="68438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sp>
        <p:nvSpPr>
          <p:cNvPr id="24" name="Freeform 23"/>
          <p:cNvSpPr/>
          <p:nvPr/>
        </p:nvSpPr>
        <p:spPr>
          <a:xfrm>
            <a:off x="2406138" y="706574"/>
            <a:ext cx="7557524" cy="5594776"/>
          </a:xfrm>
          <a:custGeom>
            <a:avLst/>
            <a:gdLst>
              <a:gd name="connsiteX0" fmla="*/ 0 w 3606800"/>
              <a:gd name="connsiteY0" fmla="*/ 0 h 3009900"/>
              <a:gd name="connsiteX1" fmla="*/ 3606800 w 3606800"/>
              <a:gd name="connsiteY1" fmla="*/ 3009900 h 3009900"/>
            </a:gdLst>
            <a:ahLst/>
            <a:cxnLst>
              <a:cxn ang="0">
                <a:pos x="connsiteX0" y="connsiteY0"/>
              </a:cxn>
              <a:cxn ang="0">
                <a:pos x="connsiteX1" y="connsiteY1"/>
              </a:cxn>
            </a:cxnLst>
            <a:rect l="l" t="t" r="r" b="b"/>
            <a:pathLst>
              <a:path w="3606800" h="3009900">
                <a:moveTo>
                  <a:pt x="0" y="0"/>
                </a:moveTo>
                <a:cubicBezTo>
                  <a:pt x="1023408" y="1235075"/>
                  <a:pt x="2046817" y="2470150"/>
                  <a:pt x="3606800" y="3009900"/>
                </a:cubicBezTo>
              </a:path>
            </a:pathLst>
          </a:custGeom>
          <a:noFill/>
          <a:ln w="152400" cap="rnd">
            <a:solidFill>
              <a:srgbClr val="A51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kern="0">
              <a:solidFill>
                <a:sysClr val="windowText" lastClr="000000"/>
              </a:solidFill>
            </a:endParaRPr>
          </a:p>
        </p:txBody>
      </p:sp>
      <p:sp>
        <p:nvSpPr>
          <p:cNvPr id="25" name="Freeform 24"/>
          <p:cNvSpPr/>
          <p:nvPr/>
        </p:nvSpPr>
        <p:spPr>
          <a:xfrm>
            <a:off x="2224006" y="946567"/>
            <a:ext cx="7252244" cy="5683296"/>
          </a:xfrm>
          <a:custGeom>
            <a:avLst/>
            <a:gdLst>
              <a:gd name="connsiteX0" fmla="*/ 3771900 w 3771900"/>
              <a:gd name="connsiteY0" fmla="*/ 0 h 3898900"/>
              <a:gd name="connsiteX1" fmla="*/ 0 w 3771900"/>
              <a:gd name="connsiteY1" fmla="*/ 3898900 h 3898900"/>
            </a:gdLst>
            <a:ahLst/>
            <a:cxnLst>
              <a:cxn ang="0">
                <a:pos x="connsiteX0" y="connsiteY0"/>
              </a:cxn>
              <a:cxn ang="0">
                <a:pos x="connsiteX1" y="connsiteY1"/>
              </a:cxn>
            </a:cxnLst>
            <a:rect l="l" t="t" r="r" b="b"/>
            <a:pathLst>
              <a:path w="3771900" h="3898900">
                <a:moveTo>
                  <a:pt x="3771900" y="0"/>
                </a:moveTo>
                <a:cubicBezTo>
                  <a:pt x="2143125" y="1493308"/>
                  <a:pt x="514350" y="2986617"/>
                  <a:pt x="0" y="3898900"/>
                </a:cubicBezTo>
              </a:path>
            </a:pathLst>
          </a:custGeom>
          <a:noFill/>
          <a:ln w="152400" cap="rnd">
            <a:solidFill>
              <a:srgbClr val="A51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kern="0">
              <a:solidFill>
                <a:sysClr val="windowText" lastClr="000000"/>
              </a:solidFill>
            </a:endParaRPr>
          </a:p>
        </p:txBody>
      </p:sp>
      <p:sp>
        <p:nvSpPr>
          <p:cNvPr id="26" name="Oval 25">
            <a:extLst>
              <a:ext uri="{FF2B5EF4-FFF2-40B4-BE49-F238E27FC236}">
                <a16:creationId xmlns:a16="http://schemas.microsoft.com/office/drawing/2014/main" id="{1F79E06A-3471-4F24-8C38-3FF69522678E}"/>
              </a:ext>
            </a:extLst>
          </p:cNvPr>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413761553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09"/>
                                        </p:tgtEl>
                                        <p:attrNameLst>
                                          <p:attrName>style.visibility</p:attrName>
                                        </p:attrNameLst>
                                      </p:cBhvr>
                                      <p:to>
                                        <p:strVal val="visible"/>
                                      </p:to>
                                    </p:set>
                                    <p:animEffect transition="in" filter="fade">
                                      <p:cBhvr>
                                        <p:cTn id="7" dur="150"/>
                                        <p:tgtEl>
                                          <p:spTgt spid="16409"/>
                                        </p:tgtEl>
                                      </p:cBhvr>
                                    </p:animEffect>
                                  </p:childTnLst>
                                </p:cTn>
                              </p:par>
                            </p:childTnLst>
                          </p:cTn>
                        </p:par>
                        <p:par>
                          <p:cTn id="8" fill="hold">
                            <p:stCondLst>
                              <p:cond delay="15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
                                        <p:tgtEl>
                                          <p:spTgt spid="3"/>
                                        </p:tgtEl>
                                      </p:cBhvr>
                                    </p:animEffect>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16406"/>
                                        </p:tgtEl>
                                        <p:attrNameLst>
                                          <p:attrName>style.visibility</p:attrName>
                                        </p:attrNameLst>
                                      </p:cBhvr>
                                      <p:to>
                                        <p:strVal val="visible"/>
                                      </p:to>
                                    </p:set>
                                    <p:animEffect transition="in" filter="fade">
                                      <p:cBhvr>
                                        <p:cTn id="15" dur="150"/>
                                        <p:tgtEl>
                                          <p:spTgt spid="16406"/>
                                        </p:tgtEl>
                                      </p:cBhvr>
                                    </p:animEffect>
                                  </p:childTnLst>
                                </p:cTn>
                              </p:par>
                            </p:childTnLst>
                          </p:cTn>
                        </p:par>
                        <p:par>
                          <p:cTn id="16" fill="hold">
                            <p:stCondLst>
                              <p:cond delay="4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
                                        <p:tgtEl>
                                          <p:spTgt spid="3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400"/>
                                        </p:tgtEl>
                                        <p:attrNameLst>
                                          <p:attrName>style.visibility</p:attrName>
                                        </p:attrNameLst>
                                      </p:cBhvr>
                                      <p:to>
                                        <p:strVal val="visible"/>
                                      </p:to>
                                    </p:set>
                                    <p:animEffect transition="in" filter="fade">
                                      <p:cBhvr>
                                        <p:cTn id="23" dur="150"/>
                                        <p:tgtEl>
                                          <p:spTgt spid="1640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50"/>
                                        <p:tgtEl>
                                          <p:spTgt spid="36"/>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50"/>
                                        <p:tgtEl>
                                          <p:spTgt spid="39"/>
                                        </p:tgtEl>
                                      </p:cBhvr>
                                    </p:animEffect>
                                  </p:childTnLst>
                                </p:cTn>
                              </p:par>
                              <p:par>
                                <p:cTn id="32" presetID="2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150"/>
                                        <p:tgtEl>
                                          <p:spTgt spid="42"/>
                                        </p:tgtEl>
                                      </p:cBhvr>
                                    </p:animEffect>
                                  </p:childTnLst>
                                </p:cTn>
                              </p:par>
                            </p:childTnLst>
                          </p:cTn>
                        </p:par>
                        <p:par>
                          <p:cTn id="35" fill="hold">
                            <p:stCondLst>
                              <p:cond delay="150"/>
                            </p:stCondLst>
                            <p:childTnLst>
                              <p:par>
                                <p:cTn id="36" presetID="10" presetClass="entr" presetSubtype="0" fill="hold" grpId="0" nodeType="afterEffect">
                                  <p:stCondLst>
                                    <p:cond delay="0"/>
                                  </p:stCondLst>
                                  <p:childTnLst>
                                    <p:set>
                                      <p:cBhvr>
                                        <p:cTn id="37" dur="1" fill="hold">
                                          <p:stCondLst>
                                            <p:cond delay="0"/>
                                          </p:stCondLst>
                                        </p:cTn>
                                        <p:tgtEl>
                                          <p:spTgt spid="16390"/>
                                        </p:tgtEl>
                                        <p:attrNameLst>
                                          <p:attrName>style.visibility</p:attrName>
                                        </p:attrNameLst>
                                      </p:cBhvr>
                                      <p:to>
                                        <p:strVal val="visible"/>
                                      </p:to>
                                    </p:set>
                                    <p:animEffect transition="in" filter="fade">
                                      <p:cBhvr>
                                        <p:cTn id="38" dur="150"/>
                                        <p:tgtEl>
                                          <p:spTgt spid="1639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392"/>
                                        </p:tgtEl>
                                        <p:attrNameLst>
                                          <p:attrName>style.visibility</p:attrName>
                                        </p:attrNameLst>
                                      </p:cBhvr>
                                      <p:to>
                                        <p:strVal val="visible"/>
                                      </p:to>
                                    </p:set>
                                    <p:animEffect transition="in" filter="fade">
                                      <p:cBhvr>
                                        <p:cTn id="41" dur="150"/>
                                        <p:tgtEl>
                                          <p:spTgt spid="1639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394"/>
                                        </p:tgtEl>
                                        <p:attrNameLst>
                                          <p:attrName>style.visibility</p:attrName>
                                        </p:attrNameLst>
                                      </p:cBhvr>
                                      <p:to>
                                        <p:strVal val="visible"/>
                                      </p:to>
                                    </p:set>
                                    <p:animEffect transition="in" filter="fade">
                                      <p:cBhvr>
                                        <p:cTn id="44" dur="150"/>
                                        <p:tgtEl>
                                          <p:spTgt spid="1639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150"/>
                                        <p:tgtEl>
                                          <p:spTgt spid="56"/>
                                        </p:tgtEl>
                                      </p:cBhvr>
                                    </p:animEffect>
                                  </p:childTnLst>
                                </p:cTn>
                              </p:par>
                            </p:childTnLst>
                          </p:cTn>
                        </p:par>
                        <p:par>
                          <p:cTn id="50" fill="hold">
                            <p:stCondLst>
                              <p:cond delay="150"/>
                            </p:stCondLst>
                            <p:childTnLst>
                              <p:par>
                                <p:cTn id="51" presetID="2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down)">
                                      <p:cBhvr>
                                        <p:cTn id="53" dur="15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150"/>
                                        <p:tgtEl>
                                          <p:spTgt spid="78"/>
                                        </p:tgtEl>
                                      </p:cBhvr>
                                    </p:animEffect>
                                  </p:childTnLst>
                                </p:cTn>
                              </p:par>
                            </p:childTnLst>
                          </p:cTn>
                        </p:par>
                        <p:par>
                          <p:cTn id="59" fill="hold">
                            <p:stCondLst>
                              <p:cond delay="150"/>
                            </p:stCondLst>
                            <p:childTnLst>
                              <p:par>
                                <p:cTn id="60" presetID="10" presetClass="entr" presetSubtype="0" fill="hold" grpId="0" nodeType="afterEffect">
                                  <p:stCondLst>
                                    <p:cond delay="0"/>
                                  </p:stCondLst>
                                  <p:childTnLst>
                                    <p:set>
                                      <p:cBhvr>
                                        <p:cTn id="61" dur="1" fill="hold">
                                          <p:stCondLst>
                                            <p:cond delay="0"/>
                                          </p:stCondLst>
                                        </p:cTn>
                                        <p:tgtEl>
                                          <p:spTgt spid="16404"/>
                                        </p:tgtEl>
                                        <p:attrNameLst>
                                          <p:attrName>style.visibility</p:attrName>
                                        </p:attrNameLst>
                                      </p:cBhvr>
                                      <p:to>
                                        <p:strVal val="visible"/>
                                      </p:to>
                                    </p:set>
                                    <p:animEffect transition="in" filter="fade">
                                      <p:cBhvr>
                                        <p:cTn id="62" dur="150"/>
                                        <p:tgtEl>
                                          <p:spTgt spid="164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right)">
                                      <p:cBhvr>
                                        <p:cTn id="67" dur="150"/>
                                        <p:tgtEl>
                                          <p:spTgt spid="93"/>
                                        </p:tgtEl>
                                      </p:cBhvr>
                                    </p:animEffect>
                                  </p:childTnLst>
                                </p:cTn>
                              </p:par>
                              <p:par>
                                <p:cTn id="68" presetID="22" presetClass="entr" presetSubtype="2"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right)">
                                      <p:cBhvr>
                                        <p:cTn id="70" dur="15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wipe(left)">
                                      <p:cBhvr>
                                        <p:cTn id="75" dur="150"/>
                                        <p:tgtEl>
                                          <p:spTgt spid="101"/>
                                        </p:tgtEl>
                                      </p:cBhvr>
                                    </p:animEffect>
                                  </p:childTnLst>
                                </p:cTn>
                              </p:par>
                            </p:childTnLst>
                          </p:cTn>
                        </p:par>
                        <p:par>
                          <p:cTn id="76" fill="hold">
                            <p:stCondLst>
                              <p:cond delay="150"/>
                            </p:stCondLst>
                            <p:childTnLst>
                              <p:par>
                                <p:cTn id="77" presetID="10" presetClass="entr" presetSubtype="0" fill="hold" grpId="0" nodeType="afterEffect">
                                  <p:stCondLst>
                                    <p:cond delay="0"/>
                                  </p:stCondLst>
                                  <p:childTnLst>
                                    <p:set>
                                      <p:cBhvr>
                                        <p:cTn id="78" dur="1" fill="hold">
                                          <p:stCondLst>
                                            <p:cond delay="0"/>
                                          </p:stCondLst>
                                        </p:cTn>
                                        <p:tgtEl>
                                          <p:spTgt spid="16396"/>
                                        </p:tgtEl>
                                        <p:attrNameLst>
                                          <p:attrName>style.visibility</p:attrName>
                                        </p:attrNameLst>
                                      </p:cBhvr>
                                      <p:to>
                                        <p:strVal val="visible"/>
                                      </p:to>
                                    </p:set>
                                    <p:animEffect transition="in" filter="fade">
                                      <p:cBhvr>
                                        <p:cTn id="79" dur="150"/>
                                        <p:tgtEl>
                                          <p:spTgt spid="16396"/>
                                        </p:tgtEl>
                                      </p:cBhvr>
                                    </p:animEffect>
                                  </p:childTnLst>
                                </p:cTn>
                              </p:par>
                            </p:childTnLst>
                          </p:cTn>
                        </p:par>
                        <p:par>
                          <p:cTn id="80" fill="hold">
                            <p:stCondLst>
                              <p:cond delay="300"/>
                            </p:stCondLst>
                            <p:childTnLst>
                              <p:par>
                                <p:cTn id="81" presetID="22" presetClass="entr" presetSubtype="1" fill="hold" nodeType="afterEffect">
                                  <p:stCondLst>
                                    <p:cond delay="0"/>
                                  </p:stCondLst>
                                  <p:childTnLst>
                                    <p:set>
                                      <p:cBhvr>
                                        <p:cTn id="82" dur="1" fill="hold">
                                          <p:stCondLst>
                                            <p:cond delay="0"/>
                                          </p:stCondLst>
                                        </p:cTn>
                                        <p:tgtEl>
                                          <p:spTgt spid="121"/>
                                        </p:tgtEl>
                                        <p:attrNameLst>
                                          <p:attrName>style.visibility</p:attrName>
                                        </p:attrNameLst>
                                      </p:cBhvr>
                                      <p:to>
                                        <p:strVal val="visible"/>
                                      </p:to>
                                    </p:set>
                                    <p:animEffect transition="in" filter="wipe(up)">
                                      <p:cBhvr>
                                        <p:cTn id="83" dur="150"/>
                                        <p:tgtEl>
                                          <p:spTgt spid="121"/>
                                        </p:tgtEl>
                                      </p:cBhvr>
                                    </p:animEffect>
                                  </p:childTnLst>
                                </p:cTn>
                              </p:par>
                            </p:childTnLst>
                          </p:cTn>
                        </p:par>
                        <p:par>
                          <p:cTn id="84" fill="hold">
                            <p:stCondLst>
                              <p:cond delay="450"/>
                            </p:stCondLst>
                            <p:childTnLst>
                              <p:par>
                                <p:cTn id="85" presetID="10" presetClass="entr" presetSubtype="0" fill="hold" grpId="0" nodeType="afterEffect">
                                  <p:stCondLst>
                                    <p:cond delay="0"/>
                                  </p:stCondLst>
                                  <p:childTnLst>
                                    <p:set>
                                      <p:cBhvr>
                                        <p:cTn id="86" dur="1" fill="hold">
                                          <p:stCondLst>
                                            <p:cond delay="0"/>
                                          </p:stCondLst>
                                        </p:cTn>
                                        <p:tgtEl>
                                          <p:spTgt spid="16389"/>
                                        </p:tgtEl>
                                        <p:attrNameLst>
                                          <p:attrName>style.visibility</p:attrName>
                                        </p:attrNameLst>
                                      </p:cBhvr>
                                      <p:to>
                                        <p:strVal val="visible"/>
                                      </p:to>
                                    </p:set>
                                    <p:animEffect transition="in" filter="fade">
                                      <p:cBhvr>
                                        <p:cTn id="87" dur="150"/>
                                        <p:tgtEl>
                                          <p:spTgt spid="1638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150"/>
                                        <p:tgtEl>
                                          <p:spTgt spid="25"/>
                                        </p:tgtEl>
                                      </p:cBhvr>
                                    </p:animEffect>
                                  </p:childTnLst>
                                </p:cTn>
                              </p:par>
                            </p:childTnLst>
                          </p:cTn>
                        </p:par>
                        <p:par>
                          <p:cTn id="93" fill="hold">
                            <p:stCondLst>
                              <p:cond delay="150"/>
                            </p:stCondLst>
                            <p:childTnLst>
                              <p:par>
                                <p:cTn id="94" presetID="22" presetClass="entr" presetSubtype="1"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1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2" grpId="0" animBg="1"/>
      <p:bldP spid="16394" grpId="0" animBg="1"/>
      <p:bldP spid="16396" grpId="0" animBg="1"/>
      <p:bldP spid="16400" grpId="0" animBg="1"/>
      <p:bldP spid="16404" grpId="0" animBg="1"/>
      <p:bldP spid="16406" grpId="0" animBg="1"/>
      <p:bldP spid="16409"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19"/>
          <p:cNvSpPr>
            <a:spLocks noChangeArrowheads="1"/>
          </p:cNvSpPr>
          <p:nvPr/>
        </p:nvSpPr>
        <p:spPr bwMode="auto">
          <a:xfrm>
            <a:off x="8686800" y="5430488"/>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Land</a:t>
            </a:r>
          </a:p>
        </p:txBody>
      </p:sp>
      <p:sp>
        <p:nvSpPr>
          <p:cNvPr id="16390" name="Oval 12"/>
          <p:cNvSpPr>
            <a:spLocks noChangeArrowheads="1"/>
          </p:cNvSpPr>
          <p:nvPr/>
        </p:nvSpPr>
        <p:spPr bwMode="auto">
          <a:xfrm>
            <a:off x="4194255" y="2270681"/>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Attack</a:t>
            </a:r>
          </a:p>
        </p:txBody>
      </p:sp>
      <p:sp>
        <p:nvSpPr>
          <p:cNvPr id="16392" name="Oval 14"/>
          <p:cNvSpPr>
            <a:spLocks noChangeArrowheads="1"/>
          </p:cNvSpPr>
          <p:nvPr/>
        </p:nvSpPr>
        <p:spPr bwMode="auto">
          <a:xfrm>
            <a:off x="4194255"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a:solidFill>
                  <a:sysClr val="windowText" lastClr="000000"/>
                </a:solidFill>
                <a:latin typeface="Calibri" panose="020F0502020204030204" pitchFamily="34" charset="0"/>
              </a:rPr>
              <a:t>Ingress</a:t>
            </a:r>
          </a:p>
        </p:txBody>
      </p:sp>
      <p:sp>
        <p:nvSpPr>
          <p:cNvPr id="16394" name="Oval 13"/>
          <p:cNvSpPr>
            <a:spLocks noChangeArrowheads="1"/>
          </p:cNvSpPr>
          <p:nvPr/>
        </p:nvSpPr>
        <p:spPr bwMode="auto">
          <a:xfrm>
            <a:off x="4194255" y="5125688"/>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Hold</a:t>
            </a:r>
          </a:p>
        </p:txBody>
      </p:sp>
      <p:sp>
        <p:nvSpPr>
          <p:cNvPr id="16396" name="Oval 20"/>
          <p:cNvSpPr>
            <a:spLocks noChangeArrowheads="1"/>
          </p:cNvSpPr>
          <p:nvPr/>
        </p:nvSpPr>
        <p:spPr bwMode="auto">
          <a:xfrm>
            <a:off x="8686800"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Leave-AOA</a:t>
            </a:r>
          </a:p>
        </p:txBody>
      </p:sp>
      <p:sp>
        <p:nvSpPr>
          <p:cNvPr id="16400" name="Oval 15"/>
          <p:cNvSpPr>
            <a:spLocks noChangeArrowheads="1"/>
          </p:cNvSpPr>
          <p:nvPr/>
        </p:nvSpPr>
        <p:spPr bwMode="auto">
          <a:xfrm>
            <a:off x="1947982"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Check-in</a:t>
            </a:r>
          </a:p>
        </p:txBody>
      </p:sp>
      <p:sp>
        <p:nvSpPr>
          <p:cNvPr id="16404" name="Oval 16"/>
          <p:cNvSpPr>
            <a:spLocks noChangeArrowheads="1"/>
          </p:cNvSpPr>
          <p:nvPr/>
        </p:nvSpPr>
        <p:spPr bwMode="auto">
          <a:xfrm>
            <a:off x="6440528" y="3679305"/>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a:solidFill>
                  <a:sysClr val="windowText" lastClr="000000"/>
                </a:solidFill>
                <a:latin typeface="Calibri" panose="020F0502020204030204" pitchFamily="34" charset="0"/>
              </a:rPr>
              <a:t>Egress</a:t>
            </a:r>
          </a:p>
        </p:txBody>
      </p:sp>
      <p:sp>
        <p:nvSpPr>
          <p:cNvPr id="16406" name="Oval 17"/>
          <p:cNvSpPr>
            <a:spLocks noChangeArrowheads="1"/>
          </p:cNvSpPr>
          <p:nvPr/>
        </p:nvSpPr>
        <p:spPr bwMode="auto">
          <a:xfrm>
            <a:off x="1947982" y="2050604"/>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Enter-AOA</a:t>
            </a:r>
          </a:p>
        </p:txBody>
      </p:sp>
      <p:sp>
        <p:nvSpPr>
          <p:cNvPr id="16409" name="Oval 18"/>
          <p:cNvSpPr>
            <a:spLocks noChangeArrowheads="1"/>
          </p:cNvSpPr>
          <p:nvPr/>
        </p:nvSpPr>
        <p:spPr bwMode="auto">
          <a:xfrm>
            <a:off x="1947982" y="442532"/>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Take-Off</a:t>
            </a:r>
          </a:p>
        </p:txBody>
      </p:sp>
      <p:cxnSp>
        <p:nvCxnSpPr>
          <p:cNvPr id="3" name="Straight Arrow Connector 2"/>
          <p:cNvCxnSpPr>
            <a:stCxn id="16409" idx="4"/>
            <a:endCxn id="16406" idx="0"/>
          </p:cNvCxnSpPr>
          <p:nvPr/>
        </p:nvCxnSpPr>
        <p:spPr bwMode="auto">
          <a:xfrm>
            <a:off x="2748082" y="1509332"/>
            <a:ext cx="0" cy="541272"/>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0" name="Straight Arrow Connector 29"/>
          <p:cNvCxnSpPr>
            <a:stCxn id="16406" idx="4"/>
            <a:endCxn id="16400" idx="0"/>
          </p:cNvCxnSpPr>
          <p:nvPr/>
        </p:nvCxnSpPr>
        <p:spPr bwMode="auto">
          <a:xfrm>
            <a:off x="2748082" y="3117405"/>
            <a:ext cx="0" cy="561901"/>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6" name="Straight Arrow Connector 35"/>
          <p:cNvCxnSpPr>
            <a:stCxn id="16400" idx="7"/>
            <a:endCxn id="16390" idx="2"/>
          </p:cNvCxnSpPr>
          <p:nvPr/>
        </p:nvCxnSpPr>
        <p:spPr bwMode="auto">
          <a:xfrm flipV="1">
            <a:off x="3313839" y="2804082"/>
            <a:ext cx="880417" cy="103145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9" name="Straight Arrow Connector 38"/>
          <p:cNvCxnSpPr>
            <a:stCxn id="16400" idx="6"/>
            <a:endCxn id="16392" idx="2"/>
          </p:cNvCxnSpPr>
          <p:nvPr/>
        </p:nvCxnSpPr>
        <p:spPr bwMode="auto">
          <a:xfrm>
            <a:off x="3548183" y="4212705"/>
            <a:ext cx="646073"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42" name="Straight Arrow Connector 41"/>
          <p:cNvCxnSpPr>
            <a:stCxn id="16400" idx="5"/>
            <a:endCxn id="16394" idx="2"/>
          </p:cNvCxnSpPr>
          <p:nvPr/>
        </p:nvCxnSpPr>
        <p:spPr bwMode="auto">
          <a:xfrm>
            <a:off x="3313839" y="4589876"/>
            <a:ext cx="880417" cy="1069212"/>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56" name="Straight Arrow Connector 55"/>
          <p:cNvCxnSpPr>
            <a:stCxn id="16394" idx="0"/>
            <a:endCxn id="16392" idx="4"/>
          </p:cNvCxnSpPr>
          <p:nvPr/>
        </p:nvCxnSpPr>
        <p:spPr bwMode="auto">
          <a:xfrm flipV="1">
            <a:off x="4994355" y="4746106"/>
            <a:ext cx="0" cy="37958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59" name="Straight Arrow Connector 58"/>
          <p:cNvCxnSpPr>
            <a:stCxn id="16392" idx="0"/>
            <a:endCxn id="16390" idx="4"/>
          </p:cNvCxnSpPr>
          <p:nvPr/>
        </p:nvCxnSpPr>
        <p:spPr bwMode="auto">
          <a:xfrm flipV="1">
            <a:off x="4994355" y="3337481"/>
            <a:ext cx="0" cy="341824"/>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90" name="Straight Arrow Connector 89"/>
          <p:cNvCxnSpPr>
            <a:stCxn id="16404" idx="3"/>
            <a:endCxn id="16394" idx="7"/>
          </p:cNvCxnSpPr>
          <p:nvPr/>
        </p:nvCxnSpPr>
        <p:spPr bwMode="auto">
          <a:xfrm flipH="1">
            <a:off x="5560112" y="4589877"/>
            <a:ext cx="1114761" cy="692041"/>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93" name="Straight Arrow Connector 92"/>
          <p:cNvCxnSpPr>
            <a:stCxn id="16404" idx="2"/>
            <a:endCxn id="16392" idx="6"/>
          </p:cNvCxnSpPr>
          <p:nvPr/>
        </p:nvCxnSpPr>
        <p:spPr bwMode="auto">
          <a:xfrm flipH="1">
            <a:off x="5794456" y="4212705"/>
            <a:ext cx="646073"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101" name="Straight Arrow Connector 100"/>
          <p:cNvCxnSpPr>
            <a:stCxn id="16404" idx="6"/>
            <a:endCxn id="16396" idx="2"/>
          </p:cNvCxnSpPr>
          <p:nvPr/>
        </p:nvCxnSpPr>
        <p:spPr bwMode="auto">
          <a:xfrm>
            <a:off x="8040728" y="4212705"/>
            <a:ext cx="646072" cy="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78" name="Curved Connector 77"/>
          <p:cNvCxnSpPr>
            <a:stCxn id="16390" idx="6"/>
            <a:endCxn id="16404" idx="1"/>
          </p:cNvCxnSpPr>
          <p:nvPr/>
        </p:nvCxnSpPr>
        <p:spPr bwMode="auto">
          <a:xfrm>
            <a:off x="5794456" y="2804082"/>
            <a:ext cx="880417" cy="1031453"/>
          </a:xfrm>
          <a:prstGeom prst="curvedConnector2">
            <a:avLst/>
          </a:prstGeom>
          <a:solidFill>
            <a:schemeClr val="accent1"/>
          </a:solidFill>
          <a:ln w="57150" cap="flat" cmpd="sng" algn="ctr">
            <a:solidFill>
              <a:schemeClr val="tx1"/>
            </a:solidFill>
            <a:prstDash val="solid"/>
            <a:miter lim="800000"/>
            <a:headEnd type="triangle"/>
            <a:tailEnd type="triangle"/>
          </a:ln>
          <a:effectLst/>
        </p:spPr>
      </p:cxnSp>
      <p:sp>
        <p:nvSpPr>
          <p:cNvPr id="81" name="TextBox 80"/>
          <p:cNvSpPr txBox="1"/>
          <p:nvPr/>
        </p:nvSpPr>
        <p:spPr>
          <a:xfrm>
            <a:off x="5384801" y="822960"/>
            <a:ext cx="4899660" cy="1200329"/>
          </a:xfrm>
          <a:prstGeom prst="rect">
            <a:avLst/>
          </a:prstGeom>
          <a:noFill/>
        </p:spPr>
        <p:txBody>
          <a:bodyPr wrap="square" rtlCol="0">
            <a:spAutoFit/>
          </a:bodyPr>
          <a:lstStyle/>
          <a:p>
            <a:pPr algn="r" fontAlgn="auto">
              <a:spcBef>
                <a:spcPts val="0"/>
              </a:spcBef>
              <a:spcAft>
                <a:spcPts val="0"/>
              </a:spcAft>
            </a:pPr>
            <a:r>
              <a:rPr lang="en-US" sz="3600" b="1" kern="0" dirty="0">
                <a:solidFill>
                  <a:sysClr val="windowText" lastClr="000000"/>
                </a:solidFill>
                <a:latin typeface="Courier New" panose="02070309020205020404" pitchFamily="49" charset="0"/>
                <a:ea typeface="ＭＳ Ｐゴシック" pitchFamily="34" charset="-128"/>
                <a:cs typeface="Courier New" panose="02070309020205020404" pitchFamily="49" charset="0"/>
              </a:rPr>
              <a:t>Close-Air Support “State Space”</a:t>
            </a:r>
            <a:endParaRPr lang="en-US" sz="3600" b="1" kern="0" dirty="0">
              <a:solidFill>
                <a:sysClr val="windowText" lastClr="000000"/>
              </a:solidFill>
              <a:latin typeface="Courier New" panose="02070309020205020404" pitchFamily="49" charset="0"/>
              <a:cs typeface="Courier New" panose="02070309020205020404" pitchFamily="49" charset="0"/>
            </a:endParaRPr>
          </a:p>
        </p:txBody>
      </p:sp>
      <p:cxnSp>
        <p:nvCxnSpPr>
          <p:cNvPr id="121" name="Straight Arrow Connector 120"/>
          <p:cNvCxnSpPr>
            <a:stCxn id="16396" idx="4"/>
            <a:endCxn id="16389" idx="0"/>
          </p:cNvCxnSpPr>
          <p:nvPr/>
        </p:nvCxnSpPr>
        <p:spPr bwMode="auto">
          <a:xfrm>
            <a:off x="9486900" y="4746106"/>
            <a:ext cx="0" cy="684383"/>
          </a:xfrm>
          <a:prstGeom prst="straightConnector1">
            <a:avLst/>
          </a:prstGeom>
          <a:solidFill>
            <a:schemeClr val="accent1"/>
          </a:solidFill>
          <a:ln w="57150" cap="flat" cmpd="sng" algn="ctr">
            <a:solidFill>
              <a:schemeClr val="tx1"/>
            </a:solidFill>
            <a:prstDash val="solid"/>
            <a:miter lim="800000"/>
            <a:headEnd type="none" w="med" len="med"/>
            <a:tailEnd type="triangle"/>
          </a:ln>
          <a:effectLst/>
        </p:spPr>
      </p:cxnSp>
      <p:cxnSp>
        <p:nvCxnSpPr>
          <p:cNvPr id="31" name="Curved Connector 30"/>
          <p:cNvCxnSpPr>
            <a:stCxn id="16409" idx="2"/>
            <a:endCxn id="16400" idx="2"/>
          </p:cNvCxnSpPr>
          <p:nvPr/>
        </p:nvCxnSpPr>
        <p:spPr bwMode="auto">
          <a:xfrm rot="10800000" flipV="1">
            <a:off x="1947982" y="975932"/>
            <a:ext cx="12700" cy="3236773"/>
          </a:xfrm>
          <a:prstGeom prst="curvedConnector3">
            <a:avLst>
              <a:gd name="adj1" fmla="val 2070000"/>
            </a:avLst>
          </a:prstGeom>
          <a:solidFill>
            <a:schemeClr val="accent1"/>
          </a:solidFill>
          <a:ln w="57150" cap="flat" cmpd="sng" algn="ctr">
            <a:solidFill>
              <a:schemeClr val="tx1"/>
            </a:solidFill>
            <a:prstDash val="solid"/>
            <a:miter lim="800000"/>
            <a:headEnd type="none"/>
            <a:tailEnd type="triangle"/>
          </a:ln>
          <a:effectLst/>
        </p:spPr>
      </p:cxnSp>
      <p:cxnSp>
        <p:nvCxnSpPr>
          <p:cNvPr id="40" name="Curved Connector 39"/>
          <p:cNvCxnSpPr>
            <a:stCxn id="16409" idx="6"/>
          </p:cNvCxnSpPr>
          <p:nvPr/>
        </p:nvCxnSpPr>
        <p:spPr bwMode="auto">
          <a:xfrm>
            <a:off x="3548183" y="975932"/>
            <a:ext cx="996361" cy="2796864"/>
          </a:xfrm>
          <a:prstGeom prst="curvedConnector2">
            <a:avLst/>
          </a:prstGeom>
          <a:solidFill>
            <a:schemeClr val="accent1"/>
          </a:solidFill>
          <a:ln w="57150" cap="flat" cmpd="sng" algn="ctr">
            <a:solidFill>
              <a:schemeClr val="tx1"/>
            </a:solidFill>
            <a:prstDash val="solid"/>
            <a:miter lim="800000"/>
            <a:headEnd type="none"/>
            <a:tailEnd type="triangle"/>
          </a:ln>
          <a:effectLst/>
        </p:spPr>
      </p:cxnSp>
      <p:cxnSp>
        <p:nvCxnSpPr>
          <p:cNvPr id="47" name="Curved Connector 46"/>
          <p:cNvCxnSpPr>
            <a:stCxn id="16400" idx="6"/>
            <a:endCxn id="16406" idx="6"/>
          </p:cNvCxnSpPr>
          <p:nvPr/>
        </p:nvCxnSpPr>
        <p:spPr bwMode="auto">
          <a:xfrm flipV="1">
            <a:off x="3548182" y="2584005"/>
            <a:ext cx="12700" cy="1628701"/>
          </a:xfrm>
          <a:prstGeom prst="curvedConnector3">
            <a:avLst>
              <a:gd name="adj1" fmla="val 3150000"/>
            </a:avLst>
          </a:prstGeom>
          <a:solidFill>
            <a:schemeClr val="accent1"/>
          </a:solidFill>
          <a:ln w="57150" cap="flat" cmpd="sng" algn="ctr">
            <a:solidFill>
              <a:schemeClr val="tx1"/>
            </a:solidFill>
            <a:prstDash val="solid"/>
            <a:miter lim="800000"/>
            <a:headEnd type="none"/>
            <a:tailEnd type="triangle"/>
          </a:ln>
          <a:effectLst/>
        </p:spPr>
      </p:cxnSp>
      <p:cxnSp>
        <p:nvCxnSpPr>
          <p:cNvPr id="52" name="Curved Connector 51"/>
          <p:cNvCxnSpPr>
            <a:stCxn id="16390" idx="6"/>
            <a:endCxn id="16394" idx="6"/>
          </p:cNvCxnSpPr>
          <p:nvPr/>
        </p:nvCxnSpPr>
        <p:spPr bwMode="auto">
          <a:xfrm>
            <a:off x="5794455" y="2804082"/>
            <a:ext cx="12700" cy="2855007"/>
          </a:xfrm>
          <a:prstGeom prst="curvedConnector3">
            <a:avLst>
              <a:gd name="adj1" fmla="val 4680000"/>
            </a:avLst>
          </a:prstGeom>
          <a:solidFill>
            <a:schemeClr val="accent1"/>
          </a:solidFill>
          <a:ln w="57150" cap="flat" cmpd="sng" algn="ctr">
            <a:solidFill>
              <a:schemeClr val="tx1"/>
            </a:solidFill>
            <a:prstDash val="solid"/>
            <a:miter lim="800000"/>
            <a:headEnd type="none"/>
            <a:tailEnd type="triangle"/>
          </a:ln>
          <a:effectLst/>
        </p:spPr>
      </p:cxnSp>
      <p:cxnSp>
        <p:nvCxnSpPr>
          <p:cNvPr id="57" name="Curved Connector 56"/>
          <p:cNvCxnSpPr>
            <a:stCxn id="16394" idx="2"/>
            <a:endCxn id="16400" idx="4"/>
          </p:cNvCxnSpPr>
          <p:nvPr/>
        </p:nvCxnSpPr>
        <p:spPr bwMode="auto">
          <a:xfrm rot="10800000">
            <a:off x="2748084" y="4746107"/>
            <a:ext cx="1446173" cy="912983"/>
          </a:xfrm>
          <a:prstGeom prst="curvedConnector2">
            <a:avLst/>
          </a:prstGeom>
          <a:solidFill>
            <a:schemeClr val="accent1"/>
          </a:solidFill>
          <a:ln w="57150" cap="flat" cmpd="sng" algn="ctr">
            <a:solidFill>
              <a:schemeClr val="tx1"/>
            </a:solidFill>
            <a:prstDash val="solid"/>
            <a:miter lim="800000"/>
            <a:headEnd type="none"/>
            <a:tailEnd type="triangle"/>
          </a:ln>
          <a:effectLst/>
        </p:spPr>
      </p:cxnSp>
      <p:cxnSp>
        <p:nvCxnSpPr>
          <p:cNvPr id="61" name="Curved Connector 60"/>
          <p:cNvCxnSpPr>
            <a:stCxn id="16400" idx="3"/>
            <a:endCxn id="16396" idx="3"/>
          </p:cNvCxnSpPr>
          <p:nvPr/>
        </p:nvCxnSpPr>
        <p:spPr bwMode="auto">
          <a:xfrm rot="16200000" flipH="1">
            <a:off x="5551735" y="1220467"/>
            <a:ext cx="12700" cy="6738818"/>
          </a:xfrm>
          <a:prstGeom prst="curvedConnector3">
            <a:avLst>
              <a:gd name="adj1" fmla="val 14930150"/>
            </a:avLst>
          </a:prstGeom>
          <a:solidFill>
            <a:schemeClr val="accent1"/>
          </a:solidFill>
          <a:ln w="57150" cap="flat" cmpd="sng" algn="ctr">
            <a:solidFill>
              <a:schemeClr val="tx1"/>
            </a:solidFill>
            <a:prstDash val="solid"/>
            <a:miter lim="800000"/>
            <a:headEnd type="none"/>
            <a:tailEnd type="triangle"/>
          </a:ln>
          <a:effectLst/>
        </p:spPr>
      </p:cxnSp>
      <p:sp>
        <p:nvSpPr>
          <p:cNvPr id="65" name="Oval 15"/>
          <p:cNvSpPr>
            <a:spLocks noChangeArrowheads="1"/>
          </p:cNvSpPr>
          <p:nvPr/>
        </p:nvSpPr>
        <p:spPr bwMode="auto">
          <a:xfrm>
            <a:off x="1944624" y="3676130"/>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Check-in</a:t>
            </a:r>
          </a:p>
        </p:txBody>
      </p:sp>
      <p:sp>
        <p:nvSpPr>
          <p:cNvPr id="66" name="Oval 15"/>
          <p:cNvSpPr>
            <a:spLocks noChangeArrowheads="1"/>
          </p:cNvSpPr>
          <p:nvPr/>
        </p:nvSpPr>
        <p:spPr bwMode="auto">
          <a:xfrm>
            <a:off x="4194048" y="3676130"/>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Ingress</a:t>
            </a:r>
          </a:p>
        </p:txBody>
      </p:sp>
      <p:sp>
        <p:nvSpPr>
          <p:cNvPr id="67" name="Oval 15"/>
          <p:cNvSpPr>
            <a:spLocks noChangeArrowheads="1"/>
          </p:cNvSpPr>
          <p:nvPr/>
        </p:nvSpPr>
        <p:spPr bwMode="auto">
          <a:xfrm>
            <a:off x="4194048" y="2267712"/>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Attack</a:t>
            </a:r>
          </a:p>
        </p:txBody>
      </p:sp>
      <p:sp>
        <p:nvSpPr>
          <p:cNvPr id="68" name="Oval 15"/>
          <p:cNvSpPr>
            <a:spLocks noChangeArrowheads="1"/>
          </p:cNvSpPr>
          <p:nvPr/>
        </p:nvSpPr>
        <p:spPr bwMode="auto">
          <a:xfrm>
            <a:off x="1960475" y="2077931"/>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Enter-AOA</a:t>
            </a:r>
          </a:p>
        </p:txBody>
      </p:sp>
      <p:sp>
        <p:nvSpPr>
          <p:cNvPr id="70" name="Oval 15"/>
          <p:cNvSpPr>
            <a:spLocks noChangeArrowheads="1"/>
          </p:cNvSpPr>
          <p:nvPr/>
        </p:nvSpPr>
        <p:spPr bwMode="auto">
          <a:xfrm>
            <a:off x="4194048" y="5129784"/>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Hold</a:t>
            </a:r>
          </a:p>
        </p:txBody>
      </p:sp>
      <p:sp>
        <p:nvSpPr>
          <p:cNvPr id="71" name="Oval 15"/>
          <p:cNvSpPr>
            <a:spLocks noChangeArrowheads="1"/>
          </p:cNvSpPr>
          <p:nvPr/>
        </p:nvSpPr>
        <p:spPr bwMode="auto">
          <a:xfrm>
            <a:off x="6440526" y="3698184"/>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Egress</a:t>
            </a:r>
          </a:p>
        </p:txBody>
      </p:sp>
      <p:sp>
        <p:nvSpPr>
          <p:cNvPr id="74" name="Oval 15"/>
          <p:cNvSpPr>
            <a:spLocks noChangeArrowheads="1"/>
          </p:cNvSpPr>
          <p:nvPr/>
        </p:nvSpPr>
        <p:spPr bwMode="auto">
          <a:xfrm>
            <a:off x="8683752" y="3675888"/>
            <a:ext cx="1600200" cy="1066800"/>
          </a:xfrm>
          <a:prstGeom prst="ellipse">
            <a:avLst/>
          </a:prstGeom>
          <a:gradFill flip="none" rotWithShape="1">
            <a:gsLst>
              <a:gs pos="0">
                <a:srgbClr val="00A3C7">
                  <a:tint val="66000"/>
                  <a:satMod val="160000"/>
                </a:srgbClr>
              </a:gs>
              <a:gs pos="50000">
                <a:srgbClr val="00A3C7">
                  <a:tint val="44500"/>
                  <a:satMod val="160000"/>
                </a:srgbClr>
              </a:gs>
              <a:gs pos="100000">
                <a:srgbClr val="00A3C7">
                  <a:tint val="23500"/>
                  <a:satMod val="160000"/>
                </a:srgbClr>
              </a:gs>
            </a:gsLst>
            <a:path path="circle">
              <a:fillToRect l="50000" t="50000" r="50000" b="50000"/>
            </a:path>
            <a:tileRect/>
          </a:gradFill>
          <a:ln w="9525">
            <a:noFill/>
            <a:round/>
            <a:headEnd/>
            <a:tailEnd/>
          </a:ln>
          <a:effectLst>
            <a:glow rad="1270000">
              <a:srgbClr val="CCE7F5"/>
            </a:glow>
          </a:effectLst>
        </p:spPr>
        <p:txBody>
          <a:bodyPr wrap="none" anchor="ctr"/>
          <a:lstStyle/>
          <a:p>
            <a:pPr algn="ctr" eaLnBrk="0" fontAlgn="auto" hangingPunct="0">
              <a:spcBef>
                <a:spcPts val="0"/>
              </a:spcBef>
              <a:spcAft>
                <a:spcPts val="0"/>
              </a:spcAft>
            </a:pPr>
            <a:r>
              <a:rPr lang="en-US" sz="1800" b="1" kern="0" dirty="0">
                <a:solidFill>
                  <a:sysClr val="windowText" lastClr="000000"/>
                </a:solidFill>
                <a:latin typeface="Calibri" panose="020F0502020204030204" pitchFamily="34" charset="0"/>
              </a:rPr>
              <a:t>Leave-AOA</a:t>
            </a:r>
          </a:p>
        </p:txBody>
      </p:sp>
      <p:pic>
        <p:nvPicPr>
          <p:cNvPr id="37" name="Why"/>
          <p:cNvPicPr>
            <a:picLocks noChangeAspect="1"/>
          </p:cNvPicPr>
          <p:nvPr/>
        </p:nvPicPr>
        <p:blipFill>
          <a:blip r:embed="rId3"/>
          <a:stretch>
            <a:fillRect/>
          </a:stretch>
        </p:blipFill>
        <p:spPr>
          <a:xfrm rot="21138142">
            <a:off x="6405854" y="1821316"/>
            <a:ext cx="3840990" cy="2814558"/>
          </a:xfrm>
          <a:prstGeom prst="rect">
            <a:avLst/>
          </a:prstGeom>
        </p:spPr>
      </p:pic>
      <p:sp>
        <p:nvSpPr>
          <p:cNvPr id="38" name="Oval 37">
            <a:extLst>
              <a:ext uri="{FF2B5EF4-FFF2-40B4-BE49-F238E27FC236}">
                <a16:creationId xmlns:a16="http://schemas.microsoft.com/office/drawing/2014/main" id="{06CB4F25-55E1-441B-8832-86DC375FEF44}"/>
              </a:ext>
            </a:extLst>
          </p:cNvPr>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4294648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50"/>
                                        <p:tgtEl>
                                          <p:spTgt spid="31"/>
                                        </p:tgtEl>
                                      </p:cBhvr>
                                    </p:animEffect>
                                  </p:childTnLst>
                                </p:cTn>
                              </p:par>
                            </p:childTnLst>
                          </p:cTn>
                        </p:par>
                        <p:par>
                          <p:cTn id="8" fill="hold">
                            <p:stCondLst>
                              <p:cond delay="15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150"/>
                                        <p:tgtEl>
                                          <p:spTgt spid="40"/>
                                        </p:tgtEl>
                                      </p:cBhvr>
                                    </p:animEffect>
                                  </p:childTnLst>
                                </p:cTn>
                              </p:par>
                            </p:childTnLst>
                          </p:cTn>
                        </p:par>
                        <p:par>
                          <p:cTn id="12" fill="hold">
                            <p:stCondLst>
                              <p:cond delay="3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50"/>
                                        <p:tgtEl>
                                          <p:spTgt spid="36"/>
                                        </p:tgtEl>
                                      </p:cBhvr>
                                    </p:animEffect>
                                  </p:childTnLst>
                                </p:cTn>
                              </p:par>
                            </p:childTnLst>
                          </p:cTn>
                        </p:par>
                        <p:par>
                          <p:cTn id="16" fill="hold">
                            <p:stCondLst>
                              <p:cond delay="45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150"/>
                                        <p:tgtEl>
                                          <p:spTgt spid="47"/>
                                        </p:tgtEl>
                                      </p:cBhvr>
                                    </p:animEffect>
                                  </p:childTnLst>
                                </p:cTn>
                              </p:par>
                            </p:childTnLst>
                          </p:cTn>
                        </p:par>
                        <p:par>
                          <p:cTn id="20" fill="hold">
                            <p:stCondLst>
                              <p:cond delay="600"/>
                            </p:stCondLst>
                            <p:childTnLst>
                              <p:par>
                                <p:cTn id="21" presetID="22" presetClass="entr" presetSubtype="1"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150"/>
                                        <p:tgtEl>
                                          <p:spTgt spid="52"/>
                                        </p:tgtEl>
                                      </p:cBhvr>
                                    </p:animEffect>
                                  </p:childTnLst>
                                </p:cTn>
                              </p:par>
                            </p:childTnLst>
                          </p:cTn>
                        </p:par>
                        <p:par>
                          <p:cTn id="24" fill="hold">
                            <p:stCondLst>
                              <p:cond delay="750"/>
                            </p:stCondLst>
                            <p:childTnLst>
                              <p:par>
                                <p:cTn id="25" presetID="22" presetClass="entr" presetSubtype="2"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right)">
                                      <p:cBhvr>
                                        <p:cTn id="27" dur="150"/>
                                        <p:tgtEl>
                                          <p:spTgt spid="57"/>
                                        </p:tgtEl>
                                      </p:cBhvr>
                                    </p:animEffect>
                                  </p:childTnLst>
                                </p:cTn>
                              </p:par>
                            </p:childTnLst>
                          </p:cTn>
                        </p:par>
                        <p:par>
                          <p:cTn id="28" fill="hold">
                            <p:stCondLst>
                              <p:cond delay="900"/>
                            </p:stCondLst>
                            <p:childTnLst>
                              <p:par>
                                <p:cTn id="29" presetID="22" presetClass="entr" presetSubtype="8"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150"/>
                                        <p:tgtEl>
                                          <p:spTgt spid="61"/>
                                        </p:tgtEl>
                                      </p:cBhvr>
                                    </p:animEffect>
                                  </p:childTnLst>
                                </p:cTn>
                              </p:par>
                            </p:childTnLst>
                          </p:cTn>
                        </p:par>
                        <p:par>
                          <p:cTn id="32" fill="hold">
                            <p:stCondLst>
                              <p:cond delay="1050"/>
                            </p:stCondLst>
                            <p:childTnLst>
                              <p:par>
                                <p:cTn id="33" presetID="6" presetClass="entr" presetSubtype="3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circle(out)">
                                      <p:cBhvr>
                                        <p:cTn id="35" dur="400"/>
                                        <p:tgtEl>
                                          <p:spTgt spid="65"/>
                                        </p:tgtEl>
                                      </p:cBhvr>
                                    </p:animEffect>
                                  </p:childTnLst>
                                </p:cTn>
                              </p:par>
                            </p:childTnLst>
                          </p:cTn>
                        </p:par>
                        <p:par>
                          <p:cTn id="36" fill="hold">
                            <p:stCondLst>
                              <p:cond delay="1450"/>
                            </p:stCondLst>
                            <p:childTnLst>
                              <p:par>
                                <p:cTn id="37" presetID="6" presetClass="entr" presetSubtype="32"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circle(out)">
                                      <p:cBhvr>
                                        <p:cTn id="39" dur="250"/>
                                        <p:tgtEl>
                                          <p:spTgt spid="66"/>
                                        </p:tgtEl>
                                      </p:cBhvr>
                                    </p:animEffect>
                                  </p:childTnLst>
                                </p:cTn>
                              </p:par>
                            </p:childTnLst>
                          </p:cTn>
                        </p:par>
                        <p:par>
                          <p:cTn id="40" fill="hold">
                            <p:stCondLst>
                              <p:cond delay="1700"/>
                            </p:stCondLst>
                            <p:childTnLst>
                              <p:par>
                                <p:cTn id="41" presetID="6" presetClass="entr" presetSubtype="32"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circle(out)">
                                      <p:cBhvr>
                                        <p:cTn id="43" dur="200"/>
                                        <p:tgtEl>
                                          <p:spTgt spid="67"/>
                                        </p:tgtEl>
                                      </p:cBhvr>
                                    </p:animEffect>
                                  </p:childTnLst>
                                </p:cTn>
                              </p:par>
                            </p:childTnLst>
                          </p:cTn>
                        </p:par>
                        <p:par>
                          <p:cTn id="44" fill="hold">
                            <p:stCondLst>
                              <p:cond delay="1900"/>
                            </p:stCondLst>
                            <p:childTnLst>
                              <p:par>
                                <p:cTn id="45" presetID="6" presetClass="entr" presetSubtype="32"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circle(out)">
                                      <p:cBhvr>
                                        <p:cTn id="47" dur="100"/>
                                        <p:tgtEl>
                                          <p:spTgt spid="68"/>
                                        </p:tgtEl>
                                      </p:cBhvr>
                                    </p:animEffect>
                                  </p:childTnLst>
                                </p:cTn>
                              </p:par>
                            </p:childTnLst>
                          </p:cTn>
                        </p:par>
                        <p:par>
                          <p:cTn id="48" fill="hold">
                            <p:stCondLst>
                              <p:cond delay="2000"/>
                            </p:stCondLst>
                            <p:childTnLst>
                              <p:par>
                                <p:cTn id="49" presetID="6" presetClass="entr" presetSubtype="32"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circle(out)">
                                      <p:cBhvr>
                                        <p:cTn id="51" dur="100"/>
                                        <p:tgtEl>
                                          <p:spTgt spid="70"/>
                                        </p:tgtEl>
                                      </p:cBhvr>
                                    </p:animEffect>
                                  </p:childTnLst>
                                </p:cTn>
                              </p:par>
                            </p:childTnLst>
                          </p:cTn>
                        </p:par>
                        <p:par>
                          <p:cTn id="52" fill="hold">
                            <p:stCondLst>
                              <p:cond delay="2100"/>
                            </p:stCondLst>
                            <p:childTnLst>
                              <p:par>
                                <p:cTn id="53" presetID="6" presetClass="entr" presetSubtype="32"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circle(out)">
                                      <p:cBhvr>
                                        <p:cTn id="55" dur="50"/>
                                        <p:tgtEl>
                                          <p:spTgt spid="71"/>
                                        </p:tgtEl>
                                      </p:cBhvr>
                                    </p:animEffect>
                                  </p:childTnLst>
                                </p:cTn>
                              </p:par>
                            </p:childTnLst>
                          </p:cTn>
                        </p:par>
                        <p:par>
                          <p:cTn id="56" fill="hold">
                            <p:stCondLst>
                              <p:cond delay="2150"/>
                            </p:stCondLst>
                            <p:childTnLst>
                              <p:par>
                                <p:cTn id="57" presetID="6" presetClass="entr" presetSubtype="32"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circle(out)">
                                      <p:cBhvr>
                                        <p:cTn id="59" dur="50"/>
                                        <p:tgtEl>
                                          <p:spTgt spid="7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0" grpId="0" animBg="1"/>
      <p:bldP spid="71"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vert="horz" wrap="square" lIns="914400" tIns="45720" rIns="91440" bIns="45720" numCol="1" anchor="ctr" anchorCtr="0" compatLnSpc="1">
            <a:prstTxWarp prst="textNoShape">
              <a:avLst/>
            </a:prstTxWarp>
          </a:bodyPr>
          <a:lstStyle/>
          <a:p>
            <a:pPr eaLnBrk="1" hangingPunct="1"/>
            <a:r>
              <a:rPr lang="en-US" dirty="0">
                <a:ea typeface="ＭＳ Ｐゴシック" pitchFamily="34" charset="-128"/>
              </a:rPr>
              <a:t>Learning Objectives</a:t>
            </a:r>
          </a:p>
        </p:txBody>
      </p:sp>
      <p:grpSp>
        <p:nvGrpSpPr>
          <p:cNvPr id="31" name="Group 30"/>
          <p:cNvGrpSpPr/>
          <p:nvPr/>
        </p:nvGrpSpPr>
        <p:grpSpPr>
          <a:xfrm>
            <a:off x="7789545" y="3769094"/>
            <a:ext cx="2651760" cy="2314665"/>
            <a:chOff x="6265545" y="3769093"/>
            <a:chExt cx="2651760" cy="2314665"/>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5545" y="3769093"/>
              <a:ext cx="2651760" cy="15422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6265545" y="5375872"/>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Evaluate When to Use Cognitive Systems</a:t>
              </a:r>
            </a:p>
          </p:txBody>
        </p:sp>
      </p:grpSp>
      <p:grpSp>
        <p:nvGrpSpPr>
          <p:cNvPr id="24" name="Group 23"/>
          <p:cNvGrpSpPr/>
          <p:nvPr/>
        </p:nvGrpSpPr>
        <p:grpSpPr>
          <a:xfrm>
            <a:off x="1750695" y="3787849"/>
            <a:ext cx="2651760" cy="2250960"/>
            <a:chOff x="226695" y="3787849"/>
            <a:chExt cx="2651760" cy="2250960"/>
          </a:xfrm>
        </p:grpSpPr>
        <p:sp>
          <p:nvSpPr>
            <p:cNvPr id="7" name="TextBox 6"/>
            <p:cNvSpPr txBox="1"/>
            <p:nvPr/>
          </p:nvSpPr>
          <p:spPr>
            <a:xfrm>
              <a:off x="226695" y="5330923"/>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Explain “Least Commitment”</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6695" y="3787849"/>
              <a:ext cx="2651758" cy="1503998"/>
            </a:xfrm>
            <a:prstGeom prst="rect">
              <a:avLst/>
            </a:prstGeom>
            <a:ln>
              <a:solidFill>
                <a:schemeClr val="tx1"/>
              </a:solidFill>
            </a:ln>
            <a:effectLst>
              <a:outerShdw blurRad="50800" dist="38100" dir="2700000" algn="tl" rotWithShape="0">
                <a:prstClr val="black">
                  <a:alpha val="40000"/>
                </a:prstClr>
              </a:outerShdw>
            </a:effectLst>
          </p:spPr>
        </p:pic>
      </p:grpSp>
      <p:grpSp>
        <p:nvGrpSpPr>
          <p:cNvPr id="19" name="Group 18"/>
          <p:cNvGrpSpPr/>
          <p:nvPr/>
        </p:nvGrpSpPr>
        <p:grpSpPr>
          <a:xfrm>
            <a:off x="4770120" y="1204686"/>
            <a:ext cx="2651760" cy="2233528"/>
            <a:chOff x="3246120" y="1204686"/>
            <a:chExt cx="2651760" cy="2233528"/>
          </a:xfrm>
        </p:grpSpPr>
        <p:pic>
          <p:nvPicPr>
            <p:cNvPr id="1026" name="Picture 2" descr="Plus, Green, Button, Add, Positive, Icon"/>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514" r="-7514"/>
            <a:stretch/>
          </p:blipFill>
          <p:spPr bwMode="auto">
            <a:xfrm>
              <a:off x="3246120" y="1204686"/>
              <a:ext cx="2651760" cy="14704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3246120" y="273032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Examine Benefits and Distinguishing Features</a:t>
              </a:r>
            </a:p>
          </p:txBody>
        </p:sp>
      </p:grpSp>
      <p:grpSp>
        <p:nvGrpSpPr>
          <p:cNvPr id="18" name="Group 17"/>
          <p:cNvGrpSpPr/>
          <p:nvPr/>
        </p:nvGrpSpPr>
        <p:grpSpPr>
          <a:xfrm>
            <a:off x="7789546" y="1204686"/>
            <a:ext cx="2656115" cy="2252579"/>
            <a:chOff x="6265545" y="1204685"/>
            <a:chExt cx="2656115" cy="2252579"/>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a:ext>
              </a:extLst>
            </a:blip>
            <a:srcRect l="-6489" r="-4666"/>
            <a:stretch/>
          </p:blipFill>
          <p:spPr>
            <a:xfrm>
              <a:off x="6265545" y="1204685"/>
              <a:ext cx="2656115" cy="14804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6265545" y="274937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Compare to Traditional Software Systems</a:t>
              </a:r>
            </a:p>
          </p:txBody>
        </p:sp>
      </p:grpSp>
      <p:grpSp>
        <p:nvGrpSpPr>
          <p:cNvPr id="20" name="Group 19"/>
          <p:cNvGrpSpPr/>
          <p:nvPr/>
        </p:nvGrpSpPr>
        <p:grpSpPr>
          <a:xfrm>
            <a:off x="1750695" y="1238250"/>
            <a:ext cx="2651760" cy="2199964"/>
            <a:chOff x="226695" y="1238250"/>
            <a:chExt cx="2651760" cy="2199964"/>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6695" y="1238250"/>
              <a:ext cx="2651760" cy="1442881"/>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p:cNvSpPr txBox="1"/>
            <p:nvPr/>
          </p:nvSpPr>
          <p:spPr>
            <a:xfrm>
              <a:off x="226695" y="273032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Describe Cognitive Systems</a:t>
              </a:r>
            </a:p>
          </p:txBody>
        </p:sp>
      </p:grpSp>
      <p:grpSp>
        <p:nvGrpSpPr>
          <p:cNvPr id="25" name="Group 24"/>
          <p:cNvGrpSpPr/>
          <p:nvPr/>
        </p:nvGrpSpPr>
        <p:grpSpPr>
          <a:xfrm>
            <a:off x="4770120" y="3769093"/>
            <a:ext cx="2678430" cy="2307816"/>
            <a:chOff x="3246120" y="3769093"/>
            <a:chExt cx="2678430" cy="2307816"/>
          </a:xfrm>
        </p:grpSpPr>
        <p:sp>
          <p:nvSpPr>
            <p:cNvPr id="8" name="TextBox 7"/>
            <p:cNvSpPr txBox="1"/>
            <p:nvPr/>
          </p:nvSpPr>
          <p:spPr>
            <a:xfrm>
              <a:off x="3248025" y="5369023"/>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Understand Supporting Examples</a:t>
              </a:r>
            </a:p>
          </p:txBody>
        </p:sp>
        <p:pic>
          <p:nvPicPr>
            <p:cNvPr id="1028" name="Picture 4" descr="Puzzle, Pieces, Fitting, Setting, Finding, Green"/>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2642" t="7321" r="9840" b="17560"/>
            <a:stretch/>
          </p:blipFill>
          <p:spPr bwMode="auto">
            <a:xfrm>
              <a:off x="3246120" y="3769093"/>
              <a:ext cx="2678430" cy="15458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grpSp>
      <p:sp>
        <p:nvSpPr>
          <p:cNvPr id="22" name="Oval 21"/>
          <p:cNvSpPr/>
          <p:nvPr/>
        </p:nvSpPr>
        <p:spPr bwMode="auto">
          <a:xfrm>
            <a:off x="2026104" y="88875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1</a:t>
            </a:r>
          </a:p>
        </p:txBody>
      </p:sp>
      <p:sp>
        <p:nvSpPr>
          <p:cNvPr id="26" name="Oval 25"/>
          <p:cNvSpPr/>
          <p:nvPr/>
        </p:nvSpPr>
        <p:spPr bwMode="auto">
          <a:xfrm>
            <a:off x="4959804" y="88875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2</a:t>
            </a:r>
          </a:p>
        </p:txBody>
      </p:sp>
      <p:sp>
        <p:nvSpPr>
          <p:cNvPr id="27" name="Oval 26"/>
          <p:cNvSpPr/>
          <p:nvPr/>
        </p:nvSpPr>
        <p:spPr bwMode="auto">
          <a:xfrm>
            <a:off x="8007804" y="88875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
        <p:nvSpPr>
          <p:cNvPr id="28" name="Oval 27"/>
          <p:cNvSpPr/>
          <p:nvPr/>
        </p:nvSpPr>
        <p:spPr bwMode="auto">
          <a:xfrm>
            <a:off x="9560378" y="357480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6</a:t>
            </a:r>
          </a:p>
        </p:txBody>
      </p:sp>
      <p:sp>
        <p:nvSpPr>
          <p:cNvPr id="29" name="Oval 28"/>
          <p:cNvSpPr/>
          <p:nvPr/>
        </p:nvSpPr>
        <p:spPr bwMode="auto">
          <a:xfrm>
            <a:off x="6459991" y="357480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sp>
        <p:nvSpPr>
          <p:cNvPr id="30" name="Oval 29"/>
          <p:cNvSpPr/>
          <p:nvPr/>
        </p:nvSpPr>
        <p:spPr bwMode="auto">
          <a:xfrm>
            <a:off x="3359604" y="3574800"/>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4</a:t>
            </a:r>
          </a:p>
        </p:txBody>
      </p:sp>
    </p:spTree>
    <p:extLst>
      <p:ext uri="{BB962C8B-B14F-4D97-AF65-F5344CB8AC3E}">
        <p14:creationId xmlns:p14="http://schemas.microsoft.com/office/powerpoint/2010/main" val="20166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p:stCondLst>
                              <p:cond delay="250"/>
                            </p:stCondLst>
                            <p:childTnLst>
                              <p:par>
                                <p:cTn id="9" presetID="6" presetClass="entr" presetSubtype="3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out)">
                                      <p:cBhvr>
                                        <p:cTn id="11" dur="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childTnLst>
                          </p:cTn>
                        </p:par>
                        <p:par>
                          <p:cTn id="17" fill="hold">
                            <p:stCondLst>
                              <p:cond delay="250"/>
                            </p:stCondLst>
                            <p:childTnLst>
                              <p:par>
                                <p:cTn id="18" presetID="6" presetClass="entr" presetSubtype="3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out)">
                                      <p:cBhvr>
                                        <p:cTn id="20" dur="25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50"/>
                                        <p:tgtEl>
                                          <p:spTgt spid="18"/>
                                        </p:tgtEl>
                                      </p:cBhvr>
                                    </p:animEffect>
                                  </p:childTnLst>
                                </p:cTn>
                              </p:par>
                            </p:childTnLst>
                          </p:cTn>
                        </p:par>
                        <p:par>
                          <p:cTn id="26" fill="hold">
                            <p:stCondLst>
                              <p:cond delay="250"/>
                            </p:stCondLst>
                            <p:childTnLst>
                              <p:par>
                                <p:cTn id="27" presetID="6" presetClass="entr" presetSubtype="32"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2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50"/>
                                        <p:tgtEl>
                                          <p:spTgt spid="24"/>
                                        </p:tgtEl>
                                      </p:cBhvr>
                                    </p:animEffect>
                                  </p:childTnLst>
                                </p:cTn>
                              </p:par>
                            </p:childTnLst>
                          </p:cTn>
                        </p:par>
                        <p:par>
                          <p:cTn id="35" fill="hold">
                            <p:stCondLst>
                              <p:cond delay="250"/>
                            </p:stCondLst>
                            <p:childTnLst>
                              <p:par>
                                <p:cTn id="36" presetID="6" presetClass="entr" presetSubtype="3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ircle(out)">
                                      <p:cBhvr>
                                        <p:cTn id="38" dur="25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50"/>
                                        <p:tgtEl>
                                          <p:spTgt spid="25"/>
                                        </p:tgtEl>
                                      </p:cBhvr>
                                    </p:animEffect>
                                  </p:childTnLst>
                                </p:cTn>
                              </p:par>
                            </p:childTnLst>
                          </p:cTn>
                        </p:par>
                        <p:par>
                          <p:cTn id="44" fill="hold">
                            <p:stCondLst>
                              <p:cond delay="250"/>
                            </p:stCondLst>
                            <p:childTnLst>
                              <p:par>
                                <p:cTn id="45" presetID="6" presetClass="entr" presetSubtype="32"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ircle(out)">
                                      <p:cBhvr>
                                        <p:cTn id="47" dur="25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50"/>
                                        <p:tgtEl>
                                          <p:spTgt spid="31"/>
                                        </p:tgtEl>
                                      </p:cBhvr>
                                    </p:animEffect>
                                  </p:childTnLst>
                                </p:cTn>
                              </p:par>
                            </p:childTnLst>
                          </p:cTn>
                        </p:par>
                        <p:par>
                          <p:cTn id="53" fill="hold">
                            <p:stCondLst>
                              <p:cond delay="250"/>
                            </p:stCondLst>
                            <p:childTnLst>
                              <p:par>
                                <p:cTn id="54" presetID="6" presetClass="entr" presetSubtype="3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out)">
                                      <p:cBhvr>
                                        <p:cTn id="56"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8"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0" name="Text Box 13"/>
          <p:cNvSpPr txBox="1">
            <a:spLocks noChangeArrowheads="1"/>
          </p:cNvSpPr>
          <p:nvPr/>
        </p:nvSpPr>
        <p:spPr bwMode="auto">
          <a:xfrm>
            <a:off x="6522101" y="1485105"/>
            <a:ext cx="771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Speed</a:t>
            </a:r>
          </a:p>
        </p:txBody>
      </p:sp>
      <p:sp>
        <p:nvSpPr>
          <p:cNvPr id="23591" name="Text Box 14"/>
          <p:cNvSpPr txBox="1">
            <a:spLocks noChangeArrowheads="1"/>
          </p:cNvSpPr>
          <p:nvPr/>
        </p:nvSpPr>
        <p:spPr bwMode="auto">
          <a:xfrm>
            <a:off x="6951452" y="2896139"/>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Altitude</a:t>
            </a:r>
          </a:p>
        </p:txBody>
      </p:sp>
      <p:sp>
        <p:nvSpPr>
          <p:cNvPr id="23592" name="Text Box 15"/>
          <p:cNvSpPr txBox="1">
            <a:spLocks noChangeArrowheads="1"/>
          </p:cNvSpPr>
          <p:nvPr/>
        </p:nvSpPr>
        <p:spPr bwMode="auto">
          <a:xfrm>
            <a:off x="4846428" y="1854437"/>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Heading</a:t>
            </a:r>
          </a:p>
        </p:txBody>
      </p:sp>
      <p:sp>
        <p:nvSpPr>
          <p:cNvPr id="23584" name="Oval 12"/>
          <p:cNvSpPr>
            <a:spLocks noChangeArrowheads="1"/>
          </p:cNvSpPr>
          <p:nvPr/>
        </p:nvSpPr>
        <p:spPr bwMode="auto">
          <a:xfrm>
            <a:off x="1128465" y="878258"/>
            <a:ext cx="1663700" cy="1024618"/>
          </a:xfrm>
          <a:prstGeom prst="ellipse">
            <a:avLst/>
          </a:prstGeom>
          <a:solidFill>
            <a:srgbClr val="267100"/>
          </a:soli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Survive</a:t>
            </a:r>
          </a:p>
        </p:txBody>
      </p:sp>
      <p:sp>
        <p:nvSpPr>
          <p:cNvPr id="23585" name="Text Box 25"/>
          <p:cNvSpPr txBox="1">
            <a:spLocks noChangeArrowheads="1"/>
          </p:cNvSpPr>
          <p:nvPr/>
        </p:nvSpPr>
        <p:spPr bwMode="auto">
          <a:xfrm>
            <a:off x="3003513" y="1028553"/>
            <a:ext cx="1160834"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lnSpc>
                <a:spcPct val="85000"/>
              </a:lnSpc>
              <a:spcBef>
                <a:spcPts val="0"/>
              </a:spcBef>
              <a:spcAft>
                <a:spcPts val="0"/>
              </a:spcAft>
            </a:pPr>
            <a:r>
              <a:rPr lang="en-US" sz="1800" b="1" kern="0" dirty="0">
                <a:latin typeface="Calibri" panose="020F0502020204030204" pitchFamily="34" charset="0"/>
              </a:rPr>
              <a:t>Avoid ground</a:t>
            </a:r>
            <a:br>
              <a:rPr lang="en-US" sz="1800" b="1" kern="0" dirty="0">
                <a:latin typeface="Calibri" panose="020F0502020204030204" pitchFamily="34" charset="0"/>
              </a:rPr>
            </a:br>
            <a:r>
              <a:rPr lang="en-US" sz="1800" b="1" kern="0" dirty="0">
                <a:latin typeface="Calibri" panose="020F0502020204030204" pitchFamily="34" charset="0"/>
              </a:rPr>
              <a:t>threat</a:t>
            </a:r>
          </a:p>
        </p:txBody>
      </p:sp>
      <p:sp>
        <p:nvSpPr>
          <p:cNvPr id="23586" name="Text Box 27"/>
          <p:cNvSpPr txBox="1">
            <a:spLocks noChangeArrowheads="1"/>
          </p:cNvSpPr>
          <p:nvPr/>
        </p:nvSpPr>
        <p:spPr bwMode="auto">
          <a:xfrm>
            <a:off x="2119733" y="638100"/>
            <a:ext cx="2607987"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lnSpc>
                <a:spcPct val="85000"/>
              </a:lnSpc>
              <a:spcBef>
                <a:spcPts val="0"/>
              </a:spcBef>
              <a:spcAft>
                <a:spcPts val="0"/>
              </a:spcAft>
            </a:pPr>
            <a:r>
              <a:rPr lang="en-US" sz="1800" b="1" kern="0" dirty="0">
                <a:latin typeface="Calibri" panose="020F0502020204030204" pitchFamily="34" charset="0"/>
              </a:rPr>
              <a:t>Avoid air</a:t>
            </a:r>
            <a:r>
              <a:rPr lang="en-US" sz="1400" b="1" kern="0" dirty="0">
                <a:latin typeface="Calibri" panose="020F0502020204030204" pitchFamily="34" charset="0"/>
              </a:rPr>
              <a:t> </a:t>
            </a:r>
            <a:r>
              <a:rPr lang="en-US" sz="1800" b="1" kern="0" dirty="0">
                <a:latin typeface="Calibri" panose="020F0502020204030204" pitchFamily="34" charset="0"/>
              </a:rPr>
              <a:t>threat</a:t>
            </a:r>
          </a:p>
        </p:txBody>
      </p:sp>
      <p:sp>
        <p:nvSpPr>
          <p:cNvPr id="23587" name="Text Box 28"/>
          <p:cNvSpPr txBox="1">
            <a:spLocks noChangeArrowheads="1"/>
          </p:cNvSpPr>
          <p:nvPr/>
        </p:nvSpPr>
        <p:spPr bwMode="auto">
          <a:xfrm>
            <a:off x="568847" y="1875490"/>
            <a:ext cx="758542"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auto">
              <a:lnSpc>
                <a:spcPct val="85000"/>
              </a:lnSpc>
              <a:spcBef>
                <a:spcPts val="0"/>
              </a:spcBef>
              <a:spcAft>
                <a:spcPts val="0"/>
              </a:spcAft>
            </a:pPr>
            <a:r>
              <a:rPr lang="en-US" sz="1800" b="1" kern="0" dirty="0">
                <a:latin typeface="Calibri" panose="020F0502020204030204" pitchFamily="34" charset="0"/>
              </a:rPr>
              <a:t>Evade</a:t>
            </a:r>
          </a:p>
        </p:txBody>
      </p:sp>
      <p:sp>
        <p:nvSpPr>
          <p:cNvPr id="23588" name="Text Box 29"/>
          <p:cNvSpPr txBox="1">
            <a:spLocks noChangeArrowheads="1"/>
          </p:cNvSpPr>
          <p:nvPr/>
        </p:nvSpPr>
        <p:spPr bwMode="auto">
          <a:xfrm>
            <a:off x="126426" y="702155"/>
            <a:ext cx="1177494" cy="5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lnSpc>
                <a:spcPct val="85000"/>
              </a:lnSpc>
              <a:spcBef>
                <a:spcPts val="0"/>
              </a:spcBef>
              <a:spcAft>
                <a:spcPts val="0"/>
              </a:spcAft>
            </a:pPr>
            <a:r>
              <a:rPr lang="en-US" sz="1800" b="1" kern="0" dirty="0">
                <a:latin typeface="Calibri" panose="020F0502020204030204" pitchFamily="34" charset="0"/>
              </a:rPr>
              <a:t>Counter-measures</a:t>
            </a:r>
          </a:p>
        </p:txBody>
      </p:sp>
      <p:sp>
        <p:nvSpPr>
          <p:cNvPr id="23578" name="Text Box 30"/>
          <p:cNvSpPr txBox="1">
            <a:spLocks noChangeArrowheads="1"/>
          </p:cNvSpPr>
          <p:nvPr/>
        </p:nvSpPr>
        <p:spPr bwMode="auto">
          <a:xfrm>
            <a:off x="5894538" y="3792319"/>
            <a:ext cx="126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Fly to point</a:t>
            </a:r>
          </a:p>
        </p:txBody>
      </p:sp>
      <p:sp>
        <p:nvSpPr>
          <p:cNvPr id="23579" name="Text Box 32"/>
          <p:cNvSpPr txBox="1">
            <a:spLocks noChangeArrowheads="1"/>
          </p:cNvSpPr>
          <p:nvPr/>
        </p:nvSpPr>
        <p:spPr bwMode="auto">
          <a:xfrm>
            <a:off x="7031779" y="4100523"/>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Detour</a:t>
            </a:r>
          </a:p>
        </p:txBody>
      </p:sp>
      <p:sp>
        <p:nvSpPr>
          <p:cNvPr id="23580" name="Text Box 33"/>
          <p:cNvSpPr txBox="1">
            <a:spLocks noChangeArrowheads="1"/>
          </p:cNvSpPr>
          <p:nvPr/>
        </p:nvSpPr>
        <p:spPr bwMode="auto">
          <a:xfrm>
            <a:off x="5324980" y="5329787"/>
            <a:ext cx="143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Hold at point</a:t>
            </a:r>
          </a:p>
        </p:txBody>
      </p:sp>
      <p:sp>
        <p:nvSpPr>
          <p:cNvPr id="23581" name="Text Box 34"/>
          <p:cNvSpPr txBox="1">
            <a:spLocks noChangeArrowheads="1"/>
          </p:cNvSpPr>
          <p:nvPr/>
        </p:nvSpPr>
        <p:spPr bwMode="auto">
          <a:xfrm>
            <a:off x="7430877" y="4973153"/>
            <a:ext cx="1241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Attack</a:t>
            </a:r>
          </a:p>
          <a:p>
            <a:pPr fontAlgn="auto">
              <a:spcBef>
                <a:spcPts val="0"/>
              </a:spcBef>
              <a:spcAft>
                <a:spcPts val="0"/>
              </a:spcAft>
            </a:pPr>
            <a:r>
              <a:rPr lang="en-US" sz="1800" b="1" kern="0" dirty="0">
                <a:latin typeface="Calibri" panose="020F0502020204030204" pitchFamily="34" charset="0"/>
              </a:rPr>
              <a:t>maneuvers</a:t>
            </a:r>
          </a:p>
        </p:txBody>
      </p:sp>
      <p:sp>
        <p:nvSpPr>
          <p:cNvPr id="23582" name="Text Box 36"/>
          <p:cNvSpPr txBox="1">
            <a:spLocks noChangeArrowheads="1"/>
          </p:cNvSpPr>
          <p:nvPr/>
        </p:nvSpPr>
        <p:spPr bwMode="auto">
          <a:xfrm>
            <a:off x="5023461" y="4285467"/>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auto">
              <a:spcBef>
                <a:spcPts val="0"/>
              </a:spcBef>
              <a:spcAft>
                <a:spcPts val="0"/>
              </a:spcAft>
            </a:pPr>
            <a:r>
              <a:rPr lang="en-US" sz="1800" b="1" kern="0" dirty="0">
                <a:latin typeface="Calibri" panose="020F0502020204030204" pitchFamily="34" charset="0"/>
              </a:rPr>
              <a:t>Wheel</a:t>
            </a:r>
          </a:p>
        </p:txBody>
      </p:sp>
      <p:sp>
        <p:nvSpPr>
          <p:cNvPr id="23583" name="Text Box 37"/>
          <p:cNvSpPr txBox="1">
            <a:spLocks noChangeArrowheads="1"/>
          </p:cNvSpPr>
          <p:nvPr/>
        </p:nvSpPr>
        <p:spPr bwMode="auto">
          <a:xfrm>
            <a:off x="6517896" y="5741890"/>
            <a:ext cx="1122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Racetrack</a:t>
            </a:r>
          </a:p>
        </p:txBody>
      </p:sp>
      <p:sp>
        <p:nvSpPr>
          <p:cNvPr id="23574" name="Text Box 22"/>
          <p:cNvSpPr txBox="1">
            <a:spLocks noChangeArrowheads="1"/>
          </p:cNvSpPr>
          <p:nvPr/>
        </p:nvSpPr>
        <p:spPr bwMode="auto">
          <a:xfrm>
            <a:off x="1679373" y="3674804"/>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Command-group</a:t>
            </a:r>
          </a:p>
        </p:txBody>
      </p:sp>
      <p:sp>
        <p:nvSpPr>
          <p:cNvPr id="23575" name="Text Box 23"/>
          <p:cNvSpPr txBox="1">
            <a:spLocks noChangeArrowheads="1"/>
          </p:cNvSpPr>
          <p:nvPr/>
        </p:nvSpPr>
        <p:spPr bwMode="auto">
          <a:xfrm>
            <a:off x="94998" y="2801170"/>
            <a:ext cx="1226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auto">
              <a:spcBef>
                <a:spcPts val="0"/>
              </a:spcBef>
              <a:spcAft>
                <a:spcPts val="0"/>
              </a:spcAft>
            </a:pPr>
            <a:r>
              <a:rPr lang="en-US" sz="1800" b="1" kern="0" dirty="0">
                <a:latin typeface="Calibri" panose="020F0502020204030204" pitchFamily="34" charset="0"/>
              </a:rPr>
              <a:t>Tactical control</a:t>
            </a:r>
          </a:p>
        </p:txBody>
      </p:sp>
      <p:sp>
        <p:nvSpPr>
          <p:cNvPr id="23576" name="Text Box 24"/>
          <p:cNvSpPr txBox="1">
            <a:spLocks noChangeArrowheads="1"/>
          </p:cNvSpPr>
          <p:nvPr/>
        </p:nvSpPr>
        <p:spPr bwMode="auto">
          <a:xfrm>
            <a:off x="2964454" y="4065119"/>
            <a:ext cx="119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auto">
              <a:spcBef>
                <a:spcPts val="0"/>
              </a:spcBef>
              <a:spcAft>
                <a:spcPts val="0"/>
              </a:spcAft>
            </a:pPr>
            <a:r>
              <a:rPr lang="en-US" sz="1800" b="1" kern="0" dirty="0">
                <a:latin typeface="Calibri" panose="020F0502020204030204" pitchFamily="34" charset="0"/>
              </a:rPr>
              <a:t>Air control</a:t>
            </a:r>
          </a:p>
        </p:txBody>
      </p:sp>
      <p:sp>
        <p:nvSpPr>
          <p:cNvPr id="23572" name="Text Box 39"/>
          <p:cNvSpPr txBox="1">
            <a:spLocks noChangeArrowheads="1"/>
          </p:cNvSpPr>
          <p:nvPr/>
        </p:nvSpPr>
        <p:spPr bwMode="auto">
          <a:xfrm>
            <a:off x="2036318" y="2181782"/>
            <a:ext cx="16193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Authentication</a:t>
            </a:r>
          </a:p>
        </p:txBody>
      </p:sp>
      <p:sp>
        <p:nvSpPr>
          <p:cNvPr id="23565" name="Text Box 35"/>
          <p:cNvSpPr txBox="1">
            <a:spLocks noChangeArrowheads="1"/>
          </p:cNvSpPr>
          <p:nvPr/>
        </p:nvSpPr>
        <p:spPr bwMode="auto">
          <a:xfrm>
            <a:off x="2005578" y="4755807"/>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Check in</a:t>
            </a:r>
          </a:p>
        </p:txBody>
      </p:sp>
      <p:sp>
        <p:nvSpPr>
          <p:cNvPr id="23566" name="Text Box 41"/>
          <p:cNvSpPr txBox="1">
            <a:spLocks noChangeArrowheads="1"/>
          </p:cNvSpPr>
          <p:nvPr/>
        </p:nvSpPr>
        <p:spPr bwMode="auto">
          <a:xfrm>
            <a:off x="2232079" y="5876850"/>
            <a:ext cx="226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Manage ordnance</a:t>
            </a:r>
          </a:p>
        </p:txBody>
      </p:sp>
      <p:sp>
        <p:nvSpPr>
          <p:cNvPr id="23567" name="Text Box 42"/>
          <p:cNvSpPr txBox="1">
            <a:spLocks noChangeArrowheads="1"/>
          </p:cNvSpPr>
          <p:nvPr/>
        </p:nvSpPr>
        <p:spPr bwMode="auto">
          <a:xfrm>
            <a:off x="401335" y="4620836"/>
            <a:ext cx="80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auto">
              <a:spcBef>
                <a:spcPts val="0"/>
              </a:spcBef>
              <a:spcAft>
                <a:spcPts val="0"/>
              </a:spcAft>
            </a:pPr>
            <a:r>
              <a:rPr lang="en-US" sz="1800" b="1" kern="0" dirty="0">
                <a:latin typeface="Calibri" panose="020F0502020204030204" pitchFamily="34" charset="0"/>
              </a:rPr>
              <a:t>Attack</a:t>
            </a:r>
          </a:p>
          <a:p>
            <a:pPr algn="r" fontAlgn="auto">
              <a:spcBef>
                <a:spcPts val="0"/>
              </a:spcBef>
              <a:spcAft>
                <a:spcPts val="0"/>
              </a:spcAft>
            </a:pPr>
            <a:r>
              <a:rPr lang="en-US" sz="1800" b="1" kern="0" dirty="0">
                <a:latin typeface="Calibri" panose="020F0502020204030204" pitchFamily="34" charset="0"/>
              </a:rPr>
              <a:t>brief</a:t>
            </a:r>
          </a:p>
        </p:txBody>
      </p:sp>
      <p:sp>
        <p:nvSpPr>
          <p:cNvPr id="23568" name="Text Box 43"/>
          <p:cNvSpPr txBox="1">
            <a:spLocks noChangeArrowheads="1"/>
          </p:cNvSpPr>
          <p:nvPr/>
        </p:nvSpPr>
        <p:spPr bwMode="auto">
          <a:xfrm>
            <a:off x="1109346" y="6074985"/>
            <a:ext cx="1122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Clearance</a:t>
            </a:r>
          </a:p>
        </p:txBody>
      </p:sp>
      <p:sp>
        <p:nvSpPr>
          <p:cNvPr id="23569" name="Text Box 44"/>
          <p:cNvSpPr txBox="1">
            <a:spLocks noChangeArrowheads="1"/>
          </p:cNvSpPr>
          <p:nvPr/>
        </p:nvSpPr>
        <p:spPr bwMode="auto">
          <a:xfrm>
            <a:off x="389262" y="5741890"/>
            <a:ext cx="599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err="1">
                <a:latin typeface="Calibri" panose="020F0502020204030204" pitchFamily="34" charset="0"/>
              </a:rPr>
              <a:t>BDA</a:t>
            </a:r>
            <a:endParaRPr lang="en-US" sz="1800" b="1" kern="0" dirty="0">
              <a:latin typeface="Calibri" panose="020F0502020204030204" pitchFamily="34" charset="0"/>
            </a:endParaRPr>
          </a:p>
        </p:txBody>
      </p:sp>
      <p:sp>
        <p:nvSpPr>
          <p:cNvPr id="23570" name="Text Box 45"/>
          <p:cNvSpPr txBox="1">
            <a:spLocks noChangeArrowheads="1"/>
          </p:cNvSpPr>
          <p:nvPr/>
        </p:nvSpPr>
        <p:spPr bwMode="auto">
          <a:xfrm>
            <a:off x="2587373" y="5191565"/>
            <a:ext cx="8322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800" b="1" kern="0" dirty="0">
                <a:latin typeface="Calibri" panose="020F0502020204030204" pitchFamily="34" charset="0"/>
              </a:rPr>
              <a:t>Attack</a:t>
            </a:r>
          </a:p>
          <a:p>
            <a:pPr fontAlgn="auto">
              <a:spcBef>
                <a:spcPts val="0"/>
              </a:spcBef>
              <a:spcAft>
                <a:spcPts val="0"/>
              </a:spcAft>
            </a:pPr>
            <a:r>
              <a:rPr lang="en-US" sz="1800" b="1" kern="0" dirty="0">
                <a:latin typeface="Calibri" panose="020F0502020204030204" pitchFamily="34" charset="0"/>
              </a:rPr>
              <a:t>Tactics</a:t>
            </a:r>
          </a:p>
        </p:txBody>
      </p:sp>
      <p:sp>
        <p:nvSpPr>
          <p:cNvPr id="23562" name="Text Box 47"/>
          <p:cNvSpPr txBox="1">
            <a:spLocks noChangeArrowheads="1"/>
          </p:cNvSpPr>
          <p:nvPr/>
        </p:nvSpPr>
        <p:spPr bwMode="auto">
          <a:xfrm>
            <a:off x="9593069" y="1671965"/>
            <a:ext cx="2057400" cy="5186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auto">
              <a:spcBef>
                <a:spcPts val="600"/>
              </a:spcBef>
              <a:spcAft>
                <a:spcPts val="0"/>
              </a:spcAft>
            </a:pPr>
            <a:r>
              <a:rPr lang="en-US" b="1" kern="0" dirty="0">
                <a:latin typeface="Calibri" panose="020F0502020204030204" pitchFamily="34" charset="0"/>
              </a:rPr>
              <a:t>Beliefs</a:t>
            </a:r>
          </a:p>
          <a:p>
            <a:pPr algn="r" fontAlgn="auto">
              <a:spcBef>
                <a:spcPts val="600"/>
              </a:spcBef>
              <a:spcAft>
                <a:spcPts val="0"/>
              </a:spcAft>
            </a:pPr>
            <a:r>
              <a:rPr lang="en-US" sz="2000" b="1" kern="0" dirty="0">
                <a:latin typeface="Calibri" panose="020F0502020204030204" pitchFamily="34" charset="0"/>
              </a:rPr>
              <a:t>SAM sites</a:t>
            </a:r>
          </a:p>
          <a:p>
            <a:pPr algn="r" fontAlgn="auto">
              <a:spcBef>
                <a:spcPts val="600"/>
              </a:spcBef>
              <a:spcAft>
                <a:spcPts val="0"/>
              </a:spcAft>
            </a:pPr>
            <a:r>
              <a:rPr lang="en-US" sz="2000" b="1" kern="0" dirty="0">
                <a:latin typeface="Calibri" panose="020F0502020204030204" pitchFamily="34" charset="0"/>
              </a:rPr>
              <a:t>Air threats</a:t>
            </a:r>
          </a:p>
          <a:p>
            <a:pPr algn="r" fontAlgn="auto">
              <a:spcBef>
                <a:spcPts val="600"/>
              </a:spcBef>
              <a:spcAft>
                <a:spcPts val="0"/>
              </a:spcAft>
            </a:pPr>
            <a:r>
              <a:rPr lang="en-US" sz="2000" b="1" kern="0" dirty="0">
                <a:latin typeface="Calibri" panose="020F0502020204030204" pitchFamily="34" charset="0"/>
              </a:rPr>
              <a:t>Call sign</a:t>
            </a:r>
          </a:p>
          <a:p>
            <a:pPr algn="r" fontAlgn="auto">
              <a:spcBef>
                <a:spcPts val="600"/>
              </a:spcBef>
              <a:spcAft>
                <a:spcPts val="0"/>
              </a:spcAft>
            </a:pPr>
            <a:r>
              <a:rPr lang="en-US" sz="2000" b="1" kern="0" dirty="0">
                <a:latin typeface="Calibri" panose="020F0502020204030204" pitchFamily="34" charset="0"/>
              </a:rPr>
              <a:t>Group info</a:t>
            </a:r>
          </a:p>
          <a:p>
            <a:pPr algn="r" fontAlgn="auto">
              <a:spcBef>
                <a:spcPts val="600"/>
              </a:spcBef>
              <a:spcAft>
                <a:spcPts val="0"/>
              </a:spcAft>
            </a:pPr>
            <a:r>
              <a:rPr lang="en-US" sz="2000" b="1" kern="0" dirty="0">
                <a:latin typeface="Calibri" panose="020F0502020204030204" pitchFamily="34" charset="0"/>
              </a:rPr>
              <a:t>Current contact</a:t>
            </a:r>
          </a:p>
          <a:p>
            <a:pPr algn="r" fontAlgn="auto">
              <a:spcBef>
                <a:spcPts val="600"/>
              </a:spcBef>
              <a:spcAft>
                <a:spcPts val="0"/>
              </a:spcAft>
            </a:pPr>
            <a:r>
              <a:rPr lang="en-US" sz="2000" b="1" kern="0" dirty="0">
                <a:latin typeface="Calibri" panose="020F0502020204030204" pitchFamily="34" charset="0"/>
              </a:rPr>
              <a:t>Authentication</a:t>
            </a:r>
          </a:p>
          <a:p>
            <a:pPr algn="r" fontAlgn="auto">
              <a:spcBef>
                <a:spcPts val="600"/>
              </a:spcBef>
              <a:spcAft>
                <a:spcPts val="0"/>
              </a:spcAft>
            </a:pPr>
            <a:r>
              <a:rPr lang="en-US" sz="2000" b="1" kern="0" dirty="0">
                <a:latin typeface="Calibri" panose="020F0502020204030204" pitchFamily="34" charset="0"/>
              </a:rPr>
              <a:t>Target location</a:t>
            </a:r>
          </a:p>
          <a:p>
            <a:pPr algn="r" fontAlgn="auto">
              <a:spcBef>
                <a:spcPts val="600"/>
              </a:spcBef>
              <a:spcAft>
                <a:spcPts val="0"/>
              </a:spcAft>
            </a:pPr>
            <a:r>
              <a:rPr lang="en-US" sz="2000" b="1" kern="0" dirty="0">
                <a:latin typeface="Calibri" panose="020F0502020204030204" pitchFamily="34" charset="0"/>
              </a:rPr>
              <a:t>Target description</a:t>
            </a:r>
          </a:p>
          <a:p>
            <a:pPr algn="r" fontAlgn="auto">
              <a:spcBef>
                <a:spcPts val="600"/>
              </a:spcBef>
              <a:spcAft>
                <a:spcPts val="0"/>
              </a:spcAft>
            </a:pPr>
            <a:r>
              <a:rPr lang="en-US" sz="2000" b="1" kern="0" dirty="0">
                <a:latin typeface="Calibri" panose="020F0502020204030204" pitchFamily="34" charset="0"/>
              </a:rPr>
              <a:t>Aircraft status</a:t>
            </a:r>
          </a:p>
          <a:p>
            <a:pPr algn="r" fontAlgn="auto">
              <a:spcBef>
                <a:spcPts val="600"/>
              </a:spcBef>
              <a:spcAft>
                <a:spcPts val="0"/>
              </a:spcAft>
            </a:pPr>
            <a:r>
              <a:rPr lang="en-US" sz="2000" b="1" kern="0" dirty="0">
                <a:latin typeface="Calibri" panose="020F0502020204030204" pitchFamily="34" charset="0"/>
              </a:rPr>
              <a:t>Waypoints</a:t>
            </a:r>
          </a:p>
          <a:p>
            <a:pPr algn="r" fontAlgn="auto">
              <a:spcBef>
                <a:spcPts val="600"/>
              </a:spcBef>
              <a:spcAft>
                <a:spcPts val="0"/>
              </a:spcAft>
            </a:pPr>
            <a:r>
              <a:rPr lang="en-US" sz="2000" b="1" kern="0" dirty="0">
                <a:latin typeface="Calibri" panose="020F0502020204030204" pitchFamily="34" charset="0"/>
              </a:rPr>
              <a:t>…</a:t>
            </a:r>
          </a:p>
        </p:txBody>
      </p:sp>
      <p:sp>
        <p:nvSpPr>
          <p:cNvPr id="23563" name="Text Box 48"/>
          <p:cNvSpPr txBox="1">
            <a:spLocks noChangeArrowheads="1"/>
          </p:cNvSpPr>
          <p:nvPr/>
        </p:nvSpPr>
        <p:spPr bwMode="auto">
          <a:xfrm>
            <a:off x="4099824" y="3039012"/>
            <a:ext cx="1543802" cy="715089"/>
          </a:xfrm>
          <a:prstGeom prst="roundRect">
            <a:avLst/>
          </a:prstGeom>
          <a:solidFill>
            <a:schemeClr val="tx1"/>
          </a:solid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3600" b="1" kern="0" dirty="0">
                <a:solidFill>
                  <a:schemeClr val="bg1"/>
                </a:solidFill>
                <a:latin typeface="Calibri" panose="020F0502020204030204" pitchFamily="34" charset="0"/>
              </a:rPr>
              <a:t>GOALS</a:t>
            </a:r>
          </a:p>
        </p:txBody>
      </p:sp>
      <p:sp>
        <p:nvSpPr>
          <p:cNvPr id="40" name="TextBox 39"/>
          <p:cNvSpPr txBox="1"/>
          <p:nvPr/>
        </p:nvSpPr>
        <p:spPr>
          <a:xfrm>
            <a:off x="7031779" y="580458"/>
            <a:ext cx="4899660" cy="1200329"/>
          </a:xfrm>
          <a:prstGeom prst="rect">
            <a:avLst/>
          </a:prstGeom>
          <a:noFill/>
        </p:spPr>
        <p:txBody>
          <a:bodyPr wrap="square" rtlCol="0">
            <a:spAutoFit/>
          </a:bodyPr>
          <a:lstStyle/>
          <a:p>
            <a:pPr algn="r" fontAlgn="auto">
              <a:spcBef>
                <a:spcPts val="0"/>
              </a:spcBef>
              <a:spcAft>
                <a:spcPts val="0"/>
              </a:spcAft>
            </a:pPr>
            <a:r>
              <a:rPr lang="en-US" sz="3600" b="1" kern="0" dirty="0">
                <a:solidFill>
                  <a:sysClr val="windowText" lastClr="000000"/>
                </a:solidFill>
                <a:latin typeface="Courier New" panose="02070309020205020404" pitchFamily="49" charset="0"/>
                <a:ea typeface="ＭＳ Ｐゴシック" pitchFamily="34" charset="-128"/>
                <a:cs typeface="Courier New" panose="02070309020205020404" pitchFamily="49" charset="0"/>
              </a:rPr>
              <a:t>“Cognitive”</a:t>
            </a:r>
          </a:p>
          <a:p>
            <a:pPr algn="r" fontAlgn="auto">
              <a:spcBef>
                <a:spcPts val="0"/>
              </a:spcBef>
              <a:spcAft>
                <a:spcPts val="0"/>
              </a:spcAft>
            </a:pPr>
            <a:r>
              <a:rPr lang="en-US" sz="3600" b="1" kern="0" dirty="0">
                <a:solidFill>
                  <a:sysClr val="windowText" lastClr="000000"/>
                </a:solidFill>
                <a:latin typeface="Courier New" panose="02070309020205020404" pitchFamily="49" charset="0"/>
                <a:ea typeface="ＭＳ Ｐゴシック" pitchFamily="34" charset="-128"/>
                <a:cs typeface="Courier New" panose="02070309020205020404" pitchFamily="49" charset="0"/>
              </a:rPr>
              <a:t>Close-Air Support</a:t>
            </a:r>
            <a:endParaRPr lang="en-US" sz="3600" b="1" kern="0" dirty="0">
              <a:solidFill>
                <a:sysClr val="windowText" lastClr="000000"/>
              </a:solidFill>
              <a:latin typeface="Courier New" panose="02070309020205020404" pitchFamily="49" charset="0"/>
              <a:cs typeface="Courier New" panose="02070309020205020404" pitchFamily="49" charset="0"/>
            </a:endParaRPr>
          </a:p>
        </p:txBody>
      </p:sp>
      <p:pic>
        <p:nvPicPr>
          <p:cNvPr id="42" name="Picture 41"/>
          <p:cNvPicPr>
            <a:picLocks noChangeAspect="1"/>
          </p:cNvPicPr>
          <p:nvPr/>
        </p:nvPicPr>
        <p:blipFill rotWithShape="1">
          <a:blip r:embed="rId3" cstate="print">
            <a:extLst>
              <a:ext uri="{28A0092B-C50C-407E-A947-70E740481C1C}">
                <a14:useLocalDpi xmlns:a14="http://schemas.microsoft.com/office/drawing/2010/main"/>
              </a:ext>
            </a:extLst>
          </a:blip>
          <a:srcRect l="39584" t="25224" r="41609" b="49757"/>
          <a:stretch/>
        </p:blipFill>
        <p:spPr>
          <a:xfrm rot="15230586">
            <a:off x="8683873" y="3134714"/>
            <a:ext cx="596768" cy="117544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a:ext>
            </a:extLst>
          </a:blip>
          <a:srcRect l="39584" t="25224" r="41609" b="49757"/>
          <a:stretch/>
        </p:blipFill>
        <p:spPr>
          <a:xfrm rot="710522" flipH="1">
            <a:off x="8721287" y="3134715"/>
            <a:ext cx="648424" cy="1175448"/>
          </a:xfrm>
          <a:prstGeom prst="rect">
            <a:avLst/>
          </a:prstGeom>
        </p:spPr>
      </p:pic>
      <p:sp>
        <p:nvSpPr>
          <p:cNvPr id="44" name="Oval 12"/>
          <p:cNvSpPr>
            <a:spLocks noChangeArrowheads="1"/>
          </p:cNvSpPr>
          <p:nvPr/>
        </p:nvSpPr>
        <p:spPr bwMode="auto">
          <a:xfrm>
            <a:off x="1547585" y="2627381"/>
            <a:ext cx="1663700" cy="1024618"/>
          </a:xfrm>
          <a:prstGeom prst="ellipse">
            <a:avLst/>
          </a:prstGeom>
          <a:solidFill>
            <a:srgbClr val="267100"/>
          </a:soli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Communicate</a:t>
            </a:r>
          </a:p>
        </p:txBody>
      </p:sp>
      <p:sp>
        <p:nvSpPr>
          <p:cNvPr id="46" name="Oval 12"/>
          <p:cNvSpPr>
            <a:spLocks noChangeArrowheads="1"/>
          </p:cNvSpPr>
          <p:nvPr/>
        </p:nvSpPr>
        <p:spPr bwMode="auto">
          <a:xfrm>
            <a:off x="5658267" y="1896682"/>
            <a:ext cx="1663700" cy="1024618"/>
          </a:xfrm>
          <a:prstGeom prst="ellipse">
            <a:avLst/>
          </a:prstGeom>
          <a:solidFill>
            <a:srgbClr val="267100"/>
          </a:soli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Maneuver</a:t>
            </a:r>
          </a:p>
        </p:txBody>
      </p:sp>
      <p:sp>
        <p:nvSpPr>
          <p:cNvPr id="47" name="Oval 12"/>
          <p:cNvSpPr>
            <a:spLocks noChangeArrowheads="1"/>
          </p:cNvSpPr>
          <p:nvPr/>
        </p:nvSpPr>
        <p:spPr bwMode="auto">
          <a:xfrm>
            <a:off x="903625" y="5037176"/>
            <a:ext cx="1663700" cy="1024618"/>
          </a:xfrm>
          <a:prstGeom prst="ellipse">
            <a:avLst/>
          </a:prstGeom>
          <a:solidFill>
            <a:srgbClr val="267100"/>
          </a:soli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Close-Air</a:t>
            </a:r>
          </a:p>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Support</a:t>
            </a:r>
          </a:p>
        </p:txBody>
      </p:sp>
      <p:sp>
        <p:nvSpPr>
          <p:cNvPr id="48" name="Oval 12"/>
          <p:cNvSpPr>
            <a:spLocks noChangeArrowheads="1"/>
          </p:cNvSpPr>
          <p:nvPr/>
        </p:nvSpPr>
        <p:spPr bwMode="auto">
          <a:xfrm>
            <a:off x="5788341" y="4348303"/>
            <a:ext cx="1663700" cy="1024618"/>
          </a:xfrm>
          <a:prstGeom prst="ellipse">
            <a:avLst/>
          </a:prstGeom>
          <a:solidFill>
            <a:srgbClr val="267100"/>
          </a:solidFill>
          <a:ln w="9525">
            <a:solidFill>
              <a:schemeClr val="tx1"/>
            </a:solidFill>
            <a:round/>
            <a:headEnd/>
            <a:tailEnd/>
          </a:ln>
        </p:spPr>
        <p:txBody>
          <a:bodyPr wrap="none" anchor="ctr"/>
          <a:lstStyle/>
          <a:p>
            <a:pPr algn="ctr" eaLnBrk="0" fontAlgn="auto" hangingPunct="0">
              <a:spcBef>
                <a:spcPts val="0"/>
              </a:spcBef>
              <a:spcAft>
                <a:spcPts val="0"/>
              </a:spcAft>
            </a:pPr>
            <a:r>
              <a:rPr lang="en-US" sz="1800" b="1" kern="0" dirty="0">
                <a:solidFill>
                  <a:schemeClr val="bg1"/>
                </a:solidFill>
                <a:effectLst>
                  <a:outerShdw blurRad="38100" dist="38100" dir="2700000" algn="tl">
                    <a:srgbClr val="000000">
                      <a:alpha val="43137"/>
                    </a:srgbClr>
                  </a:outerShdw>
                </a:effectLst>
                <a:latin typeface="Calibri" panose="020F0502020204030204" pitchFamily="34" charset="0"/>
              </a:rPr>
              <a:t>Flight-Plan</a:t>
            </a:r>
          </a:p>
        </p:txBody>
      </p:sp>
      <p:sp>
        <p:nvSpPr>
          <p:cNvPr id="35" name="Oval 34">
            <a:extLst>
              <a:ext uri="{FF2B5EF4-FFF2-40B4-BE49-F238E27FC236}">
                <a16:creationId xmlns:a16="http://schemas.microsoft.com/office/drawing/2014/main" id="{78C986B7-E178-495B-891A-9A52B925B1BA}"/>
              </a:ext>
            </a:extLst>
          </p:cNvPr>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343588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circle(out)">
                                      <p:cBhvr>
                                        <p:cTn id="7" dur="250"/>
                                        <p:tgtEl>
                                          <p:spTgt spid="235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84"/>
                                        </p:tgtEl>
                                        <p:attrNameLst>
                                          <p:attrName>style.visibility</p:attrName>
                                        </p:attrNameLst>
                                      </p:cBhvr>
                                      <p:to>
                                        <p:strVal val="visible"/>
                                      </p:to>
                                    </p:set>
                                    <p:animEffect transition="in" filter="fade">
                                      <p:cBhvr>
                                        <p:cTn id="12" dur="200"/>
                                        <p:tgtEl>
                                          <p:spTgt spid="23584"/>
                                        </p:tgtEl>
                                      </p:cBhvr>
                                    </p:animEffec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
                                        <p:tgtEl>
                                          <p:spTgt spid="47"/>
                                        </p:tgtEl>
                                      </p:cBhvr>
                                    </p:animEffect>
                                  </p:childTnLst>
                                </p:cTn>
                              </p:par>
                            </p:childTnLst>
                          </p:cTn>
                        </p:par>
                        <p:par>
                          <p:cTn id="17" fill="hold">
                            <p:stCondLst>
                              <p:cond delay="4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
                                        <p:tgtEl>
                                          <p:spTgt spid="48"/>
                                        </p:tgtEl>
                                      </p:cBhvr>
                                    </p:animEffect>
                                  </p:childTnLst>
                                </p:cTn>
                              </p:par>
                            </p:childTnLst>
                          </p:cTn>
                        </p:par>
                        <p:par>
                          <p:cTn id="21" fill="hold">
                            <p:stCondLst>
                              <p:cond delay="600"/>
                            </p:stCondLst>
                            <p:childTnLst>
                              <p:par>
                                <p:cTn id="22" presetID="10"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200"/>
                                        <p:tgtEl>
                                          <p:spTgt spid="46"/>
                                        </p:tgtEl>
                                      </p:cBhvr>
                                    </p:animEffect>
                                  </p:childTnLst>
                                </p:cTn>
                              </p:par>
                            </p:childTnLst>
                          </p:cTn>
                        </p:par>
                        <p:par>
                          <p:cTn id="25" fill="hold">
                            <p:stCondLst>
                              <p:cond delay="8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590"/>
                                        </p:tgtEl>
                                        <p:attrNameLst>
                                          <p:attrName>style.visibility</p:attrName>
                                        </p:attrNameLst>
                                      </p:cBhvr>
                                      <p:to>
                                        <p:strVal val="visible"/>
                                      </p:to>
                                    </p:set>
                                    <p:animEffect transition="in" filter="fade">
                                      <p:cBhvr>
                                        <p:cTn id="33" dur="150"/>
                                        <p:tgtEl>
                                          <p:spTgt spid="23590"/>
                                        </p:tgtEl>
                                      </p:cBhvr>
                                    </p:animEffect>
                                  </p:childTnLst>
                                </p:cTn>
                              </p:par>
                            </p:childTnLst>
                          </p:cTn>
                        </p:par>
                        <p:par>
                          <p:cTn id="34" fill="hold">
                            <p:stCondLst>
                              <p:cond delay="150"/>
                            </p:stCondLst>
                            <p:childTnLst>
                              <p:par>
                                <p:cTn id="35" presetID="10" presetClass="entr" presetSubtype="0" fill="hold" grpId="0" nodeType="afterEffect">
                                  <p:stCondLst>
                                    <p:cond delay="0"/>
                                  </p:stCondLst>
                                  <p:childTnLst>
                                    <p:set>
                                      <p:cBhvr>
                                        <p:cTn id="36" dur="1" fill="hold">
                                          <p:stCondLst>
                                            <p:cond delay="0"/>
                                          </p:stCondLst>
                                        </p:cTn>
                                        <p:tgtEl>
                                          <p:spTgt spid="23591"/>
                                        </p:tgtEl>
                                        <p:attrNameLst>
                                          <p:attrName>style.visibility</p:attrName>
                                        </p:attrNameLst>
                                      </p:cBhvr>
                                      <p:to>
                                        <p:strVal val="visible"/>
                                      </p:to>
                                    </p:set>
                                    <p:animEffect transition="in" filter="fade">
                                      <p:cBhvr>
                                        <p:cTn id="37" dur="150"/>
                                        <p:tgtEl>
                                          <p:spTgt spid="23591"/>
                                        </p:tgtEl>
                                      </p:cBhvr>
                                    </p:animEffect>
                                  </p:childTnLst>
                                </p:cTn>
                              </p:par>
                            </p:childTnLst>
                          </p:cTn>
                        </p:par>
                        <p:par>
                          <p:cTn id="38" fill="hold">
                            <p:stCondLst>
                              <p:cond delay="300"/>
                            </p:stCondLst>
                            <p:childTnLst>
                              <p:par>
                                <p:cTn id="39" presetID="10" presetClass="entr" presetSubtype="0" fill="hold" grpId="0" nodeType="afterEffect">
                                  <p:stCondLst>
                                    <p:cond delay="0"/>
                                  </p:stCondLst>
                                  <p:childTnLst>
                                    <p:set>
                                      <p:cBhvr>
                                        <p:cTn id="40" dur="1" fill="hold">
                                          <p:stCondLst>
                                            <p:cond delay="0"/>
                                          </p:stCondLst>
                                        </p:cTn>
                                        <p:tgtEl>
                                          <p:spTgt spid="23592"/>
                                        </p:tgtEl>
                                        <p:attrNameLst>
                                          <p:attrName>style.visibility</p:attrName>
                                        </p:attrNameLst>
                                      </p:cBhvr>
                                      <p:to>
                                        <p:strVal val="visible"/>
                                      </p:to>
                                    </p:set>
                                    <p:animEffect transition="in" filter="fade">
                                      <p:cBhvr>
                                        <p:cTn id="41" dur="150"/>
                                        <p:tgtEl>
                                          <p:spTgt spid="23592"/>
                                        </p:tgtEl>
                                      </p:cBhvr>
                                    </p:animEffect>
                                  </p:childTnLst>
                                </p:cTn>
                              </p:par>
                            </p:childTnLst>
                          </p:cTn>
                        </p:par>
                        <p:par>
                          <p:cTn id="42" fill="hold">
                            <p:stCondLst>
                              <p:cond delay="450"/>
                            </p:stCondLst>
                            <p:childTnLst>
                              <p:par>
                                <p:cTn id="43" presetID="10" presetClass="entr" presetSubtype="0" fill="hold" grpId="0" nodeType="afterEffect">
                                  <p:stCondLst>
                                    <p:cond delay="0"/>
                                  </p:stCondLst>
                                  <p:childTnLst>
                                    <p:set>
                                      <p:cBhvr>
                                        <p:cTn id="44" dur="1" fill="hold">
                                          <p:stCondLst>
                                            <p:cond delay="0"/>
                                          </p:stCondLst>
                                        </p:cTn>
                                        <p:tgtEl>
                                          <p:spTgt spid="23585"/>
                                        </p:tgtEl>
                                        <p:attrNameLst>
                                          <p:attrName>style.visibility</p:attrName>
                                        </p:attrNameLst>
                                      </p:cBhvr>
                                      <p:to>
                                        <p:strVal val="visible"/>
                                      </p:to>
                                    </p:set>
                                    <p:animEffect transition="in" filter="fade">
                                      <p:cBhvr>
                                        <p:cTn id="45" dur="150"/>
                                        <p:tgtEl>
                                          <p:spTgt spid="235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586"/>
                                        </p:tgtEl>
                                        <p:attrNameLst>
                                          <p:attrName>style.visibility</p:attrName>
                                        </p:attrNameLst>
                                      </p:cBhvr>
                                      <p:to>
                                        <p:strVal val="visible"/>
                                      </p:to>
                                    </p:set>
                                    <p:animEffect transition="in" filter="fade">
                                      <p:cBhvr>
                                        <p:cTn id="48" dur="150"/>
                                        <p:tgtEl>
                                          <p:spTgt spid="23586"/>
                                        </p:tgtEl>
                                      </p:cBhvr>
                                    </p:animEffect>
                                  </p:childTnLst>
                                </p:cTn>
                              </p:par>
                            </p:childTnLst>
                          </p:cTn>
                        </p:par>
                        <p:par>
                          <p:cTn id="49" fill="hold">
                            <p:stCondLst>
                              <p:cond delay="600"/>
                            </p:stCondLst>
                            <p:childTnLst>
                              <p:par>
                                <p:cTn id="50" presetID="10" presetClass="entr" presetSubtype="0" fill="hold" grpId="0" nodeType="afterEffect">
                                  <p:stCondLst>
                                    <p:cond delay="0"/>
                                  </p:stCondLst>
                                  <p:childTnLst>
                                    <p:set>
                                      <p:cBhvr>
                                        <p:cTn id="51" dur="1" fill="hold">
                                          <p:stCondLst>
                                            <p:cond delay="0"/>
                                          </p:stCondLst>
                                        </p:cTn>
                                        <p:tgtEl>
                                          <p:spTgt spid="23587"/>
                                        </p:tgtEl>
                                        <p:attrNameLst>
                                          <p:attrName>style.visibility</p:attrName>
                                        </p:attrNameLst>
                                      </p:cBhvr>
                                      <p:to>
                                        <p:strVal val="visible"/>
                                      </p:to>
                                    </p:set>
                                    <p:animEffect transition="in" filter="fade">
                                      <p:cBhvr>
                                        <p:cTn id="52" dur="150"/>
                                        <p:tgtEl>
                                          <p:spTgt spid="235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588"/>
                                        </p:tgtEl>
                                        <p:attrNameLst>
                                          <p:attrName>style.visibility</p:attrName>
                                        </p:attrNameLst>
                                      </p:cBhvr>
                                      <p:to>
                                        <p:strVal val="visible"/>
                                      </p:to>
                                    </p:set>
                                    <p:animEffect transition="in" filter="fade">
                                      <p:cBhvr>
                                        <p:cTn id="55" dur="150"/>
                                        <p:tgtEl>
                                          <p:spTgt spid="23588"/>
                                        </p:tgtEl>
                                      </p:cBhvr>
                                    </p:animEffect>
                                  </p:childTnLst>
                                </p:cTn>
                              </p:par>
                            </p:childTnLst>
                          </p:cTn>
                        </p:par>
                        <p:par>
                          <p:cTn id="56" fill="hold">
                            <p:stCondLst>
                              <p:cond delay="750"/>
                            </p:stCondLst>
                            <p:childTnLst>
                              <p:par>
                                <p:cTn id="57" presetID="10" presetClass="entr" presetSubtype="0" fill="hold" grpId="0" nodeType="afterEffect">
                                  <p:stCondLst>
                                    <p:cond delay="0"/>
                                  </p:stCondLst>
                                  <p:childTnLst>
                                    <p:set>
                                      <p:cBhvr>
                                        <p:cTn id="58" dur="1" fill="hold">
                                          <p:stCondLst>
                                            <p:cond delay="0"/>
                                          </p:stCondLst>
                                        </p:cTn>
                                        <p:tgtEl>
                                          <p:spTgt spid="23578"/>
                                        </p:tgtEl>
                                        <p:attrNameLst>
                                          <p:attrName>style.visibility</p:attrName>
                                        </p:attrNameLst>
                                      </p:cBhvr>
                                      <p:to>
                                        <p:strVal val="visible"/>
                                      </p:to>
                                    </p:set>
                                    <p:animEffect transition="in" filter="fade">
                                      <p:cBhvr>
                                        <p:cTn id="59" dur="150"/>
                                        <p:tgtEl>
                                          <p:spTgt spid="2357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579"/>
                                        </p:tgtEl>
                                        <p:attrNameLst>
                                          <p:attrName>style.visibility</p:attrName>
                                        </p:attrNameLst>
                                      </p:cBhvr>
                                      <p:to>
                                        <p:strVal val="visible"/>
                                      </p:to>
                                    </p:set>
                                    <p:animEffect transition="in" filter="fade">
                                      <p:cBhvr>
                                        <p:cTn id="62" dur="150"/>
                                        <p:tgtEl>
                                          <p:spTgt spid="23579"/>
                                        </p:tgtEl>
                                      </p:cBhvr>
                                    </p:animEffect>
                                  </p:childTnLst>
                                </p:cTn>
                              </p:par>
                            </p:childTnLst>
                          </p:cTn>
                        </p:par>
                        <p:par>
                          <p:cTn id="63" fill="hold">
                            <p:stCondLst>
                              <p:cond delay="900"/>
                            </p:stCondLst>
                            <p:childTnLst>
                              <p:par>
                                <p:cTn id="64" presetID="10" presetClass="entr" presetSubtype="0" fill="hold" grpId="0" nodeType="afterEffect">
                                  <p:stCondLst>
                                    <p:cond delay="0"/>
                                  </p:stCondLst>
                                  <p:childTnLst>
                                    <p:set>
                                      <p:cBhvr>
                                        <p:cTn id="65" dur="1" fill="hold">
                                          <p:stCondLst>
                                            <p:cond delay="0"/>
                                          </p:stCondLst>
                                        </p:cTn>
                                        <p:tgtEl>
                                          <p:spTgt spid="23580"/>
                                        </p:tgtEl>
                                        <p:attrNameLst>
                                          <p:attrName>style.visibility</p:attrName>
                                        </p:attrNameLst>
                                      </p:cBhvr>
                                      <p:to>
                                        <p:strVal val="visible"/>
                                      </p:to>
                                    </p:set>
                                    <p:animEffect transition="in" filter="fade">
                                      <p:cBhvr>
                                        <p:cTn id="66" dur="150"/>
                                        <p:tgtEl>
                                          <p:spTgt spid="2358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581"/>
                                        </p:tgtEl>
                                        <p:attrNameLst>
                                          <p:attrName>style.visibility</p:attrName>
                                        </p:attrNameLst>
                                      </p:cBhvr>
                                      <p:to>
                                        <p:strVal val="visible"/>
                                      </p:to>
                                    </p:set>
                                    <p:animEffect transition="in" filter="fade">
                                      <p:cBhvr>
                                        <p:cTn id="69" dur="150"/>
                                        <p:tgtEl>
                                          <p:spTgt spid="23581"/>
                                        </p:tgtEl>
                                      </p:cBhvr>
                                    </p:animEffect>
                                  </p:childTnLst>
                                </p:cTn>
                              </p:par>
                            </p:childTnLst>
                          </p:cTn>
                        </p:par>
                        <p:par>
                          <p:cTn id="70" fill="hold">
                            <p:stCondLst>
                              <p:cond delay="1050"/>
                            </p:stCondLst>
                            <p:childTnLst>
                              <p:par>
                                <p:cTn id="71" presetID="10" presetClass="entr" presetSubtype="0" fill="hold" grpId="0" nodeType="afterEffect">
                                  <p:stCondLst>
                                    <p:cond delay="0"/>
                                  </p:stCondLst>
                                  <p:childTnLst>
                                    <p:set>
                                      <p:cBhvr>
                                        <p:cTn id="72" dur="1" fill="hold">
                                          <p:stCondLst>
                                            <p:cond delay="0"/>
                                          </p:stCondLst>
                                        </p:cTn>
                                        <p:tgtEl>
                                          <p:spTgt spid="23582"/>
                                        </p:tgtEl>
                                        <p:attrNameLst>
                                          <p:attrName>style.visibility</p:attrName>
                                        </p:attrNameLst>
                                      </p:cBhvr>
                                      <p:to>
                                        <p:strVal val="visible"/>
                                      </p:to>
                                    </p:set>
                                    <p:animEffect transition="in" filter="fade">
                                      <p:cBhvr>
                                        <p:cTn id="73" dur="150"/>
                                        <p:tgtEl>
                                          <p:spTgt spid="23582"/>
                                        </p:tgtEl>
                                      </p:cBhvr>
                                    </p:animEffect>
                                  </p:childTnLst>
                                </p:cTn>
                              </p:par>
                            </p:childTnLst>
                          </p:cTn>
                        </p:par>
                        <p:par>
                          <p:cTn id="74" fill="hold">
                            <p:stCondLst>
                              <p:cond delay="1200"/>
                            </p:stCondLst>
                            <p:childTnLst>
                              <p:par>
                                <p:cTn id="75" presetID="10" presetClass="entr" presetSubtype="0" fill="hold" grpId="0" nodeType="afterEffect">
                                  <p:stCondLst>
                                    <p:cond delay="0"/>
                                  </p:stCondLst>
                                  <p:childTnLst>
                                    <p:set>
                                      <p:cBhvr>
                                        <p:cTn id="76" dur="1" fill="hold">
                                          <p:stCondLst>
                                            <p:cond delay="0"/>
                                          </p:stCondLst>
                                        </p:cTn>
                                        <p:tgtEl>
                                          <p:spTgt spid="23583"/>
                                        </p:tgtEl>
                                        <p:attrNameLst>
                                          <p:attrName>style.visibility</p:attrName>
                                        </p:attrNameLst>
                                      </p:cBhvr>
                                      <p:to>
                                        <p:strVal val="visible"/>
                                      </p:to>
                                    </p:set>
                                    <p:animEffect transition="in" filter="fade">
                                      <p:cBhvr>
                                        <p:cTn id="77" dur="150"/>
                                        <p:tgtEl>
                                          <p:spTgt spid="23583"/>
                                        </p:tgtEl>
                                      </p:cBhvr>
                                    </p:animEffect>
                                  </p:childTnLst>
                                </p:cTn>
                              </p:par>
                            </p:childTnLst>
                          </p:cTn>
                        </p:par>
                        <p:par>
                          <p:cTn id="78" fill="hold">
                            <p:stCondLst>
                              <p:cond delay="1350"/>
                            </p:stCondLst>
                            <p:childTnLst>
                              <p:par>
                                <p:cTn id="79" presetID="10" presetClass="entr" presetSubtype="0" fill="hold" grpId="0" nodeType="afterEffect">
                                  <p:stCondLst>
                                    <p:cond delay="0"/>
                                  </p:stCondLst>
                                  <p:childTnLst>
                                    <p:set>
                                      <p:cBhvr>
                                        <p:cTn id="80" dur="1" fill="hold">
                                          <p:stCondLst>
                                            <p:cond delay="0"/>
                                          </p:stCondLst>
                                        </p:cTn>
                                        <p:tgtEl>
                                          <p:spTgt spid="23574"/>
                                        </p:tgtEl>
                                        <p:attrNameLst>
                                          <p:attrName>style.visibility</p:attrName>
                                        </p:attrNameLst>
                                      </p:cBhvr>
                                      <p:to>
                                        <p:strVal val="visible"/>
                                      </p:to>
                                    </p:set>
                                    <p:animEffect transition="in" filter="fade">
                                      <p:cBhvr>
                                        <p:cTn id="81" dur="150"/>
                                        <p:tgtEl>
                                          <p:spTgt spid="23574"/>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23575"/>
                                        </p:tgtEl>
                                        <p:attrNameLst>
                                          <p:attrName>style.visibility</p:attrName>
                                        </p:attrNameLst>
                                      </p:cBhvr>
                                      <p:to>
                                        <p:strVal val="visible"/>
                                      </p:to>
                                    </p:set>
                                    <p:animEffect transition="in" filter="fade">
                                      <p:cBhvr>
                                        <p:cTn id="85" dur="150"/>
                                        <p:tgtEl>
                                          <p:spTgt spid="235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576"/>
                                        </p:tgtEl>
                                        <p:attrNameLst>
                                          <p:attrName>style.visibility</p:attrName>
                                        </p:attrNameLst>
                                      </p:cBhvr>
                                      <p:to>
                                        <p:strVal val="visible"/>
                                      </p:to>
                                    </p:set>
                                    <p:animEffect transition="in" filter="fade">
                                      <p:cBhvr>
                                        <p:cTn id="88" dur="150"/>
                                        <p:tgtEl>
                                          <p:spTgt spid="23576"/>
                                        </p:tgtEl>
                                      </p:cBhvr>
                                    </p:animEffect>
                                  </p:childTnLst>
                                </p:cTn>
                              </p:par>
                            </p:childTnLst>
                          </p:cTn>
                        </p:par>
                        <p:par>
                          <p:cTn id="89" fill="hold">
                            <p:stCondLst>
                              <p:cond delay="1650"/>
                            </p:stCondLst>
                            <p:childTnLst>
                              <p:par>
                                <p:cTn id="90" presetID="10" presetClass="entr" presetSubtype="0" fill="hold" grpId="0" nodeType="afterEffect">
                                  <p:stCondLst>
                                    <p:cond delay="0"/>
                                  </p:stCondLst>
                                  <p:childTnLst>
                                    <p:set>
                                      <p:cBhvr>
                                        <p:cTn id="91" dur="1" fill="hold">
                                          <p:stCondLst>
                                            <p:cond delay="0"/>
                                          </p:stCondLst>
                                        </p:cTn>
                                        <p:tgtEl>
                                          <p:spTgt spid="23572"/>
                                        </p:tgtEl>
                                        <p:attrNameLst>
                                          <p:attrName>style.visibility</p:attrName>
                                        </p:attrNameLst>
                                      </p:cBhvr>
                                      <p:to>
                                        <p:strVal val="visible"/>
                                      </p:to>
                                    </p:set>
                                    <p:animEffect transition="in" filter="fade">
                                      <p:cBhvr>
                                        <p:cTn id="92" dur="150"/>
                                        <p:tgtEl>
                                          <p:spTgt spid="2357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565"/>
                                        </p:tgtEl>
                                        <p:attrNameLst>
                                          <p:attrName>style.visibility</p:attrName>
                                        </p:attrNameLst>
                                      </p:cBhvr>
                                      <p:to>
                                        <p:strVal val="visible"/>
                                      </p:to>
                                    </p:set>
                                    <p:animEffect transition="in" filter="fade">
                                      <p:cBhvr>
                                        <p:cTn id="95" dur="150"/>
                                        <p:tgtEl>
                                          <p:spTgt spid="2356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3566"/>
                                        </p:tgtEl>
                                        <p:attrNameLst>
                                          <p:attrName>style.visibility</p:attrName>
                                        </p:attrNameLst>
                                      </p:cBhvr>
                                      <p:to>
                                        <p:strVal val="visible"/>
                                      </p:to>
                                    </p:set>
                                    <p:animEffect transition="in" filter="fade">
                                      <p:cBhvr>
                                        <p:cTn id="98" dur="150"/>
                                        <p:tgtEl>
                                          <p:spTgt spid="23566"/>
                                        </p:tgtEl>
                                      </p:cBhvr>
                                    </p:animEffect>
                                  </p:childTnLst>
                                </p:cTn>
                              </p:par>
                            </p:childTnLst>
                          </p:cTn>
                        </p:par>
                        <p:par>
                          <p:cTn id="99" fill="hold">
                            <p:stCondLst>
                              <p:cond delay="1800"/>
                            </p:stCondLst>
                            <p:childTnLst>
                              <p:par>
                                <p:cTn id="100" presetID="10" presetClass="entr" presetSubtype="0" fill="hold" grpId="0" nodeType="afterEffect">
                                  <p:stCondLst>
                                    <p:cond delay="0"/>
                                  </p:stCondLst>
                                  <p:childTnLst>
                                    <p:set>
                                      <p:cBhvr>
                                        <p:cTn id="101" dur="1" fill="hold">
                                          <p:stCondLst>
                                            <p:cond delay="0"/>
                                          </p:stCondLst>
                                        </p:cTn>
                                        <p:tgtEl>
                                          <p:spTgt spid="23567"/>
                                        </p:tgtEl>
                                        <p:attrNameLst>
                                          <p:attrName>style.visibility</p:attrName>
                                        </p:attrNameLst>
                                      </p:cBhvr>
                                      <p:to>
                                        <p:strVal val="visible"/>
                                      </p:to>
                                    </p:set>
                                    <p:animEffect transition="in" filter="fade">
                                      <p:cBhvr>
                                        <p:cTn id="102" dur="150"/>
                                        <p:tgtEl>
                                          <p:spTgt spid="235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568"/>
                                        </p:tgtEl>
                                        <p:attrNameLst>
                                          <p:attrName>style.visibility</p:attrName>
                                        </p:attrNameLst>
                                      </p:cBhvr>
                                      <p:to>
                                        <p:strVal val="visible"/>
                                      </p:to>
                                    </p:set>
                                    <p:animEffect transition="in" filter="fade">
                                      <p:cBhvr>
                                        <p:cTn id="105" dur="150"/>
                                        <p:tgtEl>
                                          <p:spTgt spid="23568"/>
                                        </p:tgtEl>
                                      </p:cBhvr>
                                    </p:animEffect>
                                  </p:childTnLst>
                                </p:cTn>
                              </p:par>
                            </p:childTnLst>
                          </p:cTn>
                        </p:par>
                        <p:par>
                          <p:cTn id="106" fill="hold">
                            <p:stCondLst>
                              <p:cond delay="1950"/>
                            </p:stCondLst>
                            <p:childTnLst>
                              <p:par>
                                <p:cTn id="107" presetID="10" presetClass="entr" presetSubtype="0" fill="hold" grpId="0" nodeType="afterEffect">
                                  <p:stCondLst>
                                    <p:cond delay="0"/>
                                  </p:stCondLst>
                                  <p:childTnLst>
                                    <p:set>
                                      <p:cBhvr>
                                        <p:cTn id="108" dur="1" fill="hold">
                                          <p:stCondLst>
                                            <p:cond delay="0"/>
                                          </p:stCondLst>
                                        </p:cTn>
                                        <p:tgtEl>
                                          <p:spTgt spid="23569"/>
                                        </p:tgtEl>
                                        <p:attrNameLst>
                                          <p:attrName>style.visibility</p:attrName>
                                        </p:attrNameLst>
                                      </p:cBhvr>
                                      <p:to>
                                        <p:strVal val="visible"/>
                                      </p:to>
                                    </p:set>
                                    <p:animEffect transition="in" filter="fade">
                                      <p:cBhvr>
                                        <p:cTn id="109" dur="150"/>
                                        <p:tgtEl>
                                          <p:spTgt spid="2356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570"/>
                                        </p:tgtEl>
                                        <p:attrNameLst>
                                          <p:attrName>style.visibility</p:attrName>
                                        </p:attrNameLst>
                                      </p:cBhvr>
                                      <p:to>
                                        <p:strVal val="visible"/>
                                      </p:to>
                                    </p:set>
                                    <p:animEffect transition="in" filter="fade">
                                      <p:cBhvr>
                                        <p:cTn id="112" dur="150"/>
                                        <p:tgtEl>
                                          <p:spTgt spid="2357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left)">
                                      <p:cBhvr>
                                        <p:cTn id="117" dur="200"/>
                                        <p:tgtEl>
                                          <p:spTgt spid="42"/>
                                        </p:tgtEl>
                                      </p:cBhvr>
                                    </p:animEffect>
                                  </p:childTnLst>
                                </p:cTn>
                              </p:par>
                            </p:childTnLst>
                          </p:cTn>
                        </p:par>
                        <p:par>
                          <p:cTn id="118" fill="hold">
                            <p:stCondLst>
                              <p:cond delay="200"/>
                            </p:stCondLst>
                            <p:childTnLst>
                              <p:par>
                                <p:cTn id="119" presetID="22" presetClass="entr" presetSubtype="1" fill="hold"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200"/>
                                        <p:tgtEl>
                                          <p:spTgt spid="43"/>
                                        </p:tgtEl>
                                      </p:cBhvr>
                                    </p:animEffect>
                                  </p:childTnLst>
                                </p:cTn>
                              </p:par>
                            </p:childTnLst>
                          </p:cTn>
                        </p:par>
                        <p:par>
                          <p:cTn id="122" fill="hold">
                            <p:stCondLst>
                              <p:cond delay="400"/>
                            </p:stCondLst>
                            <p:childTnLst>
                              <p:par>
                                <p:cTn id="123" presetID="10" presetClass="entr" presetSubtype="0" fill="hold" nodeType="afterEffect">
                                  <p:stCondLst>
                                    <p:cond delay="0"/>
                                  </p:stCondLst>
                                  <p:childTnLst>
                                    <p:set>
                                      <p:cBhvr>
                                        <p:cTn id="124" dur="1" fill="hold">
                                          <p:stCondLst>
                                            <p:cond delay="0"/>
                                          </p:stCondLst>
                                        </p:cTn>
                                        <p:tgtEl>
                                          <p:spTgt spid="23562">
                                            <p:txEl>
                                              <p:pRg st="0" end="0"/>
                                            </p:txEl>
                                          </p:spTgt>
                                        </p:tgtEl>
                                        <p:attrNameLst>
                                          <p:attrName>style.visibility</p:attrName>
                                        </p:attrNameLst>
                                      </p:cBhvr>
                                      <p:to>
                                        <p:strVal val="visible"/>
                                      </p:to>
                                    </p:set>
                                    <p:animEffect transition="in" filter="fade">
                                      <p:cBhvr>
                                        <p:cTn id="125" dur="150"/>
                                        <p:tgtEl>
                                          <p:spTgt spid="23562">
                                            <p:txEl>
                                              <p:pRg st="0" end="0"/>
                                            </p:txEl>
                                          </p:spTgt>
                                        </p:tgtEl>
                                      </p:cBhvr>
                                    </p:animEffect>
                                  </p:childTnLst>
                                </p:cTn>
                              </p:par>
                            </p:childTnLst>
                          </p:cTn>
                        </p:par>
                        <p:par>
                          <p:cTn id="126" fill="hold">
                            <p:stCondLst>
                              <p:cond delay="550"/>
                            </p:stCondLst>
                            <p:childTnLst>
                              <p:par>
                                <p:cTn id="127" presetID="10" presetClass="entr" presetSubtype="0" fill="hold" nodeType="afterEffect">
                                  <p:stCondLst>
                                    <p:cond delay="0"/>
                                  </p:stCondLst>
                                  <p:childTnLst>
                                    <p:set>
                                      <p:cBhvr>
                                        <p:cTn id="128" dur="1" fill="hold">
                                          <p:stCondLst>
                                            <p:cond delay="0"/>
                                          </p:stCondLst>
                                        </p:cTn>
                                        <p:tgtEl>
                                          <p:spTgt spid="23562">
                                            <p:txEl>
                                              <p:pRg st="1" end="1"/>
                                            </p:txEl>
                                          </p:spTgt>
                                        </p:tgtEl>
                                        <p:attrNameLst>
                                          <p:attrName>style.visibility</p:attrName>
                                        </p:attrNameLst>
                                      </p:cBhvr>
                                      <p:to>
                                        <p:strVal val="visible"/>
                                      </p:to>
                                    </p:set>
                                    <p:animEffect transition="in" filter="fade">
                                      <p:cBhvr>
                                        <p:cTn id="129" dur="150"/>
                                        <p:tgtEl>
                                          <p:spTgt spid="23562">
                                            <p:txEl>
                                              <p:pRg st="1" end="1"/>
                                            </p:txEl>
                                          </p:spTgt>
                                        </p:tgtEl>
                                      </p:cBhvr>
                                    </p:animEffect>
                                  </p:childTnLst>
                                </p:cTn>
                              </p:par>
                            </p:childTnLst>
                          </p:cTn>
                        </p:par>
                        <p:par>
                          <p:cTn id="130" fill="hold">
                            <p:stCondLst>
                              <p:cond delay="700"/>
                            </p:stCondLst>
                            <p:childTnLst>
                              <p:par>
                                <p:cTn id="131" presetID="10" presetClass="entr" presetSubtype="0" fill="hold" nodeType="afterEffect">
                                  <p:stCondLst>
                                    <p:cond delay="0"/>
                                  </p:stCondLst>
                                  <p:childTnLst>
                                    <p:set>
                                      <p:cBhvr>
                                        <p:cTn id="132" dur="1" fill="hold">
                                          <p:stCondLst>
                                            <p:cond delay="0"/>
                                          </p:stCondLst>
                                        </p:cTn>
                                        <p:tgtEl>
                                          <p:spTgt spid="23562">
                                            <p:txEl>
                                              <p:pRg st="2" end="2"/>
                                            </p:txEl>
                                          </p:spTgt>
                                        </p:tgtEl>
                                        <p:attrNameLst>
                                          <p:attrName>style.visibility</p:attrName>
                                        </p:attrNameLst>
                                      </p:cBhvr>
                                      <p:to>
                                        <p:strVal val="visible"/>
                                      </p:to>
                                    </p:set>
                                    <p:animEffect transition="in" filter="fade">
                                      <p:cBhvr>
                                        <p:cTn id="133" dur="150"/>
                                        <p:tgtEl>
                                          <p:spTgt spid="23562">
                                            <p:txEl>
                                              <p:pRg st="2" end="2"/>
                                            </p:txEl>
                                          </p:spTgt>
                                        </p:tgtEl>
                                      </p:cBhvr>
                                    </p:animEffect>
                                  </p:childTnLst>
                                </p:cTn>
                              </p:par>
                            </p:childTnLst>
                          </p:cTn>
                        </p:par>
                        <p:par>
                          <p:cTn id="134" fill="hold">
                            <p:stCondLst>
                              <p:cond delay="850"/>
                            </p:stCondLst>
                            <p:childTnLst>
                              <p:par>
                                <p:cTn id="135" presetID="10" presetClass="entr" presetSubtype="0" fill="hold" nodeType="afterEffect">
                                  <p:stCondLst>
                                    <p:cond delay="0"/>
                                  </p:stCondLst>
                                  <p:childTnLst>
                                    <p:set>
                                      <p:cBhvr>
                                        <p:cTn id="136" dur="1" fill="hold">
                                          <p:stCondLst>
                                            <p:cond delay="0"/>
                                          </p:stCondLst>
                                        </p:cTn>
                                        <p:tgtEl>
                                          <p:spTgt spid="23562">
                                            <p:txEl>
                                              <p:pRg st="3" end="3"/>
                                            </p:txEl>
                                          </p:spTgt>
                                        </p:tgtEl>
                                        <p:attrNameLst>
                                          <p:attrName>style.visibility</p:attrName>
                                        </p:attrNameLst>
                                      </p:cBhvr>
                                      <p:to>
                                        <p:strVal val="visible"/>
                                      </p:to>
                                    </p:set>
                                    <p:animEffect transition="in" filter="fade">
                                      <p:cBhvr>
                                        <p:cTn id="137" dur="150"/>
                                        <p:tgtEl>
                                          <p:spTgt spid="23562">
                                            <p:txEl>
                                              <p:pRg st="3" end="3"/>
                                            </p:txEl>
                                          </p:spTgt>
                                        </p:tgtEl>
                                      </p:cBhvr>
                                    </p:animEffect>
                                  </p:childTnLst>
                                </p:cTn>
                              </p:par>
                            </p:childTnLst>
                          </p:cTn>
                        </p:par>
                        <p:par>
                          <p:cTn id="138" fill="hold">
                            <p:stCondLst>
                              <p:cond delay="1000"/>
                            </p:stCondLst>
                            <p:childTnLst>
                              <p:par>
                                <p:cTn id="139" presetID="10" presetClass="entr" presetSubtype="0" fill="hold" nodeType="afterEffect">
                                  <p:stCondLst>
                                    <p:cond delay="0"/>
                                  </p:stCondLst>
                                  <p:childTnLst>
                                    <p:set>
                                      <p:cBhvr>
                                        <p:cTn id="140" dur="1" fill="hold">
                                          <p:stCondLst>
                                            <p:cond delay="0"/>
                                          </p:stCondLst>
                                        </p:cTn>
                                        <p:tgtEl>
                                          <p:spTgt spid="23562">
                                            <p:txEl>
                                              <p:pRg st="4" end="4"/>
                                            </p:txEl>
                                          </p:spTgt>
                                        </p:tgtEl>
                                        <p:attrNameLst>
                                          <p:attrName>style.visibility</p:attrName>
                                        </p:attrNameLst>
                                      </p:cBhvr>
                                      <p:to>
                                        <p:strVal val="visible"/>
                                      </p:to>
                                    </p:set>
                                    <p:animEffect transition="in" filter="fade">
                                      <p:cBhvr>
                                        <p:cTn id="141" dur="150"/>
                                        <p:tgtEl>
                                          <p:spTgt spid="23562">
                                            <p:txEl>
                                              <p:pRg st="4" end="4"/>
                                            </p:txEl>
                                          </p:spTgt>
                                        </p:tgtEl>
                                      </p:cBhvr>
                                    </p:animEffect>
                                  </p:childTnLst>
                                </p:cTn>
                              </p:par>
                            </p:childTnLst>
                          </p:cTn>
                        </p:par>
                        <p:par>
                          <p:cTn id="142" fill="hold">
                            <p:stCondLst>
                              <p:cond delay="1150"/>
                            </p:stCondLst>
                            <p:childTnLst>
                              <p:par>
                                <p:cTn id="143" presetID="10" presetClass="entr" presetSubtype="0" fill="hold" nodeType="afterEffect">
                                  <p:stCondLst>
                                    <p:cond delay="0"/>
                                  </p:stCondLst>
                                  <p:childTnLst>
                                    <p:set>
                                      <p:cBhvr>
                                        <p:cTn id="144" dur="1" fill="hold">
                                          <p:stCondLst>
                                            <p:cond delay="0"/>
                                          </p:stCondLst>
                                        </p:cTn>
                                        <p:tgtEl>
                                          <p:spTgt spid="23562">
                                            <p:txEl>
                                              <p:pRg st="5" end="5"/>
                                            </p:txEl>
                                          </p:spTgt>
                                        </p:tgtEl>
                                        <p:attrNameLst>
                                          <p:attrName>style.visibility</p:attrName>
                                        </p:attrNameLst>
                                      </p:cBhvr>
                                      <p:to>
                                        <p:strVal val="visible"/>
                                      </p:to>
                                    </p:set>
                                    <p:animEffect transition="in" filter="fade">
                                      <p:cBhvr>
                                        <p:cTn id="145" dur="150"/>
                                        <p:tgtEl>
                                          <p:spTgt spid="23562">
                                            <p:txEl>
                                              <p:pRg st="5" end="5"/>
                                            </p:txEl>
                                          </p:spTgt>
                                        </p:tgtEl>
                                      </p:cBhvr>
                                    </p:animEffect>
                                  </p:childTnLst>
                                </p:cTn>
                              </p:par>
                            </p:childTnLst>
                          </p:cTn>
                        </p:par>
                        <p:par>
                          <p:cTn id="146" fill="hold">
                            <p:stCondLst>
                              <p:cond delay="1300"/>
                            </p:stCondLst>
                            <p:childTnLst>
                              <p:par>
                                <p:cTn id="147" presetID="10" presetClass="entr" presetSubtype="0" fill="hold" nodeType="afterEffect">
                                  <p:stCondLst>
                                    <p:cond delay="0"/>
                                  </p:stCondLst>
                                  <p:childTnLst>
                                    <p:set>
                                      <p:cBhvr>
                                        <p:cTn id="148" dur="1" fill="hold">
                                          <p:stCondLst>
                                            <p:cond delay="0"/>
                                          </p:stCondLst>
                                        </p:cTn>
                                        <p:tgtEl>
                                          <p:spTgt spid="23562">
                                            <p:txEl>
                                              <p:pRg st="6" end="6"/>
                                            </p:txEl>
                                          </p:spTgt>
                                        </p:tgtEl>
                                        <p:attrNameLst>
                                          <p:attrName>style.visibility</p:attrName>
                                        </p:attrNameLst>
                                      </p:cBhvr>
                                      <p:to>
                                        <p:strVal val="visible"/>
                                      </p:to>
                                    </p:set>
                                    <p:animEffect transition="in" filter="fade">
                                      <p:cBhvr>
                                        <p:cTn id="149" dur="150"/>
                                        <p:tgtEl>
                                          <p:spTgt spid="23562">
                                            <p:txEl>
                                              <p:pRg st="6" end="6"/>
                                            </p:txEl>
                                          </p:spTgt>
                                        </p:tgtEl>
                                      </p:cBhvr>
                                    </p:animEffect>
                                  </p:childTnLst>
                                </p:cTn>
                              </p:par>
                            </p:childTnLst>
                          </p:cTn>
                        </p:par>
                        <p:par>
                          <p:cTn id="150" fill="hold">
                            <p:stCondLst>
                              <p:cond delay="1450"/>
                            </p:stCondLst>
                            <p:childTnLst>
                              <p:par>
                                <p:cTn id="151" presetID="10" presetClass="entr" presetSubtype="0" fill="hold" nodeType="afterEffect">
                                  <p:stCondLst>
                                    <p:cond delay="0"/>
                                  </p:stCondLst>
                                  <p:childTnLst>
                                    <p:set>
                                      <p:cBhvr>
                                        <p:cTn id="152" dur="1" fill="hold">
                                          <p:stCondLst>
                                            <p:cond delay="0"/>
                                          </p:stCondLst>
                                        </p:cTn>
                                        <p:tgtEl>
                                          <p:spTgt spid="23562">
                                            <p:txEl>
                                              <p:pRg st="7" end="7"/>
                                            </p:txEl>
                                          </p:spTgt>
                                        </p:tgtEl>
                                        <p:attrNameLst>
                                          <p:attrName>style.visibility</p:attrName>
                                        </p:attrNameLst>
                                      </p:cBhvr>
                                      <p:to>
                                        <p:strVal val="visible"/>
                                      </p:to>
                                    </p:set>
                                    <p:animEffect transition="in" filter="fade">
                                      <p:cBhvr>
                                        <p:cTn id="153" dur="150"/>
                                        <p:tgtEl>
                                          <p:spTgt spid="23562">
                                            <p:txEl>
                                              <p:pRg st="7" end="7"/>
                                            </p:txEl>
                                          </p:spTgt>
                                        </p:tgtEl>
                                      </p:cBhvr>
                                    </p:animEffect>
                                  </p:childTnLst>
                                </p:cTn>
                              </p:par>
                            </p:childTnLst>
                          </p:cTn>
                        </p:par>
                        <p:par>
                          <p:cTn id="154" fill="hold">
                            <p:stCondLst>
                              <p:cond delay="1600"/>
                            </p:stCondLst>
                            <p:childTnLst>
                              <p:par>
                                <p:cTn id="155" presetID="10" presetClass="entr" presetSubtype="0" fill="hold" nodeType="afterEffect">
                                  <p:stCondLst>
                                    <p:cond delay="0"/>
                                  </p:stCondLst>
                                  <p:childTnLst>
                                    <p:set>
                                      <p:cBhvr>
                                        <p:cTn id="156" dur="1" fill="hold">
                                          <p:stCondLst>
                                            <p:cond delay="0"/>
                                          </p:stCondLst>
                                        </p:cTn>
                                        <p:tgtEl>
                                          <p:spTgt spid="23562">
                                            <p:txEl>
                                              <p:pRg st="8" end="8"/>
                                            </p:txEl>
                                          </p:spTgt>
                                        </p:tgtEl>
                                        <p:attrNameLst>
                                          <p:attrName>style.visibility</p:attrName>
                                        </p:attrNameLst>
                                      </p:cBhvr>
                                      <p:to>
                                        <p:strVal val="visible"/>
                                      </p:to>
                                    </p:set>
                                    <p:animEffect transition="in" filter="fade">
                                      <p:cBhvr>
                                        <p:cTn id="157" dur="150"/>
                                        <p:tgtEl>
                                          <p:spTgt spid="23562">
                                            <p:txEl>
                                              <p:pRg st="8" end="8"/>
                                            </p:txEl>
                                          </p:spTgt>
                                        </p:tgtEl>
                                      </p:cBhvr>
                                    </p:animEffect>
                                  </p:childTnLst>
                                </p:cTn>
                              </p:par>
                            </p:childTnLst>
                          </p:cTn>
                        </p:par>
                        <p:par>
                          <p:cTn id="158" fill="hold">
                            <p:stCondLst>
                              <p:cond delay="1750"/>
                            </p:stCondLst>
                            <p:childTnLst>
                              <p:par>
                                <p:cTn id="159" presetID="10" presetClass="entr" presetSubtype="0" fill="hold" nodeType="afterEffect">
                                  <p:stCondLst>
                                    <p:cond delay="0"/>
                                  </p:stCondLst>
                                  <p:childTnLst>
                                    <p:set>
                                      <p:cBhvr>
                                        <p:cTn id="160" dur="1" fill="hold">
                                          <p:stCondLst>
                                            <p:cond delay="0"/>
                                          </p:stCondLst>
                                        </p:cTn>
                                        <p:tgtEl>
                                          <p:spTgt spid="23562">
                                            <p:txEl>
                                              <p:pRg st="9" end="9"/>
                                            </p:txEl>
                                          </p:spTgt>
                                        </p:tgtEl>
                                        <p:attrNameLst>
                                          <p:attrName>style.visibility</p:attrName>
                                        </p:attrNameLst>
                                      </p:cBhvr>
                                      <p:to>
                                        <p:strVal val="visible"/>
                                      </p:to>
                                    </p:set>
                                    <p:animEffect transition="in" filter="fade">
                                      <p:cBhvr>
                                        <p:cTn id="161" dur="150"/>
                                        <p:tgtEl>
                                          <p:spTgt spid="23562">
                                            <p:txEl>
                                              <p:pRg st="9" end="9"/>
                                            </p:txEl>
                                          </p:spTgt>
                                        </p:tgtEl>
                                      </p:cBhvr>
                                    </p:animEffect>
                                  </p:childTnLst>
                                </p:cTn>
                              </p:par>
                            </p:childTnLst>
                          </p:cTn>
                        </p:par>
                        <p:par>
                          <p:cTn id="162" fill="hold">
                            <p:stCondLst>
                              <p:cond delay="1900"/>
                            </p:stCondLst>
                            <p:childTnLst>
                              <p:par>
                                <p:cTn id="163" presetID="10" presetClass="entr" presetSubtype="0" fill="hold" nodeType="afterEffect">
                                  <p:stCondLst>
                                    <p:cond delay="0"/>
                                  </p:stCondLst>
                                  <p:childTnLst>
                                    <p:set>
                                      <p:cBhvr>
                                        <p:cTn id="164" dur="1" fill="hold">
                                          <p:stCondLst>
                                            <p:cond delay="0"/>
                                          </p:stCondLst>
                                        </p:cTn>
                                        <p:tgtEl>
                                          <p:spTgt spid="23562">
                                            <p:txEl>
                                              <p:pRg st="10" end="10"/>
                                            </p:txEl>
                                          </p:spTgt>
                                        </p:tgtEl>
                                        <p:attrNameLst>
                                          <p:attrName>style.visibility</p:attrName>
                                        </p:attrNameLst>
                                      </p:cBhvr>
                                      <p:to>
                                        <p:strVal val="visible"/>
                                      </p:to>
                                    </p:set>
                                    <p:animEffect transition="in" filter="fade">
                                      <p:cBhvr>
                                        <p:cTn id="165" dur="150"/>
                                        <p:tgtEl>
                                          <p:spTgt spid="23562">
                                            <p:txEl>
                                              <p:pRg st="10" end="10"/>
                                            </p:txEl>
                                          </p:spTgt>
                                        </p:tgtEl>
                                      </p:cBhvr>
                                    </p:animEffect>
                                  </p:childTnLst>
                                </p:cTn>
                              </p:par>
                            </p:childTnLst>
                          </p:cTn>
                        </p:par>
                        <p:par>
                          <p:cTn id="166" fill="hold">
                            <p:stCondLst>
                              <p:cond delay="2050"/>
                            </p:stCondLst>
                            <p:childTnLst>
                              <p:par>
                                <p:cTn id="167" presetID="10" presetClass="entr" presetSubtype="0" fill="hold" nodeType="afterEffect">
                                  <p:stCondLst>
                                    <p:cond delay="0"/>
                                  </p:stCondLst>
                                  <p:childTnLst>
                                    <p:set>
                                      <p:cBhvr>
                                        <p:cTn id="168" dur="1" fill="hold">
                                          <p:stCondLst>
                                            <p:cond delay="0"/>
                                          </p:stCondLst>
                                        </p:cTn>
                                        <p:tgtEl>
                                          <p:spTgt spid="23562">
                                            <p:txEl>
                                              <p:pRg st="11" end="11"/>
                                            </p:txEl>
                                          </p:spTgt>
                                        </p:tgtEl>
                                        <p:attrNameLst>
                                          <p:attrName>style.visibility</p:attrName>
                                        </p:attrNameLst>
                                      </p:cBhvr>
                                      <p:to>
                                        <p:strVal val="visible"/>
                                      </p:to>
                                    </p:set>
                                    <p:animEffect transition="in" filter="fade">
                                      <p:cBhvr>
                                        <p:cTn id="169" dur="150"/>
                                        <p:tgtEl>
                                          <p:spTgt spid="2356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0" grpId="0"/>
      <p:bldP spid="23591" grpId="0"/>
      <p:bldP spid="23592" grpId="0"/>
      <p:bldP spid="23584" grpId="0" animBg="1"/>
      <p:bldP spid="23585" grpId="0"/>
      <p:bldP spid="23586" grpId="0"/>
      <p:bldP spid="23587" grpId="0"/>
      <p:bldP spid="23588" grpId="0"/>
      <p:bldP spid="23578" grpId="0"/>
      <p:bldP spid="23579" grpId="0"/>
      <p:bldP spid="23580" grpId="0"/>
      <p:bldP spid="23581" grpId="0"/>
      <p:bldP spid="23582" grpId="0"/>
      <p:bldP spid="23583" grpId="0"/>
      <p:bldP spid="23574" grpId="0"/>
      <p:bldP spid="23575" grpId="0"/>
      <p:bldP spid="23576" grpId="0"/>
      <p:bldP spid="23572" grpId="0"/>
      <p:bldP spid="23565" grpId="0"/>
      <p:bldP spid="23566" grpId="0"/>
      <p:bldP spid="23567" grpId="0"/>
      <p:bldP spid="23568" grpId="0"/>
      <p:bldP spid="23569" grpId="0"/>
      <p:bldP spid="23570" grpId="0"/>
      <p:bldP spid="23563" grpId="0" animBg="1"/>
      <p:bldP spid="44"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ea typeface="ＭＳ Ｐゴシック" pitchFamily="34" charset="-128"/>
              </a:rPr>
              <a:t>Complexity</a:t>
            </a:r>
          </a:p>
        </p:txBody>
      </p:sp>
      <p:sp>
        <p:nvSpPr>
          <p:cNvPr id="9" name="Content Placeholder 8">
            <a:extLst>
              <a:ext uri="{FF2B5EF4-FFF2-40B4-BE49-F238E27FC236}">
                <a16:creationId xmlns:a16="http://schemas.microsoft.com/office/drawing/2014/main" id="{168EDE31-99F6-4238-8F20-C68EF5424146}"/>
              </a:ext>
            </a:extLst>
          </p:cNvPr>
          <p:cNvSpPr>
            <a:spLocks noGrp="1"/>
          </p:cNvSpPr>
          <p:nvPr>
            <p:ph sz="quarter" idx="11"/>
          </p:nvPr>
        </p:nvSpPr>
        <p:spPr/>
        <p:txBody>
          <a:bodyPr/>
          <a:lstStyle/>
          <a:p>
            <a:r>
              <a:rPr lang="en-US" dirty="0"/>
              <a:t>States contain multiple layers and types of information</a:t>
            </a:r>
          </a:p>
          <a:p>
            <a:r>
              <a:rPr lang="en-US" dirty="0"/>
              <a:t>“States” consist of many states</a:t>
            </a:r>
          </a:p>
          <a:p>
            <a:r>
              <a:rPr lang="en-US" dirty="0"/>
              <a:t>States and associated tasks are codependent</a:t>
            </a:r>
          </a:p>
          <a:p>
            <a:r>
              <a:rPr lang="en-US" dirty="0"/>
              <a:t>States change for many reasons</a:t>
            </a:r>
          </a:p>
          <a:p>
            <a:pPr lvl="1"/>
            <a:r>
              <a:rPr lang="en-US" dirty="0"/>
              <a:t>Few simple transitions that are under agent control</a:t>
            </a:r>
          </a:p>
          <a:p>
            <a:endParaRPr lang="en-US" dirty="0"/>
          </a:p>
          <a:p>
            <a:endParaRPr lang="en-US" dirty="0"/>
          </a:p>
        </p:txBody>
      </p:sp>
      <p:pic>
        <p:nvPicPr>
          <p:cNvPr id="10" name="Picture 9">
            <a:extLst>
              <a:ext uri="{FF2B5EF4-FFF2-40B4-BE49-F238E27FC236}">
                <a16:creationId xmlns:a16="http://schemas.microsoft.com/office/drawing/2014/main" id="{8D46CFAB-EC90-44E6-BEA6-27C580054B1E}"/>
              </a:ext>
            </a:extLst>
          </p:cNvPr>
          <p:cNvPicPr>
            <a:picLocks noChangeAspect="1"/>
          </p:cNvPicPr>
          <p:nvPr/>
        </p:nvPicPr>
        <p:blipFill>
          <a:blip r:embed="rId3"/>
          <a:stretch>
            <a:fillRect/>
          </a:stretch>
        </p:blipFill>
        <p:spPr>
          <a:xfrm>
            <a:off x="480132" y="3936380"/>
            <a:ext cx="3577326" cy="2273241"/>
          </a:xfrm>
          <a:prstGeom prst="rect">
            <a:avLst/>
          </a:prstGeom>
        </p:spPr>
      </p:pic>
      <p:pic>
        <p:nvPicPr>
          <p:cNvPr id="11" name="Picture 10">
            <a:extLst>
              <a:ext uri="{FF2B5EF4-FFF2-40B4-BE49-F238E27FC236}">
                <a16:creationId xmlns:a16="http://schemas.microsoft.com/office/drawing/2014/main" id="{FA43A33C-48E4-4EA7-A11D-D04CAF083BB8}"/>
              </a:ext>
            </a:extLst>
          </p:cNvPr>
          <p:cNvPicPr>
            <a:picLocks noChangeAspect="1"/>
          </p:cNvPicPr>
          <p:nvPr/>
        </p:nvPicPr>
        <p:blipFill>
          <a:blip r:embed="rId4"/>
          <a:stretch>
            <a:fillRect/>
          </a:stretch>
        </p:blipFill>
        <p:spPr>
          <a:xfrm>
            <a:off x="4143271" y="3779751"/>
            <a:ext cx="3637188" cy="2429870"/>
          </a:xfrm>
          <a:prstGeom prst="rect">
            <a:avLst/>
          </a:prstGeom>
        </p:spPr>
      </p:pic>
      <p:pic>
        <p:nvPicPr>
          <p:cNvPr id="13" name="Picture 12">
            <a:extLst>
              <a:ext uri="{FF2B5EF4-FFF2-40B4-BE49-F238E27FC236}">
                <a16:creationId xmlns:a16="http://schemas.microsoft.com/office/drawing/2014/main" id="{505884CF-1FE7-4E8C-879D-BD1B7171625B}"/>
              </a:ext>
            </a:extLst>
          </p:cNvPr>
          <p:cNvPicPr>
            <a:picLocks noChangeAspect="1"/>
          </p:cNvPicPr>
          <p:nvPr/>
        </p:nvPicPr>
        <p:blipFill>
          <a:blip r:embed="rId5"/>
          <a:stretch>
            <a:fillRect/>
          </a:stretch>
        </p:blipFill>
        <p:spPr>
          <a:xfrm>
            <a:off x="8132050" y="3692081"/>
            <a:ext cx="3510224" cy="2429871"/>
          </a:xfrm>
          <a:prstGeom prst="rect">
            <a:avLst/>
          </a:prstGeom>
        </p:spPr>
      </p:pic>
      <p:pic>
        <p:nvPicPr>
          <p:cNvPr id="14" name="Picture 13">
            <a:extLst>
              <a:ext uri="{FF2B5EF4-FFF2-40B4-BE49-F238E27FC236}">
                <a16:creationId xmlns:a16="http://schemas.microsoft.com/office/drawing/2014/main" id="{FF7EF907-6CED-4D66-B654-E54C4FD17239}"/>
              </a:ext>
            </a:extLst>
          </p:cNvPr>
          <p:cNvPicPr>
            <a:picLocks noChangeAspect="1"/>
          </p:cNvPicPr>
          <p:nvPr/>
        </p:nvPicPr>
        <p:blipFill>
          <a:blip r:embed="rId6"/>
          <a:stretch>
            <a:fillRect/>
          </a:stretch>
        </p:blipFill>
        <p:spPr>
          <a:xfrm>
            <a:off x="7608569" y="1046715"/>
            <a:ext cx="4819941" cy="3076629"/>
          </a:xfrm>
          <a:prstGeom prst="rect">
            <a:avLst/>
          </a:prstGeom>
        </p:spPr>
      </p:pic>
      <p:sp>
        <p:nvSpPr>
          <p:cNvPr id="8" name="Oval 7">
            <a:extLst>
              <a:ext uri="{FF2B5EF4-FFF2-40B4-BE49-F238E27FC236}">
                <a16:creationId xmlns:a16="http://schemas.microsoft.com/office/drawing/2014/main" id="{971B58A5-5D99-4449-B4E1-AD703886691C}"/>
              </a:ext>
            </a:extLst>
          </p:cNvPr>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19993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500"/>
                                        <p:tgtEl>
                                          <p:spTgt spid="9">
                                            <p:txEl>
                                              <p:pRg st="3" end="3"/>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500"/>
                                        <p:tgtEl>
                                          <p:spTgt spid="9">
                                            <p:txEl>
                                              <p:pRg st="4" end="4"/>
                                            </p:txEl>
                                          </p:spTgt>
                                        </p:tgtEl>
                                      </p:cBhvr>
                                    </p:animEffect>
                                  </p:childTnLst>
                                </p:cTn>
                              </p:par>
                              <p:par>
                                <p:cTn id="38" presetID="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50020" y="0"/>
            <a:ext cx="9422780" cy="705610"/>
          </a:xfrm>
        </p:spPr>
        <p:txBody>
          <a:bodyPr/>
          <a:lstStyle/>
          <a:p>
            <a:r>
              <a:rPr lang="en-US" dirty="0">
                <a:ea typeface="ＭＳ Ｐゴシック" pitchFamily="34" charset="-128"/>
              </a:rPr>
              <a:t>Cognitive Systems = Coping with Complexity</a:t>
            </a:r>
          </a:p>
        </p:txBody>
      </p:sp>
      <p:sp>
        <p:nvSpPr>
          <p:cNvPr id="22531" name="Content Placeholder 2"/>
          <p:cNvSpPr>
            <a:spLocks noGrp="1"/>
          </p:cNvSpPr>
          <p:nvPr>
            <p:ph idx="4294967295"/>
          </p:nvPr>
        </p:nvSpPr>
        <p:spPr>
          <a:xfrm>
            <a:off x="2665413" y="2112963"/>
            <a:ext cx="9526587" cy="3409950"/>
          </a:xfrm>
        </p:spPr>
        <p:txBody>
          <a:bodyPr/>
          <a:lstStyle/>
          <a:p>
            <a:pPr marL="628650" indent="-628650">
              <a:lnSpc>
                <a:spcPct val="150000"/>
              </a:lnSpc>
              <a:spcBef>
                <a:spcPts val="0"/>
              </a:spcBef>
              <a:buClr>
                <a:srgbClr val="267100"/>
              </a:buClr>
              <a:buSzPct val="120000"/>
              <a:buFont typeface="Wingdings" panose="05000000000000000000" pitchFamily="2" charset="2"/>
              <a:buChar char="ü"/>
            </a:pPr>
            <a:r>
              <a:rPr lang="en-US" dirty="0">
                <a:ea typeface="ＭＳ Ｐゴシック" pitchFamily="34" charset="-128"/>
              </a:rPr>
              <a:t>Maintain the notion of </a:t>
            </a:r>
            <a:r>
              <a:rPr lang="en-US" b="1" u="sng" dirty="0">
                <a:uFill>
                  <a:solidFill>
                    <a:srgbClr val="267100"/>
                  </a:solidFill>
                </a:uFill>
                <a:ea typeface="ＭＳ Ｐゴシック" pitchFamily="34" charset="-128"/>
              </a:rPr>
              <a:t>search</a:t>
            </a:r>
            <a:r>
              <a:rPr lang="en-US" b="1" dirty="0">
                <a:ea typeface="ＭＳ Ｐゴシック" pitchFamily="34" charset="-128"/>
              </a:rPr>
              <a:t>, </a:t>
            </a:r>
            <a:r>
              <a:rPr lang="en-US" b="1" u="sng" dirty="0">
                <a:uFill>
                  <a:solidFill>
                    <a:srgbClr val="267100"/>
                  </a:solidFill>
                </a:uFill>
                <a:ea typeface="ＭＳ Ｐゴシック" pitchFamily="34" charset="-128"/>
              </a:rPr>
              <a:t>states</a:t>
            </a:r>
            <a:r>
              <a:rPr lang="en-US" b="1" dirty="0">
                <a:ea typeface="ＭＳ Ｐゴシック" pitchFamily="34" charset="-128"/>
              </a:rPr>
              <a:t>, and </a:t>
            </a:r>
            <a:r>
              <a:rPr lang="en-US" b="1" u="sng" dirty="0">
                <a:uFill>
                  <a:solidFill>
                    <a:srgbClr val="267100"/>
                  </a:solidFill>
                </a:uFill>
                <a:ea typeface="ＭＳ Ｐゴシック" pitchFamily="34" charset="-128"/>
              </a:rPr>
              <a:t>o</a:t>
            </a:r>
            <a:r>
              <a:rPr lang="en-US" b="1" dirty="0">
                <a:uFill>
                  <a:solidFill>
                    <a:srgbClr val="267100"/>
                  </a:solidFill>
                </a:uFill>
                <a:ea typeface="ＭＳ Ｐゴシック" pitchFamily="34" charset="-128"/>
              </a:rPr>
              <a:t>p</a:t>
            </a:r>
            <a:r>
              <a:rPr lang="en-US" b="1" u="sng" dirty="0">
                <a:uFill>
                  <a:solidFill>
                    <a:srgbClr val="267100"/>
                  </a:solidFill>
                </a:uFill>
                <a:ea typeface="ＭＳ Ｐゴシック" pitchFamily="34" charset="-128"/>
              </a:rPr>
              <a:t>erators</a:t>
            </a:r>
          </a:p>
          <a:p>
            <a:pPr marL="1162036" lvl="1" indent="-628650">
              <a:lnSpc>
                <a:spcPct val="150000"/>
              </a:lnSpc>
              <a:spcBef>
                <a:spcPts val="0"/>
              </a:spcBef>
              <a:buClr>
                <a:srgbClr val="267100"/>
              </a:buClr>
              <a:buSzPct val="120000"/>
              <a:buFont typeface="Wingdings" panose="05000000000000000000" pitchFamily="2" charset="2"/>
              <a:buChar char="ü"/>
            </a:pPr>
            <a:r>
              <a:rPr lang="en-US" u="sng" dirty="0">
                <a:uFill>
                  <a:solidFill>
                    <a:srgbClr val="267100"/>
                  </a:solidFill>
                </a:uFill>
                <a:ea typeface="ＭＳ Ｐゴシック" pitchFamily="34" charset="-128"/>
              </a:rPr>
              <a:t>Reasoning is </a:t>
            </a:r>
            <a:r>
              <a:rPr lang="en-US" b="1" u="sng" dirty="0">
                <a:uFill>
                  <a:solidFill>
                    <a:srgbClr val="267100"/>
                  </a:solidFill>
                </a:uFill>
                <a:ea typeface="ＭＳ Ｐゴシック" pitchFamily="34" charset="-128"/>
              </a:rPr>
              <a:t>deliberative action </a:t>
            </a:r>
            <a:r>
              <a:rPr lang="en-US" u="sng" dirty="0">
                <a:uFill>
                  <a:solidFill>
                    <a:srgbClr val="267100"/>
                  </a:solidFill>
                </a:uFill>
                <a:ea typeface="ＭＳ Ｐゴシック" pitchFamily="34" charset="-128"/>
              </a:rPr>
              <a:t>on a</a:t>
            </a:r>
            <a:r>
              <a:rPr lang="en-US" b="1" u="sng" dirty="0">
                <a:uFill>
                  <a:solidFill>
                    <a:srgbClr val="267100"/>
                  </a:solidFill>
                </a:uFill>
                <a:ea typeface="ＭＳ Ｐゴシック" pitchFamily="34" charset="-128"/>
              </a:rPr>
              <a:t> knowledge representation</a:t>
            </a:r>
          </a:p>
          <a:p>
            <a:pPr marL="628650" indent="-628650">
              <a:lnSpc>
                <a:spcPct val="150000"/>
              </a:lnSpc>
              <a:spcBef>
                <a:spcPts val="0"/>
              </a:spcBef>
              <a:buClr>
                <a:srgbClr val="267100"/>
              </a:buClr>
              <a:buSzPct val="120000"/>
              <a:buFont typeface="Wingdings" panose="05000000000000000000" pitchFamily="2" charset="2"/>
              <a:buChar char="ü"/>
            </a:pPr>
            <a:r>
              <a:rPr lang="en-US" dirty="0">
                <a:ea typeface="ＭＳ Ｐゴシック" pitchFamily="34" charset="-128"/>
              </a:rPr>
              <a:t>Operators employed via </a:t>
            </a:r>
            <a:r>
              <a:rPr lang="en-US" b="1" u="sng" dirty="0">
                <a:uFill>
                  <a:solidFill>
                    <a:srgbClr val="267100"/>
                  </a:solidFill>
                </a:uFill>
                <a:ea typeface="ＭＳ Ｐゴシック" pitchFamily="34" charset="-128"/>
              </a:rPr>
              <a:t>associative </a:t>
            </a:r>
            <a:r>
              <a:rPr lang="en-US" b="1" dirty="0">
                <a:uFill>
                  <a:solidFill>
                    <a:srgbClr val="267100"/>
                  </a:solidFill>
                </a:uFill>
                <a:ea typeface="ＭＳ Ｐゴシック" pitchFamily="34" charset="-128"/>
              </a:rPr>
              <a:t>p</a:t>
            </a:r>
            <a:r>
              <a:rPr lang="en-US" b="1" u="sng" dirty="0">
                <a:uFill>
                  <a:solidFill>
                    <a:srgbClr val="267100"/>
                  </a:solidFill>
                </a:uFill>
                <a:ea typeface="ＭＳ Ｐゴシック" pitchFamily="34" charset="-128"/>
              </a:rPr>
              <a:t>attern matches</a:t>
            </a:r>
          </a:p>
          <a:p>
            <a:pPr marL="1162036" lvl="1" indent="-628650">
              <a:lnSpc>
                <a:spcPct val="150000"/>
              </a:lnSpc>
              <a:spcBef>
                <a:spcPts val="0"/>
              </a:spcBef>
              <a:buClr>
                <a:srgbClr val="267100"/>
              </a:buClr>
              <a:buSzPct val="120000"/>
              <a:buFont typeface="Wingdings" panose="05000000000000000000" pitchFamily="2" charset="2"/>
              <a:buChar char="ü"/>
            </a:pPr>
            <a:r>
              <a:rPr lang="en-US" u="sng" dirty="0">
                <a:uFill>
                  <a:solidFill>
                    <a:srgbClr val="267100"/>
                  </a:solidFill>
                </a:uFill>
                <a:ea typeface="ＭＳ Ｐゴシック" pitchFamily="34" charset="-128"/>
              </a:rPr>
              <a:t>Reasoning is </a:t>
            </a:r>
            <a:r>
              <a:rPr lang="en-US" b="1" u="sng" dirty="0">
                <a:uFill>
                  <a:solidFill>
                    <a:srgbClr val="267100"/>
                  </a:solidFill>
                </a:uFill>
                <a:ea typeface="ＭＳ Ｐゴシック" pitchFamily="34" charset="-128"/>
              </a:rPr>
              <a:t>recognition based</a:t>
            </a:r>
          </a:p>
          <a:p>
            <a:pPr marL="628650" indent="-628650">
              <a:lnSpc>
                <a:spcPct val="150000"/>
              </a:lnSpc>
              <a:spcBef>
                <a:spcPts val="0"/>
              </a:spcBef>
              <a:buClr>
                <a:srgbClr val="267100"/>
              </a:buClr>
              <a:buSzPct val="120000"/>
              <a:buFont typeface="Wingdings" panose="05000000000000000000" pitchFamily="2" charset="2"/>
              <a:buChar char="ü"/>
            </a:pPr>
            <a:r>
              <a:rPr lang="en-US" dirty="0">
                <a:ea typeface="ＭＳ Ｐゴシック" pitchFamily="34" charset="-128"/>
              </a:rPr>
              <a:t>Operators initiate </a:t>
            </a:r>
            <a:r>
              <a:rPr lang="en-US" b="1" u="sng" dirty="0">
                <a:uFill>
                  <a:solidFill>
                    <a:srgbClr val="267100"/>
                  </a:solidFill>
                </a:uFill>
                <a:ea typeface="ＭＳ Ｐゴシック" pitchFamily="34" charset="-128"/>
              </a:rPr>
              <a:t>interleaved</a:t>
            </a:r>
            <a:r>
              <a:rPr lang="en-US" dirty="0">
                <a:ea typeface="ＭＳ Ｐゴシック" pitchFamily="34" charset="-128"/>
              </a:rPr>
              <a:t> mental and external actions</a:t>
            </a:r>
          </a:p>
          <a:p>
            <a:pPr marL="628650" indent="-628650">
              <a:lnSpc>
                <a:spcPct val="150000"/>
              </a:lnSpc>
              <a:spcBef>
                <a:spcPts val="0"/>
              </a:spcBef>
              <a:buClr>
                <a:srgbClr val="267100"/>
              </a:buClr>
              <a:buSzPct val="120000"/>
              <a:buFont typeface="Wingdings" panose="05000000000000000000" pitchFamily="2" charset="2"/>
              <a:buChar char="ü"/>
            </a:pPr>
            <a:r>
              <a:rPr lang="en-US" dirty="0">
                <a:ea typeface="ＭＳ Ｐゴシック" pitchFamily="34" charset="-128"/>
              </a:rPr>
              <a:t>Least-commitment reasoning</a:t>
            </a:r>
          </a:p>
        </p:txBody>
      </p:sp>
      <p:sp>
        <p:nvSpPr>
          <p:cNvPr id="7" name="Arc 6"/>
          <p:cNvSpPr/>
          <p:nvPr/>
        </p:nvSpPr>
        <p:spPr>
          <a:xfrm>
            <a:off x="2550329" y="5226035"/>
            <a:ext cx="638963" cy="592325"/>
          </a:xfrm>
          <a:prstGeom prst="arc">
            <a:avLst>
              <a:gd name="adj1" fmla="val 15431349"/>
              <a:gd name="adj2" fmla="val 15280978"/>
            </a:avLst>
          </a:prstGeom>
          <a:noFill/>
          <a:ln w="571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algn="ctr"/>
            <a:endParaRPr lang="en-US" sz="4800">
              <a:solidFill>
                <a:srgbClr val="007F00"/>
              </a:solidFill>
              <a:latin typeface="dearJoe II" panose="00000400000000000000" pitchFamily="2" charset="0"/>
            </a:endParaRPr>
          </a:p>
        </p:txBody>
      </p:sp>
      <p:sp>
        <p:nvSpPr>
          <p:cNvPr id="8" name="Arc 7"/>
          <p:cNvSpPr/>
          <p:nvPr/>
        </p:nvSpPr>
        <p:spPr>
          <a:xfrm>
            <a:off x="2491905" y="5162766"/>
            <a:ext cx="685800" cy="628651"/>
          </a:xfrm>
          <a:prstGeom prst="arc">
            <a:avLst>
              <a:gd name="adj1" fmla="val 15431349"/>
              <a:gd name="adj2" fmla="val 13310922"/>
            </a:avLst>
          </a:prstGeom>
          <a:noFill/>
          <a:ln w="571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algn="ctr"/>
            <a:endParaRPr lang="en-US" sz="4800">
              <a:solidFill>
                <a:srgbClr val="007F00"/>
              </a:solidFill>
              <a:latin typeface="dearJoe II" panose="00000400000000000000" pitchFamily="2" charset="0"/>
            </a:endParaRPr>
          </a:p>
        </p:txBody>
      </p:sp>
      <p:sp>
        <p:nvSpPr>
          <p:cNvPr id="9" name="Freeform 8"/>
          <p:cNvSpPr/>
          <p:nvPr/>
        </p:nvSpPr>
        <p:spPr>
          <a:xfrm rot="268874">
            <a:off x="3124326" y="5736543"/>
            <a:ext cx="3922852" cy="282609"/>
          </a:xfrm>
          <a:custGeom>
            <a:avLst/>
            <a:gdLst>
              <a:gd name="connsiteX0" fmla="*/ 0 w 5547360"/>
              <a:gd name="connsiteY0" fmla="*/ 129069 h 129069"/>
              <a:gd name="connsiteX1" fmla="*/ 5547360 w 5547360"/>
              <a:gd name="connsiteY1" fmla="*/ 17309 h 129069"/>
            </a:gdLst>
            <a:ahLst/>
            <a:cxnLst>
              <a:cxn ang="0">
                <a:pos x="connsiteX0" y="connsiteY0"/>
              </a:cxn>
              <a:cxn ang="0">
                <a:pos x="connsiteX1" y="connsiteY1"/>
              </a:cxn>
            </a:cxnLst>
            <a:rect l="l" t="t" r="r" b="b"/>
            <a:pathLst>
              <a:path w="5547360" h="129069">
                <a:moveTo>
                  <a:pt x="0" y="129069"/>
                </a:moveTo>
                <a:cubicBezTo>
                  <a:pt x="2207260" y="46095"/>
                  <a:pt x="4414520" y="-36878"/>
                  <a:pt x="5547360" y="17309"/>
                </a:cubicBezTo>
              </a:path>
            </a:pathLst>
          </a:custGeom>
          <a:noFill/>
          <a:ln w="57150" cap="rnd">
            <a:solidFill>
              <a:srgbClr val="007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algn="ctr"/>
            <a:endParaRPr lang="en-US" sz="4800">
              <a:solidFill>
                <a:srgbClr val="007F00"/>
              </a:solidFill>
              <a:latin typeface="dearJoe II" panose="00000400000000000000" pitchFamily="2" charset="0"/>
            </a:endParaRPr>
          </a:p>
        </p:txBody>
      </p:sp>
      <p:pic>
        <p:nvPicPr>
          <p:cNvPr id="3" name="Picture 2"/>
          <p:cNvPicPr>
            <a:picLocks noChangeAspect="1"/>
          </p:cNvPicPr>
          <p:nvPr/>
        </p:nvPicPr>
        <p:blipFill rotWithShape="1">
          <a:blip r:embed="rId3"/>
          <a:srcRect l="13314" t="10014" r="14617" b="43378"/>
          <a:stretch/>
        </p:blipFill>
        <p:spPr>
          <a:xfrm rot="21365960">
            <a:off x="431603" y="696249"/>
            <a:ext cx="4466438" cy="1673472"/>
          </a:xfrm>
          <a:prstGeom prst="rect">
            <a:avLst/>
          </a:prstGeom>
        </p:spPr>
      </p:pic>
      <p:sp>
        <p:nvSpPr>
          <p:cNvPr id="10" name="Oval 9">
            <a:extLst>
              <a:ext uri="{FF2B5EF4-FFF2-40B4-BE49-F238E27FC236}">
                <a16:creationId xmlns:a16="http://schemas.microsoft.com/office/drawing/2014/main" id="{A329DD52-29FA-400E-A639-2EBB833C2F13}"/>
              </a:ext>
            </a:extLst>
          </p:cNvPr>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512035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1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1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1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1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1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100"/>
                                        <p:tgtEl>
                                          <p:spTgt spid="22531">
                                            <p:txEl>
                                              <p:pRg st="5" end="5"/>
                                            </p:txEl>
                                          </p:spTgt>
                                        </p:tgtEl>
                                      </p:cBhvr>
                                    </p:animEffect>
                                  </p:childTnLst>
                                </p:cTn>
                              </p:par>
                            </p:childTnLst>
                          </p:cTn>
                        </p:par>
                        <p:par>
                          <p:cTn id="33" fill="hold">
                            <p:stCondLst>
                              <p:cond delay="100"/>
                            </p:stCondLst>
                            <p:childTnLst>
                              <p:par>
                                <p:cTn id="34" presetID="21"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150"/>
                                        <p:tgtEl>
                                          <p:spTgt spid="7"/>
                                        </p:tgtEl>
                                      </p:cBhvr>
                                    </p:animEffect>
                                  </p:childTnLst>
                                </p:cTn>
                              </p:par>
                            </p:childTnLst>
                          </p:cTn>
                        </p:par>
                        <p:par>
                          <p:cTn id="37" fill="hold">
                            <p:stCondLst>
                              <p:cond delay="250"/>
                            </p:stCondLst>
                            <p:childTnLst>
                              <p:par>
                                <p:cTn id="38" presetID="21"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150"/>
                                        <p:tgtEl>
                                          <p:spTgt spid="8"/>
                                        </p:tgtEl>
                                      </p:cBhvr>
                                    </p:animEffect>
                                  </p:childTnLst>
                                </p:cTn>
                              </p:par>
                            </p:childTnLst>
                          </p:cTn>
                        </p:par>
                        <p:par>
                          <p:cTn id="41" fill="hold">
                            <p:stCondLst>
                              <p:cond delay="4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65760" y="1114714"/>
            <a:ext cx="3657600" cy="256032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Least-commitment reasoning</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4</a:t>
            </a:r>
          </a:p>
        </p:txBody>
      </p:sp>
      <p:grpSp>
        <p:nvGrpSpPr>
          <p:cNvPr id="5" name="Group 4"/>
          <p:cNvGrpSpPr/>
          <p:nvPr/>
        </p:nvGrpSpPr>
        <p:grpSpPr>
          <a:xfrm>
            <a:off x="0" y="6152904"/>
            <a:ext cx="12207240" cy="705096"/>
            <a:chOff x="0" y="5600342"/>
            <a:chExt cx="9144000" cy="1257658"/>
          </a:xfrm>
        </p:grpSpPr>
        <p:sp>
          <p:nvSpPr>
            <p:cNvPr id="6" name="TextBox 5"/>
            <p:cNvSpPr txBox="1"/>
            <p:nvPr/>
          </p:nvSpPr>
          <p:spPr>
            <a:xfrm>
              <a:off x="0" y="5657671"/>
              <a:ext cx="9144000" cy="1200329"/>
            </a:xfrm>
            <a:prstGeom prst="rect">
              <a:avLst/>
            </a:prstGeom>
            <a:solidFill>
              <a:schemeClr val="tx1"/>
            </a:solidFill>
          </p:spPr>
          <p:txBody>
            <a:bodyPr wrap="square" tIns="91440" bIns="365760" rtlCol="0">
              <a:noAutofit/>
            </a:bodyPr>
            <a:lstStyle/>
            <a:p>
              <a:pPr algn="ctr"/>
              <a:r>
                <a:rPr lang="en-US" sz="2800" b="1" dirty="0">
                  <a:solidFill>
                    <a:schemeClr val="bg1"/>
                  </a:solidFill>
                  <a:latin typeface="Arial Narrow" panose="020B0606020202030204" pitchFamily="34" charset="0"/>
                  <a:ea typeface="ＭＳ Ｐゴシック" pitchFamily="34" charset="-128"/>
                </a:rPr>
                <a:t>These are supported by modern cognitive architectures</a:t>
              </a:r>
            </a:p>
          </p:txBody>
        </p:sp>
        <p:cxnSp>
          <p:nvCxnSpPr>
            <p:cNvPr id="7" name="Straight Connector 6"/>
            <p:cNvCxnSpPr/>
            <p:nvPr/>
          </p:nvCxnSpPr>
          <p:spPr bwMode="auto">
            <a:xfrm>
              <a:off x="0" y="5600342"/>
              <a:ext cx="91440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sp>
        <p:nvSpPr>
          <p:cNvPr id="12" name="TextBox 11"/>
          <p:cNvSpPr txBox="1"/>
          <p:nvPr/>
        </p:nvSpPr>
        <p:spPr>
          <a:xfrm>
            <a:off x="8183880" y="3671282"/>
            <a:ext cx="3657600" cy="584775"/>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Calibri" panose="020F0502020204030204" pitchFamily="34" charset="0"/>
              </a:rPr>
              <a:t>Emergent</a:t>
            </a:r>
          </a:p>
        </p:txBody>
      </p:sp>
      <p:sp>
        <p:nvSpPr>
          <p:cNvPr id="14" name="TextBox 13"/>
          <p:cNvSpPr txBox="1"/>
          <p:nvPr/>
        </p:nvSpPr>
        <p:spPr>
          <a:xfrm>
            <a:off x="365760" y="3687352"/>
            <a:ext cx="3657600" cy="584775"/>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Calibri" panose="020F0502020204030204" pitchFamily="34" charset="0"/>
              </a:rPr>
              <a:t>Satisficing</a:t>
            </a:r>
          </a:p>
        </p:txBody>
      </p:sp>
      <p:sp>
        <p:nvSpPr>
          <p:cNvPr id="17" name="TextBox 16"/>
          <p:cNvSpPr txBox="1"/>
          <p:nvPr/>
        </p:nvSpPr>
        <p:spPr>
          <a:xfrm>
            <a:off x="4246250" y="3687351"/>
            <a:ext cx="3657600" cy="584775"/>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Calibri" panose="020F0502020204030204" pitchFamily="34" charset="0"/>
              </a:rPr>
              <a:t>Iterative</a:t>
            </a:r>
          </a:p>
        </p:txBody>
      </p:sp>
      <p:sp>
        <p:nvSpPr>
          <p:cNvPr id="19" name="TextBox 18"/>
          <p:cNvSpPr txBox="1"/>
          <p:nvPr/>
        </p:nvSpPr>
        <p:spPr>
          <a:xfrm>
            <a:off x="365760" y="4272127"/>
            <a:ext cx="3657600" cy="1200329"/>
          </a:xfrm>
          <a:prstGeom prst="rect">
            <a:avLst/>
          </a:prstGeom>
          <a:noFill/>
          <a:ln>
            <a:noFill/>
          </a:ln>
        </p:spPr>
        <p:txBody>
          <a:bodyPr wrap="square" rtlCol="0">
            <a:spAutoFit/>
          </a:bodyPr>
          <a:lstStyle/>
          <a:p>
            <a:pPr algn="ctr"/>
            <a:r>
              <a:rPr lang="en-US" sz="2400" dirty="0">
                <a:latin typeface="Calibri" panose="020F0502020204030204" pitchFamily="34" charset="0"/>
              </a:rPr>
              <a:t>Make the best manageable decision in a very short amount of time</a:t>
            </a:r>
          </a:p>
        </p:txBody>
      </p:sp>
      <p:sp>
        <p:nvSpPr>
          <p:cNvPr id="20" name="TextBox 19"/>
          <p:cNvSpPr txBox="1"/>
          <p:nvPr/>
        </p:nvSpPr>
        <p:spPr>
          <a:xfrm>
            <a:off x="4267200" y="4272127"/>
            <a:ext cx="3657600" cy="1938992"/>
          </a:xfrm>
          <a:prstGeom prst="rect">
            <a:avLst/>
          </a:prstGeom>
          <a:noFill/>
          <a:ln>
            <a:noFill/>
          </a:ln>
        </p:spPr>
        <p:txBody>
          <a:bodyPr wrap="square" rtlCol="0">
            <a:spAutoFit/>
          </a:bodyPr>
          <a:lstStyle/>
          <a:p>
            <a:pPr algn="ctr"/>
            <a:r>
              <a:rPr lang="en-US" sz="2400" dirty="0">
                <a:latin typeface="Calibri" panose="020F0502020204030204" pitchFamily="34" charset="0"/>
              </a:rPr>
              <a:t>Rapidly consider and reconsider interpretations of the situation, goals to achieve, how to achieve them</a:t>
            </a:r>
          </a:p>
        </p:txBody>
      </p:sp>
      <p:sp>
        <p:nvSpPr>
          <p:cNvPr id="21" name="TextBox 20"/>
          <p:cNvSpPr txBox="1"/>
          <p:nvPr/>
        </p:nvSpPr>
        <p:spPr>
          <a:xfrm>
            <a:off x="8147690" y="4272127"/>
            <a:ext cx="3657600" cy="1938992"/>
          </a:xfrm>
          <a:prstGeom prst="rect">
            <a:avLst/>
          </a:prstGeom>
          <a:noFill/>
          <a:ln>
            <a:noFill/>
          </a:ln>
        </p:spPr>
        <p:txBody>
          <a:bodyPr wrap="square" rtlCol="0">
            <a:spAutoFit/>
          </a:bodyPr>
          <a:lstStyle/>
          <a:p>
            <a:pPr algn="ctr"/>
            <a:r>
              <a:rPr lang="en-US" sz="2400" dirty="0">
                <a:latin typeface="Calibri" panose="020F0502020204030204" pitchFamily="34" charset="0"/>
              </a:rPr>
              <a:t>Compose emergent, purposeful (but also adaptive) behavior from individual least-commitment choices</a:t>
            </a:r>
          </a:p>
        </p:txBody>
      </p:sp>
      <p:pic>
        <p:nvPicPr>
          <p:cNvPr id="20482" name="Picture 2" descr="Circle, Repeat, Cycle, Reload, Redo, Recycling, Sign"/>
          <p:cNvPicPr>
            <a:picLocks noChangeArrowheads="1"/>
          </p:cNvPicPr>
          <p:nvPr/>
        </p:nvPicPr>
        <p:blipFill rotWithShape="1">
          <a:blip r:embed="rId4" cstate="print">
            <a:extLst>
              <a:ext uri="{28A0092B-C50C-407E-A947-70E740481C1C}">
                <a14:useLocalDpi xmlns:a14="http://schemas.microsoft.com/office/drawing/2010/main"/>
              </a:ext>
            </a:extLst>
          </a:blip>
          <a:srcRect l="-23729" t="-4965" r="-30509" b="-4700"/>
          <a:stretch/>
        </p:blipFill>
        <p:spPr bwMode="auto">
          <a:xfrm>
            <a:off x="4267200" y="1115568"/>
            <a:ext cx="3657600" cy="25603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pic>
        <p:nvPicPr>
          <p:cNvPr id="20484" name="Picture 4" descr="http://upload.wikimedia.org/wikipedia/commons/f/fc/Mandel_zoom_08_satellite_antenna.jpg"/>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83880" y="1114714"/>
            <a:ext cx="3657600" cy="25603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46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50"/>
                                        <p:tgtEl>
                                          <p:spTgt spid="4"/>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5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0482"/>
                                        </p:tgtEl>
                                        <p:attrNameLst>
                                          <p:attrName>style.visibility</p:attrName>
                                        </p:attrNameLst>
                                      </p:cBhvr>
                                      <p:to>
                                        <p:strVal val="visible"/>
                                      </p:to>
                                    </p:set>
                                    <p:animEffect transition="in" filter="fade">
                                      <p:cBhvr>
                                        <p:cTn id="28" dur="500"/>
                                        <p:tgtEl>
                                          <p:spTgt spid="20482"/>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5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fade">
                                      <p:cBhvr>
                                        <p:cTn id="39" dur="500"/>
                                        <p:tgtEl>
                                          <p:spTgt spid="20484"/>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4" grpId="0" animBg="1"/>
      <p:bldP spid="17" grpId="0" animBg="1"/>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416644" y="3561646"/>
            <a:ext cx="6646402" cy="2923877"/>
          </a:xfrm>
          <a:prstGeom prst="rect">
            <a:avLst/>
          </a:prstGeom>
          <a:noFill/>
        </p:spPr>
        <p:txBody>
          <a:bodyPr wrap="square" rtlCol="0">
            <a:spAutoFit/>
          </a:bodyPr>
          <a:lstStyle/>
          <a:p>
            <a:pPr marL="406400" indent="-406400">
              <a:spcBef>
                <a:spcPts val="1200"/>
              </a:spcBef>
              <a:buClr>
                <a:srgbClr val="007F00"/>
              </a:buClr>
              <a:buSzPct val="125000"/>
              <a:buFont typeface="Wingdings" panose="05000000000000000000" pitchFamily="2" charset="2"/>
              <a:buChar char="ü"/>
            </a:pPr>
            <a:r>
              <a:rPr lang="en-US" sz="2800" dirty="0">
                <a:latin typeface="Arial Narrow" panose="020B0606020202030204" pitchFamily="34" charset="0"/>
                <a:ea typeface="ＭＳ Ｐゴシック" pitchFamily="34" charset="-128"/>
              </a:rPr>
              <a:t>Parallel, associative, relational memory</a:t>
            </a:r>
          </a:p>
          <a:p>
            <a:pPr marL="406400" indent="-406400">
              <a:spcBef>
                <a:spcPts val="1200"/>
              </a:spcBef>
              <a:buClr>
                <a:srgbClr val="007F00"/>
              </a:buClr>
              <a:buSzPct val="125000"/>
              <a:buFont typeface="Wingdings" panose="05000000000000000000" pitchFamily="2" charset="2"/>
              <a:buChar char="ü"/>
            </a:pPr>
            <a:r>
              <a:rPr lang="en-US" sz="2800" dirty="0">
                <a:latin typeface="Arial Narrow" panose="020B0606020202030204" pitchFamily="34" charset="0"/>
                <a:ea typeface="ＭＳ Ｐゴシック" pitchFamily="34" charset="-128"/>
              </a:rPr>
              <a:t>Belief maintenance and understanding</a:t>
            </a:r>
          </a:p>
          <a:p>
            <a:pPr marL="406400" indent="-406400">
              <a:spcBef>
                <a:spcPts val="1200"/>
              </a:spcBef>
              <a:buClr>
                <a:srgbClr val="007F00"/>
              </a:buClr>
              <a:buSzPct val="125000"/>
              <a:buFont typeface="Wingdings" panose="05000000000000000000" pitchFamily="2" charset="2"/>
              <a:buChar char="ü"/>
            </a:pPr>
            <a:r>
              <a:rPr lang="en-US" sz="2800" dirty="0">
                <a:latin typeface="Arial Narrow" panose="020B0606020202030204" pitchFamily="34" charset="0"/>
                <a:ea typeface="ＭＳ Ｐゴシック" pitchFamily="34" charset="-128"/>
              </a:rPr>
              <a:t>Situation appraisal and preferences</a:t>
            </a:r>
          </a:p>
          <a:p>
            <a:pPr marL="406400" indent="-406400">
              <a:spcBef>
                <a:spcPts val="1200"/>
              </a:spcBef>
              <a:buClr>
                <a:srgbClr val="007F00"/>
              </a:buClr>
              <a:buSzPct val="125000"/>
              <a:buFont typeface="Wingdings" panose="05000000000000000000" pitchFamily="2" charset="2"/>
              <a:buChar char="ü"/>
            </a:pPr>
            <a:r>
              <a:rPr lang="en-US" sz="2800" dirty="0">
                <a:latin typeface="Arial Narrow" panose="020B0606020202030204" pitchFamily="34" charset="0"/>
                <a:ea typeface="ＭＳ Ｐゴシック" pitchFamily="34" charset="-128"/>
              </a:rPr>
              <a:t>Flexible problem decomposition</a:t>
            </a:r>
          </a:p>
          <a:p>
            <a:pPr marL="406400" indent="-406400">
              <a:spcBef>
                <a:spcPts val="1200"/>
              </a:spcBef>
              <a:buClr>
                <a:srgbClr val="007F00"/>
              </a:buClr>
              <a:buSzPct val="125000"/>
              <a:buFont typeface="Wingdings" panose="05000000000000000000" pitchFamily="2" charset="2"/>
              <a:buChar char="ü"/>
            </a:pPr>
            <a:r>
              <a:rPr lang="en-US" sz="2800" dirty="0">
                <a:latin typeface="Arial Narrow" panose="020B0606020202030204" pitchFamily="34" charset="0"/>
                <a:ea typeface="ＭＳ Ｐゴシック" pitchFamily="34" charset="-128"/>
              </a:rPr>
              <a:t>Adaptation via experience</a:t>
            </a:r>
            <a:endParaRPr lang="en-US" dirty="0">
              <a:latin typeface="Arial Narrow" panose="020B0606020202030204" pitchFamily="34" charset="0"/>
              <a:ea typeface="ＭＳ Ｐゴシック" pitchFamily="34" charset="-128"/>
            </a:endParaRPr>
          </a:p>
        </p:txBody>
      </p:sp>
      <p:cxnSp>
        <p:nvCxnSpPr>
          <p:cNvPr id="13" name="Straight Connector 12"/>
          <p:cNvCxnSpPr/>
          <p:nvPr/>
        </p:nvCxnSpPr>
        <p:spPr bwMode="auto">
          <a:xfrm>
            <a:off x="5147440" y="1028700"/>
            <a:ext cx="0" cy="527050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grpSp>
        <p:nvGrpSpPr>
          <p:cNvPr id="6" name="Group 5"/>
          <p:cNvGrpSpPr/>
          <p:nvPr/>
        </p:nvGrpSpPr>
        <p:grpSpPr>
          <a:xfrm>
            <a:off x="860769" y="888316"/>
            <a:ext cx="3212613" cy="2628250"/>
            <a:chOff x="198246" y="868001"/>
            <a:chExt cx="3212613" cy="2628250"/>
          </a:xfrm>
        </p:grpSpPr>
        <p:pic>
          <p:nvPicPr>
            <p:cNvPr id="3074" name="Picture 2" descr="http://upload.wikimedia.org/wikipedia/commons/8/86/Summer_2007-101_%28871613008%29.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7" t="29189" r="23666" b="42003"/>
            <a:stretch/>
          </p:blipFill>
          <p:spPr bwMode="auto">
            <a:xfrm>
              <a:off x="271480" y="1064370"/>
              <a:ext cx="3139379" cy="2431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246" y="868001"/>
              <a:ext cx="1705916" cy="253916"/>
            </a:xfrm>
            <a:prstGeom prst="rect">
              <a:avLst/>
            </a:prstGeom>
            <a:noFill/>
          </p:spPr>
          <p:txBody>
            <a:bodyPr wrap="none" rtlCol="0">
              <a:spAutoFit/>
            </a:bodyPr>
            <a:lstStyle/>
            <a:p>
              <a:r>
                <a:rPr lang="en-US" sz="1050" dirty="0">
                  <a:solidFill>
                    <a:schemeClr val="bg1">
                      <a:lumMod val="50000"/>
                    </a:schemeClr>
                  </a:solidFill>
                </a:rPr>
                <a:t>PHOTO: JON </a:t>
              </a:r>
              <a:r>
                <a:rPr lang="en-US" sz="1050" dirty="0" err="1">
                  <a:solidFill>
                    <a:schemeClr val="bg1">
                      <a:lumMod val="50000"/>
                    </a:schemeClr>
                  </a:solidFill>
                </a:rPr>
                <a:t>EBEN</a:t>
              </a:r>
              <a:r>
                <a:rPr lang="en-US" sz="1050" dirty="0">
                  <a:solidFill>
                    <a:schemeClr val="bg1">
                      <a:lumMod val="50000"/>
                    </a:schemeClr>
                  </a:solidFill>
                </a:rPr>
                <a:t> FIELD</a:t>
              </a:r>
            </a:p>
          </p:txBody>
        </p:sp>
      </p:grpSp>
      <p:sp>
        <p:nvSpPr>
          <p:cNvPr id="24578" name="Title 1"/>
          <p:cNvSpPr>
            <a:spLocks noGrp="1"/>
          </p:cNvSpPr>
          <p:nvPr>
            <p:ph type="title"/>
          </p:nvPr>
        </p:nvSpPr>
        <p:spPr/>
        <p:txBody>
          <a:bodyPr/>
          <a:lstStyle/>
          <a:p>
            <a:pPr algn="ctr" eaLnBrk="1" hangingPunct="1"/>
            <a:r>
              <a:rPr lang="en-US" dirty="0">
                <a:ea typeface="ＭＳ Ｐゴシック" pitchFamily="34" charset="-128"/>
              </a:rPr>
              <a:t>Cognitive Systems are Not “Rule Based”</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4</a:t>
            </a:r>
          </a:p>
        </p:txBody>
      </p:sp>
      <p:sp>
        <p:nvSpPr>
          <p:cNvPr id="3" name="Rounded Rectangular Callout 2"/>
          <p:cNvSpPr/>
          <p:nvPr/>
        </p:nvSpPr>
        <p:spPr bwMode="auto">
          <a:xfrm>
            <a:off x="745068" y="3672511"/>
            <a:ext cx="2907151" cy="1756229"/>
          </a:xfrm>
          <a:prstGeom prst="wedgeRoundRectCallout">
            <a:avLst>
              <a:gd name="adj1" fmla="val -20318"/>
              <a:gd name="adj2" fmla="val -85248"/>
              <a:gd name="adj3" fmla="val 16667"/>
            </a:avLst>
          </a:prstGeom>
          <a:solidFill>
            <a:schemeClr val="tx1"/>
          </a:solidFill>
          <a:ln w="28575" cap="flat" cmpd="sng" algn="ctr">
            <a:solidFill>
              <a:schemeClr val="bg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fontScale="92500" lnSpcReduction="10000"/>
          </a:bodyPr>
          <a:lstStyle/>
          <a:p>
            <a:pPr algn="ctr"/>
            <a:r>
              <a:rPr lang="en-US" sz="2800" b="1" dirty="0">
                <a:solidFill>
                  <a:schemeClr val="bg1"/>
                </a:solidFill>
                <a:latin typeface="Calibri" panose="020F0502020204030204" pitchFamily="34" charset="0"/>
              </a:rPr>
              <a:t>Hey! Haven’t we already tried these “rule-based systems”?</a:t>
            </a:r>
          </a:p>
        </p:txBody>
      </p:sp>
      <p:sp>
        <p:nvSpPr>
          <p:cNvPr id="8" name="Rounded Rectangle 7"/>
          <p:cNvSpPr/>
          <p:nvPr/>
        </p:nvSpPr>
        <p:spPr bwMode="auto">
          <a:xfrm>
            <a:off x="3310142" y="4898969"/>
            <a:ext cx="1837296" cy="731520"/>
          </a:xfrm>
          <a:prstGeom prst="roundRect">
            <a:avLst/>
          </a:prstGeom>
          <a:solidFill>
            <a:schemeClr val="tx1"/>
          </a:solidFill>
          <a:ln w="28575" cap="flat" cmpd="sng" algn="ctr">
            <a:solidFill>
              <a:schemeClr val="bg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Brittle</a:t>
            </a:r>
          </a:p>
        </p:txBody>
      </p:sp>
      <p:sp>
        <p:nvSpPr>
          <p:cNvPr id="9" name="Rounded Rectangle 8"/>
          <p:cNvSpPr/>
          <p:nvPr/>
        </p:nvSpPr>
        <p:spPr bwMode="auto">
          <a:xfrm>
            <a:off x="3864800" y="3999480"/>
            <a:ext cx="1282639" cy="731520"/>
          </a:xfrm>
          <a:prstGeom prst="roundRect">
            <a:avLst/>
          </a:prstGeom>
          <a:solidFill>
            <a:schemeClr val="tx1"/>
          </a:solidFill>
          <a:ln w="28575" cap="flat" cmpd="sng" algn="ctr">
            <a:solidFill>
              <a:schemeClr val="bg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Rigid</a:t>
            </a:r>
          </a:p>
        </p:txBody>
      </p:sp>
      <p:sp>
        <p:nvSpPr>
          <p:cNvPr id="12" name="Rounded Rectangle 11"/>
          <p:cNvSpPr/>
          <p:nvPr/>
        </p:nvSpPr>
        <p:spPr bwMode="auto">
          <a:xfrm>
            <a:off x="2108082" y="5567680"/>
            <a:ext cx="2120708" cy="731520"/>
          </a:xfrm>
          <a:prstGeom prst="roundRect">
            <a:avLst/>
          </a:prstGeom>
          <a:solidFill>
            <a:schemeClr val="tx1"/>
          </a:solidFill>
          <a:ln w="28575" cap="flat" cmpd="sng" algn="ctr">
            <a:solidFill>
              <a:schemeClr val="bg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Expensive</a:t>
            </a:r>
          </a:p>
        </p:txBody>
      </p:sp>
      <p:grpSp>
        <p:nvGrpSpPr>
          <p:cNvPr id="10" name="Group 9"/>
          <p:cNvGrpSpPr/>
          <p:nvPr/>
        </p:nvGrpSpPr>
        <p:grpSpPr>
          <a:xfrm>
            <a:off x="5406072" y="1093399"/>
            <a:ext cx="6277146" cy="2331973"/>
            <a:chOff x="3882072" y="1093398"/>
            <a:chExt cx="4177152" cy="2331973"/>
          </a:xfrm>
        </p:grpSpPr>
        <p:sp>
          <p:nvSpPr>
            <p:cNvPr id="20" name="TextBox 19"/>
            <p:cNvSpPr txBox="1"/>
            <p:nvPr/>
          </p:nvSpPr>
          <p:spPr>
            <a:xfrm>
              <a:off x="3882072" y="1093398"/>
              <a:ext cx="4177151" cy="584775"/>
            </a:xfrm>
            <a:prstGeom prst="rect">
              <a:avLst/>
            </a:prstGeom>
            <a:solidFill>
              <a:schemeClr val="tx1"/>
            </a:solidFill>
          </p:spPr>
          <p:txBody>
            <a:bodyPr wrap="square" rtlCol="0">
              <a:spAutoFit/>
            </a:bodyPr>
            <a:lstStyle/>
            <a:p>
              <a:pPr algn="ctr"/>
              <a:r>
                <a:rPr lang="en-US" b="1" dirty="0">
                  <a:solidFill>
                    <a:schemeClr val="bg1"/>
                  </a:solidFill>
                  <a:latin typeface="Calibri" panose="020F0502020204030204" pitchFamily="34" charset="0"/>
                  <a:ea typeface="ＭＳ Ｐゴシック" pitchFamily="34" charset="-128"/>
                </a:rPr>
                <a:t>Cognitive System</a:t>
              </a:r>
              <a:endParaRPr lang="en-US" dirty="0">
                <a:solidFill>
                  <a:schemeClr val="bg1"/>
                </a:solidFill>
                <a:latin typeface="Calibri" panose="020F0502020204030204" pitchFamily="34" charset="0"/>
              </a:endParaRP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92644" y="1678303"/>
              <a:ext cx="4166580" cy="1747068"/>
            </a:xfrm>
            <a:prstGeom prst="rect">
              <a:avLst/>
            </a:prstGeom>
            <a:ln>
              <a:solidFill>
                <a:schemeClr val="tx1"/>
              </a:solidFill>
            </a:ln>
            <a:effectLst>
              <a:outerShdw blurRad="50800" dist="38100" dir="2700000" algn="tl" rotWithShape="0">
                <a:prstClr val="black">
                  <a:alpha val="40000"/>
                </a:prstClr>
              </a:outerShdw>
            </a:effectLst>
          </p:spPr>
        </p:pic>
      </p:grpSp>
      <p:sp>
        <p:nvSpPr>
          <p:cNvPr id="27" name="Freeform 26"/>
          <p:cNvSpPr/>
          <p:nvPr/>
        </p:nvSpPr>
        <p:spPr>
          <a:xfrm>
            <a:off x="1107307" y="3416658"/>
            <a:ext cx="1933633" cy="2107360"/>
          </a:xfrm>
          <a:custGeom>
            <a:avLst/>
            <a:gdLst>
              <a:gd name="connsiteX0" fmla="*/ 0 w 3606800"/>
              <a:gd name="connsiteY0" fmla="*/ 0 h 3009900"/>
              <a:gd name="connsiteX1" fmla="*/ 3606800 w 3606800"/>
              <a:gd name="connsiteY1" fmla="*/ 3009900 h 3009900"/>
            </a:gdLst>
            <a:ahLst/>
            <a:cxnLst>
              <a:cxn ang="0">
                <a:pos x="connsiteX0" y="connsiteY0"/>
              </a:cxn>
              <a:cxn ang="0">
                <a:pos x="connsiteX1" y="connsiteY1"/>
              </a:cxn>
            </a:cxnLst>
            <a:rect l="l" t="t" r="r" b="b"/>
            <a:pathLst>
              <a:path w="3606800" h="3009900">
                <a:moveTo>
                  <a:pt x="0" y="0"/>
                </a:moveTo>
                <a:cubicBezTo>
                  <a:pt x="1023408" y="1235075"/>
                  <a:pt x="2046817" y="2470150"/>
                  <a:pt x="3606800" y="3009900"/>
                </a:cubicBezTo>
              </a:path>
            </a:pathLst>
          </a:custGeom>
          <a:noFill/>
          <a:ln w="152400" cap="rnd">
            <a:solidFill>
              <a:srgbClr val="A51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925175" y="3711829"/>
            <a:ext cx="1855525" cy="2140702"/>
          </a:xfrm>
          <a:custGeom>
            <a:avLst/>
            <a:gdLst>
              <a:gd name="connsiteX0" fmla="*/ 3771900 w 3771900"/>
              <a:gd name="connsiteY0" fmla="*/ 0 h 3898900"/>
              <a:gd name="connsiteX1" fmla="*/ 0 w 3771900"/>
              <a:gd name="connsiteY1" fmla="*/ 3898900 h 3898900"/>
            </a:gdLst>
            <a:ahLst/>
            <a:cxnLst>
              <a:cxn ang="0">
                <a:pos x="connsiteX0" y="connsiteY0"/>
              </a:cxn>
              <a:cxn ang="0">
                <a:pos x="connsiteX1" y="connsiteY1"/>
              </a:cxn>
            </a:cxnLst>
            <a:rect l="l" t="t" r="r" b="b"/>
            <a:pathLst>
              <a:path w="3771900" h="3898900">
                <a:moveTo>
                  <a:pt x="3771900" y="0"/>
                </a:moveTo>
                <a:cubicBezTo>
                  <a:pt x="2143125" y="1493308"/>
                  <a:pt x="514350" y="2986617"/>
                  <a:pt x="0" y="3898900"/>
                </a:cubicBezTo>
              </a:path>
            </a:pathLst>
          </a:custGeom>
          <a:noFill/>
          <a:ln w="152400" cap="rnd">
            <a:solidFill>
              <a:srgbClr val="A51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578840"/>
      </p:ext>
    </p:extLst>
  </p:cSld>
  <p:clrMapOvr>
    <a:masterClrMapping/>
  </p:clrMapOvr>
  <p:transition>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
                                            <p:tgtEl>
                                              <p:spTgt spid="8"/>
                                            </p:tgtEl>
                                          </p:cBhvr>
                                        </p:animEffect>
                                      </p:childTnLst>
                                    </p:cTn>
                                  </p:par>
                                </p:childTnLst>
                              </p:cTn>
                            </p:par>
                            <p:par>
                              <p:cTn id="12" fill="hold">
                                <p:stCondLst>
                                  <p:cond delay="4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
                                            <p:tgtEl>
                                              <p:spTgt spid="9"/>
                                            </p:tgtEl>
                                          </p:cBhvr>
                                        </p:animEffect>
                                      </p:childTnLst>
                                    </p:cTn>
                                  </p:par>
                                </p:childTnLst>
                              </p:cTn>
                            </p:par>
                            <p:par>
                              <p:cTn id="16" fill="hold">
                                <p:stCondLst>
                                  <p:cond delay="65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150"/>
                                            <p:tgtEl>
                                              <p:spTgt spid="28"/>
                                            </p:tgtEl>
                                          </p:cBhvr>
                                        </p:animEffect>
                                      </p:childTnLst>
                                    </p:cTn>
                                  </p:par>
                                </p:childTnLst>
                              </p:cTn>
                            </p:par>
                            <p:par>
                              <p:cTn id="25" fill="hold">
                                <p:stCondLst>
                                  <p:cond delay="150"/>
                                </p:stCondLst>
                                <p:childTnLst>
                                  <p:par>
                                    <p:cTn id="26" presetID="22" presetClass="entr" presetSubtype="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15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par>
                                    <p:cTn id="34" presetID="10" presetClass="exit" presetSubtype="0" fill="hold" grpId="1" nodeType="withEffect">
                                      <p:stCondLst>
                                        <p:cond delay="0"/>
                                      </p:stCondLst>
                                      <p:childTnLst>
                                        <p:animEffect transition="out" filter="fade">
                                          <p:cBhvr>
                                            <p:cTn id="35" dur="250"/>
                                            <p:tgtEl>
                                              <p:spTgt spid="8"/>
                                            </p:tgtEl>
                                          </p:cBhvr>
                                        </p:animEffect>
                                        <p:set>
                                          <p:cBhvr>
                                            <p:cTn id="36" dur="1" fill="hold">
                                              <p:stCondLst>
                                                <p:cond delay="24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50"/>
                                            <p:tgtEl>
                                              <p:spTgt spid="9"/>
                                            </p:tgtEl>
                                          </p:cBhvr>
                                        </p:animEffect>
                                        <p:set>
                                          <p:cBhvr>
                                            <p:cTn id="39" dur="1" fill="hold">
                                              <p:stCondLst>
                                                <p:cond delay="24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50"/>
                                            <p:tgtEl>
                                              <p:spTgt spid="12"/>
                                            </p:tgtEl>
                                          </p:cBhvr>
                                        </p:animEffect>
                                        <p:set>
                                          <p:cBhvr>
                                            <p:cTn id="42" dur="1" fill="hold">
                                              <p:stCondLst>
                                                <p:cond delay="249"/>
                                              </p:stCondLst>
                                            </p:cTn>
                                            <p:tgtEl>
                                              <p:spTgt spid="12"/>
                                            </p:tgtEl>
                                            <p:attrNameLst>
                                              <p:attrName>style.visibility</p:attrName>
                                            </p:attrNameLst>
                                          </p:cBhvr>
                                          <p:to>
                                            <p:strVal val="hidden"/>
                                          </p:to>
                                        </p:set>
                                      </p:childTnLst>
                                    </p:cTn>
                                  </p:par>
                                  <p:par>
                                    <p:cTn id="43" presetID="2" presetClass="entr" presetSubtype="2" fill="hold" nodeType="withEffect" p14:presetBounceEnd="50000">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14:bounceEnd="50000">
                                          <p:cBhvr additive="base">
                                            <p:cTn id="45"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250"/>
                                            <p:tgtEl>
                                              <p:spTgt spid="24">
                                                <p:txEl>
                                                  <p:pRg st="0" end="0"/>
                                                </p:txEl>
                                              </p:spTgt>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24">
                                                <p:txEl>
                                                  <p:pRg st="1" end="1"/>
                                                </p:txEl>
                                              </p:spTgt>
                                            </p:tgtEl>
                                            <p:attrNameLst>
                                              <p:attrName>style.visibility</p:attrName>
                                            </p:attrNameLst>
                                          </p:cBhvr>
                                          <p:to>
                                            <p:strVal val="visible"/>
                                          </p:to>
                                        </p:set>
                                        <p:animEffect transition="in" filter="fade">
                                          <p:cBhvr>
                                            <p:cTn id="54" dur="250"/>
                                            <p:tgtEl>
                                              <p:spTgt spid="24">
                                                <p:txEl>
                                                  <p:pRg st="1" end="1"/>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4">
                                                <p:txEl>
                                                  <p:pRg st="2" end="2"/>
                                                </p:txEl>
                                              </p:spTgt>
                                            </p:tgtEl>
                                            <p:attrNameLst>
                                              <p:attrName>style.visibility</p:attrName>
                                            </p:attrNameLst>
                                          </p:cBhvr>
                                          <p:to>
                                            <p:strVal val="visible"/>
                                          </p:to>
                                        </p:set>
                                        <p:animEffect transition="in" filter="fade">
                                          <p:cBhvr>
                                            <p:cTn id="58" dur="250"/>
                                            <p:tgtEl>
                                              <p:spTgt spid="24">
                                                <p:txEl>
                                                  <p:pRg st="2" end="2"/>
                                                </p:txEl>
                                              </p:spTgt>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24">
                                                <p:txEl>
                                                  <p:pRg st="3" end="3"/>
                                                </p:txEl>
                                              </p:spTgt>
                                            </p:tgtEl>
                                            <p:attrNameLst>
                                              <p:attrName>style.visibility</p:attrName>
                                            </p:attrNameLst>
                                          </p:cBhvr>
                                          <p:to>
                                            <p:strVal val="visible"/>
                                          </p:to>
                                        </p:set>
                                        <p:animEffect transition="in" filter="fade">
                                          <p:cBhvr>
                                            <p:cTn id="62" dur="250"/>
                                            <p:tgtEl>
                                              <p:spTgt spid="24">
                                                <p:txEl>
                                                  <p:pRg st="3" end="3"/>
                                                </p:txEl>
                                              </p:spTgt>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4">
                                                <p:txEl>
                                                  <p:pRg st="4" end="4"/>
                                                </p:txEl>
                                              </p:spTgt>
                                            </p:tgtEl>
                                            <p:attrNameLst>
                                              <p:attrName>style.visibility</p:attrName>
                                            </p:attrNameLst>
                                          </p:cBhvr>
                                          <p:to>
                                            <p:strVal val="visible"/>
                                          </p:to>
                                        </p:set>
                                        <p:animEffect transition="in" filter="fade">
                                          <p:cBhvr>
                                            <p:cTn id="66" dur="25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9" grpId="0" animBg="1"/>
          <p:bldP spid="9" grpId="1" animBg="1"/>
          <p:bldP spid="12" grpId="0" animBg="1"/>
          <p:bldP spid="12" grpId="1"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
                                            <p:tgtEl>
                                              <p:spTgt spid="8"/>
                                            </p:tgtEl>
                                          </p:cBhvr>
                                        </p:animEffect>
                                      </p:childTnLst>
                                    </p:cTn>
                                  </p:par>
                                </p:childTnLst>
                              </p:cTn>
                            </p:par>
                            <p:par>
                              <p:cTn id="12" fill="hold">
                                <p:stCondLst>
                                  <p:cond delay="4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
                                            <p:tgtEl>
                                              <p:spTgt spid="9"/>
                                            </p:tgtEl>
                                          </p:cBhvr>
                                        </p:animEffect>
                                      </p:childTnLst>
                                    </p:cTn>
                                  </p:par>
                                </p:childTnLst>
                              </p:cTn>
                            </p:par>
                            <p:par>
                              <p:cTn id="16" fill="hold">
                                <p:stCondLst>
                                  <p:cond delay="65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150"/>
                                            <p:tgtEl>
                                              <p:spTgt spid="28"/>
                                            </p:tgtEl>
                                          </p:cBhvr>
                                        </p:animEffect>
                                      </p:childTnLst>
                                    </p:cTn>
                                  </p:par>
                                </p:childTnLst>
                              </p:cTn>
                            </p:par>
                            <p:par>
                              <p:cTn id="25" fill="hold">
                                <p:stCondLst>
                                  <p:cond delay="150"/>
                                </p:stCondLst>
                                <p:childTnLst>
                                  <p:par>
                                    <p:cTn id="26" presetID="22" presetClass="entr" presetSubtype="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15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par>
                                    <p:cTn id="34" presetID="10" presetClass="exit" presetSubtype="0" fill="hold" grpId="1" nodeType="withEffect">
                                      <p:stCondLst>
                                        <p:cond delay="0"/>
                                      </p:stCondLst>
                                      <p:childTnLst>
                                        <p:animEffect transition="out" filter="fade">
                                          <p:cBhvr>
                                            <p:cTn id="35" dur="250"/>
                                            <p:tgtEl>
                                              <p:spTgt spid="8"/>
                                            </p:tgtEl>
                                          </p:cBhvr>
                                        </p:animEffect>
                                        <p:set>
                                          <p:cBhvr>
                                            <p:cTn id="36" dur="1" fill="hold">
                                              <p:stCondLst>
                                                <p:cond delay="24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50"/>
                                            <p:tgtEl>
                                              <p:spTgt spid="9"/>
                                            </p:tgtEl>
                                          </p:cBhvr>
                                        </p:animEffect>
                                        <p:set>
                                          <p:cBhvr>
                                            <p:cTn id="39" dur="1" fill="hold">
                                              <p:stCondLst>
                                                <p:cond delay="24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50"/>
                                            <p:tgtEl>
                                              <p:spTgt spid="12"/>
                                            </p:tgtEl>
                                          </p:cBhvr>
                                        </p:animEffect>
                                        <p:set>
                                          <p:cBhvr>
                                            <p:cTn id="42" dur="1" fill="hold">
                                              <p:stCondLst>
                                                <p:cond delay="249"/>
                                              </p:stCondLst>
                                            </p:cTn>
                                            <p:tgtEl>
                                              <p:spTgt spid="12"/>
                                            </p:tgtEl>
                                            <p:attrNameLst>
                                              <p:attrName>style.visibility</p:attrName>
                                            </p:attrNameLst>
                                          </p:cBhvr>
                                          <p:to>
                                            <p:strVal val="hidden"/>
                                          </p:to>
                                        </p:set>
                                      </p:childTnLst>
                                    </p:cTn>
                                  </p:par>
                                  <p:par>
                                    <p:cTn id="43" presetID="2" presetClass="entr" presetSubtype="2"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250"/>
                                            <p:tgtEl>
                                              <p:spTgt spid="24">
                                                <p:txEl>
                                                  <p:pRg st="0" end="0"/>
                                                </p:txEl>
                                              </p:spTgt>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24">
                                                <p:txEl>
                                                  <p:pRg st="1" end="1"/>
                                                </p:txEl>
                                              </p:spTgt>
                                            </p:tgtEl>
                                            <p:attrNameLst>
                                              <p:attrName>style.visibility</p:attrName>
                                            </p:attrNameLst>
                                          </p:cBhvr>
                                          <p:to>
                                            <p:strVal val="visible"/>
                                          </p:to>
                                        </p:set>
                                        <p:animEffect transition="in" filter="fade">
                                          <p:cBhvr>
                                            <p:cTn id="54" dur="250"/>
                                            <p:tgtEl>
                                              <p:spTgt spid="24">
                                                <p:txEl>
                                                  <p:pRg st="1" end="1"/>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4">
                                                <p:txEl>
                                                  <p:pRg st="2" end="2"/>
                                                </p:txEl>
                                              </p:spTgt>
                                            </p:tgtEl>
                                            <p:attrNameLst>
                                              <p:attrName>style.visibility</p:attrName>
                                            </p:attrNameLst>
                                          </p:cBhvr>
                                          <p:to>
                                            <p:strVal val="visible"/>
                                          </p:to>
                                        </p:set>
                                        <p:animEffect transition="in" filter="fade">
                                          <p:cBhvr>
                                            <p:cTn id="58" dur="250"/>
                                            <p:tgtEl>
                                              <p:spTgt spid="24">
                                                <p:txEl>
                                                  <p:pRg st="2" end="2"/>
                                                </p:txEl>
                                              </p:spTgt>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24">
                                                <p:txEl>
                                                  <p:pRg st="3" end="3"/>
                                                </p:txEl>
                                              </p:spTgt>
                                            </p:tgtEl>
                                            <p:attrNameLst>
                                              <p:attrName>style.visibility</p:attrName>
                                            </p:attrNameLst>
                                          </p:cBhvr>
                                          <p:to>
                                            <p:strVal val="visible"/>
                                          </p:to>
                                        </p:set>
                                        <p:animEffect transition="in" filter="fade">
                                          <p:cBhvr>
                                            <p:cTn id="62" dur="250"/>
                                            <p:tgtEl>
                                              <p:spTgt spid="24">
                                                <p:txEl>
                                                  <p:pRg st="3" end="3"/>
                                                </p:txEl>
                                              </p:spTgt>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4">
                                                <p:txEl>
                                                  <p:pRg st="4" end="4"/>
                                                </p:txEl>
                                              </p:spTgt>
                                            </p:tgtEl>
                                            <p:attrNameLst>
                                              <p:attrName>style.visibility</p:attrName>
                                            </p:attrNameLst>
                                          </p:cBhvr>
                                          <p:to>
                                            <p:strVal val="visible"/>
                                          </p:to>
                                        </p:set>
                                        <p:animEffect transition="in" filter="fade">
                                          <p:cBhvr>
                                            <p:cTn id="66" dur="25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9" grpId="0" animBg="1"/>
          <p:bldP spid="9" grpId="1" animBg="1"/>
          <p:bldP spid="12" grpId="0" animBg="1"/>
          <p:bldP spid="12" grpId="1" animBg="1"/>
          <p:bldP spid="27" grpId="0" animBg="1"/>
          <p:bldP spid="2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bwMode="auto">
          <a:xfrm>
            <a:off x="6096000" y="1028700"/>
            <a:ext cx="0" cy="5307932"/>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grpSp>
        <p:nvGrpSpPr>
          <p:cNvPr id="25605" name="Group 11"/>
          <p:cNvGrpSpPr>
            <a:grpSpLocks/>
          </p:cNvGrpSpPr>
          <p:nvPr/>
        </p:nvGrpSpPr>
        <p:grpSpPr bwMode="auto">
          <a:xfrm>
            <a:off x="9502107" y="2302041"/>
            <a:ext cx="1295400" cy="3200400"/>
            <a:chOff x="5562600" y="2667000"/>
            <a:chExt cx="1295400" cy="3200400"/>
          </a:xfrm>
          <a:solidFill>
            <a:srgbClr val="00B050"/>
          </a:solidFill>
        </p:grpSpPr>
        <p:sp>
          <p:nvSpPr>
            <p:cNvPr id="25615" name="Cube 10"/>
            <p:cNvSpPr>
              <a:spLocks noChangeArrowheads="1"/>
            </p:cNvSpPr>
            <p:nvPr/>
          </p:nvSpPr>
          <p:spPr bwMode="auto">
            <a:xfrm>
              <a:off x="5562600" y="3429000"/>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25616" name="Cube 6"/>
            <p:cNvSpPr>
              <a:spLocks noChangeArrowheads="1"/>
            </p:cNvSpPr>
            <p:nvPr/>
          </p:nvSpPr>
          <p:spPr bwMode="auto">
            <a:xfrm>
              <a:off x="57150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25617" name="Cube 7"/>
            <p:cNvSpPr>
              <a:spLocks noChangeArrowheads="1"/>
            </p:cNvSpPr>
            <p:nvPr/>
          </p:nvSpPr>
          <p:spPr bwMode="auto">
            <a:xfrm>
              <a:off x="61722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25618" name="Cube 5"/>
            <p:cNvSpPr>
              <a:spLocks noChangeArrowheads="1"/>
            </p:cNvSpPr>
            <p:nvPr/>
          </p:nvSpPr>
          <p:spPr bwMode="auto">
            <a:xfrm>
              <a:off x="5638800" y="3124200"/>
              <a:ext cx="1219200" cy="17526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25619" name="Can 8"/>
            <p:cNvSpPr>
              <a:spLocks noChangeArrowheads="1"/>
            </p:cNvSpPr>
            <p:nvPr/>
          </p:nvSpPr>
          <p:spPr bwMode="auto">
            <a:xfrm>
              <a:off x="5943600" y="2667000"/>
              <a:ext cx="533400" cy="685800"/>
            </a:xfrm>
            <a:prstGeom prst="can">
              <a:avLst>
                <a:gd name="adj" fmla="val 25000"/>
              </a:avLst>
            </a:prstGeom>
            <a:grpFill/>
            <a:ln w="25400" algn="ctr">
              <a:solidFill>
                <a:schemeClr val="tx1"/>
              </a:solidFill>
              <a:round/>
              <a:headEnd/>
              <a:tailEnd/>
            </a:ln>
          </p:spPr>
          <p:txBody>
            <a:bodyPr wrap="none" anchor="ctr"/>
            <a:lstStyle/>
            <a:p>
              <a:endParaRPr lang="en-US"/>
            </a:p>
          </p:txBody>
        </p:sp>
        <p:sp>
          <p:nvSpPr>
            <p:cNvPr id="25620" name="Cube 9"/>
            <p:cNvSpPr>
              <a:spLocks noChangeArrowheads="1"/>
            </p:cNvSpPr>
            <p:nvPr/>
          </p:nvSpPr>
          <p:spPr bwMode="auto">
            <a:xfrm>
              <a:off x="6629400" y="3429000"/>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grpSp>
      <p:grpSp>
        <p:nvGrpSpPr>
          <p:cNvPr id="25606" name="Group 12"/>
          <p:cNvGrpSpPr>
            <a:grpSpLocks/>
          </p:cNvGrpSpPr>
          <p:nvPr/>
        </p:nvGrpSpPr>
        <p:grpSpPr bwMode="auto">
          <a:xfrm>
            <a:off x="1412447" y="2302041"/>
            <a:ext cx="1295400" cy="3200400"/>
            <a:chOff x="5562600" y="2667000"/>
            <a:chExt cx="1295400" cy="3200400"/>
          </a:xfrm>
        </p:grpSpPr>
        <p:sp>
          <p:nvSpPr>
            <p:cNvPr id="25609" name="Cube 13"/>
            <p:cNvSpPr>
              <a:spLocks noChangeArrowheads="1"/>
            </p:cNvSpPr>
            <p:nvPr/>
          </p:nvSpPr>
          <p:spPr bwMode="auto">
            <a:xfrm>
              <a:off x="5562600" y="3429000"/>
              <a:ext cx="2286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25610" name="Cube 14"/>
            <p:cNvSpPr>
              <a:spLocks noChangeArrowheads="1"/>
            </p:cNvSpPr>
            <p:nvPr/>
          </p:nvSpPr>
          <p:spPr bwMode="auto">
            <a:xfrm>
              <a:off x="5715000" y="4648200"/>
              <a:ext cx="5334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25611" name="Cube 15"/>
            <p:cNvSpPr>
              <a:spLocks noChangeArrowheads="1"/>
            </p:cNvSpPr>
            <p:nvPr/>
          </p:nvSpPr>
          <p:spPr bwMode="auto">
            <a:xfrm>
              <a:off x="6172200" y="4648200"/>
              <a:ext cx="5334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25612" name="Cube 16"/>
            <p:cNvSpPr>
              <a:spLocks noChangeArrowheads="1"/>
            </p:cNvSpPr>
            <p:nvPr/>
          </p:nvSpPr>
          <p:spPr bwMode="auto">
            <a:xfrm>
              <a:off x="5638800" y="3124200"/>
              <a:ext cx="1219200" cy="17526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25613" name="Can 17"/>
            <p:cNvSpPr>
              <a:spLocks noChangeArrowheads="1"/>
            </p:cNvSpPr>
            <p:nvPr/>
          </p:nvSpPr>
          <p:spPr bwMode="auto">
            <a:xfrm>
              <a:off x="5943600" y="2667000"/>
              <a:ext cx="533400" cy="685800"/>
            </a:xfrm>
            <a:prstGeom prst="can">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25614" name="Cube 18"/>
            <p:cNvSpPr>
              <a:spLocks noChangeArrowheads="1"/>
            </p:cNvSpPr>
            <p:nvPr/>
          </p:nvSpPr>
          <p:spPr bwMode="auto">
            <a:xfrm>
              <a:off x="6629400" y="3429000"/>
              <a:ext cx="2286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grpSp>
      <p:sp>
        <p:nvSpPr>
          <p:cNvPr id="25607" name="Cloud Callout 19"/>
          <p:cNvSpPr>
            <a:spLocks noChangeArrowheads="1"/>
          </p:cNvSpPr>
          <p:nvPr/>
        </p:nvSpPr>
        <p:spPr bwMode="auto">
          <a:xfrm>
            <a:off x="3557227" y="755275"/>
            <a:ext cx="3574643" cy="2200480"/>
          </a:xfrm>
          <a:prstGeom prst="cloudCallout">
            <a:avLst>
              <a:gd name="adj1" fmla="val -73715"/>
              <a:gd name="adj2" fmla="val 26920"/>
            </a:avLst>
          </a:prstGeom>
          <a:solidFill>
            <a:schemeClr val="bg1"/>
          </a:solidFill>
          <a:ln w="25400" algn="ctr">
            <a:solidFill>
              <a:srgbClr val="FF0000"/>
            </a:solidFill>
            <a:round/>
            <a:headEnd/>
            <a:tailEnd/>
          </a:ln>
          <a:effectLst>
            <a:glow rad="139700">
              <a:schemeClr val="bg1">
                <a:alpha val="80000"/>
              </a:schemeClr>
            </a:glow>
          </a:effectLst>
        </p:spPr>
        <p:txBody>
          <a:bodyPr wrap="none" lIns="0" tIns="0" rIns="0" bIns="0" anchor="ctr"/>
          <a:lstStyle/>
          <a:p>
            <a:pPr algn="ctr"/>
            <a:r>
              <a:rPr lang="en-US" sz="1600" b="1" dirty="0"/>
              <a:t>I have a script, but I’ve</a:t>
            </a:r>
          </a:p>
          <a:p>
            <a:pPr algn="ctr"/>
            <a:r>
              <a:rPr lang="en-US" sz="1600" b="1" dirty="0"/>
              <a:t>lost my place.  </a:t>
            </a:r>
          </a:p>
          <a:p>
            <a:pPr algn="ctr"/>
            <a:r>
              <a:rPr lang="en-US" sz="1600" b="1" dirty="0"/>
              <a:t>What happens next?</a:t>
            </a:r>
          </a:p>
        </p:txBody>
      </p:sp>
      <p:sp>
        <p:nvSpPr>
          <p:cNvPr id="25608" name="Cloud Callout 21"/>
          <p:cNvSpPr>
            <a:spLocks noChangeArrowheads="1"/>
          </p:cNvSpPr>
          <p:nvPr/>
        </p:nvSpPr>
        <p:spPr bwMode="auto">
          <a:xfrm>
            <a:off x="5522621" y="3197391"/>
            <a:ext cx="3352800" cy="2171700"/>
          </a:xfrm>
          <a:prstGeom prst="cloudCallout">
            <a:avLst>
              <a:gd name="adj1" fmla="val 63855"/>
              <a:gd name="adj2" fmla="val -72144"/>
            </a:avLst>
          </a:prstGeom>
          <a:solidFill>
            <a:schemeClr val="bg1"/>
          </a:solidFill>
          <a:ln w="25400" algn="ctr">
            <a:solidFill>
              <a:srgbClr val="267100"/>
            </a:solidFill>
            <a:round/>
            <a:headEnd/>
            <a:tailEnd/>
          </a:ln>
          <a:effectLst>
            <a:glow rad="139700">
              <a:schemeClr val="bg1">
                <a:alpha val="80000"/>
              </a:schemeClr>
            </a:glow>
          </a:effectLst>
        </p:spPr>
        <p:txBody>
          <a:bodyPr wrap="none" lIns="0" tIns="0" rIns="0" bIns="0" anchor="ctr"/>
          <a:lstStyle/>
          <a:p>
            <a:pPr algn="ctr"/>
            <a:r>
              <a:rPr lang="en-US" sz="1600" b="1" dirty="0"/>
              <a:t>I have no script, but</a:t>
            </a:r>
          </a:p>
          <a:p>
            <a:pPr algn="ctr"/>
            <a:r>
              <a:rPr lang="en-US" sz="1600" b="1" dirty="0"/>
              <a:t>I understand and</a:t>
            </a:r>
          </a:p>
          <a:p>
            <a:pPr algn="ctr"/>
            <a:r>
              <a:rPr lang="en-US" sz="1600" b="1" dirty="0"/>
              <a:t>recognize what to</a:t>
            </a:r>
          </a:p>
          <a:p>
            <a:pPr algn="ctr"/>
            <a:r>
              <a:rPr lang="en-US" sz="1600" b="1" dirty="0"/>
              <a:t>do next!</a:t>
            </a:r>
          </a:p>
        </p:txBody>
      </p:sp>
      <p:sp>
        <p:nvSpPr>
          <p:cNvPr id="20" name="Oval 19"/>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4</a:t>
            </a:r>
          </a:p>
        </p:txBody>
      </p:sp>
      <p:sp>
        <p:nvSpPr>
          <p:cNvPr id="2" name="Title 1"/>
          <p:cNvSpPr>
            <a:spLocks noGrp="1"/>
          </p:cNvSpPr>
          <p:nvPr>
            <p:ph type="title"/>
          </p:nvPr>
        </p:nvSpPr>
        <p:spPr/>
        <p:txBody>
          <a:bodyPr/>
          <a:lstStyle/>
          <a:p>
            <a:pPr algn="ctr"/>
            <a:r>
              <a:rPr lang="en-US" dirty="0"/>
              <a:t>High Commitment vs. Least Commitment</a:t>
            </a:r>
          </a:p>
        </p:txBody>
      </p:sp>
      <p:grpSp>
        <p:nvGrpSpPr>
          <p:cNvPr id="4" name="Group 3"/>
          <p:cNvGrpSpPr/>
          <p:nvPr/>
        </p:nvGrpSpPr>
        <p:grpSpPr>
          <a:xfrm>
            <a:off x="541606" y="5751096"/>
            <a:ext cx="11057205" cy="584775"/>
            <a:chOff x="373289" y="5751095"/>
            <a:chExt cx="8177153" cy="584775"/>
          </a:xfrm>
        </p:grpSpPr>
        <p:sp>
          <p:nvSpPr>
            <p:cNvPr id="22" name="TextBox 21"/>
            <p:cNvSpPr txBox="1"/>
            <p:nvPr/>
          </p:nvSpPr>
          <p:spPr>
            <a:xfrm>
              <a:off x="373289" y="5751095"/>
              <a:ext cx="3765574" cy="584775"/>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Calibri" panose="020F0502020204030204" pitchFamily="34" charset="0"/>
                </a:rPr>
                <a:t>High Commitment</a:t>
              </a:r>
            </a:p>
          </p:txBody>
        </p:sp>
        <p:sp>
          <p:nvSpPr>
            <p:cNvPr id="23" name="TextBox 22"/>
            <p:cNvSpPr txBox="1"/>
            <p:nvPr/>
          </p:nvSpPr>
          <p:spPr>
            <a:xfrm>
              <a:off x="4784868" y="5751095"/>
              <a:ext cx="3765574" cy="584775"/>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latin typeface="Calibri" panose="020F0502020204030204" pitchFamily="34" charset="0"/>
                </a:rPr>
                <a:t>Least Commitment</a:t>
              </a:r>
            </a:p>
          </p:txBody>
        </p:sp>
      </p:grpSp>
    </p:spTree>
    <p:extLst>
      <p:ext uri="{BB962C8B-B14F-4D97-AF65-F5344CB8AC3E}">
        <p14:creationId xmlns:p14="http://schemas.microsoft.com/office/powerpoint/2010/main" val="2759294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left)">
                                      <p:cBhvr>
                                        <p:cTn id="7" dur="5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wipe(right)">
                                      <p:cBhvr>
                                        <p:cTn id="12"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 y="0"/>
            <a:ext cx="12192001" cy="795130"/>
          </a:xfrm>
        </p:spPr>
        <p:txBody>
          <a:bodyPr/>
          <a:lstStyle/>
          <a:p>
            <a:r>
              <a:rPr lang="en-US" sz="2400" dirty="0">
                <a:ea typeface="ＭＳ Ｐゴシック" pitchFamily="34" charset="-128"/>
              </a:rPr>
              <a:t>	Pasta and Cheese Sauce: High Commitment</a:t>
            </a:r>
          </a:p>
        </p:txBody>
      </p:sp>
      <p:sp>
        <p:nvSpPr>
          <p:cNvPr id="26627" name="Content Placeholder 2"/>
          <p:cNvSpPr>
            <a:spLocks noGrp="1"/>
          </p:cNvSpPr>
          <p:nvPr>
            <p:ph type="body" sz="quarter" idx="12"/>
          </p:nvPr>
        </p:nvSpPr>
        <p:spPr/>
        <p:txBody>
          <a:bodyPr/>
          <a:lstStyle/>
          <a:p>
            <a:pPr marL="533400" indent="-533400">
              <a:buSzPct val="100000"/>
              <a:buFont typeface="Wingdings 2" pitchFamily="18" charset="2"/>
              <a:buAutoNum type="arabicPeriod"/>
            </a:pPr>
            <a:r>
              <a:rPr lang="en-US" sz="1800" dirty="0">
                <a:ea typeface="ＭＳ Ｐゴシック" pitchFamily="34" charset="-128"/>
              </a:rPr>
              <a:t>Fill pot1 with water</a:t>
            </a:r>
          </a:p>
          <a:p>
            <a:pPr marL="533400" indent="-533400">
              <a:buSzPct val="100000"/>
              <a:buFont typeface="Wingdings 2" pitchFamily="18" charset="2"/>
              <a:buAutoNum type="arabicPeriod"/>
            </a:pPr>
            <a:r>
              <a:rPr lang="en-US" sz="1800" dirty="0">
                <a:ea typeface="ＭＳ Ｐゴシック" pitchFamily="34" charset="-128"/>
              </a:rPr>
              <a:t>Heat pot1 until water boils</a:t>
            </a:r>
          </a:p>
          <a:p>
            <a:pPr marL="533400" indent="-533400">
              <a:buSzPct val="100000"/>
              <a:buFont typeface="Wingdings 2" pitchFamily="18" charset="2"/>
              <a:buAutoNum type="arabicPeriod"/>
            </a:pPr>
            <a:r>
              <a:rPr lang="en-US" sz="1800" dirty="0">
                <a:ea typeface="ＭＳ Ｐゴシック" pitchFamily="34" charset="-128"/>
              </a:rPr>
              <a:t>Add pasta to pot1</a:t>
            </a:r>
          </a:p>
          <a:p>
            <a:pPr marL="533400" indent="-533400">
              <a:buSzPct val="100000"/>
              <a:buFont typeface="Wingdings 2" pitchFamily="18" charset="2"/>
              <a:buAutoNum type="arabicPeriod"/>
            </a:pPr>
            <a:r>
              <a:rPr lang="en-US" sz="1800" dirty="0">
                <a:ea typeface="ＭＳ Ｐゴシック" pitchFamily="34" charset="-128"/>
              </a:rPr>
              <a:t>Stir pasta until pasta is soft</a:t>
            </a:r>
          </a:p>
          <a:p>
            <a:pPr marL="533400" indent="-533400">
              <a:buSzPct val="100000"/>
              <a:buFont typeface="Wingdings 2" pitchFamily="18" charset="2"/>
              <a:buAutoNum type="arabicPeriod"/>
            </a:pPr>
            <a:r>
              <a:rPr lang="en-US" sz="1800" dirty="0">
                <a:ea typeface="ＭＳ Ｐゴシック" pitchFamily="34" charset="-128"/>
              </a:rPr>
              <a:t>Drain pasta</a:t>
            </a:r>
          </a:p>
          <a:p>
            <a:pPr marL="533400" indent="-533400">
              <a:buSzPct val="100000"/>
              <a:buFont typeface="Wingdings 2" pitchFamily="18" charset="2"/>
              <a:buAutoNum type="arabicPeriod"/>
            </a:pPr>
            <a:r>
              <a:rPr lang="en-US" sz="1800" dirty="0">
                <a:ea typeface="ＭＳ Ｐゴシック" pitchFamily="34" charset="-128"/>
              </a:rPr>
              <a:t>Put butter in pot2</a:t>
            </a:r>
          </a:p>
          <a:p>
            <a:pPr marL="533400" indent="-533400">
              <a:buSzPct val="100000"/>
              <a:buFont typeface="Wingdings 2" pitchFamily="18" charset="2"/>
              <a:buAutoNum type="arabicPeriod"/>
            </a:pPr>
            <a:r>
              <a:rPr lang="en-US" sz="1800" dirty="0">
                <a:ea typeface="ＭＳ Ｐゴシック" pitchFamily="34" charset="-128"/>
              </a:rPr>
              <a:t>Heat pot2 until butter melts</a:t>
            </a:r>
          </a:p>
          <a:p>
            <a:pPr marL="533400" indent="-533400">
              <a:buSzPct val="100000"/>
              <a:buFont typeface="Wingdings 2" pitchFamily="18" charset="2"/>
              <a:buAutoNum type="arabicPeriod"/>
            </a:pPr>
            <a:r>
              <a:rPr lang="en-US" sz="1800" dirty="0">
                <a:ea typeface="ＭＳ Ｐゴシック" pitchFamily="34" charset="-128"/>
              </a:rPr>
              <a:t>Add flour to pot2</a:t>
            </a:r>
          </a:p>
          <a:p>
            <a:pPr marL="533400" indent="-533400">
              <a:buSzPct val="100000"/>
              <a:buFont typeface="Wingdings 2" pitchFamily="18" charset="2"/>
              <a:buAutoNum type="arabicPeriod"/>
            </a:pPr>
            <a:r>
              <a:rPr lang="en-US" sz="1800" dirty="0">
                <a:ea typeface="ＭＳ Ｐゴシック" pitchFamily="34" charset="-128"/>
              </a:rPr>
              <a:t>Stir flour until absorbed in butter</a:t>
            </a:r>
          </a:p>
          <a:p>
            <a:pPr marL="533400" indent="-533400">
              <a:buSzPct val="100000"/>
              <a:buFont typeface="Wingdings 2" pitchFamily="18" charset="2"/>
              <a:buAutoNum type="arabicPeriod"/>
            </a:pPr>
            <a:r>
              <a:rPr lang="en-US" sz="1800" dirty="0">
                <a:ea typeface="ＭＳ Ｐゴシック" pitchFamily="34" charset="-128"/>
              </a:rPr>
              <a:t>Add milk to pot2</a:t>
            </a:r>
          </a:p>
          <a:p>
            <a:pPr marL="533400" indent="-533400">
              <a:buSzPct val="100000"/>
              <a:buFont typeface="Wingdings 2" pitchFamily="18" charset="2"/>
              <a:buAutoNum type="arabicPeriod"/>
            </a:pPr>
            <a:r>
              <a:rPr lang="en-US" sz="1800" dirty="0">
                <a:ea typeface="ＭＳ Ｐゴシック" pitchFamily="34" charset="-128"/>
              </a:rPr>
              <a:t>Stir milk until it is thick</a:t>
            </a:r>
          </a:p>
          <a:p>
            <a:pPr marL="533400" indent="-533400">
              <a:buSzPct val="100000"/>
              <a:buFont typeface="Wingdings 2" pitchFamily="18" charset="2"/>
              <a:buAutoNum type="arabicPeriod"/>
            </a:pPr>
            <a:r>
              <a:rPr lang="en-US" sz="1800" dirty="0">
                <a:ea typeface="ＭＳ Ｐゴシック" pitchFamily="34" charset="-128"/>
              </a:rPr>
              <a:t>Add cheese to pot2</a:t>
            </a:r>
          </a:p>
          <a:p>
            <a:pPr marL="533400" indent="-533400">
              <a:buSzPct val="100000"/>
              <a:buFont typeface="Wingdings 2" pitchFamily="18" charset="2"/>
              <a:buAutoNum type="arabicPeriod"/>
            </a:pPr>
            <a:r>
              <a:rPr lang="en-US" sz="1800" dirty="0">
                <a:ea typeface="ＭＳ Ｐゴシック" pitchFamily="34" charset="-128"/>
              </a:rPr>
              <a:t>Stir milk and cheese until melted and smooth</a:t>
            </a:r>
          </a:p>
          <a:p>
            <a:pPr marL="533400" indent="-533400">
              <a:buSzPct val="100000"/>
              <a:buFont typeface="Wingdings 2" pitchFamily="18" charset="2"/>
              <a:buAutoNum type="arabicPeriod"/>
            </a:pPr>
            <a:r>
              <a:rPr lang="en-US" sz="1800" dirty="0">
                <a:ea typeface="ＭＳ Ｐゴシック" pitchFamily="34" charset="-128"/>
              </a:rPr>
              <a:t>Pour pasta into bowl</a:t>
            </a:r>
          </a:p>
          <a:p>
            <a:pPr marL="533400" indent="-533400">
              <a:buSzPct val="100000"/>
              <a:buFont typeface="Wingdings 2" pitchFamily="18" charset="2"/>
              <a:buAutoNum type="arabicPeriod"/>
            </a:pPr>
            <a:r>
              <a:rPr lang="en-US" sz="1800" dirty="0">
                <a:ea typeface="ＭＳ Ｐゴシック" pitchFamily="34" charset="-128"/>
              </a:rPr>
              <a:t>Pour sauce onto pasta</a:t>
            </a:r>
          </a:p>
        </p:txBody>
      </p:sp>
      <p:sp>
        <p:nvSpPr>
          <p:cNvPr id="6" name="Oval 5"/>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7" name="Group 12"/>
          <p:cNvGrpSpPr>
            <a:grpSpLocks/>
          </p:cNvGrpSpPr>
          <p:nvPr/>
        </p:nvGrpSpPr>
        <p:grpSpPr bwMode="auto">
          <a:xfrm>
            <a:off x="7097421" y="1828800"/>
            <a:ext cx="3180552" cy="4343728"/>
            <a:chOff x="4514612" y="2667000"/>
            <a:chExt cx="2343388" cy="3200400"/>
          </a:xfrm>
        </p:grpSpPr>
        <p:sp>
          <p:nvSpPr>
            <p:cNvPr id="8" name="Cube 13"/>
            <p:cNvSpPr>
              <a:spLocks noChangeArrowheads="1"/>
            </p:cNvSpPr>
            <p:nvPr/>
          </p:nvSpPr>
          <p:spPr bwMode="auto">
            <a:xfrm rot="16032678">
              <a:off x="4993734" y="3004812"/>
              <a:ext cx="376918" cy="1335162"/>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dirty="0"/>
            </a:p>
          </p:txBody>
        </p:sp>
        <p:sp>
          <p:nvSpPr>
            <p:cNvPr id="9" name="Cube 14"/>
            <p:cNvSpPr>
              <a:spLocks noChangeArrowheads="1"/>
            </p:cNvSpPr>
            <p:nvPr/>
          </p:nvSpPr>
          <p:spPr bwMode="auto">
            <a:xfrm>
              <a:off x="5715000" y="4648200"/>
              <a:ext cx="5334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10" name="Cube 15"/>
            <p:cNvSpPr>
              <a:spLocks noChangeArrowheads="1"/>
            </p:cNvSpPr>
            <p:nvPr/>
          </p:nvSpPr>
          <p:spPr bwMode="auto">
            <a:xfrm>
              <a:off x="6172200" y="4648200"/>
              <a:ext cx="5334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11" name="Cube 16"/>
            <p:cNvSpPr>
              <a:spLocks noChangeArrowheads="1"/>
            </p:cNvSpPr>
            <p:nvPr/>
          </p:nvSpPr>
          <p:spPr bwMode="auto">
            <a:xfrm>
              <a:off x="5638800" y="3124200"/>
              <a:ext cx="1219200" cy="17526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12" name="Can 17"/>
            <p:cNvSpPr>
              <a:spLocks noChangeArrowheads="1"/>
            </p:cNvSpPr>
            <p:nvPr/>
          </p:nvSpPr>
          <p:spPr bwMode="auto">
            <a:xfrm>
              <a:off x="5943600" y="2667000"/>
              <a:ext cx="533400" cy="685800"/>
            </a:xfrm>
            <a:prstGeom prst="can">
              <a:avLst>
                <a:gd name="adj" fmla="val 25000"/>
              </a:avLst>
            </a:prstGeom>
            <a:solidFill>
              <a:srgbClr val="FF0000"/>
            </a:solidFill>
            <a:ln w="25400" algn="ctr">
              <a:solidFill>
                <a:schemeClr val="tx1"/>
              </a:solidFill>
              <a:round/>
              <a:headEnd/>
              <a:tailEnd/>
            </a:ln>
          </p:spPr>
          <p:txBody>
            <a:bodyPr wrap="none" anchor="ctr"/>
            <a:lstStyle/>
            <a:p>
              <a:endParaRPr lang="en-US"/>
            </a:p>
          </p:txBody>
        </p:sp>
        <p:sp>
          <p:nvSpPr>
            <p:cNvPr id="13" name="Cube 18"/>
            <p:cNvSpPr>
              <a:spLocks noChangeArrowheads="1"/>
            </p:cNvSpPr>
            <p:nvPr/>
          </p:nvSpPr>
          <p:spPr bwMode="auto">
            <a:xfrm>
              <a:off x="6629400" y="3429000"/>
              <a:ext cx="228600" cy="1219200"/>
            </a:xfrm>
            <a:prstGeom prst="cube">
              <a:avLst>
                <a:gd name="adj" fmla="val 25000"/>
              </a:avLst>
            </a:prstGeom>
            <a:solidFill>
              <a:srgbClr val="FF0000"/>
            </a:solidFill>
            <a:ln w="25400" algn="ctr">
              <a:solidFill>
                <a:schemeClr val="tx1"/>
              </a:solidFill>
              <a:round/>
              <a:headEnd/>
              <a:tailEnd/>
            </a:ln>
          </p:spPr>
          <p:txBody>
            <a:bodyPr wrap="none" anchor="ctr"/>
            <a:lstStyle/>
            <a:p>
              <a:endParaRPr lang="en-US"/>
            </a:p>
          </p:txBody>
        </p:sp>
      </p:grpSp>
      <p:pic>
        <p:nvPicPr>
          <p:cNvPr id="18434" name="Picture 2" descr="Pasta, Noodles, Plates, Stacked, Leftovers, Foo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32548" y="1330159"/>
            <a:ext cx="1941182" cy="1783462"/>
          </a:xfrm>
          <a:prstGeom prst="rect">
            <a:avLst/>
          </a:prstGeom>
          <a:noFill/>
          <a:effectLst>
            <a:outerShdw blurRad="139700" dist="50800" dir="10500000" sx="101000" sy="101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9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50"/>
                                        <p:tgtEl>
                                          <p:spTgt spid="6"/>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150"/>
                                        <p:tgtEl>
                                          <p:spTgt spid="266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627">
                                            <p:txEl>
                                              <p:pRg st="1" end="1"/>
                                            </p:txEl>
                                          </p:spTgt>
                                        </p:tgtEl>
                                        <p:attrNameLst>
                                          <p:attrName>style.visibility</p:attrName>
                                        </p:attrNameLst>
                                      </p:cBhvr>
                                      <p:to>
                                        <p:strVal val="visible"/>
                                      </p:to>
                                    </p:set>
                                    <p:animEffect transition="in" filter="fade">
                                      <p:cBhvr>
                                        <p:cTn id="20" dur="150"/>
                                        <p:tgtEl>
                                          <p:spTgt spid="2662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Effect transition="in" filter="fade">
                                      <p:cBhvr>
                                        <p:cTn id="25" dur="150"/>
                                        <p:tgtEl>
                                          <p:spTgt spid="26627">
                                            <p:txEl>
                                              <p:pRg st="2" end="2"/>
                                            </p:txEl>
                                          </p:spTgt>
                                        </p:tgtEl>
                                      </p:cBhvr>
                                    </p:animEffect>
                                  </p:childTnLst>
                                </p:cTn>
                              </p:par>
                            </p:childTnLst>
                          </p:cTn>
                        </p:par>
                        <p:par>
                          <p:cTn id="26" fill="hold">
                            <p:stCondLst>
                              <p:cond delay="150"/>
                            </p:stCondLst>
                            <p:childTnLst>
                              <p:par>
                                <p:cTn id="27" presetID="10" presetClass="entr" presetSubtype="0" fill="hold" nodeType="after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Effect transition="in" filter="fade">
                                      <p:cBhvr>
                                        <p:cTn id="29" dur="150"/>
                                        <p:tgtEl>
                                          <p:spTgt spid="26627">
                                            <p:txEl>
                                              <p:pRg st="3" end="3"/>
                                            </p:txEl>
                                          </p:spTgt>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Effect transition="in" filter="fade">
                                      <p:cBhvr>
                                        <p:cTn id="33" dur="150"/>
                                        <p:tgtEl>
                                          <p:spTgt spid="26627">
                                            <p:txEl>
                                              <p:pRg st="4" end="4"/>
                                            </p:txEl>
                                          </p:spTgt>
                                        </p:tgtEl>
                                      </p:cBhvr>
                                    </p:animEffect>
                                  </p:childTnLst>
                                </p:cTn>
                              </p:par>
                            </p:childTnLst>
                          </p:cTn>
                        </p:par>
                        <p:par>
                          <p:cTn id="34" fill="hold">
                            <p:stCondLst>
                              <p:cond delay="450"/>
                            </p:stCondLst>
                            <p:childTnLst>
                              <p:par>
                                <p:cTn id="35" presetID="10" presetClass="entr" presetSubtype="0" fill="hold" nodeType="after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Effect transition="in" filter="fade">
                                      <p:cBhvr>
                                        <p:cTn id="37" dur="150"/>
                                        <p:tgtEl>
                                          <p:spTgt spid="26627">
                                            <p:txEl>
                                              <p:pRg st="5" end="5"/>
                                            </p:txEl>
                                          </p:spTgt>
                                        </p:tgtEl>
                                      </p:cBhvr>
                                    </p:animEffect>
                                  </p:childTnLst>
                                </p:cTn>
                              </p:par>
                            </p:childTnLst>
                          </p:cTn>
                        </p:par>
                        <p:par>
                          <p:cTn id="38" fill="hold">
                            <p:stCondLst>
                              <p:cond delay="600"/>
                            </p:stCondLst>
                            <p:childTnLst>
                              <p:par>
                                <p:cTn id="39" presetID="10" presetClass="entr" presetSubtype="0" fill="hold" nodeType="after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Effect transition="in" filter="fade">
                                      <p:cBhvr>
                                        <p:cTn id="41" dur="150"/>
                                        <p:tgtEl>
                                          <p:spTgt spid="26627">
                                            <p:txEl>
                                              <p:pRg st="6" end="6"/>
                                            </p:txEl>
                                          </p:spTgt>
                                        </p:tgtEl>
                                      </p:cBhvr>
                                    </p:animEffect>
                                  </p:childTnLst>
                                </p:cTn>
                              </p:par>
                            </p:childTnLst>
                          </p:cTn>
                        </p:par>
                        <p:par>
                          <p:cTn id="42" fill="hold">
                            <p:stCondLst>
                              <p:cond delay="750"/>
                            </p:stCondLst>
                            <p:childTnLst>
                              <p:par>
                                <p:cTn id="43" presetID="10" presetClass="entr" presetSubtype="0" fill="hold" nodeType="afterEffect">
                                  <p:stCondLst>
                                    <p:cond delay="0"/>
                                  </p:stCondLst>
                                  <p:childTnLst>
                                    <p:set>
                                      <p:cBhvr>
                                        <p:cTn id="44" dur="1" fill="hold">
                                          <p:stCondLst>
                                            <p:cond delay="0"/>
                                          </p:stCondLst>
                                        </p:cTn>
                                        <p:tgtEl>
                                          <p:spTgt spid="26627">
                                            <p:txEl>
                                              <p:pRg st="7" end="7"/>
                                            </p:txEl>
                                          </p:spTgt>
                                        </p:tgtEl>
                                        <p:attrNameLst>
                                          <p:attrName>style.visibility</p:attrName>
                                        </p:attrNameLst>
                                      </p:cBhvr>
                                      <p:to>
                                        <p:strVal val="visible"/>
                                      </p:to>
                                    </p:set>
                                    <p:animEffect transition="in" filter="fade">
                                      <p:cBhvr>
                                        <p:cTn id="45" dur="150"/>
                                        <p:tgtEl>
                                          <p:spTgt spid="26627">
                                            <p:txEl>
                                              <p:pRg st="7" end="7"/>
                                            </p:txEl>
                                          </p:spTgt>
                                        </p:tgtEl>
                                      </p:cBhvr>
                                    </p:animEffect>
                                  </p:childTnLst>
                                </p:cTn>
                              </p:par>
                            </p:childTnLst>
                          </p:cTn>
                        </p:par>
                        <p:par>
                          <p:cTn id="46" fill="hold">
                            <p:stCondLst>
                              <p:cond delay="900"/>
                            </p:stCondLst>
                            <p:childTnLst>
                              <p:par>
                                <p:cTn id="47" presetID="10" presetClass="entr" presetSubtype="0" fill="hold" nodeType="afterEffect">
                                  <p:stCondLst>
                                    <p:cond delay="0"/>
                                  </p:stCondLst>
                                  <p:childTnLst>
                                    <p:set>
                                      <p:cBhvr>
                                        <p:cTn id="48" dur="1" fill="hold">
                                          <p:stCondLst>
                                            <p:cond delay="0"/>
                                          </p:stCondLst>
                                        </p:cTn>
                                        <p:tgtEl>
                                          <p:spTgt spid="26627">
                                            <p:txEl>
                                              <p:pRg st="8" end="8"/>
                                            </p:txEl>
                                          </p:spTgt>
                                        </p:tgtEl>
                                        <p:attrNameLst>
                                          <p:attrName>style.visibility</p:attrName>
                                        </p:attrNameLst>
                                      </p:cBhvr>
                                      <p:to>
                                        <p:strVal val="visible"/>
                                      </p:to>
                                    </p:set>
                                    <p:animEffect transition="in" filter="fade">
                                      <p:cBhvr>
                                        <p:cTn id="49" dur="150"/>
                                        <p:tgtEl>
                                          <p:spTgt spid="26627">
                                            <p:txEl>
                                              <p:pRg st="8" end="8"/>
                                            </p:txEl>
                                          </p:spTgt>
                                        </p:tgtEl>
                                      </p:cBhvr>
                                    </p:animEffect>
                                  </p:childTnLst>
                                </p:cTn>
                              </p:par>
                            </p:childTnLst>
                          </p:cTn>
                        </p:par>
                        <p:par>
                          <p:cTn id="50" fill="hold">
                            <p:stCondLst>
                              <p:cond delay="1050"/>
                            </p:stCondLst>
                            <p:childTnLst>
                              <p:par>
                                <p:cTn id="51" presetID="10" presetClass="entr" presetSubtype="0" fill="hold" nodeType="afterEffect">
                                  <p:stCondLst>
                                    <p:cond delay="0"/>
                                  </p:stCondLst>
                                  <p:childTnLst>
                                    <p:set>
                                      <p:cBhvr>
                                        <p:cTn id="52" dur="1" fill="hold">
                                          <p:stCondLst>
                                            <p:cond delay="0"/>
                                          </p:stCondLst>
                                        </p:cTn>
                                        <p:tgtEl>
                                          <p:spTgt spid="26627">
                                            <p:txEl>
                                              <p:pRg st="9" end="9"/>
                                            </p:txEl>
                                          </p:spTgt>
                                        </p:tgtEl>
                                        <p:attrNameLst>
                                          <p:attrName>style.visibility</p:attrName>
                                        </p:attrNameLst>
                                      </p:cBhvr>
                                      <p:to>
                                        <p:strVal val="visible"/>
                                      </p:to>
                                    </p:set>
                                    <p:animEffect transition="in" filter="fade">
                                      <p:cBhvr>
                                        <p:cTn id="53" dur="150"/>
                                        <p:tgtEl>
                                          <p:spTgt spid="26627">
                                            <p:txEl>
                                              <p:pRg st="9" end="9"/>
                                            </p:txEl>
                                          </p:spTgt>
                                        </p:tgtEl>
                                      </p:cBhvr>
                                    </p:animEffect>
                                  </p:childTnLst>
                                </p:cTn>
                              </p:par>
                            </p:childTnLst>
                          </p:cTn>
                        </p:par>
                        <p:par>
                          <p:cTn id="54" fill="hold">
                            <p:stCondLst>
                              <p:cond delay="1200"/>
                            </p:stCondLst>
                            <p:childTnLst>
                              <p:par>
                                <p:cTn id="55" presetID="10" presetClass="entr" presetSubtype="0" fill="hold" nodeType="afterEffect">
                                  <p:stCondLst>
                                    <p:cond delay="0"/>
                                  </p:stCondLst>
                                  <p:childTnLst>
                                    <p:set>
                                      <p:cBhvr>
                                        <p:cTn id="56" dur="1" fill="hold">
                                          <p:stCondLst>
                                            <p:cond delay="0"/>
                                          </p:stCondLst>
                                        </p:cTn>
                                        <p:tgtEl>
                                          <p:spTgt spid="26627">
                                            <p:txEl>
                                              <p:pRg st="10" end="10"/>
                                            </p:txEl>
                                          </p:spTgt>
                                        </p:tgtEl>
                                        <p:attrNameLst>
                                          <p:attrName>style.visibility</p:attrName>
                                        </p:attrNameLst>
                                      </p:cBhvr>
                                      <p:to>
                                        <p:strVal val="visible"/>
                                      </p:to>
                                    </p:set>
                                    <p:animEffect transition="in" filter="fade">
                                      <p:cBhvr>
                                        <p:cTn id="57" dur="150"/>
                                        <p:tgtEl>
                                          <p:spTgt spid="26627">
                                            <p:txEl>
                                              <p:pRg st="10" end="10"/>
                                            </p:txEl>
                                          </p:spTgt>
                                        </p:tgtEl>
                                      </p:cBhvr>
                                    </p:animEffect>
                                  </p:childTnLst>
                                </p:cTn>
                              </p:par>
                            </p:childTnLst>
                          </p:cTn>
                        </p:par>
                        <p:par>
                          <p:cTn id="58" fill="hold">
                            <p:stCondLst>
                              <p:cond delay="1350"/>
                            </p:stCondLst>
                            <p:childTnLst>
                              <p:par>
                                <p:cTn id="59" presetID="10" presetClass="entr" presetSubtype="0" fill="hold" nodeType="afterEffect">
                                  <p:stCondLst>
                                    <p:cond delay="0"/>
                                  </p:stCondLst>
                                  <p:childTnLst>
                                    <p:set>
                                      <p:cBhvr>
                                        <p:cTn id="60" dur="1" fill="hold">
                                          <p:stCondLst>
                                            <p:cond delay="0"/>
                                          </p:stCondLst>
                                        </p:cTn>
                                        <p:tgtEl>
                                          <p:spTgt spid="26627">
                                            <p:txEl>
                                              <p:pRg st="11" end="11"/>
                                            </p:txEl>
                                          </p:spTgt>
                                        </p:tgtEl>
                                        <p:attrNameLst>
                                          <p:attrName>style.visibility</p:attrName>
                                        </p:attrNameLst>
                                      </p:cBhvr>
                                      <p:to>
                                        <p:strVal val="visible"/>
                                      </p:to>
                                    </p:set>
                                    <p:animEffect transition="in" filter="fade">
                                      <p:cBhvr>
                                        <p:cTn id="61" dur="150"/>
                                        <p:tgtEl>
                                          <p:spTgt spid="26627">
                                            <p:txEl>
                                              <p:pRg st="11" end="11"/>
                                            </p:txEl>
                                          </p:spTgt>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6627">
                                            <p:txEl>
                                              <p:pRg st="12" end="12"/>
                                            </p:txEl>
                                          </p:spTgt>
                                        </p:tgtEl>
                                        <p:attrNameLst>
                                          <p:attrName>style.visibility</p:attrName>
                                        </p:attrNameLst>
                                      </p:cBhvr>
                                      <p:to>
                                        <p:strVal val="visible"/>
                                      </p:to>
                                    </p:set>
                                    <p:animEffect transition="in" filter="fade">
                                      <p:cBhvr>
                                        <p:cTn id="65" dur="150"/>
                                        <p:tgtEl>
                                          <p:spTgt spid="26627">
                                            <p:txEl>
                                              <p:pRg st="12" end="12"/>
                                            </p:txEl>
                                          </p:spTgt>
                                        </p:tgtEl>
                                      </p:cBhvr>
                                    </p:animEffect>
                                  </p:childTnLst>
                                </p:cTn>
                              </p:par>
                            </p:childTnLst>
                          </p:cTn>
                        </p:par>
                        <p:par>
                          <p:cTn id="66" fill="hold">
                            <p:stCondLst>
                              <p:cond delay="1650"/>
                            </p:stCondLst>
                            <p:childTnLst>
                              <p:par>
                                <p:cTn id="67" presetID="10" presetClass="entr" presetSubtype="0" fill="hold" nodeType="afterEffect">
                                  <p:stCondLst>
                                    <p:cond delay="0"/>
                                  </p:stCondLst>
                                  <p:childTnLst>
                                    <p:set>
                                      <p:cBhvr>
                                        <p:cTn id="68" dur="1" fill="hold">
                                          <p:stCondLst>
                                            <p:cond delay="0"/>
                                          </p:stCondLst>
                                        </p:cTn>
                                        <p:tgtEl>
                                          <p:spTgt spid="26627">
                                            <p:txEl>
                                              <p:pRg st="13" end="13"/>
                                            </p:txEl>
                                          </p:spTgt>
                                        </p:tgtEl>
                                        <p:attrNameLst>
                                          <p:attrName>style.visibility</p:attrName>
                                        </p:attrNameLst>
                                      </p:cBhvr>
                                      <p:to>
                                        <p:strVal val="visible"/>
                                      </p:to>
                                    </p:set>
                                    <p:animEffect transition="in" filter="fade">
                                      <p:cBhvr>
                                        <p:cTn id="69" dur="150"/>
                                        <p:tgtEl>
                                          <p:spTgt spid="26627">
                                            <p:txEl>
                                              <p:pRg st="13" end="13"/>
                                            </p:txEl>
                                          </p:spTgt>
                                        </p:tgtEl>
                                      </p:cBhvr>
                                    </p:animEffect>
                                  </p:childTnLst>
                                </p:cTn>
                              </p:par>
                            </p:childTnLst>
                          </p:cTn>
                        </p:par>
                        <p:par>
                          <p:cTn id="70" fill="hold">
                            <p:stCondLst>
                              <p:cond delay="1800"/>
                            </p:stCondLst>
                            <p:childTnLst>
                              <p:par>
                                <p:cTn id="71" presetID="10" presetClass="entr" presetSubtype="0" fill="hold" nodeType="afterEffect">
                                  <p:stCondLst>
                                    <p:cond delay="0"/>
                                  </p:stCondLst>
                                  <p:childTnLst>
                                    <p:set>
                                      <p:cBhvr>
                                        <p:cTn id="72" dur="1" fill="hold">
                                          <p:stCondLst>
                                            <p:cond delay="0"/>
                                          </p:stCondLst>
                                        </p:cTn>
                                        <p:tgtEl>
                                          <p:spTgt spid="26627">
                                            <p:txEl>
                                              <p:pRg st="14" end="14"/>
                                            </p:txEl>
                                          </p:spTgt>
                                        </p:tgtEl>
                                        <p:attrNameLst>
                                          <p:attrName>style.visibility</p:attrName>
                                        </p:attrNameLst>
                                      </p:cBhvr>
                                      <p:to>
                                        <p:strVal val="visible"/>
                                      </p:to>
                                    </p:set>
                                    <p:animEffect transition="in" filter="fade">
                                      <p:cBhvr>
                                        <p:cTn id="73" dur="150"/>
                                        <p:tgtEl>
                                          <p:spTgt spid="266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dirty="0">
                <a:ea typeface="ＭＳ Ｐゴシック" pitchFamily="34" charset="-128"/>
              </a:rPr>
              <a:t>Pasta and Cheese Sauce: Least Commitment</a:t>
            </a:r>
          </a:p>
        </p:txBody>
      </p:sp>
      <p:sp>
        <p:nvSpPr>
          <p:cNvPr id="27651" name="Content Placeholder 2"/>
          <p:cNvSpPr>
            <a:spLocks noGrp="1"/>
          </p:cNvSpPr>
          <p:nvPr>
            <p:ph idx="4294967295"/>
          </p:nvPr>
        </p:nvSpPr>
        <p:spPr>
          <a:xfrm>
            <a:off x="3544888" y="1054100"/>
            <a:ext cx="8647112" cy="4889500"/>
          </a:xfrm>
        </p:spPr>
        <p:txBody>
          <a:bodyPr/>
          <a:lstStyle/>
          <a:p>
            <a:pPr>
              <a:lnSpc>
                <a:spcPct val="80000"/>
              </a:lnSpc>
              <a:spcBef>
                <a:spcPts val="1000"/>
              </a:spcBef>
              <a:buSzPct val="100000"/>
              <a:buFont typeface="+mj-lt"/>
              <a:buAutoNum type="arabicPeriod"/>
            </a:pPr>
            <a:r>
              <a:rPr lang="en-US" sz="1600" dirty="0">
                <a:ea typeface="ＭＳ Ｐゴシック" pitchFamily="34" charset="-128"/>
              </a:rPr>
              <a:t>If pot1 is empty and pasta is uncooked, fill pot1 with water</a:t>
            </a:r>
          </a:p>
          <a:p>
            <a:pPr>
              <a:lnSpc>
                <a:spcPct val="80000"/>
              </a:lnSpc>
              <a:spcBef>
                <a:spcPts val="1000"/>
              </a:spcBef>
              <a:buSzPct val="100000"/>
              <a:buFont typeface="+mj-lt"/>
              <a:buAutoNum type="arabicPeriod"/>
            </a:pPr>
            <a:r>
              <a:rPr lang="en-US" sz="1600" dirty="0">
                <a:ea typeface="ＭＳ Ｐゴシック" pitchFamily="34" charset="-128"/>
              </a:rPr>
              <a:t>If pot1 contains water and pasta is uncooked, heat pot1</a:t>
            </a:r>
          </a:p>
          <a:p>
            <a:pPr>
              <a:lnSpc>
                <a:spcPct val="80000"/>
              </a:lnSpc>
              <a:spcBef>
                <a:spcPts val="1000"/>
              </a:spcBef>
              <a:buSzPct val="100000"/>
              <a:buFont typeface="+mj-lt"/>
              <a:buAutoNum type="arabicPeriod"/>
            </a:pPr>
            <a:r>
              <a:rPr lang="en-US" sz="1600" dirty="0">
                <a:ea typeface="ＭＳ Ｐゴシック" pitchFamily="34" charset="-128"/>
              </a:rPr>
              <a:t>If pot1 contains water and pasta is uncooked and pasta is not in pot1 and water is boiling, add pasta to pot1</a:t>
            </a:r>
          </a:p>
          <a:p>
            <a:pPr>
              <a:lnSpc>
                <a:spcPct val="80000"/>
              </a:lnSpc>
              <a:spcBef>
                <a:spcPts val="1000"/>
              </a:spcBef>
              <a:buSzPct val="100000"/>
              <a:buFont typeface="+mj-lt"/>
              <a:buAutoNum type="arabicPeriod"/>
            </a:pPr>
            <a:r>
              <a:rPr lang="en-US" sz="1600" dirty="0">
                <a:ea typeface="ＭＳ Ｐゴシック" pitchFamily="34" charset="-128"/>
              </a:rPr>
              <a:t>If pasta is in pot1 and pasta is not soft, stir pasta </a:t>
            </a:r>
          </a:p>
          <a:p>
            <a:pPr>
              <a:lnSpc>
                <a:spcPct val="80000"/>
              </a:lnSpc>
              <a:spcBef>
                <a:spcPts val="1000"/>
              </a:spcBef>
              <a:buSzPct val="100000"/>
              <a:buFont typeface="+mj-lt"/>
              <a:buAutoNum type="arabicPeriod"/>
            </a:pPr>
            <a:r>
              <a:rPr lang="en-US" sz="1600" dirty="0">
                <a:ea typeface="ＭＳ Ｐゴシック" pitchFamily="34" charset="-128"/>
              </a:rPr>
              <a:t>If pasta is in pot1 and pasta is soft, drain pasta</a:t>
            </a:r>
          </a:p>
          <a:p>
            <a:pPr>
              <a:lnSpc>
                <a:spcPct val="80000"/>
              </a:lnSpc>
              <a:spcBef>
                <a:spcPts val="1000"/>
              </a:spcBef>
              <a:buSzPct val="100000"/>
              <a:buFont typeface="+mj-lt"/>
              <a:buAutoNum type="arabicPeriod"/>
            </a:pPr>
            <a:r>
              <a:rPr lang="en-US" sz="1600" dirty="0">
                <a:ea typeface="ＭＳ Ｐゴシック" pitchFamily="34" charset="-128"/>
              </a:rPr>
              <a:t>If pot2 is empty and sauce is not done, put butter in pot2</a:t>
            </a:r>
          </a:p>
          <a:p>
            <a:pPr>
              <a:lnSpc>
                <a:spcPct val="80000"/>
              </a:lnSpc>
              <a:spcBef>
                <a:spcPts val="1000"/>
              </a:spcBef>
              <a:buSzPct val="100000"/>
              <a:buFont typeface="+mj-lt"/>
              <a:buAutoNum type="arabicPeriod"/>
            </a:pPr>
            <a:r>
              <a:rPr lang="en-US" sz="1600" dirty="0">
                <a:ea typeface="ＭＳ Ｐゴシック" pitchFamily="34" charset="-128"/>
              </a:rPr>
              <a:t>If pot2 is not empty, heat pot2</a:t>
            </a:r>
          </a:p>
          <a:p>
            <a:pPr>
              <a:lnSpc>
                <a:spcPct val="80000"/>
              </a:lnSpc>
              <a:spcBef>
                <a:spcPts val="1000"/>
              </a:spcBef>
              <a:buSzPct val="100000"/>
              <a:buFont typeface="+mj-lt"/>
              <a:buAutoNum type="arabicPeriod"/>
            </a:pPr>
            <a:r>
              <a:rPr lang="en-US" sz="1600" dirty="0">
                <a:ea typeface="ＭＳ Ｐゴシック" pitchFamily="34" charset="-128"/>
              </a:rPr>
              <a:t>If butter is melted and flour is not in pot2, add flour to pot2</a:t>
            </a:r>
          </a:p>
          <a:p>
            <a:pPr>
              <a:lnSpc>
                <a:spcPct val="80000"/>
              </a:lnSpc>
              <a:spcBef>
                <a:spcPts val="1000"/>
              </a:spcBef>
              <a:buSzPct val="100000"/>
              <a:buFont typeface="+mj-lt"/>
              <a:buAutoNum type="arabicPeriod"/>
            </a:pPr>
            <a:r>
              <a:rPr lang="en-US" sz="1600" dirty="0">
                <a:ea typeface="ＭＳ Ｐゴシック" pitchFamily="34" charset="-128"/>
              </a:rPr>
              <a:t>If butter and flour are in pot2 and flour is not absorbed into butter, stir pot2</a:t>
            </a:r>
          </a:p>
          <a:p>
            <a:pPr>
              <a:lnSpc>
                <a:spcPct val="80000"/>
              </a:lnSpc>
              <a:spcBef>
                <a:spcPts val="1000"/>
              </a:spcBef>
              <a:buSzPct val="100000"/>
              <a:buFont typeface="+mj-lt"/>
              <a:buAutoNum type="arabicPeriod"/>
            </a:pPr>
            <a:r>
              <a:rPr lang="en-US" sz="1600" dirty="0">
                <a:ea typeface="ＭＳ Ｐゴシック" pitchFamily="34" charset="-128"/>
              </a:rPr>
              <a:t>If butter and flour are in pot2 and flour is absorbed into butter and milk is not in pot2, add milk to pot2</a:t>
            </a:r>
          </a:p>
          <a:p>
            <a:pPr>
              <a:lnSpc>
                <a:spcPct val="80000"/>
              </a:lnSpc>
              <a:spcBef>
                <a:spcPts val="1000"/>
              </a:spcBef>
              <a:buSzPct val="100000"/>
              <a:buFont typeface="+mj-lt"/>
              <a:buAutoNum type="arabicPeriod"/>
            </a:pPr>
            <a:r>
              <a:rPr lang="en-US" sz="1600" dirty="0">
                <a:ea typeface="ＭＳ Ｐゴシック" pitchFamily="34" charset="-128"/>
              </a:rPr>
              <a:t>If milk is in pot2 and milk is not thick, stir milk</a:t>
            </a:r>
          </a:p>
          <a:p>
            <a:pPr>
              <a:lnSpc>
                <a:spcPct val="80000"/>
              </a:lnSpc>
              <a:spcBef>
                <a:spcPts val="1000"/>
              </a:spcBef>
              <a:buSzPct val="100000"/>
              <a:buFont typeface="+mj-lt"/>
              <a:buAutoNum type="arabicPeriod"/>
            </a:pPr>
            <a:r>
              <a:rPr lang="en-US" sz="1600" dirty="0">
                <a:ea typeface="ＭＳ Ｐゴシック" pitchFamily="34" charset="-128"/>
              </a:rPr>
              <a:t>If milk is in pot2 and milk is thick and cheese is not in pot2, add cheese to pot2</a:t>
            </a:r>
          </a:p>
          <a:p>
            <a:pPr>
              <a:lnSpc>
                <a:spcPct val="80000"/>
              </a:lnSpc>
              <a:spcBef>
                <a:spcPts val="1000"/>
              </a:spcBef>
              <a:buSzPct val="100000"/>
              <a:buFont typeface="+mj-lt"/>
              <a:buAutoNum type="arabicPeriod"/>
            </a:pPr>
            <a:r>
              <a:rPr lang="en-US" sz="1600" dirty="0">
                <a:ea typeface="ＭＳ Ｐゴシック" pitchFamily="34" charset="-128"/>
              </a:rPr>
              <a:t>If milk and cheese are in pot2 and sauce is not smooth, stir milk and cheese</a:t>
            </a:r>
          </a:p>
          <a:p>
            <a:pPr>
              <a:lnSpc>
                <a:spcPct val="80000"/>
              </a:lnSpc>
              <a:spcBef>
                <a:spcPts val="1000"/>
              </a:spcBef>
              <a:buSzPct val="100000"/>
              <a:buFont typeface="+mj-lt"/>
              <a:buAutoNum type="arabicPeriod"/>
            </a:pPr>
            <a:r>
              <a:rPr lang="en-US" sz="1600" dirty="0">
                <a:ea typeface="ＭＳ Ｐゴシック" pitchFamily="34" charset="-128"/>
              </a:rPr>
              <a:t>If pasta is soft and drained, pour pasta into bowl</a:t>
            </a:r>
          </a:p>
          <a:p>
            <a:pPr>
              <a:lnSpc>
                <a:spcPct val="80000"/>
              </a:lnSpc>
              <a:spcBef>
                <a:spcPts val="1000"/>
              </a:spcBef>
              <a:buSzPct val="100000"/>
              <a:buFont typeface="+mj-lt"/>
              <a:buAutoNum type="arabicPeriod"/>
            </a:pPr>
            <a:r>
              <a:rPr lang="en-US" sz="1600" dirty="0">
                <a:ea typeface="ＭＳ Ｐゴシック" pitchFamily="34" charset="-128"/>
              </a:rPr>
              <a:t>If sauce is smooth and pasta is in bowl, pour sauce onto pasta</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2" name="Group 1"/>
          <p:cNvGrpSpPr/>
          <p:nvPr/>
        </p:nvGrpSpPr>
        <p:grpSpPr>
          <a:xfrm>
            <a:off x="1113651" y="412230"/>
            <a:ext cx="1941182" cy="6213686"/>
            <a:chOff x="283653" y="451809"/>
            <a:chExt cx="1941182" cy="6213686"/>
          </a:xfrm>
        </p:grpSpPr>
        <p:grpSp>
          <p:nvGrpSpPr>
            <p:cNvPr id="12" name="Group 11"/>
            <p:cNvGrpSpPr>
              <a:grpSpLocks/>
            </p:cNvGrpSpPr>
            <p:nvPr/>
          </p:nvGrpSpPr>
          <p:grpSpPr bwMode="auto">
            <a:xfrm flipH="1">
              <a:off x="315075" y="1917476"/>
              <a:ext cx="1773986" cy="4748019"/>
              <a:chOff x="5562600" y="2400299"/>
              <a:chExt cx="1295401" cy="3467101"/>
            </a:xfrm>
            <a:solidFill>
              <a:srgbClr val="00B050"/>
            </a:solidFill>
          </p:grpSpPr>
          <p:sp>
            <p:nvSpPr>
              <p:cNvPr id="13" name="Cube 10"/>
              <p:cNvSpPr>
                <a:spLocks noChangeArrowheads="1"/>
              </p:cNvSpPr>
              <p:nvPr/>
            </p:nvSpPr>
            <p:spPr bwMode="auto">
              <a:xfrm>
                <a:off x="5562600" y="2514599"/>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4" name="Cube 6"/>
              <p:cNvSpPr>
                <a:spLocks noChangeArrowheads="1"/>
              </p:cNvSpPr>
              <p:nvPr/>
            </p:nvSpPr>
            <p:spPr bwMode="auto">
              <a:xfrm>
                <a:off x="57150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5" name="Cube 7"/>
              <p:cNvSpPr>
                <a:spLocks noChangeArrowheads="1"/>
              </p:cNvSpPr>
              <p:nvPr/>
            </p:nvSpPr>
            <p:spPr bwMode="auto">
              <a:xfrm>
                <a:off x="61722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6" name="Cube 5"/>
              <p:cNvSpPr>
                <a:spLocks noChangeArrowheads="1"/>
              </p:cNvSpPr>
              <p:nvPr/>
            </p:nvSpPr>
            <p:spPr bwMode="auto">
              <a:xfrm>
                <a:off x="5638798" y="3124200"/>
                <a:ext cx="1219200" cy="17526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7" name="Can 8"/>
              <p:cNvSpPr>
                <a:spLocks noChangeArrowheads="1"/>
              </p:cNvSpPr>
              <p:nvPr/>
            </p:nvSpPr>
            <p:spPr bwMode="auto">
              <a:xfrm>
                <a:off x="5943600" y="2667000"/>
                <a:ext cx="533400" cy="685800"/>
              </a:xfrm>
              <a:prstGeom prst="can">
                <a:avLst>
                  <a:gd name="adj" fmla="val 25000"/>
                </a:avLst>
              </a:prstGeom>
              <a:grpFill/>
              <a:ln w="25400" algn="ctr">
                <a:solidFill>
                  <a:schemeClr val="tx1"/>
                </a:solidFill>
                <a:round/>
                <a:headEnd/>
                <a:tailEnd/>
              </a:ln>
            </p:spPr>
            <p:txBody>
              <a:bodyPr wrap="none" anchor="ctr"/>
              <a:lstStyle/>
              <a:p>
                <a:endParaRPr lang="en-US"/>
              </a:p>
            </p:txBody>
          </p:sp>
          <p:sp>
            <p:nvSpPr>
              <p:cNvPr id="18" name="Cube 9"/>
              <p:cNvSpPr>
                <a:spLocks noChangeArrowheads="1"/>
              </p:cNvSpPr>
              <p:nvPr/>
            </p:nvSpPr>
            <p:spPr bwMode="auto">
              <a:xfrm>
                <a:off x="6629401" y="2400299"/>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grpSp>
        <p:pic>
          <p:nvPicPr>
            <p:cNvPr id="19" name="Picture 2" descr="Pasta, Noodles, Plates, Stacked, Leftovers, Foo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3653" y="451809"/>
              <a:ext cx="1941182" cy="1783462"/>
            </a:xfrm>
            <a:prstGeom prst="rect">
              <a:avLst/>
            </a:prstGeom>
            <a:noFill/>
            <a:effectLst>
              <a:outerShdw blurRad="139700" dist="50800" dir="10500000" sx="101000" sy="101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grpSp>
      <p:sp>
        <p:nvSpPr>
          <p:cNvPr id="20" name="Freeform 19"/>
          <p:cNvSpPr/>
          <p:nvPr/>
        </p:nvSpPr>
        <p:spPr>
          <a:xfrm rot="10543634" flipV="1">
            <a:off x="5015401" y="608566"/>
            <a:ext cx="2872548" cy="171897"/>
          </a:xfrm>
          <a:custGeom>
            <a:avLst/>
            <a:gdLst>
              <a:gd name="connsiteX0" fmla="*/ 0 w 5547360"/>
              <a:gd name="connsiteY0" fmla="*/ 129069 h 129069"/>
              <a:gd name="connsiteX1" fmla="*/ 5547360 w 5547360"/>
              <a:gd name="connsiteY1" fmla="*/ 17309 h 129069"/>
            </a:gdLst>
            <a:ahLst/>
            <a:cxnLst>
              <a:cxn ang="0">
                <a:pos x="connsiteX0" y="connsiteY0"/>
              </a:cxn>
              <a:cxn ang="0">
                <a:pos x="connsiteX1" y="connsiteY1"/>
              </a:cxn>
            </a:cxnLst>
            <a:rect l="l" t="t" r="r" b="b"/>
            <a:pathLst>
              <a:path w="5547360" h="129069">
                <a:moveTo>
                  <a:pt x="0" y="129069"/>
                </a:moveTo>
                <a:cubicBezTo>
                  <a:pt x="2207260" y="46095"/>
                  <a:pt x="4414520" y="-36878"/>
                  <a:pt x="5547360" y="17309"/>
                </a:cubicBezTo>
              </a:path>
            </a:pathLst>
          </a:custGeom>
          <a:noFill/>
          <a:ln w="5715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algn="ctr"/>
            <a:endParaRPr lang="en-US" sz="4800">
              <a:solidFill>
                <a:srgbClr val="007F00"/>
              </a:solidFill>
              <a:latin typeface="dearJoe II" panose="00000400000000000000" pitchFamily="2" charset="0"/>
            </a:endParaRPr>
          </a:p>
        </p:txBody>
      </p:sp>
      <p:sp>
        <p:nvSpPr>
          <p:cNvPr id="3" name="Rectangle 2"/>
          <p:cNvSpPr/>
          <p:nvPr/>
        </p:nvSpPr>
        <p:spPr bwMode="auto">
          <a:xfrm>
            <a:off x="3576775" y="845031"/>
            <a:ext cx="382235" cy="5455511"/>
          </a:xfrm>
          <a:prstGeom prst="rect">
            <a:avLst/>
          </a:prstGeom>
          <a:solidFill>
            <a:schemeClr val="bg1"/>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5" name="Freeform 4"/>
          <p:cNvSpPr/>
          <p:nvPr/>
        </p:nvSpPr>
        <p:spPr bwMode="auto">
          <a:xfrm>
            <a:off x="3700760" y="694514"/>
            <a:ext cx="67133" cy="5950857"/>
          </a:xfrm>
          <a:custGeom>
            <a:avLst/>
            <a:gdLst>
              <a:gd name="connsiteX0" fmla="*/ 0 w 225265"/>
              <a:gd name="connsiteY0" fmla="*/ 0 h 5950857"/>
              <a:gd name="connsiteX1" fmla="*/ 203200 w 225265"/>
              <a:gd name="connsiteY1" fmla="*/ 5950857 h 5950857"/>
            </a:gdLst>
            <a:ahLst/>
            <a:cxnLst>
              <a:cxn ang="0">
                <a:pos x="connsiteX0" y="connsiteY0"/>
              </a:cxn>
              <a:cxn ang="0">
                <a:pos x="connsiteX1" y="connsiteY1"/>
              </a:cxn>
            </a:cxnLst>
            <a:rect l="l" t="t" r="r" b="b"/>
            <a:pathLst>
              <a:path w="225265" h="5950857">
                <a:moveTo>
                  <a:pt x="0" y="0"/>
                </a:moveTo>
                <a:cubicBezTo>
                  <a:pt x="140305" y="2432352"/>
                  <a:pt x="280610" y="4864705"/>
                  <a:pt x="203200" y="5950857"/>
                </a:cubicBezTo>
              </a:path>
            </a:pathLst>
          </a:custGeom>
          <a:noFill/>
          <a:ln w="63500" cap="rnd">
            <a:solidFill>
              <a:srgbClr val="A51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38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651">
                                            <p:txEl>
                                              <p:pRg st="0" end="0"/>
                                            </p:txEl>
                                          </p:spTgt>
                                        </p:tgtEl>
                                        <p:attrNameLst>
                                          <p:attrName>style.visibility</p:attrName>
                                        </p:attrNameLst>
                                      </p:cBhvr>
                                      <p:to>
                                        <p:strVal val="visible"/>
                                      </p:to>
                                    </p:set>
                                    <p:animEffect transition="in" filter="wipe(left)">
                                      <p:cBhvr>
                                        <p:cTn id="16" dur="200"/>
                                        <p:tgtEl>
                                          <p:spTgt spid="276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wipe(left)">
                                      <p:cBhvr>
                                        <p:cTn id="21" dur="200"/>
                                        <p:tgtEl>
                                          <p:spTgt spid="276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wipe(left)">
                                      <p:cBhvr>
                                        <p:cTn id="26" dur="200"/>
                                        <p:tgtEl>
                                          <p:spTgt spid="27651">
                                            <p:txEl>
                                              <p:pRg st="2" end="2"/>
                                            </p:txEl>
                                          </p:spTgt>
                                        </p:tgtEl>
                                      </p:cBhvr>
                                    </p:animEffect>
                                  </p:childTnLst>
                                </p:cTn>
                              </p:par>
                            </p:childTnLst>
                          </p:cTn>
                        </p:par>
                        <p:par>
                          <p:cTn id="27" fill="hold">
                            <p:stCondLst>
                              <p:cond delay="200"/>
                            </p:stCondLst>
                            <p:childTnLst>
                              <p:par>
                                <p:cTn id="28" presetID="22" presetClass="entr" presetSubtype="8" fill="hold" nodeType="afterEffect">
                                  <p:stCondLst>
                                    <p:cond delay="0"/>
                                  </p:stCondLst>
                                  <p:childTnLst>
                                    <p:set>
                                      <p:cBhvr>
                                        <p:cTn id="29" dur="1" fill="hold">
                                          <p:stCondLst>
                                            <p:cond delay="0"/>
                                          </p:stCondLst>
                                        </p:cTn>
                                        <p:tgtEl>
                                          <p:spTgt spid="27651">
                                            <p:txEl>
                                              <p:pRg st="8" end="8"/>
                                            </p:txEl>
                                          </p:spTgt>
                                        </p:tgtEl>
                                        <p:attrNameLst>
                                          <p:attrName>style.visibility</p:attrName>
                                        </p:attrNameLst>
                                      </p:cBhvr>
                                      <p:to>
                                        <p:strVal val="visible"/>
                                      </p:to>
                                    </p:set>
                                    <p:animEffect transition="in" filter="wipe(left)">
                                      <p:cBhvr>
                                        <p:cTn id="30" dur="200"/>
                                        <p:tgtEl>
                                          <p:spTgt spid="27651">
                                            <p:txEl>
                                              <p:pRg st="8" end="8"/>
                                            </p:txEl>
                                          </p:spTgt>
                                        </p:tgtEl>
                                      </p:cBhvr>
                                    </p:animEffect>
                                  </p:childTnLst>
                                </p:cTn>
                              </p:par>
                            </p:childTnLst>
                          </p:cTn>
                        </p:par>
                        <p:par>
                          <p:cTn id="31" fill="hold">
                            <p:stCondLst>
                              <p:cond delay="400"/>
                            </p:stCondLst>
                            <p:childTnLst>
                              <p:par>
                                <p:cTn id="32" presetID="22" presetClass="entr" presetSubtype="8" fill="hold" nodeType="afterEffect">
                                  <p:stCondLst>
                                    <p:cond delay="0"/>
                                  </p:stCondLst>
                                  <p:childTnLst>
                                    <p:set>
                                      <p:cBhvr>
                                        <p:cTn id="33" dur="1" fill="hold">
                                          <p:stCondLst>
                                            <p:cond delay="0"/>
                                          </p:stCondLst>
                                        </p:cTn>
                                        <p:tgtEl>
                                          <p:spTgt spid="27651">
                                            <p:txEl>
                                              <p:pRg st="12" end="12"/>
                                            </p:txEl>
                                          </p:spTgt>
                                        </p:tgtEl>
                                        <p:attrNameLst>
                                          <p:attrName>style.visibility</p:attrName>
                                        </p:attrNameLst>
                                      </p:cBhvr>
                                      <p:to>
                                        <p:strVal val="visible"/>
                                      </p:to>
                                    </p:set>
                                    <p:animEffect transition="in" filter="wipe(left)">
                                      <p:cBhvr>
                                        <p:cTn id="34" dur="200"/>
                                        <p:tgtEl>
                                          <p:spTgt spid="27651">
                                            <p:txEl>
                                              <p:pRg st="12" end="12"/>
                                            </p:txEl>
                                          </p:spTgt>
                                        </p:tgtEl>
                                      </p:cBhvr>
                                    </p:animEffect>
                                  </p:childTnLst>
                                </p:cTn>
                              </p:par>
                            </p:childTnLst>
                          </p:cTn>
                        </p:par>
                        <p:par>
                          <p:cTn id="35" fill="hold">
                            <p:stCondLst>
                              <p:cond delay="600"/>
                            </p:stCondLst>
                            <p:childTnLst>
                              <p:par>
                                <p:cTn id="36" presetID="22" presetClass="entr" presetSubtype="8" fill="hold" nodeType="afterEffect">
                                  <p:stCondLst>
                                    <p:cond delay="0"/>
                                  </p:stCondLst>
                                  <p:childTnLst>
                                    <p:set>
                                      <p:cBhvr>
                                        <p:cTn id="37" dur="1" fill="hold">
                                          <p:stCondLst>
                                            <p:cond delay="0"/>
                                          </p:stCondLst>
                                        </p:cTn>
                                        <p:tgtEl>
                                          <p:spTgt spid="27651">
                                            <p:txEl>
                                              <p:pRg st="10" end="10"/>
                                            </p:txEl>
                                          </p:spTgt>
                                        </p:tgtEl>
                                        <p:attrNameLst>
                                          <p:attrName>style.visibility</p:attrName>
                                        </p:attrNameLst>
                                      </p:cBhvr>
                                      <p:to>
                                        <p:strVal val="visible"/>
                                      </p:to>
                                    </p:set>
                                    <p:animEffect transition="in" filter="wipe(left)">
                                      <p:cBhvr>
                                        <p:cTn id="38" dur="200"/>
                                        <p:tgtEl>
                                          <p:spTgt spid="27651">
                                            <p:txEl>
                                              <p:pRg st="10" end="10"/>
                                            </p:txEl>
                                          </p:spTgt>
                                        </p:tgtEl>
                                      </p:cBhvr>
                                    </p:animEffect>
                                  </p:childTnLst>
                                </p:cTn>
                              </p:par>
                            </p:childTnLst>
                          </p:cTn>
                        </p:par>
                        <p:par>
                          <p:cTn id="39" fill="hold">
                            <p:stCondLst>
                              <p:cond delay="800"/>
                            </p:stCondLst>
                            <p:childTnLst>
                              <p:par>
                                <p:cTn id="40" presetID="22" presetClass="entr" presetSubtype="8" fill="hold" nodeType="afterEffect">
                                  <p:stCondLst>
                                    <p:cond delay="0"/>
                                  </p:stCondLst>
                                  <p:childTnLst>
                                    <p:set>
                                      <p:cBhvr>
                                        <p:cTn id="41" dur="1" fill="hold">
                                          <p:stCondLst>
                                            <p:cond delay="0"/>
                                          </p:stCondLst>
                                        </p:cTn>
                                        <p:tgtEl>
                                          <p:spTgt spid="27651">
                                            <p:txEl>
                                              <p:pRg st="14" end="14"/>
                                            </p:txEl>
                                          </p:spTgt>
                                        </p:tgtEl>
                                        <p:attrNameLst>
                                          <p:attrName>style.visibility</p:attrName>
                                        </p:attrNameLst>
                                      </p:cBhvr>
                                      <p:to>
                                        <p:strVal val="visible"/>
                                      </p:to>
                                    </p:set>
                                    <p:animEffect transition="in" filter="wipe(left)">
                                      <p:cBhvr>
                                        <p:cTn id="42" dur="200"/>
                                        <p:tgtEl>
                                          <p:spTgt spid="27651">
                                            <p:txEl>
                                              <p:pRg st="14" end="14"/>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7651">
                                            <p:txEl>
                                              <p:pRg st="3" end="3"/>
                                            </p:txEl>
                                          </p:spTgt>
                                        </p:tgtEl>
                                        <p:attrNameLst>
                                          <p:attrName>style.visibility</p:attrName>
                                        </p:attrNameLst>
                                      </p:cBhvr>
                                      <p:to>
                                        <p:strVal val="visible"/>
                                      </p:to>
                                    </p:set>
                                    <p:animEffect transition="in" filter="wipe(left)">
                                      <p:cBhvr>
                                        <p:cTn id="46" dur="200"/>
                                        <p:tgtEl>
                                          <p:spTgt spid="27651">
                                            <p:txEl>
                                              <p:pRg st="3" end="3"/>
                                            </p:txEl>
                                          </p:spTgt>
                                        </p:tgtEl>
                                      </p:cBhvr>
                                    </p:animEffect>
                                  </p:childTnLst>
                                </p:cTn>
                              </p:par>
                            </p:childTnLst>
                          </p:cTn>
                        </p:par>
                        <p:par>
                          <p:cTn id="47" fill="hold">
                            <p:stCondLst>
                              <p:cond delay="1200"/>
                            </p:stCondLst>
                            <p:childTnLst>
                              <p:par>
                                <p:cTn id="48" presetID="22" presetClass="entr" presetSubtype="8" fill="hold" nodeType="afterEffect">
                                  <p:stCondLst>
                                    <p:cond delay="0"/>
                                  </p:stCondLst>
                                  <p:childTnLst>
                                    <p:set>
                                      <p:cBhvr>
                                        <p:cTn id="49" dur="1" fill="hold">
                                          <p:stCondLst>
                                            <p:cond delay="0"/>
                                          </p:stCondLst>
                                        </p:cTn>
                                        <p:tgtEl>
                                          <p:spTgt spid="27651">
                                            <p:txEl>
                                              <p:pRg st="5" end="5"/>
                                            </p:txEl>
                                          </p:spTgt>
                                        </p:tgtEl>
                                        <p:attrNameLst>
                                          <p:attrName>style.visibility</p:attrName>
                                        </p:attrNameLst>
                                      </p:cBhvr>
                                      <p:to>
                                        <p:strVal val="visible"/>
                                      </p:to>
                                    </p:set>
                                    <p:animEffect transition="in" filter="wipe(left)">
                                      <p:cBhvr>
                                        <p:cTn id="50" dur="200"/>
                                        <p:tgtEl>
                                          <p:spTgt spid="27651">
                                            <p:txEl>
                                              <p:pRg st="5" end="5"/>
                                            </p:txEl>
                                          </p:spTgt>
                                        </p:tgtEl>
                                      </p:cBhvr>
                                    </p:animEffect>
                                  </p:childTnLst>
                                </p:cTn>
                              </p:par>
                            </p:childTnLst>
                          </p:cTn>
                        </p:par>
                        <p:par>
                          <p:cTn id="51" fill="hold">
                            <p:stCondLst>
                              <p:cond delay="1400"/>
                            </p:stCondLst>
                            <p:childTnLst>
                              <p:par>
                                <p:cTn id="52" presetID="22" presetClass="entr" presetSubtype="8" fill="hold" nodeType="afterEffect">
                                  <p:stCondLst>
                                    <p:cond delay="0"/>
                                  </p:stCondLst>
                                  <p:childTnLst>
                                    <p:set>
                                      <p:cBhvr>
                                        <p:cTn id="53" dur="1" fill="hold">
                                          <p:stCondLst>
                                            <p:cond delay="0"/>
                                          </p:stCondLst>
                                        </p:cTn>
                                        <p:tgtEl>
                                          <p:spTgt spid="27651">
                                            <p:txEl>
                                              <p:pRg st="6" end="6"/>
                                            </p:txEl>
                                          </p:spTgt>
                                        </p:tgtEl>
                                        <p:attrNameLst>
                                          <p:attrName>style.visibility</p:attrName>
                                        </p:attrNameLst>
                                      </p:cBhvr>
                                      <p:to>
                                        <p:strVal val="visible"/>
                                      </p:to>
                                    </p:set>
                                    <p:animEffect transition="in" filter="wipe(left)">
                                      <p:cBhvr>
                                        <p:cTn id="54" dur="200"/>
                                        <p:tgtEl>
                                          <p:spTgt spid="27651">
                                            <p:txEl>
                                              <p:pRg st="6" end="6"/>
                                            </p:txEl>
                                          </p:spTgt>
                                        </p:tgtEl>
                                      </p:cBhvr>
                                    </p:animEffect>
                                  </p:childTnLst>
                                </p:cTn>
                              </p:par>
                            </p:childTnLst>
                          </p:cTn>
                        </p:par>
                        <p:par>
                          <p:cTn id="55" fill="hold">
                            <p:stCondLst>
                              <p:cond delay="1600"/>
                            </p:stCondLst>
                            <p:childTnLst>
                              <p:par>
                                <p:cTn id="56" presetID="22" presetClass="entr" presetSubtype="8" fill="hold" nodeType="afterEffect">
                                  <p:stCondLst>
                                    <p:cond delay="0"/>
                                  </p:stCondLst>
                                  <p:childTnLst>
                                    <p:set>
                                      <p:cBhvr>
                                        <p:cTn id="57" dur="1" fill="hold">
                                          <p:stCondLst>
                                            <p:cond delay="0"/>
                                          </p:stCondLst>
                                        </p:cTn>
                                        <p:tgtEl>
                                          <p:spTgt spid="27651">
                                            <p:txEl>
                                              <p:pRg st="7" end="7"/>
                                            </p:txEl>
                                          </p:spTgt>
                                        </p:tgtEl>
                                        <p:attrNameLst>
                                          <p:attrName>style.visibility</p:attrName>
                                        </p:attrNameLst>
                                      </p:cBhvr>
                                      <p:to>
                                        <p:strVal val="visible"/>
                                      </p:to>
                                    </p:set>
                                    <p:animEffect transition="in" filter="wipe(left)">
                                      <p:cBhvr>
                                        <p:cTn id="58" dur="200"/>
                                        <p:tgtEl>
                                          <p:spTgt spid="27651">
                                            <p:txEl>
                                              <p:pRg st="7" end="7"/>
                                            </p:txEl>
                                          </p:spTgt>
                                        </p:tgtEl>
                                      </p:cBhvr>
                                    </p:animEffect>
                                  </p:childTnLst>
                                </p:cTn>
                              </p:par>
                            </p:childTnLst>
                          </p:cTn>
                        </p:par>
                        <p:par>
                          <p:cTn id="59" fill="hold">
                            <p:stCondLst>
                              <p:cond delay="1800"/>
                            </p:stCondLst>
                            <p:childTnLst>
                              <p:par>
                                <p:cTn id="60" presetID="22" presetClass="entr" presetSubtype="8" fill="hold" nodeType="afterEffect">
                                  <p:stCondLst>
                                    <p:cond delay="0"/>
                                  </p:stCondLst>
                                  <p:childTnLst>
                                    <p:set>
                                      <p:cBhvr>
                                        <p:cTn id="61" dur="1" fill="hold">
                                          <p:stCondLst>
                                            <p:cond delay="0"/>
                                          </p:stCondLst>
                                        </p:cTn>
                                        <p:tgtEl>
                                          <p:spTgt spid="27651">
                                            <p:txEl>
                                              <p:pRg st="9" end="9"/>
                                            </p:txEl>
                                          </p:spTgt>
                                        </p:tgtEl>
                                        <p:attrNameLst>
                                          <p:attrName>style.visibility</p:attrName>
                                        </p:attrNameLst>
                                      </p:cBhvr>
                                      <p:to>
                                        <p:strVal val="visible"/>
                                      </p:to>
                                    </p:set>
                                    <p:animEffect transition="in" filter="wipe(left)">
                                      <p:cBhvr>
                                        <p:cTn id="62" dur="200"/>
                                        <p:tgtEl>
                                          <p:spTgt spid="27651">
                                            <p:txEl>
                                              <p:pRg st="9" end="9"/>
                                            </p:txEl>
                                          </p:spTgt>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27651">
                                            <p:txEl>
                                              <p:pRg st="11" end="11"/>
                                            </p:txEl>
                                          </p:spTgt>
                                        </p:tgtEl>
                                        <p:attrNameLst>
                                          <p:attrName>style.visibility</p:attrName>
                                        </p:attrNameLst>
                                      </p:cBhvr>
                                      <p:to>
                                        <p:strVal val="visible"/>
                                      </p:to>
                                    </p:set>
                                    <p:animEffect transition="in" filter="wipe(left)">
                                      <p:cBhvr>
                                        <p:cTn id="66" dur="200"/>
                                        <p:tgtEl>
                                          <p:spTgt spid="27651">
                                            <p:txEl>
                                              <p:pRg st="11" end="11"/>
                                            </p:txEl>
                                          </p:spTgt>
                                        </p:tgtEl>
                                      </p:cBhvr>
                                    </p:animEffect>
                                  </p:childTnLst>
                                </p:cTn>
                              </p:par>
                            </p:childTnLst>
                          </p:cTn>
                        </p:par>
                        <p:par>
                          <p:cTn id="67" fill="hold">
                            <p:stCondLst>
                              <p:cond delay="2200"/>
                            </p:stCondLst>
                            <p:childTnLst>
                              <p:par>
                                <p:cTn id="68" presetID="22" presetClass="entr" presetSubtype="8" fill="hold" nodeType="afterEffect">
                                  <p:stCondLst>
                                    <p:cond delay="0"/>
                                  </p:stCondLst>
                                  <p:childTnLst>
                                    <p:set>
                                      <p:cBhvr>
                                        <p:cTn id="69" dur="1" fill="hold">
                                          <p:stCondLst>
                                            <p:cond delay="0"/>
                                          </p:stCondLst>
                                        </p:cTn>
                                        <p:tgtEl>
                                          <p:spTgt spid="27651">
                                            <p:txEl>
                                              <p:pRg st="13" end="13"/>
                                            </p:txEl>
                                          </p:spTgt>
                                        </p:tgtEl>
                                        <p:attrNameLst>
                                          <p:attrName>style.visibility</p:attrName>
                                        </p:attrNameLst>
                                      </p:cBhvr>
                                      <p:to>
                                        <p:strVal val="visible"/>
                                      </p:to>
                                    </p:set>
                                    <p:animEffect transition="in" filter="wipe(left)">
                                      <p:cBhvr>
                                        <p:cTn id="70" dur="200"/>
                                        <p:tgtEl>
                                          <p:spTgt spid="27651">
                                            <p:txEl>
                                              <p:pRg st="13" end="13"/>
                                            </p:txEl>
                                          </p:spTgt>
                                        </p:tgtEl>
                                      </p:cBhvr>
                                    </p:animEffect>
                                  </p:childTnLst>
                                </p:cTn>
                              </p:par>
                            </p:childTnLst>
                          </p:cTn>
                        </p:par>
                        <p:par>
                          <p:cTn id="71" fill="hold">
                            <p:stCondLst>
                              <p:cond delay="2400"/>
                            </p:stCondLst>
                            <p:childTnLst>
                              <p:par>
                                <p:cTn id="72" presetID="22" presetClass="entr" presetSubtype="8" fill="hold" nodeType="afterEffect">
                                  <p:stCondLst>
                                    <p:cond delay="0"/>
                                  </p:stCondLst>
                                  <p:childTnLst>
                                    <p:set>
                                      <p:cBhvr>
                                        <p:cTn id="73" dur="1" fill="hold">
                                          <p:stCondLst>
                                            <p:cond delay="0"/>
                                          </p:stCondLst>
                                        </p:cTn>
                                        <p:tgtEl>
                                          <p:spTgt spid="27651">
                                            <p:txEl>
                                              <p:pRg st="4" end="4"/>
                                            </p:txEl>
                                          </p:spTgt>
                                        </p:tgtEl>
                                        <p:attrNameLst>
                                          <p:attrName>style.visibility</p:attrName>
                                        </p:attrNameLst>
                                      </p:cBhvr>
                                      <p:to>
                                        <p:strVal val="visible"/>
                                      </p:to>
                                    </p:set>
                                    <p:animEffect transition="in" filter="wipe(left)">
                                      <p:cBhvr>
                                        <p:cTn id="74" dur="200"/>
                                        <p:tgtEl>
                                          <p:spTgt spid="27651">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up)">
                                      <p:cBhvr>
                                        <p:cTn id="79" dur="300"/>
                                        <p:tgtEl>
                                          <p:spTgt spid="5"/>
                                        </p:tgtEl>
                                      </p:cBhvr>
                                    </p:animEffect>
                                  </p:childTnLst>
                                </p:cTn>
                              </p:par>
                            </p:childTnLst>
                          </p:cTn>
                        </p:par>
                        <p:par>
                          <p:cTn id="80" fill="hold">
                            <p:stCondLst>
                              <p:cond delay="300"/>
                            </p:stCondLst>
                            <p:childTnLst>
                              <p:par>
                                <p:cTn id="81" presetID="10" presetClass="entr" presetSubtype="0"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childTnLst>
                                </p:cTn>
                              </p:par>
                              <p:par>
                                <p:cTn id="84" presetID="10" presetClass="exit" presetSubtype="0" fill="hold" grpId="1" nodeType="withEffect">
                                  <p:stCondLst>
                                    <p:cond delay="250"/>
                                  </p:stCondLst>
                                  <p:childTnLst>
                                    <p:animEffect transition="out" filter="fade">
                                      <p:cBhvr>
                                        <p:cTn id="85" dur="250"/>
                                        <p:tgtEl>
                                          <p:spTgt spid="5"/>
                                        </p:tgtEl>
                                      </p:cBhvr>
                                    </p:animEffect>
                                    <p:set>
                                      <p:cBhvr>
                                        <p:cTn id="86"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dirty="0">
                <a:ea typeface="ＭＳ Ｐゴシック" pitchFamily="34" charset="-128"/>
              </a:rPr>
              <a:t>Pasta and Cheese Sauce: Goals</a:t>
            </a: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5" name="Group 4"/>
          <p:cNvGrpSpPr/>
          <p:nvPr/>
        </p:nvGrpSpPr>
        <p:grpSpPr>
          <a:xfrm>
            <a:off x="1115568" y="411480"/>
            <a:ext cx="1941182" cy="6213686"/>
            <a:chOff x="283653" y="451809"/>
            <a:chExt cx="1941182" cy="6213686"/>
          </a:xfrm>
        </p:grpSpPr>
        <p:grpSp>
          <p:nvGrpSpPr>
            <p:cNvPr id="6" name="Group 5"/>
            <p:cNvGrpSpPr>
              <a:grpSpLocks/>
            </p:cNvGrpSpPr>
            <p:nvPr/>
          </p:nvGrpSpPr>
          <p:grpSpPr bwMode="auto">
            <a:xfrm flipH="1">
              <a:off x="315075" y="1917476"/>
              <a:ext cx="1773986" cy="4748019"/>
              <a:chOff x="5562600" y="2400299"/>
              <a:chExt cx="1295401" cy="3467101"/>
            </a:xfrm>
            <a:solidFill>
              <a:srgbClr val="00B050"/>
            </a:solidFill>
          </p:grpSpPr>
          <p:sp>
            <p:nvSpPr>
              <p:cNvPr id="8" name="Cube 10"/>
              <p:cNvSpPr>
                <a:spLocks noChangeArrowheads="1"/>
              </p:cNvSpPr>
              <p:nvPr/>
            </p:nvSpPr>
            <p:spPr bwMode="auto">
              <a:xfrm>
                <a:off x="5562600" y="2514599"/>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9" name="Cube 6"/>
              <p:cNvSpPr>
                <a:spLocks noChangeArrowheads="1"/>
              </p:cNvSpPr>
              <p:nvPr/>
            </p:nvSpPr>
            <p:spPr bwMode="auto">
              <a:xfrm>
                <a:off x="57150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0" name="Cube 7"/>
              <p:cNvSpPr>
                <a:spLocks noChangeArrowheads="1"/>
              </p:cNvSpPr>
              <p:nvPr/>
            </p:nvSpPr>
            <p:spPr bwMode="auto">
              <a:xfrm>
                <a:off x="61722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1" name="Cube 5"/>
              <p:cNvSpPr>
                <a:spLocks noChangeArrowheads="1"/>
              </p:cNvSpPr>
              <p:nvPr/>
            </p:nvSpPr>
            <p:spPr bwMode="auto">
              <a:xfrm>
                <a:off x="5638798" y="3124200"/>
                <a:ext cx="1219200" cy="17526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2" name="Can 8"/>
              <p:cNvSpPr>
                <a:spLocks noChangeArrowheads="1"/>
              </p:cNvSpPr>
              <p:nvPr/>
            </p:nvSpPr>
            <p:spPr bwMode="auto">
              <a:xfrm>
                <a:off x="5943600" y="2667000"/>
                <a:ext cx="533400" cy="685800"/>
              </a:xfrm>
              <a:prstGeom prst="can">
                <a:avLst>
                  <a:gd name="adj" fmla="val 25000"/>
                </a:avLst>
              </a:prstGeom>
              <a:grpFill/>
              <a:ln w="25400" algn="ctr">
                <a:solidFill>
                  <a:schemeClr val="tx1"/>
                </a:solidFill>
                <a:round/>
                <a:headEnd/>
                <a:tailEnd/>
              </a:ln>
            </p:spPr>
            <p:txBody>
              <a:bodyPr wrap="none" anchor="ctr"/>
              <a:lstStyle/>
              <a:p>
                <a:endParaRPr lang="en-US"/>
              </a:p>
            </p:txBody>
          </p:sp>
          <p:sp>
            <p:nvSpPr>
              <p:cNvPr id="13" name="Cube 9"/>
              <p:cNvSpPr>
                <a:spLocks noChangeArrowheads="1"/>
              </p:cNvSpPr>
              <p:nvPr/>
            </p:nvSpPr>
            <p:spPr bwMode="auto">
              <a:xfrm>
                <a:off x="6629401" y="2400299"/>
                <a:ext cx="228600" cy="1219200"/>
              </a:xfrm>
              <a:prstGeom prst="cube">
                <a:avLst>
                  <a:gd name="adj" fmla="val 25000"/>
                </a:avLst>
              </a:prstGeom>
              <a:grpFill/>
              <a:ln w="25400" algn="ctr">
                <a:solidFill>
                  <a:schemeClr val="tx1"/>
                </a:solidFill>
                <a:round/>
                <a:headEnd/>
                <a:tailEnd/>
              </a:ln>
            </p:spPr>
            <p:txBody>
              <a:bodyPr wrap="none" anchor="ctr"/>
              <a:lstStyle/>
              <a:p>
                <a:endParaRPr lang="en-US"/>
              </a:p>
            </p:txBody>
          </p:sp>
        </p:grpSp>
        <p:pic>
          <p:nvPicPr>
            <p:cNvPr id="7" name="Picture 2" descr="Pasta, Noodles, Plates, Stacked, Leftovers, Foo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3653" y="451809"/>
              <a:ext cx="1941182" cy="1783462"/>
            </a:xfrm>
            <a:prstGeom prst="rect">
              <a:avLst/>
            </a:prstGeom>
            <a:noFill/>
            <a:effectLst>
              <a:outerShdw blurRad="139700" dist="50800" dir="10500000" sx="101000" sy="101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grpSp>
      <p:sp>
        <p:nvSpPr>
          <p:cNvPr id="15" name="Content Placeholder 2"/>
          <p:cNvSpPr txBox="1">
            <a:spLocks/>
          </p:cNvSpPr>
          <p:nvPr/>
        </p:nvSpPr>
        <p:spPr bwMode="auto">
          <a:xfrm>
            <a:off x="3957537" y="1053389"/>
            <a:ext cx="7856511"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n"/>
              <a:defRPr sz="2800">
                <a:solidFill>
                  <a:schemeClr val="tx1"/>
                </a:solidFill>
                <a:latin typeface="Arial Narrow" pitchFamily="34" charset="0"/>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defRPr>
            </a:lvl2pPr>
            <a:lvl3pPr marL="1143000" indent="-228600" algn="l" rtl="0" fontAlgn="base">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1600200" indent="-228600" algn="l" rtl="0" fontAlgn="base">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057400" indent="-228600" algn="l" rtl="0" fontAlgn="base">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nSpc>
                <a:spcPct val="150000"/>
              </a:lnSpc>
              <a:spcBef>
                <a:spcPts val="1000"/>
              </a:spcBef>
              <a:buNone/>
            </a:pPr>
            <a:r>
              <a:rPr lang="en-US" sz="2000" kern="0" dirty="0">
                <a:ea typeface="ＭＳ Ｐゴシック" pitchFamily="34" charset="-128"/>
              </a:rPr>
              <a:t>If goal(pasta-and-cheese-sauce), </a:t>
            </a:r>
            <a:r>
              <a:rPr lang="en-US" sz="2000" kern="0" dirty="0" err="1">
                <a:ea typeface="ＭＳ Ｐゴシック" pitchFamily="34" charset="-128"/>
              </a:rPr>
              <a:t>subgoal</a:t>
            </a:r>
            <a:r>
              <a:rPr lang="en-US" sz="2000" kern="0" dirty="0">
                <a:ea typeface="ＭＳ Ｐゴシック" pitchFamily="34" charset="-128"/>
              </a:rPr>
              <a:t> (cooked-pasta) </a:t>
            </a:r>
            <a:r>
              <a:rPr lang="en-US" sz="2000" kern="0" dirty="0" err="1">
                <a:ea typeface="ＭＳ Ｐゴシック" pitchFamily="34" charset="-128"/>
              </a:rPr>
              <a:t>subgoal</a:t>
            </a:r>
            <a:r>
              <a:rPr lang="en-US" sz="2000" kern="0" dirty="0">
                <a:ea typeface="ＭＳ Ｐゴシック" pitchFamily="34" charset="-128"/>
              </a:rPr>
              <a:t>(cheese-sauce)</a:t>
            </a:r>
          </a:p>
          <a:p>
            <a:pPr marL="0" indent="0">
              <a:lnSpc>
                <a:spcPct val="150000"/>
              </a:lnSpc>
              <a:spcBef>
                <a:spcPts val="1000"/>
              </a:spcBef>
              <a:buNone/>
            </a:pPr>
            <a:r>
              <a:rPr lang="en-US" sz="2000" kern="0" dirty="0">
                <a:ea typeface="ＭＳ Ｐゴシック" pitchFamily="34" charset="-128"/>
              </a:rPr>
              <a:t>If goal(cooked-pasta), </a:t>
            </a:r>
            <a:r>
              <a:rPr lang="en-US" sz="2000" kern="0" dirty="0" err="1">
                <a:ea typeface="ＭＳ Ｐゴシック" pitchFamily="34" charset="-128"/>
              </a:rPr>
              <a:t>subgoal</a:t>
            </a:r>
            <a:r>
              <a:rPr lang="en-US" sz="2000" kern="0" dirty="0">
                <a:ea typeface="ＭＳ Ｐゴシック" pitchFamily="34" charset="-128"/>
              </a:rPr>
              <a:t> (pot-filled-with-hot-water)</a:t>
            </a:r>
          </a:p>
          <a:p>
            <a:pPr marL="0" indent="0">
              <a:lnSpc>
                <a:spcPct val="150000"/>
              </a:lnSpc>
              <a:spcBef>
                <a:spcPts val="1000"/>
              </a:spcBef>
              <a:buNone/>
            </a:pPr>
            <a:r>
              <a:rPr lang="en-US" sz="2000" kern="0" dirty="0">
                <a:ea typeface="ＭＳ Ｐゴシック" pitchFamily="34" charset="-128"/>
              </a:rPr>
              <a:t>If goal(pot-filled-with-hot-water), </a:t>
            </a:r>
            <a:r>
              <a:rPr lang="en-US" sz="2000" kern="0" dirty="0" err="1">
                <a:ea typeface="ＭＳ Ｐゴシック" pitchFamily="34" charset="-128"/>
              </a:rPr>
              <a:t>subgoal</a:t>
            </a:r>
            <a:r>
              <a:rPr lang="en-US" sz="2000" kern="0" dirty="0">
                <a:ea typeface="ＭＳ Ｐゴシック" pitchFamily="34" charset="-128"/>
              </a:rPr>
              <a:t> (pot-filled-with-water)</a:t>
            </a:r>
          </a:p>
          <a:p>
            <a:pPr marL="0" indent="0">
              <a:lnSpc>
                <a:spcPct val="150000"/>
              </a:lnSpc>
              <a:spcBef>
                <a:spcPts val="1000"/>
              </a:spcBef>
              <a:buNone/>
            </a:pPr>
            <a:r>
              <a:rPr lang="en-US" sz="2000" kern="0" dirty="0">
                <a:ea typeface="ＭＳ Ｐゴシック" pitchFamily="34" charset="-128"/>
              </a:rPr>
              <a:t>If goal(pot-filled-with-water) and pot1 is available, fill pot1 </a:t>
            </a:r>
            <a:r>
              <a:rPr lang="en-US" sz="2000" kern="0" dirty="0" err="1">
                <a:ea typeface="ＭＳ Ｐゴシック" pitchFamily="34" charset="-128"/>
              </a:rPr>
              <a:t>withwater</a:t>
            </a:r>
            <a:endParaRPr lang="en-US" sz="2000" kern="0" dirty="0">
              <a:ea typeface="ＭＳ Ｐゴシック" pitchFamily="34" charset="-128"/>
            </a:endParaRPr>
          </a:p>
          <a:p>
            <a:pPr marL="0" indent="0">
              <a:lnSpc>
                <a:spcPct val="150000"/>
              </a:lnSpc>
              <a:spcBef>
                <a:spcPts val="1000"/>
              </a:spcBef>
              <a:buNone/>
            </a:pPr>
            <a:r>
              <a:rPr lang="en-US" sz="2000" kern="0" dirty="0">
                <a:ea typeface="ＭＳ Ｐゴシック" pitchFamily="34" charset="-128"/>
              </a:rPr>
              <a:t>If goal(pot-filled-with-hot-water) and pot1 is filled with water, heat pot1</a:t>
            </a:r>
          </a:p>
          <a:p>
            <a:pPr marL="0" indent="0">
              <a:lnSpc>
                <a:spcPct val="150000"/>
              </a:lnSpc>
              <a:spcBef>
                <a:spcPts val="1000"/>
              </a:spcBef>
              <a:buNone/>
            </a:pPr>
            <a:r>
              <a:rPr lang="en-US" sz="2000" kern="0" dirty="0">
                <a:ea typeface="ＭＳ Ｐゴシック" pitchFamily="34" charset="-128"/>
              </a:rPr>
              <a:t>If goal(cooked-pasta) and pot1 is filled with hot water, add pasta to pot1</a:t>
            </a:r>
          </a:p>
          <a:p>
            <a:pPr marL="0" indent="0">
              <a:lnSpc>
                <a:spcPct val="150000"/>
              </a:lnSpc>
              <a:spcBef>
                <a:spcPts val="1000"/>
              </a:spcBef>
              <a:buNone/>
            </a:pPr>
            <a:r>
              <a:rPr lang="en-US" sz="2000" kern="0" dirty="0">
                <a:ea typeface="ＭＳ Ｐゴシック" pitchFamily="34" charset="-128"/>
              </a:rPr>
              <a:t>…</a:t>
            </a:r>
          </a:p>
        </p:txBody>
      </p:sp>
    </p:spTree>
    <p:extLst>
      <p:ext uri="{BB962C8B-B14F-4D97-AF65-F5344CB8AC3E}">
        <p14:creationId xmlns:p14="http://schemas.microsoft.com/office/powerpoint/2010/main" val="25469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00"/>
                                        <p:tgtEl>
                                          <p:spTgt spid="15">
                                            <p:txEl>
                                              <p:pRg st="0" end="0"/>
                                            </p:txEl>
                                          </p:spTgt>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200"/>
                                        <p:tgtEl>
                                          <p:spTgt spid="15">
                                            <p:txEl>
                                              <p:pRg st="1" end="1"/>
                                            </p:txEl>
                                          </p:spTgt>
                                        </p:tgtEl>
                                      </p:cBhvr>
                                    </p:animEffect>
                                  </p:childTnLst>
                                </p:cTn>
                              </p:par>
                            </p:childTnLst>
                          </p:cTn>
                        </p:par>
                        <p:par>
                          <p:cTn id="12" fill="hold">
                            <p:stCondLst>
                              <p:cond delay="4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200"/>
                                        <p:tgtEl>
                                          <p:spTgt spid="15">
                                            <p:txEl>
                                              <p:pRg st="2" end="2"/>
                                            </p:txEl>
                                          </p:spTgt>
                                        </p:tgtEl>
                                      </p:cBhvr>
                                    </p:animEffect>
                                  </p:childTnLst>
                                </p:cTn>
                              </p:par>
                            </p:childTnLst>
                          </p:cTn>
                        </p:par>
                        <p:par>
                          <p:cTn id="16" fill="hold">
                            <p:stCondLst>
                              <p:cond delay="600"/>
                            </p:stCondLst>
                            <p:childTnLst>
                              <p:par>
                                <p:cTn id="17" presetID="22" presetClass="entr" presetSubtype="8"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200"/>
                                        <p:tgtEl>
                                          <p:spTgt spid="15">
                                            <p:txEl>
                                              <p:pRg st="3" end="3"/>
                                            </p:txEl>
                                          </p:spTgt>
                                        </p:tgtEl>
                                      </p:cBhvr>
                                    </p:animEffect>
                                  </p:childTnLst>
                                </p:cTn>
                              </p:par>
                            </p:childTnLst>
                          </p:cTn>
                        </p:par>
                        <p:par>
                          <p:cTn id="20" fill="hold">
                            <p:stCondLst>
                              <p:cond delay="800"/>
                            </p:stCondLst>
                            <p:childTnLst>
                              <p:par>
                                <p:cTn id="21" presetID="22" presetClass="entr" presetSubtype="8"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200"/>
                                        <p:tgtEl>
                                          <p:spTgt spid="15">
                                            <p:txEl>
                                              <p:pRg st="4" end="4"/>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wipe(left)">
                                      <p:cBhvr>
                                        <p:cTn id="27" dur="200"/>
                                        <p:tgtEl>
                                          <p:spTgt spid="15">
                                            <p:txEl>
                                              <p:pRg st="5" end="5"/>
                                            </p:txEl>
                                          </p:spTgt>
                                        </p:tgtEl>
                                      </p:cBhvr>
                                    </p:animEffect>
                                  </p:childTnLst>
                                </p:cTn>
                              </p:par>
                            </p:childTnLst>
                          </p:cTn>
                        </p:par>
                        <p:par>
                          <p:cTn id="28" fill="hold">
                            <p:stCondLst>
                              <p:cond delay="1200"/>
                            </p:stCondLst>
                            <p:childTnLst>
                              <p:par>
                                <p:cTn id="29" presetID="22" presetClass="entr" presetSubtype="8" fill="hold"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wipe(left)">
                                      <p:cBhvr>
                                        <p:cTn id="31" dur="2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ea typeface="ＭＳ Ｐゴシック" pitchFamily="34" charset="-128"/>
              </a:rPr>
              <a:t>Advantages to Least-Commitment Design</a:t>
            </a:r>
          </a:p>
        </p:txBody>
      </p:sp>
      <p:sp>
        <p:nvSpPr>
          <p:cNvPr id="29699" name="Content Placeholder 2"/>
          <p:cNvSpPr>
            <a:spLocks noGrp="1"/>
          </p:cNvSpPr>
          <p:nvPr>
            <p:ph idx="1"/>
          </p:nvPr>
        </p:nvSpPr>
        <p:spPr>
          <a:xfrm>
            <a:off x="4030470" y="1053389"/>
            <a:ext cx="6134588" cy="4890211"/>
          </a:xfrm>
        </p:spPr>
        <p:txBody>
          <a:bodyPr/>
          <a:lstStyle/>
          <a:p>
            <a:pPr>
              <a:spcBef>
                <a:spcPts val="1800"/>
              </a:spcBef>
            </a:pPr>
            <a:r>
              <a:rPr lang="en-US" sz="2400" dirty="0">
                <a:ea typeface="ＭＳ Ｐゴシック" pitchFamily="34" charset="-128"/>
              </a:rPr>
              <a:t>Any or all actions can be executed or omitted depending on the situation</a:t>
            </a:r>
          </a:p>
          <a:p>
            <a:pPr>
              <a:spcBef>
                <a:spcPts val="1800"/>
              </a:spcBef>
            </a:pPr>
            <a:r>
              <a:rPr lang="en-US" sz="2400" dirty="0">
                <a:ea typeface="ＭＳ Ｐゴシック" pitchFamily="34" charset="-128"/>
              </a:rPr>
              <a:t>Model will smoothly handle interruption, task switching, serendipitous (or team-driven) achievement of goals, unexpected world changes</a:t>
            </a:r>
          </a:p>
          <a:p>
            <a:pPr>
              <a:spcBef>
                <a:spcPts val="1800"/>
              </a:spcBef>
            </a:pPr>
            <a:r>
              <a:rPr lang="en-US" sz="2400" dirty="0">
                <a:ea typeface="ＭＳ Ｐゴシック" pitchFamily="34" charset="-128"/>
              </a:rPr>
              <a:t>Parallelism is constrained only by knowledge dependencies, not idiosyncrasies of the execution paradigm</a:t>
            </a:r>
          </a:p>
          <a:p>
            <a:pPr>
              <a:spcBef>
                <a:spcPts val="1800"/>
              </a:spcBef>
            </a:pPr>
            <a:r>
              <a:rPr lang="en-US" sz="2400" dirty="0">
                <a:ea typeface="ＭＳ Ｐゴシック" pitchFamily="34" charset="-128"/>
              </a:rPr>
              <a:t>Underlying </a:t>
            </a:r>
            <a:r>
              <a:rPr lang="en-US" sz="2400" b="1" i="1" dirty="0">
                <a:ea typeface="ＭＳ Ｐゴシック" pitchFamily="34" charset="-128"/>
              </a:rPr>
              <a:t>cognitive architecture </a:t>
            </a:r>
            <a:r>
              <a:rPr lang="en-US" sz="2400" dirty="0">
                <a:ea typeface="ＭＳ Ｐゴシック" pitchFamily="34" charset="-128"/>
              </a:rPr>
              <a:t>provides the machinery to manage all this, without requiring ad hoc solutions from the software engineer</a:t>
            </a:r>
          </a:p>
          <a:p>
            <a:pPr>
              <a:spcBef>
                <a:spcPts val="1800"/>
              </a:spcBef>
            </a:pPr>
            <a:endParaRPr lang="en-US" sz="2400" dirty="0">
              <a:ea typeface="ＭＳ Ｐゴシック" pitchFamily="34" charset="-128"/>
            </a:endParaRPr>
          </a:p>
        </p:txBody>
      </p:sp>
      <p:sp>
        <p:nvSpPr>
          <p:cNvPr id="4" name="Oval 3"/>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6" name="Group 5"/>
          <p:cNvGrpSpPr>
            <a:grpSpLocks/>
          </p:cNvGrpSpPr>
          <p:nvPr/>
        </p:nvGrpSpPr>
        <p:grpSpPr bwMode="auto">
          <a:xfrm flipH="1">
            <a:off x="1115568" y="2249424"/>
            <a:ext cx="1909756" cy="4382786"/>
            <a:chOff x="5463455" y="2667000"/>
            <a:chExt cx="1394543" cy="3200400"/>
          </a:xfrm>
          <a:solidFill>
            <a:srgbClr val="00B050"/>
          </a:solidFill>
        </p:grpSpPr>
        <p:sp>
          <p:nvSpPr>
            <p:cNvPr id="8" name="Cube 10"/>
            <p:cNvSpPr>
              <a:spLocks noChangeArrowheads="1"/>
            </p:cNvSpPr>
            <p:nvPr/>
          </p:nvSpPr>
          <p:spPr bwMode="auto">
            <a:xfrm>
              <a:off x="5463455" y="3485411"/>
              <a:ext cx="327745" cy="913978"/>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9" name="Cube 6"/>
            <p:cNvSpPr>
              <a:spLocks noChangeArrowheads="1"/>
            </p:cNvSpPr>
            <p:nvPr/>
          </p:nvSpPr>
          <p:spPr bwMode="auto">
            <a:xfrm>
              <a:off x="57150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0" name="Cube 7"/>
            <p:cNvSpPr>
              <a:spLocks noChangeArrowheads="1"/>
            </p:cNvSpPr>
            <p:nvPr/>
          </p:nvSpPr>
          <p:spPr bwMode="auto">
            <a:xfrm>
              <a:off x="6172200" y="4648200"/>
              <a:ext cx="533400" cy="12192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1" name="Cube 5"/>
            <p:cNvSpPr>
              <a:spLocks noChangeArrowheads="1"/>
            </p:cNvSpPr>
            <p:nvPr/>
          </p:nvSpPr>
          <p:spPr bwMode="auto">
            <a:xfrm>
              <a:off x="5638798" y="3124200"/>
              <a:ext cx="1219200" cy="1752600"/>
            </a:xfrm>
            <a:prstGeom prst="cube">
              <a:avLst>
                <a:gd name="adj" fmla="val 25000"/>
              </a:avLst>
            </a:prstGeom>
            <a:grpFill/>
            <a:ln w="25400" algn="ctr">
              <a:solidFill>
                <a:schemeClr val="tx1"/>
              </a:solidFill>
              <a:round/>
              <a:headEnd/>
              <a:tailEnd/>
            </a:ln>
          </p:spPr>
          <p:txBody>
            <a:bodyPr wrap="none" anchor="ctr"/>
            <a:lstStyle/>
            <a:p>
              <a:endParaRPr lang="en-US"/>
            </a:p>
          </p:txBody>
        </p:sp>
        <p:sp>
          <p:nvSpPr>
            <p:cNvPr id="12" name="Can 8"/>
            <p:cNvSpPr>
              <a:spLocks noChangeArrowheads="1"/>
            </p:cNvSpPr>
            <p:nvPr/>
          </p:nvSpPr>
          <p:spPr bwMode="auto">
            <a:xfrm>
              <a:off x="5943600" y="2667000"/>
              <a:ext cx="533400" cy="685800"/>
            </a:xfrm>
            <a:prstGeom prst="can">
              <a:avLst>
                <a:gd name="adj" fmla="val 25000"/>
              </a:avLst>
            </a:prstGeom>
            <a:grpFill/>
            <a:ln w="25400" algn="ctr">
              <a:solidFill>
                <a:schemeClr val="tx1"/>
              </a:solidFill>
              <a:round/>
              <a:headEnd/>
              <a:tailEnd/>
            </a:ln>
          </p:spPr>
          <p:txBody>
            <a:bodyPr wrap="none" anchor="ctr"/>
            <a:lstStyle/>
            <a:p>
              <a:endParaRPr lang="en-US"/>
            </a:p>
          </p:txBody>
        </p:sp>
        <p:sp>
          <p:nvSpPr>
            <p:cNvPr id="13" name="Cube 9"/>
            <p:cNvSpPr>
              <a:spLocks noChangeArrowheads="1"/>
            </p:cNvSpPr>
            <p:nvPr/>
          </p:nvSpPr>
          <p:spPr bwMode="auto">
            <a:xfrm>
              <a:off x="6629401" y="3433183"/>
              <a:ext cx="228597" cy="867281"/>
            </a:xfrm>
            <a:prstGeom prst="cube">
              <a:avLst>
                <a:gd name="adj" fmla="val 25000"/>
              </a:avLst>
            </a:prstGeom>
            <a:grpFill/>
            <a:ln w="25400" algn="ctr">
              <a:solidFill>
                <a:schemeClr val="tx1"/>
              </a:solidFill>
              <a:round/>
              <a:headEnd/>
              <a:tailEnd/>
            </a:ln>
          </p:spPr>
          <p:txBody>
            <a:bodyPr wrap="none" anchor="ctr"/>
            <a:lstStyle/>
            <a:p>
              <a:endParaRPr lang="en-US"/>
            </a:p>
          </p:txBody>
        </p:sp>
      </p:grpSp>
      <p:pic>
        <p:nvPicPr>
          <p:cNvPr id="7" name="Picture 2" descr="Pasta, Noodles, Plates, Stacked, Leftovers, Foo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07653" y="3522779"/>
            <a:ext cx="1941182" cy="1783462"/>
          </a:xfrm>
          <a:prstGeom prst="rect">
            <a:avLst/>
          </a:prstGeom>
          <a:noFill/>
          <a:effectLst>
            <a:outerShdw blurRad="139700" dist="50800" dir="10500000" sx="101000" sy="101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3200" r="97689"/>
                    </a14:imgEffect>
                  </a14:imgLayer>
                </a14:imgProps>
              </a:ext>
              <a:ext uri="{28A0092B-C50C-407E-A947-70E740481C1C}">
                <a14:useLocalDpi xmlns:a14="http://schemas.microsoft.com/office/drawing/2010/main"/>
              </a:ext>
            </a:extLst>
          </a:blip>
          <a:srcRect/>
          <a:stretch/>
        </p:blipFill>
        <p:spPr>
          <a:xfrm>
            <a:off x="1272094" y="909650"/>
            <a:ext cx="1662546" cy="1233454"/>
          </a:xfrm>
          <a:prstGeom prst="rect">
            <a:avLst/>
          </a:prstGeom>
        </p:spPr>
      </p:pic>
      <p:pic>
        <p:nvPicPr>
          <p:cNvPr id="23" name="Picture 22"/>
          <p:cNvPicPr>
            <a:picLocks noChangeAspect="1"/>
          </p:cNvPicPr>
          <p:nvPr/>
        </p:nvPicPr>
        <p:blipFill>
          <a:blip r:embed="rId6"/>
          <a:stretch>
            <a:fillRect/>
          </a:stretch>
        </p:blipFill>
        <p:spPr>
          <a:xfrm>
            <a:off x="1587397" y="2526967"/>
            <a:ext cx="1039027" cy="796767"/>
          </a:xfrm>
          <a:prstGeom prst="rect">
            <a:avLst/>
          </a:prstGeom>
        </p:spPr>
      </p:pic>
    </p:spTree>
    <p:extLst>
      <p:ext uri="{BB962C8B-B14F-4D97-AF65-F5344CB8AC3E}">
        <p14:creationId xmlns:p14="http://schemas.microsoft.com/office/powerpoint/2010/main" val="19066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5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Effect transition="in" filter="fade">
                                      <p:cBhvr>
                                        <p:cTn id="16" dur="250"/>
                                        <p:tgtEl>
                                          <p:spTgt spid="296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250"/>
                                        <p:tgtEl>
                                          <p:spTgt spid="296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250"/>
                                        <p:tgtEl>
                                          <p:spTgt spid="296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25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038252" y="-59081"/>
            <a:ext cx="6377922" cy="824459"/>
          </a:xfrm>
        </p:spPr>
        <p:txBody>
          <a:bodyPr vert="horz" wrap="square" lIns="1097280" tIns="45720" rIns="91440" bIns="45720" numCol="1" anchor="ctr" anchorCtr="0" compatLnSpc="1">
            <a:prstTxWarp prst="textNoShape">
              <a:avLst/>
            </a:prstTxWarp>
          </a:bodyPr>
          <a:lstStyle>
            <a:lvl1pPr algn="l">
              <a:defRPr sz="2400">
                <a:solidFill>
                  <a:schemeClr val="bg1"/>
                </a:solidFill>
              </a:defRPr>
            </a:lvl1pPr>
          </a:lstStyle>
          <a:p>
            <a:r>
              <a:rPr lang="en-US" dirty="0"/>
              <a:t>Why Cognitive Systems?</a:t>
            </a:r>
          </a:p>
        </p:txBody>
      </p:sp>
      <p:sp>
        <p:nvSpPr>
          <p:cNvPr id="26" name="Rectangle 25"/>
          <p:cNvSpPr/>
          <p:nvPr/>
        </p:nvSpPr>
        <p:spPr bwMode="auto">
          <a:xfrm>
            <a:off x="441577" y="1052428"/>
            <a:ext cx="7484833"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To “Adapt to an Unexpected Future” we must…</a:t>
            </a:r>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9885" b="100000" l="6941" r="100000"/>
                    </a14:imgEffect>
                  </a14:imgLayer>
                </a14:imgProps>
              </a:ext>
              <a:ext uri="{28A0092B-C50C-407E-A947-70E740481C1C}">
                <a14:useLocalDpi xmlns:a14="http://schemas.microsoft.com/office/drawing/2010/main"/>
              </a:ext>
            </a:extLst>
          </a:blip>
          <a:stretch>
            <a:fillRect/>
          </a:stretch>
        </p:blipFill>
        <p:spPr>
          <a:xfrm>
            <a:off x="2484797" y="1314451"/>
            <a:ext cx="7484833" cy="5043303"/>
          </a:xfrm>
          <a:prstGeom prst="rect">
            <a:avLst/>
          </a:prstGeom>
        </p:spPr>
      </p:pic>
      <p:cxnSp>
        <p:nvCxnSpPr>
          <p:cNvPr id="33" name="Straight Connector 32"/>
          <p:cNvCxnSpPr/>
          <p:nvPr/>
        </p:nvCxnSpPr>
        <p:spPr bwMode="auto">
          <a:xfrm>
            <a:off x="0" y="6381345"/>
            <a:ext cx="12207240" cy="0"/>
          </a:xfrm>
          <a:prstGeom prst="line">
            <a:avLst/>
          </a:prstGeom>
          <a:solidFill>
            <a:schemeClr val="accent1"/>
          </a:solidFill>
          <a:ln w="76200" cap="flat" cmpd="sng" algn="ctr">
            <a:solidFill>
              <a:schemeClr val="tx1"/>
            </a:solidFill>
            <a:prstDash val="solid"/>
            <a:miter lim="800000"/>
            <a:headEnd type="none" w="med" len="med"/>
            <a:tailEnd type="none" w="med" len="med"/>
          </a:ln>
          <a:effectLst/>
        </p:spPr>
      </p:cxnSp>
      <p:sp>
        <p:nvSpPr>
          <p:cNvPr id="13" name="Oval 12"/>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1</a:t>
            </a:r>
          </a:p>
        </p:txBody>
      </p:sp>
      <p:sp>
        <p:nvSpPr>
          <p:cNvPr id="15" name="Rectangle 14">
            <a:extLst>
              <a:ext uri="{FF2B5EF4-FFF2-40B4-BE49-F238E27FC236}">
                <a16:creationId xmlns:a16="http://schemas.microsoft.com/office/drawing/2014/main" id="{D408B48A-0ADC-401F-8E30-0AAA90A06630}"/>
              </a:ext>
            </a:extLst>
          </p:cNvPr>
          <p:cNvSpPr/>
          <p:nvPr/>
        </p:nvSpPr>
        <p:spPr bwMode="auto">
          <a:xfrm>
            <a:off x="7500713" y="1713976"/>
            <a:ext cx="4512137"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“Raise the bar” of automation</a:t>
            </a:r>
          </a:p>
        </p:txBody>
      </p:sp>
      <p:sp>
        <p:nvSpPr>
          <p:cNvPr id="16" name="Rectangle 15">
            <a:extLst>
              <a:ext uri="{FF2B5EF4-FFF2-40B4-BE49-F238E27FC236}">
                <a16:creationId xmlns:a16="http://schemas.microsoft.com/office/drawing/2014/main" id="{E6CEBD18-AA92-4BEC-B188-F8E229E7FB11}"/>
              </a:ext>
            </a:extLst>
          </p:cNvPr>
          <p:cNvSpPr/>
          <p:nvPr/>
        </p:nvSpPr>
        <p:spPr bwMode="auto">
          <a:xfrm>
            <a:off x="441577" y="3249269"/>
            <a:ext cx="3214582" cy="1325731"/>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Use automation as a </a:t>
            </a:r>
          </a:p>
          <a:p>
            <a:r>
              <a:rPr lang="en-US" sz="2800" dirty="0">
                <a:solidFill>
                  <a:schemeClr val="bg1"/>
                </a:solidFill>
                <a:latin typeface="Calibri" panose="020F0502020204030204" pitchFamily="34" charset="0"/>
              </a:rPr>
              <a:t>cognitive multiplier</a:t>
            </a:r>
          </a:p>
        </p:txBody>
      </p:sp>
      <p:sp>
        <p:nvSpPr>
          <p:cNvPr id="17" name="Rectangle 16">
            <a:extLst>
              <a:ext uri="{FF2B5EF4-FFF2-40B4-BE49-F238E27FC236}">
                <a16:creationId xmlns:a16="http://schemas.microsoft.com/office/drawing/2014/main" id="{10715D6A-F66A-4B87-834F-C98556848079}"/>
              </a:ext>
            </a:extLst>
          </p:cNvPr>
          <p:cNvSpPr/>
          <p:nvPr/>
        </p:nvSpPr>
        <p:spPr bwMode="auto">
          <a:xfrm>
            <a:off x="137160" y="2319845"/>
            <a:ext cx="764490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Bring judgment and awareness to models and tools</a:t>
            </a:r>
          </a:p>
        </p:txBody>
      </p:sp>
      <p:sp>
        <p:nvSpPr>
          <p:cNvPr id="18" name="Rectangle 17">
            <a:extLst>
              <a:ext uri="{FF2B5EF4-FFF2-40B4-BE49-F238E27FC236}">
                <a16:creationId xmlns:a16="http://schemas.microsoft.com/office/drawing/2014/main" id="{64692490-6089-45F8-A16F-9C3CC0619F85}"/>
              </a:ext>
            </a:extLst>
          </p:cNvPr>
          <p:cNvSpPr/>
          <p:nvPr/>
        </p:nvSpPr>
        <p:spPr bwMode="auto">
          <a:xfrm>
            <a:off x="4183993" y="4284978"/>
            <a:ext cx="7644904" cy="89209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lnSpcReduction="10000"/>
          </a:bodyPr>
          <a:lstStyle/>
          <a:p>
            <a:r>
              <a:rPr lang="en-US" sz="2800" dirty="0">
                <a:solidFill>
                  <a:schemeClr val="bg1"/>
                </a:solidFill>
                <a:latin typeface="Calibri" panose="020F0502020204030204" pitchFamily="34" charset="0"/>
              </a:rPr>
              <a:t>Anticipate and exploit the cognitive constraints and</a:t>
            </a:r>
          </a:p>
          <a:p>
            <a:r>
              <a:rPr lang="en-US" sz="2800" dirty="0">
                <a:solidFill>
                  <a:schemeClr val="bg1"/>
                </a:solidFill>
                <a:latin typeface="Calibri" panose="020F0502020204030204" pitchFamily="34" charset="0"/>
              </a:rPr>
              <a:t>tendencies of adversaries</a:t>
            </a:r>
          </a:p>
        </p:txBody>
      </p:sp>
      <p:sp>
        <p:nvSpPr>
          <p:cNvPr id="19" name="Rectangle 18">
            <a:extLst>
              <a:ext uri="{FF2B5EF4-FFF2-40B4-BE49-F238E27FC236}">
                <a16:creationId xmlns:a16="http://schemas.microsoft.com/office/drawing/2014/main" id="{5643356D-7415-46C4-8CD0-692337B362AD}"/>
              </a:ext>
            </a:extLst>
          </p:cNvPr>
          <p:cNvSpPr/>
          <p:nvPr/>
        </p:nvSpPr>
        <p:spPr bwMode="auto">
          <a:xfrm>
            <a:off x="8522410" y="2630805"/>
            <a:ext cx="3214582" cy="1325731"/>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Enable and embrace </a:t>
            </a:r>
          </a:p>
          <a:p>
            <a:r>
              <a:rPr lang="en-US" sz="2800" dirty="0">
                <a:solidFill>
                  <a:schemeClr val="bg1"/>
                </a:solidFill>
                <a:latin typeface="Calibri" panose="020F0502020204030204" pitchFamily="34" charset="0"/>
              </a:rPr>
              <a:t>human-system teams</a:t>
            </a:r>
          </a:p>
        </p:txBody>
      </p:sp>
      <p:sp>
        <p:nvSpPr>
          <p:cNvPr id="12" name="Rectangle 11">
            <a:extLst>
              <a:ext uri="{FF2B5EF4-FFF2-40B4-BE49-F238E27FC236}">
                <a16:creationId xmlns:a16="http://schemas.microsoft.com/office/drawing/2014/main" id="{DAD409D5-A609-4648-96A1-9FDD58B18937}"/>
              </a:ext>
            </a:extLst>
          </p:cNvPr>
          <p:cNvSpPr/>
          <p:nvPr/>
        </p:nvSpPr>
        <p:spPr bwMode="auto">
          <a:xfrm>
            <a:off x="1217815" y="5333161"/>
            <a:ext cx="7644904" cy="89209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Build trust with systems that can explain themselves</a:t>
            </a:r>
          </a:p>
        </p:txBody>
      </p:sp>
    </p:spTree>
    <p:extLst>
      <p:ext uri="{BB962C8B-B14F-4D97-AF65-F5344CB8AC3E}">
        <p14:creationId xmlns:p14="http://schemas.microsoft.com/office/powerpoint/2010/main" val="37708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50"/>
                                        <p:tgtEl>
                                          <p:spTgt spid="13"/>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5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13" grpId="1" animBg="1"/>
      <p:bldP spid="15" grpId="0" animBg="1"/>
      <p:bldP spid="16" grpId="0" animBg="1"/>
      <p:bldP spid="17" grpId="0" animBg="1"/>
      <p:bldP spid="18" grpId="0" animBg="1"/>
      <p:bldP spid="1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2" name="AutoShape 12"/>
          <p:cNvSpPr>
            <a:spLocks noChangeArrowheads="1"/>
          </p:cNvSpPr>
          <p:nvPr/>
        </p:nvSpPr>
        <p:spPr bwMode="auto">
          <a:xfrm>
            <a:off x="5451687" y="1430634"/>
            <a:ext cx="5951294" cy="4285353"/>
          </a:xfrm>
          <a:prstGeom prst="star12">
            <a:avLst>
              <a:gd name="adj" fmla="val 273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8575">
            <a:solidFill>
              <a:srgbClr val="FFC000"/>
            </a:solidFill>
            <a:round/>
            <a:headEnd/>
            <a:tailEnd/>
          </a:ln>
        </p:spPr>
        <p:txBody>
          <a:bodyPr wrap="none" anchor="ctr"/>
          <a:lstStyle/>
          <a:p>
            <a:pPr algn="ctr" eaLnBrk="0" hangingPunct="0"/>
            <a:r>
              <a:rPr lang="en-US" sz="4000" b="1" dirty="0">
                <a:latin typeface="Calibri" panose="020F0502020204030204" pitchFamily="34" charset="0"/>
              </a:rPr>
              <a:t>Environment</a:t>
            </a:r>
          </a:p>
        </p:txBody>
      </p:sp>
      <p:sp>
        <p:nvSpPr>
          <p:cNvPr id="30729" name="Rectangle 9"/>
          <p:cNvSpPr>
            <a:spLocks noChangeArrowheads="1"/>
          </p:cNvSpPr>
          <p:nvPr/>
        </p:nvSpPr>
        <p:spPr bwMode="auto">
          <a:xfrm>
            <a:off x="1033703" y="3986863"/>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Select or Reconsider Plan</a:t>
            </a:r>
          </a:p>
        </p:txBody>
      </p:sp>
      <p:sp>
        <p:nvSpPr>
          <p:cNvPr id="30730" name="Rectangle 10"/>
          <p:cNvSpPr>
            <a:spLocks noChangeArrowheads="1"/>
          </p:cNvSpPr>
          <p:nvPr/>
        </p:nvSpPr>
        <p:spPr bwMode="auto">
          <a:xfrm>
            <a:off x="1033703" y="4720455"/>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Execute Planned Action</a:t>
            </a:r>
          </a:p>
        </p:txBody>
      </p:sp>
      <p:sp>
        <p:nvSpPr>
          <p:cNvPr id="30731" name="Rectangle 11"/>
          <p:cNvSpPr>
            <a:spLocks noChangeArrowheads="1"/>
          </p:cNvSpPr>
          <p:nvPr/>
        </p:nvSpPr>
        <p:spPr bwMode="auto">
          <a:xfrm>
            <a:off x="1033703" y="5454044"/>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Issue Motor Commands</a:t>
            </a:r>
          </a:p>
        </p:txBody>
      </p:sp>
      <p:cxnSp>
        <p:nvCxnSpPr>
          <p:cNvPr id="30734" name="AutoShape 14"/>
          <p:cNvCxnSpPr>
            <a:cxnSpLocks noChangeShapeType="1"/>
          </p:cNvCxnSpPr>
          <p:nvPr/>
        </p:nvCxnSpPr>
        <p:spPr bwMode="auto">
          <a:xfrm rot="16200000" flipV="1">
            <a:off x="6269517" y="1331367"/>
            <a:ext cx="1979343" cy="1956468"/>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sp>
        <p:nvSpPr>
          <p:cNvPr id="20" name="Oval 19"/>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sp>
        <p:nvSpPr>
          <p:cNvPr id="2" name="Title 1"/>
          <p:cNvSpPr>
            <a:spLocks noGrp="1"/>
          </p:cNvSpPr>
          <p:nvPr>
            <p:ph type="title"/>
          </p:nvPr>
        </p:nvSpPr>
        <p:spPr/>
        <p:txBody>
          <a:bodyPr/>
          <a:lstStyle/>
          <a:p>
            <a:pPr algn="ctr"/>
            <a:r>
              <a:rPr lang="en-US" dirty="0"/>
              <a:t>Cognitive Least-Commitment Organization</a:t>
            </a:r>
          </a:p>
        </p:txBody>
      </p:sp>
      <p:sp>
        <p:nvSpPr>
          <p:cNvPr id="30728" name="Rectangle 8"/>
          <p:cNvSpPr>
            <a:spLocks noChangeArrowheads="1"/>
          </p:cNvSpPr>
          <p:nvPr/>
        </p:nvSpPr>
        <p:spPr bwMode="auto">
          <a:xfrm>
            <a:off x="1033703" y="3253271"/>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Active Goals</a:t>
            </a:r>
          </a:p>
        </p:txBody>
      </p:sp>
      <p:sp>
        <p:nvSpPr>
          <p:cNvPr id="30727" name="Rectangle 7"/>
          <p:cNvSpPr>
            <a:spLocks noChangeArrowheads="1"/>
          </p:cNvSpPr>
          <p:nvPr/>
        </p:nvSpPr>
        <p:spPr bwMode="auto">
          <a:xfrm>
            <a:off x="1033703" y="2519679"/>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Desires</a:t>
            </a:r>
          </a:p>
        </p:txBody>
      </p:sp>
      <p:sp>
        <p:nvSpPr>
          <p:cNvPr id="30726" name="Rectangle 6"/>
          <p:cNvSpPr>
            <a:spLocks noChangeArrowheads="1"/>
          </p:cNvSpPr>
          <p:nvPr/>
        </p:nvSpPr>
        <p:spPr bwMode="auto">
          <a:xfrm>
            <a:off x="1033703" y="178608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Beliefs</a:t>
            </a:r>
          </a:p>
        </p:txBody>
      </p:sp>
      <p:sp>
        <p:nvSpPr>
          <p:cNvPr id="30725" name="Rectangle 5"/>
          <p:cNvSpPr>
            <a:spLocks noChangeArrowheads="1"/>
          </p:cNvSpPr>
          <p:nvPr/>
        </p:nvSpPr>
        <p:spPr bwMode="auto">
          <a:xfrm>
            <a:off x="1033701" y="1052495"/>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Sense Environment</a:t>
            </a:r>
          </a:p>
        </p:txBody>
      </p:sp>
      <p:cxnSp>
        <p:nvCxnSpPr>
          <p:cNvPr id="57" name="AutoShape 14"/>
          <p:cNvCxnSpPr>
            <a:cxnSpLocks noChangeShapeType="1"/>
            <a:stCxn id="30731" idx="3"/>
          </p:cNvCxnSpPr>
          <p:nvPr/>
        </p:nvCxnSpPr>
        <p:spPr bwMode="auto">
          <a:xfrm flipV="1">
            <a:off x="6291503" y="3798277"/>
            <a:ext cx="1945920" cy="1975807"/>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798777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wipe(down)">
                                      <p:cBhvr>
                                        <p:cTn id="7" dur="250"/>
                                        <p:tgtEl>
                                          <p:spTgt spid="3073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fade">
                                      <p:cBhvr>
                                        <p:cTn id="11" dur="250"/>
                                        <p:tgtEl>
                                          <p:spTgt spid="307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fade">
                                      <p:cBhvr>
                                        <p:cTn id="16" dur="250"/>
                                        <p:tgtEl>
                                          <p:spTgt spid="307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27"/>
                                        </p:tgtEl>
                                        <p:attrNameLst>
                                          <p:attrName>style.visibility</p:attrName>
                                        </p:attrNameLst>
                                      </p:cBhvr>
                                      <p:to>
                                        <p:strVal val="visible"/>
                                      </p:to>
                                    </p:set>
                                    <p:animEffect transition="in" filter="fade">
                                      <p:cBhvr>
                                        <p:cTn id="21" dur="250"/>
                                        <p:tgtEl>
                                          <p:spTgt spid="307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28"/>
                                        </p:tgtEl>
                                        <p:attrNameLst>
                                          <p:attrName>style.visibility</p:attrName>
                                        </p:attrNameLst>
                                      </p:cBhvr>
                                      <p:to>
                                        <p:strVal val="visible"/>
                                      </p:to>
                                    </p:set>
                                    <p:animEffect transition="in" filter="fade">
                                      <p:cBhvr>
                                        <p:cTn id="26" dur="250"/>
                                        <p:tgtEl>
                                          <p:spTgt spid="307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29"/>
                                        </p:tgtEl>
                                        <p:attrNameLst>
                                          <p:attrName>style.visibility</p:attrName>
                                        </p:attrNameLst>
                                      </p:cBhvr>
                                      <p:to>
                                        <p:strVal val="visible"/>
                                      </p:to>
                                    </p:set>
                                    <p:animEffect transition="in" filter="fade">
                                      <p:cBhvr>
                                        <p:cTn id="31" dur="250"/>
                                        <p:tgtEl>
                                          <p:spTgt spid="307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30"/>
                                        </p:tgtEl>
                                        <p:attrNameLst>
                                          <p:attrName>style.visibility</p:attrName>
                                        </p:attrNameLst>
                                      </p:cBhvr>
                                      <p:to>
                                        <p:strVal val="visible"/>
                                      </p:to>
                                    </p:set>
                                    <p:animEffect transition="in" filter="fade">
                                      <p:cBhvr>
                                        <p:cTn id="36" dur="250"/>
                                        <p:tgtEl>
                                          <p:spTgt spid="307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31"/>
                                        </p:tgtEl>
                                        <p:attrNameLst>
                                          <p:attrName>style.visibility</p:attrName>
                                        </p:attrNameLst>
                                      </p:cBhvr>
                                      <p:to>
                                        <p:strVal val="visible"/>
                                      </p:to>
                                    </p:set>
                                    <p:animEffect transition="in" filter="fade">
                                      <p:cBhvr>
                                        <p:cTn id="41" dur="250"/>
                                        <p:tgtEl>
                                          <p:spTgt spid="30731"/>
                                        </p:tgtEl>
                                      </p:cBhvr>
                                    </p:animEffect>
                                  </p:childTnLst>
                                </p:cTn>
                              </p:par>
                            </p:childTnLst>
                          </p:cTn>
                        </p:par>
                        <p:par>
                          <p:cTn id="42" fill="hold">
                            <p:stCondLst>
                              <p:cond delay="250"/>
                            </p:stCondLst>
                            <p:childTnLst>
                              <p:par>
                                <p:cTn id="43" presetID="22" presetClass="entr" presetSubtype="4"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30" grpId="0" animBg="1"/>
      <p:bldP spid="30731" grpId="0" animBg="1"/>
      <p:bldP spid="30728" grpId="0" animBg="1"/>
      <p:bldP spid="30727" grpId="0" animBg="1"/>
      <p:bldP spid="30726" grpId="0" animBg="1"/>
      <p:bldP spid="307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sp>
        <p:nvSpPr>
          <p:cNvPr id="2" name="Title 1"/>
          <p:cNvSpPr>
            <a:spLocks noGrp="1"/>
          </p:cNvSpPr>
          <p:nvPr>
            <p:ph type="title"/>
          </p:nvPr>
        </p:nvSpPr>
        <p:spPr/>
        <p:txBody>
          <a:bodyPr/>
          <a:lstStyle/>
          <a:p>
            <a:pPr algn="ctr"/>
            <a:r>
              <a:rPr lang="en-US" dirty="0"/>
              <a:t>Cognitive Least-Commitment Organization</a:t>
            </a:r>
          </a:p>
        </p:txBody>
      </p:sp>
      <p:grpSp>
        <p:nvGrpSpPr>
          <p:cNvPr id="5" name="Group 4"/>
          <p:cNvGrpSpPr/>
          <p:nvPr/>
        </p:nvGrpSpPr>
        <p:grpSpPr>
          <a:xfrm>
            <a:off x="1033272" y="1073598"/>
            <a:ext cx="10367846" cy="5041629"/>
            <a:chOff x="-490729" y="1073597"/>
            <a:chExt cx="10367846" cy="5041629"/>
          </a:xfrm>
        </p:grpSpPr>
        <p:sp>
          <p:nvSpPr>
            <p:cNvPr id="30732" name="AutoShape 12"/>
            <p:cNvSpPr>
              <a:spLocks noChangeArrowheads="1"/>
            </p:cNvSpPr>
            <p:nvPr/>
          </p:nvSpPr>
          <p:spPr bwMode="auto">
            <a:xfrm>
              <a:off x="3925823" y="1416113"/>
              <a:ext cx="5951294" cy="4285353"/>
            </a:xfrm>
            <a:prstGeom prst="star12">
              <a:avLst>
                <a:gd name="adj" fmla="val 273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8575">
              <a:solidFill>
                <a:srgbClr val="FFC000"/>
              </a:solidFill>
              <a:round/>
              <a:headEnd/>
              <a:tailEnd/>
            </a:ln>
          </p:spPr>
          <p:txBody>
            <a:bodyPr wrap="none" anchor="ctr"/>
            <a:lstStyle/>
            <a:p>
              <a:pPr algn="ctr" eaLnBrk="0" hangingPunct="0"/>
              <a:r>
                <a:rPr lang="en-US" sz="4000" b="1" dirty="0">
                  <a:latin typeface="Calibri" panose="020F0502020204030204" pitchFamily="34" charset="0"/>
                </a:rPr>
                <a:t>Environment</a:t>
              </a:r>
            </a:p>
          </p:txBody>
        </p:sp>
        <p:sp>
          <p:nvSpPr>
            <p:cNvPr id="30729" name="Rectangle 9"/>
            <p:cNvSpPr>
              <a:spLocks noChangeArrowheads="1"/>
            </p:cNvSpPr>
            <p:nvPr/>
          </p:nvSpPr>
          <p:spPr bwMode="auto">
            <a:xfrm>
              <a:off x="-490729" y="4007965"/>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Select or Reconsider Plan</a:t>
              </a:r>
            </a:p>
          </p:txBody>
        </p:sp>
        <p:sp>
          <p:nvSpPr>
            <p:cNvPr id="30730" name="Rectangle 10"/>
            <p:cNvSpPr>
              <a:spLocks noChangeArrowheads="1"/>
            </p:cNvSpPr>
            <p:nvPr/>
          </p:nvSpPr>
          <p:spPr bwMode="auto">
            <a:xfrm>
              <a:off x="-490729" y="474155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Execute Planned Action</a:t>
              </a:r>
            </a:p>
          </p:txBody>
        </p:sp>
        <p:sp>
          <p:nvSpPr>
            <p:cNvPr id="30731" name="Rectangle 11"/>
            <p:cNvSpPr>
              <a:spLocks noChangeArrowheads="1"/>
            </p:cNvSpPr>
            <p:nvPr/>
          </p:nvSpPr>
          <p:spPr bwMode="auto">
            <a:xfrm>
              <a:off x="-490729" y="5475146"/>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Issue Motor Commands</a:t>
              </a:r>
            </a:p>
          </p:txBody>
        </p:sp>
        <p:cxnSp>
          <p:nvCxnSpPr>
            <p:cNvPr id="30734" name="AutoShape 14"/>
            <p:cNvCxnSpPr>
              <a:cxnSpLocks noChangeShapeType="1"/>
            </p:cNvCxnSpPr>
            <p:nvPr/>
          </p:nvCxnSpPr>
          <p:spPr bwMode="auto">
            <a:xfrm rot="16200000" flipV="1">
              <a:off x="4748783" y="1335023"/>
              <a:ext cx="1984248" cy="1956816"/>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sp>
          <p:nvSpPr>
            <p:cNvPr id="30728" name="Rectangle 8"/>
            <p:cNvSpPr>
              <a:spLocks noChangeArrowheads="1"/>
            </p:cNvSpPr>
            <p:nvPr/>
          </p:nvSpPr>
          <p:spPr bwMode="auto">
            <a:xfrm>
              <a:off x="-490729" y="3274373"/>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Active Goals</a:t>
              </a:r>
            </a:p>
          </p:txBody>
        </p:sp>
        <p:sp>
          <p:nvSpPr>
            <p:cNvPr id="30727" name="Rectangle 7"/>
            <p:cNvSpPr>
              <a:spLocks noChangeArrowheads="1"/>
            </p:cNvSpPr>
            <p:nvPr/>
          </p:nvSpPr>
          <p:spPr bwMode="auto">
            <a:xfrm>
              <a:off x="-490729" y="2540781"/>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Desires</a:t>
              </a:r>
            </a:p>
          </p:txBody>
        </p:sp>
        <p:sp>
          <p:nvSpPr>
            <p:cNvPr id="30726" name="Rectangle 6"/>
            <p:cNvSpPr>
              <a:spLocks noChangeArrowheads="1"/>
            </p:cNvSpPr>
            <p:nvPr/>
          </p:nvSpPr>
          <p:spPr bwMode="auto">
            <a:xfrm>
              <a:off x="-490729" y="1807189"/>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Beliefs</a:t>
              </a:r>
            </a:p>
          </p:txBody>
        </p:sp>
        <p:sp>
          <p:nvSpPr>
            <p:cNvPr id="30725" name="Rectangle 5"/>
            <p:cNvSpPr>
              <a:spLocks noChangeArrowheads="1"/>
            </p:cNvSpPr>
            <p:nvPr/>
          </p:nvSpPr>
          <p:spPr bwMode="auto">
            <a:xfrm>
              <a:off x="-490729" y="107359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Sense Environment</a:t>
              </a:r>
            </a:p>
          </p:txBody>
        </p:sp>
        <p:cxnSp>
          <p:nvCxnSpPr>
            <p:cNvPr id="57" name="AutoShape 14"/>
            <p:cNvCxnSpPr>
              <a:cxnSpLocks noChangeShapeType="1"/>
            </p:cNvCxnSpPr>
            <p:nvPr/>
          </p:nvCxnSpPr>
          <p:spPr bwMode="auto">
            <a:xfrm flipV="1">
              <a:off x="4767071" y="3794759"/>
              <a:ext cx="1947672" cy="1975104"/>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grpSp>
      <p:cxnSp>
        <p:nvCxnSpPr>
          <p:cNvPr id="7" name="Straight Arrow Connector 6"/>
          <p:cNvCxnSpPr>
            <a:stCxn id="56" idx="1"/>
          </p:cNvCxnSpPr>
          <p:nvPr/>
        </p:nvCxnSpPr>
        <p:spPr bwMode="auto">
          <a:xfrm flipH="1" flipV="1">
            <a:off x="3475220" y="1621496"/>
            <a:ext cx="1563246" cy="505706"/>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10" name="Arc 9"/>
          <p:cNvSpPr/>
          <p:nvPr/>
        </p:nvSpPr>
        <p:spPr bwMode="auto">
          <a:xfrm>
            <a:off x="1635473" y="1166856"/>
            <a:ext cx="1832846" cy="677392"/>
          </a:xfrm>
          <a:prstGeom prst="arc">
            <a:avLst>
              <a:gd name="adj1" fmla="val 15932753"/>
              <a:gd name="adj2" fmla="val 12142508"/>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8" name="TextBox 7"/>
          <p:cNvSpPr txBox="1"/>
          <p:nvPr/>
        </p:nvSpPr>
        <p:spPr>
          <a:xfrm>
            <a:off x="1803279" y="1273160"/>
            <a:ext cx="1465466" cy="430887"/>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entailment</a:t>
            </a:r>
            <a:endParaRPr lang="en-US" sz="2200" dirty="0">
              <a:latin typeface="Calibri" panose="020F0502020204030204" pitchFamily="34" charset="0"/>
            </a:endParaRPr>
          </a:p>
        </p:txBody>
      </p:sp>
      <p:cxnSp>
        <p:nvCxnSpPr>
          <p:cNvPr id="22" name="Straight Arrow Connector 21"/>
          <p:cNvCxnSpPr>
            <a:stCxn id="56" idx="1"/>
          </p:cNvCxnSpPr>
          <p:nvPr/>
        </p:nvCxnSpPr>
        <p:spPr bwMode="auto">
          <a:xfrm flipH="1">
            <a:off x="3408330" y="2127202"/>
            <a:ext cx="1630136" cy="186202"/>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25" name="Oval 24"/>
          <p:cNvSpPr/>
          <p:nvPr/>
        </p:nvSpPr>
        <p:spPr bwMode="auto">
          <a:xfrm>
            <a:off x="1635474" y="1994170"/>
            <a:ext cx="1691037" cy="677392"/>
          </a:xfrm>
          <a:prstGeom prst="ellipse">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26" name="TextBox 25"/>
          <p:cNvSpPr txBox="1"/>
          <p:nvPr/>
        </p:nvSpPr>
        <p:spPr>
          <a:xfrm>
            <a:off x="1693239" y="2100474"/>
            <a:ext cx="1611853" cy="430887"/>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assumption </a:t>
            </a:r>
            <a:endParaRPr lang="en-US" sz="2200" dirty="0">
              <a:latin typeface="Calibri" panose="020F0502020204030204" pitchFamily="34" charset="0"/>
            </a:endParaRPr>
          </a:p>
        </p:txBody>
      </p:sp>
      <p:sp>
        <p:nvSpPr>
          <p:cNvPr id="27" name="Arc 26"/>
          <p:cNvSpPr/>
          <p:nvPr/>
        </p:nvSpPr>
        <p:spPr bwMode="auto">
          <a:xfrm>
            <a:off x="1676848" y="1994170"/>
            <a:ext cx="1575507" cy="739296"/>
          </a:xfrm>
          <a:prstGeom prst="arc">
            <a:avLst>
              <a:gd name="adj1" fmla="val 15932753"/>
              <a:gd name="adj2" fmla="val 1816394"/>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cxnSp>
        <p:nvCxnSpPr>
          <p:cNvPr id="30" name="Straight Arrow Connector 29"/>
          <p:cNvCxnSpPr>
            <a:stCxn id="56" idx="1"/>
          </p:cNvCxnSpPr>
          <p:nvPr/>
        </p:nvCxnSpPr>
        <p:spPr bwMode="auto">
          <a:xfrm flipH="1">
            <a:off x="3311994" y="2127202"/>
            <a:ext cx="1726472" cy="1107103"/>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33" name="Oval 32"/>
          <p:cNvSpPr/>
          <p:nvPr/>
        </p:nvSpPr>
        <p:spPr bwMode="auto">
          <a:xfrm>
            <a:off x="1635474" y="3053713"/>
            <a:ext cx="1691037" cy="677392"/>
          </a:xfrm>
          <a:prstGeom prst="ellipse">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34" name="TextBox 33"/>
          <p:cNvSpPr txBox="1"/>
          <p:nvPr/>
        </p:nvSpPr>
        <p:spPr>
          <a:xfrm>
            <a:off x="1751720" y="3160017"/>
            <a:ext cx="1494897" cy="430887"/>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association</a:t>
            </a:r>
            <a:endParaRPr lang="en-US" sz="2200" dirty="0">
              <a:latin typeface="Calibri" panose="020F0502020204030204" pitchFamily="34" charset="0"/>
            </a:endParaRPr>
          </a:p>
        </p:txBody>
      </p:sp>
      <p:sp>
        <p:nvSpPr>
          <p:cNvPr id="21" name="TextBox 20"/>
          <p:cNvSpPr txBox="1"/>
          <p:nvPr/>
        </p:nvSpPr>
        <p:spPr>
          <a:xfrm rot="21359801">
            <a:off x="1612084" y="4256444"/>
            <a:ext cx="2789412" cy="2246769"/>
          </a:xfrm>
          <a:prstGeom prst="rect">
            <a:avLst/>
          </a:prstGeom>
          <a:noFill/>
        </p:spPr>
        <p:txBody>
          <a:bodyPr wrap="square" rtlCol="0">
            <a:spAutoFit/>
          </a:bodyPr>
          <a:lstStyle/>
          <a:p>
            <a:pPr algn="ctr"/>
            <a:r>
              <a:rPr lang="en-US" sz="2400" b="1" dirty="0">
                <a:latin typeface="Calibri" panose="020F0502020204030204" pitchFamily="34" charset="0"/>
                <a:ea typeface="ＭＳ Ｐゴシック" pitchFamily="34" charset="-128"/>
              </a:rPr>
              <a:t>Distinguishing feature of cognitive architectures vs traditional software systems</a:t>
            </a:r>
          </a:p>
          <a:p>
            <a:pPr algn="ctr"/>
            <a:endParaRPr lang="en-US" sz="2000" dirty="0">
              <a:latin typeface="Calibri" panose="020F0502020204030204" pitchFamily="34" charset="0"/>
            </a:endParaRPr>
          </a:p>
        </p:txBody>
      </p:sp>
      <p:pic>
        <p:nvPicPr>
          <p:cNvPr id="29" name="Picture 28"/>
          <p:cNvPicPr>
            <a:picLocks noChangeAspect="1"/>
          </p:cNvPicPr>
          <p:nvPr/>
        </p:nvPicPr>
        <p:blipFill rotWithShape="1">
          <a:blip r:embed="rId3"/>
          <a:srcRect l="40057" t="12505" r="38543" b="48570"/>
          <a:stretch/>
        </p:blipFill>
        <p:spPr>
          <a:xfrm rot="1392777">
            <a:off x="1218117" y="3868583"/>
            <a:ext cx="370241" cy="995023"/>
          </a:xfrm>
          <a:prstGeom prst="rect">
            <a:avLst/>
          </a:prstGeom>
        </p:spPr>
      </p:pic>
      <p:pic>
        <p:nvPicPr>
          <p:cNvPr id="43" name="Picture 42"/>
          <p:cNvPicPr>
            <a:picLocks noChangeAspect="1"/>
          </p:cNvPicPr>
          <p:nvPr/>
        </p:nvPicPr>
        <p:blipFill rotWithShape="1">
          <a:blip r:embed="rId3"/>
          <a:srcRect l="40057" t="12505" r="38543" b="48570"/>
          <a:stretch/>
        </p:blipFill>
        <p:spPr>
          <a:xfrm rot="17084420">
            <a:off x="1218116" y="3884989"/>
            <a:ext cx="370241" cy="995023"/>
          </a:xfrm>
          <a:prstGeom prst="rect">
            <a:avLst/>
          </a:prstGeom>
        </p:spPr>
      </p:pic>
      <p:pic>
        <p:nvPicPr>
          <p:cNvPr id="44" name="Picture 43"/>
          <p:cNvPicPr>
            <a:picLocks noChangeAspect="1"/>
          </p:cNvPicPr>
          <p:nvPr/>
        </p:nvPicPr>
        <p:blipFill rotWithShape="1">
          <a:blip r:embed="rId3"/>
          <a:srcRect l="40057" t="12505" r="38543" b="48570"/>
          <a:stretch/>
        </p:blipFill>
        <p:spPr>
          <a:xfrm rot="20460838">
            <a:off x="1226299" y="3862976"/>
            <a:ext cx="370863" cy="1027299"/>
          </a:xfrm>
          <a:prstGeom prst="rect">
            <a:avLst/>
          </a:prstGeom>
        </p:spPr>
      </p:pic>
    </p:spTree>
    <p:extLst>
      <p:ext uri="{BB962C8B-B14F-4D97-AF65-F5344CB8AC3E}">
        <p14:creationId xmlns:p14="http://schemas.microsoft.com/office/powerpoint/2010/main" val="1643042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6 -4.07407E-6 L 0.32851 -4.07407E-6 " pathEditMode="relative" rAng="0" ptsTypes="AA">
                                      <p:cBhvr>
                                        <p:cTn id="6" dur="350" fill="hold"/>
                                        <p:tgtEl>
                                          <p:spTgt spid="5"/>
                                        </p:tgtEl>
                                        <p:attrNameLst>
                                          <p:attrName>ppt_x</p:attrName>
                                          <p:attrName>ppt_y</p:attrName>
                                        </p:attrNameLst>
                                      </p:cBhvr>
                                      <p:rCtr x="16419" y="0"/>
                                    </p:animMotion>
                                  </p:childTnLst>
                                </p:cTn>
                              </p:par>
                            </p:childTnLst>
                          </p:cTn>
                        </p:par>
                        <p:par>
                          <p:cTn id="7" fill="hold">
                            <p:stCondLst>
                              <p:cond delay="350"/>
                            </p:stCondLst>
                            <p:childTnLst>
                              <p:par>
                                <p:cTn id="8" presetID="22" presetClass="entr" presetSubtype="2"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
                                        <p:tgtEl>
                                          <p:spTgt spid="7"/>
                                        </p:tgtEl>
                                      </p:cBhvr>
                                    </p:animEffect>
                                  </p:childTnLst>
                                </p:cTn>
                              </p:par>
                            </p:childTnLst>
                          </p:cTn>
                        </p:par>
                        <p:par>
                          <p:cTn id="11" fill="hold">
                            <p:stCondLst>
                              <p:cond delay="55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00"/>
                                        <p:tgtEl>
                                          <p:spTgt spid="8"/>
                                        </p:tgtEl>
                                      </p:cBhvr>
                                    </p:animEffect>
                                  </p:childTnLst>
                                </p:cTn>
                              </p:par>
                            </p:childTnLst>
                          </p:cTn>
                        </p:par>
                        <p:par>
                          <p:cTn id="15" fill="hold">
                            <p:stCondLst>
                              <p:cond delay="750"/>
                            </p:stCondLst>
                            <p:childTnLst>
                              <p:par>
                                <p:cTn id="16" presetID="21"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
                                        <p:tgtEl>
                                          <p:spTgt spid="10"/>
                                        </p:tgtEl>
                                      </p:cBhvr>
                                    </p:animEffect>
                                  </p:childTnLst>
                                </p:cTn>
                              </p:par>
                              <p:par>
                                <p:cTn id="19" presetID="22" presetClass="entr" presetSubtype="2" fill="hold" nodeType="withEffect">
                                  <p:stCondLst>
                                    <p:cond delay="2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200"/>
                                        <p:tgtEl>
                                          <p:spTgt spid="22"/>
                                        </p:tgtEl>
                                      </p:cBhvr>
                                    </p:animEffect>
                                  </p:childTnLst>
                                </p:cTn>
                              </p:par>
                            </p:childTnLst>
                          </p:cTn>
                        </p:par>
                        <p:par>
                          <p:cTn id="22" fill="hold">
                            <p:stCondLst>
                              <p:cond delay="115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childTnLst>
                          </p:cTn>
                        </p:par>
                        <p:par>
                          <p:cTn id="26" fill="hold">
                            <p:stCondLst>
                              <p:cond delay="1350"/>
                            </p:stCondLst>
                            <p:childTnLst>
                              <p:par>
                                <p:cTn id="27" presetID="21" presetClass="entr" presetSubtype="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200"/>
                                        <p:tgtEl>
                                          <p:spTgt spid="25"/>
                                        </p:tgtEl>
                                      </p:cBhvr>
                                    </p:animEffect>
                                  </p:childTnLst>
                                </p:cTn>
                              </p:par>
                            </p:childTnLst>
                          </p:cTn>
                        </p:par>
                        <p:par>
                          <p:cTn id="30" fill="hold">
                            <p:stCondLst>
                              <p:cond delay="1550"/>
                            </p:stCondLst>
                            <p:childTnLst>
                              <p:par>
                                <p:cTn id="31" presetID="21"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
                                        <p:tgtEl>
                                          <p:spTgt spid="27"/>
                                        </p:tgtEl>
                                      </p:cBhvr>
                                    </p:animEffect>
                                  </p:childTnLst>
                                </p:cTn>
                              </p:par>
                            </p:childTnLst>
                          </p:cTn>
                        </p:par>
                        <p:par>
                          <p:cTn id="34" fill="hold">
                            <p:stCondLst>
                              <p:cond delay="1650"/>
                            </p:stCondLst>
                            <p:childTnLst>
                              <p:par>
                                <p:cTn id="35" presetID="22" presetClass="entr" presetSubtype="2" fill="hold" nodeType="afterEffect">
                                  <p:stCondLst>
                                    <p:cond delay="20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200"/>
                                        <p:tgtEl>
                                          <p:spTgt spid="30"/>
                                        </p:tgtEl>
                                      </p:cBhvr>
                                    </p:animEffect>
                                  </p:childTnLst>
                                </p:cTn>
                              </p:par>
                            </p:childTnLst>
                          </p:cTn>
                        </p:par>
                        <p:par>
                          <p:cTn id="38" fill="hold">
                            <p:stCondLst>
                              <p:cond delay="205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00"/>
                                        <p:tgtEl>
                                          <p:spTgt spid="34"/>
                                        </p:tgtEl>
                                      </p:cBhvr>
                                    </p:animEffect>
                                  </p:childTnLst>
                                </p:cTn>
                              </p:par>
                            </p:childTnLst>
                          </p:cTn>
                        </p:par>
                        <p:par>
                          <p:cTn id="42" fill="hold">
                            <p:stCondLst>
                              <p:cond delay="2250"/>
                            </p:stCondLst>
                            <p:childTnLst>
                              <p:par>
                                <p:cTn id="43" presetID="21"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2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up)">
                                      <p:cBhvr>
                                        <p:cTn id="50" dur="200"/>
                                        <p:tgtEl>
                                          <p:spTgt spid="44"/>
                                        </p:tgtEl>
                                      </p:cBhvr>
                                    </p:animEffect>
                                  </p:childTnLst>
                                </p:cTn>
                              </p:par>
                            </p:childTnLst>
                          </p:cTn>
                        </p:par>
                        <p:par>
                          <p:cTn id="51" fill="hold">
                            <p:stCondLst>
                              <p:cond delay="200"/>
                            </p:stCondLst>
                            <p:childTnLst>
                              <p:par>
                                <p:cTn id="52" presetID="22" presetClass="entr" presetSubtype="2"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200"/>
                                        <p:tgtEl>
                                          <p:spTgt spid="29"/>
                                        </p:tgtEl>
                                      </p:cBhvr>
                                    </p:animEffect>
                                  </p:childTnLst>
                                </p:cTn>
                              </p:par>
                            </p:childTnLst>
                          </p:cTn>
                        </p:par>
                        <p:par>
                          <p:cTn id="55" fill="hold">
                            <p:stCondLst>
                              <p:cond delay="400"/>
                            </p:stCondLst>
                            <p:childTnLst>
                              <p:par>
                                <p:cTn id="56" presetID="22" presetClass="entr" presetSubtype="1"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200"/>
                                        <p:tgtEl>
                                          <p:spTgt spid="43"/>
                                        </p:tgtEl>
                                      </p:cBhvr>
                                    </p:animEffect>
                                  </p:childTnLst>
                                </p:cTn>
                              </p:par>
                            </p:childTnLst>
                          </p:cTn>
                        </p:par>
                        <p:par>
                          <p:cTn id="59" fill="hold">
                            <p:stCondLst>
                              <p:cond delay="6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25" grpId="0" animBg="1"/>
      <p:bldP spid="26" grpId="0"/>
      <p:bldP spid="27" grpId="0" animBg="1"/>
      <p:bldP spid="33" grpId="0" animBg="1"/>
      <p:bldP spid="34"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descr="Right:  Group 4"/>
          <p:cNvGrpSpPr/>
          <p:nvPr/>
        </p:nvGrpSpPr>
        <p:grpSpPr>
          <a:xfrm>
            <a:off x="5038466" y="1073570"/>
            <a:ext cx="10367846" cy="5041629"/>
            <a:chOff x="-490729" y="1073597"/>
            <a:chExt cx="10367846" cy="5041629"/>
          </a:xfrm>
        </p:grpSpPr>
        <p:sp>
          <p:nvSpPr>
            <p:cNvPr id="29" name="AutoShape 12"/>
            <p:cNvSpPr>
              <a:spLocks noChangeArrowheads="1"/>
            </p:cNvSpPr>
            <p:nvPr/>
          </p:nvSpPr>
          <p:spPr bwMode="auto">
            <a:xfrm>
              <a:off x="3925823" y="1416113"/>
              <a:ext cx="5951294" cy="4285353"/>
            </a:xfrm>
            <a:prstGeom prst="star12">
              <a:avLst>
                <a:gd name="adj" fmla="val 273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8575">
              <a:solidFill>
                <a:srgbClr val="FFC000"/>
              </a:solidFill>
              <a:round/>
              <a:headEnd/>
              <a:tailEnd/>
            </a:ln>
          </p:spPr>
          <p:txBody>
            <a:bodyPr wrap="none" anchor="ctr"/>
            <a:lstStyle/>
            <a:p>
              <a:pPr algn="ctr" eaLnBrk="0" hangingPunct="0"/>
              <a:r>
                <a:rPr lang="en-US" sz="4000" b="1" dirty="0">
                  <a:latin typeface="Calibri" panose="020F0502020204030204" pitchFamily="34" charset="0"/>
                </a:rPr>
                <a:t>Environment</a:t>
              </a:r>
            </a:p>
          </p:txBody>
        </p:sp>
        <p:sp>
          <p:nvSpPr>
            <p:cNvPr id="43" name="Rectangle 9"/>
            <p:cNvSpPr>
              <a:spLocks noChangeArrowheads="1"/>
            </p:cNvSpPr>
            <p:nvPr/>
          </p:nvSpPr>
          <p:spPr bwMode="auto">
            <a:xfrm>
              <a:off x="-490729" y="4007965"/>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Select or Reconsider Plan</a:t>
              </a:r>
            </a:p>
          </p:txBody>
        </p:sp>
        <p:sp>
          <p:nvSpPr>
            <p:cNvPr id="44" name="Rectangle 10"/>
            <p:cNvSpPr>
              <a:spLocks noChangeArrowheads="1"/>
            </p:cNvSpPr>
            <p:nvPr/>
          </p:nvSpPr>
          <p:spPr bwMode="auto">
            <a:xfrm>
              <a:off x="-490729" y="474155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Execute Planned Action</a:t>
              </a:r>
            </a:p>
          </p:txBody>
        </p:sp>
        <p:sp>
          <p:nvSpPr>
            <p:cNvPr id="46" name="Rectangle 11"/>
            <p:cNvSpPr>
              <a:spLocks noChangeArrowheads="1"/>
            </p:cNvSpPr>
            <p:nvPr/>
          </p:nvSpPr>
          <p:spPr bwMode="auto">
            <a:xfrm>
              <a:off x="-490729" y="5475146"/>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Issue Motor Commands</a:t>
              </a:r>
            </a:p>
          </p:txBody>
        </p:sp>
        <p:cxnSp>
          <p:nvCxnSpPr>
            <p:cNvPr id="47" name="AutoShape 14"/>
            <p:cNvCxnSpPr>
              <a:cxnSpLocks noChangeShapeType="1"/>
            </p:cNvCxnSpPr>
            <p:nvPr/>
          </p:nvCxnSpPr>
          <p:spPr bwMode="auto">
            <a:xfrm rot="16200000" flipV="1">
              <a:off x="4748783" y="1335023"/>
              <a:ext cx="1984248" cy="1956816"/>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sp>
          <p:nvSpPr>
            <p:cNvPr id="48" name="Rectangle 8"/>
            <p:cNvSpPr>
              <a:spLocks noChangeArrowheads="1"/>
            </p:cNvSpPr>
            <p:nvPr/>
          </p:nvSpPr>
          <p:spPr bwMode="auto">
            <a:xfrm>
              <a:off x="-490729" y="3274373"/>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Active Goals</a:t>
              </a:r>
            </a:p>
          </p:txBody>
        </p:sp>
        <p:sp>
          <p:nvSpPr>
            <p:cNvPr id="49" name="Rectangle 7"/>
            <p:cNvSpPr>
              <a:spLocks noChangeArrowheads="1"/>
            </p:cNvSpPr>
            <p:nvPr/>
          </p:nvSpPr>
          <p:spPr bwMode="auto">
            <a:xfrm>
              <a:off x="-490729" y="2540781"/>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Desires</a:t>
              </a:r>
            </a:p>
          </p:txBody>
        </p:sp>
        <p:sp>
          <p:nvSpPr>
            <p:cNvPr id="50" name="Rectangle 6"/>
            <p:cNvSpPr>
              <a:spLocks noChangeArrowheads="1"/>
            </p:cNvSpPr>
            <p:nvPr/>
          </p:nvSpPr>
          <p:spPr bwMode="auto">
            <a:xfrm>
              <a:off x="-490729" y="1807189"/>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Beliefs</a:t>
              </a:r>
            </a:p>
          </p:txBody>
        </p:sp>
        <p:sp>
          <p:nvSpPr>
            <p:cNvPr id="51" name="Rectangle 5"/>
            <p:cNvSpPr>
              <a:spLocks noChangeArrowheads="1"/>
            </p:cNvSpPr>
            <p:nvPr/>
          </p:nvSpPr>
          <p:spPr bwMode="auto">
            <a:xfrm>
              <a:off x="-490729" y="107359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Sense Environment</a:t>
              </a:r>
            </a:p>
          </p:txBody>
        </p:sp>
        <p:cxnSp>
          <p:nvCxnSpPr>
            <p:cNvPr id="52" name="AutoShape 14"/>
            <p:cNvCxnSpPr>
              <a:cxnSpLocks noChangeShapeType="1"/>
            </p:cNvCxnSpPr>
            <p:nvPr/>
          </p:nvCxnSpPr>
          <p:spPr bwMode="auto">
            <a:xfrm flipV="1">
              <a:off x="4767071" y="3794759"/>
              <a:ext cx="1947672" cy="1975104"/>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grpSp>
      <p:sp>
        <p:nvSpPr>
          <p:cNvPr id="20" name="Oval 19"/>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sp>
        <p:nvSpPr>
          <p:cNvPr id="2" name="Title 1"/>
          <p:cNvSpPr>
            <a:spLocks noGrp="1"/>
          </p:cNvSpPr>
          <p:nvPr>
            <p:ph type="title"/>
          </p:nvPr>
        </p:nvSpPr>
        <p:spPr/>
        <p:txBody>
          <a:bodyPr/>
          <a:lstStyle/>
          <a:p>
            <a:pPr algn="ctr"/>
            <a:r>
              <a:rPr lang="en-US" dirty="0"/>
              <a:t>Cognitive Least-Commitment Organization</a:t>
            </a:r>
          </a:p>
        </p:txBody>
      </p:sp>
      <p:cxnSp>
        <p:nvCxnSpPr>
          <p:cNvPr id="7" name="Straight Arrow Connector 6"/>
          <p:cNvCxnSpPr>
            <a:stCxn id="48" idx="1"/>
            <a:endCxn id="33" idx="5"/>
          </p:cNvCxnSpPr>
          <p:nvPr/>
        </p:nvCxnSpPr>
        <p:spPr bwMode="auto">
          <a:xfrm flipH="1" flipV="1">
            <a:off x="3098343" y="2301747"/>
            <a:ext cx="1940123" cy="1292639"/>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10" name="Arc 9"/>
          <p:cNvSpPr/>
          <p:nvPr/>
        </p:nvSpPr>
        <p:spPr bwMode="auto">
          <a:xfrm>
            <a:off x="665941" y="5079661"/>
            <a:ext cx="2829199" cy="677392"/>
          </a:xfrm>
          <a:prstGeom prst="arc">
            <a:avLst>
              <a:gd name="adj1" fmla="val 15932753"/>
              <a:gd name="adj2" fmla="val 12142508"/>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8" name="TextBox 7"/>
          <p:cNvSpPr txBox="1"/>
          <p:nvPr/>
        </p:nvSpPr>
        <p:spPr>
          <a:xfrm>
            <a:off x="1108765" y="1778260"/>
            <a:ext cx="2244076" cy="430887"/>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purposeful action</a:t>
            </a:r>
            <a:endParaRPr lang="en-US" sz="2200" dirty="0">
              <a:latin typeface="Calibri" panose="020F0502020204030204" pitchFamily="34" charset="0"/>
            </a:endParaRPr>
          </a:p>
        </p:txBody>
      </p:sp>
      <p:cxnSp>
        <p:nvCxnSpPr>
          <p:cNvPr id="22" name="Straight Arrow Connector 21"/>
          <p:cNvCxnSpPr>
            <a:stCxn id="48" idx="1"/>
            <a:endCxn id="25" idx="6"/>
          </p:cNvCxnSpPr>
          <p:nvPr/>
        </p:nvCxnSpPr>
        <p:spPr bwMode="auto">
          <a:xfrm flipH="1">
            <a:off x="2853705" y="3594386"/>
            <a:ext cx="2184761" cy="22817"/>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25" name="Oval 24"/>
          <p:cNvSpPr/>
          <p:nvPr/>
        </p:nvSpPr>
        <p:spPr bwMode="auto">
          <a:xfrm rot="21360675">
            <a:off x="726465" y="3135784"/>
            <a:ext cx="2129819" cy="1110989"/>
          </a:xfrm>
          <a:prstGeom prst="ellipse">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26" name="TextBox 25"/>
          <p:cNvSpPr txBox="1"/>
          <p:nvPr/>
        </p:nvSpPr>
        <p:spPr>
          <a:xfrm>
            <a:off x="896904" y="3320491"/>
            <a:ext cx="1831207" cy="769441"/>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separate from</a:t>
            </a:r>
          </a:p>
          <a:p>
            <a:pPr algn="ctr"/>
            <a:r>
              <a:rPr lang="en-US" sz="2200" b="1" dirty="0">
                <a:latin typeface="Calibri" panose="020F0502020204030204" pitchFamily="34" charset="0"/>
                <a:ea typeface="ＭＳ Ｐゴシック" pitchFamily="34" charset="-128"/>
              </a:rPr>
              <a:t>achievement</a:t>
            </a:r>
            <a:endParaRPr lang="en-US" sz="2200" dirty="0">
              <a:latin typeface="Calibri" panose="020F0502020204030204" pitchFamily="34" charset="0"/>
            </a:endParaRPr>
          </a:p>
        </p:txBody>
      </p:sp>
      <p:sp>
        <p:nvSpPr>
          <p:cNvPr id="27" name="Arc 26"/>
          <p:cNvSpPr/>
          <p:nvPr/>
        </p:nvSpPr>
        <p:spPr bwMode="auto">
          <a:xfrm rot="21378416">
            <a:off x="455853" y="5060559"/>
            <a:ext cx="2947585" cy="702175"/>
          </a:xfrm>
          <a:prstGeom prst="arc">
            <a:avLst>
              <a:gd name="adj1" fmla="val 12752145"/>
              <a:gd name="adj2" fmla="val 147714"/>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cxnSp>
        <p:nvCxnSpPr>
          <p:cNvPr id="30" name="Straight Arrow Connector 29"/>
          <p:cNvCxnSpPr>
            <a:stCxn id="48" idx="1"/>
          </p:cNvCxnSpPr>
          <p:nvPr/>
        </p:nvCxnSpPr>
        <p:spPr bwMode="auto">
          <a:xfrm flipH="1">
            <a:off x="2934612" y="3594386"/>
            <a:ext cx="2103854" cy="1485275"/>
          </a:xfrm>
          <a:prstGeom prst="straightConnector1">
            <a:avLst/>
          </a:prstGeom>
          <a:solidFill>
            <a:schemeClr val="accent1"/>
          </a:solidFill>
          <a:ln w="38100" cap="flat" cmpd="sng" algn="ctr">
            <a:solidFill>
              <a:schemeClr val="tx1"/>
            </a:solidFill>
            <a:prstDash val="solid"/>
            <a:miter lim="800000"/>
            <a:headEnd type="oval" w="med" len="med"/>
            <a:tailEnd type="triangle"/>
          </a:ln>
          <a:effectLst/>
        </p:spPr>
      </p:cxnSp>
      <p:sp>
        <p:nvSpPr>
          <p:cNvPr id="33" name="Oval 32"/>
          <p:cNvSpPr/>
          <p:nvPr/>
        </p:nvSpPr>
        <p:spPr bwMode="auto">
          <a:xfrm>
            <a:off x="970537" y="1634675"/>
            <a:ext cx="2492880" cy="781523"/>
          </a:xfrm>
          <a:prstGeom prst="ellipse">
            <a:avLst/>
          </a:prstGeom>
          <a:noFill/>
          <a:ln w="38100" cap="sq" cmpd="sng" algn="ctr">
            <a:solidFill>
              <a:schemeClr val="tx1"/>
            </a:solidFill>
            <a:prstDash val="solid"/>
            <a:miter lim="800000"/>
            <a:headEnd type="none" w="med" len="med"/>
            <a:tailEnd type="none"/>
          </a:ln>
          <a:effectLst/>
        </p:spPr>
        <p:txBody>
          <a:bodyPr vert="horz" wrap="none" lIns="91440" tIns="45720" rIns="91440" bIns="45720" numCol="1" rtlCol="0" anchor="t" anchorCtr="0" compatLnSpc="1">
            <a:prstTxWarp prst="textNoShape">
              <a:avLst/>
            </a:prstTxWarp>
          </a:bodyPr>
          <a:lstStyle/>
          <a:p>
            <a:endParaRPr lang="en-US" sz="2400"/>
          </a:p>
        </p:txBody>
      </p:sp>
      <p:sp>
        <p:nvSpPr>
          <p:cNvPr id="34" name="TextBox 33"/>
          <p:cNvSpPr txBox="1"/>
          <p:nvPr/>
        </p:nvSpPr>
        <p:spPr>
          <a:xfrm>
            <a:off x="808959" y="5177283"/>
            <a:ext cx="2483950" cy="430887"/>
          </a:xfrm>
          <a:prstGeom prst="rect">
            <a:avLst/>
          </a:prstGeom>
          <a:noFill/>
        </p:spPr>
        <p:txBody>
          <a:bodyPr wrap="none" rtlCol="0">
            <a:spAutoFit/>
          </a:bodyPr>
          <a:lstStyle/>
          <a:p>
            <a:pPr algn="ctr"/>
            <a:r>
              <a:rPr lang="en-US" sz="2200" b="1" dirty="0">
                <a:latin typeface="Calibri" panose="020F0502020204030204" pitchFamily="34" charset="0"/>
                <a:ea typeface="ＭＳ Ｐゴシック" pitchFamily="34" charset="-128"/>
              </a:rPr>
              <a:t>(Analog to “states”)</a:t>
            </a:r>
            <a:endParaRPr lang="en-US" sz="2200" dirty="0">
              <a:latin typeface="Calibri" panose="020F0502020204030204" pitchFamily="34" charset="0"/>
            </a:endParaRPr>
          </a:p>
        </p:txBody>
      </p:sp>
      <p:sp>
        <p:nvSpPr>
          <p:cNvPr id="3" name="TextBox 2">
            <a:extLst>
              <a:ext uri="{FF2B5EF4-FFF2-40B4-BE49-F238E27FC236}">
                <a16:creationId xmlns:a16="http://schemas.microsoft.com/office/drawing/2014/main" id="{52C419B6-56CB-4468-808E-CDB65C9F2099}"/>
              </a:ext>
            </a:extLst>
          </p:cNvPr>
          <p:cNvSpPr txBox="1"/>
          <p:nvPr/>
        </p:nvSpPr>
        <p:spPr>
          <a:xfrm rot="20073253">
            <a:off x="3394007" y="1303959"/>
            <a:ext cx="1012650" cy="461665"/>
          </a:xfrm>
          <a:prstGeom prst="rect">
            <a:avLst/>
          </a:prstGeom>
          <a:noFill/>
        </p:spPr>
        <p:txBody>
          <a:bodyPr wrap="none" rtlCol="0">
            <a:spAutoFit/>
          </a:bodyPr>
          <a:lstStyle/>
          <a:p>
            <a:r>
              <a:rPr lang="en-US" sz="2400" b="1" i="1" dirty="0">
                <a:latin typeface="Calibri" panose="020F0502020204030204" pitchFamily="34" charset="0"/>
                <a:cs typeface="Calibri" panose="020F0502020204030204" pitchFamily="34" charset="0"/>
              </a:rPr>
              <a:t>Why?!</a:t>
            </a:r>
          </a:p>
        </p:txBody>
      </p:sp>
      <p:sp>
        <p:nvSpPr>
          <p:cNvPr id="31" name="TextBox 30">
            <a:extLst>
              <a:ext uri="{FF2B5EF4-FFF2-40B4-BE49-F238E27FC236}">
                <a16:creationId xmlns:a16="http://schemas.microsoft.com/office/drawing/2014/main" id="{BEE3F510-9FED-413A-AACD-94565570734A}"/>
              </a:ext>
            </a:extLst>
          </p:cNvPr>
          <p:cNvSpPr txBox="1"/>
          <p:nvPr/>
        </p:nvSpPr>
        <p:spPr>
          <a:xfrm rot="20073253">
            <a:off x="2580982" y="2814834"/>
            <a:ext cx="1129155" cy="461665"/>
          </a:xfrm>
          <a:prstGeom prst="rect">
            <a:avLst/>
          </a:prstGeom>
          <a:noFill/>
        </p:spPr>
        <p:txBody>
          <a:bodyPr wrap="none" rtlCol="0">
            <a:spAutoFit/>
          </a:bodyPr>
          <a:lstStyle/>
          <a:p>
            <a:r>
              <a:rPr lang="en-US" sz="2400" b="1" i="1" dirty="0">
                <a:latin typeface="Calibri" panose="020F0502020204030204" pitchFamily="34" charset="0"/>
                <a:cs typeface="Calibri" panose="020F0502020204030204" pitchFamily="34" charset="0"/>
              </a:rPr>
              <a:t>What?!</a:t>
            </a:r>
          </a:p>
        </p:txBody>
      </p:sp>
    </p:spTree>
    <p:extLst>
      <p:ext uri="{BB962C8B-B14F-4D97-AF65-F5344CB8AC3E}">
        <p14:creationId xmlns:p14="http://schemas.microsoft.com/office/powerpoint/2010/main" val="3241379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
                                        <p:tgtEl>
                                          <p:spTgt spid="7"/>
                                        </p:tgtEl>
                                      </p:cBhvr>
                                    </p:animEffect>
                                  </p:childTnLst>
                                </p:cTn>
                              </p:par>
                            </p:childTnLst>
                          </p:cTn>
                        </p:par>
                        <p:par>
                          <p:cTn id="8" fill="hold">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
                                        <p:tgtEl>
                                          <p:spTgt spid="8"/>
                                        </p:tgtEl>
                                      </p:cBhvr>
                                    </p:animEffect>
                                  </p:childTnLst>
                                </p:cTn>
                              </p:par>
                            </p:childTnLst>
                          </p:cTn>
                        </p:par>
                        <p:par>
                          <p:cTn id="12" fill="hold">
                            <p:stCondLst>
                              <p:cond delay="400"/>
                            </p:stCondLst>
                            <p:childTnLst>
                              <p:par>
                                <p:cTn id="13" presetID="21" presetClass="entr" presetSubtype="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heel(1)">
                                      <p:cBhvr>
                                        <p:cTn id="15" dur="200"/>
                                        <p:tgtEl>
                                          <p:spTgt spid="33"/>
                                        </p:tgtEl>
                                      </p:cBhvr>
                                    </p:animEffect>
                                  </p:childTnLst>
                                </p:cTn>
                              </p:par>
                              <p:par>
                                <p:cTn id="16" presetID="22" presetClass="entr" presetSubtype="2" fill="hold" nodeType="withEffect">
                                  <p:stCondLst>
                                    <p:cond delay="20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200"/>
                                        <p:tgtEl>
                                          <p:spTgt spid="22"/>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
                                        <p:tgtEl>
                                          <p:spTgt spid="26"/>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200"/>
                                        <p:tgtEl>
                                          <p:spTgt spid="25"/>
                                        </p:tgtEl>
                                      </p:cBhvr>
                                    </p:animEffect>
                                  </p:childTnLst>
                                </p:cTn>
                              </p:par>
                            </p:childTnLst>
                          </p:cTn>
                        </p:par>
                        <p:par>
                          <p:cTn id="27" fill="hold">
                            <p:stCondLst>
                              <p:cond delay="1200"/>
                            </p:stCondLst>
                            <p:childTnLst>
                              <p:par>
                                <p:cTn id="28" presetID="22" presetClass="entr" presetSubtype="2"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right)">
                                      <p:cBhvr>
                                        <p:cTn id="30" dur="200"/>
                                        <p:tgtEl>
                                          <p:spTgt spid="30"/>
                                        </p:tgtEl>
                                      </p:cBhvr>
                                    </p:animEffect>
                                  </p:childTnLst>
                                </p:cTn>
                              </p:par>
                            </p:childTnLst>
                          </p:cTn>
                        </p:par>
                        <p:par>
                          <p:cTn id="31" fill="hold">
                            <p:stCondLst>
                              <p:cond delay="14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200"/>
                                        <p:tgtEl>
                                          <p:spTgt spid="34"/>
                                        </p:tgtEl>
                                      </p:cBhvr>
                                    </p:animEffect>
                                  </p:childTnLst>
                                </p:cTn>
                              </p:par>
                            </p:childTnLst>
                          </p:cTn>
                        </p:par>
                        <p:par>
                          <p:cTn id="35" fill="hold">
                            <p:stCondLst>
                              <p:cond delay="1600"/>
                            </p:stCondLst>
                            <p:childTnLst>
                              <p:par>
                                <p:cTn id="36" presetID="21"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
                                        <p:tgtEl>
                                          <p:spTgt spid="10"/>
                                        </p:tgtEl>
                                      </p:cBhvr>
                                    </p:animEffect>
                                  </p:childTnLst>
                                </p:cTn>
                              </p:par>
                            </p:childTnLst>
                          </p:cTn>
                        </p:par>
                        <p:par>
                          <p:cTn id="39" fill="hold">
                            <p:stCondLst>
                              <p:cond delay="1800"/>
                            </p:stCondLst>
                            <p:childTnLst>
                              <p:par>
                                <p:cTn id="40" presetID="21"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heel(1)">
                                      <p:cBhvr>
                                        <p:cTn id="42" dur="1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25" grpId="0" animBg="1"/>
      <p:bldP spid="26" grpId="0"/>
      <p:bldP spid="27" grpId="0" animBg="1"/>
      <p:bldP spid="33" grpId="0" animBg="1"/>
      <p:bldP spid="34" grpId="0"/>
      <p:bldP spid="3"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Example Implementation</a:t>
            </a:r>
          </a:p>
        </p:txBody>
      </p:sp>
      <p:sp>
        <p:nvSpPr>
          <p:cNvPr id="15" name="Oval 1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16" name="Group 15" descr="Right:  Group 4"/>
          <p:cNvGrpSpPr/>
          <p:nvPr/>
        </p:nvGrpSpPr>
        <p:grpSpPr>
          <a:xfrm>
            <a:off x="5038466" y="1073570"/>
            <a:ext cx="10367846" cy="5041629"/>
            <a:chOff x="-490729" y="1073597"/>
            <a:chExt cx="10367846" cy="5041629"/>
          </a:xfrm>
        </p:grpSpPr>
        <p:sp>
          <p:nvSpPr>
            <p:cNvPr id="17" name="AutoShape 12"/>
            <p:cNvSpPr>
              <a:spLocks noChangeArrowheads="1"/>
            </p:cNvSpPr>
            <p:nvPr/>
          </p:nvSpPr>
          <p:spPr bwMode="auto">
            <a:xfrm>
              <a:off x="3925823" y="1416113"/>
              <a:ext cx="5951294" cy="4285353"/>
            </a:xfrm>
            <a:prstGeom prst="star12">
              <a:avLst>
                <a:gd name="adj" fmla="val 2735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8575">
              <a:solidFill>
                <a:srgbClr val="FFC000"/>
              </a:solidFill>
              <a:round/>
              <a:headEnd/>
              <a:tailEnd/>
            </a:ln>
          </p:spPr>
          <p:txBody>
            <a:bodyPr wrap="none" anchor="ctr"/>
            <a:lstStyle/>
            <a:p>
              <a:pPr algn="ctr" eaLnBrk="0" hangingPunct="0"/>
              <a:r>
                <a:rPr lang="en-US" sz="4000" b="1" dirty="0">
                  <a:latin typeface="Calibri" panose="020F0502020204030204" pitchFamily="34" charset="0"/>
                </a:rPr>
                <a:t>Environment</a:t>
              </a:r>
            </a:p>
          </p:txBody>
        </p:sp>
        <p:sp>
          <p:nvSpPr>
            <p:cNvPr id="18" name="Rectangle 9"/>
            <p:cNvSpPr>
              <a:spLocks noChangeArrowheads="1"/>
            </p:cNvSpPr>
            <p:nvPr/>
          </p:nvSpPr>
          <p:spPr bwMode="auto">
            <a:xfrm>
              <a:off x="-490729" y="4007965"/>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Select or Reconsider Plan</a:t>
              </a:r>
            </a:p>
          </p:txBody>
        </p:sp>
        <p:sp>
          <p:nvSpPr>
            <p:cNvPr id="19" name="Rectangle 10"/>
            <p:cNvSpPr>
              <a:spLocks noChangeArrowheads="1"/>
            </p:cNvSpPr>
            <p:nvPr/>
          </p:nvSpPr>
          <p:spPr bwMode="auto">
            <a:xfrm>
              <a:off x="-490729" y="474155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Execute Planned Action</a:t>
              </a:r>
            </a:p>
          </p:txBody>
        </p:sp>
        <p:sp>
          <p:nvSpPr>
            <p:cNvPr id="20" name="Rectangle 11"/>
            <p:cNvSpPr>
              <a:spLocks noChangeArrowheads="1"/>
            </p:cNvSpPr>
            <p:nvPr/>
          </p:nvSpPr>
          <p:spPr bwMode="auto">
            <a:xfrm>
              <a:off x="-490729" y="5475146"/>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Issue Motor Commands</a:t>
              </a:r>
            </a:p>
          </p:txBody>
        </p:sp>
        <p:cxnSp>
          <p:nvCxnSpPr>
            <p:cNvPr id="21" name="AutoShape 14"/>
            <p:cNvCxnSpPr>
              <a:cxnSpLocks noChangeShapeType="1"/>
            </p:cNvCxnSpPr>
            <p:nvPr/>
          </p:nvCxnSpPr>
          <p:spPr bwMode="auto">
            <a:xfrm rot="16200000" flipV="1">
              <a:off x="4748783" y="1335023"/>
              <a:ext cx="1984248" cy="1956816"/>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sp>
          <p:nvSpPr>
            <p:cNvPr id="22" name="Rectangle 8"/>
            <p:cNvSpPr>
              <a:spLocks noChangeArrowheads="1"/>
            </p:cNvSpPr>
            <p:nvPr/>
          </p:nvSpPr>
          <p:spPr bwMode="auto">
            <a:xfrm>
              <a:off x="-490729" y="3274373"/>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Active Goals</a:t>
              </a:r>
            </a:p>
          </p:txBody>
        </p:sp>
        <p:sp>
          <p:nvSpPr>
            <p:cNvPr id="23" name="Rectangle 7"/>
            <p:cNvSpPr>
              <a:spLocks noChangeArrowheads="1"/>
            </p:cNvSpPr>
            <p:nvPr/>
          </p:nvSpPr>
          <p:spPr bwMode="auto">
            <a:xfrm>
              <a:off x="-490729" y="2540781"/>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Desires</a:t>
              </a:r>
            </a:p>
          </p:txBody>
        </p:sp>
        <p:sp>
          <p:nvSpPr>
            <p:cNvPr id="24" name="Rectangle 6"/>
            <p:cNvSpPr>
              <a:spLocks noChangeArrowheads="1"/>
            </p:cNvSpPr>
            <p:nvPr/>
          </p:nvSpPr>
          <p:spPr bwMode="auto">
            <a:xfrm>
              <a:off x="-490729" y="1807189"/>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Revise Beliefs</a:t>
              </a:r>
            </a:p>
          </p:txBody>
        </p:sp>
        <p:sp>
          <p:nvSpPr>
            <p:cNvPr id="25" name="Rectangle 5"/>
            <p:cNvSpPr>
              <a:spLocks noChangeArrowheads="1"/>
            </p:cNvSpPr>
            <p:nvPr/>
          </p:nvSpPr>
          <p:spPr bwMode="auto">
            <a:xfrm>
              <a:off x="-490729" y="1073597"/>
              <a:ext cx="5257800" cy="640080"/>
            </a:xfrm>
            <a:prstGeom prst="rect">
              <a:avLst/>
            </a:prstGeom>
            <a:solidFill>
              <a:srgbClr val="267100"/>
            </a:solidFill>
            <a:ln w="2857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0" hangingPunct="0">
                <a:lnSpc>
                  <a:spcPct val="85000"/>
                </a:lnSpc>
              </a:pPr>
              <a:r>
                <a:rPr lang="en-US" sz="2800" b="1" dirty="0">
                  <a:solidFill>
                    <a:schemeClr val="bg1"/>
                  </a:solidFill>
                  <a:latin typeface="Calibri" panose="020F0502020204030204" pitchFamily="34" charset="0"/>
                </a:rPr>
                <a:t>Sense Environment</a:t>
              </a:r>
            </a:p>
          </p:txBody>
        </p:sp>
        <p:cxnSp>
          <p:nvCxnSpPr>
            <p:cNvPr id="26" name="AutoShape 14"/>
            <p:cNvCxnSpPr>
              <a:cxnSpLocks noChangeShapeType="1"/>
            </p:cNvCxnSpPr>
            <p:nvPr/>
          </p:nvCxnSpPr>
          <p:spPr bwMode="auto">
            <a:xfrm flipV="1">
              <a:off x="4767071" y="3794759"/>
              <a:ext cx="1947672" cy="1975104"/>
            </a:xfrm>
            <a:prstGeom prst="curvedConnector2">
              <a:avLst/>
            </a:prstGeom>
            <a:gradFill flip="none" rotWithShape="1">
              <a:gsLst>
                <a:gs pos="78000">
                  <a:srgbClr val="153E00"/>
                </a:gs>
                <a:gs pos="11000">
                  <a:srgbClr val="267100"/>
                </a:gs>
              </a:gsLst>
              <a:path path="circle">
                <a:fillToRect l="50000" t="50000" r="50000" b="50000"/>
              </a:path>
              <a:tileRect/>
            </a:gradFill>
            <a:ln w="63500">
              <a:solidFill>
                <a:schemeClr val="tx1"/>
              </a:solidFill>
              <a:round/>
              <a:headEnd type="none" w="med" len="med"/>
              <a:tailEnd type="triangle" w="lg" len="med"/>
            </a:ln>
            <a:effectLst>
              <a:outerShdw blurRad="50800" dist="38100" dir="2700000" algn="tl" rotWithShape="0">
                <a:prstClr val="black">
                  <a:alpha val="40000"/>
                </a:prstClr>
              </a:outerShdw>
            </a:effectLst>
          </p:spPr>
        </p:cxnSp>
      </p:grpSp>
    </p:spTree>
    <p:extLst>
      <p:ext uri="{BB962C8B-B14F-4D97-AF65-F5344CB8AC3E}">
        <p14:creationId xmlns:p14="http://schemas.microsoft.com/office/powerpoint/2010/main" val="1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45833E-6 -4.07407E-6 L -0.32851 -4.07407E-6 " pathEditMode="relative" rAng="0" ptsTypes="AA">
                                      <p:cBhvr>
                                        <p:cTn id="6" dur="500" fill="hold"/>
                                        <p:tgtEl>
                                          <p:spTgt spid="16"/>
                                        </p:tgtEl>
                                        <p:attrNameLst>
                                          <p:attrName>ppt_x</p:attrName>
                                          <p:attrName>ppt_y</p:attrName>
                                        </p:attrNameLst>
                                      </p:cBhvr>
                                      <p:rCtr x="-163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627807" y="4125628"/>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Sense Environment</a:t>
            </a:r>
          </a:p>
        </p:txBody>
      </p:sp>
      <p:sp>
        <p:nvSpPr>
          <p:cNvPr id="35844" name="Rectangle 4"/>
          <p:cNvSpPr>
            <a:spLocks noChangeArrowheads="1"/>
          </p:cNvSpPr>
          <p:nvPr/>
        </p:nvSpPr>
        <p:spPr bwMode="auto">
          <a:xfrm>
            <a:off x="1579069" y="2830830"/>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Find Entailments/ Associations</a:t>
            </a:r>
          </a:p>
        </p:txBody>
      </p:sp>
      <p:sp>
        <p:nvSpPr>
          <p:cNvPr id="35845" name="Rectangle 5"/>
          <p:cNvSpPr>
            <a:spLocks noChangeArrowheads="1"/>
          </p:cNvSpPr>
          <p:nvPr/>
        </p:nvSpPr>
        <p:spPr bwMode="auto">
          <a:xfrm>
            <a:off x="2733795" y="1518481"/>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Retrieve Action Candidates</a:t>
            </a:r>
          </a:p>
        </p:txBody>
      </p:sp>
      <p:sp>
        <p:nvSpPr>
          <p:cNvPr id="35846" name="Rectangle 6"/>
          <p:cNvSpPr>
            <a:spLocks noChangeArrowheads="1"/>
          </p:cNvSpPr>
          <p:nvPr/>
        </p:nvSpPr>
        <p:spPr bwMode="auto">
          <a:xfrm>
            <a:off x="5227320" y="1098029"/>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Compare Candidates</a:t>
            </a:r>
          </a:p>
        </p:txBody>
      </p:sp>
      <p:sp>
        <p:nvSpPr>
          <p:cNvPr id="35847" name="Rectangle 7"/>
          <p:cNvSpPr>
            <a:spLocks noChangeArrowheads="1"/>
          </p:cNvSpPr>
          <p:nvPr/>
        </p:nvSpPr>
        <p:spPr bwMode="auto">
          <a:xfrm>
            <a:off x="7843240" y="1518481"/>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Select Best Candidate</a:t>
            </a:r>
          </a:p>
        </p:txBody>
      </p:sp>
      <p:sp>
        <p:nvSpPr>
          <p:cNvPr id="35848" name="Rectangle 8"/>
          <p:cNvSpPr>
            <a:spLocks noChangeArrowheads="1"/>
          </p:cNvSpPr>
          <p:nvPr/>
        </p:nvSpPr>
        <p:spPr bwMode="auto">
          <a:xfrm>
            <a:off x="9111677" y="2830830"/>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Initiate Selected Action</a:t>
            </a:r>
          </a:p>
        </p:txBody>
      </p:sp>
      <p:sp>
        <p:nvSpPr>
          <p:cNvPr id="35849" name="Rectangle 9"/>
          <p:cNvSpPr>
            <a:spLocks noChangeArrowheads="1"/>
          </p:cNvSpPr>
          <p:nvPr/>
        </p:nvSpPr>
        <p:spPr bwMode="auto">
          <a:xfrm>
            <a:off x="9980357" y="4125628"/>
            <a:ext cx="1737360" cy="1005840"/>
          </a:xfrm>
          <a:prstGeom prst="rect">
            <a:avLst/>
          </a:prstGeom>
          <a:gradFill flip="none" rotWithShape="1">
            <a:gsLst>
              <a:gs pos="89000">
                <a:srgbClr val="153E00"/>
              </a:gs>
              <a:gs pos="0">
                <a:srgbClr val="267100"/>
              </a:gs>
            </a:gsLst>
            <a:path path="circle">
              <a:fillToRect l="50000" t="50000" r="50000" b="50000"/>
            </a:path>
            <a:tileRect/>
          </a:gradFill>
          <a:ln w="28575">
            <a:solidFill>
              <a:schemeClr val="tx1"/>
            </a:solidFill>
            <a:round/>
            <a:headEnd/>
            <a:tailEnd/>
          </a:ln>
        </p:spPr>
        <p:txBody>
          <a:bodyPr wrap="square" anchor="ctr">
            <a:normAutofit/>
          </a:bodyPr>
          <a:lstStyle/>
          <a:p>
            <a:pPr algn="ctr" eaLnBrk="0" hangingPunct="0">
              <a:lnSpc>
                <a:spcPct val="85000"/>
              </a:lnSpc>
            </a:pPr>
            <a:r>
              <a:rPr lang="en-US" sz="2000" b="1" dirty="0">
                <a:solidFill>
                  <a:schemeClr val="bg1"/>
                </a:solidFill>
                <a:latin typeface="Calibri" panose="020F0502020204030204" pitchFamily="34" charset="0"/>
              </a:rPr>
              <a:t>Issue Output (if any)</a:t>
            </a:r>
          </a:p>
        </p:txBody>
      </p:sp>
      <p:cxnSp>
        <p:nvCxnSpPr>
          <p:cNvPr id="35854" name="Straight Arrow Connector 15"/>
          <p:cNvCxnSpPr>
            <a:cxnSpLocks noChangeShapeType="1"/>
          </p:cNvCxnSpPr>
          <p:nvPr/>
        </p:nvCxnSpPr>
        <p:spPr bwMode="auto">
          <a:xfrm>
            <a:off x="4471155" y="1764728"/>
            <a:ext cx="756165" cy="0"/>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sp>
        <p:nvSpPr>
          <p:cNvPr id="35" name="Rounded Rectangle 34"/>
          <p:cNvSpPr>
            <a:spLocks noChangeArrowheads="1"/>
          </p:cNvSpPr>
          <p:nvPr/>
        </p:nvSpPr>
        <p:spPr bwMode="auto">
          <a:xfrm>
            <a:off x="4991100" y="3048000"/>
            <a:ext cx="2209800" cy="1143000"/>
          </a:xfrm>
          <a:prstGeom prst="roundRect">
            <a:avLst>
              <a:gd name="adj" fmla="val 16667"/>
            </a:avLst>
          </a:prstGeom>
          <a:gradFill flip="none" rotWithShape="1">
            <a:gsLst>
              <a:gs pos="0">
                <a:srgbClr val="B2F50B">
                  <a:tint val="66000"/>
                  <a:satMod val="160000"/>
                </a:srgbClr>
              </a:gs>
              <a:gs pos="50000">
                <a:srgbClr val="B2F50B">
                  <a:tint val="44500"/>
                  <a:satMod val="160000"/>
                </a:srgbClr>
              </a:gs>
              <a:gs pos="100000">
                <a:srgbClr val="B2F50B">
                  <a:tint val="23500"/>
                  <a:satMod val="160000"/>
                </a:srgbClr>
              </a:gs>
            </a:gsLst>
            <a:path path="circle">
              <a:fillToRect l="50000" t="50000" r="50000" b="50000"/>
            </a:path>
            <a:tileRect/>
          </a:gradFill>
          <a:ln w="9525" algn="ctr">
            <a:solidFill>
              <a:schemeClr val="tx1"/>
            </a:solidFill>
            <a:round/>
            <a:headEnd/>
            <a:tailEnd/>
          </a:ln>
        </p:spPr>
        <p:txBody>
          <a:bodyPr anchor="ctr"/>
          <a:lstStyle/>
          <a:p>
            <a:pPr algn="ctr" eaLnBrk="0" hangingPunct="0"/>
            <a:r>
              <a:rPr lang="en-US" sz="2000" b="1" dirty="0">
                <a:latin typeface="Calibri" panose="020F0502020204030204" pitchFamily="34" charset="0"/>
                <a:ea typeface="ヒラギノ角ゴ Pro W3"/>
                <a:cs typeface="ヒラギノ角ゴ Pro W3"/>
              </a:rPr>
              <a:t>Working Memory</a:t>
            </a:r>
          </a:p>
          <a:p>
            <a:pPr algn="ctr" eaLnBrk="0" hangingPunct="0"/>
            <a:r>
              <a:rPr lang="en-US" sz="2000" b="1" dirty="0">
                <a:latin typeface="Calibri" panose="020F0502020204030204" pitchFamily="34" charset="0"/>
                <a:ea typeface="ヒラギノ角ゴ Pro W3"/>
                <a:cs typeface="ヒラギノ角ゴ Pro W3"/>
              </a:rPr>
              <a:t>(The “State”)</a:t>
            </a:r>
          </a:p>
        </p:txBody>
      </p:sp>
      <p:cxnSp>
        <p:nvCxnSpPr>
          <p:cNvPr id="36" name="Straight Arrow Connector 35"/>
          <p:cNvCxnSpPr>
            <a:cxnSpLocks noChangeShapeType="1"/>
            <a:stCxn id="35843" idx="3"/>
            <a:endCxn id="35" idx="1"/>
          </p:cNvCxnSpPr>
          <p:nvPr/>
        </p:nvCxnSpPr>
        <p:spPr bwMode="auto">
          <a:xfrm flipV="1">
            <a:off x="2365167" y="3619500"/>
            <a:ext cx="2625933" cy="1009048"/>
          </a:xfrm>
          <a:prstGeom prst="straightConnector1">
            <a:avLst/>
          </a:prstGeom>
          <a:noFill/>
          <a:ln w="38100" algn="ctr">
            <a:solidFill>
              <a:srgbClr val="267100"/>
            </a:solidFill>
            <a:prstDash val="sysDash"/>
            <a:round/>
            <a:headEnd/>
            <a:tailEnd type="arrow" w="med" len="med"/>
          </a:ln>
          <a:extLst>
            <a:ext uri="{909E8E84-426E-40DD-AFC4-6F175D3DCCD1}">
              <a14:hiddenFill xmlns:a14="http://schemas.microsoft.com/office/drawing/2010/main">
                <a:noFill/>
              </a14:hiddenFill>
            </a:ext>
          </a:extLst>
        </p:spPr>
      </p:cxnSp>
      <p:cxnSp>
        <p:nvCxnSpPr>
          <p:cNvPr id="43" name="Straight Arrow Connector 42"/>
          <p:cNvCxnSpPr>
            <a:cxnSpLocks noChangeShapeType="1"/>
            <a:stCxn id="35844" idx="3"/>
          </p:cNvCxnSpPr>
          <p:nvPr/>
        </p:nvCxnSpPr>
        <p:spPr bwMode="auto">
          <a:xfrm>
            <a:off x="3316429" y="3333750"/>
            <a:ext cx="1674670" cy="29475"/>
          </a:xfrm>
          <a:prstGeom prst="straightConnector1">
            <a:avLst/>
          </a:prstGeom>
          <a:noFill/>
          <a:ln w="38100" algn="ctr">
            <a:solidFill>
              <a:srgbClr val="267100"/>
            </a:solidFill>
            <a:prstDash val="sysDash"/>
            <a:round/>
            <a:headEnd type="arrow" w="med" len="med"/>
            <a:tailEnd type="arrow" w="med" len="med"/>
          </a:ln>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4470258" y="2550696"/>
            <a:ext cx="567866" cy="586786"/>
          </a:xfrm>
          <a:prstGeom prst="straightConnector1">
            <a:avLst/>
          </a:prstGeom>
          <a:noFill/>
          <a:ln w="38100" algn="ctr">
            <a:solidFill>
              <a:srgbClr val="267100"/>
            </a:solidFill>
            <a:prstDash val="sysDash"/>
            <a:round/>
            <a:headEnd type="arrow" w="med" len="med"/>
            <a:tailEnd type="arrow" w="med" len="med"/>
          </a:ln>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flipH="1">
            <a:off x="7153878" y="2550696"/>
            <a:ext cx="689362" cy="564672"/>
          </a:xfrm>
          <a:prstGeom prst="straightConnector1">
            <a:avLst/>
          </a:prstGeom>
          <a:noFill/>
          <a:ln w="38100" algn="ctr">
            <a:solidFill>
              <a:srgbClr val="267100"/>
            </a:solidFill>
            <a:prstDash val="sysDash"/>
            <a:round/>
            <a:headEnd/>
            <a:tailEnd type="arrow" w="med" len="med"/>
          </a:ln>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flipH="1" flipV="1">
            <a:off x="7200901" y="3421877"/>
            <a:ext cx="1910776" cy="24310"/>
          </a:xfrm>
          <a:prstGeom prst="straightConnector1">
            <a:avLst/>
          </a:prstGeom>
          <a:noFill/>
          <a:ln w="38100" algn="ctr">
            <a:solidFill>
              <a:srgbClr val="267100"/>
            </a:solidFill>
            <a:prstDash val="sysDash"/>
            <a:round/>
            <a:headEnd type="arrow" w="med" len="med"/>
            <a:tailEnd type="arrow" w="med" len="med"/>
          </a:ln>
          <a:extLst>
            <a:ext uri="{909E8E84-426E-40DD-AFC4-6F175D3DCCD1}">
              <a14:hiddenFill xmlns:a14="http://schemas.microsoft.com/office/drawing/2010/main">
                <a:noFill/>
              </a14:hiddenFill>
            </a:ext>
          </a:extLst>
        </p:spPr>
      </p:cxnSp>
      <p:cxnSp>
        <p:nvCxnSpPr>
          <p:cNvPr id="26" name="Straight Arrow Connector 25"/>
          <p:cNvCxnSpPr>
            <a:cxnSpLocks noChangeShapeType="1"/>
            <a:stCxn id="35" idx="0"/>
            <a:endCxn id="35846" idx="2"/>
          </p:cNvCxnSpPr>
          <p:nvPr/>
        </p:nvCxnSpPr>
        <p:spPr bwMode="auto">
          <a:xfrm flipV="1">
            <a:off x="6096000" y="2103870"/>
            <a:ext cx="0" cy="944131"/>
          </a:xfrm>
          <a:prstGeom prst="straightConnector1">
            <a:avLst/>
          </a:prstGeom>
          <a:noFill/>
          <a:ln w="38100" algn="ctr">
            <a:solidFill>
              <a:srgbClr val="267100"/>
            </a:solidFill>
            <a:prstDash val="sysDash"/>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a:stCxn id="35" idx="3"/>
            <a:endCxn id="35849" idx="1"/>
          </p:cNvCxnSpPr>
          <p:nvPr/>
        </p:nvCxnSpPr>
        <p:spPr bwMode="auto">
          <a:xfrm>
            <a:off x="7200900" y="3619500"/>
            <a:ext cx="2779457" cy="1009048"/>
          </a:xfrm>
          <a:prstGeom prst="straightConnector1">
            <a:avLst/>
          </a:prstGeom>
          <a:noFill/>
          <a:ln w="38100" algn="ctr">
            <a:solidFill>
              <a:srgbClr val="267100"/>
            </a:solidFill>
            <a:prstDash val="sysDash"/>
            <a:round/>
            <a:headEnd/>
            <a:tailEnd type="arrow" w="med" len="med"/>
          </a:ln>
          <a:extLst>
            <a:ext uri="{909E8E84-426E-40DD-AFC4-6F175D3DCCD1}">
              <a14:hiddenFill xmlns:a14="http://schemas.microsoft.com/office/drawing/2010/main">
                <a:noFill/>
              </a14:hiddenFill>
            </a:ext>
          </a:extLst>
        </p:spPr>
      </p:cxnSp>
      <p:sp>
        <p:nvSpPr>
          <p:cNvPr id="27" name="Oval 26"/>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sp>
        <p:nvSpPr>
          <p:cNvPr id="2" name="Title 1"/>
          <p:cNvSpPr>
            <a:spLocks noGrp="1"/>
          </p:cNvSpPr>
          <p:nvPr>
            <p:ph type="title"/>
          </p:nvPr>
        </p:nvSpPr>
        <p:spPr/>
        <p:txBody>
          <a:bodyPr/>
          <a:lstStyle/>
          <a:p>
            <a:pPr algn="ctr"/>
            <a:r>
              <a:rPr lang="en-US" dirty="0"/>
              <a:t>Example Implementation of Least Commitment</a:t>
            </a:r>
          </a:p>
        </p:txBody>
      </p:sp>
      <p:sp>
        <p:nvSpPr>
          <p:cNvPr id="30" name="AutoShape 12"/>
          <p:cNvSpPr>
            <a:spLocks noChangeArrowheads="1"/>
          </p:cNvSpPr>
          <p:nvPr/>
        </p:nvSpPr>
        <p:spPr bwMode="auto">
          <a:xfrm>
            <a:off x="3778631" y="4705350"/>
            <a:ext cx="4634740" cy="2152650"/>
          </a:xfrm>
          <a:prstGeom prst="star12">
            <a:avLst>
              <a:gd name="adj" fmla="val 3333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8575">
            <a:solidFill>
              <a:schemeClr val="tx1"/>
            </a:solidFill>
            <a:round/>
            <a:headEnd/>
            <a:tailEnd/>
          </a:ln>
        </p:spPr>
        <p:txBody>
          <a:bodyPr wrap="none" anchor="ctr"/>
          <a:lstStyle/>
          <a:p>
            <a:pPr algn="ctr" eaLnBrk="0" hangingPunct="0"/>
            <a:r>
              <a:rPr lang="en-US" b="1" dirty="0">
                <a:latin typeface="Calibri" panose="020F0502020204030204" pitchFamily="34" charset="0"/>
              </a:rPr>
              <a:t>Environment</a:t>
            </a:r>
          </a:p>
        </p:txBody>
      </p:sp>
      <p:cxnSp>
        <p:nvCxnSpPr>
          <p:cNvPr id="37" name="AutoShape 15"/>
          <p:cNvCxnSpPr>
            <a:cxnSpLocks noChangeShapeType="1"/>
          </p:cNvCxnSpPr>
          <p:nvPr/>
        </p:nvCxnSpPr>
        <p:spPr bwMode="auto">
          <a:xfrm flipV="1">
            <a:off x="2015009" y="3822594"/>
            <a:ext cx="0" cy="288958"/>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38" name="AutoShape 18"/>
          <p:cNvCxnSpPr>
            <a:cxnSpLocks noChangeShapeType="1"/>
            <a:stCxn id="30" idx="7"/>
            <a:endCxn id="35843" idx="1"/>
          </p:cNvCxnSpPr>
          <p:nvPr/>
        </p:nvCxnSpPr>
        <p:spPr bwMode="auto">
          <a:xfrm rot="10800000">
            <a:off x="627807" y="4628549"/>
            <a:ext cx="3150824" cy="1153127"/>
          </a:xfrm>
          <a:prstGeom prst="bentConnector3">
            <a:avLst>
              <a:gd name="adj1" fmla="val 107255"/>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53" name="AutoShape 15"/>
          <p:cNvCxnSpPr>
            <a:cxnSpLocks noChangeShapeType="1"/>
          </p:cNvCxnSpPr>
          <p:nvPr/>
        </p:nvCxnSpPr>
        <p:spPr bwMode="auto">
          <a:xfrm flipV="1">
            <a:off x="3169905" y="2550696"/>
            <a:ext cx="0" cy="264093"/>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63" name="Straight Arrow Connector 15"/>
          <p:cNvCxnSpPr>
            <a:cxnSpLocks noChangeShapeType="1"/>
          </p:cNvCxnSpPr>
          <p:nvPr/>
        </p:nvCxnSpPr>
        <p:spPr bwMode="auto">
          <a:xfrm>
            <a:off x="6986156" y="1764728"/>
            <a:ext cx="857084" cy="0"/>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71" name="AutoShape 15"/>
          <p:cNvCxnSpPr>
            <a:cxnSpLocks noChangeShapeType="1"/>
          </p:cNvCxnSpPr>
          <p:nvPr/>
        </p:nvCxnSpPr>
        <p:spPr bwMode="auto">
          <a:xfrm>
            <a:off x="10189390" y="3864789"/>
            <a:ext cx="0" cy="288958"/>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72" name="AutoShape 15"/>
          <p:cNvCxnSpPr>
            <a:cxnSpLocks noChangeShapeType="1"/>
          </p:cNvCxnSpPr>
          <p:nvPr/>
        </p:nvCxnSpPr>
        <p:spPr bwMode="auto">
          <a:xfrm>
            <a:off x="9348568" y="2524321"/>
            <a:ext cx="0" cy="264093"/>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87" name="AutoShape 18"/>
          <p:cNvCxnSpPr>
            <a:cxnSpLocks noChangeShapeType="1"/>
            <a:stCxn id="35849" idx="2"/>
            <a:endCxn id="30" idx="1"/>
          </p:cNvCxnSpPr>
          <p:nvPr/>
        </p:nvCxnSpPr>
        <p:spPr bwMode="auto">
          <a:xfrm rot="5400000">
            <a:off x="9306101" y="4238738"/>
            <a:ext cx="650207" cy="2435666"/>
          </a:xfrm>
          <a:prstGeom prst="bentConnector2">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spTree>
    <p:extLst>
      <p:ext uri="{BB962C8B-B14F-4D97-AF65-F5344CB8AC3E}">
        <p14:creationId xmlns:p14="http://schemas.microsoft.com/office/powerpoint/2010/main" val="403160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par>
                                <p:cTn id="13" presetID="2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par>
                                <p:cTn id="16" presetID="22" presetClass="entr" presetSubtype="2"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par>
                                <p:cTn id="19" presetID="22" presetClass="entr" presetSubtype="8"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8"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rot="8100000">
            <a:off x="3817600" y="4802520"/>
            <a:ext cx="274320" cy="1828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Title 1"/>
          <p:cNvSpPr txBox="1">
            <a:spLocks/>
          </p:cNvSpPr>
          <p:nvPr/>
        </p:nvSpPr>
        <p:spPr bwMode="auto">
          <a:xfrm>
            <a:off x="3077274" y="-82586"/>
            <a:ext cx="9144000" cy="824459"/>
          </a:xfrm>
          <a:prstGeom prst="rect">
            <a:avLst/>
          </a:prstGeom>
          <a:noFill/>
          <a:ln w="9525">
            <a:noFill/>
            <a:miter lim="800000"/>
            <a:headEnd/>
            <a:tailEnd/>
          </a:ln>
          <a:effectLst/>
        </p:spPr>
        <p:txBody>
          <a:bodyPr vert="horz" wrap="square" lIns="1097280" tIns="45720" rIns="91440" bIns="45720" numCol="1" anchor="ctr" anchorCtr="0" compatLnSpc="1">
            <a:prstTxWarp prst="textNoShape">
              <a:avLst/>
            </a:prstTxWarp>
          </a:bodyPr>
          <a:lst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r>
              <a:rPr lang="en-US" dirty="0">
                <a:ea typeface="ＭＳ Ｐゴシック" pitchFamily="34" charset="-128"/>
              </a:rPr>
              <a:t>Situational Understanding</a:t>
            </a:r>
            <a:endParaRPr lang="en-US" kern="0" dirty="0"/>
          </a:p>
        </p:txBody>
      </p:sp>
      <p:sp>
        <p:nvSpPr>
          <p:cNvPr id="36868" name="AutoShape 6"/>
          <p:cNvSpPr>
            <a:spLocks noChangeArrowheads="1"/>
          </p:cNvSpPr>
          <p:nvPr/>
        </p:nvSpPr>
        <p:spPr bwMode="auto">
          <a:xfrm rot="-8100000">
            <a:off x="6296490" y="1317967"/>
            <a:ext cx="740478" cy="1295837"/>
          </a:xfrm>
          <a:prstGeom prst="triangle">
            <a:avLst>
              <a:gd name="adj" fmla="val 50000"/>
            </a:avLst>
          </a:prstGeom>
          <a:solidFill>
            <a:srgbClr val="FF0000"/>
          </a:solidFill>
          <a:ln w="9525">
            <a:solidFill>
              <a:srgbClr val="000000"/>
            </a:solidFill>
            <a:miter lim="800000"/>
            <a:headEnd/>
            <a:tailEnd/>
          </a:ln>
          <a:effectLst>
            <a:glow rad="101600">
              <a:schemeClr val="bg1">
                <a:alpha val="60000"/>
              </a:schemeClr>
            </a:glow>
          </a:effectLst>
        </p:spPr>
        <p:txBody>
          <a:bodyPr wrap="none" anchor="ctr"/>
          <a:lstStyle/>
          <a:p>
            <a:endParaRPr lang="en-US"/>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nvGrpSpPr>
          <p:cNvPr id="8" name="Group 7"/>
          <p:cNvGrpSpPr/>
          <p:nvPr/>
        </p:nvGrpSpPr>
        <p:grpSpPr>
          <a:xfrm>
            <a:off x="5868599" y="4184464"/>
            <a:ext cx="4572000" cy="2438400"/>
            <a:chOff x="4344599" y="4184464"/>
            <a:chExt cx="4572000" cy="2438400"/>
          </a:xfrm>
        </p:grpSpPr>
        <p:grpSp>
          <p:nvGrpSpPr>
            <p:cNvPr id="9" name="Group 8"/>
            <p:cNvGrpSpPr/>
            <p:nvPr/>
          </p:nvGrpSpPr>
          <p:grpSpPr>
            <a:xfrm>
              <a:off x="4344599" y="4184464"/>
              <a:ext cx="4572000" cy="2438400"/>
              <a:chOff x="4239169" y="3810000"/>
              <a:chExt cx="4572000" cy="2743200"/>
            </a:xfrm>
          </p:grpSpPr>
          <p:sp>
            <p:nvSpPr>
              <p:cNvPr id="11" name="Cloud 10"/>
              <p:cNvSpPr/>
              <p:nvPr/>
            </p:nvSpPr>
            <p:spPr bwMode="auto">
              <a:xfrm>
                <a:off x="4239169" y="3810000"/>
                <a:ext cx="4572000" cy="2743200"/>
              </a:xfrm>
              <a:prstGeom prst="cloud">
                <a:avLst/>
              </a:prstGeom>
              <a:solidFill>
                <a:schemeClr val="tx1"/>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sp>
            <p:nvSpPr>
              <p:cNvPr id="12" name="Cloud 11"/>
              <p:cNvSpPr/>
              <p:nvPr/>
            </p:nvSpPr>
            <p:spPr bwMode="auto">
              <a:xfrm>
                <a:off x="4317353" y="3886200"/>
                <a:ext cx="4462729" cy="2546164"/>
              </a:xfrm>
              <a:prstGeom prst="cloud">
                <a:avLst/>
              </a:prstGeom>
              <a:solidFill>
                <a:schemeClr val="bg1"/>
              </a:solidFill>
              <a:ln w="9525"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800" b="1" dirty="0">
                  <a:solidFill>
                    <a:schemeClr val="bg1"/>
                  </a:solidFill>
                  <a:latin typeface="Calibri" panose="020F0502020204030204" pitchFamily="34" charset="0"/>
                </a:endParaRPr>
              </a:p>
            </p:txBody>
          </p:sp>
        </p:grpSp>
        <p:pic>
          <p:nvPicPr>
            <p:cNvPr id="10" name="Picture 9"/>
            <p:cNvPicPr>
              <a:picLocks noChangeAspect="1"/>
            </p:cNvPicPr>
            <p:nvPr/>
          </p:nvPicPr>
          <p:blipFill>
            <a:blip r:embed="rId3"/>
            <a:stretch>
              <a:fillRect/>
            </a:stretch>
          </p:blipFill>
          <p:spPr>
            <a:xfrm rot="21194157">
              <a:off x="4837211" y="4756548"/>
              <a:ext cx="3834063" cy="1409811"/>
            </a:xfrm>
            <a:prstGeom prst="rect">
              <a:avLst/>
            </a:prstGeom>
          </p:spPr>
        </p:pic>
      </p:grpSp>
      <p:sp>
        <p:nvSpPr>
          <p:cNvPr id="36869" name="AutoShape 7"/>
          <p:cNvSpPr>
            <a:spLocks noChangeArrowheads="1"/>
          </p:cNvSpPr>
          <p:nvPr/>
        </p:nvSpPr>
        <p:spPr bwMode="auto">
          <a:xfrm rot="2479507">
            <a:off x="3638402" y="4267597"/>
            <a:ext cx="740478" cy="1295837"/>
          </a:xfrm>
          <a:prstGeom prst="triangle">
            <a:avLst>
              <a:gd name="adj" fmla="val 50000"/>
            </a:avLst>
          </a:prstGeom>
          <a:solidFill>
            <a:srgbClr val="0000FF"/>
          </a:solidFill>
          <a:ln w="9525">
            <a:solidFill>
              <a:srgbClr val="000000"/>
            </a:solidFill>
            <a:miter lim="800000"/>
            <a:headEnd/>
            <a:tailEnd/>
          </a:ln>
        </p:spPr>
        <p:txBody>
          <a:bodyPr wrap="none" anchor="ctr"/>
          <a:lstStyle/>
          <a:p>
            <a:endParaRPr lang="en-US"/>
          </a:p>
        </p:txBody>
      </p:sp>
      <p:sp>
        <p:nvSpPr>
          <p:cNvPr id="2" name="Explosion 1 1"/>
          <p:cNvSpPr/>
          <p:nvPr/>
        </p:nvSpPr>
        <p:spPr bwMode="auto">
          <a:xfrm>
            <a:off x="3749973" y="3871312"/>
            <a:ext cx="1237284" cy="1237284"/>
          </a:xfrm>
          <a:prstGeom prst="irregularSeal1">
            <a:avLst/>
          </a:prstGeom>
          <a:gradFill flip="none" rotWithShape="1">
            <a:gsLst>
              <a:gs pos="0">
                <a:srgbClr val="FFC000">
                  <a:lumMod val="78000"/>
                  <a:lumOff val="22000"/>
                </a:srgbClr>
              </a:gs>
              <a:gs pos="100000">
                <a:srgbClr val="FF0000"/>
              </a:gs>
            </a:gsLst>
            <a:path path="circle">
              <a:fillToRect l="100000" t="100000"/>
            </a:path>
            <a:tileRect r="-100000" b="-100000"/>
          </a:gra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lnSpcReduction="20000"/>
          </a:bodyPr>
          <a:lstStyle/>
          <a:p>
            <a:pPr algn="ct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952655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38000" fill="hold" grpId="1"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0-#ppt_w/2"/>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14:presetBounceEnd="42000">
                                      <p:stCondLst>
                                        <p:cond delay="0"/>
                                      </p:stCondLst>
                                      <p:childTnLst>
                                        <p:set>
                                          <p:cBhvr>
                                            <p:cTn id="10" dur="1" fill="hold">
                                              <p:stCondLst>
                                                <p:cond delay="0"/>
                                              </p:stCondLst>
                                            </p:cTn>
                                            <p:tgtEl>
                                              <p:spTgt spid="36868"/>
                                            </p:tgtEl>
                                            <p:attrNameLst>
                                              <p:attrName>style.visibility</p:attrName>
                                            </p:attrNameLst>
                                          </p:cBhvr>
                                          <p:to>
                                            <p:strVal val="visible"/>
                                          </p:to>
                                        </p:set>
                                        <p:anim calcmode="lin" valueType="num" p14:bounceEnd="42000">
                                          <p:cBhvr additive="base">
                                            <p:cTn id="11" dur="500" fill="hold"/>
                                            <p:tgtEl>
                                              <p:spTgt spid="36868"/>
                                            </p:tgtEl>
                                            <p:attrNameLst>
                                              <p:attrName>ppt_x</p:attrName>
                                            </p:attrNameLst>
                                          </p:cBhvr>
                                          <p:tavLst>
                                            <p:tav tm="0">
                                              <p:val>
                                                <p:strVal val="1+#ppt_w/2"/>
                                              </p:val>
                                            </p:tav>
                                            <p:tav tm="100000">
                                              <p:val>
                                                <p:strVal val="#ppt_x"/>
                                              </p:val>
                                            </p:tav>
                                          </p:tavLst>
                                        </p:anim>
                                        <p:anim calcmode="lin" valueType="num" p14:bounceEnd="42000">
                                          <p:cBhvr additive="base">
                                            <p:cTn id="12" dur="500" fill="hold"/>
                                            <p:tgtEl>
                                              <p:spTgt spid="3686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500"/>
                                </p:stCondLst>
                                <p:childTnLst>
                                  <p:par>
                                    <p:cTn id="17" presetID="26" presetClass="emph" presetSubtype="0" fill="hold" grpId="1" nodeType="afterEffect">
                                      <p:stCondLst>
                                        <p:cond delay="0"/>
                                      </p:stCondLst>
                                      <p:childTnLst>
                                        <p:animEffect transition="out" filter="fade">
                                          <p:cBhvr>
                                            <p:cTn id="18" dur="250" tmFilter="0, 0; .2, .5; .8, .5; 1, 0"/>
                                            <p:tgtEl>
                                              <p:spTgt spid="2"/>
                                            </p:tgtEl>
                                          </p:cBhvr>
                                        </p:animEffect>
                                        <p:animScale>
                                          <p:cBhvr>
                                            <p:cTn id="19" dur="125" autoRev="1" fill="hold"/>
                                            <p:tgtEl>
                                              <p:spTgt spid="2"/>
                                            </p:tgtEl>
                                          </p:cBhvr>
                                          <p:by x="105000" y="105000"/>
                                        </p:animScale>
                                      </p:childTnLst>
                                    </p:cTn>
                                  </p:par>
                                </p:childTnLst>
                              </p:cTn>
                            </p:par>
                            <p:par>
                              <p:cTn id="20" fill="hold">
                                <p:stCondLst>
                                  <p:cond delay="750"/>
                                </p:stCondLst>
                                <p:childTnLst>
                                  <p:par>
                                    <p:cTn id="21" presetID="1" presetClass="exit" presetSubtype="0" fill="hold" grpId="2" nodeType="after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1.38889E-6 4.07407E-6 L 0.12344 -0.14561 " pathEditMode="relative" rAng="0" ptsTypes="AA">
                                          <p:cBhvr>
                                            <p:cTn id="26" dur="500" fill="hold"/>
                                            <p:tgtEl>
                                              <p:spTgt spid="7"/>
                                            </p:tgtEl>
                                            <p:attrNameLst>
                                              <p:attrName>ppt_x</p:attrName>
                                              <p:attrName>ppt_y</p:attrName>
                                            </p:attrNameLst>
                                          </p:cBhvr>
                                          <p:rCtr x="6163" y="-7292"/>
                                        </p:animMotion>
                                      </p:childTnLst>
                                    </p:cTn>
                                  </p:par>
                                </p:childTnLst>
                              </p:cTn>
                            </p:par>
                            <p:par>
                              <p:cTn id="27" fill="hold">
                                <p:stCondLst>
                                  <p:cond delay="1250"/>
                                </p:stCondLst>
                                <p:childTnLst>
                                  <p:par>
                                    <p:cTn id="28" presetID="8" presetClass="emph" presetSubtype="0" fill="hold" grpId="0" nodeType="afterEffect">
                                      <p:stCondLst>
                                        <p:cond delay="0"/>
                                      </p:stCondLst>
                                      <p:childTnLst>
                                        <p:animRot by="2700000">
                                          <p:cBhvr>
                                            <p:cTn id="29" dur="500" fill="hold"/>
                                            <p:tgtEl>
                                              <p:spTgt spid="36869"/>
                                            </p:tgtEl>
                                            <p:attrNameLst>
                                              <p:attrName>r</p:attrName>
                                            </p:attrNameLst>
                                          </p:cBhvr>
                                        </p:animRot>
                                      </p:childTnLst>
                                    </p:cTn>
                                  </p:par>
                                </p:childTnLst>
                              </p:cTn>
                            </p:par>
                            <p:par>
                              <p:cTn id="30" fill="hold">
                                <p:stCondLst>
                                  <p:cond delay="1750"/>
                                </p:stCondLst>
                                <p:childTnLst>
                                  <p:par>
                                    <p:cTn id="31" presetID="2" presetClass="entr" presetSubtype="2" fill="hold" nodeType="afterEffect" p14:presetBounceEnd="52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52000">
                                          <p:cBhvr additive="base">
                                            <p:cTn id="33" dur="500" fill="hold"/>
                                            <p:tgtEl>
                                              <p:spTgt spid="8"/>
                                            </p:tgtEl>
                                            <p:attrNameLst>
                                              <p:attrName>ppt_x</p:attrName>
                                            </p:attrNameLst>
                                          </p:cBhvr>
                                          <p:tavLst>
                                            <p:tav tm="0">
                                              <p:val>
                                                <p:strVal val="1+#ppt_w/2"/>
                                              </p:val>
                                            </p:tav>
                                            <p:tav tm="100000">
                                              <p:val>
                                                <p:strVal val="#ppt_x"/>
                                              </p:val>
                                            </p:tav>
                                          </p:tavLst>
                                        </p:anim>
                                        <p:anim calcmode="lin" valueType="num" p14:bounceEnd="52000">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6868" grpId="0" animBg="1"/>
          <p:bldP spid="36869" grpId="0" animBg="1"/>
          <p:bldP spid="36869" grpId="1" animBg="1"/>
          <p:bldP spid="2" grpId="0" animBg="1"/>
          <p:bldP spid="2" grpId="1" animBg="1"/>
          <p:bldP spid="2"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38000" fill="hold" grpId="1"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0-#ppt_w/2"/>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6868"/>
                                            </p:tgtEl>
                                            <p:attrNameLst>
                                              <p:attrName>style.visibility</p:attrName>
                                            </p:attrNameLst>
                                          </p:cBhvr>
                                          <p:to>
                                            <p:strVal val="visible"/>
                                          </p:to>
                                        </p:set>
                                        <p:anim calcmode="lin" valueType="num">
                                          <p:cBhvr additive="base">
                                            <p:cTn id="11" dur="500" fill="hold"/>
                                            <p:tgtEl>
                                              <p:spTgt spid="36868"/>
                                            </p:tgtEl>
                                            <p:attrNameLst>
                                              <p:attrName>ppt_x</p:attrName>
                                            </p:attrNameLst>
                                          </p:cBhvr>
                                          <p:tavLst>
                                            <p:tav tm="0">
                                              <p:val>
                                                <p:strVal val="1+#ppt_w/2"/>
                                              </p:val>
                                            </p:tav>
                                            <p:tav tm="100000">
                                              <p:val>
                                                <p:strVal val="#ppt_x"/>
                                              </p:val>
                                            </p:tav>
                                          </p:tavLst>
                                        </p:anim>
                                        <p:anim calcmode="lin" valueType="num">
                                          <p:cBhvr additive="base">
                                            <p:cTn id="12" dur="500" fill="hold"/>
                                            <p:tgtEl>
                                              <p:spTgt spid="3686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500"/>
                                </p:stCondLst>
                                <p:childTnLst>
                                  <p:par>
                                    <p:cTn id="17" presetID="26" presetClass="emph" presetSubtype="0" fill="hold" grpId="1" nodeType="afterEffect">
                                      <p:stCondLst>
                                        <p:cond delay="0"/>
                                      </p:stCondLst>
                                      <p:childTnLst>
                                        <p:animEffect transition="out" filter="fade">
                                          <p:cBhvr>
                                            <p:cTn id="18" dur="250" tmFilter="0, 0; .2, .5; .8, .5; 1, 0"/>
                                            <p:tgtEl>
                                              <p:spTgt spid="2"/>
                                            </p:tgtEl>
                                          </p:cBhvr>
                                        </p:animEffect>
                                        <p:animScale>
                                          <p:cBhvr>
                                            <p:cTn id="19" dur="125" autoRev="1" fill="hold"/>
                                            <p:tgtEl>
                                              <p:spTgt spid="2"/>
                                            </p:tgtEl>
                                          </p:cBhvr>
                                          <p:by x="105000" y="105000"/>
                                        </p:animScale>
                                      </p:childTnLst>
                                    </p:cTn>
                                  </p:par>
                                </p:childTnLst>
                              </p:cTn>
                            </p:par>
                            <p:par>
                              <p:cTn id="20" fill="hold">
                                <p:stCondLst>
                                  <p:cond delay="750"/>
                                </p:stCondLst>
                                <p:childTnLst>
                                  <p:par>
                                    <p:cTn id="21" presetID="1" presetClass="exit" presetSubtype="0" fill="hold" grpId="2" nodeType="after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1.38889E-6 4.07407E-6 L 0.12344 -0.14561 " pathEditMode="relative" rAng="0" ptsTypes="AA">
                                          <p:cBhvr>
                                            <p:cTn id="26" dur="500" fill="hold"/>
                                            <p:tgtEl>
                                              <p:spTgt spid="7"/>
                                            </p:tgtEl>
                                            <p:attrNameLst>
                                              <p:attrName>ppt_x</p:attrName>
                                              <p:attrName>ppt_y</p:attrName>
                                            </p:attrNameLst>
                                          </p:cBhvr>
                                          <p:rCtr x="6163" y="-7292"/>
                                        </p:animMotion>
                                      </p:childTnLst>
                                    </p:cTn>
                                  </p:par>
                                </p:childTnLst>
                              </p:cTn>
                            </p:par>
                            <p:par>
                              <p:cTn id="27" fill="hold">
                                <p:stCondLst>
                                  <p:cond delay="1250"/>
                                </p:stCondLst>
                                <p:childTnLst>
                                  <p:par>
                                    <p:cTn id="28" presetID="8" presetClass="emph" presetSubtype="0" fill="hold" grpId="0" nodeType="afterEffect">
                                      <p:stCondLst>
                                        <p:cond delay="0"/>
                                      </p:stCondLst>
                                      <p:childTnLst>
                                        <p:animRot by="2700000">
                                          <p:cBhvr>
                                            <p:cTn id="29" dur="500" fill="hold"/>
                                            <p:tgtEl>
                                              <p:spTgt spid="36869"/>
                                            </p:tgtEl>
                                            <p:attrNameLst>
                                              <p:attrName>r</p:attrName>
                                            </p:attrNameLst>
                                          </p:cBhvr>
                                        </p:animRot>
                                      </p:childTnLst>
                                    </p:cTn>
                                  </p:par>
                                </p:childTnLst>
                              </p:cTn>
                            </p:par>
                            <p:par>
                              <p:cTn id="30" fill="hold">
                                <p:stCondLst>
                                  <p:cond delay="1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6868" grpId="0" animBg="1"/>
          <p:bldP spid="36869" grpId="0" animBg="1"/>
          <p:bldP spid="36869" grpId="1" animBg="1"/>
          <p:bldP spid="2" grpId="0" animBg="1"/>
          <p:bldP spid="2" grpId="1" animBg="1"/>
          <p:bldP spid="2" grpId="2"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tas-situational-understanding-complete-ex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471" y="193310"/>
            <a:ext cx="11092375" cy="654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rot="21343920">
            <a:off x="119026" y="337035"/>
            <a:ext cx="3834063" cy="1409811"/>
          </a:xfrm>
          <a:prstGeom prst="rect">
            <a:avLst/>
          </a:prstGeom>
        </p:spPr>
      </p:pic>
    </p:spTree>
    <p:extLst>
      <p:ext uri="{BB962C8B-B14F-4D97-AF65-F5344CB8AC3E}">
        <p14:creationId xmlns:p14="http://schemas.microsoft.com/office/powerpoint/2010/main" val="2186597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71090" y="-71249"/>
            <a:ext cx="7865059" cy="841248"/>
          </a:xfrm>
        </p:spPr>
        <p:txBody>
          <a:bodyPr/>
          <a:lstStyle/>
          <a:p>
            <a:pPr eaLnBrk="1" hangingPunct="1"/>
            <a:r>
              <a:rPr lang="en-US" dirty="0">
                <a:ea typeface="ＭＳ Ｐゴシック" pitchFamily="34" charset="-128"/>
              </a:rPr>
              <a:t>Where is the sweet spot for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6</a:t>
            </a:r>
          </a:p>
        </p:txBody>
      </p:sp>
      <p:grpSp>
        <p:nvGrpSpPr>
          <p:cNvPr id="6" name="Group 5"/>
          <p:cNvGrpSpPr/>
          <p:nvPr/>
        </p:nvGrpSpPr>
        <p:grpSpPr>
          <a:xfrm>
            <a:off x="0" y="5600342"/>
            <a:ext cx="12207240" cy="1257658"/>
            <a:chOff x="0" y="5600342"/>
            <a:chExt cx="9144000" cy="1257658"/>
          </a:xfrm>
        </p:grpSpPr>
        <p:sp>
          <p:nvSpPr>
            <p:cNvPr id="7" name="TextBox 6"/>
            <p:cNvSpPr txBox="1"/>
            <p:nvPr/>
          </p:nvSpPr>
          <p:spPr>
            <a:xfrm>
              <a:off x="0" y="5657671"/>
              <a:ext cx="9144000" cy="1200329"/>
            </a:xfrm>
            <a:prstGeom prst="rect">
              <a:avLst/>
            </a:prstGeom>
            <a:solidFill>
              <a:schemeClr val="tx1"/>
            </a:solidFill>
          </p:spPr>
          <p:txBody>
            <a:bodyPr wrap="square" tIns="91440" bIns="365760" rtlCol="0">
              <a:noAutofit/>
            </a:bodyPr>
            <a:lstStyle/>
            <a:p>
              <a:pPr algn="ctr"/>
              <a:endParaRPr lang="en-US" sz="2800" b="1" dirty="0">
                <a:solidFill>
                  <a:schemeClr val="bg1"/>
                </a:solidFill>
                <a:latin typeface="Arial Narrow" panose="020B0606020202030204" pitchFamily="34" charset="0"/>
                <a:ea typeface="ＭＳ Ｐゴシック" pitchFamily="34" charset="-128"/>
              </a:endParaRPr>
            </a:p>
          </p:txBody>
        </p:sp>
        <p:cxnSp>
          <p:nvCxnSpPr>
            <p:cNvPr id="8" name="Straight Connector 7"/>
            <p:cNvCxnSpPr/>
            <p:nvPr/>
          </p:nvCxnSpPr>
          <p:spPr bwMode="auto">
            <a:xfrm>
              <a:off x="0" y="5600342"/>
              <a:ext cx="91440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sp>
        <p:nvSpPr>
          <p:cNvPr id="3" name="Rectangle 2"/>
          <p:cNvSpPr/>
          <p:nvPr/>
        </p:nvSpPr>
        <p:spPr bwMode="auto">
          <a:xfrm>
            <a:off x="301307"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attention to parallel tasks that are sensitive to each other? </a:t>
            </a:r>
          </a:p>
        </p:txBody>
      </p:sp>
      <p:sp>
        <p:nvSpPr>
          <p:cNvPr id="9" name="TextBox 8"/>
          <p:cNvSpPr txBox="1"/>
          <p:nvPr/>
        </p:nvSpPr>
        <p:spPr>
          <a:xfrm>
            <a:off x="301307" y="3966940"/>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Dependent on common understanding</a:t>
            </a:r>
          </a:p>
        </p:txBody>
      </p:sp>
      <p:cxnSp>
        <p:nvCxnSpPr>
          <p:cNvPr id="12" name="AutoShape 15"/>
          <p:cNvCxnSpPr>
            <a:cxnSpLocks noChangeShapeType="1"/>
            <a:stCxn id="3" idx="2"/>
            <a:endCxn id="9" idx="0"/>
          </p:cNvCxnSpPr>
          <p:nvPr/>
        </p:nvCxnSpPr>
        <p:spPr bwMode="auto">
          <a:xfrm>
            <a:off x="2130107" y="3609891"/>
            <a:ext cx="0" cy="357049"/>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sp>
        <p:nvSpPr>
          <p:cNvPr id="17" name="Rectangle 16"/>
          <p:cNvSpPr/>
          <p:nvPr/>
        </p:nvSpPr>
        <p:spPr bwMode="auto">
          <a:xfrm>
            <a:off x="4266477"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handling large numbers of special cases and exceptions?</a:t>
            </a:r>
          </a:p>
        </p:txBody>
      </p:sp>
      <p:sp>
        <p:nvSpPr>
          <p:cNvPr id="18" name="TextBox 17"/>
          <p:cNvSpPr txBox="1"/>
          <p:nvPr/>
        </p:nvSpPr>
        <p:spPr>
          <a:xfrm>
            <a:off x="4266477" y="3966940"/>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Difficult to code a simple, general algorithm</a:t>
            </a:r>
          </a:p>
        </p:txBody>
      </p:sp>
      <p:cxnSp>
        <p:nvCxnSpPr>
          <p:cNvPr id="19" name="AutoShape 15"/>
          <p:cNvCxnSpPr>
            <a:cxnSpLocks noChangeShapeType="1"/>
            <a:stCxn id="17" idx="2"/>
            <a:endCxn id="18" idx="0"/>
          </p:cNvCxnSpPr>
          <p:nvPr/>
        </p:nvCxnSpPr>
        <p:spPr bwMode="auto">
          <a:xfrm>
            <a:off x="6095277" y="3609891"/>
            <a:ext cx="0" cy="357049"/>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20" name="AutoShape 15"/>
          <p:cNvCxnSpPr>
            <a:cxnSpLocks noChangeShapeType="1"/>
            <a:stCxn id="3" idx="3"/>
            <a:endCxn id="17" idx="1"/>
          </p:cNvCxnSpPr>
          <p:nvPr/>
        </p:nvCxnSpPr>
        <p:spPr bwMode="auto">
          <a:xfrm>
            <a:off x="3958907" y="2455121"/>
            <a:ext cx="307570"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sp>
        <p:nvSpPr>
          <p:cNvPr id="23" name="Rectangle 22"/>
          <p:cNvSpPr/>
          <p:nvPr/>
        </p:nvSpPr>
        <p:spPr bwMode="auto">
          <a:xfrm>
            <a:off x="8231648"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quick, dynamic, and robust adaptation to changing situations? </a:t>
            </a:r>
          </a:p>
        </p:txBody>
      </p:sp>
      <p:sp>
        <p:nvSpPr>
          <p:cNvPr id="24" name="TextBox 23"/>
          <p:cNvSpPr txBox="1"/>
          <p:nvPr/>
        </p:nvSpPr>
        <p:spPr>
          <a:xfrm>
            <a:off x="8231648" y="3966940"/>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Pattern recognition is a must</a:t>
            </a:r>
          </a:p>
        </p:txBody>
      </p:sp>
      <p:cxnSp>
        <p:nvCxnSpPr>
          <p:cNvPr id="25" name="AutoShape 15"/>
          <p:cNvCxnSpPr>
            <a:cxnSpLocks noChangeShapeType="1"/>
            <a:stCxn id="23" idx="2"/>
            <a:endCxn id="24" idx="0"/>
          </p:cNvCxnSpPr>
          <p:nvPr/>
        </p:nvCxnSpPr>
        <p:spPr bwMode="auto">
          <a:xfrm>
            <a:off x="10060448" y="3609891"/>
            <a:ext cx="0" cy="357049"/>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26" name="AutoShape 15"/>
          <p:cNvCxnSpPr>
            <a:cxnSpLocks noChangeShapeType="1"/>
            <a:stCxn id="17" idx="3"/>
            <a:endCxn id="23" idx="1"/>
          </p:cNvCxnSpPr>
          <p:nvPr/>
        </p:nvCxnSpPr>
        <p:spPr bwMode="auto">
          <a:xfrm>
            <a:off x="7924077" y="2455121"/>
            <a:ext cx="307571"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spTree>
    <p:extLst>
      <p:ext uri="{BB962C8B-B14F-4D97-AF65-F5344CB8AC3E}">
        <p14:creationId xmlns:p14="http://schemas.microsoft.com/office/powerpoint/2010/main" val="2474205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50"/>
                                        <p:tgtEl>
                                          <p:spTgt spid="5"/>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200"/>
                                        <p:tgtEl>
                                          <p:spTgt spid="12"/>
                                        </p:tgtEl>
                                      </p:cBhvr>
                                    </p:animEffect>
                                  </p:childTnLst>
                                </p:cTn>
                              </p:par>
                            </p:childTnLst>
                          </p:cTn>
                        </p:par>
                        <p:par>
                          <p:cTn id="20" fill="hold">
                            <p:stCondLst>
                              <p:cond delay="2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2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200"/>
                                        <p:tgtEl>
                                          <p:spTgt spid="19"/>
                                        </p:tgtEl>
                                      </p:cBhvr>
                                    </p:animEffect>
                                  </p:childTnLst>
                                </p:cTn>
                              </p:par>
                            </p:childTnLst>
                          </p:cTn>
                        </p:par>
                        <p:par>
                          <p:cTn id="37" fill="hold">
                            <p:stCondLst>
                              <p:cond delay="2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2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5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200"/>
                                        <p:tgtEl>
                                          <p:spTgt spid="25"/>
                                        </p:tgtEl>
                                      </p:cBhvr>
                                    </p:animEffect>
                                  </p:childTnLst>
                                </p:cTn>
                              </p:par>
                            </p:childTnLst>
                          </p:cTn>
                        </p:par>
                        <p:par>
                          <p:cTn id="54" fill="hold">
                            <p:stCondLst>
                              <p:cond delay="2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9" grpId="0" animBg="1"/>
      <p:bldP spid="17" grpId="0" animBg="1"/>
      <p:bldP spid="18"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8229600"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a:bodyPr>
          <a:lstStyle/>
          <a:p>
            <a:pPr algn="ctr"/>
            <a:r>
              <a:rPr lang="en-US" dirty="0">
                <a:solidFill>
                  <a:schemeClr val="bg1"/>
                </a:solidFill>
                <a:latin typeface="Calibri" panose="020F0502020204030204" pitchFamily="34" charset="0"/>
              </a:rPr>
              <a:t>Does the application require natural collaboration with human users?</a:t>
            </a:r>
          </a:p>
        </p:txBody>
      </p:sp>
      <p:sp>
        <p:nvSpPr>
          <p:cNvPr id="22" name="Rectangle 21"/>
          <p:cNvSpPr/>
          <p:nvPr/>
        </p:nvSpPr>
        <p:spPr bwMode="auto">
          <a:xfrm>
            <a:off x="4242819"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a:bodyPr>
          <a:lstStyle/>
          <a:p>
            <a:pPr algn="ctr"/>
            <a:r>
              <a:rPr lang="en-US" dirty="0">
                <a:solidFill>
                  <a:schemeClr val="bg1"/>
                </a:solidFill>
                <a:latin typeface="Calibri" panose="020F0502020204030204" pitchFamily="34" charset="0"/>
              </a:rPr>
              <a:t>Does the application require flexible </a:t>
            </a:r>
            <a:r>
              <a:rPr lang="en-US" dirty="0" err="1">
                <a:solidFill>
                  <a:schemeClr val="bg1"/>
                </a:solidFill>
                <a:latin typeface="Calibri" panose="020F0502020204030204" pitchFamily="34" charset="0"/>
              </a:rPr>
              <a:t>interruptibility</a:t>
            </a:r>
            <a:r>
              <a:rPr lang="en-US" dirty="0">
                <a:solidFill>
                  <a:schemeClr val="bg1"/>
                </a:solidFill>
                <a:latin typeface="Calibri" panose="020F0502020204030204" pitchFamily="34" charset="0"/>
              </a:rPr>
              <a:t> and opportunism</a:t>
            </a:r>
          </a:p>
        </p:txBody>
      </p:sp>
      <p:grpSp>
        <p:nvGrpSpPr>
          <p:cNvPr id="2" name="Group 1"/>
          <p:cNvGrpSpPr/>
          <p:nvPr/>
        </p:nvGrpSpPr>
        <p:grpSpPr>
          <a:xfrm>
            <a:off x="301752" y="1300351"/>
            <a:ext cx="11585448" cy="4038188"/>
            <a:chOff x="-1222249" y="1300351"/>
            <a:chExt cx="11585448" cy="4038188"/>
          </a:xfrm>
        </p:grpSpPr>
        <p:sp>
          <p:nvSpPr>
            <p:cNvPr id="24" name="TextBox 23"/>
            <p:cNvSpPr txBox="1"/>
            <p:nvPr/>
          </p:nvSpPr>
          <p:spPr>
            <a:xfrm>
              <a:off x="6705599" y="3966939"/>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Pattern recognition is a must</a:t>
              </a:r>
            </a:p>
          </p:txBody>
        </p:sp>
        <p:sp>
          <p:nvSpPr>
            <p:cNvPr id="3" name="Rectangle 2"/>
            <p:cNvSpPr/>
            <p:nvPr/>
          </p:nvSpPr>
          <p:spPr bwMode="auto">
            <a:xfrm>
              <a:off x="-1222249"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attention to parallel tasks that are sensitive to each other? </a:t>
              </a:r>
            </a:p>
          </p:txBody>
        </p:sp>
        <p:sp>
          <p:nvSpPr>
            <p:cNvPr id="9" name="TextBox 8"/>
            <p:cNvSpPr txBox="1"/>
            <p:nvPr/>
          </p:nvSpPr>
          <p:spPr>
            <a:xfrm>
              <a:off x="-1222249" y="3966939"/>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Dependent on common understanding</a:t>
              </a:r>
            </a:p>
          </p:txBody>
        </p:sp>
        <p:cxnSp>
          <p:nvCxnSpPr>
            <p:cNvPr id="12" name="AutoShape 15"/>
            <p:cNvCxnSpPr>
              <a:cxnSpLocks noChangeShapeType="1"/>
              <a:stCxn id="3" idx="2"/>
              <a:endCxn id="9" idx="0"/>
            </p:cNvCxnSpPr>
            <p:nvPr/>
          </p:nvCxnSpPr>
          <p:spPr bwMode="auto">
            <a:xfrm>
              <a:off x="606551" y="3609891"/>
              <a:ext cx="0" cy="357048"/>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sp>
          <p:nvSpPr>
            <p:cNvPr id="17" name="Rectangle 16"/>
            <p:cNvSpPr/>
            <p:nvPr/>
          </p:nvSpPr>
          <p:spPr bwMode="auto">
            <a:xfrm>
              <a:off x="2718815"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handling large numbers of special cases and exceptions?</a:t>
              </a:r>
            </a:p>
          </p:txBody>
        </p:sp>
        <p:sp>
          <p:nvSpPr>
            <p:cNvPr id="18" name="TextBox 17"/>
            <p:cNvSpPr txBox="1"/>
            <p:nvPr/>
          </p:nvSpPr>
          <p:spPr>
            <a:xfrm>
              <a:off x="2718815" y="3966939"/>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Difficult to code a simple, general algorithm</a:t>
              </a:r>
            </a:p>
          </p:txBody>
        </p:sp>
        <p:cxnSp>
          <p:nvCxnSpPr>
            <p:cNvPr id="19" name="AutoShape 15"/>
            <p:cNvCxnSpPr>
              <a:cxnSpLocks noChangeShapeType="1"/>
              <a:stCxn id="17" idx="2"/>
              <a:endCxn id="18" idx="0"/>
            </p:cNvCxnSpPr>
            <p:nvPr/>
          </p:nvCxnSpPr>
          <p:spPr bwMode="auto">
            <a:xfrm>
              <a:off x="4547615" y="3609891"/>
              <a:ext cx="0" cy="357048"/>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20" name="AutoShape 15"/>
            <p:cNvCxnSpPr>
              <a:cxnSpLocks noChangeShapeType="1"/>
              <a:stCxn id="3" idx="3"/>
              <a:endCxn id="17" idx="1"/>
            </p:cNvCxnSpPr>
            <p:nvPr/>
          </p:nvCxnSpPr>
          <p:spPr bwMode="auto">
            <a:xfrm>
              <a:off x="2435351" y="2455121"/>
              <a:ext cx="283464"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sp>
          <p:nvSpPr>
            <p:cNvPr id="23" name="Rectangle 22"/>
            <p:cNvSpPr/>
            <p:nvPr/>
          </p:nvSpPr>
          <p:spPr bwMode="auto">
            <a:xfrm>
              <a:off x="6705599" y="1300351"/>
              <a:ext cx="3657600" cy="2309540"/>
            </a:xfrm>
            <a:prstGeom prst="rect">
              <a:avLst/>
            </a:prstGeom>
            <a:solidFill>
              <a:srgbClr val="267100"/>
            </a:solidFill>
            <a:ln w="9525" cap="flat" cmpd="sng" algn="ctr">
              <a:solidFill>
                <a:schemeClr val="tx1"/>
              </a:solidFill>
              <a:prstDash val="solid"/>
              <a:miter lim="800000"/>
              <a:headEnd type="none" w="med" len="med"/>
              <a:tailEnd type="none" w="med" len="med"/>
            </a:ln>
            <a:effectLst>
              <a:outerShdw blurRad="76200" dist="63500" dir="2700000" algn="tl" rotWithShape="0">
                <a:prstClr val="black">
                  <a:alpha val="40000"/>
                </a:prstClr>
              </a:outerShdw>
            </a:effectLst>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rmAutofit fontScale="92500" lnSpcReduction="10000"/>
            </a:bodyPr>
            <a:lstStyle/>
            <a:p>
              <a:pPr algn="ctr"/>
              <a:r>
                <a:rPr lang="en-US" dirty="0">
                  <a:solidFill>
                    <a:schemeClr val="bg1"/>
                  </a:solidFill>
                  <a:latin typeface="Calibri" panose="020F0502020204030204" pitchFamily="34" charset="0"/>
                </a:rPr>
                <a:t>Does the application require quick, dynamic, and robust adaptation to changing situations? </a:t>
              </a:r>
            </a:p>
          </p:txBody>
        </p:sp>
        <p:cxnSp>
          <p:nvCxnSpPr>
            <p:cNvPr id="25" name="AutoShape 15"/>
            <p:cNvCxnSpPr>
              <a:cxnSpLocks noChangeShapeType="1"/>
              <a:stCxn id="23" idx="2"/>
              <a:endCxn id="24" idx="0"/>
            </p:cNvCxnSpPr>
            <p:nvPr/>
          </p:nvCxnSpPr>
          <p:spPr bwMode="auto">
            <a:xfrm>
              <a:off x="8534399" y="3609891"/>
              <a:ext cx="0" cy="357048"/>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26" name="AutoShape 15"/>
            <p:cNvCxnSpPr>
              <a:cxnSpLocks noChangeShapeType="1"/>
              <a:stCxn id="17" idx="3"/>
              <a:endCxn id="23" idx="1"/>
            </p:cNvCxnSpPr>
            <p:nvPr/>
          </p:nvCxnSpPr>
          <p:spPr bwMode="auto">
            <a:xfrm>
              <a:off x="6376415" y="2455121"/>
              <a:ext cx="329184"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grpSp>
      <p:sp>
        <p:nvSpPr>
          <p:cNvPr id="27" name="TextBox 26"/>
          <p:cNvSpPr txBox="1"/>
          <p:nvPr/>
        </p:nvSpPr>
        <p:spPr>
          <a:xfrm>
            <a:off x="4242816" y="3966940"/>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algn="ctr"/>
          </a:lstStyle>
          <a:p>
            <a:r>
              <a:rPr lang="en-US" sz="2400" dirty="0">
                <a:latin typeface="Calibri" panose="020F0502020204030204" pitchFamily="34" charset="0"/>
              </a:rPr>
              <a:t>Least-commitment approach dictates programming model</a:t>
            </a:r>
          </a:p>
        </p:txBody>
      </p:sp>
      <p:sp>
        <p:nvSpPr>
          <p:cNvPr id="31" name="TextBox 30"/>
          <p:cNvSpPr txBox="1"/>
          <p:nvPr/>
        </p:nvSpPr>
        <p:spPr>
          <a:xfrm>
            <a:off x="8229600" y="3966940"/>
            <a:ext cx="3657600" cy="1371600"/>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en-US" sz="2400" dirty="0">
                <a:latin typeface="Calibri" panose="020F0502020204030204" pitchFamily="34" charset="0"/>
              </a:rPr>
              <a:t>The system’s knowledge is </a:t>
            </a:r>
            <a:r>
              <a:rPr lang="en-US" sz="2400" i="1" dirty="0">
                <a:latin typeface="Calibri" panose="020F0502020204030204" pitchFamily="34" charset="0"/>
              </a:rPr>
              <a:t>relatable</a:t>
            </a:r>
            <a:r>
              <a:rPr lang="en-US" sz="2400" dirty="0">
                <a:latin typeface="Calibri" panose="020F0502020204030204" pitchFamily="34" charset="0"/>
              </a:rPr>
              <a:t> to the users’ understanding and intentions</a:t>
            </a:r>
          </a:p>
        </p:txBody>
      </p:sp>
      <p:sp>
        <p:nvSpPr>
          <p:cNvPr id="41986" name="Title 1"/>
          <p:cNvSpPr>
            <a:spLocks noGrp="1"/>
          </p:cNvSpPr>
          <p:nvPr>
            <p:ph type="title"/>
          </p:nvPr>
        </p:nvSpPr>
        <p:spPr>
          <a:xfrm>
            <a:off x="2215286" y="-32371"/>
            <a:ext cx="7712659" cy="841248"/>
          </a:xfrm>
        </p:spPr>
        <p:txBody>
          <a:bodyPr/>
          <a:lstStyle/>
          <a:p>
            <a:pPr eaLnBrk="1" hangingPunct="1"/>
            <a:r>
              <a:rPr lang="en-US" dirty="0">
                <a:ea typeface="ＭＳ Ｐゴシック" pitchFamily="34" charset="-128"/>
              </a:rPr>
              <a:t>Where is the sweet spot for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6</a:t>
            </a:r>
          </a:p>
        </p:txBody>
      </p:sp>
      <p:cxnSp>
        <p:nvCxnSpPr>
          <p:cNvPr id="28" name="AutoShape 15"/>
          <p:cNvCxnSpPr>
            <a:cxnSpLocks noChangeShapeType="1"/>
            <a:stCxn id="17" idx="2"/>
            <a:endCxn id="27" idx="0"/>
          </p:cNvCxnSpPr>
          <p:nvPr/>
        </p:nvCxnSpPr>
        <p:spPr bwMode="auto">
          <a:xfrm>
            <a:off x="6071616" y="3609891"/>
            <a:ext cx="0" cy="357049"/>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32" name="AutoShape 15"/>
          <p:cNvCxnSpPr>
            <a:cxnSpLocks noChangeShapeType="1"/>
            <a:stCxn id="30" idx="2"/>
            <a:endCxn id="31" idx="0"/>
          </p:cNvCxnSpPr>
          <p:nvPr/>
        </p:nvCxnSpPr>
        <p:spPr bwMode="auto">
          <a:xfrm>
            <a:off x="10058400" y="3609891"/>
            <a:ext cx="0" cy="357049"/>
          </a:xfrm>
          <a:prstGeom prst="straightConnector1">
            <a:avLst/>
          </a:prstGeom>
          <a:gradFill flip="none" rotWithShape="1">
            <a:gsLst>
              <a:gs pos="78000">
                <a:srgbClr val="153E00"/>
              </a:gs>
              <a:gs pos="11000">
                <a:srgbClr val="267100"/>
              </a:gs>
            </a:gsLst>
            <a:path path="circle">
              <a:fillToRect l="50000" t="50000" r="50000" b="50000"/>
            </a:path>
            <a:tileRect/>
          </a:gradFill>
          <a:ln w="38100">
            <a:solidFill>
              <a:schemeClr val="tx1"/>
            </a:solidFill>
            <a:round/>
            <a:headEnd type="none" w="med" len="med"/>
            <a:tailEnd type="triangle" w="lg" len="med"/>
          </a:ln>
        </p:spPr>
      </p:cxnSp>
      <p:cxnSp>
        <p:nvCxnSpPr>
          <p:cNvPr id="33" name="AutoShape 15"/>
          <p:cNvCxnSpPr>
            <a:cxnSpLocks noChangeShapeType="1"/>
            <a:stCxn id="22" idx="3"/>
            <a:endCxn id="30" idx="1"/>
          </p:cNvCxnSpPr>
          <p:nvPr/>
        </p:nvCxnSpPr>
        <p:spPr bwMode="auto">
          <a:xfrm>
            <a:off x="7900419" y="2455121"/>
            <a:ext cx="329181"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cxnSp>
        <p:nvCxnSpPr>
          <p:cNvPr id="35" name="AutoShape 15"/>
          <p:cNvCxnSpPr>
            <a:cxnSpLocks noChangeShapeType="1"/>
          </p:cNvCxnSpPr>
          <p:nvPr/>
        </p:nvCxnSpPr>
        <p:spPr bwMode="auto">
          <a:xfrm>
            <a:off x="3959352" y="2455121"/>
            <a:ext cx="310896" cy="0"/>
          </a:xfrm>
          <a:prstGeom prst="straightConnector1">
            <a:avLst/>
          </a:prstGeom>
          <a:gradFill flip="none" rotWithShape="1">
            <a:gsLst>
              <a:gs pos="78000">
                <a:srgbClr val="153E00"/>
              </a:gs>
              <a:gs pos="11000">
                <a:srgbClr val="267100"/>
              </a:gs>
            </a:gsLst>
            <a:path path="circle">
              <a:fillToRect l="50000" t="50000" r="50000" b="50000"/>
            </a:path>
            <a:tileRect/>
          </a:gradFill>
          <a:ln w="57150">
            <a:solidFill>
              <a:schemeClr val="tx1"/>
            </a:solidFill>
            <a:round/>
            <a:headEnd type="none" w="med" len="med"/>
            <a:tailEnd type="triangle" w="lg" len="med"/>
          </a:ln>
        </p:spPr>
      </p:cxnSp>
      <p:grpSp>
        <p:nvGrpSpPr>
          <p:cNvPr id="29" name="Group 28"/>
          <p:cNvGrpSpPr/>
          <p:nvPr/>
        </p:nvGrpSpPr>
        <p:grpSpPr>
          <a:xfrm>
            <a:off x="0" y="5600342"/>
            <a:ext cx="12207240" cy="1257658"/>
            <a:chOff x="0" y="5600342"/>
            <a:chExt cx="9144000" cy="1257658"/>
          </a:xfrm>
        </p:grpSpPr>
        <p:sp>
          <p:nvSpPr>
            <p:cNvPr id="34" name="TextBox 33"/>
            <p:cNvSpPr txBox="1"/>
            <p:nvPr/>
          </p:nvSpPr>
          <p:spPr>
            <a:xfrm>
              <a:off x="0" y="5657671"/>
              <a:ext cx="9144000" cy="1200329"/>
            </a:xfrm>
            <a:prstGeom prst="rect">
              <a:avLst/>
            </a:prstGeom>
            <a:solidFill>
              <a:schemeClr val="tx1"/>
            </a:solidFill>
          </p:spPr>
          <p:txBody>
            <a:bodyPr wrap="square" tIns="91440" bIns="365760" rtlCol="0">
              <a:noAutofit/>
            </a:bodyPr>
            <a:lstStyle/>
            <a:p>
              <a:pPr algn="ctr"/>
              <a:endParaRPr lang="en-US" sz="2800" b="1" dirty="0">
                <a:solidFill>
                  <a:schemeClr val="bg1"/>
                </a:solidFill>
                <a:latin typeface="Arial Narrow" panose="020B0606020202030204" pitchFamily="34" charset="0"/>
                <a:ea typeface="ＭＳ Ｐゴシック" pitchFamily="34" charset="-128"/>
              </a:endParaRPr>
            </a:p>
          </p:txBody>
        </p:sp>
        <p:cxnSp>
          <p:nvCxnSpPr>
            <p:cNvPr id="36" name="Straight Connector 35"/>
            <p:cNvCxnSpPr/>
            <p:nvPr/>
          </p:nvCxnSpPr>
          <p:spPr bwMode="auto">
            <a:xfrm>
              <a:off x="0" y="5600342"/>
              <a:ext cx="91440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9224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08333E-7 2.22222E-6 L -0.6487 -0.00185 " pathEditMode="relative" rAng="0" ptsTypes="AA">
                                      <p:cBhvr>
                                        <p:cTn id="6" dur="750" fill="hold"/>
                                        <p:tgtEl>
                                          <p:spTgt spid="2"/>
                                        </p:tgtEl>
                                        <p:attrNameLst>
                                          <p:attrName>ppt_x</p:attrName>
                                          <p:attrName>ppt_y</p:attrName>
                                        </p:attrNameLst>
                                      </p:cBhvr>
                                      <p:rCtr x="-32435" y="-93"/>
                                    </p:animMotion>
                                  </p:childTnLst>
                                </p:cTn>
                              </p:par>
                            </p:childTnLst>
                          </p:cTn>
                        </p:par>
                        <p:par>
                          <p:cTn id="7" fill="hold">
                            <p:stCondLst>
                              <p:cond delay="750"/>
                            </p:stCondLst>
                            <p:childTnLst>
                              <p:par>
                                <p:cTn id="8" presetID="22" presetClass="entr" presetSubtype="8"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200"/>
                                        <p:tgtEl>
                                          <p:spTgt spid="35"/>
                                        </p:tgtEl>
                                      </p:cBhvr>
                                    </p:animEffect>
                                  </p:childTnLst>
                                </p:cTn>
                              </p:par>
                            </p:childTnLst>
                          </p:cTn>
                        </p:par>
                        <p:par>
                          <p:cTn id="11" fill="hold">
                            <p:stCondLst>
                              <p:cond delay="95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5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200"/>
                                        <p:tgtEl>
                                          <p:spTgt spid="28"/>
                                        </p:tgtEl>
                                      </p:cBhvr>
                                    </p:animEffect>
                                  </p:childTnLst>
                                </p:cTn>
                              </p:par>
                            </p:childTnLst>
                          </p:cTn>
                        </p:par>
                        <p:par>
                          <p:cTn id="20" fill="hold">
                            <p:stCondLst>
                              <p:cond delay="2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200"/>
                                        <p:tgtEl>
                                          <p:spTgt spid="33"/>
                                        </p:tgtEl>
                                      </p:cBhvr>
                                    </p:animEffect>
                                  </p:childTnLst>
                                </p:cTn>
                              </p:par>
                            </p:childTnLst>
                          </p:cTn>
                        </p:par>
                        <p:par>
                          <p:cTn id="29" fill="hold">
                            <p:stCondLst>
                              <p:cond delay="2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5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200"/>
                                        <p:tgtEl>
                                          <p:spTgt spid="32"/>
                                        </p:tgtEl>
                                      </p:cBhvr>
                                    </p:animEffect>
                                  </p:childTnLst>
                                </p:cTn>
                              </p:par>
                            </p:childTnLst>
                          </p:cTn>
                        </p:par>
                        <p:par>
                          <p:cTn id="38" fill="hold">
                            <p:stCondLst>
                              <p:cond delay="2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 grpId="0" animBg="1"/>
      <p:bldP spid="27"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218A-72F9-467D-971A-AFCBCC83DFC0}"/>
              </a:ext>
            </a:extLst>
          </p:cNvPr>
          <p:cNvSpPr>
            <a:spLocks noGrp="1"/>
          </p:cNvSpPr>
          <p:nvPr>
            <p:ph type="title"/>
          </p:nvPr>
        </p:nvSpPr>
        <p:spPr/>
        <p:txBody>
          <a:bodyPr/>
          <a:lstStyle/>
          <a:p>
            <a:r>
              <a:rPr lang="en-US" dirty="0"/>
              <a:t>Notes on Learning and Cognition</a:t>
            </a:r>
          </a:p>
        </p:txBody>
      </p:sp>
      <p:sp>
        <p:nvSpPr>
          <p:cNvPr id="3" name="Content Placeholder 2">
            <a:extLst>
              <a:ext uri="{FF2B5EF4-FFF2-40B4-BE49-F238E27FC236}">
                <a16:creationId xmlns:a16="http://schemas.microsoft.com/office/drawing/2014/main" id="{B3758EDE-860B-4FA7-991C-FA54CDB28267}"/>
              </a:ext>
            </a:extLst>
          </p:cNvPr>
          <p:cNvSpPr>
            <a:spLocks noGrp="1"/>
          </p:cNvSpPr>
          <p:nvPr>
            <p:ph sz="quarter" idx="11"/>
          </p:nvPr>
        </p:nvSpPr>
        <p:spPr>
          <a:xfrm>
            <a:off x="480132" y="891381"/>
            <a:ext cx="11250613" cy="5075237"/>
          </a:xfrm>
        </p:spPr>
        <p:txBody>
          <a:bodyPr/>
          <a:lstStyle/>
          <a:p>
            <a:pPr>
              <a:spcBef>
                <a:spcPts val="0"/>
              </a:spcBef>
            </a:pPr>
            <a:r>
              <a:rPr lang="en-US" sz="2400" dirty="0"/>
              <a:t>Machine Learning could be an entire additional tutorial (or several!)</a:t>
            </a:r>
          </a:p>
          <a:p>
            <a:pPr lvl="1">
              <a:spcBef>
                <a:spcPts val="0"/>
              </a:spcBef>
            </a:pPr>
            <a:r>
              <a:rPr lang="en-US" sz="2000" dirty="0"/>
              <a:t>We understand some forms of learning extremely well</a:t>
            </a:r>
          </a:p>
          <a:p>
            <a:pPr>
              <a:spcBef>
                <a:spcPts val="0"/>
              </a:spcBef>
            </a:pPr>
            <a:r>
              <a:rPr lang="en-US" sz="2400" dirty="0"/>
              <a:t>Building a cognitive system can be expensive.  </a:t>
            </a:r>
          </a:p>
          <a:p>
            <a:pPr lvl="1">
              <a:spcBef>
                <a:spcPts val="0"/>
              </a:spcBef>
            </a:pPr>
            <a:r>
              <a:rPr lang="en-US" sz="2000" dirty="0"/>
              <a:t>Knowledge representation, algorithm tuning, data collection, training regimen, amount of training</a:t>
            </a:r>
          </a:p>
          <a:p>
            <a:pPr lvl="1">
              <a:spcBef>
                <a:spcPts val="0"/>
              </a:spcBef>
            </a:pPr>
            <a:r>
              <a:rPr lang="en-US" sz="2000" dirty="0"/>
              <a:t>Why can human learn some things machine-learning systems still cannot?</a:t>
            </a:r>
          </a:p>
          <a:p>
            <a:pPr lvl="2">
              <a:spcBef>
                <a:spcPts val="0"/>
              </a:spcBef>
            </a:pPr>
            <a:r>
              <a:rPr lang="en-US" sz="1600" dirty="0"/>
              <a:t>Humans bring knowledge to the </a:t>
            </a:r>
            <a:r>
              <a:rPr lang="en-US" sz="1600" dirty="0" err="1"/>
              <a:t>table.How</a:t>
            </a:r>
            <a:r>
              <a:rPr lang="en-US" sz="1600" dirty="0"/>
              <a:t> can prior knowledge and learning work together?</a:t>
            </a:r>
          </a:p>
          <a:p>
            <a:pPr>
              <a:spcBef>
                <a:spcPts val="0"/>
              </a:spcBef>
            </a:pPr>
            <a:r>
              <a:rPr lang="en-US" sz="2400" dirty="0"/>
              <a:t>Similar questions to ask:</a:t>
            </a:r>
          </a:p>
          <a:p>
            <a:pPr lvl="1">
              <a:spcBef>
                <a:spcPts val="0"/>
              </a:spcBef>
            </a:pPr>
            <a:r>
              <a:rPr lang="en-US" sz="2000" dirty="0"/>
              <a:t>What, why, and when should my application learn?</a:t>
            </a:r>
          </a:p>
          <a:p>
            <a:pPr>
              <a:spcBef>
                <a:spcPts val="0"/>
              </a:spcBef>
            </a:pPr>
            <a:r>
              <a:rPr lang="en-US" sz="2400" dirty="0"/>
              <a:t>Aim learning at improving the processes and representations of the (cognitive) system:</a:t>
            </a:r>
          </a:p>
          <a:p>
            <a:pPr lvl="1">
              <a:spcBef>
                <a:spcPts val="0"/>
              </a:spcBef>
            </a:pPr>
            <a:r>
              <a:rPr lang="en-US" sz="2000" dirty="0"/>
              <a:t>Turn perceptions into beliefs</a:t>
            </a:r>
          </a:p>
          <a:p>
            <a:pPr lvl="1">
              <a:spcBef>
                <a:spcPts val="0"/>
              </a:spcBef>
            </a:pPr>
            <a:r>
              <a:rPr lang="en-US" sz="2000" dirty="0"/>
              <a:t>Extract desires from beliefs</a:t>
            </a:r>
          </a:p>
          <a:p>
            <a:pPr lvl="1">
              <a:spcBef>
                <a:spcPts val="0"/>
              </a:spcBef>
            </a:pPr>
            <a:r>
              <a:rPr lang="en-US" sz="2000" dirty="0"/>
              <a:t>Select and prioritize goals from desired and beliefs</a:t>
            </a:r>
          </a:p>
          <a:p>
            <a:pPr lvl="1">
              <a:spcBef>
                <a:spcPts val="0"/>
              </a:spcBef>
            </a:pPr>
            <a:r>
              <a:rPr lang="en-US" sz="2000" dirty="0"/>
              <a:t>Formulate plans in response to goals and beliefs</a:t>
            </a:r>
          </a:p>
          <a:p>
            <a:pPr lvl="1">
              <a:spcBef>
                <a:spcPts val="0"/>
              </a:spcBef>
            </a:pPr>
            <a:r>
              <a:rPr lang="en-US" sz="2000" dirty="0"/>
              <a:t>Select actions relevant to plans and beliefs</a:t>
            </a:r>
          </a:p>
          <a:p>
            <a:pPr lvl="1">
              <a:spcBef>
                <a:spcPts val="0"/>
              </a:spcBef>
            </a:pPr>
            <a:r>
              <a:rPr lang="en-US" sz="2000" dirty="0"/>
              <a:t>Respond, reconsider, adapt at each stage</a:t>
            </a:r>
          </a:p>
          <a:p>
            <a:pPr>
              <a:spcBef>
                <a:spcPts val="0"/>
              </a:spcBef>
            </a:pPr>
            <a:r>
              <a:rPr lang="en-US" sz="2400" dirty="0"/>
              <a:t>Cognitive architectures integrate numerous forms of learning</a:t>
            </a:r>
          </a:p>
          <a:p>
            <a:pPr lvl="1">
              <a:spcBef>
                <a:spcPts val="0"/>
              </a:spcBef>
            </a:pPr>
            <a:r>
              <a:rPr lang="en-US" sz="2000" dirty="0"/>
              <a:t>Empirical, analytic, reinforcement, semantic, episodic, associative, deep, perceptual, …</a:t>
            </a:r>
          </a:p>
        </p:txBody>
      </p:sp>
      <p:sp>
        <p:nvSpPr>
          <p:cNvPr id="4" name="TextBox 3">
            <a:extLst>
              <a:ext uri="{FF2B5EF4-FFF2-40B4-BE49-F238E27FC236}">
                <a16:creationId xmlns:a16="http://schemas.microsoft.com/office/drawing/2014/main" id="{FA7BC1A8-FCD6-42BB-8BBD-2990EBD28654}"/>
              </a:ext>
            </a:extLst>
          </p:cNvPr>
          <p:cNvSpPr txBox="1"/>
          <p:nvPr/>
        </p:nvSpPr>
        <p:spPr>
          <a:xfrm rot="20974080">
            <a:off x="6340435" y="1363682"/>
            <a:ext cx="2278188" cy="646331"/>
          </a:xfrm>
          <a:prstGeom prst="rect">
            <a:avLst/>
          </a:prstGeom>
          <a:noFill/>
        </p:spPr>
        <p:txBody>
          <a:bodyPr wrap="none" rtlCol="0">
            <a:spAutoFit/>
          </a:bodyPr>
          <a:lstStyle/>
          <a:p>
            <a:r>
              <a:rPr lang="en-US" sz="3600" dirty="0">
                <a:solidFill>
                  <a:srgbClr val="FF0000"/>
                </a:solidFill>
                <a:latin typeface="Pristina" panose="03060402040406080204" pitchFamily="66" charset="0"/>
              </a:rPr>
              <a:t>So is learning!</a:t>
            </a:r>
          </a:p>
        </p:txBody>
      </p:sp>
    </p:spTree>
    <p:extLst>
      <p:ext uri="{BB962C8B-B14F-4D97-AF65-F5344CB8AC3E}">
        <p14:creationId xmlns:p14="http://schemas.microsoft.com/office/powerpoint/2010/main" val="15389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500"/>
                                        <p:tgtEl>
                                          <p:spTgt spid="3">
                                            <p:txEl>
                                              <p:pRg st="15" end="1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Effect transition="in" filter="fade">
                                      <p:cBhvr>
                                        <p:cTn id="7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rot="20653469">
            <a:off x="2204778" y="4701353"/>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Knowing</a:t>
            </a:r>
          </a:p>
        </p:txBody>
      </p:sp>
      <p:sp>
        <p:nvSpPr>
          <p:cNvPr id="22" name="Rectangle 21"/>
          <p:cNvSpPr/>
          <p:nvPr/>
        </p:nvSpPr>
        <p:spPr bwMode="auto">
          <a:xfrm rot="21115665">
            <a:off x="2038664" y="3968644"/>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Understanding</a:t>
            </a:r>
          </a:p>
        </p:txBody>
      </p:sp>
      <p:sp>
        <p:nvSpPr>
          <p:cNvPr id="23" name="Rectangle 22"/>
          <p:cNvSpPr/>
          <p:nvPr/>
        </p:nvSpPr>
        <p:spPr bwMode="auto">
          <a:xfrm rot="21569086">
            <a:off x="1943637" y="3194723"/>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Deciding</a:t>
            </a:r>
          </a:p>
        </p:txBody>
      </p:sp>
      <p:sp>
        <p:nvSpPr>
          <p:cNvPr id="24" name="Rectangle 23"/>
          <p:cNvSpPr/>
          <p:nvPr/>
        </p:nvSpPr>
        <p:spPr bwMode="auto">
          <a:xfrm rot="579231">
            <a:off x="1971837" y="2437372"/>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Problem Solving</a:t>
            </a:r>
          </a:p>
        </p:txBody>
      </p:sp>
      <p:sp>
        <p:nvSpPr>
          <p:cNvPr id="25" name="Rectangle 24"/>
          <p:cNvSpPr/>
          <p:nvPr/>
        </p:nvSpPr>
        <p:spPr bwMode="auto">
          <a:xfrm rot="1055508">
            <a:off x="1946603" y="1685499"/>
            <a:ext cx="2890703"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Analyzing</a:t>
            </a:r>
          </a:p>
        </p:txBody>
      </p:sp>
      <p:sp>
        <p:nvSpPr>
          <p:cNvPr id="26" name="Rectangle 25"/>
          <p:cNvSpPr/>
          <p:nvPr/>
        </p:nvSpPr>
        <p:spPr bwMode="auto">
          <a:xfrm rot="21118369">
            <a:off x="7439919" y="2468358"/>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Synthesizing</a:t>
            </a:r>
          </a:p>
        </p:txBody>
      </p:sp>
      <p:sp>
        <p:nvSpPr>
          <p:cNvPr id="27" name="Rectangle 26"/>
          <p:cNvSpPr/>
          <p:nvPr/>
        </p:nvSpPr>
        <p:spPr bwMode="auto">
          <a:xfrm rot="20414938">
            <a:off x="7228405" y="1614864"/>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Assessing</a:t>
            </a:r>
          </a:p>
        </p:txBody>
      </p:sp>
      <p:sp>
        <p:nvSpPr>
          <p:cNvPr id="28" name="Rectangle 27"/>
          <p:cNvSpPr/>
          <p:nvPr/>
        </p:nvSpPr>
        <p:spPr bwMode="auto">
          <a:xfrm rot="19920087">
            <a:off x="6903087" y="899525"/>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Judging</a:t>
            </a:r>
          </a:p>
        </p:txBody>
      </p:sp>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9885" b="100000" l="6941" r="100000"/>
                    </a14:imgEffect>
                  </a14:imgLayer>
                </a14:imgProps>
              </a:ext>
              <a:ext uri="{28A0092B-C50C-407E-A947-70E740481C1C}">
                <a14:useLocalDpi xmlns:a14="http://schemas.microsoft.com/office/drawing/2010/main"/>
              </a:ext>
            </a:extLst>
          </a:blip>
          <a:stretch>
            <a:fillRect/>
          </a:stretch>
        </p:blipFill>
        <p:spPr>
          <a:xfrm>
            <a:off x="2484797" y="1314451"/>
            <a:ext cx="7484833" cy="5043303"/>
          </a:xfrm>
          <a:prstGeom prst="rect">
            <a:avLst/>
          </a:prstGeom>
        </p:spPr>
      </p:pic>
      <p:cxnSp>
        <p:nvCxnSpPr>
          <p:cNvPr id="33" name="Straight Connector 32"/>
          <p:cNvCxnSpPr/>
          <p:nvPr/>
        </p:nvCxnSpPr>
        <p:spPr bwMode="auto">
          <a:xfrm>
            <a:off x="0" y="6381345"/>
            <a:ext cx="12207240" cy="0"/>
          </a:xfrm>
          <a:prstGeom prst="line">
            <a:avLst/>
          </a:prstGeom>
          <a:solidFill>
            <a:schemeClr val="accent1"/>
          </a:solidFill>
          <a:ln w="76200" cap="flat" cmpd="sng" algn="ctr">
            <a:solidFill>
              <a:schemeClr val="tx1"/>
            </a:solidFill>
            <a:prstDash val="solid"/>
            <a:miter lim="800000"/>
            <a:headEnd type="none" w="med" len="med"/>
            <a:tailEnd type="none" w="med" len="med"/>
          </a:ln>
          <a:effectLst/>
        </p:spPr>
      </p:cxnSp>
      <p:sp>
        <p:nvSpPr>
          <p:cNvPr id="13" name="Oval 12"/>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1</a:t>
            </a:r>
          </a:p>
        </p:txBody>
      </p:sp>
      <p:sp>
        <p:nvSpPr>
          <p:cNvPr id="16" name="Title 1">
            <a:extLst>
              <a:ext uri="{FF2B5EF4-FFF2-40B4-BE49-F238E27FC236}">
                <a16:creationId xmlns:a16="http://schemas.microsoft.com/office/drawing/2014/main" id="{CEDC359C-1604-4BE1-8027-B90AE7FEDE84}"/>
              </a:ext>
            </a:extLst>
          </p:cNvPr>
          <p:cNvSpPr txBox="1">
            <a:spLocks/>
          </p:cNvSpPr>
          <p:nvPr/>
        </p:nvSpPr>
        <p:spPr bwMode="auto">
          <a:xfrm>
            <a:off x="698315" y="-58269"/>
            <a:ext cx="9144000" cy="824459"/>
          </a:xfrm>
          <a:prstGeom prst="rect">
            <a:avLst/>
          </a:prstGeom>
          <a:noFill/>
          <a:ln w="9525">
            <a:noFill/>
            <a:miter lim="800000"/>
            <a:headEnd/>
            <a:tailEnd/>
          </a:ln>
          <a:effectLst/>
        </p:spPr>
        <p:txBody>
          <a:bodyPr vert="horz" wrap="square" lIns="109728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ctr"/>
            <a:r>
              <a:rPr lang="en-US" kern="0"/>
              <a:t>What is a Cognitive System?</a:t>
            </a:r>
            <a:endParaRPr lang="en-US" kern="0" dirty="0"/>
          </a:p>
        </p:txBody>
      </p:sp>
    </p:spTree>
    <p:extLst>
      <p:ext uri="{BB962C8B-B14F-4D97-AF65-F5344CB8AC3E}">
        <p14:creationId xmlns:p14="http://schemas.microsoft.com/office/powerpoint/2010/main" val="6470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50"/>
                                        <p:tgtEl>
                                          <p:spTgt spid="13"/>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150"/>
                                        <p:tgtEl>
                                          <p:spTgt spid="23"/>
                                        </p:tgtEl>
                                      </p:cBhvr>
                                    </p:animEffect>
                                  </p:childTnLst>
                                </p:cTn>
                              </p:par>
                            </p:childTnLst>
                          </p:cTn>
                        </p:par>
                        <p:par>
                          <p:cTn id="15" fill="hold">
                            <p:stCondLst>
                              <p:cond delay="65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50"/>
                                        <p:tgtEl>
                                          <p:spTgt spid="28"/>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50"/>
                                        <p:tgtEl>
                                          <p:spTgt spid="26"/>
                                        </p:tgtEl>
                                      </p:cBhvr>
                                    </p:animEffect>
                                  </p:childTnLst>
                                </p:cTn>
                              </p:par>
                            </p:childTnLst>
                          </p:cTn>
                        </p:par>
                        <p:par>
                          <p:cTn id="23" fill="hold">
                            <p:stCondLst>
                              <p:cond delay="95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150"/>
                                        <p:tgtEl>
                                          <p:spTgt spid="25"/>
                                        </p:tgtEl>
                                      </p:cBhvr>
                                    </p:animEffect>
                                  </p:childTnLst>
                                </p:cTn>
                              </p:par>
                            </p:childTnLst>
                          </p:cTn>
                        </p:par>
                        <p:par>
                          <p:cTn id="27" fill="hold">
                            <p:stCondLst>
                              <p:cond delay="1100"/>
                            </p:stCondLst>
                            <p:childTnLst>
                              <p:par>
                                <p:cTn id="28" presetID="22" presetClass="entr" presetSubtype="2"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150"/>
                                        <p:tgtEl>
                                          <p:spTgt spid="21"/>
                                        </p:tgtEl>
                                      </p:cBhvr>
                                    </p:animEffect>
                                  </p:childTnLst>
                                </p:cTn>
                              </p:par>
                            </p:childTnLst>
                          </p:cTn>
                        </p:par>
                        <p:par>
                          <p:cTn id="31" fill="hold">
                            <p:stCondLst>
                              <p:cond delay="1250"/>
                            </p:stCondLst>
                            <p:childTnLst>
                              <p:par>
                                <p:cTn id="32" presetID="22" presetClass="entr" presetSubtype="2"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150"/>
                                        <p:tgtEl>
                                          <p:spTgt spid="24"/>
                                        </p:tgtEl>
                                      </p:cBhvr>
                                    </p:animEffect>
                                  </p:childTnLst>
                                </p:cTn>
                              </p:par>
                            </p:childTnLst>
                          </p:cTn>
                        </p:par>
                        <p:par>
                          <p:cTn id="35" fill="hold">
                            <p:stCondLst>
                              <p:cond delay="14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50"/>
                                        <p:tgtEl>
                                          <p:spTgt spid="27"/>
                                        </p:tgtEl>
                                      </p:cBhvr>
                                    </p:animEffect>
                                  </p:childTnLst>
                                </p:cTn>
                              </p:par>
                            </p:childTnLst>
                          </p:cTn>
                        </p:par>
                        <p:par>
                          <p:cTn id="39" fill="hold">
                            <p:stCondLst>
                              <p:cond delay="155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1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218A-72F9-467D-971A-AFCBCC83DFC0}"/>
              </a:ext>
            </a:extLst>
          </p:cNvPr>
          <p:cNvSpPr>
            <a:spLocks noGrp="1"/>
          </p:cNvSpPr>
          <p:nvPr>
            <p:ph type="title"/>
          </p:nvPr>
        </p:nvSpPr>
        <p:spPr/>
        <p:txBody>
          <a:bodyPr/>
          <a:lstStyle/>
          <a:p>
            <a:pPr algn="l"/>
            <a:r>
              <a:rPr lang="en-US" dirty="0"/>
              <a:t>Learning and Cognition: A Path Forward</a:t>
            </a:r>
          </a:p>
        </p:txBody>
      </p:sp>
      <p:sp>
        <p:nvSpPr>
          <p:cNvPr id="3" name="Content Placeholder 2">
            <a:extLst>
              <a:ext uri="{FF2B5EF4-FFF2-40B4-BE49-F238E27FC236}">
                <a16:creationId xmlns:a16="http://schemas.microsoft.com/office/drawing/2014/main" id="{B3758EDE-860B-4FA7-991C-FA54CDB28267}"/>
              </a:ext>
            </a:extLst>
          </p:cNvPr>
          <p:cNvSpPr>
            <a:spLocks noGrp="1"/>
          </p:cNvSpPr>
          <p:nvPr>
            <p:ph sz="quarter" idx="11"/>
          </p:nvPr>
        </p:nvSpPr>
        <p:spPr>
          <a:xfrm>
            <a:off x="480132" y="795130"/>
            <a:ext cx="11250613" cy="5075237"/>
          </a:xfrm>
        </p:spPr>
        <p:txBody>
          <a:bodyPr/>
          <a:lstStyle/>
          <a:p>
            <a:r>
              <a:rPr lang="en-US" sz="2400" dirty="0"/>
              <a:t>The best learning algorithms are flexible, fluid, and noise tolerant</a:t>
            </a:r>
          </a:p>
          <a:p>
            <a:pPr lvl="1"/>
            <a:r>
              <a:rPr lang="en-US" sz="2000" dirty="0"/>
              <a:t>“</a:t>
            </a:r>
            <a:r>
              <a:rPr lang="en-US" sz="2000" dirty="0" err="1"/>
              <a:t>Subsymbolic</a:t>
            </a:r>
            <a:r>
              <a:rPr lang="en-US" sz="2000" dirty="0"/>
              <a:t>” representation languages</a:t>
            </a:r>
          </a:p>
          <a:p>
            <a:pPr lvl="1"/>
            <a:r>
              <a:rPr lang="en-US" sz="2000" dirty="0"/>
              <a:t>Graded and continuous optimization and learning functions</a:t>
            </a:r>
          </a:p>
          <a:p>
            <a:pPr lvl="1"/>
            <a:r>
              <a:rPr lang="en-US" sz="2000" dirty="0"/>
              <a:t>OPAQUE</a:t>
            </a:r>
          </a:p>
          <a:p>
            <a:pPr lvl="1"/>
            <a:r>
              <a:rPr lang="en-US" sz="2000" dirty="0"/>
              <a:t>BUT: Dogs are very good learners, too…we want learners </a:t>
            </a:r>
            <a:r>
              <a:rPr lang="en-US" sz="2000" b="1" i="1" dirty="0"/>
              <a:t>that understand</a:t>
            </a:r>
          </a:p>
          <a:p>
            <a:r>
              <a:rPr lang="en-US" sz="2400" dirty="0"/>
              <a:t>In addition to being good learners, humans can</a:t>
            </a:r>
            <a:r>
              <a:rPr lang="en-US" sz="2000" dirty="0"/>
              <a:t>…</a:t>
            </a:r>
          </a:p>
          <a:p>
            <a:pPr lvl="1"/>
            <a:r>
              <a:rPr lang="en-US" sz="2000" dirty="0"/>
              <a:t>Communicate what they know</a:t>
            </a:r>
          </a:p>
          <a:p>
            <a:pPr lvl="1"/>
            <a:r>
              <a:rPr lang="en-US" sz="2000" dirty="0"/>
              <a:t>Explain their choices</a:t>
            </a:r>
          </a:p>
          <a:p>
            <a:pPr lvl="1"/>
            <a:r>
              <a:rPr lang="en-US" sz="2000" dirty="0"/>
              <a:t>Collaborate in teams</a:t>
            </a:r>
          </a:p>
          <a:p>
            <a:pPr lvl="1"/>
            <a:r>
              <a:rPr lang="en-US" sz="2000" dirty="0"/>
              <a:t>Accelerate learning with prior knowledge and reasoning</a:t>
            </a:r>
          </a:p>
          <a:p>
            <a:pPr lvl="1"/>
            <a:r>
              <a:rPr lang="en-US" sz="2000" dirty="0"/>
              <a:t>Discover and create new knowledge</a:t>
            </a:r>
          </a:p>
          <a:p>
            <a:r>
              <a:rPr lang="en-US" sz="2400" dirty="0"/>
              <a:t>The most robust future learning systems will ALSO be cognitive systems</a:t>
            </a:r>
          </a:p>
          <a:p>
            <a:r>
              <a:rPr lang="en-US" sz="2400" dirty="0"/>
              <a:t>The best future cognitive systems will ALSO be learning systems</a:t>
            </a:r>
          </a:p>
          <a:p>
            <a:r>
              <a:rPr lang="en-US" sz="2400" dirty="0"/>
              <a:t>The problems of each research area will not be solved without the other</a:t>
            </a:r>
            <a:endParaRPr lang="en-US" sz="2000" dirty="0"/>
          </a:p>
        </p:txBody>
      </p:sp>
      <p:sp>
        <p:nvSpPr>
          <p:cNvPr id="4" name="TextBox 3">
            <a:extLst>
              <a:ext uri="{FF2B5EF4-FFF2-40B4-BE49-F238E27FC236}">
                <a16:creationId xmlns:a16="http://schemas.microsoft.com/office/drawing/2014/main" id="{94B344BC-7476-4987-B6C7-929D0CACA2BD}"/>
              </a:ext>
            </a:extLst>
          </p:cNvPr>
          <p:cNvSpPr txBox="1"/>
          <p:nvPr/>
        </p:nvSpPr>
        <p:spPr>
          <a:xfrm rot="19219618">
            <a:off x="7158441" y="1779745"/>
            <a:ext cx="5273041" cy="1938992"/>
          </a:xfrm>
          <a:prstGeom prst="rect">
            <a:avLst/>
          </a:prstGeom>
          <a:noFill/>
        </p:spPr>
        <p:txBody>
          <a:bodyPr wrap="square" rtlCol="0">
            <a:spAutoFit/>
          </a:bodyPr>
          <a:lstStyle/>
          <a:p>
            <a:r>
              <a:rPr lang="en-US" sz="4000" dirty="0">
                <a:solidFill>
                  <a:srgbClr val="FF0000"/>
                </a:solidFill>
              </a:rPr>
              <a:t>Integrated systems will learn what to do </a:t>
            </a:r>
            <a:r>
              <a:rPr lang="en-US" sz="4000" b="1" i="1" dirty="0">
                <a:solidFill>
                  <a:srgbClr val="FF0000"/>
                </a:solidFill>
              </a:rPr>
              <a:t>and why</a:t>
            </a:r>
            <a:r>
              <a:rPr lang="en-US" sz="4000" dirty="0">
                <a:solidFill>
                  <a:srgbClr val="FF0000"/>
                </a:solidFill>
              </a:rPr>
              <a:t>!</a:t>
            </a:r>
          </a:p>
        </p:txBody>
      </p:sp>
    </p:spTree>
    <p:extLst>
      <p:ext uri="{BB962C8B-B14F-4D97-AF65-F5344CB8AC3E}">
        <p14:creationId xmlns:p14="http://schemas.microsoft.com/office/powerpoint/2010/main" val="13258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dirty="0">
                <a:ea typeface="ＭＳ Ｐゴシック" pitchFamily="34" charset="-128"/>
              </a:rPr>
              <a:t>Take-Home Messages</a:t>
            </a:r>
          </a:p>
        </p:txBody>
      </p:sp>
      <p:sp>
        <p:nvSpPr>
          <p:cNvPr id="6147" name="Content Placeholder 2"/>
          <p:cNvSpPr>
            <a:spLocks noGrp="1"/>
          </p:cNvSpPr>
          <p:nvPr>
            <p:ph idx="4294967295"/>
          </p:nvPr>
        </p:nvSpPr>
        <p:spPr>
          <a:xfrm>
            <a:off x="0" y="1716088"/>
            <a:ext cx="9982200" cy="4891087"/>
          </a:xfrm>
        </p:spPr>
        <p:txBody>
          <a:bodyPr/>
          <a:lstStyle/>
          <a:p>
            <a:pPr marL="566738" indent="-566738">
              <a:spcBef>
                <a:spcPts val="4200"/>
              </a:spcBef>
              <a:buSzPct val="150000"/>
              <a:buFont typeface="Wingdings" panose="05000000000000000000" pitchFamily="2" charset="2"/>
              <a:buChar char="q"/>
            </a:pPr>
            <a:r>
              <a:rPr lang="en-US" sz="3600" dirty="0">
                <a:ea typeface="ＭＳ Ｐゴシック" pitchFamily="34" charset="-128"/>
              </a:rPr>
              <a:t>You need cognitive systems</a:t>
            </a:r>
          </a:p>
          <a:p>
            <a:pPr marL="566738" indent="-566738">
              <a:spcBef>
                <a:spcPts val="4200"/>
              </a:spcBef>
              <a:buSzPct val="150000"/>
              <a:buFont typeface="Wingdings" panose="05000000000000000000" pitchFamily="2" charset="2"/>
              <a:buChar char="q"/>
            </a:pPr>
            <a:r>
              <a:rPr lang="en-US" sz="3600" dirty="0">
                <a:ea typeface="ＭＳ Ｐゴシック" pitchFamily="34" charset="-128"/>
              </a:rPr>
              <a:t>Many varieties of cognitive systems exist</a:t>
            </a:r>
          </a:p>
          <a:p>
            <a:pPr marL="566738" indent="-566738">
              <a:spcBef>
                <a:spcPts val="4200"/>
              </a:spcBef>
              <a:buSzPct val="150000"/>
              <a:buFont typeface="Wingdings" panose="05000000000000000000" pitchFamily="2" charset="2"/>
              <a:buChar char="q"/>
            </a:pPr>
            <a:r>
              <a:rPr lang="en-US" sz="3600" dirty="0">
                <a:ea typeface="ＭＳ Ｐゴシック" pitchFamily="34" charset="-128"/>
              </a:rPr>
              <a:t>Good ones have adaptive, complex behavior that understand </a:t>
            </a:r>
            <a:r>
              <a:rPr lang="en-US" sz="3600" b="1" i="1" dirty="0">
                <a:ea typeface="ＭＳ Ｐゴシック" pitchFamily="34" charset="-128"/>
              </a:rPr>
              <a:t>why</a:t>
            </a:r>
            <a:r>
              <a:rPr lang="en-US" sz="3600" dirty="0">
                <a:ea typeface="ＭＳ Ｐゴシック" pitchFamily="34" charset="-128"/>
              </a:rPr>
              <a:t> they are doing </a:t>
            </a:r>
            <a:r>
              <a:rPr lang="en-US" sz="3600" b="1" i="1" dirty="0">
                <a:ea typeface="ＭＳ Ｐゴシック" pitchFamily="34" charset="-128"/>
              </a:rPr>
              <a:t>what</a:t>
            </a:r>
            <a:r>
              <a:rPr lang="en-US" sz="3600" dirty="0">
                <a:ea typeface="ＭＳ Ｐゴシック" pitchFamily="34" charset="-128"/>
              </a:rPr>
              <a:t> they are doing</a:t>
            </a:r>
          </a:p>
          <a:p>
            <a:pPr marL="566738" indent="-566738">
              <a:spcBef>
                <a:spcPts val="4200"/>
              </a:spcBef>
              <a:buSzPct val="150000"/>
              <a:buFont typeface="Wingdings" panose="05000000000000000000" pitchFamily="2" charset="2"/>
              <a:buChar char="q"/>
            </a:pPr>
            <a:r>
              <a:rPr lang="en-US" sz="3600" dirty="0">
                <a:ea typeface="ＭＳ Ｐゴシック" pitchFamily="34" charset="-128"/>
              </a:rPr>
              <a:t>Methods can help you decide which approaches to use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190" y="1452108"/>
            <a:ext cx="788920" cy="68922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190" y="2532513"/>
            <a:ext cx="788920" cy="68922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190" y="3612918"/>
            <a:ext cx="788920" cy="68922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190" y="5283288"/>
            <a:ext cx="788920" cy="689221"/>
          </a:xfrm>
          <a:prstGeom prst="rect">
            <a:avLst/>
          </a:prstGeom>
        </p:spPr>
      </p:pic>
      <p:sp>
        <p:nvSpPr>
          <p:cNvPr id="2" name="TextBox 1">
            <a:extLst>
              <a:ext uri="{FF2B5EF4-FFF2-40B4-BE49-F238E27FC236}">
                <a16:creationId xmlns:a16="http://schemas.microsoft.com/office/drawing/2014/main" id="{AF71D45D-0296-4998-BEB7-F0FFE60EA003}"/>
              </a:ext>
            </a:extLst>
          </p:cNvPr>
          <p:cNvSpPr txBox="1"/>
          <p:nvPr/>
        </p:nvSpPr>
        <p:spPr>
          <a:xfrm rot="20895928">
            <a:off x="6140096" y="1389785"/>
            <a:ext cx="5663730" cy="1015663"/>
          </a:xfrm>
          <a:prstGeom prst="rect">
            <a:avLst/>
          </a:prstGeom>
          <a:noFill/>
        </p:spPr>
        <p:txBody>
          <a:bodyPr wrap="none" rtlCol="0">
            <a:spAutoFit/>
          </a:bodyPr>
          <a:lstStyle/>
          <a:p>
            <a:r>
              <a:rPr lang="en-US" sz="6000" dirty="0">
                <a:solidFill>
                  <a:srgbClr val="00B050"/>
                </a:solidFill>
                <a:latin typeface="Freestyle Script" panose="030804020302050B0404" pitchFamily="66" charset="0"/>
              </a:rPr>
              <a:t>raise the bar of automation!</a:t>
            </a:r>
          </a:p>
        </p:txBody>
      </p:sp>
    </p:spTree>
    <p:extLst>
      <p:ext uri="{BB962C8B-B14F-4D97-AF65-F5344CB8AC3E}">
        <p14:creationId xmlns:p14="http://schemas.microsoft.com/office/powerpoint/2010/main" val="3666619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2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vert="horz" wrap="square" lIns="914400" tIns="45720" rIns="91440" bIns="45720" numCol="1" anchor="ctr" anchorCtr="0" compatLnSpc="1">
            <a:prstTxWarp prst="textNoShape">
              <a:avLst/>
            </a:prstTxWarp>
          </a:bodyPr>
          <a:lstStyle/>
          <a:p>
            <a:pPr eaLnBrk="1" hangingPunct="1"/>
            <a:r>
              <a:rPr lang="en-US" dirty="0">
                <a:ea typeface="ＭＳ Ｐゴシック" pitchFamily="34" charset="-128"/>
              </a:rPr>
              <a:t>Learning Objectives (Recap)</a:t>
            </a:r>
          </a:p>
        </p:txBody>
      </p:sp>
      <p:grpSp>
        <p:nvGrpSpPr>
          <p:cNvPr id="3" name="Group 2"/>
          <p:cNvGrpSpPr/>
          <p:nvPr/>
        </p:nvGrpSpPr>
        <p:grpSpPr>
          <a:xfrm>
            <a:off x="1750695" y="888750"/>
            <a:ext cx="2651760" cy="2549465"/>
            <a:chOff x="226695" y="888749"/>
            <a:chExt cx="2651760" cy="2549465"/>
          </a:xfrm>
        </p:grpSpPr>
        <p:grpSp>
          <p:nvGrpSpPr>
            <p:cNvPr id="20" name="Group 19"/>
            <p:cNvGrpSpPr/>
            <p:nvPr/>
          </p:nvGrpSpPr>
          <p:grpSpPr>
            <a:xfrm>
              <a:off x="226695" y="1238250"/>
              <a:ext cx="2651760" cy="2199964"/>
              <a:chOff x="226695" y="1238250"/>
              <a:chExt cx="2651760" cy="2199964"/>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6695" y="1238250"/>
                <a:ext cx="2651760" cy="1442881"/>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p:cNvSpPr txBox="1"/>
              <p:nvPr/>
            </p:nvSpPr>
            <p:spPr>
              <a:xfrm>
                <a:off x="226695" y="273032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Characterize Cognitive Systems</a:t>
                </a:r>
              </a:p>
            </p:txBody>
          </p:sp>
        </p:grpSp>
        <p:sp>
          <p:nvSpPr>
            <p:cNvPr id="22" name="Oval 21"/>
            <p:cNvSpPr/>
            <p:nvPr/>
          </p:nvSpPr>
          <p:spPr bwMode="auto">
            <a:xfrm>
              <a:off x="502103" y="88874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1</a:t>
              </a:r>
            </a:p>
          </p:txBody>
        </p:sp>
      </p:grpSp>
      <p:grpSp>
        <p:nvGrpSpPr>
          <p:cNvPr id="4" name="Group 3"/>
          <p:cNvGrpSpPr/>
          <p:nvPr/>
        </p:nvGrpSpPr>
        <p:grpSpPr>
          <a:xfrm>
            <a:off x="4770120" y="888750"/>
            <a:ext cx="2651760" cy="2549465"/>
            <a:chOff x="3246120" y="888749"/>
            <a:chExt cx="2651760" cy="2549465"/>
          </a:xfrm>
        </p:grpSpPr>
        <p:grpSp>
          <p:nvGrpSpPr>
            <p:cNvPr id="19" name="Group 18"/>
            <p:cNvGrpSpPr/>
            <p:nvPr/>
          </p:nvGrpSpPr>
          <p:grpSpPr>
            <a:xfrm>
              <a:off x="3246120" y="1204686"/>
              <a:ext cx="2651760" cy="2233528"/>
              <a:chOff x="3246120" y="1204686"/>
              <a:chExt cx="2651760" cy="2233528"/>
            </a:xfrm>
          </p:grpSpPr>
          <p:pic>
            <p:nvPicPr>
              <p:cNvPr id="1026" name="Picture 2" descr="Plus, Green, Button, Add, Positive, Icon"/>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514" r="-7514"/>
              <a:stretch/>
            </p:blipFill>
            <p:spPr bwMode="auto">
              <a:xfrm>
                <a:off x="3246120" y="1204686"/>
                <a:ext cx="2651760" cy="14704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3246120" y="273032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Examine Benefits and Distinguishing Features</a:t>
                </a:r>
              </a:p>
            </p:txBody>
          </p:sp>
        </p:grpSp>
        <p:sp>
          <p:nvSpPr>
            <p:cNvPr id="26" name="Oval 25"/>
            <p:cNvSpPr/>
            <p:nvPr/>
          </p:nvSpPr>
          <p:spPr bwMode="auto">
            <a:xfrm>
              <a:off x="3435803" y="88874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2</a:t>
              </a:r>
            </a:p>
          </p:txBody>
        </p:sp>
      </p:grpSp>
      <p:grpSp>
        <p:nvGrpSpPr>
          <p:cNvPr id="5" name="Group 4"/>
          <p:cNvGrpSpPr/>
          <p:nvPr/>
        </p:nvGrpSpPr>
        <p:grpSpPr>
          <a:xfrm>
            <a:off x="7789546" y="888750"/>
            <a:ext cx="2656115" cy="2568515"/>
            <a:chOff x="6265545" y="888749"/>
            <a:chExt cx="2656115" cy="2568515"/>
          </a:xfrm>
        </p:grpSpPr>
        <p:grpSp>
          <p:nvGrpSpPr>
            <p:cNvPr id="18" name="Group 17"/>
            <p:cNvGrpSpPr/>
            <p:nvPr/>
          </p:nvGrpSpPr>
          <p:grpSpPr>
            <a:xfrm>
              <a:off x="6265545" y="1204685"/>
              <a:ext cx="2656115" cy="2252579"/>
              <a:chOff x="6265545" y="1204685"/>
              <a:chExt cx="2656115" cy="2252579"/>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l="-6489" r="-4666"/>
              <a:stretch/>
            </p:blipFill>
            <p:spPr>
              <a:xfrm>
                <a:off x="6265545" y="1204685"/>
                <a:ext cx="2656115" cy="14804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6265545" y="2749378"/>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Compare to Traditional Software Systems</a:t>
                </a:r>
              </a:p>
            </p:txBody>
          </p:sp>
        </p:grpSp>
        <p:sp>
          <p:nvSpPr>
            <p:cNvPr id="27" name="Oval 26"/>
            <p:cNvSpPr/>
            <p:nvPr/>
          </p:nvSpPr>
          <p:spPr bwMode="auto">
            <a:xfrm>
              <a:off x="6483803" y="88874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grpSp>
        <p:nvGrpSpPr>
          <p:cNvPr id="14" name="Group 13"/>
          <p:cNvGrpSpPr/>
          <p:nvPr/>
        </p:nvGrpSpPr>
        <p:grpSpPr>
          <a:xfrm>
            <a:off x="7789545" y="3574800"/>
            <a:ext cx="2651760" cy="2508959"/>
            <a:chOff x="6265545" y="3574799"/>
            <a:chExt cx="2651760" cy="2508959"/>
          </a:xfrm>
        </p:grpSpPr>
        <p:grpSp>
          <p:nvGrpSpPr>
            <p:cNvPr id="31" name="Group 30"/>
            <p:cNvGrpSpPr/>
            <p:nvPr/>
          </p:nvGrpSpPr>
          <p:grpSpPr>
            <a:xfrm>
              <a:off x="6265545" y="3769093"/>
              <a:ext cx="2651760" cy="2314665"/>
              <a:chOff x="6265545" y="3769093"/>
              <a:chExt cx="2651760" cy="2314665"/>
            </a:xfrm>
          </p:grpSpPr>
          <p:pic>
            <p:nvPicPr>
              <p:cNvPr id="23" name="Picture 2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5545" y="3769093"/>
                <a:ext cx="2651760" cy="15422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6265545" y="5375872"/>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Evaluate When to Use Cognitive Systems</a:t>
                </a:r>
              </a:p>
            </p:txBody>
          </p:sp>
        </p:grpSp>
        <p:sp>
          <p:nvSpPr>
            <p:cNvPr id="28" name="Oval 27"/>
            <p:cNvSpPr/>
            <p:nvPr/>
          </p:nvSpPr>
          <p:spPr bwMode="auto">
            <a:xfrm>
              <a:off x="8036377" y="357479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6</a:t>
              </a:r>
            </a:p>
          </p:txBody>
        </p:sp>
      </p:grpSp>
      <p:grpSp>
        <p:nvGrpSpPr>
          <p:cNvPr id="13" name="Group 12"/>
          <p:cNvGrpSpPr/>
          <p:nvPr/>
        </p:nvGrpSpPr>
        <p:grpSpPr>
          <a:xfrm>
            <a:off x="4770120" y="3574799"/>
            <a:ext cx="2678430" cy="2502110"/>
            <a:chOff x="3246120" y="3574799"/>
            <a:chExt cx="2678430" cy="2502110"/>
          </a:xfrm>
        </p:grpSpPr>
        <p:grpSp>
          <p:nvGrpSpPr>
            <p:cNvPr id="25" name="Group 24"/>
            <p:cNvGrpSpPr/>
            <p:nvPr/>
          </p:nvGrpSpPr>
          <p:grpSpPr>
            <a:xfrm>
              <a:off x="3246120" y="3769093"/>
              <a:ext cx="2678430" cy="2307816"/>
              <a:chOff x="3246120" y="3769093"/>
              <a:chExt cx="2678430" cy="2307816"/>
            </a:xfrm>
          </p:grpSpPr>
          <p:sp>
            <p:nvSpPr>
              <p:cNvPr id="8" name="TextBox 7"/>
              <p:cNvSpPr txBox="1"/>
              <p:nvPr/>
            </p:nvSpPr>
            <p:spPr>
              <a:xfrm>
                <a:off x="3248025" y="5369023"/>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Illustrate Supporting Examples</a:t>
                </a:r>
              </a:p>
            </p:txBody>
          </p:sp>
          <p:pic>
            <p:nvPicPr>
              <p:cNvPr id="1028" name="Picture 4" descr="Puzzle, Pieces, Fitting, Setting, Finding, Green"/>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2642" t="7321" r="9840" b="17560"/>
              <a:stretch/>
            </p:blipFill>
            <p:spPr bwMode="auto">
              <a:xfrm>
                <a:off x="3246120" y="3769093"/>
                <a:ext cx="2678430" cy="15458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grpSp>
        <p:sp>
          <p:nvSpPr>
            <p:cNvPr id="29" name="Oval 28"/>
            <p:cNvSpPr/>
            <p:nvPr/>
          </p:nvSpPr>
          <p:spPr bwMode="auto">
            <a:xfrm>
              <a:off x="4935990" y="357479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5</a:t>
              </a:r>
            </a:p>
          </p:txBody>
        </p:sp>
      </p:grpSp>
      <p:grpSp>
        <p:nvGrpSpPr>
          <p:cNvPr id="12" name="Group 11"/>
          <p:cNvGrpSpPr/>
          <p:nvPr/>
        </p:nvGrpSpPr>
        <p:grpSpPr>
          <a:xfrm>
            <a:off x="1750695" y="3574799"/>
            <a:ext cx="2651760" cy="2464010"/>
            <a:chOff x="226695" y="3574799"/>
            <a:chExt cx="2651760" cy="2464010"/>
          </a:xfrm>
        </p:grpSpPr>
        <p:grpSp>
          <p:nvGrpSpPr>
            <p:cNvPr id="24" name="Group 23"/>
            <p:cNvGrpSpPr/>
            <p:nvPr/>
          </p:nvGrpSpPr>
          <p:grpSpPr>
            <a:xfrm>
              <a:off x="226695" y="3787849"/>
              <a:ext cx="2651760" cy="2250960"/>
              <a:chOff x="226695" y="3787849"/>
              <a:chExt cx="2651760" cy="2250960"/>
            </a:xfrm>
          </p:grpSpPr>
          <p:sp>
            <p:nvSpPr>
              <p:cNvPr id="7" name="TextBox 6"/>
              <p:cNvSpPr txBox="1"/>
              <p:nvPr/>
            </p:nvSpPr>
            <p:spPr>
              <a:xfrm>
                <a:off x="226695" y="5330923"/>
                <a:ext cx="2651760" cy="707886"/>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latin typeface="Calibri" panose="020F0502020204030204" pitchFamily="34" charset="0"/>
                  </a:rPr>
                  <a:t>Understand “Least Commitment”</a:t>
                </a: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6695" y="3787849"/>
                <a:ext cx="2651758" cy="1503998"/>
              </a:xfrm>
              <a:prstGeom prst="rect">
                <a:avLst/>
              </a:prstGeom>
              <a:ln>
                <a:solidFill>
                  <a:schemeClr val="tx1"/>
                </a:solidFill>
              </a:ln>
              <a:effectLst>
                <a:outerShdw blurRad="50800" dist="38100" dir="2700000" algn="tl" rotWithShape="0">
                  <a:prstClr val="black">
                    <a:alpha val="40000"/>
                  </a:prstClr>
                </a:outerShdw>
              </a:effectLst>
            </p:spPr>
          </p:pic>
        </p:grpSp>
        <p:sp>
          <p:nvSpPr>
            <p:cNvPr id="30" name="Oval 29"/>
            <p:cNvSpPr/>
            <p:nvPr/>
          </p:nvSpPr>
          <p:spPr bwMode="auto">
            <a:xfrm>
              <a:off x="1835603" y="3574799"/>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4</a:t>
              </a:r>
            </a:p>
          </p:txBody>
        </p:sp>
      </p:grpSp>
    </p:spTree>
    <p:extLst>
      <p:ext uri="{BB962C8B-B14F-4D97-AF65-F5344CB8AC3E}">
        <p14:creationId xmlns:p14="http://schemas.microsoft.com/office/powerpoint/2010/main" val="7596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
                                        <p:tgtEl>
                                          <p:spTgt spid="3"/>
                                        </p:tgtEl>
                                      </p:cBhvr>
                                    </p:animEffect>
                                  </p:childTnLst>
                                </p:cTn>
                              </p:par>
                            </p:childTnLst>
                          </p:cTn>
                        </p:par>
                        <p:par>
                          <p:cTn id="8" fill="hold">
                            <p:stCondLst>
                              <p:cond delay="1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
                                        <p:tgtEl>
                                          <p:spTgt spid="4"/>
                                        </p:tgtEl>
                                      </p:cBhvr>
                                    </p:animEffect>
                                  </p:childTnLst>
                                </p:cTn>
                              </p:par>
                            </p:childTnLst>
                          </p:cTn>
                        </p:par>
                        <p:par>
                          <p:cTn id="12" fill="hold">
                            <p:stCondLst>
                              <p:cond delay="3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
                                        <p:tgtEl>
                                          <p:spTgt spid="5"/>
                                        </p:tgtEl>
                                      </p:cBhvr>
                                    </p:animEffect>
                                  </p:childTnLst>
                                </p:cTn>
                              </p:par>
                            </p:childTnLst>
                          </p:cTn>
                        </p:par>
                        <p:par>
                          <p:cTn id="16" fill="hold">
                            <p:stCondLst>
                              <p:cond delay="45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50"/>
                                        <p:tgtEl>
                                          <p:spTgt spid="12"/>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50"/>
                                        <p:tgtEl>
                                          <p:spTgt spid="13"/>
                                        </p:tgtEl>
                                      </p:cBhvr>
                                    </p:animEffect>
                                  </p:childTnLst>
                                </p:cTn>
                              </p:par>
                            </p:childTnLst>
                          </p:cTn>
                        </p:par>
                        <p:par>
                          <p:cTn id="24" fill="hold">
                            <p:stCondLst>
                              <p:cond delay="7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8000" dirty="0"/>
              <a:t>Questions?</a:t>
            </a:r>
          </a:p>
        </p:txBody>
      </p:sp>
      <p:graphicFrame>
        <p:nvGraphicFramePr>
          <p:cNvPr id="6" name="Table 5"/>
          <p:cNvGraphicFramePr>
            <a:graphicFrameLocks noGrp="1"/>
          </p:cNvGraphicFramePr>
          <p:nvPr>
            <p:extLst>
              <p:ext uri="{D42A27DB-BD31-4B8C-83A1-F6EECF244321}">
                <p14:modId xmlns:p14="http://schemas.microsoft.com/office/powerpoint/2010/main" val="1488287743"/>
              </p:ext>
            </p:extLst>
          </p:nvPr>
        </p:nvGraphicFramePr>
        <p:xfrm>
          <a:off x="2141357" y="4930144"/>
          <a:ext cx="7909284" cy="1402080"/>
        </p:xfrm>
        <a:graphic>
          <a:graphicData uri="http://schemas.openxmlformats.org/drawingml/2006/table">
            <a:tbl>
              <a:tblPr firstRow="1" bandRow="1">
                <a:tableStyleId>{5C22544A-7EE6-4342-B048-85BDC9FD1C3A}</a:tableStyleId>
              </a:tblPr>
              <a:tblGrid>
                <a:gridCol w="3954642">
                  <a:extLst>
                    <a:ext uri="{9D8B030D-6E8A-4147-A177-3AD203B41FA5}">
                      <a16:colId xmlns:a16="http://schemas.microsoft.com/office/drawing/2014/main" val="20000"/>
                    </a:ext>
                  </a:extLst>
                </a:gridCol>
                <a:gridCol w="3954642">
                  <a:extLst>
                    <a:ext uri="{9D8B030D-6E8A-4147-A177-3AD203B41FA5}">
                      <a16:colId xmlns:a16="http://schemas.microsoft.com/office/drawing/2014/main" val="20001"/>
                    </a:ext>
                  </a:extLst>
                </a:gridCol>
              </a:tblGrid>
              <a:tr h="1073152">
                <a:tc>
                  <a:txBody>
                    <a:bodyPr/>
                    <a:lstStyle/>
                    <a:p>
                      <a:pPr algn="ctr"/>
                      <a:r>
                        <a:rPr lang="en-US" sz="2800" dirty="0">
                          <a:solidFill>
                            <a:srgbClr val="656668"/>
                          </a:solidFill>
                          <a:latin typeface="Arial Narrow" pitchFamily="34" charset="0"/>
                        </a:rPr>
                        <a:t>Randolph M. Jones, Ph.D. </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2400" b="0" kern="1200" dirty="0">
                          <a:solidFill>
                            <a:srgbClr val="656668"/>
                          </a:solidFill>
                          <a:latin typeface="Arial Narrow" pitchFamily="34" charset="0"/>
                          <a:ea typeface="+mn-ea"/>
                          <a:cs typeface="+mn-cs"/>
                        </a:rPr>
                        <a:t>rjones</a:t>
                      </a:r>
                      <a:r>
                        <a:rPr lang="en-US" sz="2400" b="0" dirty="0">
                          <a:solidFill>
                            <a:srgbClr val="656668"/>
                          </a:solidFill>
                          <a:latin typeface="Arial Narrow" pitchFamily="34" charset="0"/>
                        </a:rPr>
                        <a:t>@soartech.com</a:t>
                      </a:r>
                    </a:p>
                    <a:p>
                      <a:pPr algn="ctr">
                        <a:spcBef>
                          <a:spcPts val="600"/>
                        </a:spcBef>
                      </a:pPr>
                      <a:endParaRPr lang="en-US" sz="2400" dirty="0">
                        <a:solidFill>
                          <a:srgbClr val="656668"/>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656668"/>
                          </a:solidFill>
                          <a:latin typeface="Arial Narrow" pitchFamily="34" charset="0"/>
                        </a:rPr>
                        <a:t>Dylan Schmorrow, Ph.D.</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2400" b="0" dirty="0">
                          <a:solidFill>
                            <a:srgbClr val="656668"/>
                          </a:solidFill>
                          <a:latin typeface="Arial Narrow" pitchFamily="34" charset="0"/>
                        </a:rPr>
                        <a:t>dylan.schmorrow@soartech.com</a:t>
                      </a:r>
                    </a:p>
                  </a:txBody>
                  <a:tcPr>
                    <a:no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1548617" y="4359470"/>
            <a:ext cx="9094763" cy="172820"/>
            <a:chOff x="633186" y="4165606"/>
            <a:chExt cx="7877629" cy="72567"/>
          </a:xfrm>
        </p:grpSpPr>
        <p:cxnSp>
          <p:nvCxnSpPr>
            <p:cNvPr id="8" name="Straight Connector 7"/>
            <p:cNvCxnSpPr/>
            <p:nvPr/>
          </p:nvCxnSpPr>
          <p:spPr bwMode="auto">
            <a:xfrm>
              <a:off x="633186" y="4165606"/>
              <a:ext cx="7877629" cy="0"/>
            </a:xfrm>
            <a:prstGeom prst="line">
              <a:avLst/>
            </a:prstGeom>
            <a:solidFill>
              <a:schemeClr val="accent1"/>
            </a:solidFill>
            <a:ln w="38100" cap="flat" cmpd="sng" algn="ctr">
              <a:solidFill>
                <a:srgbClr val="00A3C7"/>
              </a:solidFill>
              <a:prstDash val="solid"/>
              <a:miter lim="800000"/>
              <a:headEnd type="none" w="med" len="med"/>
              <a:tailEnd type="none" w="med" len="med"/>
            </a:ln>
            <a:effectLst/>
          </p:spPr>
        </p:cxnSp>
        <p:cxnSp>
          <p:nvCxnSpPr>
            <p:cNvPr id="11" name="Straight Connector 10"/>
            <p:cNvCxnSpPr/>
            <p:nvPr/>
          </p:nvCxnSpPr>
          <p:spPr bwMode="auto">
            <a:xfrm>
              <a:off x="633186" y="4238173"/>
              <a:ext cx="7877629" cy="0"/>
            </a:xfrm>
            <a:prstGeom prst="line">
              <a:avLst/>
            </a:prstGeom>
            <a:solidFill>
              <a:schemeClr val="accent1"/>
            </a:solidFill>
            <a:ln w="38100" cap="flat" cmpd="sng" algn="ctr">
              <a:solidFill>
                <a:srgbClr val="656668"/>
              </a:solidFill>
              <a:prstDash val="solid"/>
              <a:miter lim="800000"/>
              <a:headEnd type="none" w="med" len="med"/>
              <a:tailEnd type="none" w="med" len="med"/>
            </a:ln>
            <a:effectLst/>
          </p:spPr>
        </p:cxnSp>
      </p:grpSp>
    </p:spTree>
    <p:extLst>
      <p:ext uri="{BB962C8B-B14F-4D97-AF65-F5344CB8AC3E}">
        <p14:creationId xmlns:p14="http://schemas.microsoft.com/office/powerpoint/2010/main" val="98011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440" y="1443338"/>
            <a:ext cx="6184493" cy="4947595"/>
          </a:xfrm>
          <a:prstGeom prst="rect">
            <a:avLst/>
          </a:prstGeom>
        </p:spPr>
      </p:pic>
      <p:grpSp>
        <p:nvGrpSpPr>
          <p:cNvPr id="2" name="Group 1"/>
          <p:cNvGrpSpPr/>
          <p:nvPr/>
        </p:nvGrpSpPr>
        <p:grpSpPr>
          <a:xfrm>
            <a:off x="1943637" y="899525"/>
            <a:ext cx="8098180" cy="4325874"/>
            <a:chOff x="419637" y="899525"/>
            <a:chExt cx="8098180" cy="4325874"/>
          </a:xfrm>
        </p:grpSpPr>
        <p:sp>
          <p:nvSpPr>
            <p:cNvPr id="21" name="Rectangle 20"/>
            <p:cNvSpPr/>
            <p:nvPr/>
          </p:nvSpPr>
          <p:spPr bwMode="auto">
            <a:xfrm rot="20653469">
              <a:off x="680778" y="4701353"/>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Knowing</a:t>
              </a:r>
            </a:p>
          </p:txBody>
        </p:sp>
        <p:sp>
          <p:nvSpPr>
            <p:cNvPr id="22" name="Rectangle 21"/>
            <p:cNvSpPr/>
            <p:nvPr/>
          </p:nvSpPr>
          <p:spPr bwMode="auto">
            <a:xfrm rot="21115665">
              <a:off x="514664" y="3968644"/>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Understanding</a:t>
              </a:r>
            </a:p>
          </p:txBody>
        </p:sp>
        <p:sp>
          <p:nvSpPr>
            <p:cNvPr id="23" name="Rectangle 22"/>
            <p:cNvSpPr/>
            <p:nvPr/>
          </p:nvSpPr>
          <p:spPr bwMode="auto">
            <a:xfrm rot="21569086">
              <a:off x="419637" y="3194723"/>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Deciding</a:t>
              </a:r>
            </a:p>
          </p:txBody>
        </p:sp>
        <p:sp>
          <p:nvSpPr>
            <p:cNvPr id="24" name="Rectangle 23"/>
            <p:cNvSpPr/>
            <p:nvPr/>
          </p:nvSpPr>
          <p:spPr bwMode="auto">
            <a:xfrm rot="579231">
              <a:off x="447837" y="2437372"/>
              <a:ext cx="2652224"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Problem Solving</a:t>
              </a:r>
            </a:p>
          </p:txBody>
        </p:sp>
        <p:sp>
          <p:nvSpPr>
            <p:cNvPr id="25" name="Rectangle 24"/>
            <p:cNvSpPr/>
            <p:nvPr/>
          </p:nvSpPr>
          <p:spPr bwMode="auto">
            <a:xfrm rot="1055508">
              <a:off x="422602" y="1685499"/>
              <a:ext cx="2890703"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Analyzing</a:t>
              </a:r>
            </a:p>
          </p:txBody>
        </p:sp>
        <p:sp>
          <p:nvSpPr>
            <p:cNvPr id="26" name="Rectangle 25"/>
            <p:cNvSpPr/>
            <p:nvPr/>
          </p:nvSpPr>
          <p:spPr bwMode="auto">
            <a:xfrm rot="21118369">
              <a:off x="5915918" y="2468358"/>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Synthesizing</a:t>
              </a:r>
            </a:p>
          </p:txBody>
        </p:sp>
        <p:sp>
          <p:nvSpPr>
            <p:cNvPr id="27" name="Rectangle 26"/>
            <p:cNvSpPr/>
            <p:nvPr/>
          </p:nvSpPr>
          <p:spPr bwMode="auto">
            <a:xfrm rot="20414938">
              <a:off x="5704404" y="1614864"/>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Assessing</a:t>
              </a:r>
            </a:p>
          </p:txBody>
        </p:sp>
        <p:sp>
          <p:nvSpPr>
            <p:cNvPr id="28" name="Rectangle 27"/>
            <p:cNvSpPr/>
            <p:nvPr/>
          </p:nvSpPr>
          <p:spPr bwMode="auto">
            <a:xfrm rot="19920087">
              <a:off x="5379086" y="899525"/>
              <a:ext cx="2601899" cy="524046"/>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r>
                <a:rPr lang="en-US" sz="2800" dirty="0">
                  <a:solidFill>
                    <a:schemeClr val="bg1"/>
                  </a:solidFill>
                  <a:latin typeface="Calibri" panose="020F0502020204030204" pitchFamily="34" charset="0"/>
                </a:rPr>
                <a:t>Judging</a:t>
              </a:r>
            </a:p>
          </p:txBody>
        </p:sp>
      </p:gr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9885" b="100000" l="6941" r="100000"/>
                    </a14:imgEffect>
                  </a14:imgLayer>
                </a14:imgProps>
              </a:ext>
              <a:ext uri="{28A0092B-C50C-407E-A947-70E740481C1C}">
                <a14:useLocalDpi xmlns:a14="http://schemas.microsoft.com/office/drawing/2010/main"/>
              </a:ext>
            </a:extLst>
          </a:blip>
          <a:stretch>
            <a:fillRect/>
          </a:stretch>
        </p:blipFill>
        <p:spPr>
          <a:xfrm>
            <a:off x="2484797" y="1314451"/>
            <a:ext cx="7484833" cy="5043303"/>
          </a:xfrm>
          <a:prstGeom prst="rect">
            <a:avLst/>
          </a:prstGeom>
        </p:spPr>
      </p:pic>
      <p:pic>
        <p:nvPicPr>
          <p:cNvPr id="5" name="Why"/>
          <p:cNvPicPr>
            <a:picLocks noChangeAspect="1"/>
          </p:cNvPicPr>
          <p:nvPr/>
        </p:nvPicPr>
        <p:blipFill>
          <a:blip r:embed="rId6"/>
          <a:stretch>
            <a:fillRect/>
          </a:stretch>
        </p:blipFill>
        <p:spPr>
          <a:xfrm rot="21138142">
            <a:off x="4627788" y="673886"/>
            <a:ext cx="3840990" cy="2814558"/>
          </a:xfrm>
          <a:prstGeom prst="rect">
            <a:avLst/>
          </a:prstGeom>
        </p:spPr>
      </p:pic>
      <p:sp>
        <p:nvSpPr>
          <p:cNvPr id="3" name="Right Arrow 2"/>
          <p:cNvSpPr/>
          <p:nvPr/>
        </p:nvSpPr>
        <p:spPr bwMode="auto">
          <a:xfrm>
            <a:off x="5581650" y="3004622"/>
            <a:ext cx="1028700" cy="904249"/>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fontScale="92500" lnSpcReduction="10000"/>
          </a:bodyPr>
          <a:lstStyle/>
          <a:p>
            <a:endParaRPr lang="en-US" sz="2800" dirty="0">
              <a:solidFill>
                <a:schemeClr val="bg1"/>
              </a:solidFill>
              <a:latin typeface="Calibri" panose="020F0502020204030204" pitchFamily="34" charset="0"/>
            </a:endParaRPr>
          </a:p>
        </p:txBody>
      </p:sp>
      <p:cxnSp>
        <p:nvCxnSpPr>
          <p:cNvPr id="18" name="Straight Connector 17"/>
          <p:cNvCxnSpPr/>
          <p:nvPr/>
        </p:nvCxnSpPr>
        <p:spPr bwMode="auto">
          <a:xfrm>
            <a:off x="0" y="6381345"/>
            <a:ext cx="12207240" cy="0"/>
          </a:xfrm>
          <a:prstGeom prst="line">
            <a:avLst/>
          </a:prstGeom>
          <a:solidFill>
            <a:schemeClr val="accent1"/>
          </a:solidFill>
          <a:ln w="76200" cap="flat" cmpd="sng" algn="ctr">
            <a:solidFill>
              <a:schemeClr val="tx1"/>
            </a:solidFill>
            <a:prstDash val="solid"/>
            <a:miter lim="800000"/>
            <a:headEnd type="none" w="med" len="med"/>
            <a:tailEnd type="none" w="med" len="med"/>
          </a:ln>
          <a:effectLst/>
        </p:spPr>
      </p:cxnSp>
      <p:sp>
        <p:nvSpPr>
          <p:cNvPr id="19" name="Title 1"/>
          <p:cNvSpPr>
            <a:spLocks noGrp="1"/>
          </p:cNvSpPr>
          <p:nvPr>
            <p:ph type="title"/>
          </p:nvPr>
        </p:nvSpPr>
        <p:spPr>
          <a:xfrm>
            <a:off x="698315" y="-58269"/>
            <a:ext cx="9144000" cy="824459"/>
          </a:xfrm>
        </p:spPr>
        <p:txBody>
          <a:bodyPr vert="horz" wrap="square" lIns="1097280" tIns="45720" rIns="91440" bIns="45720" numCol="1" anchor="ctr" anchorCtr="0" compatLnSpc="1">
            <a:prstTxWarp prst="textNoShape">
              <a:avLst/>
            </a:prstTxWarp>
          </a:bodyPr>
          <a:lstStyle>
            <a:lvl1pPr algn="l">
              <a:defRPr sz="2400">
                <a:solidFill>
                  <a:schemeClr val="bg1"/>
                </a:solidFill>
              </a:defRPr>
            </a:lvl1pPr>
          </a:lstStyle>
          <a:p>
            <a:pPr algn="ctr"/>
            <a:r>
              <a:rPr lang="en-US" dirty="0"/>
              <a:t>What is a Cognitive System?</a:t>
            </a:r>
          </a:p>
        </p:txBody>
      </p:sp>
      <p:sp>
        <p:nvSpPr>
          <p:cNvPr id="29" name="Oval 28"/>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17582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2.91667E-6 7.40741E-7 L -0.21029 0.00116 " pathEditMode="relative" rAng="0" ptsTypes="AA">
                                      <p:cBhvr>
                                        <p:cTn id="9" dur="500" fill="hold"/>
                                        <p:tgtEl>
                                          <p:spTgt spid="14"/>
                                        </p:tgtEl>
                                        <p:attrNameLst>
                                          <p:attrName>ppt_x</p:attrName>
                                          <p:attrName>ppt_y</p:attrName>
                                        </p:attrNameLst>
                                      </p:cBhvr>
                                      <p:rCtr x="-10521" y="46"/>
                                    </p:animMotion>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851" y="-75656"/>
            <a:ext cx="12522201" cy="824459"/>
            <a:chOff x="140851" y="-75657"/>
            <a:chExt cx="12522201" cy="824459"/>
          </a:xfrm>
        </p:grpSpPr>
        <p:sp>
          <p:nvSpPr>
            <p:cNvPr id="10" name="Title 1"/>
            <p:cNvSpPr txBox="1">
              <a:spLocks/>
            </p:cNvSpPr>
            <p:nvPr/>
          </p:nvSpPr>
          <p:spPr bwMode="auto">
            <a:xfrm>
              <a:off x="2590799" y="-75657"/>
              <a:ext cx="10072253" cy="824459"/>
            </a:xfrm>
            <a:prstGeom prst="rect">
              <a:avLst/>
            </a:prstGeom>
            <a:noFill/>
            <a:ln w="9525">
              <a:noFill/>
              <a:miter lim="800000"/>
              <a:headEnd/>
              <a:tailEnd/>
            </a:ln>
            <a:effectLst/>
          </p:spPr>
          <p:txBody>
            <a:bodyPr vert="horz" wrap="square" lIns="1097280" tIns="45720" rIns="91440" bIns="45720" numCol="1" anchor="ctr" anchorCtr="0" compatLnSpc="1">
              <a:prstTxWarp prst="textNoShape">
                <a:avLst/>
              </a:prstTxWarp>
            </a:bodyPr>
            <a:lst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r>
                <a:rPr lang="en-US" dirty="0">
                  <a:ea typeface="ＭＳ Ｐゴシック" pitchFamily="34" charset="-128"/>
                </a:rPr>
                <a:t>Benefits of human-like cognition?</a:t>
              </a:r>
              <a:endParaRPr lang="en-US" kern="0" dirty="0"/>
            </a:p>
          </p:txBody>
        </p:sp>
        <p:sp>
          <p:nvSpPr>
            <p:cNvPr id="11" name="Oval 10"/>
            <p:cNvSpPr/>
            <p:nvPr/>
          </p:nvSpPr>
          <p:spPr bwMode="auto">
            <a:xfrm>
              <a:off x="140851" y="48487"/>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2</a:t>
              </a:r>
            </a:p>
          </p:txBody>
        </p:sp>
      </p:grpSp>
      <p:cxnSp>
        <p:nvCxnSpPr>
          <p:cNvPr id="4" name="Straight Connector 3"/>
          <p:cNvCxnSpPr/>
          <p:nvPr/>
        </p:nvCxnSpPr>
        <p:spPr bwMode="auto">
          <a:xfrm>
            <a:off x="6096000" y="1028700"/>
            <a:ext cx="0" cy="497205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sp>
        <p:nvSpPr>
          <p:cNvPr id="8" name="TextBox 7"/>
          <p:cNvSpPr txBox="1"/>
          <p:nvPr/>
        </p:nvSpPr>
        <p:spPr>
          <a:xfrm>
            <a:off x="234057" y="4074631"/>
            <a:ext cx="5715000" cy="2215991"/>
          </a:xfrm>
          <a:prstGeom prst="rect">
            <a:avLst/>
          </a:prstGeom>
          <a:noFill/>
        </p:spPr>
        <p:txBody>
          <a:bodyPr wrap="square" rtlCol="0">
            <a:spAutoFit/>
          </a:bodyPr>
          <a:lstStyle/>
          <a:p>
            <a:pPr marL="406400" indent="-406400">
              <a:spcBef>
                <a:spcPts val="2400"/>
              </a:spcBef>
              <a:buClr>
                <a:srgbClr val="007F00"/>
              </a:buClr>
              <a:buSzPct val="125000"/>
              <a:buFont typeface="Wingdings" panose="05000000000000000000" pitchFamily="2" charset="2"/>
              <a:buChar char="ü"/>
            </a:pPr>
            <a:r>
              <a:rPr lang="en-US" dirty="0">
                <a:latin typeface="Arial Narrow" panose="020B0606020202030204" pitchFamily="34" charset="0"/>
                <a:ea typeface="ＭＳ Ｐゴシック" pitchFamily="34" charset="-128"/>
              </a:rPr>
              <a:t>Satisficing: Best quick decision</a:t>
            </a:r>
          </a:p>
          <a:p>
            <a:pPr marL="406400" indent="-406400">
              <a:spcBef>
                <a:spcPts val="600"/>
              </a:spcBef>
              <a:buClr>
                <a:srgbClr val="007F00"/>
              </a:buClr>
              <a:buSzPct val="125000"/>
              <a:buFont typeface="Wingdings" panose="05000000000000000000" pitchFamily="2" charset="2"/>
              <a:buChar char="ü"/>
            </a:pPr>
            <a:r>
              <a:rPr lang="en-US" dirty="0">
                <a:latin typeface="Arial Narrow" panose="020B0606020202030204" pitchFamily="34" charset="0"/>
                <a:ea typeface="ＭＳ Ｐゴシック" pitchFamily="34" charset="-128"/>
              </a:rPr>
              <a:t>Emergent, purposeful, adaptive</a:t>
            </a:r>
          </a:p>
          <a:p>
            <a:pPr marL="406400" indent="-406400">
              <a:spcBef>
                <a:spcPts val="600"/>
              </a:spcBef>
              <a:buClr>
                <a:srgbClr val="007F00"/>
              </a:buClr>
              <a:buSzPct val="125000"/>
              <a:buFont typeface="Wingdings" panose="05000000000000000000" pitchFamily="2" charset="2"/>
              <a:buChar char="ü"/>
            </a:pPr>
            <a:r>
              <a:rPr lang="en-US" dirty="0">
                <a:latin typeface="Arial Narrow" panose="020B0606020202030204" pitchFamily="34" charset="0"/>
                <a:ea typeface="ＭＳ Ｐゴシック" pitchFamily="34" charset="-128"/>
              </a:rPr>
              <a:t>(Re-)consider interpretations of the situation, goals, and plan</a:t>
            </a:r>
            <a:endParaRPr lang="en-US" dirty="0">
              <a:latin typeface="Arial Narrow" panose="020B0606020202030204" pitchFamily="34" charset="0"/>
            </a:endParaRPr>
          </a:p>
        </p:txBody>
      </p:sp>
      <p:sp>
        <p:nvSpPr>
          <p:cNvPr id="12" name="TextBox 11"/>
          <p:cNvSpPr txBox="1"/>
          <p:nvPr/>
        </p:nvSpPr>
        <p:spPr>
          <a:xfrm>
            <a:off x="6310357" y="4078224"/>
            <a:ext cx="5715000" cy="2492990"/>
          </a:xfrm>
          <a:prstGeom prst="rect">
            <a:avLst/>
          </a:prstGeom>
          <a:noFill/>
        </p:spPr>
        <p:txBody>
          <a:bodyPr wrap="square" rtlCol="0">
            <a:spAutoFit/>
          </a:bodyPr>
          <a:lstStyle/>
          <a:p>
            <a:pPr marL="347663" lvl="1" indent="-347663">
              <a:spcBef>
                <a:spcPts val="2400"/>
              </a:spcBef>
              <a:buClr>
                <a:srgbClr val="C00000"/>
              </a:buClr>
              <a:buSzPct val="125000"/>
              <a:buFont typeface="Wingdings" panose="05000000000000000000" pitchFamily="2" charset="2"/>
              <a:buChar char=""/>
            </a:pPr>
            <a:r>
              <a:rPr lang="en-US" dirty="0">
                <a:latin typeface="Arial Narrow" panose="020B0606020202030204" pitchFamily="34" charset="0"/>
                <a:ea typeface="ＭＳ Ｐゴシック" pitchFamily="34" charset="-128"/>
              </a:rPr>
              <a:t>Computation-intensive</a:t>
            </a:r>
          </a:p>
          <a:p>
            <a:pPr marL="347663" lvl="1" indent="-347663">
              <a:spcBef>
                <a:spcPts val="600"/>
              </a:spcBef>
              <a:buClr>
                <a:srgbClr val="C00000"/>
              </a:buClr>
              <a:buSzPct val="125000"/>
              <a:buFont typeface="Wingdings" panose="05000000000000000000" pitchFamily="2" charset="2"/>
              <a:buChar char=""/>
            </a:pPr>
            <a:r>
              <a:rPr lang="en-US" dirty="0">
                <a:latin typeface="Arial Narrow" panose="020B0606020202030204" pitchFamily="34" charset="0"/>
                <a:ea typeface="ＭＳ Ｐゴシック" pitchFamily="34" charset="-128"/>
              </a:rPr>
              <a:t>“Traditional” expert systems</a:t>
            </a:r>
          </a:p>
          <a:p>
            <a:pPr marL="347663" lvl="1" indent="-347663">
              <a:spcBef>
                <a:spcPts val="600"/>
              </a:spcBef>
              <a:buClr>
                <a:srgbClr val="C00000"/>
              </a:buClr>
              <a:buSzPct val="125000"/>
              <a:buFont typeface="Wingdings" panose="05000000000000000000" pitchFamily="2" charset="2"/>
              <a:buChar char=""/>
            </a:pPr>
            <a:r>
              <a:rPr lang="en-US" dirty="0">
                <a:latin typeface="Arial Narrow" panose="020B0606020202030204" pitchFamily="34" charset="0"/>
                <a:ea typeface="ＭＳ Ｐゴシック" pitchFamily="34" charset="-128"/>
              </a:rPr>
              <a:t>“Reactive” systems with no internal state</a:t>
            </a:r>
          </a:p>
          <a:p>
            <a:pPr marL="347663" indent="-347663">
              <a:buClr>
                <a:srgbClr val="C00000"/>
              </a:buClr>
              <a:buFont typeface="Wingdings" panose="05000000000000000000" pitchFamily="2" charset="2"/>
              <a:buChar char=""/>
            </a:pPr>
            <a:endParaRPr lang="en-US" sz="1800" dirty="0">
              <a:ea typeface="ＭＳ Ｐゴシック" pitchFamily="34" charset="-128"/>
            </a:endParaRPr>
          </a:p>
        </p:txBody>
      </p:sp>
      <p:sp>
        <p:nvSpPr>
          <p:cNvPr id="9" name="TextBox 8"/>
          <p:cNvSpPr txBox="1"/>
          <p:nvPr/>
        </p:nvSpPr>
        <p:spPr>
          <a:xfrm>
            <a:off x="203982" y="1052649"/>
            <a:ext cx="5719056" cy="584775"/>
          </a:xfrm>
          <a:prstGeom prst="rect">
            <a:avLst/>
          </a:prstGeom>
          <a:solidFill>
            <a:schemeClr val="tx1"/>
          </a:solidFill>
        </p:spPr>
        <p:txBody>
          <a:bodyPr wrap="square" rtlCol="0">
            <a:spAutoFit/>
          </a:bodyPr>
          <a:lstStyle/>
          <a:p>
            <a:pPr algn="ctr"/>
            <a:r>
              <a:rPr lang="en-US" b="1" dirty="0">
                <a:solidFill>
                  <a:schemeClr val="bg1"/>
                </a:solidFill>
                <a:latin typeface="Calibri" panose="020F0502020204030204" pitchFamily="34" charset="0"/>
                <a:ea typeface="ＭＳ Ｐゴシック" pitchFamily="34" charset="-128"/>
              </a:rPr>
              <a:t>Human-Like Cognition</a:t>
            </a:r>
            <a:endParaRPr lang="en-US" dirty="0">
              <a:solidFill>
                <a:schemeClr val="bg1"/>
              </a:solidFill>
              <a:latin typeface="Calibri" panose="020F0502020204030204" pitchFamily="34" charset="0"/>
            </a:endParaRPr>
          </a:p>
        </p:txBody>
      </p:sp>
      <p:grpSp>
        <p:nvGrpSpPr>
          <p:cNvPr id="16" name="Group 15"/>
          <p:cNvGrpSpPr/>
          <p:nvPr/>
        </p:nvGrpSpPr>
        <p:grpSpPr>
          <a:xfrm>
            <a:off x="6163413" y="1052649"/>
            <a:ext cx="5715000" cy="3032257"/>
            <a:chOff x="4637777" y="1031768"/>
            <a:chExt cx="5715000" cy="3032257"/>
          </a:xfrm>
        </p:grpSpPr>
        <p:sp>
          <p:nvSpPr>
            <p:cNvPr id="15" name="TextBox 14"/>
            <p:cNvSpPr txBox="1"/>
            <p:nvPr/>
          </p:nvSpPr>
          <p:spPr>
            <a:xfrm>
              <a:off x="4637777" y="1031768"/>
              <a:ext cx="5715000" cy="585216"/>
            </a:xfrm>
            <a:prstGeom prst="rect">
              <a:avLst/>
            </a:prstGeom>
            <a:solidFill>
              <a:schemeClr val="tx1"/>
            </a:solidFill>
          </p:spPr>
          <p:txBody>
            <a:bodyPr wrap="square" rtlCol="0">
              <a:spAutoFit/>
            </a:bodyPr>
            <a:lstStyle/>
            <a:p>
              <a:pPr algn="ctr"/>
              <a:r>
                <a:rPr lang="en-US" b="1" dirty="0">
                  <a:solidFill>
                    <a:schemeClr val="bg1"/>
                  </a:solidFill>
                  <a:latin typeface="Calibri" panose="020F0502020204030204" pitchFamily="34" charset="0"/>
                  <a:ea typeface="ＭＳ Ｐゴシック" pitchFamily="34" charset="-128"/>
                </a:rPr>
                <a:t>Traditional Artificial Intelligence</a:t>
              </a:r>
              <a:endParaRPr lang="en-US" dirty="0">
                <a:solidFill>
                  <a:schemeClr val="bg1"/>
                </a:solidFill>
                <a:latin typeface="Calibri" panose="020F0502020204030204" pitchFamily="34" charset="0"/>
              </a:endParaRPr>
            </a:p>
          </p:txBody>
        </p:sp>
        <p:pic>
          <p:nvPicPr>
            <p:cNvPr id="4098" name="Picture 2" descr="http://upload.wikimedia.org/wikipedia/commons/b/b7/Html-source-code.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73813" y="1668297"/>
              <a:ext cx="5648513" cy="239572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1168" y="1678303"/>
            <a:ext cx="5715000" cy="23963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5527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250"/>
                                            <p:tgtEl>
                                              <p:spTgt spid="4"/>
                                            </p:tgtEl>
                                          </p:cBhvr>
                                        </p:animEffect>
                                      </p:childTnLst>
                                    </p:cTn>
                                  </p:par>
                                </p:childTnLst>
                              </p:cTn>
                            </p:par>
                            <p:par>
                              <p:cTn id="23" fill="hold">
                                <p:stCondLst>
                                  <p:cond delay="250"/>
                                </p:stCondLst>
                                <p:childTnLst>
                                  <p:par>
                                    <p:cTn id="24" presetID="2" presetClass="entr" presetSubtype="2" fill="hold" nodeType="afterEffect" p14:presetBounceEnd="54000">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14:bounceEnd="54000">
                                          <p:cBhvr additive="base">
                                            <p:cTn id="26" dur="5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5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25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250"/>
                                            <p:tgtEl>
                                              <p:spTgt spid="4"/>
                                            </p:tgtEl>
                                          </p:cBhvr>
                                        </p:animEffect>
                                      </p:childTnLst>
                                    </p:cTn>
                                  </p:par>
                                </p:childTnLst>
                              </p:cTn>
                            </p:par>
                            <p:par>
                              <p:cTn id="23" fill="hold">
                                <p:stCondLst>
                                  <p:cond delay="25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5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25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851" y="-75656"/>
            <a:ext cx="10305477" cy="824459"/>
            <a:chOff x="140851" y="-75657"/>
            <a:chExt cx="10305477" cy="824459"/>
          </a:xfrm>
        </p:grpSpPr>
        <p:sp>
          <p:nvSpPr>
            <p:cNvPr id="10" name="Title 1"/>
            <p:cNvSpPr txBox="1">
              <a:spLocks/>
            </p:cNvSpPr>
            <p:nvPr/>
          </p:nvSpPr>
          <p:spPr bwMode="auto">
            <a:xfrm>
              <a:off x="1302328" y="-75657"/>
              <a:ext cx="9144000" cy="824459"/>
            </a:xfrm>
            <a:prstGeom prst="rect">
              <a:avLst/>
            </a:prstGeom>
            <a:noFill/>
            <a:ln w="9525">
              <a:noFill/>
              <a:miter lim="800000"/>
              <a:headEnd/>
              <a:tailEnd/>
            </a:ln>
            <a:effectLst/>
          </p:spPr>
          <p:txBody>
            <a:bodyPr vert="horz" wrap="square" lIns="1097280" tIns="45720" rIns="91440" bIns="45720" numCol="1" anchor="ctr" anchorCtr="0" compatLnSpc="1">
              <a:prstTxWarp prst="textNoShape">
                <a:avLst/>
              </a:prstTxWarp>
            </a:bodyPr>
            <a:lst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r>
                <a:rPr lang="en-US" dirty="0">
                  <a:ea typeface="ＭＳ Ｐゴシック" pitchFamily="34" charset="-128"/>
                </a:rPr>
                <a:t>What is unique about cognitive systems software?</a:t>
              </a:r>
            </a:p>
          </p:txBody>
        </p:sp>
        <p:sp>
          <p:nvSpPr>
            <p:cNvPr id="11" name="Oval 10"/>
            <p:cNvSpPr/>
            <p:nvPr/>
          </p:nvSpPr>
          <p:spPr bwMode="auto">
            <a:xfrm>
              <a:off x="140851" y="48487"/>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2</a:t>
              </a:r>
            </a:p>
          </p:txBody>
        </p:sp>
      </p:grpSp>
      <p:cxnSp>
        <p:nvCxnSpPr>
          <p:cNvPr id="4" name="Straight Connector 3"/>
          <p:cNvCxnSpPr/>
          <p:nvPr/>
        </p:nvCxnSpPr>
        <p:spPr bwMode="auto">
          <a:xfrm>
            <a:off x="6096000" y="1028700"/>
            <a:ext cx="0" cy="497205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sp>
        <p:nvSpPr>
          <p:cNvPr id="8" name="TextBox 7"/>
          <p:cNvSpPr txBox="1"/>
          <p:nvPr/>
        </p:nvSpPr>
        <p:spPr>
          <a:xfrm>
            <a:off x="277552" y="1028700"/>
            <a:ext cx="5715000" cy="5078313"/>
          </a:xfrm>
          <a:prstGeom prst="rect">
            <a:avLst/>
          </a:prstGeom>
          <a:noFill/>
        </p:spPr>
        <p:txBody>
          <a:bodyPr wrap="square" rtlCol="0">
            <a:spAutoFit/>
          </a:bodyPr>
          <a:lstStyle/>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Significant amounts of knowledge</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Significant breadth of behavior</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Dynamic and robust </a:t>
            </a:r>
            <a:r>
              <a:rPr lang="en-US" sz="2400" dirty="0" err="1">
                <a:latin typeface="Arial Narrow" panose="020B0606020202030204" pitchFamily="34" charset="0"/>
                <a:ea typeface="ＭＳ Ｐゴシック" pitchFamily="34" charset="-128"/>
              </a:rPr>
              <a:t>interruptibility</a:t>
            </a:r>
            <a:r>
              <a:rPr lang="en-US" sz="2400" dirty="0">
                <a:latin typeface="Arial Narrow" panose="020B0606020202030204" pitchFamily="34" charset="0"/>
                <a:ea typeface="ＭＳ Ｐゴシック" pitchFamily="34" charset="-128"/>
              </a:rPr>
              <a:t> and opportunism</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Flexible adaptation to perturbations in environment</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Emotional/social factors</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Learning (in many forms)</a:t>
            </a:r>
          </a:p>
          <a:p>
            <a:pPr marL="406400" indent="-406400">
              <a:spcBef>
                <a:spcPts val="0"/>
              </a:spcBef>
              <a:buClr>
                <a:srgbClr val="007F00"/>
              </a:buClr>
              <a:buSzPct val="125000"/>
              <a:buFont typeface="Wingdings" panose="05000000000000000000" pitchFamily="2" charset="2"/>
              <a:buChar char="ü"/>
            </a:pPr>
            <a:r>
              <a:rPr lang="en-US" sz="2400" dirty="0">
                <a:latin typeface="Arial Narrow" panose="020B0606020202030204" pitchFamily="34" charset="0"/>
                <a:ea typeface="ＭＳ Ｐゴシック" pitchFamily="34" charset="-128"/>
              </a:rPr>
              <a:t>Adaptive, “least-commitment” reasoning</a:t>
            </a:r>
          </a:p>
          <a:p>
            <a:pPr marL="406400" indent="-406400">
              <a:spcBef>
                <a:spcPts val="0"/>
              </a:spcBef>
              <a:buClr>
                <a:srgbClr val="007F00"/>
              </a:buClr>
              <a:buSzPct val="125000"/>
              <a:buFont typeface="Wingdings" panose="05000000000000000000" pitchFamily="2" charset="2"/>
              <a:buChar char="ü"/>
            </a:pPr>
            <a:r>
              <a:rPr lang="en-US" sz="2400" b="1" dirty="0">
                <a:latin typeface="Arial Narrow" panose="020B0606020202030204" pitchFamily="34" charset="0"/>
                <a:ea typeface="ＭＳ Ｐゴシック" pitchFamily="34" charset="-128"/>
              </a:rPr>
              <a:t>Explicit representation of situational understanding</a:t>
            </a:r>
          </a:p>
          <a:p>
            <a:pPr marL="1015985" lvl="1" indent="-406400">
              <a:spcBef>
                <a:spcPts val="0"/>
              </a:spcBef>
              <a:buClr>
                <a:srgbClr val="007F00"/>
              </a:buClr>
              <a:buSzPct val="125000"/>
              <a:buFont typeface="Wingdings" panose="05000000000000000000" pitchFamily="2" charset="2"/>
              <a:buChar char="ü"/>
            </a:pPr>
            <a:r>
              <a:rPr lang="en-US" sz="2000" b="1" dirty="0">
                <a:latin typeface="Arial Narrow" panose="020B0606020202030204" pitchFamily="34" charset="0"/>
                <a:ea typeface="ＭＳ Ｐゴシック" pitchFamily="34" charset="-128"/>
              </a:rPr>
              <a:t>Encoding of reasoning/justifications behind actions</a:t>
            </a:r>
          </a:p>
          <a:p>
            <a:pPr marL="1015985" lvl="1" indent="-406400">
              <a:spcBef>
                <a:spcPts val="0"/>
              </a:spcBef>
              <a:buClr>
                <a:srgbClr val="007F00"/>
              </a:buClr>
              <a:buSzPct val="125000"/>
              <a:buFont typeface="Wingdings" panose="05000000000000000000" pitchFamily="2" charset="2"/>
              <a:buChar char="ü"/>
            </a:pPr>
            <a:r>
              <a:rPr lang="en-US" sz="2000" b="1" dirty="0">
                <a:latin typeface="Arial Narrow" panose="020B0606020202030204" pitchFamily="34" charset="0"/>
                <a:ea typeface="ＭＳ Ｐゴシック" pitchFamily="34" charset="-128"/>
              </a:rPr>
              <a:t>Traceable/inspectable decision making</a:t>
            </a:r>
          </a:p>
        </p:txBody>
      </p:sp>
      <p:sp>
        <p:nvSpPr>
          <p:cNvPr id="13" name="TextBox 12">
            <a:extLst>
              <a:ext uri="{FF2B5EF4-FFF2-40B4-BE49-F238E27FC236}">
                <a16:creationId xmlns:a16="http://schemas.microsoft.com/office/drawing/2014/main" id="{81C45490-12D9-415D-A9E2-4BE27B50618C}"/>
              </a:ext>
            </a:extLst>
          </p:cNvPr>
          <p:cNvSpPr txBox="1"/>
          <p:nvPr/>
        </p:nvSpPr>
        <p:spPr>
          <a:xfrm rot="1745184">
            <a:off x="6266747" y="3025224"/>
            <a:ext cx="5932449" cy="1323439"/>
          </a:xfrm>
          <a:prstGeom prst="rect">
            <a:avLst/>
          </a:prstGeom>
          <a:noFill/>
        </p:spPr>
        <p:txBody>
          <a:bodyPr wrap="square" rtlCol="0">
            <a:spAutoFit/>
          </a:bodyPr>
          <a:lstStyle/>
          <a:p>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Cognitive systems understand </a:t>
            </a:r>
            <a:r>
              <a:rPr lang="en-US" sz="4000" b="1" dirty="0">
                <a:solidFill>
                  <a:srgbClr val="FF0000"/>
                </a:solidFill>
                <a:latin typeface="Pristina" panose="03060402040406080204" pitchFamily="66" charset="0"/>
              </a:rPr>
              <a:t>why</a:t>
            </a:r>
            <a:r>
              <a:rPr lang="en-US" sz="4000" dirty="0">
                <a:solidFill>
                  <a:srgbClr val="FF0000"/>
                </a:solidFill>
                <a:latin typeface="Pristina" panose="03060402040406080204" pitchFamily="66" charset="0"/>
              </a:rPr>
              <a:t> </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they are doing </a:t>
            </a:r>
            <a:r>
              <a:rPr lang="en-US" sz="4000" b="1" dirty="0">
                <a:solidFill>
                  <a:srgbClr val="FF0000"/>
                </a:solidFill>
                <a:latin typeface="Pristina" panose="03060402040406080204" pitchFamily="66" charset="0"/>
              </a:rPr>
              <a:t>what</a:t>
            </a:r>
            <a:r>
              <a:rPr lang="en-US" sz="4000" dirty="0">
                <a:solidFill>
                  <a:srgbClr val="FF0000"/>
                </a:solidFill>
                <a:latin typeface="Pristina" panose="03060402040406080204" pitchFamily="66" charset="0"/>
              </a:rPr>
              <a:t> </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they are doing.</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76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50"/>
                                        <p:tgtEl>
                                          <p:spTgt spid="8">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50"/>
                                        <p:tgtEl>
                                          <p:spTgt spid="8">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50"/>
                                        <p:tgtEl>
                                          <p:spTgt spid="8">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50"/>
                                        <p:tgtEl>
                                          <p:spTgt spid="8">
                                            <p:txEl>
                                              <p:pRg st="4" end="4"/>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50"/>
                                        <p:tgtEl>
                                          <p:spTgt spid="8">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25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250"/>
                                        <p:tgtEl>
                                          <p:spTgt spid="8">
                                            <p:txEl>
                                              <p:pRg st="7" end="7"/>
                                            </p:txEl>
                                          </p:spTgt>
                                        </p:tgtEl>
                                      </p:cBhvr>
                                    </p:animEffect>
                                  </p:childTnLst>
                                </p:cTn>
                              </p:par>
                            </p:childTnLst>
                          </p:cTn>
                        </p:par>
                        <p:par>
                          <p:cTn id="37" fill="hold">
                            <p:stCondLst>
                              <p:cond delay="250"/>
                            </p:stCondLst>
                            <p:childTnLst>
                              <p:par>
                                <p:cTn id="38" presetID="10" presetClass="entr" presetSubtype="0" fill="hold" nodeType="after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250"/>
                                        <p:tgtEl>
                                          <p:spTgt spid="8">
                                            <p:txEl>
                                              <p:pRg st="8" end="8"/>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fade">
                                      <p:cBhvr>
                                        <p:cTn id="44" dur="250"/>
                                        <p:tgtEl>
                                          <p:spTgt spid="8">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250"/>
                                        <p:tgtEl>
                                          <p:spTgt spid="4"/>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64080" y="1508761"/>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Requirements</a:t>
            </a:r>
          </a:p>
        </p:txBody>
      </p:sp>
      <p:sp>
        <p:nvSpPr>
          <p:cNvPr id="10242" name="Title 1"/>
          <p:cNvSpPr>
            <a:spLocks noGrp="1"/>
          </p:cNvSpPr>
          <p:nvPr>
            <p:ph type="title"/>
          </p:nvPr>
        </p:nvSpPr>
        <p:spPr/>
        <p:txBody>
          <a:bodyPr/>
          <a:lstStyle/>
          <a:p>
            <a:pPr eaLnBrk="1" hangingPunct="1"/>
            <a:r>
              <a:rPr lang="en-US" dirty="0">
                <a:ea typeface="ＭＳ Ｐゴシック" pitchFamily="34" charset="-128"/>
              </a:rPr>
              <a:t>Challenges in Engineering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sp>
        <p:nvSpPr>
          <p:cNvPr id="3" name="Rectangular Callout 2"/>
          <p:cNvSpPr/>
          <p:nvPr/>
        </p:nvSpPr>
        <p:spPr bwMode="auto">
          <a:xfrm>
            <a:off x="212979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1</a:t>
            </a:r>
          </a:p>
        </p:txBody>
      </p:sp>
      <p:pic>
        <p:nvPicPr>
          <p:cNvPr id="7" name="Picture 6"/>
          <p:cNvPicPr>
            <a:picLocks noChangeAspect="1"/>
          </p:cNvPicPr>
          <p:nvPr/>
        </p:nvPicPr>
        <p:blipFill>
          <a:blip r:embed="rId3"/>
          <a:stretch>
            <a:fillRect/>
          </a:stretch>
        </p:blipFill>
        <p:spPr>
          <a:xfrm rot="20870666">
            <a:off x="5154071" y="1658572"/>
            <a:ext cx="2249619" cy="1926503"/>
          </a:xfrm>
          <a:prstGeom prst="rect">
            <a:avLst/>
          </a:prstGeom>
        </p:spPr>
      </p:pic>
      <p:sp>
        <p:nvSpPr>
          <p:cNvPr id="8" name="Rectangle 7"/>
          <p:cNvSpPr/>
          <p:nvPr/>
        </p:nvSpPr>
        <p:spPr bwMode="auto">
          <a:xfrm>
            <a:off x="3844290" y="2891791"/>
            <a:ext cx="6823710" cy="571500"/>
          </a:xfrm>
          <a:prstGeom prst="rect">
            <a:avLst/>
          </a:prstGeom>
          <a:solidFill>
            <a:srgbClr val="A51C1C"/>
          </a:solidFill>
          <a:ln w="9525" cap="flat" cmpd="sng" algn="ctr">
            <a:noFill/>
            <a:prstDash val="solid"/>
            <a:miter lim="800000"/>
            <a:headEnd type="none" w="med" len="med"/>
            <a:tailEnd type="none" w="med" len="med"/>
          </a:ln>
          <a:effectLst/>
        </p:spPr>
        <p:txBody>
          <a:bodyPr vert="horz" wrap="square" lIns="182880" tIns="45720" rIns="182880" bIns="45720" numCol="1" rtlCol="0" anchor="ctr" anchorCtr="0" compatLnSpc="1">
            <a:prstTxWarp prst="textNoShape">
              <a:avLst/>
            </a:prstTxWarp>
            <a:normAutofit lnSpcReduction="10000"/>
          </a:bodyPr>
          <a:lstStyle/>
          <a:p>
            <a:r>
              <a:rPr lang="en-US" dirty="0">
                <a:solidFill>
                  <a:schemeClr val="bg1"/>
                </a:solidFill>
                <a:ea typeface="ＭＳ Ｐゴシック" pitchFamily="34" charset="-128"/>
              </a:rPr>
              <a:t>“Always do the smart thing”</a:t>
            </a:r>
          </a:p>
        </p:txBody>
      </p:sp>
      <p:sp>
        <p:nvSpPr>
          <p:cNvPr id="11" name="Rectangle 10"/>
          <p:cNvSpPr/>
          <p:nvPr/>
        </p:nvSpPr>
        <p:spPr bwMode="auto">
          <a:xfrm>
            <a:off x="3844290" y="3524251"/>
            <a:ext cx="6823710" cy="571500"/>
          </a:xfrm>
          <a:prstGeom prst="rect">
            <a:avLst/>
          </a:prstGeom>
          <a:solidFill>
            <a:srgbClr val="A51C1C"/>
          </a:solidFill>
          <a:ln w="9525" cap="flat" cmpd="sng" algn="ctr">
            <a:noFill/>
            <a:prstDash val="solid"/>
            <a:miter lim="800000"/>
            <a:headEnd type="none" w="med" len="med"/>
            <a:tailEnd type="none" w="med" len="med"/>
          </a:ln>
          <a:effectLst/>
        </p:spPr>
        <p:txBody>
          <a:bodyPr vert="horz" wrap="square" lIns="182880" tIns="45720" rIns="182880" bIns="45720" numCol="1" rtlCol="0" anchor="ctr" anchorCtr="0" compatLnSpc="1">
            <a:prstTxWarp prst="textNoShape">
              <a:avLst/>
            </a:prstTxWarp>
            <a:normAutofit fontScale="92500"/>
          </a:bodyPr>
          <a:lstStyle/>
          <a:p>
            <a:r>
              <a:rPr lang="en-US" dirty="0">
                <a:solidFill>
                  <a:schemeClr val="bg1"/>
                </a:solidFill>
                <a:ea typeface="ＭＳ Ｐゴシック" pitchFamily="34" charset="-128"/>
              </a:rPr>
              <a:t>“Make the same mistakes people do”</a:t>
            </a:r>
          </a:p>
        </p:txBody>
      </p:sp>
      <p:sp>
        <p:nvSpPr>
          <p:cNvPr id="12" name="Rectangle 11"/>
          <p:cNvSpPr/>
          <p:nvPr/>
        </p:nvSpPr>
        <p:spPr bwMode="auto">
          <a:xfrm>
            <a:off x="3844290" y="4156711"/>
            <a:ext cx="6823710" cy="571500"/>
          </a:xfrm>
          <a:prstGeom prst="rect">
            <a:avLst/>
          </a:prstGeom>
          <a:solidFill>
            <a:srgbClr val="A51C1C"/>
          </a:solidFill>
          <a:ln w="9525" cap="flat" cmpd="sng" algn="ctr">
            <a:noFill/>
            <a:prstDash val="solid"/>
            <a:miter lim="800000"/>
            <a:headEnd type="none" w="med" len="med"/>
            <a:tailEnd type="none" w="med" len="med"/>
          </a:ln>
          <a:effectLst/>
        </p:spPr>
        <p:txBody>
          <a:bodyPr vert="horz" wrap="square" lIns="182880" tIns="45720" rIns="182880" bIns="45720" numCol="1" rtlCol="0" anchor="ctr" anchorCtr="0" compatLnSpc="1">
            <a:prstTxWarp prst="textNoShape">
              <a:avLst/>
            </a:prstTxWarp>
            <a:normAutofit lnSpcReduction="10000"/>
          </a:bodyPr>
          <a:lstStyle/>
          <a:p>
            <a:r>
              <a:rPr lang="en-US" dirty="0">
                <a:solidFill>
                  <a:schemeClr val="bg1"/>
                </a:solidFill>
                <a:ea typeface="ＭＳ Ｐゴシック" pitchFamily="34" charset="-128"/>
              </a:rPr>
              <a:t>Don’t be predictable or boring</a:t>
            </a:r>
          </a:p>
        </p:txBody>
      </p:sp>
      <p:sp>
        <p:nvSpPr>
          <p:cNvPr id="13" name="Rectangle 12"/>
          <p:cNvSpPr/>
          <p:nvPr/>
        </p:nvSpPr>
        <p:spPr bwMode="auto">
          <a:xfrm>
            <a:off x="3844290" y="4789171"/>
            <a:ext cx="6823710" cy="571500"/>
          </a:xfrm>
          <a:prstGeom prst="rect">
            <a:avLst/>
          </a:prstGeom>
          <a:solidFill>
            <a:srgbClr val="A51C1C"/>
          </a:solidFill>
          <a:ln w="9525" cap="flat" cmpd="sng" algn="ctr">
            <a:noFill/>
            <a:prstDash val="solid"/>
            <a:miter lim="800000"/>
            <a:headEnd type="none" w="med" len="med"/>
            <a:tailEnd type="none" w="med" len="med"/>
          </a:ln>
          <a:effectLst/>
        </p:spPr>
        <p:txBody>
          <a:bodyPr vert="horz" wrap="square" lIns="182880" tIns="45720" rIns="182880" bIns="45720" numCol="1" rtlCol="0" anchor="ctr" anchorCtr="0" compatLnSpc="1">
            <a:prstTxWarp prst="textNoShape">
              <a:avLst/>
            </a:prstTxWarp>
            <a:normAutofit fontScale="85000" lnSpcReduction="10000"/>
          </a:bodyPr>
          <a:lstStyle/>
          <a:p>
            <a:r>
              <a:rPr lang="en-US" dirty="0">
                <a:solidFill>
                  <a:schemeClr val="bg1"/>
                </a:solidFill>
                <a:ea typeface="ＭＳ Ｐゴシック" pitchFamily="34" charset="-128"/>
              </a:rPr>
              <a:t>There is always room for more intelligence</a:t>
            </a:r>
          </a:p>
        </p:txBody>
      </p:sp>
    </p:spTree>
    <p:extLst>
      <p:ext uri="{BB962C8B-B14F-4D97-AF65-F5344CB8AC3E}">
        <p14:creationId xmlns:p14="http://schemas.microsoft.com/office/powerpoint/2010/main" val="20076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
                                        <p:tgtEl>
                                          <p:spTgt spid="7"/>
                                        </p:tgtEl>
                                      </p:cBhvr>
                                    </p:animEffect>
                                  </p:childTnLst>
                                </p:cTn>
                              </p:par>
                            </p:childTnLst>
                          </p:cTn>
                        </p:par>
                        <p:par>
                          <p:cTn id="17" fill="hold">
                            <p:stCondLst>
                              <p:cond delay="150"/>
                            </p:stCondLst>
                            <p:childTnLst>
                              <p:par>
                                <p:cTn id="18" presetID="2" presetClass="entr" presetSubtype="2" decel="56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650"/>
                            </p:stCondLst>
                            <p:childTnLst>
                              <p:par>
                                <p:cTn id="23" presetID="2" presetClass="entr" presetSubtype="2" decel="56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150"/>
                            </p:stCondLst>
                            <p:childTnLst>
                              <p:par>
                                <p:cTn id="28" presetID="2" presetClass="entr" presetSubtype="2" decel="56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650"/>
                            </p:stCondLst>
                            <p:childTnLst>
                              <p:par>
                                <p:cTn id="33" presetID="2" presetClass="entr" presetSubtype="2" decel="56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ea typeface="ＭＳ Ｐゴシック" pitchFamily="34" charset="-128"/>
              </a:rPr>
              <a:t>Challenges in Engineering Cognitive Systems</a:t>
            </a:r>
          </a:p>
        </p:txBody>
      </p:sp>
      <p:sp>
        <p:nvSpPr>
          <p:cNvPr id="5" name="Oval 4"/>
          <p:cNvSpPr/>
          <p:nvPr/>
        </p:nvSpPr>
        <p:spPr bwMode="auto">
          <a:xfrm>
            <a:off x="137160" y="48488"/>
            <a:ext cx="700315" cy="700315"/>
          </a:xfrm>
          <a:prstGeom prst="ellipse">
            <a:avLst/>
          </a:prstGeom>
          <a:ln w="57150">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3</a:t>
            </a:r>
          </a:p>
        </p:txBody>
      </p:sp>
      <p:grpSp>
        <p:nvGrpSpPr>
          <p:cNvPr id="2" name="Group 1"/>
          <p:cNvGrpSpPr/>
          <p:nvPr/>
        </p:nvGrpSpPr>
        <p:grpSpPr>
          <a:xfrm>
            <a:off x="2129790" y="1508760"/>
            <a:ext cx="3246602" cy="1645920"/>
            <a:chOff x="605790" y="1508760"/>
            <a:chExt cx="3246602" cy="1645920"/>
          </a:xfrm>
        </p:grpSpPr>
        <p:sp>
          <p:nvSpPr>
            <p:cNvPr id="4" name="Rectangle 3"/>
            <p:cNvSpPr/>
            <p:nvPr/>
          </p:nvSpPr>
          <p:spPr bwMode="auto">
            <a:xfrm>
              <a:off x="640080" y="1508760"/>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Requirements</a:t>
              </a:r>
            </a:p>
          </p:txBody>
        </p:sp>
        <p:sp>
          <p:nvSpPr>
            <p:cNvPr id="3" name="Rectangular Callout 2"/>
            <p:cNvSpPr/>
            <p:nvPr/>
          </p:nvSpPr>
          <p:spPr bwMode="auto">
            <a:xfrm>
              <a:off x="60579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1</a:t>
              </a:r>
            </a:p>
          </p:txBody>
        </p:sp>
      </p:grpSp>
      <p:sp>
        <p:nvSpPr>
          <p:cNvPr id="14" name="Rectangle 13"/>
          <p:cNvSpPr/>
          <p:nvPr/>
        </p:nvSpPr>
        <p:spPr bwMode="auto">
          <a:xfrm>
            <a:off x="5490210" y="1508761"/>
            <a:ext cx="3212312" cy="1113063"/>
          </a:xfrm>
          <a:prstGeom prst="rect">
            <a:avLst/>
          </a:prstGeom>
          <a:solidFill>
            <a:srgbClr val="007F00"/>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algn="ctr"/>
            <a:r>
              <a:rPr lang="en-US" b="1" dirty="0">
                <a:solidFill>
                  <a:schemeClr val="bg1"/>
                </a:solidFill>
                <a:latin typeface="Calibri" panose="020F0502020204030204" pitchFamily="34" charset="0"/>
              </a:rPr>
              <a:t>Scenario Set</a:t>
            </a:r>
          </a:p>
        </p:txBody>
      </p:sp>
      <p:sp>
        <p:nvSpPr>
          <p:cNvPr id="17" name="Rectangular Callout 16"/>
          <p:cNvSpPr/>
          <p:nvPr/>
        </p:nvSpPr>
        <p:spPr bwMode="auto">
          <a:xfrm>
            <a:off x="5455920" y="2651760"/>
            <a:ext cx="1383030" cy="502920"/>
          </a:xfrm>
          <a:prstGeom prst="wedgeRectCallout">
            <a:avLst>
              <a:gd name="adj1" fmla="val -21659"/>
              <a:gd name="adj2" fmla="val -96591"/>
            </a:avLst>
          </a:prstGeom>
          <a:solidFill>
            <a:schemeClr val="tx1"/>
          </a:solid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lnSpcReduction="10000"/>
          </a:bodyPr>
          <a:lstStyle/>
          <a:p>
            <a:pPr algn="ctr"/>
            <a:r>
              <a:rPr lang="en-US" sz="2800" b="1" dirty="0">
                <a:solidFill>
                  <a:schemeClr val="bg1"/>
                </a:solidFill>
                <a:latin typeface="Calibri" panose="020F0502020204030204" pitchFamily="34" charset="0"/>
              </a:rPr>
              <a:t>Step 2</a:t>
            </a:r>
          </a:p>
        </p:txBody>
      </p:sp>
    </p:spTree>
    <p:extLst>
      <p:ext uri="{BB962C8B-B14F-4D97-AF65-F5344CB8AC3E}">
        <p14:creationId xmlns:p14="http://schemas.microsoft.com/office/powerpoint/2010/main" val="829650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50"/>
                                        <p:tgtEl>
                                          <p:spTgt spid="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sharepoint/v3"/>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595</TotalTime>
  <Words>5822</Words>
  <Application>Microsoft Office PowerPoint</Application>
  <PresentationFormat>Widescreen</PresentationFormat>
  <Paragraphs>852</Paragraphs>
  <Slides>43</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Narrow</vt:lpstr>
      <vt:lpstr>Calibri</vt:lpstr>
      <vt:lpstr>Courier New</vt:lpstr>
      <vt:lpstr>dearJoe II</vt:lpstr>
      <vt:lpstr>Freestyle Script</vt:lpstr>
      <vt:lpstr>Pristina</vt:lpstr>
      <vt:lpstr>Tahoma</vt:lpstr>
      <vt:lpstr>Wingdings</vt:lpstr>
      <vt:lpstr>Wingdings 2</vt:lpstr>
      <vt:lpstr>Blends</vt:lpstr>
      <vt:lpstr>PowerPoint Presentation</vt:lpstr>
      <vt:lpstr>Learning Objectives</vt:lpstr>
      <vt:lpstr>Why Cognitive Systems?</vt:lpstr>
      <vt:lpstr>PowerPoint Presentation</vt:lpstr>
      <vt:lpstr>What is a Cognitive System?</vt:lpstr>
      <vt:lpstr>PowerPoint Presentation</vt:lpstr>
      <vt:lpstr>PowerPoint Presentation</vt:lpstr>
      <vt:lpstr>Challenges in Engineering Cognitive Systems</vt:lpstr>
      <vt:lpstr>Challenges in Engineering Cognitive Systems</vt:lpstr>
      <vt:lpstr>Challenges in Engineering Cognitive Systems</vt:lpstr>
      <vt:lpstr>Challenges in Engineering Cognitive Systems</vt:lpstr>
      <vt:lpstr>Challenges in Engineering Cognitive Systems</vt:lpstr>
      <vt:lpstr>Simple Approach: Finite State Machines</vt:lpstr>
      <vt:lpstr>Finite State Machine Tradeoffs</vt:lpstr>
      <vt:lpstr>Intelligent Behavior as Search (Simple Version)</vt:lpstr>
      <vt:lpstr>Finite State Machine Tradeoffs</vt:lpstr>
      <vt:lpstr>Example Applied Scenario</vt:lpstr>
      <vt:lpstr>PowerPoint Presentation</vt:lpstr>
      <vt:lpstr>PowerPoint Presentation</vt:lpstr>
      <vt:lpstr>PowerPoint Presentation</vt:lpstr>
      <vt:lpstr>Complexity</vt:lpstr>
      <vt:lpstr>Cognitive Systems = Coping with Complexity</vt:lpstr>
      <vt:lpstr>Least-commitment reasoning</vt:lpstr>
      <vt:lpstr>Cognitive Systems are Not “Rule Based”</vt:lpstr>
      <vt:lpstr>High Commitment vs. Least Commitment</vt:lpstr>
      <vt:lpstr> Pasta and Cheese Sauce: High Commitment</vt:lpstr>
      <vt:lpstr>Pasta and Cheese Sauce: Least Commitment</vt:lpstr>
      <vt:lpstr>Pasta and Cheese Sauce: Goals</vt:lpstr>
      <vt:lpstr>Advantages to Least-Commitment Design</vt:lpstr>
      <vt:lpstr>Cognitive Least-Commitment Organization</vt:lpstr>
      <vt:lpstr>Cognitive Least-Commitment Organization</vt:lpstr>
      <vt:lpstr>Cognitive Least-Commitment Organization</vt:lpstr>
      <vt:lpstr>Different Example Implementation</vt:lpstr>
      <vt:lpstr>Example Implementation of Least Commitment</vt:lpstr>
      <vt:lpstr>PowerPoint Presentation</vt:lpstr>
      <vt:lpstr>PowerPoint Presentation</vt:lpstr>
      <vt:lpstr>Where is the sweet spot for Cognitive Systems?</vt:lpstr>
      <vt:lpstr>Where is the sweet spot for Cognitive Systems?</vt:lpstr>
      <vt:lpstr>Notes on Learning and Cognition</vt:lpstr>
      <vt:lpstr>Learning and Cognition: A Path Forward</vt:lpstr>
      <vt:lpstr>Take-Home Messages</vt:lpstr>
      <vt:lpstr>Learning Objectives (Recap)</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Randolph M. Jones</cp:lastModifiedBy>
  <cp:revision>57</cp:revision>
  <cp:lastPrinted>1601-01-01T00:00:00Z</cp:lastPrinted>
  <dcterms:created xsi:type="dcterms:W3CDTF">2016-03-29T15:29:36Z</dcterms:created>
  <dcterms:modified xsi:type="dcterms:W3CDTF">2022-06-30T00:59:56Z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