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55"/>
  </p:notesMasterIdLst>
  <p:handoutMasterIdLst>
    <p:handoutMasterId r:id="rId56"/>
  </p:handoutMasterIdLst>
  <p:sldIdLst>
    <p:sldId id="289" r:id="rId5"/>
    <p:sldId id="405" r:id="rId6"/>
    <p:sldId id="548" r:id="rId7"/>
    <p:sldId id="392" r:id="rId8"/>
    <p:sldId id="419" r:id="rId9"/>
    <p:sldId id="420" r:id="rId10"/>
    <p:sldId id="430" r:id="rId11"/>
    <p:sldId id="362" r:id="rId12"/>
    <p:sldId id="364" r:id="rId13"/>
    <p:sldId id="365" r:id="rId14"/>
    <p:sldId id="367" r:id="rId15"/>
    <p:sldId id="370" r:id="rId16"/>
    <p:sldId id="400" r:id="rId17"/>
    <p:sldId id="371" r:id="rId18"/>
    <p:sldId id="372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1" r:id="rId27"/>
    <p:sldId id="421" r:id="rId28"/>
    <p:sldId id="422" r:id="rId29"/>
    <p:sldId id="423" r:id="rId30"/>
    <p:sldId id="424" r:id="rId31"/>
    <p:sldId id="406" r:id="rId32"/>
    <p:sldId id="412" r:id="rId33"/>
    <p:sldId id="323" r:id="rId34"/>
    <p:sldId id="310" r:id="rId35"/>
    <p:sldId id="277" r:id="rId36"/>
    <p:sldId id="351" r:id="rId37"/>
    <p:sldId id="358" r:id="rId38"/>
    <p:sldId id="417" r:id="rId39"/>
    <p:sldId id="429" r:id="rId40"/>
    <p:sldId id="350" r:id="rId41"/>
    <p:sldId id="415" r:id="rId42"/>
    <p:sldId id="426" r:id="rId43"/>
    <p:sldId id="425" r:id="rId44"/>
    <p:sldId id="427" r:id="rId45"/>
    <p:sldId id="428" r:id="rId46"/>
    <p:sldId id="396" r:id="rId47"/>
    <p:sldId id="547" r:id="rId48"/>
    <p:sldId id="414" r:id="rId49"/>
    <p:sldId id="545" r:id="rId50"/>
    <p:sldId id="544" r:id="rId51"/>
    <p:sldId id="344" r:id="rId52"/>
    <p:sldId id="431" r:id="rId53"/>
    <p:sldId id="348" r:id="rId5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8" autoAdjust="0"/>
    <p:restoredTop sz="94634" autoAdjust="0"/>
  </p:normalViewPr>
  <p:slideViewPr>
    <p:cSldViewPr snapToGrid="0">
      <p:cViewPr varScale="1">
        <p:scale>
          <a:sx n="123" d="100"/>
          <a:sy n="123" d="100"/>
        </p:scale>
        <p:origin x="20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/>
      <dgm:t>
        <a:bodyPr/>
        <a:lstStyle/>
        <a:p>
          <a:r>
            <a:rPr lang="en-US" b="1"/>
            <a:t>OMT Editor</a:t>
          </a:r>
          <a:endParaRPr lang="aa-ET" b="1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/>
      <dgm:t>
        <a:bodyPr/>
        <a:lstStyle/>
        <a:p>
          <a:endParaRPr lang="en-GB"/>
        </a:p>
      </dgm:t>
    </dgm:pt>
    <dgm:pt modelId="{018A321F-45F2-3D41-B5B8-ECA17FE8A17E}">
      <dgm:prSet/>
      <dgm:spPr/>
      <dgm:t>
        <a:bodyPr/>
        <a:lstStyle/>
        <a:p>
          <a:r>
            <a:rPr lang="en-US" b="1"/>
            <a:t>Code Generator</a:t>
          </a:r>
          <a:endParaRPr lang="aa-ET" b="1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/>
      <dgm:t>
        <a:bodyPr/>
        <a:lstStyle/>
        <a:p>
          <a:endParaRPr lang="en-GB"/>
        </a:p>
      </dgm:t>
    </dgm:pt>
    <dgm:pt modelId="{0D1DA4B7-E573-EB43-B7D2-0291A0AA8FEA}">
      <dgm:prSet/>
      <dgm:spPr/>
      <dgm:t>
        <a:bodyPr/>
        <a:lstStyle/>
        <a:p>
          <a:r>
            <a:rPr lang="en-US" b="1"/>
            <a:t>RTI</a:t>
          </a:r>
          <a:endParaRPr lang="aa-ET" b="1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/>
      <dgm:t>
        <a:bodyPr/>
        <a:lstStyle/>
        <a:p>
          <a:endParaRPr lang="en-GB"/>
        </a:p>
      </dgm:t>
    </dgm:pt>
    <dgm:pt modelId="{A22A9F4D-5A12-4147-85EB-5A1B95FD0ACA}">
      <dgm:prSet/>
      <dgm:spPr/>
      <dgm:t>
        <a:bodyPr/>
        <a:lstStyle/>
        <a:p>
          <a:r>
            <a:rPr lang="en-US" b="1"/>
            <a:t>Data Logger</a:t>
          </a:r>
          <a:endParaRPr lang="aa-ET" b="1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/>
      <dgm:t>
        <a:bodyPr/>
        <a:lstStyle/>
        <a:p>
          <a:endParaRPr lang="en-GB"/>
        </a:p>
      </dgm:t>
    </dgm:pt>
    <dgm:pt modelId="{9D89E4CE-FA2D-864B-9222-614C31A41AEC}">
      <dgm:prSet/>
      <dgm:spPr/>
      <dgm:t>
        <a:bodyPr/>
        <a:lstStyle/>
        <a:p>
          <a:r>
            <a:rPr lang="en-US" b="1" dirty="0"/>
            <a:t>2D/3D</a:t>
          </a:r>
          <a:br>
            <a:rPr lang="en-US" b="1" dirty="0"/>
          </a:br>
          <a:r>
            <a:rPr lang="en-US" b="1" dirty="0"/>
            <a:t>Visualizer</a:t>
          </a:r>
          <a:endParaRPr lang="aa-ET" b="1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OMT Editor</a:t>
          </a:r>
          <a:endParaRPr lang="aa-ET" sz="1900" b="1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Code Generator</a:t>
          </a:r>
          <a:endParaRPr lang="aa-ET" sz="1900" b="1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RTI</a:t>
          </a:r>
          <a:endParaRPr lang="aa-ET" sz="1900" b="1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Data Logger</a:t>
          </a:r>
          <a:endParaRPr lang="aa-ET" sz="1900" b="1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2D/3D</a:t>
          </a:r>
          <a:br>
            <a:rPr lang="en-US" sz="1900" b="1" kern="1200" dirty="0"/>
          </a:br>
          <a:r>
            <a:rPr lang="en-US" sz="1900" b="1" kern="1200" dirty="0"/>
            <a:t>Visualizer</a:t>
          </a:r>
          <a:endParaRPr lang="aa-ET" sz="1900" b="1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22</a:t>
            </a:fld>
            <a:endParaRPr lang="en-US" sz="1200" b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23</a:t>
            </a:fld>
            <a:endParaRPr lang="en-US" sz="1200" b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BF9FC-E542-4D49-AAB2-10C63A8C952F}" type="slidenum">
              <a:rPr lang="en-US" smtClean="0">
                <a:latin typeface="Arial" charset="0"/>
              </a:rPr>
              <a:pPr/>
              <a:t>28</a:t>
            </a:fld>
            <a:endParaRPr lang="en-US" dirty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01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36096-9197-49D5-B7DC-BE2966E30C94}" type="slidenum">
              <a:rPr lang="en-US" smtClean="0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45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30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1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1E3E9-FA48-4DDC-9663-0241D6BFE5DF}" type="slidenum">
              <a:rPr lang="en-US" smtClean="0">
                <a:latin typeface="Arial" charset="0"/>
              </a:rPr>
              <a:pPr/>
              <a:t>31</a:t>
            </a:fld>
            <a:endParaRPr lang="en-US" dirty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25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4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6E327-EED1-5846-B163-FF902D377AA4}" type="slidenum">
              <a:rPr lang="en-US" sz="1200" b="0"/>
              <a:pPr eaLnBrk="1" hangingPunct="1"/>
              <a:t>45</a:t>
            </a:fld>
            <a:endParaRPr 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77863"/>
            <a:ext cx="6015038" cy="33845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88990"/>
            <a:ext cx="4572000" cy="4062341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70000"/>
              </a:spcBef>
            </a:pPr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3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4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8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50</a:t>
            </a:fld>
            <a:endParaRPr lang="en-U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3E33F-BCBA-F04E-9121-6C23D677DDA3}" type="slidenum">
              <a:rPr lang="en-US" sz="1200" b="0"/>
              <a:pPr eaLnBrk="1" hangingPunct="1"/>
              <a:t>11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9983F8-69C9-EC4A-A6C3-7FA0F26508CD}" type="slidenum">
              <a:rPr lang="en-US" sz="1200" b="0"/>
              <a:pPr eaLnBrk="1" hangingPunct="1"/>
              <a:t>17</a:t>
            </a:fld>
            <a:endParaRPr lang="en-US" sz="1200" b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1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18</a:t>
            </a:fld>
            <a:endParaRPr lang="en-US" sz="1200" b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19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20</a:t>
            </a:fld>
            <a:endParaRPr lang="en-US" sz="1200" b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21</a:t>
            </a:fld>
            <a:endParaRPr lang="en-US" sz="1200" b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483EF7-D5CF-1047-90D7-DB066D57D2B5}"/>
              </a:ext>
            </a:extLst>
          </p:cNvPr>
          <p:cNvCxnSpPr/>
          <p:nvPr userDrawn="1"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737A6-A570-B44D-92F0-65CC6F521F90}"/>
              </a:ext>
            </a:extLst>
          </p:cNvPr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16AD2-E57A-B14E-ADAA-F16BA06B885F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34" name="Picture 33" descr="twitterlogosmall.png">
              <a:extLst>
                <a:ext uri="{FF2B5EF4-FFF2-40B4-BE49-F238E27FC236}">
                  <a16:creationId xmlns:a16="http://schemas.microsoft.com/office/drawing/2014/main" id="{BDB14EFC-8C95-9141-B3ED-34B55D72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C877C5-1BDE-5344-849A-E5BD6741593A}"/>
              </a:ext>
            </a:extLst>
          </p:cNvPr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36" name="Picture 35" descr="YouTube_icon_block.png">
              <a:extLst>
                <a:ext uri="{FF2B5EF4-FFF2-40B4-BE49-F238E27FC236}">
                  <a16:creationId xmlns:a16="http://schemas.microsoft.com/office/drawing/2014/main" id="{2A985BDB-23FD-4F4B-B4BF-0725DBC0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BE9467-F49C-9B4B-88FB-49600595798F}"/>
                </a:ext>
              </a:extLst>
            </p:cNvPr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40" name="Picture 39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C694560A-E90F-EB4C-B307-A8F9258EAC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81" y="6376417"/>
            <a:ext cx="457199" cy="457199"/>
          </a:xfrm>
          <a:prstGeom prst="rect">
            <a:avLst/>
          </a:prstGeom>
        </p:spPr>
      </p:pic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6D76BBCC-BD3A-DC43-9108-EFC638A9DC07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732C14-F3D6-950B-2CAB-14CF10EF90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4"/>
            <a:ext cx="12192000" cy="1357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999316-D74F-7D21-7A93-CB09B6F669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" y="50819"/>
            <a:ext cx="1216160" cy="121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B53A-4D97-45ED-C891-B321C01B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6C84C-1DAE-7DC2-6132-678FACF2D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4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B0DD-0DD9-CA51-D024-DB1A9C3F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38CA3-56F6-0B1C-4DAA-68C4D0E15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0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ED28B9-F391-B84C-A650-833BF5ACBD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CA16211-A6CE-D84A-A84E-42F7B298AE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A61653-6D8B-004F-BEED-2CAFC2BAC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185A7-92D9-3B4E-B693-A497B05AB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C1A3211-AC9D-B741-9551-D2DF7389C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7A0C4F-112A-454E-910F-80A27B70EF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97600" y="1219200"/>
            <a:ext cx="528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4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18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1219200"/>
            <a:ext cx="528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4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18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26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AD0A-977B-C096-F1BD-E2B7D1FC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2ADB9-D5D7-DFDA-7C56-12C84058C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58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3062" y="1219200"/>
            <a:ext cx="10928351" cy="4953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70C0"/>
              </a:buClr>
              <a:buFont typeface="Arial" panose="020B0604020202020204" pitchFamily="34" charset="0"/>
              <a:buChar char="•"/>
              <a:defRPr sz="2800" b="1">
                <a:solidFill>
                  <a:srgbClr val="0070C0"/>
                </a:solidFill>
                <a:latin typeface="+mn-lt"/>
              </a:defRPr>
            </a:lvl1pPr>
            <a:lvl2pPr marL="800080" indent="-342891"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257269" indent="-342891">
              <a:buClr>
                <a:schemeClr val="tx1"/>
              </a:buClr>
              <a:buFont typeface="Wingdings" panose="05000000000000000000" pitchFamily="2" charset="2"/>
              <a:buChar char="Ø"/>
              <a:defRPr sz="2000" i="1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270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DC69-F274-73D3-89B2-25E4CB9E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D429B-1F0C-6E8C-D0DC-D70D93F79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92F1-6864-01D8-3449-BFAD72CA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D7D341-62D0-E6A2-30C4-702D91C943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A7F9-6A42-0EDB-C346-2313BFA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25834-BC76-7A46-F89C-EE91216A0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8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9075-82CE-41CC-0145-50A61DD8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994BC-4947-A113-081E-72CE3EBBC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73FE-7A6F-E549-1ED2-25C8D800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CD330-FC45-4F92-719D-A4E733319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091A-2C53-FBCF-C9EE-EA8E7752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7B832-A276-2C7B-0353-37B65D179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5049-4227-7D59-55A6-65B85E21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B61B7-5FB1-7867-D3DB-FC59F0CBA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7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E00EEC4-33BB-BF4F-BD24-5D846ED0B4B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708594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1AE94-0996-6547-9563-C201210984DE}"/>
              </a:ext>
            </a:extLst>
          </p:cNvPr>
          <p:cNvSpPr/>
          <p:nvPr/>
        </p:nvSpPr>
        <p:spPr>
          <a:xfrm>
            <a:off x="468035" y="6508965"/>
            <a:ext cx="837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@IITSEC</a:t>
            </a:r>
          </a:p>
        </p:txBody>
      </p:sp>
      <p:pic>
        <p:nvPicPr>
          <p:cNvPr id="21" name="Picture 20" descr="twitterlogosmall.png">
            <a:extLst>
              <a:ext uri="{FF2B5EF4-FFF2-40B4-BE49-F238E27FC236}">
                <a16:creationId xmlns:a16="http://schemas.microsoft.com/office/drawing/2014/main" id="{B44C6D00-0103-7D43-814C-2A40370FD0C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6" y="6503087"/>
            <a:ext cx="424387" cy="257814"/>
          </a:xfrm>
          <a:prstGeom prst="rect">
            <a:avLst/>
          </a:prstGeom>
        </p:spPr>
      </p:pic>
      <p:pic>
        <p:nvPicPr>
          <p:cNvPr id="31" name="Picture 30" descr="YouTube_icon_block.png">
            <a:extLst>
              <a:ext uri="{FF2B5EF4-FFF2-40B4-BE49-F238E27FC236}">
                <a16:creationId xmlns:a16="http://schemas.microsoft.com/office/drawing/2014/main" id="{A49BF74C-1EAD-3548-8566-56ADD9569E2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4" y="6525589"/>
            <a:ext cx="334590" cy="2509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83180F-3423-CD4C-AA9A-05A4CD92CE94}"/>
              </a:ext>
            </a:extLst>
          </p:cNvPr>
          <p:cNvSpPr/>
          <p:nvPr/>
        </p:nvSpPr>
        <p:spPr>
          <a:xfrm>
            <a:off x="1610151" y="6512595"/>
            <a:ext cx="1033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Arial"/>
                <a:cs typeface="Arial"/>
              </a:rPr>
              <a:t>NTSAToday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54578E72-93A8-8646-8C8B-78C61CEC2295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1015002" y="6477001"/>
            <a:ext cx="60491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CE4CE-2CCE-9435-1275-9772D31B3DF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242" y="6332858"/>
            <a:ext cx="477078" cy="478270"/>
          </a:xfrm>
          <a:prstGeom prst="rect">
            <a:avLst/>
          </a:prstGeom>
        </p:spPr>
      </p:pic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7F293A96-4254-1CBD-70E1-669E8EDB6F2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07CEFC-0DFC-FCBD-ACD7-0EB818CA108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" y="0"/>
            <a:ext cx="753282" cy="95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1" r:id="rId12"/>
    <p:sldLayoutId id="2147483662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91" r:id="rId19"/>
    <p:sldLayoutId id="2147483692" r:id="rId2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Introduction to HLA</a:t>
            </a:r>
          </a:p>
          <a:p>
            <a:r>
              <a:rPr lang="en-US" i="1" dirty="0"/>
              <a:t>With an update on HLA 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73557" y="3430917"/>
            <a:ext cx="8478838" cy="106833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Björn Möller, Pitch Technologies</a:t>
            </a:r>
          </a:p>
          <a:p>
            <a:r>
              <a:rPr lang="en-US" dirty="0">
                <a:latin typeface="Arial Narrow" pitchFamily="34" charset="0"/>
              </a:rPr>
              <a:t>Dr. Katherine L. Morse, Johns Hopkins University / APL</a:t>
            </a:r>
          </a:p>
        </p:txBody>
      </p:sp>
      <p:pic>
        <p:nvPicPr>
          <p:cNvPr id="4" name="Picture 10" descr="Pitch_logo_grey">
            <a:extLst>
              <a:ext uri="{FF2B5EF4-FFF2-40B4-BE49-F238E27FC236}">
                <a16:creationId xmlns:a16="http://schemas.microsoft.com/office/drawing/2014/main" id="{58B3753C-922E-4A41-9158-FB058559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371" y="5007727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400DB-AD91-7745-900E-4FF93E325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D8668-0AD0-D940-A430-E8AD192B6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95" y="4310638"/>
            <a:ext cx="337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12191999" cy="672727"/>
          </a:xfrm>
        </p:spPr>
        <p:txBody>
          <a:bodyPr/>
          <a:lstStyle/>
          <a:p>
            <a:pPr eaLnBrk="1" hangingPunct="1"/>
            <a:r>
              <a:rPr lang="sv-SE" dirty="0"/>
              <a:t>HLA Works Like an “Information Bus”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923" y="4087329"/>
            <a:ext cx="11761566" cy="312738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sv-SE" sz="2000" kern="1200" dirty="0">
                <a:ea typeface="ＭＳ Ｐゴシック" charset="0"/>
                <a:cs typeface="Tahoma" charset="0"/>
              </a:rPr>
              <a:t>A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federate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can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publish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information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that</a:t>
            </a:r>
            <a:r>
              <a:rPr lang="sv-SE" sz="2000" kern="1200" dirty="0">
                <a:ea typeface="ＭＳ Ｐゴシック" charset="0"/>
                <a:cs typeface="Tahoma" charset="0"/>
              </a:rPr>
              <a:t> it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produces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to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federation.</a:t>
            </a:r>
            <a:endParaRPr lang="en-US" sz="2000" kern="1200" dirty="0">
              <a:ea typeface="ＭＳ Ｐゴシック" charset="0"/>
              <a:cs typeface="Tahoma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262314"/>
            <a:ext cx="1126128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dirty="0" err="1">
                <a:solidFill>
                  <a:schemeClr val="bg1"/>
                </a:solidFill>
              </a:rPr>
              <a:t>Runtime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Infrastructure</a:t>
            </a:r>
            <a:endParaRPr lang="en-US" sz="10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271938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272256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A</a:t>
            </a:r>
            <a:endParaRPr lang="en-US" sz="1600" dirty="0"/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1896788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B</a:t>
            </a:r>
            <a:endParaRPr lang="en-US" sz="1600" dirty="0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C</a:t>
            </a:r>
            <a:endParaRPr lang="en-US" sz="1600" dirty="0"/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78105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 err="1"/>
              <a:t>aircraft</a:t>
            </a:r>
            <a:r>
              <a:rPr lang="sv-SE" sz="1400" dirty="0"/>
              <a:t>, command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82028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sv-SE" sz="1400" u="sng" dirty="0"/>
              <a:t>Publish</a:t>
            </a:r>
            <a:r>
              <a:rPr lang="sv-SE" sz="1400" dirty="0"/>
              <a:t> weather</a:t>
            </a:r>
          </a:p>
          <a:p>
            <a:endParaRPr lang="sv-SE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82028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aircraft, </a:t>
            </a:r>
          </a:p>
          <a:p>
            <a:r>
              <a:rPr lang="en-US" sz="1400" dirty="0"/>
              <a:t>c</a:t>
            </a:r>
            <a:r>
              <a:rPr lang="sv-SE" sz="1400" dirty="0"/>
              <a:t>ommand</a:t>
            </a:r>
          </a:p>
          <a:p>
            <a:endParaRPr lang="sv-SE" sz="1600" dirty="0"/>
          </a:p>
          <a:p>
            <a:endParaRPr lang="sv-SE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190313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X</a:t>
            </a:r>
            <a:endParaRPr lang="en-US" sz="1600" dirty="0"/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82028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</a:p>
          <a:p>
            <a:r>
              <a:rPr lang="sv-SE" sz="1400" u="sng" dirty="0"/>
              <a:t>Subscribe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  <a:endParaRPr lang="en-US" sz="14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0923" y="4395304"/>
            <a:ext cx="1176156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7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  Another federate can subscribe to information that it requires.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Publishing and </a:t>
            </a:r>
            <a:r>
              <a:rPr lang="sv-SE" sz="2000" b="0" dirty="0" err="1">
                <a:latin typeface="Arial Narrow" charset="0"/>
                <a:cs typeface="Tahoma" charset="0"/>
              </a:rPr>
              <a:t>subscribing</a:t>
            </a:r>
            <a:r>
              <a:rPr lang="sv-SE" sz="2000" b="0" dirty="0">
                <a:latin typeface="Arial Narrow" charset="0"/>
                <a:cs typeface="Tahoma" charset="0"/>
              </a:rPr>
              <a:t> is </a:t>
            </a:r>
            <a:r>
              <a:rPr lang="sv-SE" sz="2000" b="0" dirty="0" err="1">
                <a:latin typeface="Arial Narrow" charset="0"/>
                <a:cs typeface="Tahoma" charset="0"/>
              </a:rPr>
              <a:t>based</a:t>
            </a:r>
            <a:r>
              <a:rPr lang="sv-SE" sz="2000" b="0" dirty="0">
                <a:latin typeface="Arial Narrow" charset="0"/>
                <a:cs typeface="Tahoma" charset="0"/>
              </a:rPr>
              <a:t> on the Federation </a:t>
            </a:r>
            <a:r>
              <a:rPr lang="sv-SE" sz="2000" b="0" dirty="0" err="1">
                <a:latin typeface="Arial Narrow" charset="0"/>
                <a:cs typeface="Tahoma" charset="0"/>
              </a:rPr>
              <a:t>Object</a:t>
            </a:r>
            <a:r>
              <a:rPr lang="sv-SE" sz="2000" b="0" dirty="0">
                <a:latin typeface="Arial Narrow" charset="0"/>
                <a:cs typeface="Tahoma" charset="0"/>
              </a:rPr>
              <a:t> </a:t>
            </a:r>
            <a:r>
              <a:rPr lang="sv-SE" sz="2000" b="0" dirty="0" err="1">
                <a:latin typeface="Arial Narrow" charset="0"/>
                <a:cs typeface="Tahoma" charset="0"/>
              </a:rPr>
              <a:t>Model</a:t>
            </a:r>
            <a:r>
              <a:rPr lang="sv-SE" sz="2000" b="0" dirty="0">
                <a:latin typeface="Arial Narrow" charset="0"/>
                <a:cs typeface="Tahoma" charset="0"/>
              </a:rPr>
              <a:t> (FOM).</a:t>
            </a:r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11918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09266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249371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1400" u="sng" dirty="0"/>
              <a:t>Subscribe</a:t>
            </a:r>
            <a:r>
              <a:rPr lang="sv-SE" sz="1400" dirty="0"/>
              <a:t> command</a:t>
            </a:r>
            <a:endParaRPr lang="en-US" sz="14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98685" y="5941255"/>
            <a:ext cx="11761566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Enables interoperability and reuse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83032" y="5068131"/>
            <a:ext cx="1143136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The RTI routes any relevant information to a subscribing federate – no need for federates to connect directly to other federates.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Allows for multiple RTI implementations, including central server and peer-to-peer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3A95D-F233-F64B-AB6B-338F8BBA0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pPr eaLnBrk="1" hangingPunct="1"/>
            <a:r>
              <a:rPr lang="sv-SE" sz="2800" dirty="0" err="1"/>
              <a:t>Structure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Formal Standard</a:t>
            </a:r>
            <a:endParaRPr lang="en-US" sz="2800" dirty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For the federation and the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Template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format for Information Exchange Data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Models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Interface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set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services for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interoperability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C++, Java and Web Services format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Implemented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an RTI (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6AFA9-6816-4447-95C7-20CDC985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92370" y="920192"/>
            <a:ext cx="1070551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Federation Object Model (FOM)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A description of all shared information (objects, attributes, and interactions) essential to a particular federation.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Simulation Object Model (SOM)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Describes objects, attributes and interactions in a particular federate that can be used externally in a federation.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5624783" y="3778551"/>
            <a:ext cx="6220215" cy="25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6263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7663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</a:rPr>
              <a:t>Object Model Template (OMT) 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  <a:cs typeface="ＭＳ Ｐゴシック" charset="0"/>
              </a:rPr>
              <a:t>Provides a common framework for HLA object model documentation.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</a:rPr>
              <a:t>Fosters interoperability and reuse of simulations via the specification of a common representational framework.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1" y="3948260"/>
            <a:ext cx="4387850" cy="2328862"/>
            <a:chOff x="1828800" y="3652838"/>
            <a:chExt cx="4387850" cy="2328862"/>
          </a:xfrm>
        </p:grpSpPr>
        <p:pic>
          <p:nvPicPr>
            <p:cNvPr id="583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2838"/>
              <a:ext cx="233045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4033838"/>
              <a:ext cx="2843213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1" y="4414839"/>
              <a:ext cx="3071813" cy="144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795839"/>
              <a:ext cx="302577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176838"/>
              <a:ext cx="2787650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1" name="Title 15"/>
          <p:cNvSpPr>
            <a:spLocks noGrp="1"/>
          </p:cNvSpPr>
          <p:nvPr>
            <p:ph type="title"/>
          </p:nvPr>
        </p:nvSpPr>
        <p:spPr>
          <a:xfrm>
            <a:off x="0" y="20640"/>
            <a:ext cx="12192000" cy="679076"/>
          </a:xfrm>
        </p:spPr>
        <p:txBody>
          <a:bodyPr/>
          <a:lstStyle/>
          <a:p>
            <a:pPr eaLnBrk="1" hangingPunct="1"/>
            <a:r>
              <a:rPr lang="en-US" dirty="0"/>
              <a:t>HLA Object Models and the OMT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7BC5-1EFE-E148-A105-3170E82B7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691763"/>
          </a:xfrm>
        </p:spPr>
        <p:txBody>
          <a:bodyPr/>
          <a:lstStyle/>
          <a:p>
            <a:r>
              <a:rPr lang="en-US" sz="2800" dirty="0"/>
              <a:t>Object Model Template – Minimal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Identification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Name, version, purpose, etc., of the Object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Object Classes with Attributes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Classes with Parameters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Types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Simple, records, enumerations,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Fire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FiringObject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TargetObject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MunitionType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err="1"/>
              <a:t>PositionRecord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Object</a:t>
            </a:r>
            <a:r>
              <a:rPr lang="sv-SE" sz="1600" dirty="0"/>
              <a:t>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68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Interaction</a:t>
            </a:r>
            <a:r>
              <a:rPr lang="sv-SE" sz="1600" dirty="0"/>
              <a:t>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062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Data </a:t>
            </a:r>
            <a:r>
              <a:rPr lang="sv-SE" sz="1600" dirty="0" err="1"/>
              <a:t>type</a:t>
            </a:r>
            <a:endParaRPr lang="sv-SE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C3BFC4-CC3F-3B4B-A54B-5C69EF14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pPr eaLnBrk="1" hangingPunct="1"/>
            <a:r>
              <a:rPr lang="en-US" sz="2800" dirty="0"/>
              <a:t>Object Model Template – Full Version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sz="half" idx="1"/>
          </p:nvPr>
        </p:nvSpPr>
        <p:spPr>
          <a:xfrm>
            <a:off x="1239076" y="1231497"/>
            <a:ext cx="4493417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model identification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Interaction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Attribute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Parameter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Dimension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Time representation table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>
          <a:xfrm>
            <a:off x="5741365" y="1231497"/>
            <a:ext cx="4741102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User-supplied tag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Synchronization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Transportation type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Update rate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Switches table</a:t>
            </a:r>
          </a:p>
          <a:p>
            <a:pPr eaLnBrk="1" hangingPunct="1"/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Datatype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tables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Notes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Interface specification services usage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42927-A460-134D-9165-F2CBA63A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</a:t>
            </a:r>
          </a:p>
        </p:txBody>
      </p:sp>
      <p:sp>
        <p:nvSpPr>
          <p:cNvPr id="8" name="Horizontal Scroll 7"/>
          <p:cNvSpPr>
            <a:spLocks noChangeArrowheads="1"/>
          </p:cNvSpPr>
          <p:nvPr/>
        </p:nvSpPr>
        <p:spPr bwMode="auto">
          <a:xfrm>
            <a:off x="3364787" y="5041220"/>
            <a:ext cx="5918200" cy="874712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Provides a mechanism for representing the class-subclass hierarchy of HLA object classes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6FDA0-AFCA-F74E-BFF7-B96C33F9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E76DA9-234E-6C4F-95E2-A9A18D0F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14088"/>
              </p:ext>
            </p:extLst>
          </p:nvPr>
        </p:nvGraphicFramePr>
        <p:xfrm>
          <a:off x="1882709" y="1512769"/>
          <a:ext cx="8987452" cy="296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863">
                  <a:extLst>
                    <a:ext uri="{9D8B030D-6E8A-4147-A177-3AD203B41FA5}">
                      <a16:colId xmlns:a16="http://schemas.microsoft.com/office/drawing/2014/main" val="49138379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169730099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160686018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59077099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r>
                        <a:rPr lang="en-US" sz="1800" dirty="0" err="1"/>
                        <a:t>HLAobjectRoot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(&lt;p/s&gt;)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750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22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91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83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0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60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3466"/>
                  </a:ext>
                </a:extLst>
              </a:tr>
              <a:tr h="37004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09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7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An alternative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07" y="755876"/>
            <a:ext cx="8465718" cy="56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C381-2692-A54F-89DF-EECDC2DB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01967"/>
            <a:ext cx="12192000" cy="501676"/>
          </a:xfr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Interface Specification</a:t>
            </a:r>
          </a:p>
        </p:txBody>
      </p:sp>
      <p:sp>
        <p:nvSpPr>
          <p:cNvPr id="624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4481227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Defines the services of the RTI. Also includes the C++, Java and Web Services APIs for these services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Federation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Declaration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Object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Ownership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Time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Data Distribution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Support Services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8A416-E387-DC44-97E0-E835C2B6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8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Establish</a:t>
            </a:r>
            <a:r>
              <a:rPr lang="sv-SE" dirty="0"/>
              <a:t> </a:t>
            </a:r>
            <a:r>
              <a:rPr lang="sv-SE" dirty="0" err="1"/>
              <a:t>well-managed</a:t>
            </a:r>
            <a:r>
              <a:rPr lang="sv-SE" dirty="0"/>
              <a:t> sessions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controlled</a:t>
            </a:r>
            <a:r>
              <a:rPr lang="sv-SE" dirty="0"/>
              <a:t> set </a:t>
            </a:r>
            <a:r>
              <a:rPr lang="sv-SE" dirty="0" err="1"/>
              <a:t>of</a:t>
            </a:r>
            <a:r>
              <a:rPr lang="sv-SE" dirty="0"/>
              <a:t> simulations.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Creating federation </a:t>
            </a:r>
            <a:r>
              <a:rPr lang="sv-SE" dirty="0" err="1"/>
              <a:t>executions</a:t>
            </a:r>
            <a:r>
              <a:rPr lang="sv-SE" dirty="0"/>
              <a:t>. </a:t>
            </a:r>
            <a:r>
              <a:rPr lang="sv-SE" dirty="0" err="1"/>
              <a:t>Coordinated</a:t>
            </a:r>
            <a:r>
              <a:rPr lang="sv-SE" dirty="0"/>
              <a:t> start-</a:t>
            </a:r>
            <a:r>
              <a:rPr lang="sv-SE" dirty="0" err="1"/>
              <a:t>up</a:t>
            </a:r>
            <a:r>
              <a:rPr lang="sv-SE" dirty="0"/>
              <a:t>. </a:t>
            </a: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 Check </a:t>
            </a:r>
            <a:r>
              <a:rPr lang="sv-SE" dirty="0" err="1"/>
              <a:t>pointing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Connect</a:t>
            </a:r>
            <a:r>
              <a:rPr lang="sv-SE" dirty="0"/>
              <a:t> to the RTI,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join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Resign</a:t>
            </a:r>
            <a:r>
              <a:rPr lang="sv-SE" dirty="0"/>
              <a:t>. </a:t>
            </a:r>
            <a:r>
              <a:rPr lang="sv-SE" dirty="0" err="1"/>
              <a:t>Destroy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Disconnect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Save/</a:t>
            </a:r>
            <a:r>
              <a:rPr lang="sv-SE" dirty="0" err="1"/>
              <a:t>restore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895DF-249E-8E46-A01C-94130138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Declare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send</a:t>
            </a:r>
            <a:r>
              <a:rPr lang="sv-SE" dirty="0"/>
              <a:t> or </a:t>
            </a:r>
            <a:r>
              <a:rPr lang="sv-SE" dirty="0" err="1"/>
              <a:t>wishes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the federation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(FOM), in order to </a:t>
            </a:r>
            <a:r>
              <a:rPr lang="sv-SE" dirty="0" err="1"/>
              <a:t>optimize</a:t>
            </a:r>
            <a:r>
              <a:rPr lang="sv-SE" dirty="0"/>
              <a:t> the data </a:t>
            </a:r>
            <a:r>
              <a:rPr lang="sv-SE" dirty="0" err="1"/>
              <a:t>exchange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Publish</a:t>
            </a:r>
            <a:r>
              <a:rPr lang="sv-SE" dirty="0"/>
              <a:t> and </a:t>
            </a:r>
            <a:r>
              <a:rPr lang="sv-SE" dirty="0" err="1"/>
              <a:t>subscribe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, and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parameters.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Publish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.</a:t>
            </a:r>
          </a:p>
          <a:p>
            <a:pPr lvl="2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A71CC-4F59-644F-BFF2-E03A25F1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861"/>
          </a:xfrm>
        </p:spPr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934517"/>
            <a:ext cx="10928351" cy="4890211"/>
          </a:xfrm>
        </p:spPr>
        <p:txBody>
          <a:bodyPr/>
          <a:lstStyle/>
          <a:p>
            <a:r>
              <a:rPr lang="en-US" dirty="0"/>
              <a:t>The High-Level Architecture (HLA)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Purpose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Terminology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Object model template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Services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HLA IEEE 1516-2010 – “HLA Evolved”</a:t>
            </a:r>
          </a:p>
          <a:p>
            <a:r>
              <a:rPr lang="en-US" dirty="0"/>
              <a:t>HLA IEEE 1516-202x – “HLA 4”</a:t>
            </a:r>
          </a:p>
          <a:p>
            <a:r>
              <a:rPr lang="en-US" dirty="0"/>
              <a:t>LVC gateways, performance, tools and security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US" dirty="0"/>
              <a:t>Summary and additional reading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97B6A-C28F-DB4C-AD0C-607A30D1F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Management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Data </a:t>
            </a:r>
            <a:r>
              <a:rPr lang="sv-SE" dirty="0" err="1"/>
              <a:t>exchange</a:t>
            </a:r>
            <a:r>
              <a:rPr lang="sv-SE" dirty="0"/>
              <a:t>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. </a:t>
            </a:r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. </a:t>
            </a: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Register, </a:t>
            </a:r>
            <a:r>
              <a:rPr lang="sv-SE" dirty="0" err="1"/>
              <a:t>discover</a:t>
            </a:r>
            <a:r>
              <a:rPr lang="sv-SE" dirty="0"/>
              <a:t>, </a:t>
            </a:r>
            <a:r>
              <a:rPr lang="sv-SE" dirty="0" err="1"/>
              <a:t>delete</a:t>
            </a:r>
            <a:r>
              <a:rPr lang="sv-SE" dirty="0"/>
              <a:t> and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Update</a:t>
            </a:r>
            <a:r>
              <a:rPr lang="sv-SE" dirty="0"/>
              <a:t> and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06920-3C68-C246-9DC2-56AF8BB18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a </a:t>
            </a:r>
            <a:r>
              <a:rPr lang="sv-SE" dirty="0" err="1"/>
              <a:t>constructive</a:t>
            </a:r>
            <a:r>
              <a:rPr lang="sv-SE" dirty="0"/>
              <a:t> simulation to hand over the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simulating</a:t>
            </a:r>
            <a:r>
              <a:rPr lang="sv-SE" dirty="0"/>
              <a:t> an </a:t>
            </a:r>
            <a:r>
              <a:rPr lang="sv-SE" dirty="0" err="1"/>
              <a:t>aircraft</a:t>
            </a:r>
            <a:r>
              <a:rPr lang="sv-SE" dirty="0"/>
              <a:t> to a </a:t>
            </a:r>
            <a:r>
              <a:rPr lang="sv-SE" dirty="0" err="1"/>
              <a:t>virtual</a:t>
            </a:r>
            <a:r>
              <a:rPr lang="sv-SE" dirty="0"/>
              <a:t> simulation.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Hand over the </a:t>
            </a:r>
            <a:r>
              <a:rPr lang="sv-SE" dirty="0" err="1"/>
              <a:t>ownership</a:t>
            </a:r>
            <a:r>
              <a:rPr lang="sv-SE" dirty="0"/>
              <a:t> (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updating</a:t>
            </a:r>
            <a:r>
              <a:rPr lang="sv-SE" dirty="0"/>
              <a:t>)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 from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either</a:t>
            </a:r>
            <a:r>
              <a:rPr lang="sv-SE" dirty="0"/>
              <a:t> “push” or “</a:t>
            </a:r>
            <a:r>
              <a:rPr lang="sv-SE" dirty="0" err="1"/>
              <a:t>pull</a:t>
            </a:r>
            <a:r>
              <a:rPr lang="sv-SE" dirty="0"/>
              <a:t>,” and </a:t>
            </a:r>
            <a:r>
              <a:rPr lang="sv-SE" dirty="0" err="1"/>
              <a:t>with</a:t>
            </a:r>
            <a:r>
              <a:rPr lang="sv-SE" dirty="0"/>
              <a:t> or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negotiation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</a:t>
            </a:r>
            <a:r>
              <a:rPr lang="sv-SE" dirty="0" err="1"/>
              <a:t>acquisition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Divest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97429-8EEE-CF4A-ABCE-5D8C2618B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03851"/>
            <a:ext cx="11250613" cy="5075237"/>
          </a:xfrm>
        </p:spPr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exercises</a:t>
            </a:r>
            <a:r>
              <a:rPr lang="sv-SE" dirty="0"/>
              <a:t> in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scaled</a:t>
            </a:r>
            <a:r>
              <a:rPr lang="sv-SE" dirty="0"/>
              <a:t>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varying</a:t>
            </a:r>
            <a:r>
              <a:rPr lang="sv-SE" dirty="0"/>
              <a:t> speed, as-fast-as-</a:t>
            </a:r>
            <a:r>
              <a:rPr lang="sv-SE" dirty="0" err="1"/>
              <a:t>possible</a:t>
            </a:r>
            <a:r>
              <a:rPr lang="sv-SE" dirty="0"/>
              <a:t>. </a:t>
            </a:r>
            <a:r>
              <a:rPr lang="sv-SE" dirty="0" err="1"/>
              <a:t>Run</a:t>
            </a:r>
            <a:r>
              <a:rPr lang="sv-SE" dirty="0"/>
              <a:t> Monte-Carlo simulations as fast as </a:t>
            </a:r>
            <a:r>
              <a:rPr lang="sv-SE" dirty="0" err="1"/>
              <a:t>possible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Manage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advancement</a:t>
            </a:r>
            <a:r>
              <a:rPr lang="sv-SE" dirty="0"/>
              <a:t> for </a:t>
            </a:r>
            <a:r>
              <a:rPr lang="sv-SE" dirty="0" err="1"/>
              <a:t>federates</a:t>
            </a:r>
            <a:r>
              <a:rPr lang="sv-SE" dirty="0"/>
              <a:t> and </a:t>
            </a:r>
            <a:r>
              <a:rPr lang="sv-SE" dirty="0" err="1"/>
              <a:t>time-stamped</a:t>
            </a:r>
            <a:r>
              <a:rPr lang="sv-SE" dirty="0"/>
              <a:t> data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for </a:t>
            </a:r>
            <a:r>
              <a:rPr lang="sv-SE" dirty="0" err="1"/>
              <a:t>consistency</a:t>
            </a:r>
            <a:r>
              <a:rPr lang="sv-SE" dirty="0"/>
              <a:t> and </a:t>
            </a:r>
            <a:r>
              <a:rPr lang="sv-SE" dirty="0" err="1"/>
              <a:t>repeatability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time-stepped</a:t>
            </a:r>
            <a:r>
              <a:rPr lang="sv-SE" dirty="0"/>
              <a:t> or event-driven.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Enable</a:t>
            </a:r>
            <a:r>
              <a:rPr lang="sv-SE" dirty="0"/>
              <a:t>/</a:t>
            </a:r>
            <a:r>
              <a:rPr lang="sv-SE" dirty="0" err="1"/>
              <a:t>disable</a:t>
            </a:r>
            <a:r>
              <a:rPr lang="sv-SE" dirty="0"/>
              <a:t> </a:t>
            </a:r>
            <a:r>
              <a:rPr lang="sv-SE" dirty="0" err="1"/>
              <a:t>sending</a:t>
            </a:r>
            <a:r>
              <a:rPr lang="sv-SE" dirty="0"/>
              <a:t> and </a:t>
            </a:r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time-stamped</a:t>
            </a:r>
            <a:r>
              <a:rPr lang="sv-SE" dirty="0"/>
              <a:t> data.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a given </a:t>
            </a:r>
            <a:r>
              <a:rPr lang="sv-SE" dirty="0" err="1"/>
              <a:t>time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message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the RTI for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709D8-5771-2847-BE15-5AB66D55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federations by </a:t>
            </a:r>
            <a:r>
              <a:rPr lang="sv-SE" dirty="0" err="1"/>
              <a:t>enabling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focus on a </a:t>
            </a:r>
            <a:r>
              <a:rPr lang="sv-SE" dirty="0" err="1"/>
              <a:t>smaller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battlefield</a:t>
            </a:r>
            <a:r>
              <a:rPr lang="sv-SE" dirty="0"/>
              <a:t> or on </a:t>
            </a:r>
            <a:r>
              <a:rPr lang="sv-SE" dirty="0" err="1"/>
              <a:t>entities</a:t>
            </a:r>
            <a:r>
              <a:rPr lang="sv-SE" dirty="0"/>
              <a:t> </a:t>
            </a:r>
            <a:r>
              <a:rPr lang="sv-SE" dirty="0" err="1"/>
              <a:t>belonging</a:t>
            </a:r>
            <a:r>
              <a:rPr lang="sv-SE" dirty="0"/>
              <a:t> to a </a:t>
            </a:r>
            <a:r>
              <a:rPr lang="sv-SE" dirty="0" err="1"/>
              <a:t>particular</a:t>
            </a:r>
            <a:r>
              <a:rPr lang="sv-SE" dirty="0"/>
              <a:t> force.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filter data not </a:t>
            </a:r>
            <a:r>
              <a:rPr lang="sv-SE" dirty="0" err="1"/>
              <a:t>only</a:t>
            </a:r>
            <a:r>
              <a:rPr lang="sv-SE" dirty="0"/>
              <a:t> on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attribute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static</a:t>
            </a:r>
            <a:r>
              <a:rPr lang="sv-SE" dirty="0"/>
              <a:t> or </a:t>
            </a:r>
            <a:r>
              <a:rPr lang="sv-SE" dirty="0" err="1"/>
              <a:t>dynamic</a:t>
            </a:r>
            <a:r>
              <a:rPr lang="sv-SE" dirty="0"/>
              <a:t> data (like </a:t>
            </a:r>
            <a:r>
              <a:rPr lang="sv-SE" dirty="0" err="1"/>
              <a:t>friendly</a:t>
            </a:r>
            <a:r>
              <a:rPr lang="sv-SE" dirty="0"/>
              <a:t>/</a:t>
            </a:r>
            <a:r>
              <a:rPr lang="sv-SE" dirty="0" err="1"/>
              <a:t>opposing</a:t>
            </a:r>
            <a:r>
              <a:rPr lang="sv-SE" dirty="0"/>
              <a:t> or </a:t>
            </a:r>
            <a:r>
              <a:rPr lang="sv-SE" dirty="0" err="1"/>
              <a:t>latitude</a:t>
            </a:r>
            <a:r>
              <a:rPr lang="sv-SE" dirty="0"/>
              <a:t>/</a:t>
            </a:r>
            <a:r>
              <a:rPr lang="sv-SE" dirty="0" err="1"/>
              <a:t>longitude</a:t>
            </a:r>
            <a:r>
              <a:rPr lang="sv-SE" dirty="0"/>
              <a:t>).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modify</a:t>
            </a:r>
            <a:r>
              <a:rPr lang="sv-SE" dirty="0"/>
              <a:t> regions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specify</a:t>
            </a:r>
            <a:r>
              <a:rPr lang="sv-SE" dirty="0"/>
              <a:t> data </a:t>
            </a:r>
            <a:r>
              <a:rPr lang="sv-SE" dirty="0" err="1"/>
              <a:t>ranges</a:t>
            </a:r>
            <a:r>
              <a:rPr lang="sv-SE" dirty="0"/>
              <a:t> for </a:t>
            </a:r>
            <a:r>
              <a:rPr lang="sv-SE" dirty="0" err="1"/>
              <a:t>filtering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 to </a:t>
            </a:r>
            <a:r>
              <a:rPr lang="sv-SE" dirty="0" err="1"/>
              <a:t>attributes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C1FCC-2DDB-9D49-A334-E34A38B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HLA Use Case: US Navy NCTE</a:t>
            </a:r>
          </a:p>
        </p:txBody>
      </p:sp>
      <p:pic>
        <p:nvPicPr>
          <p:cNvPr id="5" name="Picture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2BBAA33-BDFC-F14B-A6E3-22C985E8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05439" y="989946"/>
            <a:ext cx="5609483" cy="489667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4016-AE3C-6149-ACCC-4FEF60A4D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51217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US Navy Continuous Training Environment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Navy Enterprise Tactical Training Network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/>
              <a:t>Develops, delivers, and maintains live, virtual, and constructive training environment to support Naval Forces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50 Navy shore sites, 140 combatant ships, 8 networks, 5 classification levels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Based on HLA IEEE 1516-2010, RPR FOM 2.0, Link 16 and Simple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FOM modules (as of 2018):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stable (“core”)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rapid development (“aux”)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428EE-5EBC-B740-8FBF-F072A2BA5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C915F-5059-E446-A502-883072863DBD}"/>
              </a:ext>
            </a:extLst>
          </p:cNvPr>
          <p:cNvSpPr txBox="1"/>
          <p:nvPr/>
        </p:nvSpPr>
        <p:spPr>
          <a:xfrm>
            <a:off x="526774" y="6072808"/>
            <a:ext cx="49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RPR FOM = Real-Time Platform Reference FOM</a:t>
            </a:r>
          </a:p>
        </p:txBody>
      </p:sp>
    </p:spTree>
    <p:extLst>
      <p:ext uri="{BB962C8B-B14F-4D97-AF65-F5344CB8AC3E}">
        <p14:creationId xmlns:p14="http://schemas.microsoft.com/office/powerpoint/2010/main" val="4205597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Autofit/>
          </a:bodyPr>
          <a:lstStyle/>
          <a:p>
            <a:r>
              <a:rPr lang="en-US" dirty="0"/>
              <a:t>HLA Use Case: UK Air Force – “Gladiator”</a:t>
            </a:r>
          </a:p>
        </p:txBody>
      </p:sp>
      <p:pic>
        <p:nvPicPr>
          <p:cNvPr id="5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1DAB6D1D-2631-CA40-9D3F-2CBE501671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348AF4-D327-4B8D-A79B-6FC2BAC71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15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training environment for the UK Royal Air Force</a:t>
            </a:r>
          </a:p>
          <a:p>
            <a:r>
              <a:rPr lang="en-GB" dirty="0"/>
              <a:t>Enables pilots to train collectively with ground and maritime forces from their home bases without the need to co-locate</a:t>
            </a:r>
          </a:p>
          <a:p>
            <a:r>
              <a:rPr lang="en-GB" dirty="0"/>
              <a:t>Initially supporting Typhoon, F-35 expected to be added in 2021</a:t>
            </a:r>
          </a:p>
          <a:p>
            <a:r>
              <a:rPr lang="en-GB" dirty="0"/>
              <a:t>Based on HLA IEEE 1516-2010, RPR FOM and NETN FOM with several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E232-042B-3445-BA2F-0AB7227E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DC45D-E224-1C44-A00A-D01CD76A467A}"/>
              </a:ext>
            </a:extLst>
          </p:cNvPr>
          <p:cNvSpPr txBox="1"/>
          <p:nvPr/>
        </p:nvSpPr>
        <p:spPr>
          <a:xfrm>
            <a:off x="526774" y="6072808"/>
            <a:ext cx="602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NETN FOM = NATO Education and Training Network FOM</a:t>
            </a:r>
          </a:p>
        </p:txBody>
      </p:sp>
    </p:spTree>
    <p:extLst>
      <p:ext uri="{BB962C8B-B14F-4D97-AF65-F5344CB8AC3E}">
        <p14:creationId xmlns:p14="http://schemas.microsoft.com/office/powerpoint/2010/main" val="199948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HLA Use Case: Civil Military Exercise “Viking”</a:t>
            </a:r>
          </a:p>
        </p:txBody>
      </p:sp>
      <p:pic>
        <p:nvPicPr>
          <p:cNvPr id="1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55F8CA06-52E0-F245-9C04-4FBC3F75E1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439" y="989946"/>
            <a:ext cx="5609483" cy="4896678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FBBA05-D69C-4E2D-B8F2-CECFD25AD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Series of US &amp; Swedish-led command and control exercises (2022)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Planning and conducting a UN mandated Chapter VII Peace Operation/Crisis Response Operation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Civilian, military and police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2500 participants, 50 nations, 70 organizations, 8 training sites + </a:t>
            </a:r>
            <a:br>
              <a:rPr lang="en-US" sz="2600" dirty="0">
                <a:latin typeface="Arial Narrow" pitchFamily="34" charset="0"/>
              </a:rPr>
            </a:br>
            <a:r>
              <a:rPr lang="en-US" sz="2600" dirty="0">
                <a:latin typeface="Arial Narrow" pitchFamily="34" charset="0"/>
              </a:rPr>
              <a:t>2 </a:t>
            </a:r>
            <a:r>
              <a:rPr lang="en-US" sz="2600" dirty="0" err="1">
                <a:latin typeface="Arial Narrow" pitchFamily="34" charset="0"/>
              </a:rPr>
              <a:t>MSaaS</a:t>
            </a:r>
            <a:r>
              <a:rPr lang="en-US" sz="2600" dirty="0">
                <a:latin typeface="Arial Narrow" pitchFamily="34" charset="0"/>
              </a:rPr>
              <a:t> sites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Based on HLA IEEE 1516-2010, RPR FOM 2.0, NETN FOM v3.0, MSDL and additional standards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498D-FB05-4E4E-B63E-E235F728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B4F0B-64BE-4743-866C-59B272177BC0}"/>
              </a:ext>
            </a:extLst>
          </p:cNvPr>
          <p:cNvSpPr txBox="1"/>
          <p:nvPr/>
        </p:nvSpPr>
        <p:spPr>
          <a:xfrm>
            <a:off x="526774" y="6072808"/>
            <a:ext cx="48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MSDL = Military Scenario Definition Language</a:t>
            </a:r>
          </a:p>
        </p:txBody>
      </p:sp>
    </p:spTree>
    <p:extLst>
      <p:ext uri="{BB962C8B-B14F-4D97-AF65-F5344CB8AC3E}">
        <p14:creationId xmlns:p14="http://schemas.microsoft.com/office/powerpoint/2010/main" val="82246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7665"/>
          </a:xfrm>
        </p:spPr>
        <p:txBody>
          <a:bodyPr wrap="square" anchor="ctr">
            <a:normAutofit/>
          </a:bodyPr>
          <a:lstStyle/>
          <a:p>
            <a:r>
              <a:rPr lang="en-US" sz="2800" dirty="0"/>
              <a:t>HLA Use Case: NASA and ESA Space Exploration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2AE84-B547-4D8D-A069-B74A264BB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58154"/>
            <a:ext cx="5361517" cy="5212060"/>
          </a:xfrm>
        </p:spPr>
        <p:txBody>
          <a:bodyPr/>
          <a:lstStyle/>
          <a:p>
            <a:r>
              <a:rPr lang="en-US" dirty="0"/>
              <a:t>Engineering and training federations for space exploration</a:t>
            </a:r>
          </a:p>
          <a:p>
            <a:r>
              <a:rPr lang="en-US" dirty="0"/>
              <a:t>NASA: Federations in support of the Artemis program that will land the first woman and next man on the surface of the Moon by 2024</a:t>
            </a:r>
          </a:p>
          <a:p>
            <a:r>
              <a:rPr lang="en-US" dirty="0"/>
              <a:t>ESA: Mars sample return and low-gravity landing vehicle</a:t>
            </a:r>
          </a:p>
          <a:p>
            <a:r>
              <a:rPr lang="en-US" dirty="0"/>
              <a:t>Based on HLA IEEE 1516-2010 and the SISO Space Reference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Multiple reference frames, HLA time management, hard real-time and more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E3F8BFE-AD03-9349-BD39-42E042FB4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6072718" y="958154"/>
            <a:ext cx="5363633" cy="41148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650F5-A9A3-A845-ACE7-16C05397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270BC-AC6A-274E-B358-D2A96AEB87BC}"/>
              </a:ext>
            </a:extLst>
          </p:cNvPr>
          <p:cNvSpPr txBox="1"/>
          <p:nvPr/>
        </p:nvSpPr>
        <p:spPr>
          <a:xfrm>
            <a:off x="526774" y="5744817"/>
            <a:ext cx="58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NASA = National Aeronautics and Space Administration</a:t>
            </a:r>
          </a:p>
          <a:p>
            <a:r>
              <a:rPr lang="en-US" sz="1800" dirty="0"/>
              <a:t>ESA = European Space Agency</a:t>
            </a:r>
          </a:p>
        </p:txBody>
      </p:sp>
    </p:spTree>
    <p:extLst>
      <p:ext uri="{BB962C8B-B14F-4D97-AF65-F5344CB8AC3E}">
        <p14:creationId xmlns:p14="http://schemas.microsoft.com/office/powerpoint/2010/main" val="393980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723569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is an Open International Standard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00573" y="1447800"/>
            <a:ext cx="1676400" cy="9906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sv-SE" sz="1800" dirty="0"/>
              <a:t>IEEE</a:t>
            </a:r>
            <a:endParaRPr lang="en-US" sz="18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800573" y="3049588"/>
            <a:ext cx="1676400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400" dirty="0"/>
              <a:t>Simulation</a:t>
            </a:r>
            <a:br>
              <a:rPr lang="sv-SE" sz="1400" dirty="0"/>
            </a:br>
            <a:r>
              <a:rPr lang="sv-SE" sz="1400" dirty="0" err="1"/>
              <a:t>Interoperability</a:t>
            </a:r>
            <a:endParaRPr lang="sv-SE" sz="1400" dirty="0"/>
          </a:p>
          <a:p>
            <a:pPr algn="ctr"/>
            <a:r>
              <a:rPr lang="sv-SE" sz="1400" dirty="0"/>
              <a:t>Standards</a:t>
            </a:r>
            <a:br>
              <a:rPr lang="sv-SE" sz="1400" dirty="0"/>
            </a:br>
            <a:r>
              <a:rPr lang="sv-SE" sz="1400" dirty="0" err="1"/>
              <a:t>Organization</a:t>
            </a:r>
            <a:endParaRPr lang="en-US" sz="1400" dirty="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4227687" y="2820988"/>
            <a:ext cx="1295400" cy="15240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HLA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IEEE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1516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Standard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397980" y="1449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bg1"/>
                </a:solidFill>
              </a:rPr>
              <a:t>Simulation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Developers</a:t>
            </a:r>
            <a:r>
              <a:rPr lang="sv-SE" sz="1800" dirty="0">
                <a:solidFill>
                  <a:schemeClr val="bg1"/>
                </a:solidFill>
              </a:rPr>
              <a:t> &amp;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Users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397980" y="2973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RTI and Tool</a:t>
            </a:r>
          </a:p>
          <a:p>
            <a:pPr algn="ctr"/>
            <a:r>
              <a:rPr lang="sv-SE" sz="1800">
                <a:solidFill>
                  <a:schemeClr val="bg1"/>
                </a:solidFill>
              </a:rPr>
              <a:t>Developers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6397980" y="4497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Academia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8875724" y="1447801"/>
            <a:ext cx="1718804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Government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Industry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Academia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Etc.</a:t>
            </a:r>
            <a:endParaRPr lang="en-US" sz="1800" dirty="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866199" y="2878138"/>
            <a:ext cx="1752852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GOTS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In-house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Open</a:t>
            </a:r>
            <a:r>
              <a:rPr lang="sv-SE" sz="1800" dirty="0"/>
              <a:t> source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Other</a:t>
            </a:r>
            <a:endParaRPr lang="en-US" sz="1800" dirty="0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638773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flipH="1" flipV="1">
            <a:off x="2667000" y="4800600"/>
            <a:ext cx="3429000" cy="838200"/>
          </a:xfrm>
          <a:prstGeom prst="curvedDownArrow">
            <a:avLst>
              <a:gd name="adj1" fmla="val 81818"/>
              <a:gd name="adj2" fmla="val 163636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251200" y="5791200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800"/>
              <a:t>Community feedback</a:t>
            </a:r>
            <a:endParaRPr lang="en-US" sz="1800" dirty="0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5715000" y="2438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5715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5715000" y="38862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V="1">
            <a:off x="3612441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866199" y="4648200"/>
            <a:ext cx="2142381" cy="92333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Student projects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Courses</a:t>
            </a:r>
            <a:endParaRPr lang="en-US" sz="1800" dirty="0"/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605437" y="2609851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400"/>
              <a:t>Sponsor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CE57A-CC31-B841-961D-3AF57120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3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FOM </a:t>
            </a:r>
            <a:r>
              <a:rPr lang="sv-SE" sz="2800" dirty="0" err="1">
                <a:ea typeface="ＭＳ Ｐゴシック" pitchFamily="34" charset="-128"/>
              </a:rPr>
              <a:t>Modules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371061" y="3294247"/>
            <a:ext cx="11145078" cy="324036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same FOM as before, but split into modules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Remember: It was a long time ago since we gave up developing computer programs as one large chunk of code.</a:t>
            </a:r>
          </a:p>
          <a:p>
            <a:r>
              <a:rPr lang="en-US" dirty="0">
                <a:ea typeface="ＭＳ Ｐゴシック" pitchFamily="34" charset="-128"/>
              </a:rPr>
              <a:t>More efficient and flexible development, maintenance, reuse and standardization</a:t>
            </a:r>
          </a:p>
          <a:p>
            <a:r>
              <a:rPr lang="en-US" dirty="0">
                <a:ea typeface="ＭＳ Ｐゴシック" pitchFamily="34" charset="-128"/>
              </a:rPr>
              <a:t>Projects/programs can reuse and extend standardized modules and add their own modules.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856" y="1188752"/>
            <a:ext cx="3240360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600" b="1" dirty="0"/>
              <a:t>All Objects and Interactions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8272" y="2287160"/>
            <a:ext cx="4114800" cy="6480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Common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07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Weapons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23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Platforms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239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80536" y="1855112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676B-B157-4949-9E9B-0E378AF77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5DE0-F397-2186-0AB2-9754761F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this Year’s HLA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E7D8-9206-2AC7-439B-8C153C1D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emphasis on HLA 4</a:t>
            </a:r>
          </a:p>
          <a:p>
            <a:pPr lvl="1"/>
            <a:r>
              <a:rPr lang="en-US" dirty="0"/>
              <a:t>Modeling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Deployment &amp; Cloud</a:t>
            </a:r>
          </a:p>
          <a:p>
            <a:r>
              <a:rPr lang="en-US" dirty="0"/>
              <a:t>Federation Object Models</a:t>
            </a:r>
          </a:p>
          <a:p>
            <a:pPr lvl="1"/>
            <a:r>
              <a:rPr lang="en-US" dirty="0"/>
              <a:t>RPR FOM</a:t>
            </a:r>
          </a:p>
          <a:p>
            <a:pPr lvl="1"/>
            <a:r>
              <a:rPr lang="en-US" dirty="0" err="1"/>
              <a:t>CyberDEM</a:t>
            </a:r>
            <a:endParaRPr lang="en-US" dirty="0"/>
          </a:p>
          <a:p>
            <a:r>
              <a:rPr lang="en-US" dirty="0"/>
              <a:t>General updates</a:t>
            </a:r>
          </a:p>
          <a:p>
            <a:pPr lvl="1"/>
            <a:r>
              <a:rPr lang="en-US" dirty="0"/>
              <a:t>Standards development</a:t>
            </a:r>
          </a:p>
          <a:p>
            <a:pPr lvl="1"/>
            <a:r>
              <a:rPr lang="en-US" dirty="0"/>
              <a:t>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01F36-B1A5-7C22-6D22-E77D1CA21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56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HLA Evolved –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4279392"/>
            <a:ext cx="11250613" cy="1842560"/>
          </a:xfrm>
        </p:spPr>
        <p:txBody>
          <a:bodyPr/>
          <a:lstStyle/>
          <a:p>
            <a:r>
              <a:rPr lang="en-US" dirty="0"/>
              <a:t>HLA Evolved introduced a mechanism for fault tolerance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Connected federates can discover that a federate has been lost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477768"/>
            <a:ext cx="6096000" cy="685800"/>
          </a:xfrm>
          <a:prstGeom prst="rect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84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90525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Not Connected!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FDF1-5077-2B4A-B914-F1D5082D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</a:t>
            </a:r>
            <a:r>
              <a:rPr lang="sv-SE" dirty="0" err="1">
                <a:ea typeface="ＭＳ Ｐゴシック" pitchFamily="34" charset="-128"/>
              </a:rPr>
              <a:t>Evolved</a:t>
            </a:r>
            <a:r>
              <a:rPr lang="sv-SE" dirty="0">
                <a:ea typeface="ＭＳ Ｐゴシック" pitchFamily="34" charset="-128"/>
              </a:rPr>
              <a:t> – Web Services API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828800" y="3223028"/>
            <a:ext cx="2362200" cy="1925638"/>
            <a:chOff x="3120" y="780"/>
            <a:chExt cx="1056" cy="791"/>
          </a:xfrm>
        </p:grpSpPr>
        <p:pic>
          <p:nvPicPr>
            <p:cNvPr id="22421" name="Picture 4" descr="j02824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780"/>
              <a:ext cx="1056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2" name="Picture 5" descr="j01495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87"/>
              <a:ext cx="528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23" name="Freeform 6"/>
            <p:cNvSpPr>
              <a:spLocks/>
            </p:cNvSpPr>
            <p:nvPr/>
          </p:nvSpPr>
          <p:spPr bwMode="auto">
            <a:xfrm rot="311645">
              <a:off x="3729" y="885"/>
              <a:ext cx="69" cy="336"/>
            </a:xfrm>
            <a:custGeom>
              <a:avLst/>
              <a:gdLst>
                <a:gd name="T0" fmla="*/ 0 w 802"/>
                <a:gd name="T1" fmla="*/ 0 h 1119"/>
                <a:gd name="T2" fmla="*/ 0 w 802"/>
                <a:gd name="T3" fmla="*/ 0 h 1119"/>
                <a:gd name="T4" fmla="*/ 0 w 802"/>
                <a:gd name="T5" fmla="*/ 0 h 1119"/>
                <a:gd name="T6" fmla="*/ 0 w 802"/>
                <a:gd name="T7" fmla="*/ 0 h 1119"/>
                <a:gd name="T8" fmla="*/ 0 w 802"/>
                <a:gd name="T9" fmla="*/ 0 h 1119"/>
                <a:gd name="T10" fmla="*/ 0 w 802"/>
                <a:gd name="T11" fmla="*/ 0 h 1119"/>
                <a:gd name="T12" fmla="*/ 0 w 802"/>
                <a:gd name="T13" fmla="*/ 0 h 1119"/>
                <a:gd name="T14" fmla="*/ 0 w 802"/>
                <a:gd name="T15" fmla="*/ 0 h 1119"/>
                <a:gd name="T16" fmla="*/ 0 w 802"/>
                <a:gd name="T17" fmla="*/ 0 h 1119"/>
                <a:gd name="T18" fmla="*/ 0 w 802"/>
                <a:gd name="T19" fmla="*/ 0 h 1119"/>
                <a:gd name="T20" fmla="*/ 0 w 802"/>
                <a:gd name="T21" fmla="*/ 0 h 1119"/>
                <a:gd name="T22" fmla="*/ 0 w 802"/>
                <a:gd name="T23" fmla="*/ 0 h 1119"/>
                <a:gd name="T24" fmla="*/ 0 w 802"/>
                <a:gd name="T25" fmla="*/ 0 h 1119"/>
                <a:gd name="T26" fmla="*/ 0 w 802"/>
                <a:gd name="T27" fmla="*/ 0 h 1119"/>
                <a:gd name="T28" fmla="*/ 0 w 802"/>
                <a:gd name="T29" fmla="*/ 0 h 1119"/>
                <a:gd name="T30" fmla="*/ 0 w 802"/>
                <a:gd name="T31" fmla="*/ 0 h 1119"/>
                <a:gd name="T32" fmla="*/ 0 w 802"/>
                <a:gd name="T33" fmla="*/ 0 h 1119"/>
                <a:gd name="T34" fmla="*/ 0 w 802"/>
                <a:gd name="T35" fmla="*/ 0 h 1119"/>
                <a:gd name="T36" fmla="*/ 0 w 802"/>
                <a:gd name="T37" fmla="*/ 0 h 1119"/>
                <a:gd name="T38" fmla="*/ 0 w 802"/>
                <a:gd name="T39" fmla="*/ 0 h 1119"/>
                <a:gd name="T40" fmla="*/ 0 w 802"/>
                <a:gd name="T41" fmla="*/ 0 h 1119"/>
                <a:gd name="T42" fmla="*/ 0 w 802"/>
                <a:gd name="T43" fmla="*/ 0 h 1119"/>
                <a:gd name="T44" fmla="*/ 0 w 802"/>
                <a:gd name="T45" fmla="*/ 0 h 1119"/>
                <a:gd name="T46" fmla="*/ 0 w 802"/>
                <a:gd name="T47" fmla="*/ 0 h 1119"/>
                <a:gd name="T48" fmla="*/ 0 w 802"/>
                <a:gd name="T49" fmla="*/ 0 h 1119"/>
                <a:gd name="T50" fmla="*/ 0 w 802"/>
                <a:gd name="T51" fmla="*/ 0 h 1119"/>
                <a:gd name="T52" fmla="*/ 0 w 802"/>
                <a:gd name="T53" fmla="*/ 0 h 1119"/>
                <a:gd name="T54" fmla="*/ 0 w 802"/>
                <a:gd name="T55" fmla="*/ 0 h 1119"/>
                <a:gd name="T56" fmla="*/ 0 w 802"/>
                <a:gd name="T57" fmla="*/ 0 h 1119"/>
                <a:gd name="T58" fmla="*/ 0 w 802"/>
                <a:gd name="T59" fmla="*/ 0 h 1119"/>
                <a:gd name="T60" fmla="*/ 0 w 802"/>
                <a:gd name="T61" fmla="*/ 0 h 1119"/>
                <a:gd name="T62" fmla="*/ 0 w 802"/>
                <a:gd name="T63" fmla="*/ 0 h 1119"/>
                <a:gd name="T64" fmla="*/ 0 w 802"/>
                <a:gd name="T65" fmla="*/ 0 h 1119"/>
                <a:gd name="T66" fmla="*/ 0 w 802"/>
                <a:gd name="T67" fmla="*/ 0 h 1119"/>
                <a:gd name="T68" fmla="*/ 0 w 802"/>
                <a:gd name="T69" fmla="*/ 0 h 1119"/>
                <a:gd name="T70" fmla="*/ 0 w 802"/>
                <a:gd name="T71" fmla="*/ 0 h 1119"/>
                <a:gd name="T72" fmla="*/ 0 w 802"/>
                <a:gd name="T73" fmla="*/ 0 h 1119"/>
                <a:gd name="T74" fmla="*/ 0 w 802"/>
                <a:gd name="T75" fmla="*/ 0 h 1119"/>
                <a:gd name="T76" fmla="*/ 0 w 802"/>
                <a:gd name="T77" fmla="*/ 0 h 1119"/>
                <a:gd name="T78" fmla="*/ 0 w 802"/>
                <a:gd name="T79" fmla="*/ 0 h 1119"/>
                <a:gd name="T80" fmla="*/ 0 w 802"/>
                <a:gd name="T81" fmla="*/ 0 h 1119"/>
                <a:gd name="T82" fmla="*/ 0 w 802"/>
                <a:gd name="T83" fmla="*/ 0 h 1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2"/>
                <a:gd name="T127" fmla="*/ 0 h 1119"/>
                <a:gd name="T128" fmla="*/ 802 w 802"/>
                <a:gd name="T129" fmla="*/ 1119 h 1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2" h="1119">
                  <a:moveTo>
                    <a:pt x="802" y="0"/>
                  </a:moveTo>
                  <a:lnTo>
                    <a:pt x="773" y="137"/>
                  </a:lnTo>
                  <a:lnTo>
                    <a:pt x="747" y="280"/>
                  </a:lnTo>
                  <a:lnTo>
                    <a:pt x="726" y="427"/>
                  </a:lnTo>
                  <a:lnTo>
                    <a:pt x="709" y="572"/>
                  </a:lnTo>
                  <a:lnTo>
                    <a:pt x="698" y="715"/>
                  </a:lnTo>
                  <a:lnTo>
                    <a:pt x="689" y="849"/>
                  </a:lnTo>
                  <a:lnTo>
                    <a:pt x="686" y="972"/>
                  </a:lnTo>
                  <a:lnTo>
                    <a:pt x="688" y="1081"/>
                  </a:lnTo>
                  <a:lnTo>
                    <a:pt x="676" y="1078"/>
                  </a:lnTo>
                  <a:lnTo>
                    <a:pt x="665" y="1075"/>
                  </a:lnTo>
                  <a:lnTo>
                    <a:pt x="652" y="1072"/>
                  </a:lnTo>
                  <a:lnTo>
                    <a:pt x="640" y="1068"/>
                  </a:lnTo>
                  <a:lnTo>
                    <a:pt x="629" y="1065"/>
                  </a:lnTo>
                  <a:lnTo>
                    <a:pt x="617" y="1062"/>
                  </a:lnTo>
                  <a:lnTo>
                    <a:pt x="605" y="1059"/>
                  </a:lnTo>
                  <a:lnTo>
                    <a:pt x="593" y="1056"/>
                  </a:lnTo>
                  <a:lnTo>
                    <a:pt x="596" y="1072"/>
                  </a:lnTo>
                  <a:lnTo>
                    <a:pt x="599" y="1087"/>
                  </a:lnTo>
                  <a:lnTo>
                    <a:pt x="602" y="1103"/>
                  </a:lnTo>
                  <a:lnTo>
                    <a:pt x="606" y="1119"/>
                  </a:lnTo>
                  <a:lnTo>
                    <a:pt x="574" y="1119"/>
                  </a:lnTo>
                  <a:lnTo>
                    <a:pt x="541" y="1118"/>
                  </a:lnTo>
                  <a:lnTo>
                    <a:pt x="506" y="1116"/>
                  </a:lnTo>
                  <a:lnTo>
                    <a:pt x="471" y="1113"/>
                  </a:lnTo>
                  <a:lnTo>
                    <a:pt x="434" y="1109"/>
                  </a:lnTo>
                  <a:lnTo>
                    <a:pt x="397" y="1103"/>
                  </a:lnTo>
                  <a:lnTo>
                    <a:pt x="359" y="1097"/>
                  </a:lnTo>
                  <a:lnTo>
                    <a:pt x="321" y="1089"/>
                  </a:lnTo>
                  <a:lnTo>
                    <a:pt x="283" y="1079"/>
                  </a:lnTo>
                  <a:lnTo>
                    <a:pt x="245" y="1066"/>
                  </a:lnTo>
                  <a:lnTo>
                    <a:pt x="207" y="1053"/>
                  </a:lnTo>
                  <a:lnTo>
                    <a:pt x="170" y="1037"/>
                  </a:lnTo>
                  <a:lnTo>
                    <a:pt x="133" y="1019"/>
                  </a:lnTo>
                  <a:lnTo>
                    <a:pt x="96" y="999"/>
                  </a:lnTo>
                  <a:lnTo>
                    <a:pt x="61" y="975"/>
                  </a:lnTo>
                  <a:lnTo>
                    <a:pt x="27" y="950"/>
                  </a:lnTo>
                  <a:lnTo>
                    <a:pt x="27" y="931"/>
                  </a:lnTo>
                  <a:lnTo>
                    <a:pt x="27" y="911"/>
                  </a:lnTo>
                  <a:lnTo>
                    <a:pt x="27" y="892"/>
                  </a:lnTo>
                  <a:lnTo>
                    <a:pt x="27" y="873"/>
                  </a:lnTo>
                  <a:lnTo>
                    <a:pt x="20" y="860"/>
                  </a:lnTo>
                  <a:lnTo>
                    <a:pt x="13" y="847"/>
                  </a:lnTo>
                  <a:lnTo>
                    <a:pt x="7" y="834"/>
                  </a:lnTo>
                  <a:lnTo>
                    <a:pt x="0" y="822"/>
                  </a:lnTo>
                  <a:lnTo>
                    <a:pt x="4" y="719"/>
                  </a:lnTo>
                  <a:lnTo>
                    <a:pt x="11" y="619"/>
                  </a:lnTo>
                  <a:lnTo>
                    <a:pt x="20" y="522"/>
                  </a:lnTo>
                  <a:lnTo>
                    <a:pt x="31" y="430"/>
                  </a:lnTo>
                  <a:lnTo>
                    <a:pt x="45" y="344"/>
                  </a:lnTo>
                  <a:lnTo>
                    <a:pt x="61" y="266"/>
                  </a:lnTo>
                  <a:lnTo>
                    <a:pt x="80" y="196"/>
                  </a:lnTo>
                  <a:lnTo>
                    <a:pt x="101" y="137"/>
                  </a:lnTo>
                  <a:lnTo>
                    <a:pt x="119" y="130"/>
                  </a:lnTo>
                  <a:lnTo>
                    <a:pt x="137" y="123"/>
                  </a:lnTo>
                  <a:lnTo>
                    <a:pt x="155" y="116"/>
                  </a:lnTo>
                  <a:lnTo>
                    <a:pt x="174" y="110"/>
                  </a:lnTo>
                  <a:lnTo>
                    <a:pt x="194" y="104"/>
                  </a:lnTo>
                  <a:lnTo>
                    <a:pt x="213" y="96"/>
                  </a:lnTo>
                  <a:lnTo>
                    <a:pt x="233" y="91"/>
                  </a:lnTo>
                  <a:lnTo>
                    <a:pt x="254" y="85"/>
                  </a:lnTo>
                  <a:lnTo>
                    <a:pt x="275" y="78"/>
                  </a:lnTo>
                  <a:lnTo>
                    <a:pt x="296" y="73"/>
                  </a:lnTo>
                  <a:lnTo>
                    <a:pt x="317" y="67"/>
                  </a:lnTo>
                  <a:lnTo>
                    <a:pt x="339" y="61"/>
                  </a:lnTo>
                  <a:lnTo>
                    <a:pt x="361" y="56"/>
                  </a:lnTo>
                  <a:lnTo>
                    <a:pt x="384" y="51"/>
                  </a:lnTo>
                  <a:lnTo>
                    <a:pt x="406" y="46"/>
                  </a:lnTo>
                  <a:lnTo>
                    <a:pt x="428" y="41"/>
                  </a:lnTo>
                  <a:lnTo>
                    <a:pt x="451" y="36"/>
                  </a:lnTo>
                  <a:lnTo>
                    <a:pt x="473" y="32"/>
                  </a:lnTo>
                  <a:lnTo>
                    <a:pt x="497" y="28"/>
                  </a:lnTo>
                  <a:lnTo>
                    <a:pt x="520" y="24"/>
                  </a:lnTo>
                  <a:lnTo>
                    <a:pt x="543" y="20"/>
                  </a:lnTo>
                  <a:lnTo>
                    <a:pt x="566" y="17"/>
                  </a:lnTo>
                  <a:lnTo>
                    <a:pt x="590" y="14"/>
                  </a:lnTo>
                  <a:lnTo>
                    <a:pt x="614" y="11"/>
                  </a:lnTo>
                  <a:lnTo>
                    <a:pt x="637" y="8"/>
                  </a:lnTo>
                  <a:lnTo>
                    <a:pt x="661" y="6"/>
                  </a:lnTo>
                  <a:lnTo>
                    <a:pt x="685" y="4"/>
                  </a:lnTo>
                  <a:lnTo>
                    <a:pt x="708" y="3"/>
                  </a:lnTo>
                  <a:lnTo>
                    <a:pt x="731" y="2"/>
                  </a:lnTo>
                  <a:lnTo>
                    <a:pt x="756" y="1"/>
                  </a:lnTo>
                  <a:lnTo>
                    <a:pt x="77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C47C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69703" name="Oval 7"/>
          <p:cNvSpPr>
            <a:spLocks noChangeArrowheads="1"/>
          </p:cNvSpPr>
          <p:nvPr/>
        </p:nvSpPr>
        <p:spPr bwMode="auto">
          <a:xfrm>
            <a:off x="5295900" y="2555875"/>
            <a:ext cx="2743200" cy="11430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2000" b="1" dirty="0">
                <a:solidFill>
                  <a:schemeClr val="bg1"/>
                </a:solidFill>
                <a:latin typeface="Arial" pitchFamily="34" charset="0"/>
              </a:rPr>
              <a:t>Internet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3991748" y="3622673"/>
            <a:ext cx="1989952" cy="62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7581900" y="2251075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9706" name="server"/>
          <p:cNvSpPr>
            <a:spLocks noEditPoints="1" noChangeArrowheads="1"/>
          </p:cNvSpPr>
          <p:nvPr/>
        </p:nvSpPr>
        <p:spPr bwMode="auto">
          <a:xfrm>
            <a:off x="8510741" y="1725297"/>
            <a:ext cx="1547659" cy="1113356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0 h 21600"/>
              <a:gd name="T4" fmla="*/ 1066800 w 21600"/>
              <a:gd name="T5" fmla="*/ 0 h 21600"/>
              <a:gd name="T6" fmla="*/ 1066800 w 21600"/>
              <a:gd name="T7" fmla="*/ 533400 h 21600"/>
              <a:gd name="T8" fmla="*/ 1066800 w 21600"/>
              <a:gd name="T9" fmla="*/ 1066800 h 21600"/>
              <a:gd name="T10" fmla="*/ 533400 w 21600"/>
              <a:gd name="T11" fmla="*/ 1066800 h 21600"/>
              <a:gd name="T12" fmla="*/ 0 w 21600"/>
              <a:gd name="T13" fmla="*/ 1066800 h 21600"/>
              <a:gd name="T14" fmla="*/ 0 w 21600"/>
              <a:gd name="T15" fmla="*/ 5334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Verdana" pitchFamily="33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987551" y="5229226"/>
            <a:ext cx="4875053" cy="83099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600" b="1" dirty="0">
                <a:latin typeface="Courier New" pitchFamily="49" charset="0"/>
              </a:rPr>
              <a:t>http://mytraining.army.mil/PSOscenario</a:t>
            </a:r>
          </a:p>
          <a:p>
            <a:r>
              <a:rPr lang="sv-SE" sz="1600" b="1" dirty="0">
                <a:latin typeface="Courier New" pitchFamily="49" charset="0"/>
              </a:rPr>
              <a:t>User: GI5532</a:t>
            </a:r>
          </a:p>
          <a:p>
            <a:r>
              <a:rPr lang="sv-SE" sz="1600" b="1" dirty="0">
                <a:latin typeface="Courier New" pitchFamily="49" charset="0"/>
              </a:rPr>
              <a:t>Password: *********</a:t>
            </a:r>
            <a:endParaRPr lang="en-US" sz="1600" b="1" dirty="0">
              <a:latin typeface="Courier New" pitchFamily="49" charset="0"/>
            </a:endParaRPr>
          </a:p>
        </p:txBody>
      </p:sp>
      <p:grpSp>
        <p:nvGrpSpPr>
          <p:cNvPr id="21513" name="Group 12"/>
          <p:cNvGrpSpPr>
            <a:grpSpLocks noChangeAspect="1"/>
          </p:cNvGrpSpPr>
          <p:nvPr/>
        </p:nvGrpSpPr>
        <p:grpSpPr bwMode="auto">
          <a:xfrm>
            <a:off x="3837909" y="1654578"/>
            <a:ext cx="762000" cy="620712"/>
            <a:chOff x="3456" y="2160"/>
            <a:chExt cx="1488" cy="1213"/>
          </a:xfrm>
        </p:grpSpPr>
        <p:sp>
          <p:nvSpPr>
            <p:cNvPr id="2219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198" name="Group 1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2221" name="Freeform 1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2" name="Freeform 1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3" name="Freeform 1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4" name="Freeform 1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5" name="Freeform 1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6" name="Freeform 2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7" name="Freeform 2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8" name="Freeform 2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9" name="Freeform 2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0" name="Freeform 2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1" name="Freeform 2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2" name="Freeform 2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3" name="Freeform 2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4" name="Freeform 2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5" name="Freeform 2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6" name="Freeform 3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7" name="Freeform 3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8" name="Freeform 3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9" name="Freeform 3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0" name="Freeform 3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1" name="Freeform 3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2" name="Freeform 3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3" name="Freeform 3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4" name="Freeform 3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5" name="Freeform 3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6" name="Freeform 4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7" name="Freeform 4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8" name="Freeform 4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9" name="Freeform 4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0" name="Freeform 4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1" name="Freeform 4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2" name="Freeform 4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3" name="Freeform 4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4" name="Freeform 4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5" name="Freeform 4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6" name="Freeform 5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7" name="Freeform 5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8" name="Freeform 5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9" name="Freeform 5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0" name="Freeform 5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1" name="Freeform 5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2" name="Freeform 5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3" name="Freeform 5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4" name="Freeform 5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5" name="Freeform 5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6" name="Freeform 6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7" name="Freeform 6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8" name="Freeform 6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9" name="Freeform 6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0" name="Freeform 6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1" name="Freeform 6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2" name="Freeform 6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3" name="Freeform 6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4" name="Freeform 6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5" name="Freeform 6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6" name="Freeform 7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7" name="Freeform 7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8" name="Freeform 7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9" name="Freeform 7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0" name="Freeform 7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1" name="Freeform 7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2" name="Freeform 7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3" name="Freeform 7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4" name="Freeform 7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5" name="Freeform 7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6" name="Freeform 8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7" name="Freeform 8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8" name="Freeform 8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9" name="Freeform 8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0" name="Freeform 8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1" name="Freeform 8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2" name="Freeform 8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3" name="Freeform 8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4" name="Freeform 8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5" name="Freeform 8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6" name="Freeform 9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7" name="Freeform 9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8" name="Freeform 9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9" name="Freeform 9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0" name="Freeform 9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1" name="Freeform 9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2" name="Freeform 9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3" name="Freeform 9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4" name="Freeform 9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5" name="Freeform 9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6" name="Freeform 10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7" name="Freeform 10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8" name="Freeform 10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9" name="Freeform 10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0" name="Freeform 10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1" name="Freeform 10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2" name="Freeform 10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3" name="Freeform 10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4" name="Freeform 10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5" name="Freeform 10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6" name="Freeform 11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7" name="Freeform 11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8" name="Freeform 11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9" name="Freeform 11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0" name="Freeform 11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1" name="Freeform 11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2" name="Freeform 11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3" name="Freeform 11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4" name="Freeform 11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5" name="Freeform 11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6" name="Freeform 12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7" name="Freeform 12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8" name="Freeform 12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9" name="Freeform 12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0" name="Freeform 12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1" name="Freeform 12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2" name="Freeform 12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3" name="Freeform 12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4" name="Freeform 12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5" name="Freeform 12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6" name="Freeform 13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7" name="Freeform 13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8" name="Freeform 13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9" name="Freeform 13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0" name="Freeform 13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1" name="Freeform 13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2" name="Freeform 13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3" name="Freeform 13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4" name="Freeform 13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5" name="Freeform 13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6" name="Freeform 14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7" name="Freeform 14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8" name="Freeform 14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9" name="Freeform 14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0" name="Freeform 14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1" name="Freeform 14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2" name="Freeform 14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3" name="Freeform 14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4" name="Freeform 14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5" name="Freeform 14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6" name="Freeform 15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7" name="Freeform 15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8" name="Freeform 15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9" name="Freeform 15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0" name="Freeform 15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1" name="Freeform 15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2" name="Freeform 15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3" name="Freeform 15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4" name="Freeform 15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5" name="Freeform 15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6" name="Freeform 16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7" name="Freeform 16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8" name="Freeform 16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9" name="Freeform 16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0" name="Freeform 16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1" name="Freeform 16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2" name="Freeform 16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3" name="Freeform 16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4" name="Freeform 16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5" name="Freeform 16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6" name="Freeform 17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7" name="Freeform 17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8" name="Freeform 17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9" name="Freeform 17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0" name="Freeform 17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1" name="Freeform 17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2" name="Freeform 17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3" name="Freeform 17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4" name="Freeform 17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5" name="Freeform 17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6" name="Freeform 18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7" name="Freeform 18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8" name="Freeform 18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9" name="Freeform 18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0" name="Freeform 18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1" name="Freeform 18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2" name="Freeform 18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3" name="Freeform 18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4" name="Freeform 18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5" name="Freeform 18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6" name="Freeform 19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7" name="Freeform 19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8" name="Freeform 19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9" name="Freeform 19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0" name="Freeform 19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1" name="Freeform 19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2" name="Freeform 19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3" name="Freeform 19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4" name="Freeform 19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5" name="Freeform 19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6" name="Freeform 20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7" name="Freeform 20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8" name="Freeform 20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9" name="Freeform 20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0" name="Freeform 20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1" name="Freeform 20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2" name="Freeform 20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3" name="Freeform 20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4" name="Freeform 20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5" name="Freeform 20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6" name="Freeform 21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7" name="Freeform 21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8" name="Freeform 21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9" name="Freeform 21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20" name="Freeform 21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199" name="Freeform 21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0" name="Freeform 21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1" name="Freeform 21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2" name="Freeform 21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3" name="Freeform 21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4" name="Freeform 22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5" name="Freeform 22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6" name="Freeform 22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7" name="Freeform 22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8" name="Freeform 22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9" name="Freeform 22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0" name="Freeform 22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1" name="Freeform 22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2" name="Freeform 22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3" name="Freeform 22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4" name="Freeform 23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5" name="Freeform 23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6" name="Freeform 23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7" name="Freeform 23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8" name="Freeform 23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9" name="Freeform 23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20" name="Freeform 23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4" name="Group 237"/>
          <p:cNvGrpSpPr>
            <a:grpSpLocks noChangeAspect="1"/>
          </p:cNvGrpSpPr>
          <p:nvPr/>
        </p:nvGrpSpPr>
        <p:grpSpPr bwMode="auto">
          <a:xfrm>
            <a:off x="5502736" y="1196987"/>
            <a:ext cx="762000" cy="620712"/>
            <a:chOff x="3456" y="2160"/>
            <a:chExt cx="1488" cy="1213"/>
          </a:xfrm>
        </p:grpSpPr>
        <p:sp>
          <p:nvSpPr>
            <p:cNvPr id="21973" name="AutoShape 23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974" name="Group 23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997" name="Freeform 24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8" name="Freeform 24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9" name="Freeform 24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0" name="Freeform 24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1" name="Freeform 24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2" name="Freeform 24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3" name="Freeform 24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4" name="Freeform 24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5" name="Freeform 24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6" name="Freeform 24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7" name="Freeform 25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8" name="Freeform 25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9" name="Freeform 25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0" name="Freeform 25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1" name="Freeform 25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2" name="Freeform 25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3" name="Freeform 25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4" name="Freeform 25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5" name="Freeform 25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6" name="Freeform 25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7" name="Freeform 26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8" name="Freeform 26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9" name="Freeform 26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0" name="Freeform 26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1" name="Freeform 26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2" name="Freeform 26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3" name="Freeform 26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4" name="Freeform 26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5" name="Freeform 26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6" name="Freeform 26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7" name="Freeform 27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8" name="Freeform 27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9" name="Freeform 27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0" name="Freeform 27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1" name="Freeform 27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2" name="Freeform 27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3" name="Freeform 27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4" name="Freeform 27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5" name="Freeform 27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6" name="Freeform 27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7" name="Freeform 28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8" name="Freeform 28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9" name="Freeform 28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0" name="Freeform 28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1" name="Freeform 28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2" name="Freeform 28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3" name="Freeform 28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4" name="Freeform 28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5" name="Freeform 28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6" name="Freeform 28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7" name="Freeform 29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8" name="Freeform 29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9" name="Freeform 29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0" name="Freeform 29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1" name="Freeform 29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2" name="Freeform 29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3" name="Freeform 29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4" name="Freeform 29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5" name="Freeform 29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6" name="Freeform 29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7" name="Freeform 30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8" name="Freeform 30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9" name="Freeform 30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0" name="Freeform 30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1" name="Freeform 30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2" name="Freeform 30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3" name="Freeform 30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4" name="Freeform 30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5" name="Freeform 30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6" name="Freeform 30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7" name="Freeform 31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8" name="Freeform 31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9" name="Freeform 31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0" name="Freeform 31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1" name="Freeform 31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2" name="Freeform 31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3" name="Freeform 31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4" name="Freeform 31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5" name="Freeform 31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6" name="Freeform 31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7" name="Freeform 32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8" name="Freeform 32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9" name="Freeform 32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0" name="Freeform 32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1" name="Freeform 32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2" name="Freeform 32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3" name="Freeform 32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4" name="Freeform 32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5" name="Freeform 32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6" name="Freeform 32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7" name="Freeform 33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8" name="Freeform 33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9" name="Freeform 33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0" name="Freeform 33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1" name="Freeform 33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2" name="Freeform 33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3" name="Freeform 33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4" name="Freeform 33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5" name="Freeform 33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6" name="Freeform 33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7" name="Freeform 34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8" name="Freeform 34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9" name="Freeform 34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0" name="Freeform 34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1" name="Freeform 34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2" name="Freeform 34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3" name="Freeform 34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4" name="Freeform 34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5" name="Freeform 34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6" name="Freeform 34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7" name="Freeform 35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8" name="Freeform 35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9" name="Freeform 35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0" name="Freeform 35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1" name="Freeform 35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2" name="Freeform 35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3" name="Freeform 35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4" name="Freeform 35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5" name="Freeform 35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6" name="Freeform 35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7" name="Freeform 36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8" name="Freeform 36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9" name="Freeform 36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0" name="Freeform 36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1" name="Freeform 36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2" name="Freeform 36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3" name="Freeform 36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4" name="Freeform 36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5" name="Freeform 36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6" name="Freeform 36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7" name="Freeform 37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8" name="Freeform 37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9" name="Freeform 37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0" name="Freeform 37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1" name="Freeform 37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2" name="Freeform 37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3" name="Freeform 37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4" name="Freeform 37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5" name="Freeform 37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6" name="Freeform 37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7" name="Freeform 38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8" name="Freeform 38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9" name="Freeform 38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0" name="Freeform 38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1" name="Freeform 38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2" name="Freeform 38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3" name="Freeform 38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4" name="Freeform 38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5" name="Freeform 38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6" name="Freeform 38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7" name="Freeform 39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8" name="Freeform 39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9" name="Freeform 39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0" name="Freeform 39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1" name="Freeform 39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2" name="Freeform 39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3" name="Freeform 39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4" name="Freeform 39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5" name="Freeform 39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6" name="Freeform 39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7" name="Freeform 40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8" name="Freeform 40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9" name="Freeform 40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0" name="Freeform 40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1" name="Freeform 40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2" name="Freeform 40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3" name="Freeform 40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4" name="Freeform 40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5" name="Freeform 40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6" name="Freeform 40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7" name="Freeform 41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8" name="Freeform 41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9" name="Freeform 41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0" name="Freeform 41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1" name="Freeform 41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2" name="Freeform 41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3" name="Freeform 41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4" name="Freeform 41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5" name="Freeform 41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6" name="Freeform 41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7" name="Freeform 42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8" name="Freeform 42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9" name="Freeform 42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0" name="Freeform 42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1" name="Freeform 42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2" name="Freeform 42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3" name="Freeform 42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4" name="Freeform 42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5" name="Freeform 42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6" name="Freeform 42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7" name="Freeform 43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8" name="Freeform 43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9" name="Freeform 43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0" name="Freeform 43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1" name="Freeform 43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2" name="Freeform 43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3" name="Freeform 43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4" name="Freeform 43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5" name="Freeform 43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6" name="Freeform 43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975" name="Freeform 44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6" name="Freeform 44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7" name="Freeform 44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8" name="Freeform 44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9" name="Freeform 44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0" name="Freeform 44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1" name="Freeform 44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2" name="Freeform 44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3" name="Freeform 44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4" name="Freeform 44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5" name="Freeform 45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6" name="Freeform 45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7" name="Freeform 45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8" name="Freeform 45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9" name="Freeform 45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0" name="Freeform 45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1" name="Freeform 45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2" name="Freeform 45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3" name="Freeform 45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4" name="Freeform 45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5" name="Freeform 46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6" name="Freeform 46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5" name="Group 462"/>
          <p:cNvGrpSpPr>
            <a:grpSpLocks noChangeAspect="1"/>
          </p:cNvGrpSpPr>
          <p:nvPr/>
        </p:nvGrpSpPr>
        <p:grpSpPr bwMode="auto">
          <a:xfrm>
            <a:off x="6163448" y="4291077"/>
            <a:ext cx="762000" cy="620713"/>
            <a:chOff x="3456" y="2160"/>
            <a:chExt cx="1488" cy="1213"/>
          </a:xfrm>
        </p:grpSpPr>
        <p:sp>
          <p:nvSpPr>
            <p:cNvPr id="21749" name="AutoShape 46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750" name="Group 46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773" name="Freeform 46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4" name="Freeform 46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5" name="Freeform 46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6" name="Freeform 46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7" name="Freeform 46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8" name="Freeform 47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9" name="Freeform 47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0" name="Freeform 47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1" name="Freeform 47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2" name="Freeform 47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3" name="Freeform 47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4" name="Freeform 47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5" name="Freeform 47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6" name="Freeform 47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7" name="Freeform 47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8" name="Freeform 48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9" name="Freeform 48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0" name="Freeform 48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1" name="Freeform 48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2" name="Freeform 48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3" name="Freeform 48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4" name="Freeform 48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5" name="Freeform 48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6" name="Freeform 48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7" name="Freeform 48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8" name="Freeform 49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9" name="Freeform 49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0" name="Freeform 49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1" name="Freeform 49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2" name="Freeform 49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3" name="Freeform 49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4" name="Freeform 49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5" name="Freeform 49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6" name="Freeform 49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7" name="Freeform 49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8" name="Freeform 50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9" name="Freeform 50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0" name="Freeform 50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1" name="Freeform 50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2" name="Freeform 50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3" name="Freeform 50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4" name="Freeform 50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5" name="Freeform 50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6" name="Freeform 50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7" name="Freeform 50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8" name="Freeform 51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9" name="Freeform 51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0" name="Freeform 51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1" name="Freeform 51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2" name="Freeform 51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3" name="Freeform 51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4" name="Freeform 51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5" name="Freeform 51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6" name="Freeform 51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7" name="Freeform 51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8" name="Freeform 52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9" name="Freeform 52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0" name="Freeform 52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1" name="Freeform 52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2" name="Freeform 52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3" name="Freeform 52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4" name="Freeform 52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5" name="Freeform 52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6" name="Freeform 52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7" name="Freeform 52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8" name="Freeform 53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9" name="Freeform 53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0" name="Freeform 53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1" name="Freeform 53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2" name="Freeform 53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3" name="Freeform 53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4" name="Freeform 53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5" name="Freeform 53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6" name="Freeform 53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7" name="Freeform 53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8" name="Freeform 54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9" name="Freeform 54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0" name="Freeform 54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1" name="Freeform 54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2" name="Freeform 54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3" name="Freeform 54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4" name="Freeform 54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5" name="Freeform 54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6" name="Freeform 54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7" name="Freeform 54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8" name="Freeform 55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9" name="Freeform 55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0" name="Freeform 55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1" name="Freeform 55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2" name="Freeform 55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3" name="Freeform 55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4" name="Freeform 55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5" name="Freeform 55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6" name="Freeform 55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7" name="Freeform 55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8" name="Freeform 56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9" name="Freeform 56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0" name="Freeform 56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1" name="Freeform 56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2" name="Freeform 56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3" name="Freeform 56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4" name="Freeform 56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5" name="Freeform 56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6" name="Freeform 56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7" name="Freeform 56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8" name="Freeform 57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9" name="Freeform 57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0" name="Freeform 57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1" name="Freeform 57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2" name="Freeform 57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3" name="Freeform 57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4" name="Freeform 57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5" name="Freeform 57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6" name="Freeform 57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7" name="Freeform 57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8" name="Freeform 58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9" name="Freeform 58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0" name="Freeform 58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1" name="Freeform 58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2" name="Freeform 58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3" name="Freeform 58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4" name="Freeform 58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5" name="Freeform 58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6" name="Freeform 58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7" name="Freeform 58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8" name="Freeform 59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9" name="Freeform 59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0" name="Freeform 59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1" name="Freeform 59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2" name="Freeform 59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3" name="Freeform 59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4" name="Freeform 59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5" name="Freeform 59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6" name="Freeform 59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7" name="Freeform 59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8" name="Freeform 60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9" name="Freeform 60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0" name="Freeform 60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1" name="Freeform 60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2" name="Freeform 60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3" name="Freeform 60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4" name="Freeform 60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5" name="Freeform 60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6" name="Freeform 60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7" name="Freeform 60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8" name="Freeform 61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9" name="Freeform 61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0" name="Freeform 61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1" name="Freeform 61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2" name="Freeform 61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3" name="Freeform 61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4" name="Freeform 61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5" name="Freeform 61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6" name="Freeform 61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7" name="Freeform 61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8" name="Freeform 62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9" name="Freeform 62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0" name="Freeform 62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1" name="Freeform 62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2" name="Freeform 62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3" name="Freeform 62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4" name="Freeform 62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5" name="Freeform 62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6" name="Freeform 62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7" name="Freeform 62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8" name="Freeform 63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9" name="Freeform 63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0" name="Freeform 63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1" name="Freeform 63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2" name="Freeform 63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3" name="Freeform 63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4" name="Freeform 63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5" name="Freeform 63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6" name="Freeform 63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7" name="Freeform 63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8" name="Freeform 64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9" name="Freeform 64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0" name="Freeform 64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1" name="Freeform 64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2" name="Freeform 64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3" name="Freeform 64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4" name="Freeform 64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5" name="Freeform 64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6" name="Freeform 64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7" name="Freeform 64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8" name="Freeform 65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9" name="Freeform 65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0" name="Freeform 65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1" name="Freeform 65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2" name="Freeform 65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3" name="Freeform 65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4" name="Freeform 65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5" name="Freeform 65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6" name="Freeform 65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7" name="Freeform 65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8" name="Freeform 66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9" name="Freeform 66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0" name="Freeform 66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1" name="Freeform 66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2" name="Freeform 66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751" name="Freeform 66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2" name="Freeform 66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3" name="Freeform 66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4" name="Freeform 66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5" name="Freeform 66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6" name="Freeform 67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7" name="Freeform 67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8" name="Freeform 67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9" name="Freeform 67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0" name="Freeform 67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1" name="Freeform 67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2" name="Freeform 67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3" name="Freeform 67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4" name="Freeform 67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5" name="Freeform 67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6" name="Freeform 68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7" name="Freeform 68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8" name="Freeform 68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9" name="Freeform 68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0" name="Freeform 68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1" name="Freeform 68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2" name="Freeform 68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6" name="Group 687"/>
          <p:cNvGrpSpPr>
            <a:grpSpLocks noChangeAspect="1"/>
          </p:cNvGrpSpPr>
          <p:nvPr/>
        </p:nvGrpSpPr>
        <p:grpSpPr bwMode="auto">
          <a:xfrm>
            <a:off x="8420100" y="3829253"/>
            <a:ext cx="762000" cy="620712"/>
            <a:chOff x="3456" y="2160"/>
            <a:chExt cx="1488" cy="1213"/>
          </a:xfrm>
        </p:grpSpPr>
        <p:sp>
          <p:nvSpPr>
            <p:cNvPr id="21525" name="AutoShape 68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6" name="Group 68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549" name="Freeform 69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0" name="Freeform 69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1" name="Freeform 69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2" name="Freeform 69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3" name="Freeform 69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4" name="Freeform 69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5" name="Freeform 69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6" name="Freeform 69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7" name="Freeform 69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8" name="Freeform 69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9" name="Freeform 70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0" name="Freeform 70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1" name="Freeform 70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2" name="Freeform 70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3" name="Freeform 70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4" name="Freeform 70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5" name="Freeform 70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6" name="Freeform 70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7" name="Freeform 70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8" name="Freeform 70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9" name="Freeform 71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0" name="Freeform 71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1" name="Freeform 71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2" name="Freeform 71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3" name="Freeform 71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4" name="Freeform 71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5" name="Freeform 71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6" name="Freeform 71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7" name="Freeform 71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8" name="Freeform 71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9" name="Freeform 72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0" name="Freeform 72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1" name="Freeform 72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2" name="Freeform 72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3" name="Freeform 72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4" name="Freeform 72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5" name="Freeform 72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6" name="Freeform 72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7" name="Freeform 72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8" name="Freeform 72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9" name="Freeform 73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0" name="Freeform 73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1" name="Freeform 73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2" name="Freeform 73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3" name="Freeform 73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4" name="Freeform 73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5" name="Freeform 73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6" name="Freeform 73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7" name="Freeform 73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8" name="Freeform 73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9" name="Freeform 74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0" name="Freeform 74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1" name="Freeform 74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2" name="Freeform 74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3" name="Freeform 74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4" name="Freeform 74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5" name="Freeform 74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6" name="Freeform 74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7" name="Freeform 74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8" name="Freeform 74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9" name="Freeform 75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0" name="Freeform 75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1" name="Freeform 75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2" name="Freeform 75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3" name="Freeform 75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4" name="Freeform 75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5" name="Freeform 75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6" name="Freeform 75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7" name="Freeform 75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8" name="Freeform 75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9" name="Freeform 76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0" name="Freeform 76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1" name="Freeform 76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2" name="Freeform 76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3" name="Freeform 76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4" name="Freeform 76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5" name="Freeform 76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6" name="Freeform 76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7" name="Freeform 76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8" name="Freeform 76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9" name="Freeform 77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0" name="Freeform 77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1" name="Freeform 77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2" name="Freeform 77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3" name="Freeform 77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" name="Freeform 77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" name="Freeform 77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6" name="Freeform 77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7" name="Freeform 77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8" name="Freeform 77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9" name="Freeform 78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0" name="Freeform 78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1" name="Freeform 78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2" name="Freeform 78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3" name="Freeform 78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4" name="Freeform 78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5" name="Freeform 78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6" name="Freeform 78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7" name="Freeform 78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8" name="Freeform 78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9" name="Freeform 79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0" name="Freeform 79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1" name="Freeform 79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2" name="Freeform 79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3" name="Freeform 79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4" name="Freeform 79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5" name="Freeform 79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6" name="Freeform 79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7" name="Freeform 79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8" name="Freeform 79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9" name="Freeform 80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0" name="Freeform 80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1" name="Freeform 80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2" name="Freeform 80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3" name="Freeform 80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4" name="Freeform 80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5" name="Freeform 80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6" name="Freeform 80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7" name="Freeform 80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8" name="Freeform 80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9" name="Freeform 81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0" name="Freeform 81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1" name="Freeform 81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2" name="Freeform 81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3" name="Freeform 81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4" name="Freeform 81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5" name="Freeform 81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6" name="Freeform 81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7" name="Freeform 81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8" name="Freeform 81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9" name="Freeform 82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0" name="Freeform 82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1" name="Freeform 82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2" name="Freeform 82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3" name="Freeform 82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4" name="Freeform 82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5" name="Freeform 82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6" name="Freeform 82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7" name="Freeform 82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8" name="Freeform 82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9" name="Freeform 83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0" name="Freeform 83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1" name="Freeform 83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2" name="Freeform 83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3" name="Freeform 83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4" name="Freeform 83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5" name="Freeform 83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6" name="Freeform 83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7" name="Freeform 83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8" name="Freeform 83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9" name="Freeform 84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0" name="Freeform 84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1" name="Freeform 84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2" name="Freeform 84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3" name="Freeform 84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4" name="Freeform 84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5" name="Freeform 84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6" name="Freeform 84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7" name="Freeform 84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8" name="Freeform 84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9" name="Freeform 85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0" name="Freeform 85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1" name="Freeform 85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2" name="Freeform 85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3" name="Freeform 85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4" name="Freeform 85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5" name="Freeform 85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6" name="Freeform 85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7" name="Freeform 85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8" name="Freeform 85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9" name="Freeform 86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0" name="Freeform 86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1" name="Freeform 86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2" name="Freeform 86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3" name="Freeform 86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4" name="Freeform 86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5" name="Freeform 86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6" name="Freeform 86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7" name="Freeform 86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8" name="Freeform 86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9" name="Freeform 87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0" name="Freeform 87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1" name="Freeform 87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2" name="Freeform 87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3" name="Freeform 87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4" name="Freeform 87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5" name="Freeform 87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6" name="Freeform 87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7" name="Freeform 87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8" name="Freeform 87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9" name="Freeform 88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0" name="Freeform 88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1" name="Freeform 88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2" name="Freeform 88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3" name="Freeform 88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4" name="Freeform 88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5" name="Freeform 88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6" name="Freeform 88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7" name="Freeform 88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8" name="Freeform 88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527" name="Freeform 89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8" name="Freeform 89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9" name="Freeform 89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0" name="Freeform 89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1" name="Freeform 89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2" name="Freeform 89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3" name="Freeform 89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4" name="Freeform 89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5" name="Freeform 89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6" name="Freeform 89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7" name="Freeform 90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8" name="Freeform 90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9" name="Freeform 90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0" name="Freeform 90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1" name="Freeform 90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2" name="Freeform 90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3" name="Freeform 90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4" name="Freeform 90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5" name="Freeform 90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6" name="Freeform 90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7" name="Freeform 91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8" name="Freeform 91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517" name="Line 912"/>
          <p:cNvSpPr>
            <a:spLocks noChangeShapeType="1"/>
          </p:cNvSpPr>
          <p:nvPr/>
        </p:nvSpPr>
        <p:spPr bwMode="auto">
          <a:xfrm>
            <a:off x="4686300" y="2275290"/>
            <a:ext cx="876300" cy="5091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8" name="Line 913"/>
          <p:cNvSpPr>
            <a:spLocks noChangeShapeType="1"/>
          </p:cNvSpPr>
          <p:nvPr/>
        </p:nvSpPr>
        <p:spPr bwMode="auto">
          <a:xfrm>
            <a:off x="5791200" y="1873593"/>
            <a:ext cx="419100" cy="7473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9" name="Line 914"/>
          <p:cNvSpPr>
            <a:spLocks noChangeShapeType="1"/>
          </p:cNvSpPr>
          <p:nvPr/>
        </p:nvSpPr>
        <p:spPr bwMode="auto">
          <a:xfrm flipH="1">
            <a:off x="6591300" y="3698874"/>
            <a:ext cx="76200" cy="43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0" name="Line 915"/>
          <p:cNvSpPr>
            <a:spLocks noChangeShapeType="1"/>
          </p:cNvSpPr>
          <p:nvPr/>
        </p:nvSpPr>
        <p:spPr bwMode="auto">
          <a:xfrm>
            <a:off x="7658100" y="3546474"/>
            <a:ext cx="680576" cy="385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1" name="Text Box 916"/>
          <p:cNvSpPr txBox="1">
            <a:spLocks noChangeArrowheads="1"/>
          </p:cNvSpPr>
          <p:nvPr/>
        </p:nvSpPr>
        <p:spPr bwMode="auto">
          <a:xfrm>
            <a:off x="8234439" y="1343048"/>
            <a:ext cx="210026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>
                <a:latin typeface="Arial" charset="0"/>
              </a:rPr>
              <a:t>Virtual Training Center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1900" y="4575302"/>
            <a:ext cx="4458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HLA over Web Services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Loose coupling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Works well on Wide Area Networks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Good performance but not </a:t>
            </a:r>
            <a:br>
              <a:rPr lang="en-US" sz="2000" dirty="0"/>
            </a:br>
            <a:r>
              <a:rPr lang="en-US" sz="2000" dirty="0"/>
              <a:t>as high as regular HLA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5EB-D14A-5149-A077-C2B9C0EF5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5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3DF914-CA27-F6C4-372A-97F4D595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New Features in HLA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0CFC-9F5E-048F-C0EF-EE616E23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754" y="1202806"/>
            <a:ext cx="5361517" cy="4934223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chemeClr val="tx1"/>
                </a:solidFill>
              </a:rPr>
              <a:t>Scalability</a:t>
            </a:r>
          </a:p>
          <a:p>
            <a:pPr lvl="1"/>
            <a:r>
              <a:rPr lang="en-US" sz="2133" dirty="0"/>
              <a:t>Cloud-based simulation with local deployment</a:t>
            </a:r>
          </a:p>
          <a:p>
            <a:pPr lvl="1"/>
            <a:r>
              <a:rPr lang="en-US" sz="2133" dirty="0"/>
              <a:t>“Elastic cloud” scalability </a:t>
            </a:r>
          </a:p>
          <a:p>
            <a:pPr lvl="1"/>
            <a:r>
              <a:rPr lang="en-US" sz="2133" dirty="0"/>
              <a:t>Improved data distribution management</a:t>
            </a:r>
          </a:p>
          <a:p>
            <a:r>
              <a:rPr lang="en-US" sz="2667" dirty="0">
                <a:solidFill>
                  <a:schemeClr val="tx1"/>
                </a:solidFill>
              </a:rPr>
              <a:t>Business models</a:t>
            </a:r>
          </a:p>
          <a:p>
            <a:pPr lvl="1"/>
            <a:r>
              <a:rPr lang="en-US" sz="2133" dirty="0"/>
              <a:t>Modeling and Simulation as a Service </a:t>
            </a:r>
          </a:p>
          <a:p>
            <a:pPr marL="457189" lvl="1" indent="0">
              <a:buNone/>
            </a:pPr>
            <a:br>
              <a:rPr lang="en-US" sz="2133" dirty="0"/>
            </a:br>
            <a:endParaRPr lang="en-US" sz="2133" dirty="0"/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IEEE Balloting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planned for 2022</a:t>
            </a:r>
          </a:p>
          <a:p>
            <a:endParaRPr lang="en-US" sz="2533" dirty="0"/>
          </a:p>
          <a:p>
            <a:pPr lvl="1"/>
            <a:endParaRPr lang="en-US" dirty="0"/>
          </a:p>
          <a:p>
            <a:endParaRPr lang="en-US" sz="2667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4DD6C-64F0-4996-39AC-AA9FF2F1D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88" y="1273145"/>
            <a:ext cx="5363633" cy="4934223"/>
          </a:xfrm>
        </p:spPr>
        <p:txBody>
          <a:bodyPr>
            <a:normAutofit/>
          </a:bodyPr>
          <a:lstStyle/>
          <a:p>
            <a:r>
              <a:rPr lang="en-US" sz="2667" dirty="0"/>
              <a:t>More powerful modeling</a:t>
            </a:r>
          </a:p>
          <a:p>
            <a:pPr lvl="1"/>
            <a:r>
              <a:rPr lang="en-US" sz="2133" dirty="0"/>
              <a:t>Directed Interactions</a:t>
            </a:r>
          </a:p>
          <a:p>
            <a:pPr lvl="1"/>
            <a:r>
              <a:rPr lang="en-US" sz="2133" dirty="0"/>
              <a:t>Easier to extend reference FOMs</a:t>
            </a:r>
          </a:p>
          <a:p>
            <a:r>
              <a:rPr lang="en-US" sz="2667" dirty="0">
                <a:solidFill>
                  <a:schemeClr val="tx1"/>
                </a:solidFill>
              </a:rPr>
              <a:t>Security</a:t>
            </a:r>
          </a:p>
          <a:p>
            <a:pPr lvl="1"/>
            <a:r>
              <a:rPr lang="en-US" sz="2133" dirty="0"/>
              <a:t>Secure authorization of federates</a:t>
            </a:r>
          </a:p>
          <a:p>
            <a:pPr lvl="1"/>
            <a:r>
              <a:rPr lang="en-US" sz="2133" dirty="0"/>
              <a:t>Secure communication</a:t>
            </a:r>
          </a:p>
          <a:p>
            <a:r>
              <a:rPr lang="en-US" sz="2667" dirty="0">
                <a:solidFill>
                  <a:schemeClr val="tx1"/>
                </a:solidFill>
              </a:rPr>
              <a:t>Deployment</a:t>
            </a:r>
          </a:p>
          <a:p>
            <a:pPr lvl="1"/>
            <a:r>
              <a:rPr lang="en-US" sz="2133" dirty="0"/>
              <a:t>Support unreliable links, like 3G/4G/5G</a:t>
            </a:r>
          </a:p>
          <a:p>
            <a:pPr lvl="1"/>
            <a:r>
              <a:rPr lang="en-US" sz="2133" dirty="0"/>
              <a:t>Support more programming languages</a:t>
            </a:r>
          </a:p>
          <a:p>
            <a:pPr lvl="1"/>
            <a:r>
              <a:rPr lang="en-US" sz="2133" dirty="0"/>
              <a:t>Increased vendor-independence</a:t>
            </a:r>
          </a:p>
          <a:p>
            <a:pPr marL="457189" lvl="1" indent="0">
              <a:buNone/>
            </a:pPr>
            <a:endParaRPr lang="en-US" sz="2133" dirty="0"/>
          </a:p>
          <a:p>
            <a:pPr marL="0" indent="0">
              <a:buNone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045933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19EE-7F90-B745-A87A-F2FE189A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Modeling: Directed Interactions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53CB3-B843-3246-89D0-46CE442637BA}"/>
              </a:ext>
            </a:extLst>
          </p:cNvPr>
          <p:cNvCxnSpPr/>
          <p:nvPr/>
        </p:nvCxnSpPr>
        <p:spPr>
          <a:xfrm>
            <a:off x="5892800" y="1092200"/>
            <a:ext cx="0" cy="528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E5EFFC-A0E2-9E41-B9A4-DAC3D7AF1DF0}"/>
              </a:ext>
            </a:extLst>
          </p:cNvPr>
          <p:cNvSpPr txBox="1"/>
          <p:nvPr/>
        </p:nvSpPr>
        <p:spPr>
          <a:xfrm>
            <a:off x="812800" y="1193801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Classic “Global”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BE31D-ECE2-394B-A322-7DCBD8C452A0}"/>
              </a:ext>
            </a:extLst>
          </p:cNvPr>
          <p:cNvSpPr txBox="1"/>
          <p:nvPr/>
        </p:nvSpPr>
        <p:spPr>
          <a:xfrm>
            <a:off x="7416800" y="1193801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Directed Interactions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F0352-6536-B747-BC87-89F09933D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0" y="2108200"/>
            <a:ext cx="860613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27C12-B85D-E040-9885-2257D0AF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717800"/>
            <a:ext cx="860613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D9625-55A1-0D40-BE2F-1F90E915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2717800"/>
            <a:ext cx="860613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09DCBD-C703-0443-95B1-E055180F6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3429000"/>
            <a:ext cx="860613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911DED-9745-CA4E-93E7-CD95CAF0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0" y="3632200"/>
            <a:ext cx="860613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16065-0C56-E444-856D-26DC13CF8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4445000"/>
            <a:ext cx="860613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7BB578-DD46-C644-9A96-1676A6AC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4445000"/>
            <a:ext cx="860613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878198-4A7B-3445-BE22-9208525C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400" y="5156200"/>
            <a:ext cx="860613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7763A9-A5EF-5C49-AF8C-EDDC309D1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92" y="3232092"/>
            <a:ext cx="1212909" cy="121290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505C94-6626-A44E-A87E-517DDBF317AF}"/>
              </a:ext>
            </a:extLst>
          </p:cNvPr>
          <p:cNvCxnSpPr/>
          <p:nvPr/>
        </p:nvCxnSpPr>
        <p:spPr>
          <a:xfrm>
            <a:off x="1625600" y="38354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55BA8B-1BC5-D24D-A91B-B4ABEB437F4F}"/>
              </a:ext>
            </a:extLst>
          </p:cNvPr>
          <p:cNvSpPr txBox="1"/>
          <p:nvPr/>
        </p:nvSpPr>
        <p:spPr>
          <a:xfrm>
            <a:off x="1137927" y="4038602"/>
            <a:ext cx="2501005" cy="1631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StartDriving</a:t>
            </a:r>
            <a:endParaRPr lang="en-US" sz="2000" b="1" dirty="0"/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all</a:t>
            </a:r>
          </a:p>
          <a:p>
            <a:pPr algn="ctr"/>
            <a:r>
              <a:rPr lang="en-US" sz="1867" dirty="0"/>
              <a:t>subscribing federates.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24B814-84D3-A547-ADF8-EDFA13C1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988" y="2108200"/>
            <a:ext cx="860613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9203A9-21FE-4B41-9459-9CA65561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2717800"/>
            <a:ext cx="860613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2789B-50B6-D549-8062-D6922E12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2819400"/>
            <a:ext cx="860613" cy="609600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8D5FE2-5F76-5947-BCBB-5364C0752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988" y="3429000"/>
            <a:ext cx="860613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592424-E3F7-CE4F-B7C4-E1CB21352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588" y="3632200"/>
            <a:ext cx="860613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1015A9-0D79-F74E-AD9E-6343990B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4445000"/>
            <a:ext cx="860613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10957F-B7AA-4E41-8D8A-580E54D17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4188" y="4445000"/>
            <a:ext cx="860613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803D-CF71-3041-8649-4763C22A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788" y="5156200"/>
            <a:ext cx="860613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2CD0DF-F741-F540-935F-F2AF4EA0A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79" y="3232092"/>
            <a:ext cx="1212909" cy="121290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A282B1-5A87-154F-B4D2-224C4DE35EE3}"/>
              </a:ext>
            </a:extLst>
          </p:cNvPr>
          <p:cNvCxnSpPr>
            <a:cxnSpLocks/>
          </p:cNvCxnSpPr>
          <p:nvPr/>
        </p:nvCxnSpPr>
        <p:spPr>
          <a:xfrm flipV="1">
            <a:off x="7368988" y="3124200"/>
            <a:ext cx="2079813" cy="71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6BC2ED-162C-AD47-99EF-47096F000882}"/>
              </a:ext>
            </a:extLst>
          </p:cNvPr>
          <p:cNvSpPr txBox="1"/>
          <p:nvPr/>
        </p:nvSpPr>
        <p:spPr>
          <a:xfrm>
            <a:off x="6731533" y="4038600"/>
            <a:ext cx="2800575" cy="191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StartDriving</a:t>
            </a:r>
            <a:endParaRPr lang="en-US" sz="2000" b="1" dirty="0"/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subscribing</a:t>
            </a:r>
          </a:p>
          <a:p>
            <a:pPr algn="ctr"/>
            <a:r>
              <a:rPr lang="en-US" sz="1867" dirty="0"/>
              <a:t>federates that model</a:t>
            </a:r>
            <a:br>
              <a:rPr lang="en-US" sz="1867" dirty="0"/>
            </a:br>
            <a:r>
              <a:rPr lang="en-US" sz="1867" dirty="0"/>
              <a:t>(update) a particular car.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630C6-9C6A-1B49-AD09-AEA341BF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134" y="8475137"/>
            <a:ext cx="5147733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HLA 4 Overview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3CA1AA-F3AF-1247-9502-7CF1402E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8475137"/>
            <a:ext cx="3793067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8FCF1-7239-FE49-B65A-94DDA91B35B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32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7A31-92B9-C3A3-496B-86CE81DA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049" y="0"/>
            <a:ext cx="8471852" cy="705610"/>
          </a:xfrm>
        </p:spPr>
        <p:txBody>
          <a:bodyPr/>
          <a:lstStyle/>
          <a:p>
            <a:r>
              <a:rPr lang="en-US" dirty="0"/>
              <a:t>Object Modeling: Easier to Extend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EAD4D8-23B2-AB15-16FC-610DEEAC0D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6876632" cy="5075237"/>
          </a:xfrm>
        </p:spPr>
        <p:txBody>
          <a:bodyPr/>
          <a:lstStyle/>
          <a:p>
            <a:r>
              <a:rPr lang="en-US" dirty="0"/>
              <a:t>Standardized “Reference Object Models” are one of the key benefits with HLA. They provide a baseline for interoperability. They are key for reuse.</a:t>
            </a:r>
          </a:p>
          <a:p>
            <a:r>
              <a:rPr lang="en-US" dirty="0"/>
              <a:t>HLA 4 adds several features that makes it easier to extend existing information models with application-specific data.</a:t>
            </a:r>
          </a:p>
          <a:p>
            <a:r>
              <a:rPr lang="en-US" dirty="0"/>
              <a:t>Example: add attributes to already defined object classes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31762-1057-2D2A-527F-DA5CDFA74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43495"/>
              </p:ext>
            </p:extLst>
          </p:nvPr>
        </p:nvGraphicFramePr>
        <p:xfrm>
          <a:off x="8313842" y="1474024"/>
          <a:ext cx="3178504" cy="259665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78504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426510">
                <a:tc>
                  <a:txBody>
                    <a:bodyPr/>
                    <a:lstStyle/>
                    <a:p>
                      <a:r>
                        <a:rPr lang="en-US" sz="2000" b="0" dirty="0"/>
                        <a:t>Standard Aircraft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ID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Side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6953006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Spatial (position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05515193"/>
                  </a:ext>
                </a:extLst>
              </a:tr>
              <a:tr h="4630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Damage State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422715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DC221-555E-2719-FBA2-BA2D065B1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96888"/>
              </p:ext>
            </p:extLst>
          </p:nvPr>
        </p:nvGraphicFramePr>
        <p:xfrm>
          <a:off x="8312838" y="4395750"/>
          <a:ext cx="3210680" cy="132198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210680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374738">
                <a:tc>
                  <a:txBody>
                    <a:bodyPr/>
                    <a:lstStyle/>
                    <a:p>
                      <a:r>
                        <a:rPr lang="en-US" sz="2000" b="0" dirty="0"/>
                        <a:t>Extensions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Date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685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20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Authentication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382" y="1075700"/>
            <a:ext cx="5945945" cy="4895850"/>
          </a:xfrm>
        </p:spPr>
        <p:txBody>
          <a:bodyPr/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  <a:p>
            <a:r>
              <a:rPr lang="en-US" dirty="0"/>
              <a:t>Also useful for Zero Trust Architectures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02" y="2737811"/>
            <a:ext cx="484712" cy="40715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9701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751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7101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A</a:t>
            </a:r>
            <a:endParaRPr lang="en-US" sz="1800" b="1" dirty="0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726" y="322109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B</a:t>
            </a:r>
            <a:endParaRPr lang="en-US" sz="1800" b="1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4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/>
              <a:t>Federate C</a:t>
            </a:r>
            <a:endParaRPr lang="en-US" sz="1800" b="1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561B07B3-651D-554C-9519-350346EDE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4" y="2737811"/>
            <a:ext cx="484712" cy="407158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168D09-EAD9-E548-9835-BD88E62D5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26" y="2737811"/>
            <a:ext cx="484712" cy="407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Public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8265370" y="1145518"/>
            <a:ext cx="1065466" cy="6330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sv-SE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  <a:endParaRPr kumimoji="0" lang="sv-S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9268" y="1191213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9440064" y="151248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Private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79068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63214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9927264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2C4DF-41B5-4242-AAA1-896D4BF2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Protocol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740601" cy="3840999"/>
          </a:xfrm>
        </p:spPr>
        <p:txBody>
          <a:bodyPr/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sv-SE" dirty="0" err="1"/>
              <a:t>Better</a:t>
            </a:r>
            <a:r>
              <a:rPr lang="sv-SE" dirty="0"/>
              <a:t> support for Live </a:t>
            </a:r>
            <a:r>
              <a:rPr lang="sv-SE" dirty="0" err="1"/>
              <a:t>with</a:t>
            </a:r>
            <a:r>
              <a:rPr lang="sv-SE" dirty="0"/>
              <a:t> 3G/4G </a:t>
            </a:r>
            <a:r>
              <a:rPr lang="sv-SE" dirty="0" err="1"/>
              <a:t>links</a:t>
            </a:r>
            <a:endParaRPr lang="sv-SE" dirty="0"/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cloud-friendly</a:t>
            </a:r>
            <a:r>
              <a:rPr lang="sv-SE" dirty="0"/>
              <a:t> (containers,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 err="1"/>
              <a:t>Simplifies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endParaRPr lang="sv-SE" dirty="0"/>
          </a:p>
          <a:p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languages</a:t>
            </a:r>
            <a:r>
              <a:rPr lang="sv-SE" dirty="0"/>
              <a:t>/OS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26602" y="2560119"/>
            <a:ext cx="1788944" cy="784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26602" y="3344176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/>
          <p:nvPr/>
        </p:nvCxnSpPr>
        <p:spPr>
          <a:xfrm flipH="1">
            <a:off x="7703005" y="4113318"/>
            <a:ext cx="18070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/>
          <p:nvPr/>
        </p:nvCxnSpPr>
        <p:spPr>
          <a:xfrm flipH="1">
            <a:off x="6790464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33966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41512" y="2105613"/>
            <a:ext cx="1788944" cy="52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/>
          <p:nvPr/>
        </p:nvCxnSpPr>
        <p:spPr>
          <a:xfrm>
            <a:off x="10517915" y="3481983"/>
            <a:ext cx="9036" cy="166753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/>
          <p:nvPr/>
        </p:nvCxnSpPr>
        <p:spPr>
          <a:xfrm flipH="1">
            <a:off x="9605374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48876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/>
          <p:nvPr/>
        </p:nvCxnSpPr>
        <p:spPr>
          <a:xfrm flipH="1">
            <a:off x="10517915" y="2637613"/>
            <a:ext cx="18064" cy="5058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19697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</a:t>
            </a:r>
            <a:r>
              <a:rPr lang="en-US" sz="1400" b="1" i="1"/>
              <a:t>” network packet</a:t>
            </a:r>
            <a:endParaRPr lang="en-US" sz="1400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45493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41512" y="3848377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03030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BBC5-50A1-D54E-8DF4-D7475FA7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207E10-9AC4-A69F-300A-AF7D4A9B4A31}"/>
              </a:ext>
            </a:extLst>
          </p:cNvPr>
          <p:cNvGrpSpPr/>
          <p:nvPr/>
        </p:nvGrpSpPr>
        <p:grpSpPr>
          <a:xfrm>
            <a:off x="453736" y="4987635"/>
            <a:ext cx="5155709" cy="904701"/>
            <a:chOff x="1066800" y="819150"/>
            <a:chExt cx="7830287" cy="137402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A9B0F9-EE81-292D-8C5D-0D8FE553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946588"/>
              <a:ext cx="1981200" cy="5745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BE98D9-197D-A501-E743-9D4BE3E4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819150"/>
              <a:ext cx="685800" cy="737038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C480E9D-9D52-AC57-1F0B-8DFB69C30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657350"/>
              <a:ext cx="990600" cy="53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33C755F-2E4D-DB4B-BECF-2600D5488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57350"/>
              <a:ext cx="1600200" cy="496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12D159-FD2D-E35C-2229-9504F248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1123950"/>
              <a:ext cx="2115287" cy="8382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3229E4-8155-CA9D-9EBD-E116AE47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1657350"/>
              <a:ext cx="1352341" cy="49225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57F969-3C10-7635-47FC-92A0CA22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504" y="895350"/>
              <a:ext cx="1530350" cy="541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AED5453-F524-754E-B156-AEBD554C6396}"/>
              </a:ext>
            </a:extLst>
          </p:cNvPr>
          <p:cNvSpPr/>
          <p:nvPr/>
        </p:nvSpPr>
        <p:spPr>
          <a:xfrm>
            <a:off x="6114552" y="1276820"/>
            <a:ext cx="5006399" cy="4628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C9F94-F739-F542-A950-FFC0BB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4 Based Architecture for Cloud, Scalability and </a:t>
            </a:r>
            <a:r>
              <a:rPr lang="en-US" dirty="0" err="1"/>
              <a:t>MSaaS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4EB7F-8130-DF41-B1AA-A661471503F8}"/>
              </a:ext>
            </a:extLst>
          </p:cNvPr>
          <p:cNvSpPr/>
          <p:nvPr/>
        </p:nvSpPr>
        <p:spPr>
          <a:xfrm>
            <a:off x="8213394" y="1479263"/>
            <a:ext cx="838361" cy="42564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/>
              <a:t>HLA 4 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E1D60-5699-9542-AC84-9DB7E3F8DBCD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615493" y="3172273"/>
            <a:ext cx="3774773" cy="29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A4071-8A80-9748-BFB9-D3ADF86EDA1C}"/>
              </a:ext>
            </a:extLst>
          </p:cNvPr>
          <p:cNvCxnSpPr>
            <a:cxnSpLocks/>
          </p:cNvCxnSpPr>
          <p:nvPr/>
        </p:nvCxnSpPr>
        <p:spPr>
          <a:xfrm>
            <a:off x="2597936" y="2437627"/>
            <a:ext cx="56098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BF20EF-59EC-664D-90F1-39F0A83095F0}"/>
              </a:ext>
            </a:extLst>
          </p:cNvPr>
          <p:cNvCxnSpPr>
            <a:cxnSpLocks/>
          </p:cNvCxnSpPr>
          <p:nvPr/>
        </p:nvCxnSpPr>
        <p:spPr>
          <a:xfrm>
            <a:off x="2618992" y="1696319"/>
            <a:ext cx="55807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A9E06A-BDAB-6C42-A436-8BC91DFDB650}"/>
              </a:ext>
            </a:extLst>
          </p:cNvPr>
          <p:cNvSpPr txBox="1"/>
          <p:nvPr/>
        </p:nvSpPr>
        <p:spPr>
          <a:xfrm>
            <a:off x="2666508" y="138962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6A28A-660E-3141-83D1-0222301A26E3}"/>
              </a:ext>
            </a:extLst>
          </p:cNvPr>
          <p:cNvSpPr txBox="1"/>
          <p:nvPr/>
        </p:nvSpPr>
        <p:spPr>
          <a:xfrm>
            <a:off x="2699385" y="213633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0B44-B036-874B-97F6-9CA9C6B4E0FD}"/>
              </a:ext>
            </a:extLst>
          </p:cNvPr>
          <p:cNvSpPr txBox="1"/>
          <p:nvPr/>
        </p:nvSpPr>
        <p:spPr>
          <a:xfrm>
            <a:off x="2711487" y="2883327"/>
            <a:ext cx="2168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https/html/REST/</a:t>
            </a:r>
            <a:r>
              <a:rPr lang="en-US" sz="1400" dirty="0" err="1"/>
              <a:t>Vert.x</a:t>
            </a:r>
            <a:r>
              <a:rPr lang="en-US" sz="1400" dirty="0"/>
              <a:t>/</a:t>
            </a:r>
            <a:r>
              <a:rPr lang="en-US" sz="1400" dirty="0" err="1"/>
              <a:t>etc</a:t>
            </a:r>
            <a:endParaRPr lang="en-US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A678F3-1C3A-BB47-BFD2-68A980602F1F}"/>
              </a:ext>
            </a:extLst>
          </p:cNvPr>
          <p:cNvCxnSpPr>
            <a:cxnSpLocks/>
          </p:cNvCxnSpPr>
          <p:nvPr/>
        </p:nvCxnSpPr>
        <p:spPr>
          <a:xfrm>
            <a:off x="7385615" y="3178936"/>
            <a:ext cx="8222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036F2C-4043-314B-9C31-CA421089CEF7}"/>
              </a:ext>
            </a:extLst>
          </p:cNvPr>
          <p:cNvSpPr txBox="1"/>
          <p:nvPr/>
        </p:nvSpPr>
        <p:spPr>
          <a:xfrm>
            <a:off x="1498094" y="7956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On-site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8146B-493D-9440-BD87-6C2597F474E0}"/>
              </a:ext>
            </a:extLst>
          </p:cNvPr>
          <p:cNvSpPr txBox="1"/>
          <p:nvPr/>
        </p:nvSpPr>
        <p:spPr>
          <a:xfrm>
            <a:off x="7035371" y="780872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Public or Private Cloud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0EDF9F-2A1B-0043-9300-C5BEF4DD3D5D}"/>
              </a:ext>
            </a:extLst>
          </p:cNvPr>
          <p:cNvSpPr/>
          <p:nvPr/>
        </p:nvSpPr>
        <p:spPr>
          <a:xfrm>
            <a:off x="1556803" y="3612628"/>
            <a:ext cx="1059800" cy="604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C2 System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E68EB-7DAA-6940-940B-CD59D79EFB17}"/>
              </a:ext>
            </a:extLst>
          </p:cNvPr>
          <p:cNvCxnSpPr>
            <a:cxnSpLocks/>
            <a:stCxn id="62" idx="3"/>
            <a:endCxn id="101" idx="2"/>
          </p:cNvCxnSpPr>
          <p:nvPr/>
        </p:nvCxnSpPr>
        <p:spPr>
          <a:xfrm>
            <a:off x="2616603" y="3914767"/>
            <a:ext cx="3669522" cy="67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8BEC11-23BC-634E-A28D-523F6F130726}"/>
              </a:ext>
            </a:extLst>
          </p:cNvPr>
          <p:cNvSpPr txBox="1"/>
          <p:nvPr/>
        </p:nvSpPr>
        <p:spPr>
          <a:xfrm>
            <a:off x="2698386" y="3630445"/>
            <a:ext cx="202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Sim/C2 Protocol</a:t>
            </a:r>
          </a:p>
        </p:txBody>
      </p:sp>
      <p:sp>
        <p:nvSpPr>
          <p:cNvPr id="78" name="Snip Single Corner of Rectangle 77">
            <a:extLst>
              <a:ext uri="{FF2B5EF4-FFF2-40B4-BE49-F238E27FC236}">
                <a16:creationId xmlns:a16="http://schemas.microsoft.com/office/drawing/2014/main" id="{5C771F41-B3BB-6C45-B6E4-8B17217766FD}"/>
              </a:ext>
            </a:extLst>
          </p:cNvPr>
          <p:cNvSpPr/>
          <p:nvPr/>
        </p:nvSpPr>
        <p:spPr>
          <a:xfrm>
            <a:off x="9445899" y="1584317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RPR FOM</a:t>
            </a:r>
          </a:p>
        </p:txBody>
      </p:sp>
      <p:sp>
        <p:nvSpPr>
          <p:cNvPr id="79" name="Snip Single Corner of Rectangle 78">
            <a:extLst>
              <a:ext uri="{FF2B5EF4-FFF2-40B4-BE49-F238E27FC236}">
                <a16:creationId xmlns:a16="http://schemas.microsoft.com/office/drawing/2014/main" id="{96851A63-7296-5A4B-AC15-D158E405557A}"/>
              </a:ext>
            </a:extLst>
          </p:cNvPr>
          <p:cNvSpPr/>
          <p:nvPr/>
        </p:nvSpPr>
        <p:spPr>
          <a:xfrm>
            <a:off x="9444551" y="2384080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L16 FOM</a:t>
            </a:r>
          </a:p>
        </p:txBody>
      </p:sp>
      <p:sp>
        <p:nvSpPr>
          <p:cNvPr id="80" name="Snip Single Corner of Rectangle 79">
            <a:extLst>
              <a:ext uri="{FF2B5EF4-FFF2-40B4-BE49-F238E27FC236}">
                <a16:creationId xmlns:a16="http://schemas.microsoft.com/office/drawing/2014/main" id="{609E7254-C65F-0B4C-A218-458BB9AE3E2B}"/>
              </a:ext>
            </a:extLst>
          </p:cNvPr>
          <p:cNvSpPr/>
          <p:nvPr/>
        </p:nvSpPr>
        <p:spPr>
          <a:xfrm>
            <a:off x="9443203" y="3183843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NATO  FOM</a:t>
            </a:r>
          </a:p>
        </p:txBody>
      </p:sp>
      <p:sp>
        <p:nvSpPr>
          <p:cNvPr id="81" name="Snip Single Corner of Rectangle 80">
            <a:extLst>
              <a:ext uri="{FF2B5EF4-FFF2-40B4-BE49-F238E27FC236}">
                <a16:creationId xmlns:a16="http://schemas.microsoft.com/office/drawing/2014/main" id="{4EE9D20E-156C-9B42-9DCE-CD0D6C34F4BE}"/>
              </a:ext>
            </a:extLst>
          </p:cNvPr>
          <p:cNvSpPr/>
          <p:nvPr/>
        </p:nvSpPr>
        <p:spPr>
          <a:xfrm>
            <a:off x="9441854" y="4024066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Space  FOM</a:t>
            </a:r>
          </a:p>
        </p:txBody>
      </p:sp>
      <p:sp>
        <p:nvSpPr>
          <p:cNvPr id="82" name="Snip Single Corner of Rectangle 81">
            <a:extLst>
              <a:ext uri="{FF2B5EF4-FFF2-40B4-BE49-F238E27FC236}">
                <a16:creationId xmlns:a16="http://schemas.microsoft.com/office/drawing/2014/main" id="{214C75E4-9E30-3C40-831B-111C0F9983BA}"/>
              </a:ext>
            </a:extLst>
          </p:cNvPr>
          <p:cNvSpPr/>
          <p:nvPr/>
        </p:nvSpPr>
        <p:spPr>
          <a:xfrm>
            <a:off x="9440505" y="4864289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  FOM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9EFA3B-8B85-644A-A331-9207A23426F8}"/>
              </a:ext>
            </a:extLst>
          </p:cNvPr>
          <p:cNvSpPr txBox="1"/>
          <p:nvPr/>
        </p:nvSpPr>
        <p:spPr>
          <a:xfrm>
            <a:off x="7360388" y="2929624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B64615-6957-B741-8D6F-2EEC00846069}"/>
              </a:ext>
            </a:extLst>
          </p:cNvPr>
          <p:cNvSpPr/>
          <p:nvPr/>
        </p:nvSpPr>
        <p:spPr>
          <a:xfrm>
            <a:off x="1556165" y="1387412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Classic Training System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2BC4D3-C9C7-DB46-B0F3-36FA1F9FF507}"/>
              </a:ext>
            </a:extLst>
          </p:cNvPr>
          <p:cNvSpPr/>
          <p:nvPr/>
        </p:nvSpPr>
        <p:spPr>
          <a:xfrm>
            <a:off x="1538633" y="2130531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Game Based Trainer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F1FA023-38A2-E343-B431-9622B373F9E1}"/>
              </a:ext>
            </a:extLst>
          </p:cNvPr>
          <p:cNvSpPr/>
          <p:nvPr/>
        </p:nvSpPr>
        <p:spPr>
          <a:xfrm>
            <a:off x="6295565" y="2865557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Web 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52DEAC-BC0B-5043-B199-2C7F1549BA3E}"/>
              </a:ext>
            </a:extLst>
          </p:cNvPr>
          <p:cNvCxnSpPr>
            <a:cxnSpLocks/>
            <a:stCxn id="101" idx="6"/>
          </p:cNvCxnSpPr>
          <p:nvPr/>
        </p:nvCxnSpPr>
        <p:spPr>
          <a:xfrm>
            <a:off x="7346181" y="3921565"/>
            <a:ext cx="852197" cy="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EE5A420-3499-5D46-998B-CA49405CD8A8}"/>
              </a:ext>
            </a:extLst>
          </p:cNvPr>
          <p:cNvSpPr/>
          <p:nvPr/>
        </p:nvSpPr>
        <p:spPr>
          <a:xfrm>
            <a:off x="6286125" y="3608673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C2</a:t>
            </a:r>
            <a:br>
              <a:rPr lang="en-US" sz="1100" dirty="0"/>
            </a:br>
            <a:r>
              <a:rPr lang="en-US" sz="1100" dirty="0"/>
              <a:t>Gateway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702280-92C7-1541-9DB2-B408F16810BD}"/>
              </a:ext>
            </a:extLst>
          </p:cNvPr>
          <p:cNvCxnSpPr>
            <a:cxnSpLocks/>
          </p:cNvCxnSpPr>
          <p:nvPr/>
        </p:nvCxnSpPr>
        <p:spPr>
          <a:xfrm>
            <a:off x="7357335" y="4657076"/>
            <a:ext cx="8316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8CD421D-908B-B64B-9D83-57597163BA59}"/>
              </a:ext>
            </a:extLst>
          </p:cNvPr>
          <p:cNvSpPr/>
          <p:nvPr/>
        </p:nvSpPr>
        <p:spPr>
          <a:xfrm>
            <a:off x="6276685" y="4343697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Data Recorder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230B8C-4363-E448-9646-D453E24FF47C}"/>
              </a:ext>
            </a:extLst>
          </p:cNvPr>
          <p:cNvCxnSpPr>
            <a:cxnSpLocks/>
          </p:cNvCxnSpPr>
          <p:nvPr/>
        </p:nvCxnSpPr>
        <p:spPr>
          <a:xfrm>
            <a:off x="7347908" y="5392100"/>
            <a:ext cx="83159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66E52A5A-D729-FC41-AC18-9CC54C2C6257}"/>
              </a:ext>
            </a:extLst>
          </p:cNvPr>
          <p:cNvSpPr/>
          <p:nvPr/>
        </p:nvSpPr>
        <p:spPr>
          <a:xfrm>
            <a:off x="6267245" y="5078721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Scalable</a:t>
            </a:r>
            <a:br>
              <a:rPr lang="en-US" sz="1100" dirty="0"/>
            </a:br>
            <a:r>
              <a:rPr lang="en-US" sz="1100" dirty="0"/>
              <a:t>CGF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6EBA7-55F5-064C-B292-05B68DB4106F}"/>
              </a:ext>
            </a:extLst>
          </p:cNvPr>
          <p:cNvGrpSpPr/>
          <p:nvPr/>
        </p:nvGrpSpPr>
        <p:grpSpPr>
          <a:xfrm>
            <a:off x="1549866" y="2870134"/>
            <a:ext cx="1065627" cy="604278"/>
            <a:chOff x="3349179" y="6166937"/>
            <a:chExt cx="1065627" cy="6042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54AECC-4307-0A48-8DC0-322C507A339D}"/>
                </a:ext>
              </a:extLst>
            </p:cNvPr>
            <p:cNvSpPr/>
            <p:nvPr/>
          </p:nvSpPr>
          <p:spPr>
            <a:xfrm>
              <a:off x="3355006" y="6166937"/>
              <a:ext cx="1059800" cy="604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Web Based Client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74410B-FB4C-B642-8BAB-467E1772F5E8}"/>
                </a:ext>
              </a:extLst>
            </p:cNvPr>
            <p:cNvSpPr/>
            <p:nvPr/>
          </p:nvSpPr>
          <p:spPr>
            <a:xfrm>
              <a:off x="3349179" y="6175484"/>
              <a:ext cx="1059800" cy="86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BAC26D-C3AA-E14D-ABAB-9BE7E67B86A0}"/>
              </a:ext>
            </a:extLst>
          </p:cNvPr>
          <p:cNvSpPr txBox="1"/>
          <p:nvPr/>
        </p:nvSpPr>
        <p:spPr>
          <a:xfrm>
            <a:off x="7361959" y="3675913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B4ED5E-5FEA-F246-AE52-4D418A45632D}"/>
              </a:ext>
            </a:extLst>
          </p:cNvPr>
          <p:cNvSpPr txBox="1"/>
          <p:nvPr/>
        </p:nvSpPr>
        <p:spPr>
          <a:xfrm>
            <a:off x="7363530" y="4422202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16D2A-8617-1F42-858E-09EF21917058}"/>
              </a:ext>
            </a:extLst>
          </p:cNvPr>
          <p:cNvSpPr txBox="1"/>
          <p:nvPr/>
        </p:nvSpPr>
        <p:spPr>
          <a:xfrm>
            <a:off x="7346247" y="5168491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004F4C4-BC12-6E4C-8C5C-F79124B41A78}"/>
              </a:ext>
            </a:extLst>
          </p:cNvPr>
          <p:cNvSpPr txBox="1">
            <a:spLocks/>
          </p:cNvSpPr>
          <p:nvPr/>
        </p:nvSpPr>
        <p:spPr>
          <a:xfrm>
            <a:off x="86745" y="4579952"/>
            <a:ext cx="5627624" cy="1637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HLA 4 supports mixed cloud and on-site deployment</a:t>
            </a:r>
          </a:p>
          <a:p>
            <a:r>
              <a:rPr lang="en-US" sz="1800" kern="0" dirty="0"/>
              <a:t>Scalable CGFs and data recorders may execute in cloud environments</a:t>
            </a:r>
          </a:p>
          <a:p>
            <a:r>
              <a:rPr lang="en-US" sz="1800" kern="0" dirty="0"/>
              <a:t>Training audience may operate classic training systems, web-based interfaces or game-based trainers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AE306BA-AC8B-844E-B49C-7BBB8BA30E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HLA 4 –  More 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Better support for scalability through enhanced DDM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Easier to specify dimensions for entire object class, inheritance to subclasses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Add DDM to existing FOMs using separate module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More complete and flexible Dimension specification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Relaxed DDM</a:t>
            </a:r>
          </a:p>
          <a:p>
            <a:pPr marL="533399" indent="-457200">
              <a:buFont typeface="Wingdings" pitchFamily="2" charset="2"/>
              <a:buChar char="Ø"/>
            </a:pPr>
            <a:endParaRPr lang="en-US" dirty="0"/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Many minor improvements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Ownership management – user supplied tags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Specify for what attributes values are required vs optional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Fault tolerance – handling unplanned leaving federate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New datatypes to better support RPR FOM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Glyph that follows html conventions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Switches – defaults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Exception handling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Updated sample FOM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6265-48AE-6140-8E20-2E6E5BEEA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1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41" y="3617844"/>
            <a:ext cx="10928351" cy="2833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RPR FOM matches the DIS information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Tactical Data Link (TDL) such as Link 16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709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209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endParaRPr lang="en-US" sz="1800" b="1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DIS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L16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335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049" y="161757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C2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972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229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99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22604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5617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AFC2747-2C75-1C49-9874-789FF49C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r>
              <a:rPr lang="en-US" sz="2800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5354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HLA is a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 has no particular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Actual RTI implementations exhibit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optimized for different use cases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Sample RTI performance on regular Windows workstations in 2020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Hundreds of systems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100 000’s of updates per second, typically up to 90% of the network’s raw bandwidth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900 Mbps on Gigabit LAN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 object instances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Latency of 0.13 </a:t>
            </a:r>
            <a:r>
              <a:rPr lang="en-US" dirty="0" err="1"/>
              <a:t>ms</a:t>
            </a:r>
            <a:r>
              <a:rPr lang="en-US" dirty="0"/>
              <a:t>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438" y="3932318"/>
            <a:ext cx="5363633" cy="24386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Common federation bottlenecks: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LAN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WAN latency and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Federate processing time for incoming data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Plan for performance!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performance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15D2-CD5F-CE45-AC6D-523612D1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555918353"/>
              </p:ext>
            </p:extLst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5D79-0BA1-CB40-ADB8-4A3A14985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9144"/>
            <a:ext cx="7416800" cy="70561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3151101"/>
            <a:ext cx="11250613" cy="32496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possible to simulate with controlled data exchange between classification levels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federation is partitioned into different domains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different classifications within one nation or simulation between different nations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topologies: one host, several hosts, hardware/software guards,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Simulation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708069" y="2214600"/>
            <a:ext cx="894857" cy="4399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290F2EC-57D8-1E44-ACBF-01AD02DF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691761"/>
          </a:xfrm>
        </p:spPr>
        <p:txBody>
          <a:bodyPr/>
          <a:lstStyle/>
          <a:p>
            <a:r>
              <a:rPr lang="en-US" sz="2800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6634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RPR FOM 2.0 is the most commonly used FOM for defense simulation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Complete refresh done during 2012 – 2013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RPR FOM 3 now being finalized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IFF, </a:t>
            </a:r>
            <a:r>
              <a:rPr lang="en-US" dirty="0" err="1"/>
              <a:t>InfOps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NATO Education and Training Network FOM (NETN)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Builds on top of RPR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Growing number of modules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SISO Space Reference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EUROCAE Air Traffic Management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Medical FOM (US Army)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C0B1-1382-A64A-A609-43F41BFA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23" y="3679068"/>
            <a:ext cx="5363633" cy="2770632"/>
          </a:xfrm>
        </p:spPr>
        <p:txBody>
          <a:bodyPr/>
          <a:lstStyle/>
          <a:p>
            <a:r>
              <a:rPr lang="en-US" dirty="0"/>
              <a:t>FOMs have been developed for many other domains: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Railroad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Road traffic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Medical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Offshore oil production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333362" y="102532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F99E-28D3-524D-BF3F-DE871721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12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345741" y="-56272"/>
            <a:ext cx="7416800" cy="841248"/>
          </a:xfrm>
        </p:spPr>
        <p:txBody>
          <a:bodyPr/>
          <a:lstStyle/>
          <a:p>
            <a:r>
              <a:rPr lang="en-US" sz="2000" dirty="0">
                <a:ea typeface="ＭＳ Ｐゴシック" pitchFamily="29" charset="-128"/>
              </a:rPr>
              <a:t>New: Cyber Data Exchange Model (DEM) and</a:t>
            </a:r>
            <a:br>
              <a:rPr lang="en-US" sz="2000" dirty="0">
                <a:ea typeface="ＭＳ Ｐゴシック" pitchFamily="29" charset="-128"/>
              </a:rPr>
            </a:br>
            <a:r>
              <a:rPr lang="en-US" sz="2000" dirty="0">
                <a:ea typeface="ＭＳ Ｐゴシック" pitchFamily="29" charset="-128"/>
              </a:rPr>
              <a:t>Federation Object Model (FOM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85011" y="1053390"/>
            <a:ext cx="11489469" cy="108479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ＭＳ Ｐゴシック" pitchFamily="29" charset="-128"/>
              </a:rPr>
              <a:t>SISO is developing a </a:t>
            </a:r>
            <a:r>
              <a:rPr lang="en-US" sz="1800" dirty="0"/>
              <a:t>Cyber DEM standard to represent cyber events and objects in a format independent of simulation interoperability solutions, but which is unambiguously translatable to those solutions. The Cyber DEM will enable integration of cyber simulations, cyber ranges, and kinetic simulations. A follow-on effort is planned to standardize a Cyber FOM based on the Cyber DEM. </a:t>
            </a:r>
            <a:endParaRPr lang="en-US" sz="1800" dirty="0">
              <a:ea typeface="ＭＳ Ｐゴシック" pitchFamily="29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0CA9C-3407-3A66-88FC-EB75D32B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42" y="2839453"/>
            <a:ext cx="7515597" cy="384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2649E-553C-53FF-305A-B3F15FBD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8" y="2350324"/>
            <a:ext cx="6016735" cy="2369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B30E16-92D8-D2FD-1EA6-D0E751A8021B}"/>
              </a:ext>
            </a:extLst>
          </p:cNvPr>
          <p:cNvSpPr/>
          <p:nvPr/>
        </p:nvSpPr>
        <p:spPr>
          <a:xfrm>
            <a:off x="319823" y="3892345"/>
            <a:ext cx="302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Draft Object Class Structure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94EF1-07F1-9BEF-FA5B-19E05D6C14D6}"/>
              </a:ext>
            </a:extLst>
          </p:cNvPr>
          <p:cNvSpPr/>
          <p:nvPr/>
        </p:nvSpPr>
        <p:spPr>
          <a:xfrm>
            <a:off x="8136773" y="2257980"/>
            <a:ext cx="3462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Draft Interaction Class Structure</a:t>
            </a:r>
          </a:p>
        </p:txBody>
      </p:sp>
    </p:spTree>
    <p:extLst>
      <p:ext uri="{BB962C8B-B14F-4D97-AF65-F5344CB8AC3E}">
        <p14:creationId xmlns:p14="http://schemas.microsoft.com/office/powerpoint/2010/main" val="3546133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4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Federation Engineering</a:t>
            </a:r>
          </a:p>
        </p:txBody>
      </p:sp>
      <p:sp>
        <p:nvSpPr>
          <p:cNvPr id="90165" name="Content Placeholder 54"/>
          <p:cNvSpPr>
            <a:spLocks noGrp="1"/>
          </p:cNvSpPr>
          <p:nvPr>
            <p:ph sz="quarter" idx="11"/>
          </p:nvPr>
        </p:nvSpPr>
        <p:spPr>
          <a:xfrm>
            <a:off x="542044" y="1046716"/>
            <a:ext cx="11250613" cy="341521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Distributed Simulation Engineering and Execution Process (DSEEP, IEEE 1730):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 clear, concise systems engineering process for development, integration, and execution of distributed simulations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Based on: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Authoritative systems engineering best practices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Successes and failures of past distributed simulation environments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Defines a generic, tailorable framework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Consists of a graphical model and supporting textual description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reference point for communication between federation development team members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foundation for defining functional overlays to the federation development process, e.g. VV&amp;A, security, tools</a:t>
            </a:r>
          </a:p>
          <a:p>
            <a:pPr lvl="2">
              <a:buFont typeface="Wingdings" pitchFamily="2" charset="2"/>
              <a:buChar char="Ø"/>
            </a:pPr>
            <a:endParaRPr lang="en-US" sz="1600" dirty="0">
              <a:ea typeface="ＭＳ Ｐゴシック" charset="0"/>
            </a:endParaRPr>
          </a:p>
          <a:p>
            <a:pPr eaLnBrk="1" hangingPunct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33C11-0B4B-8F4A-BEF1-3652556D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9D9432-AF42-3840-886D-8C07D405F79F}"/>
              </a:ext>
            </a:extLst>
          </p:cNvPr>
          <p:cNvGrpSpPr/>
          <p:nvPr/>
        </p:nvGrpSpPr>
        <p:grpSpPr>
          <a:xfrm>
            <a:off x="1828800" y="4604813"/>
            <a:ext cx="8534400" cy="1965325"/>
            <a:chOff x="290513" y="2570163"/>
            <a:chExt cx="8534400" cy="1965325"/>
          </a:xfrm>
        </p:grpSpPr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43DB634-034D-5C44-9021-CAFC3732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575" y="4291013"/>
              <a:ext cx="2555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</a:rPr>
                <a:t>Corrective Actions / Iterative Development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FE0299-3BF9-1C48-98BD-69264F82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401955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4D36729C-BE9A-FE47-84B5-553BD547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63" y="3214688"/>
              <a:ext cx="882650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2F8FBF11-1531-284A-A30E-FF25CDAB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3" y="2728913"/>
              <a:ext cx="865187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0B53E954-A5AA-BC40-8EAE-044302F9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257651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1" name="Rectangle 8">
              <a:extLst>
                <a:ext uri="{FF2B5EF4-FFF2-40B4-BE49-F238E27FC236}">
                  <a16:creationId xmlns:a16="http://schemas.microsoft.com/office/drawing/2014/main" id="{F9D51954-857D-E541-AE5C-17CC2343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647950"/>
              <a:ext cx="7858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Execute Simulation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D1107E41-049B-134B-8860-515A6944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D5F2E714-617F-254D-A684-A508F35C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2581275"/>
              <a:ext cx="806450" cy="12461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7575D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3C1CE46C-E0A9-A549-BA6F-686AD00E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2652713"/>
              <a:ext cx="811213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Integrate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and Test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A77ED5B3-C635-DF45-A169-25A50305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3530600"/>
              <a:ext cx="185737" cy="2063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62E9BFB-A64C-6D45-8AD2-C8D86D25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573338"/>
              <a:ext cx="839788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4848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7" name="Rectangle 14">
              <a:extLst>
                <a:ext uri="{FF2B5EF4-FFF2-40B4-BE49-F238E27FC236}">
                  <a16:creationId xmlns:a16="http://schemas.microsoft.com/office/drawing/2014/main" id="{D75A73CD-F6C6-2E42-B34D-F740C72C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238" y="2644775"/>
              <a:ext cx="8445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Develop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8" name="Oval 15">
              <a:extLst>
                <a:ext uri="{FF2B5EF4-FFF2-40B4-BE49-F238E27FC236}">
                  <a16:creationId xmlns:a16="http://schemas.microsoft.com/office/drawing/2014/main" id="{8D4DD89A-20C1-CD40-8143-5546A7C6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3529013"/>
              <a:ext cx="19367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5D05F76E-1A05-6446-8731-98DD73D8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576513"/>
              <a:ext cx="801687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8CF7E34C-83CB-714C-AFAC-1AD4FC3A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2647950"/>
              <a:ext cx="8064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Design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1" name="Oval 18">
              <a:extLst>
                <a:ext uri="{FF2B5EF4-FFF2-40B4-BE49-F238E27FC236}">
                  <a16:creationId xmlns:a16="http://schemas.microsoft.com/office/drawing/2014/main" id="{C87A5137-7A2E-664C-9EC1-C9C063DF6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863" y="3529013"/>
              <a:ext cx="18732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4D7CD656-F28E-704C-A341-89E86291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3" y="2570163"/>
              <a:ext cx="835025" cy="127952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3BA52527-B216-194A-8F86-B1216FD1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2641600"/>
              <a:ext cx="839787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Define Simulation Environment Objectives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1D1701CD-46B1-1E4F-AA58-3DC58E799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3527425"/>
              <a:ext cx="195263" cy="212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1</a:t>
              </a:r>
              <a:endParaRPr lang="en-US" sz="10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CB80574A-B7A0-A046-B7C9-E765B8BF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581275"/>
              <a:ext cx="836612" cy="12715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EE2EE658-3623-994A-9D23-18CA77FC7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850" y="2652713"/>
              <a:ext cx="841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Perform Conceptual Analysis</a:t>
              </a:r>
              <a:endParaRPr lang="en-US" sz="18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7" name="Oval 24">
              <a:extLst>
                <a:ext uri="{FF2B5EF4-FFF2-40B4-BE49-F238E27FC236}">
                  <a16:creationId xmlns:a16="http://schemas.microsoft.com/office/drawing/2014/main" id="{DA820A93-14CA-1A40-87CA-C9FAB1AB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527425"/>
              <a:ext cx="193675" cy="2111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8B14262F-1BA4-CC42-98FE-9EDAE7C4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258286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A009C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A921D4FB-7044-F648-9E83-5654A3C8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2591" y="2654300"/>
              <a:ext cx="72870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Analyze Data and Evaluate Results</a:t>
              </a:r>
              <a:endParaRPr lang="en-US" sz="18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80" name="Oval 28">
              <a:extLst>
                <a:ext uri="{FF2B5EF4-FFF2-40B4-BE49-F238E27FC236}">
                  <a16:creationId xmlns:a16="http://schemas.microsoft.com/office/drawing/2014/main" id="{648F682B-B65D-3A46-973A-C35C4F25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725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81" name="Line 34">
              <a:extLst>
                <a:ext uri="{FF2B5EF4-FFF2-40B4-BE49-F238E27FC236}">
                  <a16:creationId xmlns:a16="http://schemas.microsoft.com/office/drawing/2014/main" id="{0E9760F8-D16A-AB4C-85C0-EF8D320C8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213" y="4243388"/>
              <a:ext cx="77676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35">
              <a:extLst>
                <a:ext uri="{FF2B5EF4-FFF2-40B4-BE49-F238E27FC236}">
                  <a16:creationId xmlns:a16="http://schemas.microsoft.com/office/drawing/2014/main" id="{7F09E5B5-6B1F-834A-9A18-BA44897A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325" y="3868738"/>
              <a:ext cx="0" cy="3444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36">
              <a:extLst>
                <a:ext uri="{FF2B5EF4-FFF2-40B4-BE49-F238E27FC236}">
                  <a16:creationId xmlns:a16="http://schemas.microsoft.com/office/drawing/2014/main" id="{7AEA1AC3-3C7D-A449-98EA-2642FFB6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9788" y="3870325"/>
              <a:ext cx="0" cy="360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37">
              <a:extLst>
                <a:ext uri="{FF2B5EF4-FFF2-40B4-BE49-F238E27FC236}">
                  <a16:creationId xmlns:a16="http://schemas.microsoft.com/office/drawing/2014/main" id="{4988046B-E07F-2347-AF78-2001681A6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2325" y="3859213"/>
              <a:ext cx="1588" cy="3730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38">
              <a:extLst>
                <a:ext uri="{FF2B5EF4-FFF2-40B4-BE49-F238E27FC236}">
                  <a16:creationId xmlns:a16="http://schemas.microsoft.com/office/drawing/2014/main" id="{D006069A-8C23-E947-9D5B-57E9982B3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100" y="3873500"/>
              <a:ext cx="0" cy="3540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DC7B34C5-9328-2146-8FE7-B1477D6CB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288" y="3868738"/>
              <a:ext cx="0" cy="365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D7FE49D7-837F-6841-AD38-1C74A227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00" y="3873500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D08C3DB6-C7FA-D845-A27D-30E0BD1B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263" y="3871913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288A0597-8064-2449-B31D-22ED2A95D1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98638" y="3998913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B13C4D5A-1E4C-6749-A106-C0D5EDBF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401002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74E5F7C4-7962-0549-A6EC-555C2A1959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48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17D12780-8466-6D41-8072-0B5C4C4C9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34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1FE53B6-7D4D-1248-BB09-0E12804706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296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E9BEB0AE-4B9A-F844-9F81-E9F196768D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4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0BC4E366-4C86-B94C-8378-1ED34B7764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388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96EDD7E6-D142-7A4C-9422-28DB9C26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6037E94F-D2A4-BB41-8827-2CA6E90E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4716B26-DDEA-6747-99F1-DC026959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6FF3407A-BF83-3E43-9F7B-023E3514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064F35F-31F8-CC4D-94C5-66FC88352879}"/>
                </a:ext>
              </a:extLst>
            </p:cNvPr>
            <p:cNvCxnSpPr/>
            <p:nvPr/>
          </p:nvCxnSpPr>
          <p:spPr>
            <a:xfrm flipV="1">
              <a:off x="1115392" y="320260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896E2EF-8252-1449-8592-605D665286A8}"/>
                </a:ext>
              </a:extLst>
            </p:cNvPr>
            <p:cNvCxnSpPr/>
            <p:nvPr/>
          </p:nvCxnSpPr>
          <p:spPr>
            <a:xfrm flipV="1">
              <a:off x="2449444" y="3189357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69C8380-EC35-3845-885E-EFB3D75F30F3}"/>
                </a:ext>
              </a:extLst>
            </p:cNvPr>
            <p:cNvCxnSpPr/>
            <p:nvPr/>
          </p:nvCxnSpPr>
          <p:spPr>
            <a:xfrm flipV="1">
              <a:off x="3728281" y="3176105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221D23D-4422-B644-9A69-0ADD7A8C28E4}"/>
                </a:ext>
              </a:extLst>
            </p:cNvPr>
            <p:cNvCxnSpPr/>
            <p:nvPr/>
          </p:nvCxnSpPr>
          <p:spPr>
            <a:xfrm flipV="1">
              <a:off x="5018161" y="3162853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31F8DB2-DDA5-7848-88BF-6AD3D50133F8}"/>
                </a:ext>
              </a:extLst>
            </p:cNvPr>
            <p:cNvCxnSpPr/>
            <p:nvPr/>
          </p:nvCxnSpPr>
          <p:spPr>
            <a:xfrm flipV="1">
              <a:off x="6319084" y="3149601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93B7D45-07A6-564F-9BCB-826AC925D26D}"/>
                </a:ext>
              </a:extLst>
            </p:cNvPr>
            <p:cNvCxnSpPr/>
            <p:nvPr/>
          </p:nvCxnSpPr>
          <p:spPr>
            <a:xfrm flipV="1">
              <a:off x="7575835" y="313634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210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9874-1D89-5549-9548-ED18B56E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Federation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9206-6F71-1243-915D-16E5BF151F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FOMs are an essential, prescribed component of a federation, but there are many other agreements that are necessary to establish a fully consistent, interoperable federation.</a:t>
            </a:r>
          </a:p>
          <a:p>
            <a:r>
              <a:rPr lang="en-US" dirty="0"/>
              <a:t>The DSEEP identifies the need for such federation agreements (simulation environment agreements), but does not prescribe their specific content or format.</a:t>
            </a:r>
          </a:p>
          <a:p>
            <a:r>
              <a:rPr lang="en-US" dirty="0"/>
              <a:t>The SISO standard for federation agreements, the Federation Engineering Agreements Template (FEAT) [SISO-STD-012-2013] provides a standardized format for recording federation agreements  to increase their usability and reuse.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5A8B9-A7D3-3249-A5B1-8326E919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5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29" charset="-128"/>
              </a:rPr>
              <a:t>FEAT Overview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93061" y="1053389"/>
            <a:ext cx="11281419" cy="489021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ＭＳ Ｐゴシック" pitchFamily="29" charset="-128"/>
              </a:rPr>
              <a:t>The FEAT is an </a:t>
            </a:r>
            <a:r>
              <a:rPr lang="en-US" sz="1800" dirty="0" err="1">
                <a:ea typeface="ＭＳ Ｐゴシック" pitchFamily="29" charset="-128"/>
              </a:rPr>
              <a:t>eXtensible</a:t>
            </a:r>
            <a:r>
              <a:rPr lang="en-US" sz="1800" dirty="0">
                <a:ea typeface="ＭＳ Ｐゴシック" pitchFamily="29" charset="-128"/>
              </a:rPr>
              <a:t> Markup Language (XML) schema from which compliant XML-based federation agreement documents can be created.  XML was chosen for encoding agreements documents because it is both human and machine-readable and has wide tool support.  Creating the template as an XML schema allows XML-enabled tools to both validate conformant documents, and edit and exchange agreements documents without introducing incompatibilities. The federation agreements are decomposed into eight categories:</a:t>
            </a:r>
            <a:endParaRPr lang="en-US" sz="2000" dirty="0">
              <a:ea typeface="ＭＳ Ｐゴシック" pitchFamily="29" charset="-128"/>
            </a:endParaRPr>
          </a:p>
        </p:txBody>
      </p:sp>
      <p:pic>
        <p:nvPicPr>
          <p:cNvPr id="4" name="Picture 3" descr="FEAT Prog Ref.png">
            <a:extLst>
              <a:ext uri="{FF2B5EF4-FFF2-40B4-BE49-F238E27FC236}">
                <a16:creationId xmlns:a16="http://schemas.microsoft.com/office/drawing/2014/main" id="{66262837-48EF-5340-87E1-6078609E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3" t="13045" r="25048" b="5020"/>
          <a:stretch/>
        </p:blipFill>
        <p:spPr>
          <a:xfrm>
            <a:off x="7664122" y="2529231"/>
            <a:ext cx="4064881" cy="39122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CF59EE-160B-FC4F-8395-D6E99389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97" y="2894381"/>
            <a:ext cx="6930923" cy="34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Metadata — Information about the federation agreements document itself.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Design — Agreements about the basic purpose and design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Execution — Technical and process agreements affecting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Management — Systems/software engineering and project management agreements.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Data — Agreements about structure, values, and semantics of data to be exchanged during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Infrastructure — Technical agreements about hardware, software, network protocols, and processes for implementing the infrastructure to support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Modeling — Agreements to be implemented in the member applications that semantically affect the current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Variances — Exceptions to the federation agreements deemed necessary during integration and testing.</a:t>
            </a:r>
          </a:p>
        </p:txBody>
      </p:sp>
    </p:spTree>
    <p:extLst>
      <p:ext uri="{BB962C8B-B14F-4D97-AF65-F5344CB8AC3E}">
        <p14:creationId xmlns:p14="http://schemas.microsoft.com/office/powerpoint/2010/main" val="3854676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>
                <a:ea typeface="ＭＳ Ｐゴシック" pitchFamily="34" charset="-128"/>
              </a:rPr>
              <a:t>Additional</a:t>
            </a:r>
            <a:r>
              <a:rPr lang="sv-SE" dirty="0">
                <a:ea typeface="ＭＳ Ｐゴシック" pitchFamily="34" charset="-128"/>
              </a:rPr>
              <a:t> Reading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39380" y="947916"/>
            <a:ext cx="680437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Standards and Interpretations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HLA IEEE 1516-2010, </a:t>
            </a:r>
            <a:r>
              <a:rPr lang="sv-SE" dirty="0" err="1">
                <a:ea typeface="ＭＳ Ｐゴシック" pitchFamily="34" charset="-128"/>
              </a:rPr>
              <a:t>www.ieee.org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ea typeface="ＭＳ Ｐゴシック" pitchFamily="34" charset="-128"/>
              </a:rPr>
              <a:t>The HLA Tutorial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Free, redistributable PDF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ea typeface="ＭＳ Ｐゴシック" pitchFamily="34" charset="-128"/>
              </a:rPr>
              <a:t>www.pitchtechnologies.com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 err="1">
                <a:ea typeface="ＭＳ Ｐゴシック" pitchFamily="34" charset="-128"/>
              </a:rPr>
              <a:t>hlatutorial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 err="1">
                <a:ea typeface="ＭＳ Ｐゴシック" pitchFamily="34" charset="-128"/>
              </a:rPr>
              <a:t>Plenty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of</a:t>
            </a:r>
            <a:r>
              <a:rPr lang="sv-SE" sz="2400" dirty="0">
                <a:ea typeface="ＭＳ Ｐゴシック" pitchFamily="34" charset="-128"/>
              </a:rPr>
              <a:t> SISO </a:t>
            </a:r>
            <a:r>
              <a:rPr lang="sv-SE" sz="2400" dirty="0" err="1">
                <a:ea typeface="ＭＳ Ｐゴシック" pitchFamily="34" charset="-128"/>
              </a:rPr>
              <a:t>papers</a:t>
            </a:r>
            <a:r>
              <a:rPr lang="sv-SE" sz="2400" dirty="0">
                <a:ea typeface="ＭＳ Ｐゴシック" pitchFamily="34" charset="-128"/>
              </a:rPr>
              <a:t> (www.sisostds.org)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>
                <a:ea typeface="ＭＳ Ｐゴシック" pitchFamily="34" charset="-128"/>
              </a:rPr>
              <a:t>Also</a:t>
            </a:r>
            <a:r>
              <a:rPr lang="sv-SE" dirty="0">
                <a:ea typeface="ＭＳ Ｐゴシック" pitchFamily="34" charset="-128"/>
              </a:rPr>
              <a:t> on </a:t>
            </a:r>
            <a:r>
              <a:rPr lang="sv-SE" dirty="0" err="1">
                <a:ea typeface="ＭＳ Ｐゴシック" pitchFamily="34" charset="-128"/>
              </a:rPr>
              <a:t>ResearchGate</a:t>
            </a:r>
            <a:endParaRPr lang="sv-SE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I/ITSEC Papers (</a:t>
            </a:r>
            <a:r>
              <a:rPr lang="sv-SE" sz="2400" dirty="0" err="1">
                <a:ea typeface="ＭＳ Ｐゴシック" pitchFamily="34" charset="-128"/>
              </a:rPr>
              <a:t>www.iitsec.org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“Evolving the High Level Architecture for Modeling and Simulation.” I/ITSEC 2005, Paper No. 2157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The HLA </a:t>
            </a:r>
            <a:r>
              <a:rPr lang="sv-SE" sz="2400" dirty="0" err="1">
                <a:ea typeface="ＭＳ Ｐゴシック" pitchFamily="34" charset="-128"/>
              </a:rPr>
              <a:t>Evolved</a:t>
            </a:r>
            <a:r>
              <a:rPr lang="sv-SE" sz="2400" dirty="0">
                <a:ea typeface="ＭＳ Ｐゴシック" pitchFamily="34" charset="-128"/>
              </a:rPr>
              <a:t> and HLA 4 Product </a:t>
            </a:r>
            <a:r>
              <a:rPr lang="sv-SE" sz="2400" dirty="0" err="1">
                <a:ea typeface="ＭＳ Ｐゴシック" pitchFamily="34" charset="-128"/>
              </a:rPr>
              <a:t>Development</a:t>
            </a:r>
            <a:r>
              <a:rPr lang="sv-SE" sz="2400" dirty="0">
                <a:ea typeface="ＭＳ Ｐゴシック" pitchFamily="34" charset="-128"/>
              </a:rPr>
              <a:t> Group (PDG) </a:t>
            </a:r>
            <a:r>
              <a:rPr lang="sv-SE" sz="2400" dirty="0" err="1">
                <a:ea typeface="ＭＳ Ｐゴシック" pitchFamily="34" charset="-128"/>
              </a:rPr>
              <a:t>discussion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archives</a:t>
            </a:r>
            <a:r>
              <a:rPr lang="sv-SE" sz="2400" dirty="0">
                <a:ea typeface="ＭＳ Ｐゴシック" pitchFamily="34" charset="-128"/>
              </a:rPr>
              <a:t> (</a:t>
            </a:r>
            <a:r>
              <a:rPr lang="sv-SE" sz="2400" dirty="0" err="1">
                <a:ea typeface="ＭＳ Ｐゴシック" pitchFamily="34" charset="-128"/>
              </a:rPr>
              <a:t>www.sisostds.org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650" y="1280847"/>
            <a:ext cx="3574567" cy="4686922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BAE02-229A-8647-A3D1-83C67D64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08785"/>
            <a:ext cx="8673601" cy="5347411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Meet a broad set of distributed simulation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training, analysis, test &amp; evaluation, concept development, engineering,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Vendor-neutral interoperability through open standardization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29" y="2690487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4E85-6051-3048-AC18-86453525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EE230E-4E27-B71B-0433-611D2CCC6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2" y="3886200"/>
            <a:ext cx="1970553" cy="7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sv-SE" dirty="0" err="1">
                <a:ea typeface="ＭＳ Ｐゴシック" pitchFamily="-107" charset="-128"/>
              </a:rPr>
              <a:t>Questions</a:t>
            </a:r>
            <a:r>
              <a:rPr lang="sv-SE" dirty="0">
                <a:ea typeface="ＭＳ Ｐゴシック" pitchFamily="-107" charset="-128"/>
              </a:rPr>
              <a:t>?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-107" charset="-128"/>
              </a:rPr>
              <a:t> 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660400" y="3782489"/>
            <a:ext cx="4298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Dr. Katherine L. Morse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356128" y="3782489"/>
            <a:ext cx="535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/>
              <a:t>Bjorn.Moller@pitch.se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Katherine.Morse@jhuapl.edu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9449C-8D30-D740-8114-59341E04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4" y="3479403"/>
            <a:ext cx="10928351" cy="2606040"/>
          </a:xfrm>
        </p:spPr>
        <p:txBody>
          <a:bodyPr/>
          <a:lstStyle/>
          <a:p>
            <a:r>
              <a:rPr lang="en-US" dirty="0"/>
              <a:t>Connects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0AAB-1AED-D94F-90CB-1D6FED59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r>
              <a:rPr lang="en-US" sz="2800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3412273"/>
            <a:ext cx="10928351" cy="2743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HLA was initiated in the US DoD in the early 1990s</a:t>
            </a:r>
          </a:p>
          <a:p>
            <a:r>
              <a:rPr lang="en-US" dirty="0"/>
              <a:t>After developing several proto-federations, HLA 1.3 was released in 1998</a:t>
            </a:r>
          </a:p>
          <a:p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r>
              <a:rPr lang="en-US" dirty="0"/>
              <a:t>The standard was updated in 2010 with several new features – “HLA Evolved”</a:t>
            </a:r>
          </a:p>
          <a:p>
            <a:r>
              <a:rPr lang="en-US" dirty="0"/>
              <a:t>The standard is currently under revision – “HLA 4”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8" y="1975104"/>
            <a:ext cx="7955280" cy="7498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147991" y="987552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1516-202x</a:t>
            </a:r>
          </a:p>
          <a:p>
            <a:pPr algn="ctr"/>
            <a:r>
              <a:rPr lang="en-US" sz="1800" dirty="0"/>
              <a:t>”HLA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FD11-FDED-DA48-A0A9-0DC762C5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The HLA “</a:t>
            </a:r>
            <a:r>
              <a:rPr lang="sv-SE" dirty="0" err="1"/>
              <a:t>Lollipop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80132" y="3621024"/>
            <a:ext cx="11250613" cy="2546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Each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participating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member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 err="1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ederate</a:t>
            </a:r>
            <a:endParaRPr lang="sv-SE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Information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using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(RTI)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information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follows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(FOM)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together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the FOM and the RTI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ederation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A session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federation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Execution</a:t>
            </a:r>
            <a:endParaRPr lang="en-US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dirty="0" err="1">
                <a:solidFill>
                  <a:schemeClr val="bg1"/>
                </a:solidFill>
              </a:rPr>
              <a:t>Runtime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Infrastructure</a:t>
            </a:r>
            <a:r>
              <a:rPr lang="sv-SE" sz="1800" dirty="0">
                <a:solidFill>
                  <a:schemeClr val="bg1"/>
                </a:solidFill>
              </a:rPr>
              <a:t>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A</a:t>
            </a:r>
            <a:endParaRPr lang="en-US" sz="1800" dirty="0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B</a:t>
            </a:r>
            <a:endParaRPr lang="en-US" sz="1800" dirty="0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/>
              <a:t>Federate C</a:t>
            </a:r>
            <a:endParaRPr lang="en-US" sz="1800"/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b="1" dirty="0"/>
              <a:t>Federation </a:t>
            </a:r>
            <a:r>
              <a:rPr lang="sv-SE" sz="1600" b="1" dirty="0" err="1"/>
              <a:t>Object</a:t>
            </a:r>
            <a:r>
              <a:rPr lang="sv-SE" sz="1600" b="1" dirty="0"/>
              <a:t> </a:t>
            </a:r>
            <a:r>
              <a:rPr lang="sv-SE" sz="1600" b="1" dirty="0" err="1"/>
              <a:t>Model</a:t>
            </a:r>
            <a:br>
              <a:rPr lang="sv-SE" sz="1600" b="1" dirty="0"/>
            </a:br>
            <a:br>
              <a:rPr lang="sv-SE" sz="1400" b="1" dirty="0"/>
            </a:br>
            <a:r>
              <a:rPr lang="sv-SE" sz="1400" b="1" dirty="0"/>
              <a:t>&lt;FOM&gt;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object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interaction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More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&lt;/FOM&gt;</a:t>
            </a:r>
            <a:endParaRPr lang="en-US" sz="1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2B822-2FD7-B846-8953-643AF5B5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82758"/>
            <a:ext cx="5386917" cy="395128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Objects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long-lived entities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attributes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can be partially updated by owning federate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2758"/>
            <a:ext cx="5389033" cy="39512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Interactions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Not 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events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parameters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Full state must be sent in the interaction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Fire, Radio signal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5976A4-8A16-DD41-BF4F-714178D8B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3917</Words>
  <Application>Microsoft Macintosh PowerPoint</Application>
  <PresentationFormat>Widescreen</PresentationFormat>
  <Paragraphs>722</Paragraphs>
  <Slides>50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Blends</vt:lpstr>
      <vt:lpstr>PowerPoint Presentation</vt:lpstr>
      <vt:lpstr>Agenda</vt:lpstr>
      <vt:lpstr>What’s New in this Year’s HLA Tutorial</vt:lpstr>
      <vt:lpstr>Learning Objectives</vt:lpstr>
      <vt:lpstr>Purpose of HLA</vt:lpstr>
      <vt:lpstr>Overview of HLA Capabilities</vt:lpstr>
      <vt:lpstr>HLA Timeline</vt:lpstr>
      <vt:lpstr>The HLA “Lollipop View”</vt:lpstr>
      <vt:lpstr>Objects vs. Interactions</vt:lpstr>
      <vt:lpstr>HLA Works Like an “Information Bus”</vt:lpstr>
      <vt:lpstr>Structure of the Formal Standard</vt:lpstr>
      <vt:lpstr>HLA Object Models and the OMT</vt:lpstr>
      <vt:lpstr>Object Model Template – Minimal Version</vt:lpstr>
      <vt:lpstr>Object Model Template – Full Version</vt:lpstr>
      <vt:lpstr>Object Class Structure Table</vt:lpstr>
      <vt:lpstr>Object Class Structure Table Example</vt:lpstr>
      <vt:lpstr>Interface Specification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Use Case: US Navy NCTE</vt:lpstr>
      <vt:lpstr>HLA Use Case: UK Air Force – “Gladiator”</vt:lpstr>
      <vt:lpstr>HLA Use Case: Civil Military Exercise “Viking”</vt:lpstr>
      <vt:lpstr>HLA Use Case: NASA and ESA Space Exploration</vt:lpstr>
      <vt:lpstr>HLA is an Open International Standard</vt:lpstr>
      <vt:lpstr>HLA Evolved – FOM Modules</vt:lpstr>
      <vt:lpstr>HLA Evolved – Fault Tolerance</vt:lpstr>
      <vt:lpstr>HLA Evolved – Web Services API</vt:lpstr>
      <vt:lpstr>Important New Features in HLA 4</vt:lpstr>
      <vt:lpstr>Object Modeling: Directed Interactions</vt:lpstr>
      <vt:lpstr>Object Modeling: Easier to Extend Models</vt:lpstr>
      <vt:lpstr>HLA 4 – Federate Authentication</vt:lpstr>
      <vt:lpstr>HLA 4 – Federate Protocol</vt:lpstr>
      <vt:lpstr>HLA 4 Based Architecture for Cloud, Scalability and MSaaS</vt:lpstr>
      <vt:lpstr>HLA 4 –  More New Features</vt:lpstr>
      <vt:lpstr>HLA and LVC – Gateways</vt:lpstr>
      <vt:lpstr>HLA and Performance</vt:lpstr>
      <vt:lpstr>HLA and Tools</vt:lpstr>
      <vt:lpstr>HLA and Cross Domain Security/MLS</vt:lpstr>
      <vt:lpstr>Common Aerospace and Defense FOMs</vt:lpstr>
      <vt:lpstr>New: Cyber Data Exchange Model (DEM) and Federation Object Model (FOM</vt:lpstr>
      <vt:lpstr>Federation Engineering</vt:lpstr>
      <vt:lpstr>Federation Agreements</vt:lpstr>
      <vt:lpstr>FEAT Overview</vt:lpstr>
      <vt:lpstr>Additional Reading </vt:lpstr>
      <vt:lpstr>Learning Objectives Revisited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Möller</dc:creator>
  <cp:lastModifiedBy>Bjorn Moller</cp:lastModifiedBy>
  <cp:revision>225</cp:revision>
  <cp:lastPrinted>2020-06-16T20:32:06Z</cp:lastPrinted>
  <dcterms:created xsi:type="dcterms:W3CDTF">2020-06-16T20:19:17Z</dcterms:created>
  <dcterms:modified xsi:type="dcterms:W3CDTF">2022-06-28T13:04:31Z</dcterms:modified>
</cp:coreProperties>
</file>