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4"/>
  </p:sldMasterIdLst>
  <p:notesMasterIdLst>
    <p:notesMasterId r:id="rId64"/>
  </p:notesMasterIdLst>
  <p:handoutMasterIdLst>
    <p:handoutMasterId r:id="rId65"/>
  </p:handoutMasterIdLst>
  <p:sldIdLst>
    <p:sldId id="289" r:id="rId5"/>
    <p:sldId id="303" r:id="rId6"/>
    <p:sldId id="304" r:id="rId7"/>
    <p:sldId id="305" r:id="rId8"/>
    <p:sldId id="323" r:id="rId9"/>
    <p:sldId id="324" r:id="rId10"/>
    <p:sldId id="325" r:id="rId11"/>
    <p:sldId id="326" r:id="rId12"/>
    <p:sldId id="362" r:id="rId13"/>
    <p:sldId id="319" r:id="rId14"/>
    <p:sldId id="327" r:id="rId15"/>
    <p:sldId id="328" r:id="rId16"/>
    <p:sldId id="329" r:id="rId17"/>
    <p:sldId id="330" r:id="rId18"/>
    <p:sldId id="321" r:id="rId19"/>
    <p:sldId id="331" r:id="rId20"/>
    <p:sldId id="332" r:id="rId21"/>
    <p:sldId id="320" r:id="rId22"/>
    <p:sldId id="333" r:id="rId23"/>
    <p:sldId id="322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59" r:id="rId32"/>
    <p:sldId id="363" r:id="rId33"/>
    <p:sldId id="358" r:id="rId34"/>
    <p:sldId id="341" r:id="rId35"/>
    <p:sldId id="342" r:id="rId36"/>
    <p:sldId id="343" r:id="rId37"/>
    <p:sldId id="306" r:id="rId38"/>
    <p:sldId id="307" r:id="rId39"/>
    <p:sldId id="344" r:id="rId40"/>
    <p:sldId id="309" r:id="rId41"/>
    <p:sldId id="310" r:id="rId42"/>
    <p:sldId id="311" r:id="rId43"/>
    <p:sldId id="345" r:id="rId44"/>
    <p:sldId id="346" r:id="rId45"/>
    <p:sldId id="347" r:id="rId46"/>
    <p:sldId id="356" r:id="rId47"/>
    <p:sldId id="361" r:id="rId48"/>
    <p:sldId id="348" r:id="rId49"/>
    <p:sldId id="349" r:id="rId50"/>
    <p:sldId id="350" r:id="rId51"/>
    <p:sldId id="351" r:id="rId52"/>
    <p:sldId id="355" r:id="rId53"/>
    <p:sldId id="360" r:id="rId54"/>
    <p:sldId id="312" r:id="rId55"/>
    <p:sldId id="313" r:id="rId56"/>
    <p:sldId id="352" r:id="rId57"/>
    <p:sldId id="314" r:id="rId58"/>
    <p:sldId id="353" r:id="rId59"/>
    <p:sldId id="315" r:id="rId60"/>
    <p:sldId id="354" r:id="rId61"/>
    <p:sldId id="357" r:id="rId62"/>
    <p:sldId id="318" r:id="rId63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6AB"/>
    <a:srgbClr val="CC3300"/>
    <a:srgbClr val="22458A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34" autoAdjust="0"/>
  </p:normalViewPr>
  <p:slideViewPr>
    <p:cSldViewPr snapToGrid="0">
      <p:cViewPr varScale="1">
        <p:scale>
          <a:sx n="167" d="100"/>
          <a:sy n="167" d="100"/>
        </p:scale>
        <p:origin x="134" y="9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1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908"/>
            <a:ext cx="5364480" cy="432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defTabSz="966801">
              <a:defRPr sz="13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0128"/>
            <a:ext cx="3169920" cy="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6" tIns="48324" rIns="96646" bIns="48324" numCol="1" anchor="b" anchorCtr="0" compatLnSpc="1">
            <a:prstTxWarp prst="textNoShape">
              <a:avLst/>
            </a:prstTxWarp>
          </a:bodyPr>
          <a:lstStyle>
            <a:lvl1pPr algn="r" defTabSz="966801">
              <a:defRPr sz="13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0800" cy="36004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/>
          <p:nvPr/>
        </p:nvCxnSpPr>
        <p:spPr bwMode="auto">
          <a:xfrm>
            <a:off x="0" y="1352225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18" name="Rectangle 17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19" name="Picture 18" descr="twitterlogosmall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A508D17-FC30-734B-9063-A010DE3C94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4"/>
            <a:ext cx="12192000" cy="13574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F163B41-CF05-784C-B8DA-01C52B3818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6" y="50819"/>
            <a:ext cx="1216160" cy="1219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AF7A4F-15AA-D440-8EAA-E693B472F6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42" y="6332858"/>
            <a:ext cx="477078" cy="478270"/>
          </a:xfrm>
          <a:prstGeom prst="rect">
            <a:avLst/>
          </a:prstGeom>
        </p:spPr>
      </p:pic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708594"/>
          </a:xfrm>
          <a:prstGeom prst="rect">
            <a:avLst/>
          </a:prstGeom>
        </p:spPr>
      </p:pic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77576" y="6503087"/>
            <a:ext cx="1127548" cy="282877"/>
            <a:chOff x="177576" y="6503087"/>
            <a:chExt cx="1127548" cy="282877"/>
          </a:xfrm>
        </p:grpSpPr>
        <p:sp>
          <p:nvSpPr>
            <p:cNvPr id="22" name="Rectangle 21"/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23" name="Picture 22" descr="twitterlogosmall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76" y="6503087"/>
              <a:ext cx="424387" cy="25781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76B2861-8E4B-9E47-8A2A-E1B719C6FB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242" y="6332858"/>
            <a:ext cx="477078" cy="478270"/>
          </a:xfrm>
          <a:prstGeom prst="rect">
            <a:avLst/>
          </a:prstGeom>
        </p:spPr>
      </p:pic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FAB1CCF-D80E-7F42-AAC8-9524E4D44C02}"/>
              </a:ext>
            </a:extLst>
          </p:cNvPr>
          <p:cNvSpPr/>
          <p:nvPr userDrawn="1"/>
        </p:nvSpPr>
        <p:spPr bwMode="auto">
          <a:xfrm>
            <a:off x="0" y="-3316"/>
            <a:ext cx="2397039" cy="708594"/>
          </a:xfrm>
          <a:prstGeom prst="rect">
            <a:avLst/>
          </a:prstGeom>
          <a:gradFill>
            <a:gsLst>
              <a:gs pos="0">
                <a:schemeClr val="tx1"/>
              </a:gs>
              <a:gs pos="18000">
                <a:schemeClr val="tx1"/>
              </a:gs>
              <a:gs pos="72000">
                <a:schemeClr val="tx1">
                  <a:alpha val="2521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96CF2B4-11F3-DC47-B3D9-A0B3AB45356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" y="0"/>
            <a:ext cx="753282" cy="95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iitsecdoc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hyperlink" Target="https://www.iitsec.org/about-iitsec/hist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blogmickey.com/2021/04/imagineering-show-element-install-coming-for-cosmic-rewind-at-epcot/" TargetMode="External"/><Relationship Id="rId3" Type="http://schemas.openxmlformats.org/officeDocument/2006/relationships/hyperlink" Target="https://doi.org/10.1038/s41598-020-72798-7" TargetMode="External"/><Relationship Id="rId7" Type="http://schemas.openxmlformats.org/officeDocument/2006/relationships/hyperlink" Target="https://blogmickey.com/2019/03/permit-points-to-large-projection-dome-installation-inside-guardians-of-the-galaxy-roller-coaster/" TargetMode="External"/><Relationship Id="rId2" Type="http://schemas.openxmlformats.org/officeDocument/2006/relationships/hyperlink" Target="https://www.3dsystems.com/learning-center/case-studies/topology-optimization-and-dmp-combine-meet-ge-aircraft-engine-brack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logmickey.com/2019/12/disney-offers-behind-the-scenes-look-at-creation-of-rise-of-the-resistance-special-effects/" TargetMode="External"/><Relationship Id="rId5" Type="http://schemas.openxmlformats.org/officeDocument/2006/relationships/hyperlink" Target="https://blogmickey.com/2019/12/behind-the-scenes-look-at-millennium-falcon-motion-pod-and-turntable-in-star-wars-galaxys-edge/" TargetMode="External"/><Relationship Id="rId4" Type="http://schemas.openxmlformats.org/officeDocument/2006/relationships/hyperlink" Target="https://www.bizjournals.com/orlando/news/2019/10/04/how-it-works-patent-behind-disneys-millennium.html" TargetMode="Externa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3390/safety7020030" TargetMode="External"/><Relationship Id="rId3" Type="http://schemas.openxmlformats.org/officeDocument/2006/relationships/hyperlink" Target="https://doi.org/10.13140/RG.2.2.34075.08487" TargetMode="External"/><Relationship Id="rId7" Type="http://schemas.openxmlformats.org/officeDocument/2006/relationships/hyperlink" Target="https://www.xcdsystem.com/iitsec/proceedings/index.cfm?Year=2021&amp;CID=862&amp;AbID=95594" TargetMode="External"/><Relationship Id="rId2" Type="http://schemas.openxmlformats.org/officeDocument/2006/relationships/hyperlink" Target="https://blogs-images.forbes.com/louiscolumbus/files/2017/08/hype-cycle-for-emerging-technologies-2017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xcdsystem.com/iitsec/proceedings/index.cfm?Year=2019&amp;CID=48&amp;AbID=26598" TargetMode="External"/><Relationship Id="rId5" Type="http://schemas.openxmlformats.org/officeDocument/2006/relationships/hyperlink" Target="https://www.xcdsystem.com/iitsec/proceedings/index.cfm?Year=2019&amp;CID=48&amp;AbID=26604" TargetMode="External"/><Relationship Id="rId4" Type="http://schemas.openxmlformats.org/officeDocument/2006/relationships/hyperlink" Target="http://www.iitsecdocs.com/download/2018/2018_18003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1471-2458-9-117" TargetMode="External"/><Relationship Id="rId7" Type="http://schemas.openxmlformats.org/officeDocument/2006/relationships/hyperlink" Target="https://www.youtube.com/watch?v=g_bM1y1IpJY" TargetMode="External"/><Relationship Id="rId2" Type="http://schemas.openxmlformats.org/officeDocument/2006/relationships/hyperlink" Target="https://doi.org/10.1007/978-3-030-54334-1_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45/268437.268440" TargetMode="External"/><Relationship Id="rId5" Type="http://schemas.openxmlformats.org/officeDocument/2006/relationships/hyperlink" Target="https://www.visualcapitalist.com/the-math-behind-social-distancing/" TargetMode="External"/><Relationship Id="rId4" Type="http://schemas.openxmlformats.org/officeDocument/2006/relationships/hyperlink" Target="https://www.visualcapitalist.com/history-of-pandemics-deadliest/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ookdepository.com/Profession-Modeling-Simulation-Andreas-Tolk/9781119288084" TargetMode="External"/><Relationship Id="rId3" Type="http://schemas.openxmlformats.org/officeDocument/2006/relationships/hyperlink" Target="https://www.thinkific.com/blog/70-20-10-learning-model/" TargetMode="External"/><Relationship Id="rId7" Type="http://schemas.openxmlformats.org/officeDocument/2006/relationships/hyperlink" Target="https://www.ntsa.org/-/media/sites/ntsa/cmsp/cmsp-exam-prep-workshop-slides-iitsec-2016.ashx" TargetMode="External"/><Relationship Id="rId2" Type="http://schemas.openxmlformats.org/officeDocument/2006/relationships/hyperlink" Target="https://bluetoad.com/publication/?m=34018&amp;i=657661&amp;view=articleBrowser&amp;article_id=3655144&amp;ver=html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/9780470403563.ch6" TargetMode="External"/><Relationship Id="rId5" Type="http://schemas.openxmlformats.org/officeDocument/2006/relationships/hyperlink" Target="https://doi.org/10.1098/rstb.2020.0264" TargetMode="External"/><Relationship Id="rId4" Type="http://schemas.openxmlformats.org/officeDocument/2006/relationships/hyperlink" Target="https://content.trainingsystems.org/-/media/sites/ntsa/cmsp/iitsec-2021---cmsp-pdw---course---20211202.ashx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repository.cmu.edu/cgi/viewcontent.cgi?article=1012&amp;context=etcpress" TargetMode="External"/><Relationship Id="rId3" Type="http://schemas.openxmlformats.org/officeDocument/2006/relationships/hyperlink" Target="https://www.xcdsystem.com/iitsec/proceedings/index.cfm?Year=2019&amp;CID=48&amp;AbID=26508" TargetMode="External"/><Relationship Id="rId7" Type="http://schemas.openxmlformats.org/officeDocument/2006/relationships/hyperlink" Target="https://doi.org/10.7326/M20-1260" TargetMode="External"/><Relationship Id="rId2" Type="http://schemas.openxmlformats.org/officeDocument/2006/relationships/hyperlink" Target="https://www.thalesgroup.com/en/united-kingdom/news/aerial-dual-rise-digital-twin-train-combat-air-pilots-fu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sixsigma.com/tools-templates/measurement-systems-analysis-msa-gage-rr/understand-the-difference-between-verification-and-validation/" TargetMode="External"/><Relationship Id="rId5" Type="http://schemas.openxmlformats.org/officeDocument/2006/relationships/hyperlink" Target="https://orlandoparkstop.com/feature/theme-park-facts/top-10-special-effects-from-star-wars-rise-of-the-resistance/" TargetMode="External"/><Relationship Id="rId10" Type="http://schemas.openxmlformats.org/officeDocument/2006/relationships/hyperlink" Target="https://doi.org/10.1016/j.ijid.2020.02.033" TargetMode="External"/><Relationship Id="rId4" Type="http://schemas.openxmlformats.org/officeDocument/2006/relationships/hyperlink" Target="https://www.xcdsystem.com/iitsec/proceedings/index.cfm?Year=2021&amp;CID=862&amp;AbID=96974" TargetMode="External"/><Relationship Id="rId9" Type="http://schemas.openxmlformats.org/officeDocument/2006/relationships/hyperlink" Target="https://www.aerosociety.com/news/building-a-digital-twin-of-the-ukraine-conflict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83976" y="1858346"/>
            <a:ext cx="11989836" cy="1229411"/>
          </a:xfrm>
        </p:spPr>
        <p:txBody>
          <a:bodyPr/>
          <a:lstStyle/>
          <a:p>
            <a:r>
              <a:rPr lang="en-US" dirty="0"/>
              <a:t>The I/ITSEC Professional Development </a:t>
            </a:r>
            <a:r>
              <a:rPr lang="en-US" i="1" dirty="0"/>
              <a:t>Primer </a:t>
            </a:r>
            <a:r>
              <a:rPr lang="en-US" dirty="0"/>
              <a:t>: </a:t>
            </a:r>
          </a:p>
          <a:p>
            <a:r>
              <a:rPr lang="en-US" dirty="0"/>
              <a:t>M&amp;S Fundamentals, Certification, and Contemporary Applications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2E6E72F-B645-4DF0-8BC0-6B02214A4C0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5137" y="4437948"/>
            <a:ext cx="9440779" cy="1934127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pitchFamily="34" charset="0"/>
              </a:rPr>
              <a:t>Kevin F. Hulme, Ph.D., CMSP</a:t>
            </a:r>
          </a:p>
        </p:txBody>
      </p:sp>
      <p:pic>
        <p:nvPicPr>
          <p:cNvPr id="7" name="Picture 2" descr="Institute for Sustainable Transportation and Logistics - University at  Buffalo">
            <a:extLst>
              <a:ext uri="{FF2B5EF4-FFF2-40B4-BE49-F238E27FC236}">
                <a16:creationId xmlns:a16="http://schemas.microsoft.com/office/drawing/2014/main" id="{45A26901-7952-4BF2-9BDE-0B39819D2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928" y="5048231"/>
            <a:ext cx="2456144" cy="7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uture I/ITSEC Dates | I/ITSEC">
            <a:extLst>
              <a:ext uri="{FF2B5EF4-FFF2-40B4-BE49-F238E27FC236}">
                <a16:creationId xmlns:a16="http://schemas.microsoft.com/office/drawing/2014/main" id="{74FB8D77-D2E6-43DE-B400-F8404C02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10" y="3218925"/>
            <a:ext cx="1096096" cy="108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Newcomers | I/ITSEC">
            <a:extLst>
              <a:ext uri="{FF2B5EF4-FFF2-40B4-BE49-F238E27FC236}">
                <a16:creationId xmlns:a16="http://schemas.microsoft.com/office/drawing/2014/main" id="{B85D9FE2-EBE7-4C6C-9011-6BCA81844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74" y="3209265"/>
            <a:ext cx="2901191" cy="193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I/ITSEC Homepage">
            <a:extLst>
              <a:ext uri="{FF2B5EF4-FFF2-40B4-BE49-F238E27FC236}">
                <a16:creationId xmlns:a16="http://schemas.microsoft.com/office/drawing/2014/main" id="{9E075B50-6454-4E18-A4BC-FF06B681B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681" y="4218796"/>
            <a:ext cx="2758475" cy="1848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National Training &amp;amp; Simulation Association">
            <a:extLst>
              <a:ext uri="{FF2B5EF4-FFF2-40B4-BE49-F238E27FC236}">
                <a16:creationId xmlns:a16="http://schemas.microsoft.com/office/drawing/2014/main" id="{BCA58EAE-368C-4AF0-8C05-7021F87B9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59" b="27589"/>
          <a:stretch/>
        </p:blipFill>
        <p:spPr bwMode="auto">
          <a:xfrm>
            <a:off x="2178107" y="5554577"/>
            <a:ext cx="1631511" cy="46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OMAP Math on Twitter: &amp;quot;COMAP joins the EcosysTEM of Learning at @IITSEC  Nov 30 – Dec 2. See https://t.co/fSGNnWQNZT for full FREE virtual program  details and to sign up. Sessions for students">
            <a:extLst>
              <a:ext uri="{FF2B5EF4-FFF2-40B4-BE49-F238E27FC236}">
                <a16:creationId xmlns:a16="http://schemas.microsoft.com/office/drawing/2014/main" id="{48E5AFE3-FA56-442E-A20B-0BD885614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192" y="3087757"/>
            <a:ext cx="1505489" cy="95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Essential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/>
          <a:p>
            <a:r>
              <a:rPr lang="en-US" dirty="0"/>
              <a:t>Verification, Validation, &amp; Accreditation (VV&amp;A) - M&amp;S for new and innovative technologies rely on </a:t>
            </a:r>
            <a:r>
              <a:rPr lang="en-US" b="1" i="1" dirty="0"/>
              <a:t>credible</a:t>
            </a:r>
            <a:r>
              <a:rPr lang="en-US" dirty="0"/>
              <a:t> assumptions (</a:t>
            </a:r>
            <a:r>
              <a:rPr lang="en-US" i="1" dirty="0"/>
              <a:t>risk management</a:t>
            </a:r>
            <a:r>
              <a:rPr lang="en-US" dirty="0"/>
              <a:t>) for LVCA testing</a:t>
            </a:r>
          </a:p>
          <a:p>
            <a:endParaRPr lang="en-US" dirty="0"/>
          </a:p>
          <a:p>
            <a:pPr lvl="1"/>
            <a:r>
              <a:rPr lang="en-US" u="sng" dirty="0"/>
              <a:t>Verification</a:t>
            </a:r>
            <a:r>
              <a:rPr lang="en-US" dirty="0"/>
              <a:t>: is the </a:t>
            </a:r>
            <a:r>
              <a:rPr lang="en-US" i="1" dirty="0"/>
              <a:t>model right</a:t>
            </a:r>
            <a:r>
              <a:rPr lang="en-US" dirty="0"/>
              <a:t>?  (“</a:t>
            </a:r>
            <a:r>
              <a:rPr lang="en-US" i="1" dirty="0"/>
              <a:t>It works the way it was designed</a:t>
            </a:r>
            <a:r>
              <a:rPr lang="en-US" dirty="0"/>
              <a:t>.”)</a:t>
            </a:r>
          </a:p>
          <a:p>
            <a:pPr lvl="1"/>
            <a:r>
              <a:rPr lang="en-US" u="sng" dirty="0"/>
              <a:t>Validation</a:t>
            </a:r>
            <a:r>
              <a:rPr lang="en-US" dirty="0"/>
              <a:t>: is it the </a:t>
            </a:r>
            <a:r>
              <a:rPr lang="en-US" i="1" dirty="0"/>
              <a:t>right model</a:t>
            </a:r>
            <a:r>
              <a:rPr lang="en-US" dirty="0"/>
              <a:t>?  (“</a:t>
            </a:r>
            <a:r>
              <a:rPr lang="en-US" i="1" dirty="0"/>
              <a:t>It looks and acts like the real thing</a:t>
            </a:r>
            <a:r>
              <a:rPr lang="en-US" dirty="0"/>
              <a:t>.”)</a:t>
            </a:r>
          </a:p>
          <a:p>
            <a:pPr lvl="1"/>
            <a:r>
              <a:rPr lang="en-US" u="sng" dirty="0"/>
              <a:t>Accreditation</a:t>
            </a:r>
            <a:r>
              <a:rPr lang="en-US" dirty="0"/>
              <a:t>: external certification  (“</a:t>
            </a:r>
            <a:r>
              <a:rPr lang="en-US" i="1" dirty="0"/>
              <a:t>We can use it on the job</a:t>
            </a:r>
            <a:r>
              <a:rPr lang="en-US" dirty="0"/>
              <a:t>!”)</a:t>
            </a: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r>
              <a:rPr lang="en-US" b="1" i="1" dirty="0"/>
              <a:t>Track #4 / Tutorial #22T26 (12:45):</a:t>
            </a:r>
            <a:r>
              <a:rPr lang="en-US" dirty="0"/>
              <a:t> more specifics on the VV&amp;A pipeline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5A15D6-459A-4195-86BF-3B053C7FC275}"/>
              </a:ext>
            </a:extLst>
          </p:cNvPr>
          <p:cNvSpPr txBox="1"/>
          <p:nvPr/>
        </p:nvSpPr>
        <p:spPr>
          <a:xfrm>
            <a:off x="11174564" y="6014230"/>
            <a:ext cx="7008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Petty, 2008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BB3D6D-AF93-484A-ABE5-348B851991A7}"/>
              </a:ext>
            </a:extLst>
          </p:cNvPr>
          <p:cNvSpPr txBox="1"/>
          <p:nvPr/>
        </p:nvSpPr>
        <p:spPr>
          <a:xfrm>
            <a:off x="10895649" y="5811285"/>
            <a:ext cx="10038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Udomsawat, 2022</a:t>
            </a:r>
          </a:p>
        </p:txBody>
      </p:sp>
      <p:pic>
        <p:nvPicPr>
          <p:cNvPr id="5126" name="Picture 6" descr="A survey on VV&amp;amp;amp;A of large-scale simulations | Emerald Insight">
            <a:extLst>
              <a:ext uri="{FF2B5EF4-FFF2-40B4-BE49-F238E27FC236}">
                <a16:creationId xmlns:a16="http://schemas.microsoft.com/office/drawing/2014/main" id="{125BCFB3-0FAE-402B-B1CF-15939FBC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849" y="4021394"/>
            <a:ext cx="2248800" cy="158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2C8311-4D5D-4B1B-9576-9B1C409F7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59" y="4203079"/>
            <a:ext cx="5787425" cy="1223576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C5DB75-B602-CA38-5D9D-9EFBE88C58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38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Essential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dirty="0"/>
              <a:t>Continuing Education Units (CEU) </a:t>
            </a:r>
            <a:endParaRPr lang="en-US" dirty="0"/>
          </a:p>
          <a:p>
            <a:pPr lvl="1"/>
            <a:r>
              <a:rPr lang="en-US" i="1" dirty="0"/>
              <a:t>An I/ITSEC opportunity </a:t>
            </a:r>
            <a:r>
              <a:rPr lang="en-US" dirty="0"/>
              <a:t>- standardized unit of measurement to quantify continuing education and training activities featured at I/ITSEC</a:t>
            </a:r>
          </a:p>
          <a:p>
            <a:pPr lvl="1"/>
            <a:r>
              <a:rPr lang="en-US" i="1" dirty="0"/>
              <a:t>Sponsored by UCF</a:t>
            </a:r>
            <a:r>
              <a:rPr lang="en-US" dirty="0"/>
              <a:t>; see the I/ITSEC 2022 Agenda for more details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The </a:t>
            </a:r>
            <a:r>
              <a:rPr lang="en-US" b="1" dirty="0"/>
              <a:t>I/ITSEC Knowledge Repository</a:t>
            </a:r>
          </a:p>
          <a:p>
            <a:pPr lvl="1"/>
            <a:r>
              <a:rPr lang="en-US" dirty="0"/>
              <a:t>Sponsored by the National Training and Simulation Association (NTSA), an affiliate of the National Defense Industrial Association (NDIA)</a:t>
            </a:r>
          </a:p>
          <a:p>
            <a:pPr lvl="1"/>
            <a:r>
              <a:rPr lang="en-US" dirty="0"/>
              <a:t>A comprehensive archive of past papers at I/ITSEC (</a:t>
            </a:r>
            <a:r>
              <a:rPr lang="en-US" dirty="0">
                <a:hlinkClick r:id="rId2"/>
              </a:rPr>
              <a:t>www.iitsecdocs.com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146" name="Picture 2" descr="Ucf Logo - University Of Central Florida Continuing Education - Free  Transparent PNG Download - PNGkey">
            <a:extLst>
              <a:ext uri="{FF2B5EF4-FFF2-40B4-BE49-F238E27FC236}">
                <a16:creationId xmlns:a16="http://schemas.microsoft.com/office/drawing/2014/main" id="{2E042E40-95CC-4FAF-80B4-70EB854BA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979" y="2205314"/>
            <a:ext cx="1675397" cy="44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iitsecdocs.com/img/banner_large.jpg">
            <a:extLst>
              <a:ext uri="{FF2B5EF4-FFF2-40B4-BE49-F238E27FC236}">
                <a16:creationId xmlns:a16="http://schemas.microsoft.com/office/drawing/2014/main" id="{7939D212-67F5-4CDD-ACBC-B1F063B6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021" y="5612664"/>
            <a:ext cx="6841958" cy="6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BB1685-01B8-DB47-53EB-0A41FA54B4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41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weekly structure of the Conference</a:t>
            </a:r>
          </a:p>
          <a:p>
            <a:pPr lvl="1"/>
            <a:r>
              <a:rPr lang="en-US" dirty="0"/>
              <a:t>A continuum of Professional Development across a wide spectrum of activities</a:t>
            </a:r>
          </a:p>
          <a:p>
            <a:endParaRPr lang="en-US" dirty="0"/>
          </a:p>
        </p:txBody>
      </p:sp>
      <p:pic>
        <p:nvPicPr>
          <p:cNvPr id="1028" name="Picture 4" descr="Orange County Convention Center Information - International Drive Resort  Area">
            <a:extLst>
              <a:ext uri="{FF2B5EF4-FFF2-40B4-BE49-F238E27FC236}">
                <a16:creationId xmlns:a16="http://schemas.microsoft.com/office/drawing/2014/main" id="{5C2EA11A-7BF0-4907-9CC0-15699FFF1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6" y="2549616"/>
            <a:ext cx="10768263" cy="349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C611C-7D9D-4531-B772-033A5EEFE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748"/>
          <a:stretch/>
        </p:blipFill>
        <p:spPr>
          <a:xfrm>
            <a:off x="4327871" y="2704437"/>
            <a:ext cx="4066695" cy="942975"/>
          </a:xfrm>
          <a:prstGeom prst="rect">
            <a:avLst/>
          </a:prstGeom>
        </p:spPr>
      </p:pic>
      <p:pic>
        <p:nvPicPr>
          <p:cNvPr id="1026" name="Picture 2" descr="I/ITSEC 2021">
            <a:extLst>
              <a:ext uri="{FF2B5EF4-FFF2-40B4-BE49-F238E27FC236}">
                <a16:creationId xmlns:a16="http://schemas.microsoft.com/office/drawing/2014/main" id="{021AB1F2-D449-40A2-8704-DBA82D92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30905"/>
            <a:ext cx="1207168" cy="120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E4C913-1D92-FFD6-9BF4-4191FE9E0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955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Monday</a:t>
            </a:r>
          </a:p>
          <a:p>
            <a:r>
              <a:rPr lang="en-US" dirty="0"/>
              <a:t>I) </a:t>
            </a:r>
            <a:r>
              <a:rPr lang="en-US" b="1" i="1" dirty="0"/>
              <a:t>Tutorials</a:t>
            </a:r>
          </a:p>
          <a:p>
            <a:pPr lvl="1"/>
            <a:r>
              <a:rPr lang="en-US" dirty="0"/>
              <a:t>Goals and Objectives</a:t>
            </a:r>
          </a:p>
          <a:p>
            <a:pPr lvl="2"/>
            <a:r>
              <a:rPr lang="en-US" dirty="0"/>
              <a:t>Extended presentations (</a:t>
            </a:r>
            <a:r>
              <a:rPr lang="en-US" b="1" i="1" dirty="0"/>
              <a:t>90 minutes </a:t>
            </a:r>
            <a:r>
              <a:rPr lang="en-US" dirty="0"/>
              <a:t>in length)</a:t>
            </a:r>
          </a:p>
          <a:p>
            <a:pPr lvl="2"/>
            <a:r>
              <a:rPr lang="en-US" dirty="0"/>
              <a:t>Diverse topic areas that align with Training, Simulation, Education</a:t>
            </a:r>
          </a:p>
          <a:p>
            <a:pPr lvl="2"/>
            <a:r>
              <a:rPr lang="en-US" dirty="0"/>
              <a:t>Alignment with other I/ITSEC subcommittee priority areas</a:t>
            </a:r>
          </a:p>
          <a:p>
            <a:pPr marL="1219170" lvl="2" indent="0">
              <a:buNone/>
            </a:pPr>
            <a:endParaRPr lang="en-US" dirty="0"/>
          </a:p>
          <a:p>
            <a:pPr lvl="1"/>
            <a:r>
              <a:rPr lang="en-US" dirty="0"/>
              <a:t>Three (3) primary areas of interest/priority</a:t>
            </a:r>
          </a:p>
          <a:p>
            <a:pPr lvl="2"/>
            <a:r>
              <a:rPr lang="en-US" dirty="0"/>
              <a:t>Foundations of Modeling &amp; Simulation (M&amp;S)</a:t>
            </a:r>
          </a:p>
          <a:p>
            <a:pPr lvl="2"/>
            <a:r>
              <a:rPr lang="en-US" dirty="0"/>
              <a:t>Certified Modeling &amp; Simulation Professional (CMSP)</a:t>
            </a:r>
          </a:p>
          <a:p>
            <a:pPr lvl="2"/>
            <a:r>
              <a:rPr lang="en-US" dirty="0"/>
              <a:t>Emerging Topics of broad interest</a:t>
            </a:r>
          </a:p>
          <a:p>
            <a:endParaRPr lang="en-US" dirty="0"/>
          </a:p>
        </p:txBody>
      </p:sp>
      <p:pic>
        <p:nvPicPr>
          <p:cNvPr id="2050" name="Picture 2" descr="PROGRAM GUIDE">
            <a:extLst>
              <a:ext uri="{FF2B5EF4-FFF2-40B4-BE49-F238E27FC236}">
                <a16:creationId xmlns:a16="http://schemas.microsoft.com/office/drawing/2014/main" id="{D6665F2D-B93B-4EF2-B284-0A391ACA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4969" y="867319"/>
            <a:ext cx="1620004" cy="16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8212FB-0A02-9126-B2B2-9F8A76D34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418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8878552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Monday - Friday</a:t>
            </a:r>
          </a:p>
          <a:p>
            <a:r>
              <a:rPr lang="en-US" dirty="0"/>
              <a:t>II) Workforce Development: </a:t>
            </a:r>
            <a:r>
              <a:rPr lang="en-US" b="1" i="1" dirty="0"/>
              <a:t>The EcosySTEM of Learning</a:t>
            </a:r>
          </a:p>
          <a:p>
            <a:pPr marL="0" indent="0">
              <a:buNone/>
            </a:pPr>
            <a:endParaRPr lang="en-US" b="1" i="1" dirty="0"/>
          </a:p>
          <a:p>
            <a:pPr lvl="1"/>
            <a:r>
              <a:rPr lang="en-US" dirty="0"/>
              <a:t>Debuting with I/ITSEC 2021: </a:t>
            </a:r>
            <a:r>
              <a:rPr lang="en-US" b="1" dirty="0"/>
              <a:t>S</a:t>
            </a:r>
            <a:r>
              <a:rPr lang="en-US" dirty="0"/>
              <a:t>cience, </a:t>
            </a:r>
            <a:r>
              <a:rPr lang="en-US" b="1" dirty="0"/>
              <a:t>T</a:t>
            </a:r>
            <a:r>
              <a:rPr lang="en-US" dirty="0"/>
              <a:t>echnology, </a:t>
            </a:r>
            <a:r>
              <a:rPr lang="en-US" b="1" dirty="0"/>
              <a:t>E</a:t>
            </a:r>
            <a:r>
              <a:rPr lang="en-US" dirty="0"/>
              <a:t>ngineering, and </a:t>
            </a:r>
            <a:r>
              <a:rPr lang="en-US" b="1" dirty="0"/>
              <a:t>M</a:t>
            </a:r>
            <a:r>
              <a:rPr lang="en-US" dirty="0"/>
              <a:t>athematics | Modeling, Simulation &amp; Training (MS&amp;T)</a:t>
            </a:r>
          </a:p>
          <a:p>
            <a:pPr lvl="2"/>
            <a:r>
              <a:rPr lang="en-US" dirty="0"/>
              <a:t>Opportunities for </a:t>
            </a:r>
            <a:r>
              <a:rPr lang="en-US" i="1" dirty="0"/>
              <a:t>Students</a:t>
            </a:r>
            <a:r>
              <a:rPr lang="en-US" dirty="0"/>
              <a:t>: a forum to learn about critical technologies</a:t>
            </a:r>
          </a:p>
          <a:p>
            <a:pPr lvl="2"/>
            <a:r>
              <a:rPr lang="en-US" dirty="0"/>
              <a:t>Opportunities for </a:t>
            </a:r>
            <a:r>
              <a:rPr lang="en-US" i="1" dirty="0"/>
              <a:t>Teachers</a:t>
            </a:r>
            <a:r>
              <a:rPr lang="en-US" dirty="0"/>
              <a:t>: opportunities to engage ambitious student minds</a:t>
            </a:r>
          </a:p>
          <a:p>
            <a:pPr lvl="2"/>
            <a:r>
              <a:rPr lang="en-US" dirty="0"/>
              <a:t>Opportunities for </a:t>
            </a:r>
            <a:r>
              <a:rPr lang="en-US" i="1" dirty="0"/>
              <a:t>Workforce</a:t>
            </a:r>
            <a:r>
              <a:rPr lang="en-US" dirty="0"/>
              <a:t>: insights to increase future preparedness’</a:t>
            </a:r>
          </a:p>
          <a:p>
            <a:pPr marL="1219170" lvl="2" indent="0">
              <a:buNone/>
            </a:pPr>
            <a:endParaRPr lang="en-US" dirty="0"/>
          </a:p>
          <a:p>
            <a:pPr lvl="1"/>
            <a:r>
              <a:rPr lang="en-US" dirty="0"/>
              <a:t>Outreach | Discovery Den | Focused Workshops | Career Investment</a:t>
            </a:r>
          </a:p>
          <a:p>
            <a:pPr lvl="1"/>
            <a:r>
              <a:rPr lang="en-US" dirty="0"/>
              <a:t>Refer to I/ITSEC 2022 full Agenda for further details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Virtual Program Guide">
            <a:extLst>
              <a:ext uri="{FF2B5EF4-FFF2-40B4-BE49-F238E27FC236}">
                <a16:creationId xmlns:a16="http://schemas.microsoft.com/office/drawing/2014/main" id="{1C61C4C5-B9EE-4734-83A5-C76B3D06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994" y="899612"/>
            <a:ext cx="1510096" cy="148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COSYSTEM OF LEARNING AT I/ITSEC">
            <a:extLst>
              <a:ext uri="{FF2B5EF4-FFF2-40B4-BE49-F238E27FC236}">
                <a16:creationId xmlns:a16="http://schemas.microsoft.com/office/drawing/2014/main" id="{61FBF7DF-D5ED-4A0A-821F-CEAE224F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48" y="5526643"/>
            <a:ext cx="1878057" cy="119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41E92-7B0B-3D00-811E-179E028834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D38A0-3C05-020D-ADC5-4BDF526A60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087" t="35420" r="30772" b="27943"/>
          <a:stretch/>
        </p:blipFill>
        <p:spPr>
          <a:xfrm>
            <a:off x="9721133" y="2537970"/>
            <a:ext cx="2344310" cy="3676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DCA253-5990-A38A-ACA5-857073C1E4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022" t="63825" r="33934" b="23662"/>
          <a:stretch/>
        </p:blipFill>
        <p:spPr>
          <a:xfrm>
            <a:off x="377687" y="3351474"/>
            <a:ext cx="1105231" cy="11044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8CED10-E69C-E0EA-2FB4-C70298B256B3}"/>
              </a:ext>
            </a:extLst>
          </p:cNvPr>
          <p:cNvSpPr/>
          <p:nvPr/>
        </p:nvSpPr>
        <p:spPr bwMode="auto">
          <a:xfrm>
            <a:off x="9947082" y="6237798"/>
            <a:ext cx="1041621" cy="53671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292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9670510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Tuesday - Thursday </a:t>
            </a:r>
          </a:p>
          <a:p>
            <a:r>
              <a:rPr lang="en-US" b="1" i="1" dirty="0"/>
              <a:t>Paper Sessions </a:t>
            </a:r>
            <a:r>
              <a:rPr lang="en-US" dirty="0"/>
              <a:t>(30-minute technical briefings) 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r>
              <a:rPr lang="en-US" dirty="0"/>
              <a:t>6 I/ITSEC priority areas (</a:t>
            </a:r>
            <a:r>
              <a:rPr lang="en-US" i="1" dirty="0"/>
              <a:t>Subcommittees</a:t>
            </a:r>
            <a:r>
              <a:rPr lang="en-US" dirty="0"/>
              <a:t>):</a:t>
            </a:r>
          </a:p>
          <a:p>
            <a:pPr lvl="1"/>
            <a:r>
              <a:rPr lang="en-US" b="1" i="1" dirty="0"/>
              <a:t>Training, Simulation, Education (TSE)</a:t>
            </a:r>
          </a:p>
          <a:p>
            <a:pPr lvl="2"/>
            <a:r>
              <a:rPr lang="en-US" dirty="0"/>
              <a:t>Subcommittees for </a:t>
            </a:r>
            <a:r>
              <a:rPr lang="en-US" u="sng" dirty="0"/>
              <a:t>each</a:t>
            </a:r>
            <a:r>
              <a:rPr lang="en-US" dirty="0"/>
              <a:t> of the 3 primary I/ITSEC foundational pillars</a:t>
            </a:r>
          </a:p>
          <a:p>
            <a:pPr lvl="1"/>
            <a:r>
              <a:rPr lang="en-US" b="1" i="1" dirty="0"/>
              <a:t>Human Performance Analysis and Engineering (HPAE)</a:t>
            </a:r>
          </a:p>
          <a:p>
            <a:pPr lvl="2"/>
            <a:r>
              <a:rPr lang="en-US" dirty="0"/>
              <a:t>Focus on the human dimension (e.g., human-systems interaction)</a:t>
            </a:r>
          </a:p>
          <a:p>
            <a:pPr lvl="1"/>
            <a:r>
              <a:rPr lang="en-US" b="1" i="1" dirty="0"/>
              <a:t>Policies, Standards, Management, Acquisition (PSMA)</a:t>
            </a:r>
          </a:p>
          <a:p>
            <a:pPr lvl="2"/>
            <a:r>
              <a:rPr lang="en-US" dirty="0"/>
              <a:t>Requirements for training systems development, delivery, sustainment</a:t>
            </a:r>
          </a:p>
          <a:p>
            <a:pPr lvl="1"/>
            <a:r>
              <a:rPr lang="en-US" b="1" i="1" dirty="0"/>
              <a:t>Emerging Concepts and Innovative Technologies (ECIT)</a:t>
            </a:r>
          </a:p>
          <a:p>
            <a:pPr lvl="2"/>
            <a:r>
              <a:rPr lang="en-US" dirty="0"/>
              <a:t>Bleeding-edge technologies, methodologies, concepts that advance </a:t>
            </a:r>
            <a:r>
              <a:rPr lang="en-US" b="1" i="1" dirty="0"/>
              <a:t>TSE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PROGRAM GUIDE">
            <a:extLst>
              <a:ext uri="{FF2B5EF4-FFF2-40B4-BE49-F238E27FC236}">
                <a16:creationId xmlns:a16="http://schemas.microsoft.com/office/drawing/2014/main" id="{5CFA9319-FB28-46FC-90D3-DB4986CDF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974" y="884821"/>
            <a:ext cx="1557329" cy="15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D6E40-4C42-D9F6-662B-8419E241A3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35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Monday - Thursday</a:t>
            </a:r>
          </a:p>
          <a:p>
            <a:r>
              <a:rPr lang="en-US" b="1" i="1" dirty="0"/>
              <a:t>Special Events</a:t>
            </a:r>
          </a:p>
          <a:p>
            <a:pPr lvl="1"/>
            <a:r>
              <a:rPr lang="en-US" dirty="0"/>
              <a:t>Signature Events - Must-see (Flag) events </a:t>
            </a:r>
          </a:p>
          <a:p>
            <a:pPr lvl="2"/>
            <a:r>
              <a:rPr lang="en-US" dirty="0"/>
              <a:t>General/Flag Officers Panel</a:t>
            </a:r>
          </a:p>
          <a:p>
            <a:pPr lvl="2"/>
            <a:r>
              <a:rPr lang="en-US" dirty="0"/>
              <a:t>Congressional Panel</a:t>
            </a:r>
          </a:p>
          <a:p>
            <a:pPr lvl="1"/>
            <a:r>
              <a:rPr lang="en-US" dirty="0"/>
              <a:t>Focus Events</a:t>
            </a:r>
          </a:p>
          <a:p>
            <a:pPr lvl="2"/>
            <a:r>
              <a:rPr lang="en-US" i="1" dirty="0"/>
              <a:t>Serious Games Showcase - </a:t>
            </a:r>
            <a:r>
              <a:rPr lang="en-US" dirty="0"/>
              <a:t>premier venue for recognition of excellence in Serious Game development</a:t>
            </a:r>
          </a:p>
          <a:p>
            <a:pPr lvl="2"/>
            <a:r>
              <a:rPr lang="en-US" i="1" dirty="0"/>
              <a:t>IronDev</a:t>
            </a:r>
            <a:r>
              <a:rPr lang="en-US" dirty="0"/>
              <a:t> - team competition to develop a training solution to improve warfighter readiness</a:t>
            </a:r>
          </a:p>
          <a:p>
            <a:pPr lvl="1"/>
            <a:r>
              <a:rPr lang="en-US" dirty="0"/>
              <a:t>International Events</a:t>
            </a:r>
          </a:p>
          <a:p>
            <a:pPr lvl="2"/>
            <a:r>
              <a:rPr lang="en-US" dirty="0"/>
              <a:t>1,000 International participants from 47 countries were present at I/ITSEC 2021 (!)</a:t>
            </a:r>
          </a:p>
          <a:p>
            <a:pPr lvl="2"/>
            <a:r>
              <a:rPr lang="en-US" dirty="0"/>
              <a:t>International Pavilion - learn more about the conference, and interact with international colleagues</a:t>
            </a:r>
          </a:p>
          <a:p>
            <a:endParaRPr lang="en-US" dirty="0"/>
          </a:p>
        </p:txBody>
      </p:sp>
      <p:pic>
        <p:nvPicPr>
          <p:cNvPr id="5122" name="Picture 2" descr="CALL FOR PRESENTATIONS">
            <a:extLst>
              <a:ext uri="{FF2B5EF4-FFF2-40B4-BE49-F238E27FC236}">
                <a16:creationId xmlns:a16="http://schemas.microsoft.com/office/drawing/2014/main" id="{7A86114F-C225-4B01-B234-FB054FEDD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54" y="795130"/>
            <a:ext cx="1445298" cy="15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GS&amp;amp;C – SGS&amp;amp;C">
            <a:extLst>
              <a:ext uri="{FF2B5EF4-FFF2-40B4-BE49-F238E27FC236}">
                <a16:creationId xmlns:a16="http://schemas.microsoft.com/office/drawing/2014/main" id="{0D98DE12-0FA6-4AD7-B2A9-A73D63B9D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996" y="1046715"/>
            <a:ext cx="1133709" cy="11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E5ABA98-C88A-49A4-8A24-EA212E4F2F1E}"/>
              </a:ext>
            </a:extLst>
          </p:cNvPr>
          <p:cNvGrpSpPr/>
          <p:nvPr/>
        </p:nvGrpSpPr>
        <p:grpSpPr>
          <a:xfrm>
            <a:off x="8741873" y="1046715"/>
            <a:ext cx="1068613" cy="1148960"/>
            <a:chOff x="6563020" y="952270"/>
            <a:chExt cx="1068613" cy="1148960"/>
          </a:xfrm>
        </p:grpSpPr>
        <p:pic>
          <p:nvPicPr>
            <p:cNvPr id="5124" name="Picture 4" descr="The Iron Dev Hackathon at I/ITSEC — VR/AR Association - The VRARA">
              <a:extLst>
                <a:ext uri="{FF2B5EF4-FFF2-40B4-BE49-F238E27FC236}">
                  <a16:creationId xmlns:a16="http://schemas.microsoft.com/office/drawing/2014/main" id="{7188101C-51D9-4369-9658-EA5ECA522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020" y="952270"/>
              <a:ext cx="1068613" cy="11489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11BB819-ACDD-45D6-A641-2BA3157CF7D5}"/>
                </a:ext>
              </a:extLst>
            </p:cNvPr>
            <p:cNvSpPr/>
            <p:nvPr/>
          </p:nvSpPr>
          <p:spPr bwMode="auto">
            <a:xfrm>
              <a:off x="7031356" y="1807845"/>
              <a:ext cx="118110" cy="1219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0C87A-98B2-D3A2-05D2-44E8066D19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470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7757489" cy="263895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Monday - Thursday</a:t>
            </a:r>
            <a:endParaRPr lang="en-US" dirty="0"/>
          </a:p>
          <a:p>
            <a:r>
              <a:rPr lang="en-US" dirty="0"/>
              <a:t>Exhibition Hall</a:t>
            </a:r>
          </a:p>
          <a:p>
            <a:pPr lvl="1"/>
            <a:r>
              <a:rPr lang="en-US" dirty="0"/>
              <a:t>A world-class offering of featured technologies</a:t>
            </a:r>
          </a:p>
          <a:p>
            <a:pPr lvl="1"/>
            <a:r>
              <a:rPr lang="en-US" dirty="0"/>
              <a:t>Technical/financial focal point and anchor for I/ITSEC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D6CA80-0BAC-4B32-9255-5CC5D37F98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5"/>
          <a:stretch/>
        </p:blipFill>
        <p:spPr>
          <a:xfrm>
            <a:off x="95431" y="3477883"/>
            <a:ext cx="3892312" cy="2911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F2F54F-FCB1-48D8-AFF2-EB1E73DD8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69" y="4503820"/>
            <a:ext cx="3574200" cy="1888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E742B4-78C3-4105-8BAC-F1BF9EC9B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69"/>
          <a:stretch/>
        </p:blipFill>
        <p:spPr>
          <a:xfrm>
            <a:off x="4102043" y="3481137"/>
            <a:ext cx="4249878" cy="2911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8017D9-44EA-4C43-BA0A-6A5D0E9EA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221" y="2494548"/>
            <a:ext cx="3602831" cy="1817014"/>
          </a:xfrm>
          <a:prstGeom prst="rect">
            <a:avLst/>
          </a:prstGeom>
        </p:spPr>
      </p:pic>
      <p:pic>
        <p:nvPicPr>
          <p:cNvPr id="3074" name="Picture 2" descr="I/ITSEC 2018 Preview from Conference Chair Elizabeth Biddle - Modern  Integrated Warfare">
            <a:extLst>
              <a:ext uri="{FF2B5EF4-FFF2-40B4-BE49-F238E27FC236}">
                <a16:creationId xmlns:a16="http://schemas.microsoft.com/office/drawing/2014/main" id="{06C33A34-CDF4-4EA6-A177-79E76D7E4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1"/>
          <a:stretch/>
        </p:blipFill>
        <p:spPr bwMode="auto">
          <a:xfrm>
            <a:off x="10500053" y="855366"/>
            <a:ext cx="1568999" cy="149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E70E3-63FD-F3DE-89BC-540309C85E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1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Professional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9734679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Friday </a:t>
            </a:r>
          </a:p>
          <a:p>
            <a:r>
              <a:rPr lang="en-US" b="1" i="1" dirty="0"/>
              <a:t>Professional Development Workshops </a:t>
            </a:r>
            <a:r>
              <a:rPr lang="en-US" dirty="0"/>
              <a:t>(</a:t>
            </a:r>
            <a:r>
              <a:rPr lang="en-US" b="1" i="1" dirty="0"/>
              <a:t>240 minutes </a:t>
            </a:r>
            <a:r>
              <a:rPr lang="en-US" dirty="0"/>
              <a:t>in length)</a:t>
            </a:r>
          </a:p>
          <a:p>
            <a:pPr lvl="1"/>
            <a:r>
              <a:rPr lang="en-US" dirty="0"/>
              <a:t>Topics that are in-depth and promote interactive engagement</a:t>
            </a:r>
          </a:p>
          <a:p>
            <a:pPr lvl="1"/>
            <a:r>
              <a:rPr lang="en-US" dirty="0"/>
              <a:t>Areas of interest/priority</a:t>
            </a:r>
          </a:p>
          <a:p>
            <a:pPr lvl="2"/>
            <a:r>
              <a:rPr lang="en-US" dirty="0"/>
              <a:t>Current and emerging I/ITSEC (NTSA/NDIA) </a:t>
            </a:r>
            <a:r>
              <a:rPr lang="en-US" b="1" i="1" dirty="0"/>
              <a:t>priorities</a:t>
            </a:r>
          </a:p>
          <a:p>
            <a:pPr lvl="2"/>
            <a:r>
              <a:rPr lang="en-US" dirty="0"/>
              <a:t>Certified Modeling &amp; Simulation Professional (</a:t>
            </a:r>
            <a:r>
              <a:rPr lang="en-US" b="1" i="1" dirty="0"/>
              <a:t>CMSP</a:t>
            </a:r>
            <a:r>
              <a:rPr lang="en-US" dirty="0"/>
              <a:t>)</a:t>
            </a:r>
          </a:p>
          <a:p>
            <a:pPr lvl="3">
              <a:buClrTx/>
              <a:buFont typeface="Wingdings" panose="05000000000000000000" pitchFamily="2" charset="2"/>
              <a:buChar char="q"/>
            </a:pPr>
            <a:r>
              <a:rPr lang="en-US" sz="1800" dirty="0">
                <a:latin typeface="Arial Narrow" panose="020B0606020202030204" pitchFamily="34" charset="0"/>
              </a:rPr>
              <a:t>A featured topic of discussion in this Tutorial</a:t>
            </a:r>
          </a:p>
          <a:p>
            <a:pPr lvl="2"/>
            <a:r>
              <a:rPr lang="en-US" dirty="0"/>
              <a:t>Topics of </a:t>
            </a:r>
            <a:r>
              <a:rPr lang="en-US" b="1" i="1" dirty="0"/>
              <a:t>broad interest </a:t>
            </a:r>
            <a:r>
              <a:rPr lang="en-US" dirty="0"/>
              <a:t>(training, education, human performance, simulation)</a:t>
            </a:r>
          </a:p>
          <a:p>
            <a:pPr lvl="2"/>
            <a:r>
              <a:rPr lang="en-US" b="1" i="1" dirty="0"/>
              <a:t>Couplings/pairings </a:t>
            </a:r>
            <a:r>
              <a:rPr lang="en-US" dirty="0"/>
              <a:t>with Tutorials and Research Papers are strongly encouraged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IITSEC release">
            <a:extLst>
              <a:ext uri="{FF2B5EF4-FFF2-40B4-BE49-F238E27FC236}">
                <a16:creationId xmlns:a16="http://schemas.microsoft.com/office/drawing/2014/main" id="{CC1AC7E3-FCE4-4629-B93E-652514C23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47"/>
          <a:stretch/>
        </p:blipFill>
        <p:spPr bwMode="auto">
          <a:xfrm>
            <a:off x="10407302" y="795129"/>
            <a:ext cx="1600214" cy="167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8BE1A1-F06A-03AE-E967-8DED66AD2A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7629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9794836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Certified Modeling &amp; Simulation Professional (CMSP)</a:t>
            </a:r>
          </a:p>
          <a:p>
            <a:r>
              <a:rPr lang="en-US" dirty="0"/>
              <a:t>Provides the </a:t>
            </a:r>
            <a:r>
              <a:rPr lang="en-US" u="sng" dirty="0"/>
              <a:t>M&amp;S community with its own professional certification </a:t>
            </a:r>
            <a:endParaRPr lang="en-US" dirty="0"/>
          </a:p>
          <a:p>
            <a:r>
              <a:rPr lang="en-US" dirty="0"/>
              <a:t>Host Organizations / Oversight</a:t>
            </a:r>
          </a:p>
          <a:p>
            <a:pPr lvl="1"/>
            <a:r>
              <a:rPr lang="en-US" dirty="0"/>
              <a:t>The National Defense Industrial Association (NDIA)</a:t>
            </a:r>
          </a:p>
          <a:p>
            <a:pPr lvl="1"/>
            <a:r>
              <a:rPr lang="en-US" dirty="0"/>
              <a:t>The National Training and Simulation Association (NTSA)</a:t>
            </a:r>
          </a:p>
          <a:p>
            <a:pPr lvl="1"/>
            <a:r>
              <a:rPr lang="en-US" dirty="0"/>
              <a:t>The Modeling &amp; Simulation Professional Certification Commission (M&amp;SPCC)</a:t>
            </a:r>
          </a:p>
          <a:p>
            <a:r>
              <a:rPr lang="en-US" dirty="0"/>
              <a:t>Brief History</a:t>
            </a:r>
          </a:p>
          <a:p>
            <a:pPr lvl="1"/>
            <a:r>
              <a:rPr lang="en-US" dirty="0"/>
              <a:t>Program originally conceived in 2001 (</a:t>
            </a:r>
            <a:r>
              <a:rPr lang="en-US" b="1" i="1" dirty="0"/>
              <a:t>v 1.0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Preliminary guidelines for establishing professional competency within M&amp;S</a:t>
            </a:r>
          </a:p>
          <a:p>
            <a:pPr lvl="1"/>
            <a:r>
              <a:rPr lang="en-US" dirty="0"/>
              <a:t>First primary modification in 2010 (</a:t>
            </a:r>
            <a:r>
              <a:rPr lang="en-US" b="1" i="1" dirty="0"/>
              <a:t>v 2.0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Strengthen validity of program; improve examination consistency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CMSP Certification | LinkedIn">
            <a:extLst>
              <a:ext uri="{FF2B5EF4-FFF2-40B4-BE49-F238E27FC236}">
                <a16:creationId xmlns:a16="http://schemas.microsoft.com/office/drawing/2014/main" id="{8FBAA0E3-6908-491F-9C35-87BF60335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DIA's 2021 Virtual Systems &amp; Mission Engineering Conference">
            <a:extLst>
              <a:ext uri="{FF2B5EF4-FFF2-40B4-BE49-F238E27FC236}">
                <a16:creationId xmlns:a16="http://schemas.microsoft.com/office/drawing/2014/main" id="{02741C01-F09C-4DEF-AB07-94A21D002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0" b="27444"/>
          <a:stretch/>
        </p:blipFill>
        <p:spPr bwMode="auto">
          <a:xfrm>
            <a:off x="10492125" y="2134016"/>
            <a:ext cx="1415422" cy="70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NTSA Logo (PRNewsfoto/NTSA) | State | breezejmu.org">
            <a:extLst>
              <a:ext uri="{FF2B5EF4-FFF2-40B4-BE49-F238E27FC236}">
                <a16:creationId xmlns:a16="http://schemas.microsoft.com/office/drawing/2014/main" id="{3D04E4B9-4D1B-47F6-BFBC-B9301B95B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615" y="6121952"/>
            <a:ext cx="1415422" cy="66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ertified Modeling &amp; Simulation Professional Exam">
            <a:extLst>
              <a:ext uri="{FF2B5EF4-FFF2-40B4-BE49-F238E27FC236}">
                <a16:creationId xmlns:a16="http://schemas.microsoft.com/office/drawing/2014/main" id="{CFDED014-1136-45C9-ACB9-57E2902BE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944" y="4349960"/>
            <a:ext cx="1177785" cy="63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5E03F1-E66C-4C98-9DFF-80F422A94A8C}"/>
              </a:ext>
            </a:extLst>
          </p:cNvPr>
          <p:cNvSpPr txBox="1"/>
          <p:nvPr/>
        </p:nvSpPr>
        <p:spPr>
          <a:xfrm>
            <a:off x="3265514" y="6575263"/>
            <a:ext cx="8547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M&amp;SPCC, 2012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DCCCD9-9A94-4692-B3F4-765CCC8E1E19}"/>
              </a:ext>
            </a:extLst>
          </p:cNvPr>
          <p:cNvSpPr txBox="1"/>
          <p:nvPr/>
        </p:nvSpPr>
        <p:spPr>
          <a:xfrm>
            <a:off x="4120235" y="6575263"/>
            <a:ext cx="15327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Petty, Reed and Tucker, 2017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1B139D-08F9-F3E5-5A06-7154A7C1E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09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Topics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Overview/Motivation</a:t>
            </a:r>
          </a:p>
          <a:p>
            <a:r>
              <a:rPr lang="en-US" dirty="0"/>
              <a:t>Learning Objectives</a:t>
            </a:r>
          </a:p>
          <a:p>
            <a:r>
              <a:rPr lang="en-US" dirty="0"/>
              <a:t>I/ITSEC – Essential Concepts</a:t>
            </a:r>
          </a:p>
          <a:p>
            <a:r>
              <a:rPr lang="en-US" dirty="0"/>
              <a:t>I/ITSEC – Professional Development</a:t>
            </a:r>
          </a:p>
          <a:p>
            <a:r>
              <a:rPr lang="en-US" dirty="0"/>
              <a:t>The CMSP (3.0) – Professional Distinction</a:t>
            </a:r>
          </a:p>
          <a:p>
            <a:r>
              <a:rPr lang="en-US" dirty="0"/>
              <a:t>I/ITSEC – Contemporary Applications</a:t>
            </a:r>
          </a:p>
          <a:p>
            <a:r>
              <a:rPr lang="en-US" dirty="0"/>
              <a:t>Tutorial Summary</a:t>
            </a:r>
          </a:p>
          <a:p>
            <a:r>
              <a:rPr lang="en-US" dirty="0"/>
              <a:t>Bibliography</a:t>
            </a:r>
          </a:p>
          <a:p>
            <a:r>
              <a:rPr lang="en-US" dirty="0"/>
              <a:t>Acknowledgements</a:t>
            </a:r>
          </a:p>
          <a:p>
            <a:r>
              <a:rPr lang="en-US" dirty="0"/>
              <a:t>Q/A</a:t>
            </a:r>
          </a:p>
          <a:p>
            <a:endParaRPr lang="en-US" dirty="0"/>
          </a:p>
        </p:txBody>
      </p:sp>
      <p:pic>
        <p:nvPicPr>
          <p:cNvPr id="2050" name="Picture 2" descr="I/ITSEC Homepage">
            <a:extLst>
              <a:ext uri="{FF2B5EF4-FFF2-40B4-BE49-F238E27FC236}">
                <a16:creationId xmlns:a16="http://schemas.microsoft.com/office/drawing/2014/main" id="{27D719ED-3F63-4CAF-B36B-A05FEE7E6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79"/>
          <a:stretch/>
        </p:blipFill>
        <p:spPr bwMode="auto">
          <a:xfrm>
            <a:off x="7271084" y="1174081"/>
            <a:ext cx="4379495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23066F-96F6-A00C-DF3F-8AF402DE06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88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Obtaining the CMSP designation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Application and Background requirements</a:t>
            </a:r>
          </a:p>
          <a:p>
            <a:pPr lvl="1"/>
            <a:r>
              <a:rPr lang="en-US" dirty="0"/>
              <a:t>Education and work experience</a:t>
            </a:r>
          </a:p>
          <a:p>
            <a:pPr lvl="1"/>
            <a:r>
              <a:rPr lang="en-US" dirty="0"/>
              <a:t>Three professional letters of recommendation</a:t>
            </a:r>
          </a:p>
          <a:p>
            <a:r>
              <a:rPr lang="en-US" dirty="0"/>
              <a:t>Online CMSP Exam*</a:t>
            </a:r>
          </a:p>
          <a:p>
            <a:pPr lvl="1"/>
            <a:r>
              <a:rPr lang="en-US" dirty="0"/>
              <a:t>Certification is valid for 4 years</a:t>
            </a:r>
          </a:p>
          <a:p>
            <a:r>
              <a:rPr lang="en-US" dirty="0"/>
              <a:t>Re-certification (</a:t>
            </a:r>
            <a:r>
              <a:rPr lang="en-US" i="1" dirty="0"/>
              <a:t>every 48 months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Track record of </a:t>
            </a:r>
            <a:r>
              <a:rPr lang="en-US" b="1" i="1" dirty="0"/>
              <a:t>Continuing Education </a:t>
            </a:r>
            <a:r>
              <a:rPr lang="en-US" dirty="0"/>
              <a:t>within the M&amp;S field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CMSP Certification | LinkedIn">
            <a:extLst>
              <a:ext uri="{FF2B5EF4-FFF2-40B4-BE49-F238E27FC236}">
                <a16:creationId xmlns:a16="http://schemas.microsoft.com/office/drawing/2014/main" id="{58063EBF-CB7C-4063-A8CF-B390CB333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1" t="25204" r="31421" b="41190"/>
          <a:stretch/>
        </p:blipFill>
        <p:spPr bwMode="auto">
          <a:xfrm>
            <a:off x="10138352" y="5041199"/>
            <a:ext cx="1668638" cy="101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MSP Certification | LinkedIn">
            <a:extLst>
              <a:ext uri="{FF2B5EF4-FFF2-40B4-BE49-F238E27FC236}">
                <a16:creationId xmlns:a16="http://schemas.microsoft.com/office/drawing/2014/main" id="{78562A7C-0335-48BB-AF3E-A31994257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9C369F-274B-420C-9EA6-7D31ED7D2E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79" t="36725" r="38355" b="36023"/>
          <a:stretch/>
        </p:blipFill>
        <p:spPr>
          <a:xfrm>
            <a:off x="7231310" y="922421"/>
            <a:ext cx="4828344" cy="2461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798BF-4264-4913-AC3A-B56ACB68E68C}"/>
              </a:ext>
            </a:extLst>
          </p:cNvPr>
          <p:cNvSpPr txBox="1"/>
          <p:nvPr/>
        </p:nvSpPr>
        <p:spPr>
          <a:xfrm>
            <a:off x="8487698" y="6463879"/>
            <a:ext cx="7008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Petty, 2016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344F5-276A-74FC-1CF8-002623EB9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850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CMSP 3.0 </a:t>
            </a:r>
          </a:p>
          <a:p>
            <a:r>
              <a:rPr lang="en-US" dirty="0"/>
              <a:t>Second program re-launch (2021)</a:t>
            </a:r>
          </a:p>
          <a:p>
            <a:r>
              <a:rPr lang="en-US" dirty="0"/>
              <a:t>Creation of Certification committees:</a:t>
            </a:r>
          </a:p>
          <a:p>
            <a:pPr lvl="1"/>
            <a:r>
              <a:rPr lang="en-US" dirty="0"/>
              <a:t>Executive committee (</a:t>
            </a:r>
            <a:r>
              <a:rPr lang="en-US" i="1" dirty="0"/>
              <a:t>and 5 subcommittees</a:t>
            </a:r>
            <a:r>
              <a:rPr lang="en-US" dirty="0"/>
              <a:t>)</a:t>
            </a:r>
          </a:p>
          <a:p>
            <a:r>
              <a:rPr lang="en-US" dirty="0"/>
              <a:t>2021/2022 committee accomplishments:   </a:t>
            </a:r>
          </a:p>
          <a:p>
            <a:pPr lvl="1"/>
            <a:r>
              <a:rPr lang="en-US" u="sng" dirty="0"/>
              <a:t>Exam</a:t>
            </a:r>
            <a:r>
              <a:rPr lang="en-US" dirty="0"/>
              <a:t>: updated the CMSP exam content, format and exam site (UCF)</a:t>
            </a:r>
          </a:p>
          <a:p>
            <a:pPr lvl="1"/>
            <a:r>
              <a:rPr lang="en-US" u="sng" dirty="0"/>
              <a:t>Engagement</a:t>
            </a:r>
            <a:r>
              <a:rPr lang="en-US" dirty="0"/>
              <a:t>: started a CMSP Newsletter to engage the CMSP Nation  </a:t>
            </a:r>
          </a:p>
          <a:p>
            <a:pPr lvl="1"/>
            <a:r>
              <a:rPr lang="en-US" u="sng" dirty="0"/>
              <a:t>Outreach</a:t>
            </a:r>
            <a:r>
              <a:rPr lang="en-US" dirty="0"/>
              <a:t>: started a CMSP LinkedIn page</a:t>
            </a:r>
          </a:p>
          <a:p>
            <a:pPr lvl="1"/>
            <a:r>
              <a:rPr lang="en-US" u="sng" dirty="0"/>
              <a:t>Awareness/Demand</a:t>
            </a:r>
            <a:r>
              <a:rPr lang="en-US" dirty="0"/>
              <a:t>: has hosted CMSP webinars</a:t>
            </a:r>
          </a:p>
          <a:p>
            <a:pPr lvl="1"/>
            <a:r>
              <a:rPr lang="en-US" u="sng" dirty="0"/>
              <a:t>Operations</a:t>
            </a:r>
            <a:r>
              <a:rPr lang="en-US" dirty="0"/>
              <a:t>: NTSA have coordinated the work of the committees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MSP Certification | LinkedIn">
            <a:extLst>
              <a:ext uri="{FF2B5EF4-FFF2-40B4-BE49-F238E27FC236}">
                <a16:creationId xmlns:a16="http://schemas.microsoft.com/office/drawing/2014/main" id="{2906C1B2-EA81-4AC9-85E9-9B7D5F87DF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National Training &amp; Simulation Association">
            <a:extLst>
              <a:ext uri="{FF2B5EF4-FFF2-40B4-BE49-F238E27FC236}">
                <a16:creationId xmlns:a16="http://schemas.microsoft.com/office/drawing/2014/main" id="{24439BE7-6DCA-4BC9-940E-BD9024E7E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4548" y="1046715"/>
            <a:ext cx="183832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CFAB9-3EB8-42DE-8282-60139DB776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29" t="37076" r="46217" b="39240"/>
          <a:stretch/>
        </p:blipFill>
        <p:spPr>
          <a:xfrm>
            <a:off x="2077452" y="895073"/>
            <a:ext cx="643972" cy="6376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A72F7-6FC9-9E78-6D03-EC47E5A9B0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807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0496679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CMSP 3.0 </a:t>
            </a:r>
          </a:p>
          <a:p>
            <a:r>
              <a:rPr lang="en-US" dirty="0"/>
              <a:t>Exam revisions and updates</a:t>
            </a:r>
          </a:p>
          <a:p>
            <a:pPr lvl="1"/>
            <a:r>
              <a:rPr lang="en-US" dirty="0"/>
              <a:t>Subtopics and questions covering new technologies and related M&amp;S disciplines</a:t>
            </a:r>
          </a:p>
          <a:p>
            <a:r>
              <a:rPr lang="en-US" dirty="0"/>
              <a:t>Potential topics and priority areas</a:t>
            </a:r>
          </a:p>
          <a:p>
            <a:pPr lvl="1"/>
            <a:r>
              <a:rPr lang="en-US" dirty="0"/>
              <a:t>XR (VR/AR/MR)</a:t>
            </a:r>
          </a:p>
          <a:p>
            <a:pPr lvl="1"/>
            <a:r>
              <a:rPr lang="en-US" dirty="0"/>
              <a:t>Data Analytics, Blockchains, 5G</a:t>
            </a:r>
          </a:p>
          <a:p>
            <a:pPr lvl="1"/>
            <a:r>
              <a:rPr lang="en-US" dirty="0"/>
              <a:t>Machine Learning, AI, Autonomous systems</a:t>
            </a:r>
          </a:p>
          <a:p>
            <a:pPr lvl="1"/>
            <a:r>
              <a:rPr lang="en-US" dirty="0"/>
              <a:t>Gaming Technologies (serious play, gamification)</a:t>
            </a:r>
          </a:p>
          <a:p>
            <a:pPr lvl="1"/>
            <a:r>
              <a:rPr lang="en-US" dirty="0"/>
              <a:t>Medical Simulation (i.e., response to COVID-19)</a:t>
            </a:r>
          </a:p>
          <a:p>
            <a:pPr lvl="1"/>
            <a:r>
              <a:rPr lang="en-US" dirty="0"/>
              <a:t>Advanced Manufacturing (3D and 4D Printing)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MSP Certification | LinkedIn">
            <a:extLst>
              <a:ext uri="{FF2B5EF4-FFF2-40B4-BE49-F238E27FC236}">
                <a16:creationId xmlns:a16="http://schemas.microsoft.com/office/drawing/2014/main" id="{B9F65195-ACF8-477A-804E-544086A1C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88D60-B43E-4AAB-A146-8FE84BF0F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29" t="37076" r="46217" b="39240"/>
          <a:stretch/>
        </p:blipFill>
        <p:spPr>
          <a:xfrm>
            <a:off x="2077452" y="895073"/>
            <a:ext cx="643972" cy="637673"/>
          </a:xfrm>
          <a:prstGeom prst="rect">
            <a:avLst/>
          </a:prstGeom>
        </p:spPr>
      </p:pic>
      <p:pic>
        <p:nvPicPr>
          <p:cNvPr id="6146" name="Picture 2" descr="The Gartner Hype cycle for emerging technologies in 2017. | Download  Scientific Diagram">
            <a:extLst>
              <a:ext uri="{FF2B5EF4-FFF2-40B4-BE49-F238E27FC236}">
                <a16:creationId xmlns:a16="http://schemas.microsoft.com/office/drawing/2014/main" id="{39BD8CE8-A678-45DF-9A51-0F2BB3411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933" y="3107166"/>
            <a:ext cx="4501276" cy="3044981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9F770E-73B3-464D-8487-01EC7CA158A6}"/>
              </a:ext>
            </a:extLst>
          </p:cNvPr>
          <p:cNvSpPr txBox="1"/>
          <p:nvPr/>
        </p:nvSpPr>
        <p:spPr>
          <a:xfrm>
            <a:off x="7307168" y="6373537"/>
            <a:ext cx="8146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Gartner, 2017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9A856F-08B6-267C-BEBE-C91A71415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37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CMSP 3.0 exam specifics</a:t>
            </a:r>
          </a:p>
          <a:p>
            <a:r>
              <a:rPr lang="en-US" dirty="0"/>
              <a:t>150 questions (</a:t>
            </a:r>
            <a:r>
              <a:rPr lang="en-US" i="1" dirty="0"/>
              <a:t>2000 candidate</a:t>
            </a:r>
            <a:r>
              <a:rPr lang="en-US" dirty="0"/>
              <a:t>) | multiple choice | 70% passing criterion</a:t>
            </a:r>
          </a:p>
          <a:p>
            <a:endParaRPr lang="en-US" dirty="0"/>
          </a:p>
          <a:p>
            <a:r>
              <a:rPr lang="en-US" dirty="0"/>
              <a:t>8 topics and 54 subtopics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Concepts and Context </a:t>
            </a:r>
            <a:r>
              <a:rPr lang="en-US" sz="2000" dirty="0"/>
              <a:t>– </a:t>
            </a:r>
            <a:r>
              <a:rPr lang="en-US" sz="2000" i="1" dirty="0"/>
              <a:t>core definitions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M&amp;S Applications </a:t>
            </a:r>
            <a:r>
              <a:rPr lang="en-US" sz="2000" dirty="0"/>
              <a:t>– </a:t>
            </a:r>
            <a:r>
              <a:rPr lang="en-US" sz="2000" i="1" dirty="0"/>
              <a:t>analysis, test, evaluation, engineering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Domains of Use </a:t>
            </a:r>
            <a:r>
              <a:rPr lang="en-US" sz="2000" dirty="0"/>
              <a:t>– </a:t>
            </a:r>
            <a:r>
              <a:rPr lang="en-US" sz="2000" i="1" dirty="0"/>
              <a:t>aerospace, medicine, transportation, manufacturing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Modeling Methods </a:t>
            </a:r>
            <a:r>
              <a:rPr lang="en-US" sz="2000" dirty="0"/>
              <a:t>– </a:t>
            </a:r>
            <a:r>
              <a:rPr lang="en-US" sz="2000" i="1" dirty="0"/>
              <a:t>physics-based, human behavior, stochastic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Simulation Implementation </a:t>
            </a:r>
            <a:r>
              <a:rPr lang="en-US" sz="2000" dirty="0"/>
              <a:t>– </a:t>
            </a:r>
            <a:r>
              <a:rPr lang="en-US" sz="2000" i="1" dirty="0"/>
              <a:t>distributed simulation, semi-automated forces, VR/AR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M&amp;S Supporting Tools </a:t>
            </a:r>
            <a:r>
              <a:rPr lang="en-US" sz="2000" dirty="0"/>
              <a:t>– </a:t>
            </a:r>
            <a:r>
              <a:rPr lang="en-US" sz="2000" i="1" dirty="0"/>
              <a:t>infrastructures, repositories, organizations 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Business and Management </a:t>
            </a:r>
            <a:r>
              <a:rPr lang="en-US" sz="2000" dirty="0"/>
              <a:t>– </a:t>
            </a:r>
            <a:r>
              <a:rPr lang="en-US" sz="2000" i="1" dirty="0"/>
              <a:t>ethics, economics, workforce development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sz="2000" u="sng" dirty="0"/>
              <a:t>Communities of Practice </a:t>
            </a:r>
            <a:r>
              <a:rPr lang="en-US" sz="2000" dirty="0"/>
              <a:t>– </a:t>
            </a:r>
            <a:r>
              <a:rPr lang="en-US" sz="2000" i="1" dirty="0"/>
              <a:t>statistics, mathematics, software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98" name="Picture 2" descr="CMSP Certification | LinkedIn">
            <a:extLst>
              <a:ext uri="{FF2B5EF4-FFF2-40B4-BE49-F238E27FC236}">
                <a16:creationId xmlns:a16="http://schemas.microsoft.com/office/drawing/2014/main" id="{58063EBF-CB7C-4063-A8CF-B390CB333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1" t="25204" r="31421" b="41190"/>
          <a:stretch/>
        </p:blipFill>
        <p:spPr bwMode="auto">
          <a:xfrm>
            <a:off x="10062107" y="2565660"/>
            <a:ext cx="1668638" cy="101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MSP Certification | LinkedIn">
            <a:extLst>
              <a:ext uri="{FF2B5EF4-FFF2-40B4-BE49-F238E27FC236}">
                <a16:creationId xmlns:a16="http://schemas.microsoft.com/office/drawing/2014/main" id="{78562A7C-0335-48BB-AF3E-A31994257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4BD43A-415D-4D3B-8B49-6CDCBD5FF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29" t="37076" r="46217" b="39240"/>
          <a:stretch/>
        </p:blipFill>
        <p:spPr>
          <a:xfrm>
            <a:off x="4467726" y="850958"/>
            <a:ext cx="643972" cy="6376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596083-1993-4319-B573-8B784AE3DE24}"/>
              </a:ext>
            </a:extLst>
          </p:cNvPr>
          <p:cNvSpPr txBox="1"/>
          <p:nvPr/>
        </p:nvSpPr>
        <p:spPr>
          <a:xfrm>
            <a:off x="8531446" y="6433010"/>
            <a:ext cx="7793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Oswalt,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4882C-D765-7EDB-B141-707DB20D7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738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CMSP 3.0 activities at I/ITSEC 2022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2" descr="CMSP Certification | LinkedIn">
            <a:extLst>
              <a:ext uri="{FF2B5EF4-FFF2-40B4-BE49-F238E27FC236}">
                <a16:creationId xmlns:a16="http://schemas.microsoft.com/office/drawing/2014/main" id="{020E18FE-08B2-4857-8A05-DF31591A1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659C6-0463-494A-B9CC-7A840C38F6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29" t="37076" r="46217" b="39240"/>
          <a:stretch/>
        </p:blipFill>
        <p:spPr>
          <a:xfrm>
            <a:off x="5598695" y="895073"/>
            <a:ext cx="643972" cy="63767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2E8821-BFD7-4617-018A-1A5CB3E61B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FF63D8-8A47-CFC5-26E5-CD21197EA7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076" t="35189" r="31000" b="36348"/>
          <a:stretch/>
        </p:blipFill>
        <p:spPr>
          <a:xfrm>
            <a:off x="1925192" y="1684388"/>
            <a:ext cx="7347006" cy="453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81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The CMSP (3.0) – Professional Distinction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CMSP 4.0? </a:t>
            </a:r>
          </a:p>
          <a:p>
            <a:pPr marL="0" indent="0">
              <a:buNone/>
            </a:pPr>
            <a:r>
              <a:rPr lang="en-US" dirty="0"/>
              <a:t>The vast potential for what lies ahead..</a:t>
            </a:r>
          </a:p>
          <a:p>
            <a:r>
              <a:rPr lang="en-US" dirty="0"/>
              <a:t>NTSA are working with the Exam Committee to begin a three tier CMSP program </a:t>
            </a:r>
          </a:p>
          <a:p>
            <a:pPr lvl="1"/>
            <a:r>
              <a:rPr lang="en-US" dirty="0"/>
              <a:t>Apprentice, Practitioner and Master </a:t>
            </a:r>
          </a:p>
          <a:p>
            <a:r>
              <a:rPr lang="en-US" dirty="0"/>
              <a:t>Consider mechanisms to better recognize wide array of Certification needs</a:t>
            </a:r>
          </a:p>
          <a:p>
            <a:pPr lvl="1"/>
            <a:r>
              <a:rPr lang="en-US" dirty="0"/>
              <a:t>M&amp;S user, M&amp;S acquirer, M&amp;S manager, M&amp;S developer </a:t>
            </a:r>
          </a:p>
          <a:p>
            <a:r>
              <a:rPr lang="en-US" dirty="0"/>
              <a:t>CMSP Micro-credentialing (i.e., </a:t>
            </a:r>
            <a:r>
              <a:rPr lang="en-US" i="1" dirty="0"/>
              <a:t>sub-certifications</a:t>
            </a:r>
            <a:r>
              <a:rPr lang="en-US" dirty="0"/>
              <a:t>)?</a:t>
            </a:r>
          </a:p>
          <a:p>
            <a:r>
              <a:rPr lang="en-US" dirty="0"/>
              <a:t>Suggestions - </a:t>
            </a:r>
            <a:r>
              <a:rPr lang="en-US" i="1" dirty="0"/>
              <a:t>other thoughts and ideas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Please see me afterwards!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MSP Certification | LinkedIn">
            <a:extLst>
              <a:ext uri="{FF2B5EF4-FFF2-40B4-BE49-F238E27FC236}">
                <a16:creationId xmlns:a16="http://schemas.microsoft.com/office/drawing/2014/main" id="{6C67BD6E-6D2D-428C-88AD-FA1134746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E0068-66DC-4225-88AD-0AD9FF77D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97" t="19115" r="34540" b="46433"/>
          <a:stretch/>
        </p:blipFill>
        <p:spPr>
          <a:xfrm>
            <a:off x="8285530" y="3666408"/>
            <a:ext cx="2931387" cy="307414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ED821-C063-E8B0-EAB7-FAB0F0BBDD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325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863" y="0"/>
            <a:ext cx="9922041" cy="795130"/>
          </a:xfrm>
        </p:spPr>
        <p:txBody>
          <a:bodyPr/>
          <a:lstStyle/>
          <a:p>
            <a:r>
              <a:rPr lang="en-US" dirty="0"/>
              <a:t>The CMSP (3.0) – segment acknowledgements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523373" cy="5075237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Chair</a:t>
            </a:r>
            <a:r>
              <a:rPr lang="en-US" sz="2400" dirty="0"/>
              <a:t>: Ivar Oswalt, PhD, CMSP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Co-Chair</a:t>
            </a:r>
            <a:r>
              <a:rPr lang="en-US" sz="2400" dirty="0"/>
              <a:t>: David ‘Fuzzy’ Wells, PhD, CSMP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Members</a:t>
            </a:r>
            <a:r>
              <a:rPr lang="en-US" sz="2400" dirty="0"/>
              <a:t>: David Gross, PhD; Linda Brent, EdD, CMSP; Neal Finkelstein, PhD; Steve Gordon, PhD; Robert Gravitz, CMSP; Alan Lynch; Sean Osmond, CMSP; Gregory Reed, PhD, CMSP; George Stone, PhD; Eric Weisel, PhD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Facilitator</a:t>
            </a:r>
            <a:r>
              <a:rPr lang="en-US" sz="2400" dirty="0"/>
              <a:t>: Carol Dwyer (</a:t>
            </a:r>
            <a:r>
              <a:rPr lang="en-US" sz="2400" i="1" dirty="0"/>
              <a:t>NTSA Associate Director, Member Services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pic>
        <p:nvPicPr>
          <p:cNvPr id="5" name="Picture 2" descr="CMSP Certification | LinkedIn">
            <a:extLst>
              <a:ext uri="{FF2B5EF4-FFF2-40B4-BE49-F238E27FC236}">
                <a16:creationId xmlns:a16="http://schemas.microsoft.com/office/drawing/2014/main" id="{6C67BD6E-6D2D-428C-88AD-FA1134746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11425989" y="52105"/>
            <a:ext cx="697831" cy="57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7827D0-3572-4A0E-BD04-2E70774829D9}"/>
              </a:ext>
            </a:extLst>
          </p:cNvPr>
          <p:cNvSpPr txBox="1"/>
          <p:nvPr/>
        </p:nvSpPr>
        <p:spPr>
          <a:xfrm>
            <a:off x="7772390" y="5935611"/>
            <a:ext cx="12554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NTSA 2020a and 2020b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94C296-565D-D0AC-9066-EDF08C65D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7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Overview of Case Studies and Examples </a:t>
            </a:r>
            <a:endParaRPr lang="en-US" dirty="0"/>
          </a:p>
          <a:p>
            <a:r>
              <a:rPr lang="en-US" dirty="0"/>
              <a:t>Example-driven exploration of contemporary M&amp;S applications</a:t>
            </a:r>
          </a:p>
          <a:p>
            <a:r>
              <a:rPr lang="en-US" dirty="0"/>
              <a:t>Visualize how core principles (e.g., M&amp;S, LVCA, VV&amp;A) are being actively leveraged within diverse fields (</a:t>
            </a:r>
            <a:r>
              <a:rPr lang="en-US" i="1" dirty="0"/>
              <a:t>and across I/ITSEC subcommittees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Military 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Manufacturing 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Transportation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STEM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Public Health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dirty="0"/>
              <a:t>Entertainment</a:t>
            </a:r>
          </a:p>
        </p:txBody>
      </p:sp>
      <p:pic>
        <p:nvPicPr>
          <p:cNvPr id="3074" name="Picture 2" descr="Trideum Sponsors 2020 vIITSEC Conference - Trideum Corporation">
            <a:extLst>
              <a:ext uri="{FF2B5EF4-FFF2-40B4-BE49-F238E27FC236}">
                <a16:creationId xmlns:a16="http://schemas.microsoft.com/office/drawing/2014/main" id="{6DEE6CC5-1373-4972-9FF0-28CA0901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473" y="3628723"/>
            <a:ext cx="5107006" cy="2553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038E53-05AE-47CE-A9CE-A24511593ED7}"/>
              </a:ext>
            </a:extLst>
          </p:cNvPr>
          <p:cNvSpPr txBox="1"/>
          <p:nvPr/>
        </p:nvSpPr>
        <p:spPr>
          <a:xfrm>
            <a:off x="4199067" y="3628723"/>
            <a:ext cx="105830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Simulation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EDFF0-BE98-42B2-BE7A-9DC706B17747}"/>
              </a:ext>
            </a:extLst>
          </p:cNvPr>
          <p:cNvSpPr txBox="1"/>
          <p:nvPr/>
        </p:nvSpPr>
        <p:spPr>
          <a:xfrm>
            <a:off x="4199067" y="4027905"/>
            <a:ext cx="104412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ECIT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061CB-E352-49BD-85E4-343001AB8DB9}"/>
              </a:ext>
            </a:extLst>
          </p:cNvPr>
          <p:cNvSpPr txBox="1"/>
          <p:nvPr/>
        </p:nvSpPr>
        <p:spPr>
          <a:xfrm>
            <a:off x="4199067" y="4463918"/>
            <a:ext cx="104412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PSMA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7AD200-BFB4-43BE-8652-9DFC64177ADE}"/>
              </a:ext>
            </a:extLst>
          </p:cNvPr>
          <p:cNvSpPr txBox="1"/>
          <p:nvPr/>
        </p:nvSpPr>
        <p:spPr>
          <a:xfrm>
            <a:off x="4199067" y="4897102"/>
            <a:ext cx="104412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F035B-4896-4A27-8512-2AF7331D5D1B}"/>
              </a:ext>
            </a:extLst>
          </p:cNvPr>
          <p:cNvSpPr txBox="1"/>
          <p:nvPr/>
        </p:nvSpPr>
        <p:spPr>
          <a:xfrm>
            <a:off x="4199066" y="5352929"/>
            <a:ext cx="104412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HPAE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AA4D0-DCBE-44BD-B507-008AEB86477C}"/>
              </a:ext>
            </a:extLst>
          </p:cNvPr>
          <p:cNvSpPr txBox="1"/>
          <p:nvPr/>
        </p:nvSpPr>
        <p:spPr>
          <a:xfrm>
            <a:off x="4199066" y="5808800"/>
            <a:ext cx="105830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Training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E90EE2-EBED-5486-E0A5-5C72CF61FCCF}"/>
              </a:ext>
            </a:extLst>
          </p:cNvPr>
          <p:cNvCxnSpPr/>
          <p:nvPr/>
        </p:nvCxnSpPr>
        <p:spPr bwMode="auto">
          <a:xfrm>
            <a:off x="2567031" y="3775046"/>
            <a:ext cx="149324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515040-E75E-633C-9860-47FC1767C7D6}"/>
              </a:ext>
            </a:extLst>
          </p:cNvPr>
          <p:cNvCxnSpPr>
            <a:cxnSpLocks/>
          </p:cNvCxnSpPr>
          <p:nvPr/>
        </p:nvCxnSpPr>
        <p:spPr bwMode="auto">
          <a:xfrm>
            <a:off x="3322040" y="4212671"/>
            <a:ext cx="73823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49807E-7EA5-6D89-FD00-B55C030927F8}"/>
              </a:ext>
            </a:extLst>
          </p:cNvPr>
          <p:cNvCxnSpPr>
            <a:cxnSpLocks/>
          </p:cNvCxnSpPr>
          <p:nvPr/>
        </p:nvCxnSpPr>
        <p:spPr bwMode="auto">
          <a:xfrm>
            <a:off x="3389152" y="4623732"/>
            <a:ext cx="67950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22665B6-B58E-7CF7-3F34-1590DD51785C}"/>
              </a:ext>
            </a:extLst>
          </p:cNvPr>
          <p:cNvCxnSpPr/>
          <p:nvPr/>
        </p:nvCxnSpPr>
        <p:spPr bwMode="auto">
          <a:xfrm>
            <a:off x="2567031" y="5051570"/>
            <a:ext cx="149324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7B9D27D-796D-B2E8-1422-21015FB3776A}"/>
              </a:ext>
            </a:extLst>
          </p:cNvPr>
          <p:cNvCxnSpPr>
            <a:cxnSpLocks/>
          </p:cNvCxnSpPr>
          <p:nvPr/>
        </p:nvCxnSpPr>
        <p:spPr bwMode="auto">
          <a:xfrm>
            <a:off x="3238150" y="5512965"/>
            <a:ext cx="83051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9F1CE13-080B-CA1E-3492-334B71DDA421}"/>
              </a:ext>
            </a:extLst>
          </p:cNvPr>
          <p:cNvCxnSpPr>
            <a:cxnSpLocks/>
          </p:cNvCxnSpPr>
          <p:nvPr/>
        </p:nvCxnSpPr>
        <p:spPr bwMode="auto">
          <a:xfrm>
            <a:off x="3322040" y="5965970"/>
            <a:ext cx="74662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88DDC8-F5F1-502A-2736-120B5B6EF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12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8615742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1. Digital Modeling &amp; Simulation to enhance Pilot Training</a:t>
            </a:r>
          </a:p>
          <a:p>
            <a:endParaRPr lang="en-US" u="sng" dirty="0"/>
          </a:p>
          <a:p>
            <a:r>
              <a:rPr lang="en-US" u="sng" dirty="0"/>
              <a:t>Objective</a:t>
            </a:r>
            <a:r>
              <a:rPr lang="en-US" dirty="0"/>
              <a:t>: </a:t>
            </a:r>
            <a:r>
              <a:rPr lang="en-US" b="1" i="1" dirty="0"/>
              <a:t>How can “digital twins” be employed to improve Ukrainian Pilot readiness?</a:t>
            </a:r>
          </a:p>
          <a:p>
            <a:pPr lvl="1"/>
            <a:r>
              <a:rPr lang="en-US" dirty="0"/>
              <a:t>High-end simulator training devices replicate a cockpit (i.e., displays, controls, systems, and performance characteristics)</a:t>
            </a:r>
          </a:p>
          <a:p>
            <a:pPr lvl="1"/>
            <a:r>
              <a:rPr lang="en-US" dirty="0"/>
              <a:t>However, such systems cannot replicate the physical/psychological demands of real combat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91E75-1507-4691-B658-EC40418ABAB8}"/>
              </a:ext>
            </a:extLst>
          </p:cNvPr>
          <p:cNvSpPr txBox="1"/>
          <p:nvPr/>
        </p:nvSpPr>
        <p:spPr>
          <a:xfrm>
            <a:off x="3191140" y="6409781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Woolley, 2022</a:t>
            </a:r>
          </a:p>
        </p:txBody>
      </p:sp>
      <p:pic>
        <p:nvPicPr>
          <p:cNvPr id="5122" name="Picture 2" descr="https://www.aerosociety.com/media/18440/typhoon-sim-bae-web.jpg?width=500&amp;height=375">
            <a:extLst>
              <a:ext uri="{FF2B5EF4-FFF2-40B4-BE49-F238E27FC236}">
                <a16:creationId xmlns:a16="http://schemas.microsoft.com/office/drawing/2014/main" id="{31A4DB9D-B24F-49CA-B33A-67083520C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70" y="970548"/>
            <a:ext cx="2643270" cy="19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aerosociety.com/media/18434/usaf-nextgen-training-web.jpg?width=500&amp;height=375">
            <a:extLst>
              <a:ext uri="{FF2B5EF4-FFF2-40B4-BE49-F238E27FC236}">
                <a16:creationId xmlns:a16="http://schemas.microsoft.com/office/drawing/2014/main" id="{212334E4-D1B4-4006-A33D-28655CCE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369" y="3525252"/>
            <a:ext cx="2643270" cy="198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FB5BCE-664A-4263-A346-FE5A385B5140}"/>
              </a:ext>
            </a:extLst>
          </p:cNvPr>
          <p:cNvSpPr txBox="1"/>
          <p:nvPr/>
        </p:nvSpPr>
        <p:spPr>
          <a:xfrm>
            <a:off x="10910586" y="152573"/>
            <a:ext cx="105830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Simulation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88AE43-F9F6-EBBE-DB70-800D31B287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152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8615742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1. Digital Modeling &amp; Simulation to enhance Pilot Training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USAF now experimenting with low-cost consumer simulators to accelerate training (i.e., digital media, Laptops, iPads, VR/haptics)</a:t>
            </a:r>
          </a:p>
          <a:p>
            <a:pPr lvl="1"/>
            <a:r>
              <a:rPr lang="en-US" dirty="0"/>
              <a:t>Such devices are more portable, interactive, and adaptive, and continuously coordinating content delivery to trainee’s progress</a:t>
            </a:r>
          </a:p>
          <a:p>
            <a:pPr lvl="1"/>
            <a:r>
              <a:rPr lang="en-US" dirty="0"/>
              <a:t>Synthetic Theatre of War (</a:t>
            </a:r>
            <a:r>
              <a:rPr lang="en-US" dirty="0" err="1"/>
              <a:t>SToW</a:t>
            </a:r>
            <a:r>
              <a:rPr lang="en-US" dirty="0"/>
              <a:t>) simulation places pilots into an authentic representation of a “real world” environment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91E75-1507-4691-B658-EC40418ABAB8}"/>
              </a:ext>
            </a:extLst>
          </p:cNvPr>
          <p:cNvSpPr txBox="1"/>
          <p:nvPr/>
        </p:nvSpPr>
        <p:spPr>
          <a:xfrm>
            <a:off x="3191140" y="6409781"/>
            <a:ext cx="8306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Woolley,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FB5BCE-664A-4263-A346-FE5A385B5140}"/>
              </a:ext>
            </a:extLst>
          </p:cNvPr>
          <p:cNvSpPr txBox="1"/>
          <p:nvPr/>
        </p:nvSpPr>
        <p:spPr>
          <a:xfrm>
            <a:off x="10910586" y="152573"/>
            <a:ext cx="105830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Simulation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D139FB-7EA9-A5B2-6102-623D3B620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r="10133"/>
          <a:stretch/>
        </p:blipFill>
        <p:spPr bwMode="auto">
          <a:xfrm>
            <a:off x="9095875" y="1231001"/>
            <a:ext cx="3001048" cy="221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3FF31C5-2E31-75CE-DA86-77BBA1ADD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282" y="4065742"/>
            <a:ext cx="2546233" cy="169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B84FFC-0708-2C12-A157-B0BBCB1375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91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Overview/Motivation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8142500" cy="5075237"/>
          </a:xfrm>
        </p:spPr>
        <p:txBody>
          <a:bodyPr/>
          <a:lstStyle/>
          <a:p>
            <a:r>
              <a:rPr lang="en-US" dirty="0"/>
              <a:t>I/I</a:t>
            </a:r>
            <a:r>
              <a:rPr lang="en-US" b="1" i="1" dirty="0"/>
              <a:t>TSE</a:t>
            </a:r>
            <a:r>
              <a:rPr lang="en-US" dirty="0"/>
              <a:t>C – Training, Simulation, and Education</a:t>
            </a:r>
          </a:p>
          <a:p>
            <a:pPr lvl="1"/>
            <a:r>
              <a:rPr lang="en-US" dirty="0"/>
              <a:t>The three foundational pillars of the Conference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u="sng" dirty="0"/>
              <a:t>Training</a:t>
            </a:r>
            <a:r>
              <a:rPr lang="en-US" dirty="0"/>
              <a:t>: the specialized process of acquiring skillsets or competencies </a:t>
            </a:r>
            <a:r>
              <a:rPr lang="en-US" b="1" i="1" dirty="0"/>
              <a:t>to improve task/mission preparedness</a:t>
            </a:r>
          </a:p>
          <a:p>
            <a:r>
              <a:rPr lang="en-US" u="sng" dirty="0"/>
              <a:t>Simulation</a:t>
            </a:r>
            <a:r>
              <a:rPr lang="en-US" dirty="0"/>
              <a:t>: exploration of how synthetic environments apply to research – the </a:t>
            </a:r>
            <a:r>
              <a:rPr lang="en-US" b="1" i="1" dirty="0"/>
              <a:t>applied science of M&amp;S </a:t>
            </a:r>
          </a:p>
          <a:p>
            <a:r>
              <a:rPr lang="en-US" u="sng" dirty="0"/>
              <a:t>Education</a:t>
            </a:r>
            <a:r>
              <a:rPr lang="en-US" dirty="0"/>
              <a:t>: theories, strategies, methods, technologies, and best practices that advance the </a:t>
            </a:r>
            <a:r>
              <a:rPr lang="en-US" b="1" i="1" dirty="0"/>
              <a:t>science of learning</a:t>
            </a:r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081C37-C4F2-4BB3-9789-6D7E8E4DAEEC}"/>
              </a:ext>
            </a:extLst>
          </p:cNvPr>
          <p:cNvGrpSpPr/>
          <p:nvPr/>
        </p:nvGrpSpPr>
        <p:grpSpPr>
          <a:xfrm>
            <a:off x="8669824" y="2253916"/>
            <a:ext cx="3420995" cy="3264568"/>
            <a:chOff x="8669824" y="2253916"/>
            <a:chExt cx="3420995" cy="3264568"/>
          </a:xfrm>
        </p:grpSpPr>
        <p:pic>
          <p:nvPicPr>
            <p:cNvPr id="2050" name="Picture 2" descr="File:Intersection of 3 circles 7.svg - Wikipedia">
              <a:extLst>
                <a:ext uri="{FF2B5EF4-FFF2-40B4-BE49-F238E27FC236}">
                  <a16:creationId xmlns:a16="http://schemas.microsoft.com/office/drawing/2014/main" id="{6221600C-0F64-4995-B2C6-ABD98D6A0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824" y="2253916"/>
              <a:ext cx="3420995" cy="3264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4E82F74-C39C-43B6-8B6B-290672F818A7}"/>
                </a:ext>
              </a:extLst>
            </p:cNvPr>
            <p:cNvSpPr txBox="1"/>
            <p:nvPr/>
          </p:nvSpPr>
          <p:spPr>
            <a:xfrm>
              <a:off x="9320463" y="2895600"/>
              <a:ext cx="4251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9B12677-353A-41D6-BE07-BB6E2FDECF9F}"/>
                </a:ext>
              </a:extLst>
            </p:cNvPr>
            <p:cNvSpPr txBox="1"/>
            <p:nvPr/>
          </p:nvSpPr>
          <p:spPr>
            <a:xfrm>
              <a:off x="11040979" y="2895600"/>
              <a:ext cx="4138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4A80EB8-F59A-4B11-84E6-29CFE93B2847}"/>
                </a:ext>
              </a:extLst>
            </p:cNvPr>
            <p:cNvSpPr txBox="1"/>
            <p:nvPr/>
          </p:nvSpPr>
          <p:spPr>
            <a:xfrm>
              <a:off x="10167763" y="4431632"/>
              <a:ext cx="415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pic>
          <p:nvPicPr>
            <p:cNvPr id="8" name="Picture 4" descr="Future I/ITSEC Dates | I/ITSEC">
              <a:extLst>
                <a:ext uri="{FF2B5EF4-FFF2-40B4-BE49-F238E27FC236}">
                  <a16:creationId xmlns:a16="http://schemas.microsoft.com/office/drawing/2014/main" id="{D776E300-22BA-4553-A3C0-53D455F43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992" y="3372853"/>
              <a:ext cx="747039" cy="74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B69AE-6661-A263-B7F5-689EA696E6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64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8306931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1. Digital Modeling &amp; Simulation to enhance Pilot Training</a:t>
            </a:r>
          </a:p>
          <a:p>
            <a:pPr lvl="1"/>
            <a:endParaRPr lang="en-US" i="1" dirty="0"/>
          </a:p>
          <a:p>
            <a:pPr lvl="1"/>
            <a:r>
              <a:rPr lang="en-US" i="1" dirty="0"/>
              <a:t>Digital Twin</a:t>
            </a:r>
            <a:r>
              <a:rPr lang="en-US" dirty="0"/>
              <a:t>: near real-time replica of a physical object/process</a:t>
            </a:r>
          </a:p>
          <a:p>
            <a:pPr lvl="1"/>
            <a:r>
              <a:rPr lang="en-US" dirty="0"/>
              <a:t>Fuses live updates, satellite imagery, and social media with classified intelligence </a:t>
            </a:r>
          </a:p>
          <a:p>
            <a:pPr lvl="1"/>
            <a:r>
              <a:rPr lang="en-US" dirty="0"/>
              <a:t>Can replicate war scenarios in Ukraine as the conflict proceeds</a:t>
            </a:r>
          </a:p>
          <a:p>
            <a:pPr lvl="1"/>
            <a:r>
              <a:rPr lang="en-US" dirty="0"/>
              <a:t>Enables rapid training of new combat capabilities</a:t>
            </a:r>
          </a:p>
          <a:p>
            <a:pPr lvl="1"/>
            <a:r>
              <a:rPr lang="en-US" dirty="0"/>
              <a:t>Such training is particularly useful during </a:t>
            </a:r>
            <a:r>
              <a:rPr lang="en-US" i="1" dirty="0"/>
              <a:t>preliminary missions </a:t>
            </a:r>
            <a:r>
              <a:rPr lang="en-US" dirty="0"/>
              <a:t>(i.e., which are often least productive and most hazardous)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91E75-1507-4691-B658-EC40418ABAB8}"/>
              </a:ext>
            </a:extLst>
          </p:cNvPr>
          <p:cNvSpPr txBox="1"/>
          <p:nvPr/>
        </p:nvSpPr>
        <p:spPr>
          <a:xfrm>
            <a:off x="3191140" y="6409781"/>
            <a:ext cx="81945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Rawlins, 2020</a:t>
            </a:r>
          </a:p>
        </p:txBody>
      </p:sp>
      <p:pic>
        <p:nvPicPr>
          <p:cNvPr id="6146" name="Picture 2" descr="https://www.aerosociety.com/media/18439/tacview-web.jpg?width=500&amp;height=281.11111111111114">
            <a:extLst>
              <a:ext uri="{FF2B5EF4-FFF2-40B4-BE49-F238E27FC236}">
                <a16:creationId xmlns:a16="http://schemas.microsoft.com/office/drawing/2014/main" id="{4B99AF81-3AB9-46E1-AF1D-D4E033B6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90" y="1300670"/>
            <a:ext cx="2858502" cy="160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uilding a 'digital twin' of the Ukraine conflict">
            <a:extLst>
              <a:ext uri="{FF2B5EF4-FFF2-40B4-BE49-F238E27FC236}">
                <a16:creationId xmlns:a16="http://schemas.microsoft.com/office/drawing/2014/main" id="{EE371230-626E-49F1-AC68-C06147BBC2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8"/>
          <a:stretch/>
        </p:blipFill>
        <p:spPr bwMode="auto">
          <a:xfrm>
            <a:off x="9139991" y="3272596"/>
            <a:ext cx="2858502" cy="16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270C9-919E-45CB-8DDF-11216CA5C3C0}"/>
              </a:ext>
            </a:extLst>
          </p:cNvPr>
          <p:cNvSpPr txBox="1"/>
          <p:nvPr/>
        </p:nvSpPr>
        <p:spPr>
          <a:xfrm>
            <a:off x="10910586" y="152573"/>
            <a:ext cx="105830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Simulation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704436-730B-BA95-396E-9472268FC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548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7637173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2. Engineering Design and Advanced Manufacturing</a:t>
            </a:r>
          </a:p>
          <a:p>
            <a:endParaRPr lang="en-US" u="sng" dirty="0"/>
          </a:p>
          <a:p>
            <a:r>
              <a:rPr lang="en-US" u="sng" dirty="0"/>
              <a:t>Objective</a:t>
            </a:r>
            <a:r>
              <a:rPr lang="en-US" dirty="0"/>
              <a:t>: </a:t>
            </a:r>
            <a:r>
              <a:rPr lang="en-US" b="1" i="1" dirty="0"/>
              <a:t>What are the parallels between M&amp;S and Design for Additive Manufacturing (DFAM)?</a:t>
            </a:r>
          </a:p>
          <a:p>
            <a:pPr lvl="1"/>
            <a:r>
              <a:rPr lang="en-US" dirty="0"/>
              <a:t>Design and Manufacturing process pipeline necessitates conceptual design and planning</a:t>
            </a:r>
          </a:p>
          <a:p>
            <a:pPr lvl="1"/>
            <a:r>
              <a:rPr lang="en-US" dirty="0"/>
              <a:t>Also involves continual interplay between prototype modeling, and simulation/analysis (i.e., </a:t>
            </a:r>
            <a:r>
              <a:rPr lang="en-US" i="1" dirty="0"/>
              <a:t>iterative design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4052B-4024-4B48-8E0B-4FEBA83BB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2" b="2730"/>
          <a:stretch/>
        </p:blipFill>
        <p:spPr>
          <a:xfrm>
            <a:off x="8364574" y="2025651"/>
            <a:ext cx="3379586" cy="3192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91E75-1507-4691-B658-EC40418ABAB8}"/>
              </a:ext>
            </a:extLst>
          </p:cNvPr>
          <p:cNvSpPr txBox="1"/>
          <p:nvPr/>
        </p:nvSpPr>
        <p:spPr>
          <a:xfrm>
            <a:off x="3191140" y="6409781"/>
            <a:ext cx="1317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Saptarshi &amp; Hulme,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71A891-E51A-437C-AF0E-CE6464C3EBEF}"/>
              </a:ext>
            </a:extLst>
          </p:cNvPr>
          <p:cNvSpPr txBox="1"/>
          <p:nvPr/>
        </p:nvSpPr>
        <p:spPr>
          <a:xfrm>
            <a:off x="11389222" y="185220"/>
            <a:ext cx="59824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ECIT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03BF0-AD84-7421-0D29-271AE734F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616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2. Engineering Design and Advanced Manufacturing</a:t>
            </a:r>
          </a:p>
          <a:p>
            <a:pPr marL="0" indent="0">
              <a:buNone/>
            </a:pPr>
            <a:endParaRPr lang="en-US" sz="1400" b="1" dirty="0"/>
          </a:p>
          <a:p>
            <a:r>
              <a:rPr lang="en-US" dirty="0"/>
              <a:t>DFAM: product design capitalizes upon the </a:t>
            </a:r>
            <a:r>
              <a:rPr lang="en-US" i="1" dirty="0"/>
              <a:t>increased flexibility afforded by Additive Manufacturing (AM)</a:t>
            </a:r>
          </a:p>
          <a:p>
            <a:pPr lvl="1"/>
            <a:r>
              <a:rPr lang="en-US" dirty="0"/>
              <a:t>Consolidate parts (i.e., single-piece manufacturing) </a:t>
            </a:r>
          </a:p>
          <a:p>
            <a:pPr lvl="1"/>
            <a:r>
              <a:rPr lang="en-US" dirty="0"/>
              <a:t>Design for print process optimization (e.g., Finite Element Analysis)</a:t>
            </a:r>
          </a:p>
          <a:p>
            <a:pPr lvl="1"/>
            <a:r>
              <a:rPr lang="en-US" dirty="0"/>
              <a:t>Generative Design (i.e., </a:t>
            </a:r>
            <a:r>
              <a:rPr lang="en-US" i="1" dirty="0"/>
              <a:t>efficient</a:t>
            </a:r>
            <a:r>
              <a:rPr lang="en-US" dirty="0"/>
              <a:t> </a:t>
            </a:r>
            <a:r>
              <a:rPr lang="en-US" i="1" dirty="0"/>
              <a:t>permutations/iterations of design candidates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pSp>
        <p:nvGrpSpPr>
          <p:cNvPr id="5" name="Google Shape;292;p28">
            <a:extLst>
              <a:ext uri="{FF2B5EF4-FFF2-40B4-BE49-F238E27FC236}">
                <a16:creationId xmlns:a16="http://schemas.microsoft.com/office/drawing/2014/main" id="{EE2146CC-A1EB-4B08-AF8C-B04A3012F91F}"/>
              </a:ext>
            </a:extLst>
          </p:cNvPr>
          <p:cNvGrpSpPr/>
          <p:nvPr/>
        </p:nvGrpSpPr>
        <p:grpSpPr>
          <a:xfrm>
            <a:off x="7632030" y="4268116"/>
            <a:ext cx="3425057" cy="1992316"/>
            <a:chOff x="7981211" y="1106238"/>
            <a:chExt cx="4031014" cy="2394239"/>
          </a:xfrm>
        </p:grpSpPr>
        <p:pic>
          <p:nvPicPr>
            <p:cNvPr id="6" name="Google Shape;293;p28">
              <a:extLst>
                <a:ext uri="{FF2B5EF4-FFF2-40B4-BE49-F238E27FC236}">
                  <a16:creationId xmlns:a16="http://schemas.microsoft.com/office/drawing/2014/main" id="{A3011AE8-456B-48B2-8244-5DC5C18F728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132350" y="1106238"/>
              <a:ext cx="3864775" cy="23942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294;p28">
              <a:extLst>
                <a:ext uri="{FF2B5EF4-FFF2-40B4-BE49-F238E27FC236}">
                  <a16:creationId xmlns:a16="http://schemas.microsoft.com/office/drawing/2014/main" id="{9C30007B-6D1A-41A8-B3F7-7851CEC511B5}"/>
                </a:ext>
              </a:extLst>
            </p:cNvPr>
            <p:cNvSpPr txBox="1"/>
            <p:nvPr/>
          </p:nvSpPr>
          <p:spPr>
            <a:xfrm>
              <a:off x="7981211" y="3103675"/>
              <a:ext cx="1932000" cy="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Arial Narrow"/>
                  <a:ea typeface="Arial Narrow"/>
                  <a:cs typeface="Arial Narrow"/>
                  <a:sym typeface="Arial Narrow"/>
                </a:rPr>
                <a:t>Subtractive (CNC)</a:t>
              </a:r>
              <a:endParaRPr sz="1600" b="1" dirty="0"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sp>
          <p:nvSpPr>
            <p:cNvPr id="8" name="Google Shape;295;p28">
              <a:extLst>
                <a:ext uri="{FF2B5EF4-FFF2-40B4-BE49-F238E27FC236}">
                  <a16:creationId xmlns:a16="http://schemas.microsoft.com/office/drawing/2014/main" id="{8C41DE2F-0B35-4AB5-B533-96F7CF0966F5}"/>
                </a:ext>
              </a:extLst>
            </p:cNvPr>
            <p:cNvSpPr txBox="1"/>
            <p:nvPr/>
          </p:nvSpPr>
          <p:spPr>
            <a:xfrm>
              <a:off x="10080225" y="3117228"/>
              <a:ext cx="1932000" cy="3408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latin typeface="Arial Narrow"/>
                  <a:ea typeface="Arial Narrow"/>
                  <a:cs typeface="Arial Narrow"/>
                  <a:sym typeface="Arial Narrow"/>
                </a:rPr>
                <a:t>Additive (3DP)</a:t>
              </a:r>
              <a:endParaRPr sz="1600" b="1" dirty="0"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pic>
        <p:nvPicPr>
          <p:cNvPr id="9" name="Picture 2" descr="GM and Autodesk Using Additive Manufacturing for Lighter Vehicles ...">
            <a:extLst>
              <a:ext uri="{FF2B5EF4-FFF2-40B4-BE49-F238E27FC236}">
                <a16:creationId xmlns:a16="http://schemas.microsoft.com/office/drawing/2014/main" id="{F24B561C-4F62-4A0D-AEA7-9AC216141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57" y="4299284"/>
            <a:ext cx="4881816" cy="222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F6269C-A692-45D2-96FE-3C805F23ADDD}"/>
              </a:ext>
            </a:extLst>
          </p:cNvPr>
          <p:cNvSpPr txBox="1"/>
          <p:nvPr/>
        </p:nvSpPr>
        <p:spPr>
          <a:xfrm>
            <a:off x="3191140" y="6409781"/>
            <a:ext cx="13179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Saptarshi &amp; Hulme,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D1EE4-AB22-4D94-A7FA-660038DD18D9}"/>
              </a:ext>
            </a:extLst>
          </p:cNvPr>
          <p:cNvSpPr txBox="1"/>
          <p:nvPr/>
        </p:nvSpPr>
        <p:spPr>
          <a:xfrm>
            <a:off x="11389222" y="185220"/>
            <a:ext cx="59824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ECIT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A3549-58C9-6005-A133-113081F6EE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681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2. Engineering Design and Advanced Manufacturing</a:t>
            </a:r>
          </a:p>
          <a:p>
            <a:pPr marL="0" indent="0">
              <a:buNone/>
            </a:pPr>
            <a:endParaRPr lang="en-US" sz="1400" b="1" dirty="0"/>
          </a:p>
          <a:p>
            <a:r>
              <a:rPr lang="en-US" dirty="0"/>
              <a:t>Topological Optimization</a:t>
            </a:r>
          </a:p>
          <a:p>
            <a:pPr lvl="1"/>
            <a:r>
              <a:rPr lang="en-US" dirty="0"/>
              <a:t>Remove material where applied forces (and constraints) dictate redundancy</a:t>
            </a:r>
          </a:p>
          <a:p>
            <a:pPr lvl="1"/>
            <a:r>
              <a:rPr lang="en-US" dirty="0"/>
              <a:t>Uses finite elements to evaluate design performance against defined criteria</a:t>
            </a:r>
          </a:p>
          <a:p>
            <a:pPr lvl="1"/>
            <a:r>
              <a:rPr lang="en-US" dirty="0"/>
              <a:t>Final model is obtained by “smoothing” the design-optimized component model</a:t>
            </a:r>
          </a:p>
          <a:p>
            <a:r>
              <a:rPr lang="en-US" u="sng" dirty="0"/>
              <a:t>In this example</a:t>
            </a:r>
            <a:r>
              <a:rPr lang="en-US" dirty="0"/>
              <a:t>: </a:t>
            </a:r>
            <a:r>
              <a:rPr lang="en-US" b="1" i="1" dirty="0"/>
              <a:t>70% weight reduction </a:t>
            </a:r>
            <a:r>
              <a:rPr lang="en-US" dirty="0"/>
              <a:t>while meeting all functional requirements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 descr="Topology Optimization and DMP Combine to Meet GE Aircraft Engine Bracket  Challenge – Metrology and Quality News - Online Magazine">
            <a:extLst>
              <a:ext uri="{FF2B5EF4-FFF2-40B4-BE49-F238E27FC236}">
                <a16:creationId xmlns:a16="http://schemas.microsoft.com/office/drawing/2014/main" id="{1A9DC7E7-0C0B-4959-8D64-C92CEF31E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85" r="67624" b="32547"/>
          <a:stretch/>
        </p:blipFill>
        <p:spPr bwMode="auto">
          <a:xfrm>
            <a:off x="558067" y="4668252"/>
            <a:ext cx="1684932" cy="136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opology Optimization and DMP Combine to Meet GE Aircraft Engine Bracket  Challenge – Metrology and Quality News - Online Magazine">
            <a:extLst>
              <a:ext uri="{FF2B5EF4-FFF2-40B4-BE49-F238E27FC236}">
                <a16:creationId xmlns:a16="http://schemas.microsoft.com/office/drawing/2014/main" id="{5D226BA8-9D86-4C51-A6C8-AA8C47E4D0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8" t="22000" r="35542" b="32444"/>
          <a:stretch/>
        </p:blipFill>
        <p:spPr bwMode="auto">
          <a:xfrm>
            <a:off x="3191140" y="4572000"/>
            <a:ext cx="1783337" cy="146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Topology Optimization and DMP Combine to Meet GE Aircraft Engine Bracket  Challenge – Metrology and Quality News - Online Magazine">
            <a:extLst>
              <a:ext uri="{FF2B5EF4-FFF2-40B4-BE49-F238E27FC236}">
                <a16:creationId xmlns:a16="http://schemas.microsoft.com/office/drawing/2014/main" id="{235E585F-72F8-4213-B068-22D5CF724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3" t="21555" r="2917" b="32000"/>
          <a:stretch/>
        </p:blipFill>
        <p:spPr bwMode="auto">
          <a:xfrm>
            <a:off x="9011653" y="4431687"/>
            <a:ext cx="1886372" cy="160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E441AC8-7157-4B5F-98F9-23EC49005AD7}"/>
              </a:ext>
            </a:extLst>
          </p:cNvPr>
          <p:cNvGrpSpPr/>
          <p:nvPr/>
        </p:nvGrpSpPr>
        <p:grpSpPr>
          <a:xfrm>
            <a:off x="5991216" y="4527884"/>
            <a:ext cx="1684932" cy="1506453"/>
            <a:chOff x="5321001" y="4394534"/>
            <a:chExt cx="1809715" cy="1639803"/>
          </a:xfrm>
        </p:grpSpPr>
        <p:pic>
          <p:nvPicPr>
            <p:cNvPr id="7" name="Picture 8" descr="Topology optimization of the GE bracket for multiple load cases by... |  Download Scientific Diagram">
              <a:extLst>
                <a:ext uri="{FF2B5EF4-FFF2-40B4-BE49-F238E27FC236}">
                  <a16:creationId xmlns:a16="http://schemas.microsoft.com/office/drawing/2014/main" id="{99F2E936-E0B2-494C-8EB8-15F3E6D573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6" r="68862" b="41248"/>
            <a:stretch/>
          </p:blipFill>
          <p:spPr bwMode="auto">
            <a:xfrm>
              <a:off x="5321001" y="4394534"/>
              <a:ext cx="1771433" cy="1639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37CB768-0F1B-49C1-8A65-E29B9E31B5D0}"/>
                </a:ext>
              </a:extLst>
            </p:cNvPr>
            <p:cNvSpPr/>
            <p:nvPr/>
          </p:nvSpPr>
          <p:spPr bwMode="auto">
            <a:xfrm>
              <a:off x="6910137" y="4423611"/>
              <a:ext cx="220579" cy="20453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" name="Arrow: Right 9">
            <a:extLst>
              <a:ext uri="{FF2B5EF4-FFF2-40B4-BE49-F238E27FC236}">
                <a16:creationId xmlns:a16="http://schemas.microsoft.com/office/drawing/2014/main" id="{BCE90219-63DE-4F5B-8D3B-98347849B613}"/>
              </a:ext>
            </a:extLst>
          </p:cNvPr>
          <p:cNvSpPr/>
          <p:nvPr/>
        </p:nvSpPr>
        <p:spPr bwMode="auto">
          <a:xfrm>
            <a:off x="2406316" y="5233012"/>
            <a:ext cx="481263" cy="2253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B21721A-6DD0-4CC9-A474-903AD961C4AD}"/>
              </a:ext>
            </a:extLst>
          </p:cNvPr>
          <p:cNvSpPr/>
          <p:nvPr/>
        </p:nvSpPr>
        <p:spPr bwMode="auto">
          <a:xfrm>
            <a:off x="5242215" y="5190511"/>
            <a:ext cx="481263" cy="2253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38E09A8-7DDA-48FB-81A7-B6AAFB9C0B01}"/>
              </a:ext>
            </a:extLst>
          </p:cNvPr>
          <p:cNvSpPr/>
          <p:nvPr/>
        </p:nvSpPr>
        <p:spPr bwMode="auto">
          <a:xfrm>
            <a:off x="8261685" y="5168453"/>
            <a:ext cx="481263" cy="225314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9C8395-16D6-49B7-9C61-A93E92F07D42}"/>
              </a:ext>
            </a:extLst>
          </p:cNvPr>
          <p:cNvSpPr txBox="1"/>
          <p:nvPr/>
        </p:nvSpPr>
        <p:spPr>
          <a:xfrm>
            <a:off x="3191140" y="6409781"/>
            <a:ext cx="11160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Karlsson et al., 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7AB471-0452-4908-BA14-BD98C36BB5D5}"/>
              </a:ext>
            </a:extLst>
          </p:cNvPr>
          <p:cNvSpPr txBox="1"/>
          <p:nvPr/>
        </p:nvSpPr>
        <p:spPr>
          <a:xfrm>
            <a:off x="4522100" y="6409781"/>
            <a:ext cx="10054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3D Systems,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E9CC31-CED9-4850-A5B2-AB4800188436}"/>
              </a:ext>
            </a:extLst>
          </p:cNvPr>
          <p:cNvSpPr txBox="1"/>
          <p:nvPr/>
        </p:nvSpPr>
        <p:spPr>
          <a:xfrm>
            <a:off x="11389222" y="185220"/>
            <a:ext cx="598241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ECIT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034F1B6-EA90-5A87-B082-63B332888D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255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7825668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Transportation Engineering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u="sng" dirty="0"/>
              <a:t>Objective</a:t>
            </a:r>
            <a:r>
              <a:rPr lang="en-US" dirty="0"/>
              <a:t>: </a:t>
            </a:r>
            <a:r>
              <a:rPr lang="en-US" b="1" i="1" dirty="0"/>
              <a:t>How is the LVCA taxonomy essential to advise and sustain the future of human mobility?</a:t>
            </a:r>
          </a:p>
          <a:p>
            <a:pPr lvl="1"/>
            <a:r>
              <a:rPr lang="en-US" dirty="0"/>
              <a:t>The “Transportation Network of Tomorrow”</a:t>
            </a:r>
          </a:p>
          <a:p>
            <a:pPr lvl="2"/>
            <a:r>
              <a:rPr lang="en-US" dirty="0"/>
              <a:t>Science fiction or science fact?</a:t>
            </a:r>
          </a:p>
          <a:p>
            <a:pPr lvl="2"/>
            <a:r>
              <a:rPr lang="en-US" i="1" dirty="0"/>
              <a:t>Flying Autonomous Vehicles: </a:t>
            </a:r>
            <a:r>
              <a:rPr lang="en-US" dirty="0"/>
              <a:t>commercial use by 2025?</a:t>
            </a:r>
          </a:p>
          <a:p>
            <a:pPr lvl="1"/>
            <a:r>
              <a:rPr lang="en-US" dirty="0"/>
              <a:t>LVCA, M&amp;S, VV&amp;A will </a:t>
            </a:r>
            <a:r>
              <a:rPr lang="en-US" b="1" u="sng" dirty="0"/>
              <a:t>all</a:t>
            </a:r>
            <a:r>
              <a:rPr lang="en-US" dirty="0"/>
              <a:t> be essential for near-term testing, experimentation, evaluation, validation</a:t>
            </a:r>
          </a:p>
          <a:p>
            <a:pPr lvl="1"/>
            <a:r>
              <a:rPr lang="en-US" dirty="0"/>
              <a:t>Critical downstream impacts upon all 6 of our subcommittees: TSE, HPAE, PSMA, ECIT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69A0A6-FF64-411F-88F1-676AF991CC8F}"/>
              </a:ext>
            </a:extLst>
          </p:cNvPr>
          <p:cNvGrpSpPr/>
          <p:nvPr/>
        </p:nvGrpSpPr>
        <p:grpSpPr>
          <a:xfrm>
            <a:off x="8522368" y="1978249"/>
            <a:ext cx="3404144" cy="4226049"/>
            <a:chOff x="7403123" y="795130"/>
            <a:chExt cx="4459221" cy="54940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88A85F-DE6D-4DF4-910B-DDCAF189E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50"/>
            <a:stretch/>
          </p:blipFill>
          <p:spPr>
            <a:xfrm>
              <a:off x="7403123" y="795130"/>
              <a:ext cx="4459221" cy="549406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F6738E5-0E16-4543-927F-5678C8F0FF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509" b="25394"/>
            <a:stretch/>
          </p:blipFill>
          <p:spPr>
            <a:xfrm>
              <a:off x="7523799" y="4621658"/>
              <a:ext cx="4205653" cy="1557009"/>
            </a:xfrm>
            <a:prstGeom prst="rect">
              <a:avLst/>
            </a:prstGeom>
            <a:ln w="28575">
              <a:solidFill>
                <a:schemeClr val="bg1"/>
              </a:solidFill>
              <a:prstDash val="sysDot"/>
            </a:ln>
          </p:spPr>
        </p:pic>
      </p:grpSp>
      <p:pic>
        <p:nvPicPr>
          <p:cNvPr id="4098" name="Picture 2" descr="EDCC: International DREAMS Workshop on Dynamic Risk managEment for  AutonoMous Systems (DREAMS) - Fraunhofer IESE">
            <a:extLst>
              <a:ext uri="{FF2B5EF4-FFF2-40B4-BE49-F238E27FC236}">
                <a16:creationId xmlns:a16="http://schemas.microsoft.com/office/drawing/2014/main" id="{328D58CD-FA6E-4E08-8D49-1EACF7CE1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368" y="953058"/>
            <a:ext cx="3404144" cy="102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2D7492-E9E5-4441-99E3-F958FE2DF683}"/>
              </a:ext>
            </a:extLst>
          </p:cNvPr>
          <p:cNvSpPr txBox="1"/>
          <p:nvPr/>
        </p:nvSpPr>
        <p:spPr>
          <a:xfrm>
            <a:off x="8522368" y="1978249"/>
            <a:ext cx="3404144" cy="307777"/>
          </a:xfrm>
          <a:prstGeom prst="rect">
            <a:avLst/>
          </a:prstGeom>
          <a:solidFill>
            <a:srgbClr val="00B0F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bg1"/>
                </a:solidFill>
              </a:rPr>
              <a:t>AUTONOMOUS </a:t>
            </a:r>
            <a:r>
              <a:rPr lang="en-US" sz="1400" dirty="0">
                <a:solidFill>
                  <a:schemeClr val="bg1"/>
                </a:solidFill>
              </a:rPr>
              <a:t>(learning systems)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AE8630-F799-469E-96CC-159A8604C8E1}"/>
              </a:ext>
            </a:extLst>
          </p:cNvPr>
          <p:cNvSpPr txBox="1"/>
          <p:nvPr/>
        </p:nvSpPr>
        <p:spPr>
          <a:xfrm>
            <a:off x="3191140" y="6409781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2019a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662EC2-B6F6-4E6D-AB47-BF312998636D}"/>
              </a:ext>
            </a:extLst>
          </p:cNvPr>
          <p:cNvSpPr txBox="1"/>
          <p:nvPr/>
        </p:nvSpPr>
        <p:spPr>
          <a:xfrm>
            <a:off x="11389222" y="185220"/>
            <a:ext cx="68159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PSMA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764318-55AC-844A-938B-6EF6B64BC1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0669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535657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Transportation Engineering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i="1" dirty="0"/>
              <a:t>Autonomous</a:t>
            </a:r>
            <a:r>
              <a:rPr lang="en-US" dirty="0"/>
              <a:t> systems</a:t>
            </a:r>
          </a:p>
          <a:p>
            <a:pPr lvl="1"/>
            <a:r>
              <a:rPr lang="en-US" dirty="0"/>
              <a:t>Prioritize safety, maximize efficiency</a:t>
            </a:r>
          </a:p>
          <a:p>
            <a:pPr lvl="1"/>
            <a:r>
              <a:rPr lang="en-US" dirty="0"/>
              <a:t>Vehicle-to-everything (V2X) technology</a:t>
            </a:r>
          </a:p>
          <a:p>
            <a:r>
              <a:rPr lang="en-US" b="1" i="1" dirty="0"/>
              <a:t>Constructive</a:t>
            </a:r>
            <a:r>
              <a:rPr lang="en-US" dirty="0"/>
              <a:t> modeling</a:t>
            </a:r>
          </a:p>
          <a:p>
            <a:pPr lvl="1"/>
            <a:r>
              <a:rPr lang="en-US" dirty="0"/>
              <a:t>Traffic coordination and cooperation</a:t>
            </a:r>
          </a:p>
          <a:p>
            <a:pPr lvl="1"/>
            <a:r>
              <a:rPr lang="en-US" dirty="0"/>
              <a:t>Micro/Meso/Macroscopic flow models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5CE1B-1990-418C-B21E-CAE141119D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38" y="846471"/>
            <a:ext cx="5943600" cy="2486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1D829D-6ABE-4358-B09D-AE28A63CCB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55" y="3691656"/>
            <a:ext cx="1666240" cy="1014730"/>
          </a:xfrm>
          <a:prstGeom prst="rect">
            <a:avLst/>
          </a:prstGeom>
          <a:noFill/>
        </p:spPr>
      </p:pic>
      <p:pic>
        <p:nvPicPr>
          <p:cNvPr id="7" name="Picture 6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3AA6C90D-1D6D-4773-A390-8504345EC9F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/>
          <a:stretch/>
        </p:blipFill>
        <p:spPr bwMode="auto">
          <a:xfrm>
            <a:off x="8039295" y="3691656"/>
            <a:ext cx="1946910" cy="10096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picture containing text, water sport, swimming&#10;&#10;Description automatically generated">
            <a:extLst>
              <a:ext uri="{FF2B5EF4-FFF2-40B4-BE49-F238E27FC236}">
                <a16:creationId xmlns:a16="http://schemas.microsoft.com/office/drawing/2014/main" id="{B431FE6B-7828-4001-9309-52C6D33BD9D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12"/>
          <a:stretch/>
        </p:blipFill>
        <p:spPr bwMode="auto">
          <a:xfrm>
            <a:off x="10112789" y="3695919"/>
            <a:ext cx="1952625" cy="1014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A picture containing outdoor, several, day&#10;&#10;Description automatically generated">
            <a:extLst>
              <a:ext uri="{FF2B5EF4-FFF2-40B4-BE49-F238E27FC236}">
                <a16:creationId xmlns:a16="http://schemas.microsoft.com/office/drawing/2014/main" id="{58C3A0E9-5F54-45D9-BA76-5B27C197FC9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06" b="15877"/>
          <a:stretch/>
        </p:blipFill>
        <p:spPr bwMode="auto">
          <a:xfrm>
            <a:off x="6245456" y="5078913"/>
            <a:ext cx="1666239" cy="1014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INRO | Dynameq">
            <a:extLst>
              <a:ext uri="{FF2B5EF4-FFF2-40B4-BE49-F238E27FC236}">
                <a16:creationId xmlns:a16="http://schemas.microsoft.com/office/drawing/2014/main" id="{F71F6D54-0A4E-4DCC-A406-99ABED49F619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17299" r="20252" b="11611"/>
          <a:stretch/>
        </p:blipFill>
        <p:spPr bwMode="auto">
          <a:xfrm>
            <a:off x="8039294" y="5078911"/>
            <a:ext cx="1946910" cy="10147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Video Tutorial of Particle Swarm Optimization (PSO) in MATLAB - File  Exchange - MATLAB Central">
            <a:extLst>
              <a:ext uri="{FF2B5EF4-FFF2-40B4-BE49-F238E27FC236}">
                <a16:creationId xmlns:a16="http://schemas.microsoft.com/office/drawing/2014/main" id="{3790ED3C-71F0-4C67-842A-8CFA6DCAFDC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6" t="17533" r="10973" b="18986"/>
          <a:stretch/>
        </p:blipFill>
        <p:spPr bwMode="auto">
          <a:xfrm>
            <a:off x="10113424" y="5074073"/>
            <a:ext cx="1935614" cy="10147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CDC81F-8A30-4D8B-A19C-17348B04FE1C}"/>
              </a:ext>
            </a:extLst>
          </p:cNvPr>
          <p:cNvSpPr txBox="1"/>
          <p:nvPr/>
        </p:nvSpPr>
        <p:spPr>
          <a:xfrm>
            <a:off x="3191140" y="6409781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2021a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08BA2A-2317-4D52-B8A5-0819CE28AE67}"/>
              </a:ext>
            </a:extLst>
          </p:cNvPr>
          <p:cNvSpPr txBox="1"/>
          <p:nvPr/>
        </p:nvSpPr>
        <p:spPr>
          <a:xfrm>
            <a:off x="11389222" y="185220"/>
            <a:ext cx="68159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PSMA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AE42F6-E279-4D92-09D1-6131146B84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65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535657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3. Transportation Engineering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i="1" dirty="0"/>
              <a:t>Virtual</a:t>
            </a:r>
            <a:r>
              <a:rPr lang="en-US" dirty="0"/>
              <a:t> simulation </a:t>
            </a:r>
          </a:p>
          <a:p>
            <a:pPr lvl="1"/>
            <a:r>
              <a:rPr lang="en-US" dirty="0"/>
              <a:t>Assess human-machine interaction</a:t>
            </a:r>
          </a:p>
          <a:p>
            <a:pPr lvl="1"/>
            <a:r>
              <a:rPr lang="en-US" dirty="0"/>
              <a:t>Hardware-software system integration</a:t>
            </a:r>
          </a:p>
          <a:p>
            <a:r>
              <a:rPr lang="en-US" b="1" i="1" dirty="0"/>
              <a:t>Live </a:t>
            </a:r>
            <a:r>
              <a:rPr lang="en-US" dirty="0"/>
              <a:t>prototyping </a:t>
            </a:r>
          </a:p>
          <a:p>
            <a:pPr lvl="1"/>
            <a:r>
              <a:rPr lang="en-US" dirty="0"/>
              <a:t>Scaled T&amp;E in a physical environment</a:t>
            </a:r>
          </a:p>
          <a:p>
            <a:pPr lvl="1"/>
            <a:r>
              <a:rPr lang="en-US" dirty="0"/>
              <a:t>Infrastructural strategic vision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5CE1B-1990-418C-B21E-CAE141119D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38" y="846471"/>
            <a:ext cx="5943600" cy="2486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DA0867-274D-4D4E-BEA2-134F8D9F3A6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33" y="5049250"/>
            <a:ext cx="1509256" cy="1042537"/>
          </a:xfrm>
          <a:prstGeom prst="rect">
            <a:avLst/>
          </a:prstGeom>
        </p:spPr>
      </p:pic>
      <p:pic>
        <p:nvPicPr>
          <p:cNvPr id="7" name="Picture 6" descr="Miniland USA | Visit California">
            <a:extLst>
              <a:ext uri="{FF2B5EF4-FFF2-40B4-BE49-F238E27FC236}">
                <a16:creationId xmlns:a16="http://schemas.microsoft.com/office/drawing/2014/main" id="{D0A7EC97-3307-4923-958C-5532353A01D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r="19149"/>
          <a:stretch/>
        </p:blipFill>
        <p:spPr bwMode="auto">
          <a:xfrm>
            <a:off x="8218551" y="5049250"/>
            <a:ext cx="1685285" cy="1042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6F0AB8-312C-4348-ACB1-939CABDA261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4"/>
          <a:stretch/>
        </p:blipFill>
        <p:spPr bwMode="auto">
          <a:xfrm>
            <a:off x="10194759" y="5049250"/>
            <a:ext cx="1598424" cy="1042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AE2B70-1038-4AA9-8681-00BC20DA7B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0" r="3877"/>
          <a:stretch/>
        </p:blipFill>
        <p:spPr>
          <a:xfrm>
            <a:off x="8218551" y="3822032"/>
            <a:ext cx="1685285" cy="1094874"/>
          </a:xfrm>
          <a:prstGeom prst="rect">
            <a:avLst/>
          </a:prstGeom>
        </p:spPr>
      </p:pic>
      <p:pic>
        <p:nvPicPr>
          <p:cNvPr id="5122" name="Picture 2" descr="How It Works: Head-Up Display - FLYING Magazine">
            <a:extLst>
              <a:ext uri="{FF2B5EF4-FFF2-40B4-BE49-F238E27FC236}">
                <a16:creationId xmlns:a16="http://schemas.microsoft.com/office/drawing/2014/main" id="{421AAC83-2B49-4FE2-95A7-4948065B8E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5" r="5631"/>
          <a:stretch/>
        </p:blipFill>
        <p:spPr bwMode="auto">
          <a:xfrm>
            <a:off x="10194760" y="3822032"/>
            <a:ext cx="1598424" cy="10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1C4963-2211-47A2-B293-48BEE0701C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985"/>
          <a:stretch/>
        </p:blipFill>
        <p:spPr>
          <a:xfrm>
            <a:off x="6411533" y="3822032"/>
            <a:ext cx="1516094" cy="1094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BA4BE5-CF07-41B4-8105-77B06A61BC4A}"/>
              </a:ext>
            </a:extLst>
          </p:cNvPr>
          <p:cNvSpPr txBox="1"/>
          <p:nvPr/>
        </p:nvSpPr>
        <p:spPr>
          <a:xfrm>
            <a:off x="3191140" y="6409781"/>
            <a:ext cx="10246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656FE9-3C5E-444F-9CD2-6F85F5217A95}"/>
              </a:ext>
            </a:extLst>
          </p:cNvPr>
          <p:cNvSpPr txBox="1"/>
          <p:nvPr/>
        </p:nvSpPr>
        <p:spPr>
          <a:xfrm>
            <a:off x="11389222" y="185220"/>
            <a:ext cx="681597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PSMA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B1BB1-DB97-B69A-16D7-A7416AC8E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89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302794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4. STEM and Experiential Learning</a:t>
            </a:r>
          </a:p>
          <a:p>
            <a:endParaRPr lang="en-US" u="sng" dirty="0"/>
          </a:p>
          <a:p>
            <a:r>
              <a:rPr lang="en-US" u="sng" dirty="0"/>
              <a:t>Objective</a:t>
            </a:r>
            <a:r>
              <a:rPr lang="en-US" dirty="0"/>
              <a:t>: </a:t>
            </a:r>
            <a:r>
              <a:rPr lang="en-US" b="1" i="1" dirty="0"/>
              <a:t>How are gaming elements incorporated to improve learning outcomes (e.g., knowledge retention, trainee engagement)?</a:t>
            </a:r>
          </a:p>
          <a:p>
            <a:pPr lvl="1"/>
            <a:r>
              <a:rPr lang="en-US" dirty="0"/>
              <a:t>Education effectiveness enhanced through “experiential” learning (i.e., learn by doing)</a:t>
            </a:r>
          </a:p>
          <a:p>
            <a:pPr lvl="1"/>
            <a:r>
              <a:rPr lang="en-US" dirty="0"/>
              <a:t>Infuse Game-based Learning (GBL) – </a:t>
            </a:r>
            <a:r>
              <a:rPr lang="en-US" sz="2400" dirty="0"/>
              <a:t>novelties of entertainment (e.g., badges, rewards)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83748E-3AEF-4636-8782-78B13D1FCB2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88" y="4531185"/>
            <a:ext cx="5943600" cy="1035050"/>
          </a:xfrm>
          <a:prstGeom prst="rect">
            <a:avLst/>
          </a:prstGeom>
        </p:spPr>
      </p:pic>
      <p:pic>
        <p:nvPicPr>
          <p:cNvPr id="6" name="image1.jpg">
            <a:extLst>
              <a:ext uri="{FF2B5EF4-FFF2-40B4-BE49-F238E27FC236}">
                <a16:creationId xmlns:a16="http://schemas.microsoft.com/office/drawing/2014/main" id="{2EF27123-0920-4105-9696-DA85558FD34A}"/>
              </a:ext>
            </a:extLst>
          </p:cNvPr>
          <p:cNvPicPr/>
          <p:nvPr/>
        </p:nvPicPr>
        <p:blipFill>
          <a:blip r:embed="rId3"/>
          <a:srcRect t="3902"/>
          <a:stretch>
            <a:fillRect/>
          </a:stretch>
        </p:blipFill>
        <p:spPr>
          <a:xfrm>
            <a:off x="6875328" y="4531185"/>
            <a:ext cx="2881068" cy="2094040"/>
          </a:xfrm>
          <a:prstGeom prst="rect">
            <a:avLst/>
          </a:prstGeom>
          <a:ln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785AE-53D4-41B5-8CF7-9E3D8DC785E4}"/>
              </a:ext>
            </a:extLst>
          </p:cNvPr>
          <p:cNvSpPr txBox="1"/>
          <p:nvPr/>
        </p:nvSpPr>
        <p:spPr>
          <a:xfrm>
            <a:off x="3191140" y="6409781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2018b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6D9ED6-D6F7-405E-BB73-A90399CF1C0B}"/>
              </a:ext>
            </a:extLst>
          </p:cNvPr>
          <p:cNvSpPr txBox="1"/>
          <p:nvPr/>
        </p:nvSpPr>
        <p:spPr>
          <a:xfrm>
            <a:off x="11051871" y="176342"/>
            <a:ext cx="99578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E53A5F-A1B4-1737-9608-829092816A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59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1" y="1046715"/>
            <a:ext cx="8992731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4. STEM and Experiential Learning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Gaming elements can be implemented to </a:t>
            </a:r>
            <a:r>
              <a:rPr lang="en-US" b="1" i="1" dirty="0"/>
              <a:t>assign educational goals</a:t>
            </a:r>
            <a:r>
              <a:rPr lang="en-US" dirty="0"/>
              <a:t>, rather than pre-defined outcomes</a:t>
            </a:r>
          </a:p>
          <a:p>
            <a:r>
              <a:rPr lang="en-US" dirty="0"/>
              <a:t>Gamification can </a:t>
            </a:r>
            <a:r>
              <a:rPr lang="en-US" b="1" i="1" dirty="0"/>
              <a:t>improve practical skill sets </a:t>
            </a:r>
            <a:r>
              <a:rPr lang="en-US" dirty="0"/>
              <a:t>(e.g., hand-eye coordination, multi-tasking, cognition, general problem-solving)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image7.png">
            <a:extLst>
              <a:ext uri="{FF2B5EF4-FFF2-40B4-BE49-F238E27FC236}">
                <a16:creationId xmlns:a16="http://schemas.microsoft.com/office/drawing/2014/main" id="{FA1F9569-B566-4551-BB4A-19DF471D568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921392" y="4173139"/>
            <a:ext cx="5972276" cy="2529001"/>
          </a:xfrm>
          <a:prstGeom prst="rect">
            <a:avLst/>
          </a:prstGeom>
          <a:ln/>
        </p:spPr>
      </p:pic>
      <p:pic>
        <p:nvPicPr>
          <p:cNvPr id="6" name="image22.png">
            <a:extLst>
              <a:ext uri="{FF2B5EF4-FFF2-40B4-BE49-F238E27FC236}">
                <a16:creationId xmlns:a16="http://schemas.microsoft.com/office/drawing/2014/main" id="{4F1CB7AB-60A3-4C12-9867-D0C46A93DCF7}"/>
              </a:ext>
            </a:extLst>
          </p:cNvPr>
          <p:cNvPicPr/>
          <p:nvPr/>
        </p:nvPicPr>
        <p:blipFill rotWithShape="1">
          <a:blip r:embed="rId3"/>
          <a:srcRect l="7648" t="2917" r="8712" b="4307"/>
          <a:stretch/>
        </p:blipFill>
        <p:spPr bwMode="auto">
          <a:xfrm>
            <a:off x="10054389" y="1262654"/>
            <a:ext cx="1657480" cy="14500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25.png">
            <a:extLst>
              <a:ext uri="{FF2B5EF4-FFF2-40B4-BE49-F238E27FC236}">
                <a16:creationId xmlns:a16="http://schemas.microsoft.com/office/drawing/2014/main" id="{ABFDC8F7-E68D-4BAD-B641-C80F8DE10E3C}"/>
              </a:ext>
            </a:extLst>
          </p:cNvPr>
          <p:cNvPicPr/>
          <p:nvPr/>
        </p:nvPicPr>
        <p:blipFill rotWithShape="1">
          <a:blip r:embed="rId4"/>
          <a:srcRect l="1931" t="2936" r="2935" b="3729"/>
          <a:stretch/>
        </p:blipFill>
        <p:spPr bwMode="auto">
          <a:xfrm>
            <a:off x="10119280" y="3020858"/>
            <a:ext cx="1657480" cy="1371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23.png">
            <a:extLst>
              <a:ext uri="{FF2B5EF4-FFF2-40B4-BE49-F238E27FC236}">
                <a16:creationId xmlns:a16="http://schemas.microsoft.com/office/drawing/2014/main" id="{83EE6A98-5373-4B41-922A-82A949BFD5A1}"/>
              </a:ext>
            </a:extLst>
          </p:cNvPr>
          <p:cNvPicPr/>
          <p:nvPr/>
        </p:nvPicPr>
        <p:blipFill rotWithShape="1">
          <a:blip r:embed="rId5"/>
          <a:srcRect l="2912" t="2916" r="2408" b="2601"/>
          <a:stretch/>
        </p:blipFill>
        <p:spPr bwMode="auto">
          <a:xfrm>
            <a:off x="10127566" y="4574577"/>
            <a:ext cx="1755089" cy="15499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1F21C8-40EC-4CD9-8688-BCBB8D58F4FF}"/>
              </a:ext>
            </a:extLst>
          </p:cNvPr>
          <p:cNvSpPr txBox="1"/>
          <p:nvPr/>
        </p:nvSpPr>
        <p:spPr>
          <a:xfrm>
            <a:off x="11051871" y="783863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2019b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9376AF-4032-43B3-9167-3A79DA995846}"/>
              </a:ext>
            </a:extLst>
          </p:cNvPr>
          <p:cNvSpPr txBox="1"/>
          <p:nvPr/>
        </p:nvSpPr>
        <p:spPr>
          <a:xfrm>
            <a:off x="11051871" y="176342"/>
            <a:ext cx="99578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AEF4AD-76E8-C14D-89D5-7DDD49156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024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7015541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4. STEM and Experiential Learning</a:t>
            </a:r>
          </a:p>
          <a:p>
            <a:pPr marL="514350" indent="-514350">
              <a:buAutoNum type="arabicPeriod"/>
            </a:pPr>
            <a:endParaRPr lang="en-US" b="1" dirty="0"/>
          </a:p>
          <a:p>
            <a:pPr marL="514350" indent="-514350">
              <a:buAutoNum type="arabicPeriod"/>
            </a:pPr>
            <a:r>
              <a:rPr lang="en-US" b="1" dirty="0"/>
              <a:t>Circular proving grounds </a:t>
            </a:r>
            <a:r>
              <a:rPr lang="en-US" dirty="0"/>
              <a:t>to analyze vehicle understeer characteristics (</a:t>
            </a:r>
            <a:r>
              <a:rPr lang="en-US" i="1" dirty="0"/>
              <a:t>weight distribution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b="1" dirty="0"/>
              <a:t>Triple Curve raceway </a:t>
            </a:r>
            <a:r>
              <a:rPr lang="en-US" dirty="0"/>
              <a:t>to maximize vehicle acceleration within limitations of tires (</a:t>
            </a:r>
            <a:r>
              <a:rPr lang="en-US" i="1" dirty="0"/>
              <a:t>cornering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r>
              <a:rPr lang="en-US" b="1" dirty="0"/>
              <a:t>Moose Test double-evasive maneuver </a:t>
            </a:r>
            <a:r>
              <a:rPr lang="en-US" dirty="0"/>
              <a:t>to observe impact of yaw stabilization (</a:t>
            </a:r>
            <a:r>
              <a:rPr lang="en-US" i="1" dirty="0"/>
              <a:t>ISO 3888-2</a:t>
            </a:r>
            <a:r>
              <a:rPr lang="en-US" dirty="0"/>
              <a:t>)</a:t>
            </a:r>
          </a:p>
          <a:p>
            <a:pPr marL="514350" indent="-514350">
              <a:buAutoNum type="arabicPeriod"/>
            </a:pPr>
            <a:endParaRPr lang="en-US" sz="1200" dirty="0"/>
          </a:p>
          <a:p>
            <a:pPr marL="0" indent="0">
              <a:buNone/>
            </a:pPr>
            <a:r>
              <a:rPr lang="en-US" dirty="0"/>
              <a:t>Positive impacts on </a:t>
            </a:r>
            <a:r>
              <a:rPr lang="en-US" u="sng" dirty="0"/>
              <a:t>safety</a:t>
            </a:r>
            <a:r>
              <a:rPr lang="en-US" dirty="0"/>
              <a:t> (i.e., </a:t>
            </a:r>
            <a:r>
              <a:rPr lang="en-US" i="1" dirty="0"/>
              <a:t>vehicle and driver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image33.png">
            <a:extLst>
              <a:ext uri="{FF2B5EF4-FFF2-40B4-BE49-F238E27FC236}">
                <a16:creationId xmlns:a16="http://schemas.microsoft.com/office/drawing/2014/main" id="{82195B7E-B3F4-4D4F-AD7E-CE66A03A49F8}"/>
              </a:ext>
            </a:extLst>
          </p:cNvPr>
          <p:cNvPicPr/>
          <p:nvPr/>
        </p:nvPicPr>
        <p:blipFill>
          <a:blip r:embed="rId2"/>
          <a:srcRect l="5813" r="17440"/>
          <a:stretch>
            <a:fillRect/>
          </a:stretch>
        </p:blipFill>
        <p:spPr>
          <a:xfrm>
            <a:off x="7555832" y="1368653"/>
            <a:ext cx="1400691" cy="1322120"/>
          </a:xfrm>
          <a:prstGeom prst="rect">
            <a:avLst/>
          </a:prstGeom>
          <a:ln/>
        </p:spPr>
      </p:pic>
      <p:pic>
        <p:nvPicPr>
          <p:cNvPr id="6" name="image26.png">
            <a:extLst>
              <a:ext uri="{FF2B5EF4-FFF2-40B4-BE49-F238E27FC236}">
                <a16:creationId xmlns:a16="http://schemas.microsoft.com/office/drawing/2014/main" id="{3A0A7573-109C-4AA7-8E9C-257493B692CB}"/>
              </a:ext>
            </a:extLst>
          </p:cNvPr>
          <p:cNvPicPr/>
          <p:nvPr/>
        </p:nvPicPr>
        <p:blipFill rotWithShape="1">
          <a:blip r:embed="rId3"/>
          <a:srcRect r="20690"/>
          <a:stretch/>
        </p:blipFill>
        <p:spPr>
          <a:xfrm>
            <a:off x="9114062" y="1368653"/>
            <a:ext cx="2965644" cy="1322120"/>
          </a:xfrm>
          <a:prstGeom prst="rect">
            <a:avLst/>
          </a:prstGeom>
          <a:ln/>
        </p:spPr>
      </p:pic>
      <p:pic>
        <p:nvPicPr>
          <p:cNvPr id="7" name="image18.png">
            <a:extLst>
              <a:ext uri="{FF2B5EF4-FFF2-40B4-BE49-F238E27FC236}">
                <a16:creationId xmlns:a16="http://schemas.microsoft.com/office/drawing/2014/main" id="{86DDB548-0CEB-4806-9743-946D53186F44}"/>
              </a:ext>
            </a:extLst>
          </p:cNvPr>
          <p:cNvPicPr/>
          <p:nvPr/>
        </p:nvPicPr>
        <p:blipFill>
          <a:blip r:embed="rId4"/>
          <a:srcRect r="23255"/>
          <a:stretch>
            <a:fillRect/>
          </a:stretch>
        </p:blipFill>
        <p:spPr>
          <a:xfrm>
            <a:off x="7555832" y="2966837"/>
            <a:ext cx="1400691" cy="1220177"/>
          </a:xfrm>
          <a:prstGeom prst="rect">
            <a:avLst/>
          </a:prstGeom>
          <a:ln/>
        </p:spPr>
      </p:pic>
      <p:pic>
        <p:nvPicPr>
          <p:cNvPr id="8" name="image21.png">
            <a:extLst>
              <a:ext uri="{FF2B5EF4-FFF2-40B4-BE49-F238E27FC236}">
                <a16:creationId xmlns:a16="http://schemas.microsoft.com/office/drawing/2014/main" id="{5993FD3E-30F9-4F28-924F-0F6D5F9F1A8E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114062" y="2936953"/>
            <a:ext cx="1937809" cy="1250062"/>
          </a:xfrm>
          <a:prstGeom prst="rect">
            <a:avLst/>
          </a:prstGeom>
          <a:ln/>
        </p:spPr>
      </p:pic>
      <p:pic>
        <p:nvPicPr>
          <p:cNvPr id="9" name="image19.png">
            <a:extLst>
              <a:ext uri="{FF2B5EF4-FFF2-40B4-BE49-F238E27FC236}">
                <a16:creationId xmlns:a16="http://schemas.microsoft.com/office/drawing/2014/main" id="{BDABF4A6-0F86-465D-853F-5E78C8433F82}"/>
              </a:ext>
            </a:extLst>
          </p:cNvPr>
          <p:cNvPicPr/>
          <p:nvPr/>
        </p:nvPicPr>
        <p:blipFill rotWithShape="1">
          <a:blip r:embed="rId6"/>
          <a:srcRect l="57726"/>
          <a:stretch/>
        </p:blipFill>
        <p:spPr>
          <a:xfrm>
            <a:off x="11209411" y="2966837"/>
            <a:ext cx="870296" cy="1220177"/>
          </a:xfrm>
          <a:prstGeom prst="rect">
            <a:avLst/>
          </a:prstGeom>
          <a:ln/>
        </p:spPr>
      </p:pic>
      <p:pic>
        <p:nvPicPr>
          <p:cNvPr id="10" name="image20.png">
            <a:extLst>
              <a:ext uri="{FF2B5EF4-FFF2-40B4-BE49-F238E27FC236}">
                <a16:creationId xmlns:a16="http://schemas.microsoft.com/office/drawing/2014/main" id="{C535A5E5-8F66-4CA7-BADC-1F120C1CDA01}"/>
              </a:ext>
            </a:extLst>
          </p:cNvPr>
          <p:cNvPicPr/>
          <p:nvPr/>
        </p:nvPicPr>
        <p:blipFill rotWithShape="1">
          <a:blip r:embed="rId7"/>
          <a:srcRect l="41659" r="2338" b="26531"/>
          <a:stretch/>
        </p:blipFill>
        <p:spPr>
          <a:xfrm>
            <a:off x="7555832" y="4477304"/>
            <a:ext cx="1400691" cy="1220177"/>
          </a:xfrm>
          <a:prstGeom prst="rect">
            <a:avLst/>
          </a:prstGeom>
          <a:ln/>
        </p:spPr>
      </p:pic>
      <p:pic>
        <p:nvPicPr>
          <p:cNvPr id="13" name="image29.png">
            <a:extLst>
              <a:ext uri="{FF2B5EF4-FFF2-40B4-BE49-F238E27FC236}">
                <a16:creationId xmlns:a16="http://schemas.microsoft.com/office/drawing/2014/main" id="{BCB651AB-5FC5-4B6E-A0E0-8E1EEB18F1CE}"/>
              </a:ext>
            </a:extLst>
          </p:cNvPr>
          <p:cNvPicPr/>
          <p:nvPr/>
        </p:nvPicPr>
        <p:blipFill rotWithShape="1">
          <a:blip r:embed="rId8"/>
          <a:srcRect t="15245" r="6130"/>
          <a:stretch/>
        </p:blipFill>
        <p:spPr>
          <a:xfrm>
            <a:off x="9114063" y="4495236"/>
            <a:ext cx="2965644" cy="1202246"/>
          </a:xfrm>
          <a:prstGeom prst="rect">
            <a:avLst/>
          </a:prstGeom>
          <a:ln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0994F5-F3F3-47A7-955E-B0FD037B8DAD}"/>
              </a:ext>
            </a:extLst>
          </p:cNvPr>
          <p:cNvSpPr txBox="1"/>
          <p:nvPr/>
        </p:nvSpPr>
        <p:spPr>
          <a:xfrm>
            <a:off x="3191140" y="6409781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2021b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C44A26-DE8B-4F56-BB95-9831C6AA3B3D}"/>
              </a:ext>
            </a:extLst>
          </p:cNvPr>
          <p:cNvSpPr txBox="1"/>
          <p:nvPr/>
        </p:nvSpPr>
        <p:spPr>
          <a:xfrm>
            <a:off x="11051871" y="176342"/>
            <a:ext cx="99578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Education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0A5236-7FBB-1738-5DA2-563A94497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92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Overview/Motivation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Primary Impetus and Motivation for this Tutorial</a:t>
            </a:r>
          </a:p>
          <a:p>
            <a:endParaRPr lang="en-US" dirty="0"/>
          </a:p>
          <a:p>
            <a:r>
              <a:rPr lang="en-US" dirty="0"/>
              <a:t>I/ITSEC offers a </a:t>
            </a:r>
            <a:r>
              <a:rPr lang="en-US" i="1" dirty="0"/>
              <a:t>full week of opportunity </a:t>
            </a:r>
            <a:r>
              <a:rPr lang="en-US" dirty="0"/>
              <a:t>for Professional Development</a:t>
            </a:r>
          </a:p>
          <a:p>
            <a:pPr lvl="1"/>
            <a:r>
              <a:rPr lang="en-US" u="sng" dirty="0"/>
              <a:t>Monday</a:t>
            </a:r>
            <a:r>
              <a:rPr lang="en-US" dirty="0"/>
              <a:t>: Tutorials, Special Events, Exhibition Hall</a:t>
            </a:r>
          </a:p>
          <a:p>
            <a:pPr lvl="1"/>
            <a:r>
              <a:rPr lang="en-US" u="sng" dirty="0"/>
              <a:t>Tuesday-Thursday</a:t>
            </a:r>
            <a:r>
              <a:rPr lang="en-US" dirty="0"/>
              <a:t>: Papers, Special Events, Exhibition Hall</a:t>
            </a:r>
          </a:p>
          <a:p>
            <a:pPr lvl="1"/>
            <a:r>
              <a:rPr lang="en-US" u="sng" dirty="0"/>
              <a:t>Friday</a:t>
            </a:r>
            <a:r>
              <a:rPr lang="en-US" dirty="0"/>
              <a:t>: Professional Development Workshops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Learn more about the Certified Modeling &amp; Simulation Professional (CMSP, v3.0) </a:t>
            </a:r>
          </a:p>
          <a:p>
            <a:r>
              <a:rPr lang="en-US" dirty="0"/>
              <a:t>Learn more about current applications within M&amp;S across disciplines</a:t>
            </a:r>
          </a:p>
          <a:p>
            <a:r>
              <a:rPr lang="en-US" dirty="0"/>
              <a:t>Use this Tutorial as a springboard to other Tutorials within this Track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4EB3F3-2FCF-FEBD-7D71-79BD40DD0D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3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388317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5. Health Care</a:t>
            </a:r>
          </a:p>
          <a:p>
            <a:endParaRPr lang="en-US" sz="2000" u="sng" dirty="0"/>
          </a:p>
          <a:p>
            <a:r>
              <a:rPr lang="en-US" u="sng" dirty="0"/>
              <a:t>Objective</a:t>
            </a:r>
            <a:r>
              <a:rPr lang="en-US" dirty="0"/>
              <a:t>: </a:t>
            </a:r>
            <a:r>
              <a:rPr lang="en-US" b="1" i="1" dirty="0"/>
              <a:t>How has advanced M&amp;S been implemented for analytical and predictive methodologies with relation to the COVID-19 pandemic?</a:t>
            </a:r>
          </a:p>
          <a:p>
            <a:r>
              <a:rPr lang="en-US" dirty="0"/>
              <a:t>Apply M&amp;S to investigate </a:t>
            </a:r>
            <a:r>
              <a:rPr lang="en-US" i="1" dirty="0"/>
              <a:t>COVID-19–induced strain on hospital capacity</a:t>
            </a:r>
          </a:p>
          <a:p>
            <a:r>
              <a:rPr lang="en-US" b="1" dirty="0"/>
              <a:t>Model</a:t>
            </a:r>
            <a:r>
              <a:rPr lang="en-US" dirty="0"/>
              <a:t>: doubling time (T</a:t>
            </a:r>
            <a:r>
              <a:rPr lang="en-US" baseline="-25000" dirty="0"/>
              <a:t>d</a:t>
            </a:r>
            <a:r>
              <a:rPr lang="en-US" dirty="0"/>
              <a:t>) | </a:t>
            </a:r>
            <a:r>
              <a:rPr lang="en-US" b="1" dirty="0"/>
              <a:t>Simulation</a:t>
            </a:r>
            <a:r>
              <a:rPr lang="en-US" dirty="0"/>
              <a:t>: Monte Carlo | </a:t>
            </a:r>
            <a:r>
              <a:rPr lang="en-US" b="1" dirty="0"/>
              <a:t>Data</a:t>
            </a:r>
            <a:r>
              <a:rPr lang="en-US" dirty="0"/>
              <a:t>: Philadelphia hospitals</a:t>
            </a:r>
          </a:p>
          <a:p>
            <a:endParaRPr lang="en-US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D1581EB-82F9-4377-B41C-B9586D892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4803" y="4889023"/>
            <a:ext cx="2363203" cy="784795"/>
          </a:xfrm>
          <a:prstGeom prst="rect">
            <a:avLst/>
          </a:prstGeom>
        </p:spPr>
      </p:pic>
      <p:pic>
        <p:nvPicPr>
          <p:cNvPr id="3076" name="Picture 4" descr="An external file that holds a picture, illustration, etc.&#10;Object name is aim-olf-M201260-M201260ff3.jpg">
            <a:extLst>
              <a:ext uri="{FF2B5EF4-FFF2-40B4-BE49-F238E27FC236}">
                <a16:creationId xmlns:a16="http://schemas.microsoft.com/office/drawing/2014/main" id="{F1E124D3-9704-41C6-AC0F-7AB04F27C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7" y="4115102"/>
            <a:ext cx="3151038" cy="23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An external file that holds a picture, illustration, etc.&#10;Object name is aim-olf-M201260-M201260ff1.jpg">
            <a:extLst>
              <a:ext uri="{FF2B5EF4-FFF2-40B4-BE49-F238E27FC236}">
                <a16:creationId xmlns:a16="http://schemas.microsoft.com/office/drawing/2014/main" id="{9E192E60-2B2E-4165-8F0A-D5F8E5B14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" b="67913"/>
          <a:stretch/>
        </p:blipFill>
        <p:spPr bwMode="auto">
          <a:xfrm>
            <a:off x="762378" y="4269198"/>
            <a:ext cx="3968801" cy="217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F6AF6-227C-4EDE-8A1B-2ED82F42830A}"/>
              </a:ext>
            </a:extLst>
          </p:cNvPr>
          <p:cNvSpPr txBox="1"/>
          <p:nvPr/>
        </p:nvSpPr>
        <p:spPr>
          <a:xfrm>
            <a:off x="10906326" y="736048"/>
            <a:ext cx="1196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Weissman et al.,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27732-E3A1-48DB-B942-1C4D76A84D60}"/>
              </a:ext>
            </a:extLst>
          </p:cNvPr>
          <p:cNvSpPr txBox="1"/>
          <p:nvPr/>
        </p:nvSpPr>
        <p:spPr>
          <a:xfrm>
            <a:off x="10906326" y="987633"/>
            <a:ext cx="9621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Pellis et al., 2021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217D72-3DC1-4AF4-BAD5-D0F8744C243E}"/>
              </a:ext>
            </a:extLst>
          </p:cNvPr>
          <p:cNvSpPr txBox="1"/>
          <p:nvPr/>
        </p:nvSpPr>
        <p:spPr>
          <a:xfrm>
            <a:off x="11320275" y="153211"/>
            <a:ext cx="6767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HPAE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09E430-907B-F168-EE69-65967933DB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31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3" y="1046715"/>
            <a:ext cx="5972804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5. Health Care</a:t>
            </a:r>
          </a:p>
          <a:p>
            <a:endParaRPr lang="en-US" dirty="0"/>
          </a:p>
          <a:p>
            <a:r>
              <a:rPr lang="en-US" dirty="0"/>
              <a:t>Efficacy of </a:t>
            </a:r>
            <a:r>
              <a:rPr lang="en-US" i="1" dirty="0"/>
              <a:t>Mask-wearing</a:t>
            </a:r>
            <a:r>
              <a:rPr lang="en-US" dirty="0"/>
              <a:t> using M&amp;S</a:t>
            </a:r>
          </a:p>
          <a:p>
            <a:pPr lvl="1"/>
            <a:r>
              <a:rPr lang="en-US" dirty="0"/>
              <a:t>Simulated breathing with artificial test head</a:t>
            </a:r>
          </a:p>
          <a:p>
            <a:pPr lvl="1"/>
            <a:r>
              <a:rPr lang="en-US" dirty="0"/>
              <a:t>Human subject simulations</a:t>
            </a:r>
          </a:p>
          <a:p>
            <a:pPr lvl="1"/>
            <a:r>
              <a:rPr lang="en-US" b="1" dirty="0"/>
              <a:t>Model</a:t>
            </a:r>
            <a:r>
              <a:rPr lang="en-US" dirty="0"/>
              <a:t>: live participants (N=10) using masks of different material types</a:t>
            </a:r>
          </a:p>
          <a:p>
            <a:pPr lvl="1"/>
            <a:r>
              <a:rPr lang="en-US" b="1" dirty="0"/>
              <a:t>Simulation</a:t>
            </a:r>
            <a:r>
              <a:rPr lang="en-US" dirty="0"/>
              <a:t>: Observe particle dispersion</a:t>
            </a:r>
          </a:p>
          <a:p>
            <a:pPr lvl="1"/>
            <a:r>
              <a:rPr lang="en-US" b="1" dirty="0"/>
              <a:t>Primary Outcomes</a:t>
            </a:r>
            <a:r>
              <a:rPr lang="en-US" dirty="0"/>
              <a:t>: masks reduce emitted expiratory particles – study did not directly measure virus emission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FE677-B87B-4FA7-93EF-83D3EE35682B}"/>
              </a:ext>
            </a:extLst>
          </p:cNvPr>
          <p:cNvSpPr txBox="1"/>
          <p:nvPr/>
        </p:nvSpPr>
        <p:spPr>
          <a:xfrm>
            <a:off x="6645403" y="6425790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Asadi et al., 2020</a:t>
            </a:r>
          </a:p>
        </p:txBody>
      </p:sp>
      <p:pic>
        <p:nvPicPr>
          <p:cNvPr id="3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9AFAFA5-C6EB-471A-B7B2-576BEC7D8E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876" y="855288"/>
            <a:ext cx="4692315" cy="263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14AE3C-8438-46E7-B069-EAA5D17C2029}"/>
              </a:ext>
            </a:extLst>
          </p:cNvPr>
          <p:cNvSpPr txBox="1"/>
          <p:nvPr/>
        </p:nvSpPr>
        <p:spPr>
          <a:xfrm>
            <a:off x="7795203" y="6425592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Mayo Clinic,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D859EA-FE26-46E6-9FA1-B0619A97E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803" t="18772" r="58353" b="58070"/>
          <a:stretch/>
        </p:blipFill>
        <p:spPr>
          <a:xfrm>
            <a:off x="9852605" y="3873206"/>
            <a:ext cx="2195018" cy="2414192"/>
          </a:xfrm>
          <a:prstGeom prst="rect">
            <a:avLst/>
          </a:prstGeom>
        </p:spPr>
      </p:pic>
      <p:pic>
        <p:nvPicPr>
          <p:cNvPr id="3074" name="Picture 2" descr="Figure 1">
            <a:extLst>
              <a:ext uri="{FF2B5EF4-FFF2-40B4-BE49-F238E27FC236}">
                <a16:creationId xmlns:a16="http://schemas.microsoft.com/office/drawing/2014/main" id="{9395A123-8AE5-41B8-B60E-F3C08A65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7" r="51405"/>
          <a:stretch/>
        </p:blipFill>
        <p:spPr bwMode="auto">
          <a:xfrm>
            <a:off x="6723954" y="3873206"/>
            <a:ext cx="3016355" cy="209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194966-E475-4A2C-AE63-8B271D3E3C02}"/>
              </a:ext>
            </a:extLst>
          </p:cNvPr>
          <p:cNvCxnSpPr>
            <a:cxnSpLocks/>
          </p:cNvCxnSpPr>
          <p:nvPr/>
        </p:nvCxnSpPr>
        <p:spPr bwMode="auto">
          <a:xfrm flipV="1">
            <a:off x="6452937" y="1681707"/>
            <a:ext cx="2021267" cy="106149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C33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2976AA-427B-4118-85BC-618F034DE010}"/>
              </a:ext>
            </a:extLst>
          </p:cNvPr>
          <p:cNvCxnSpPr>
            <a:cxnSpLocks/>
          </p:cNvCxnSpPr>
          <p:nvPr/>
        </p:nvCxnSpPr>
        <p:spPr bwMode="auto">
          <a:xfrm>
            <a:off x="5528345" y="3280095"/>
            <a:ext cx="1117058" cy="5931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C33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3D7C7D08-D9D5-4784-A72D-5B99885F1792}"/>
              </a:ext>
            </a:extLst>
          </p:cNvPr>
          <p:cNvSpPr txBox="1"/>
          <p:nvPr/>
        </p:nvSpPr>
        <p:spPr>
          <a:xfrm>
            <a:off x="11320275" y="153211"/>
            <a:ext cx="6767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HPAE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120DDE-5431-CB8E-7C98-0B2847F2DD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5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5743385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5. Health Care</a:t>
            </a:r>
          </a:p>
          <a:p>
            <a:endParaRPr lang="en-US" dirty="0"/>
          </a:p>
          <a:p>
            <a:r>
              <a:rPr lang="en-US" dirty="0"/>
              <a:t>The Math behind </a:t>
            </a:r>
            <a:r>
              <a:rPr lang="en-US" i="1" dirty="0"/>
              <a:t>Social distancing</a:t>
            </a:r>
          </a:p>
          <a:p>
            <a:pPr lvl="1"/>
            <a:r>
              <a:rPr lang="en-US" dirty="0"/>
              <a:t>R</a:t>
            </a:r>
            <a:r>
              <a:rPr lang="en-US" baseline="-25000" dirty="0"/>
              <a:t>0</a:t>
            </a:r>
            <a:r>
              <a:rPr lang="en-US" dirty="0"/>
              <a:t> – reproduction number of diseases – how many people each person will infect</a:t>
            </a:r>
          </a:p>
          <a:p>
            <a:pPr lvl="1"/>
            <a:r>
              <a:rPr lang="en-US" dirty="0"/>
              <a:t>Figure shows COVID-19 transmission rates relative to other viruses</a:t>
            </a:r>
          </a:p>
          <a:p>
            <a:pPr lvl="1"/>
            <a:r>
              <a:rPr lang="en-US" dirty="0"/>
              <a:t>Data-driven M&amp;S has been employed as a tool to determine the </a:t>
            </a:r>
            <a:r>
              <a:rPr lang="en-US" b="1" i="1" dirty="0"/>
              <a:t>magnitude</a:t>
            </a:r>
            <a:r>
              <a:rPr lang="en-US" dirty="0"/>
              <a:t> and </a:t>
            </a:r>
            <a:r>
              <a:rPr lang="en-US" b="1" i="1" dirty="0"/>
              <a:t>timing</a:t>
            </a:r>
            <a:r>
              <a:rPr lang="en-US" dirty="0"/>
              <a:t> of social distancing measures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501482-9D83-445E-B661-7824F2F79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5" b="3746"/>
          <a:stretch/>
        </p:blipFill>
        <p:spPr bwMode="auto">
          <a:xfrm>
            <a:off x="6483712" y="1408922"/>
            <a:ext cx="5498743" cy="44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50870-2138-43E5-8B96-200CB4C3EE63}"/>
              </a:ext>
            </a:extLst>
          </p:cNvPr>
          <p:cNvSpPr txBox="1"/>
          <p:nvPr/>
        </p:nvSpPr>
        <p:spPr>
          <a:xfrm>
            <a:off x="7662028" y="6413458"/>
            <a:ext cx="74571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LePan,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BED60-9A78-493E-8F05-64EF78ECD222}"/>
              </a:ext>
            </a:extLst>
          </p:cNvPr>
          <p:cNvSpPr txBox="1"/>
          <p:nvPr/>
        </p:nvSpPr>
        <p:spPr>
          <a:xfrm>
            <a:off x="6645403" y="6425790"/>
            <a:ext cx="10166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Zhang et al.,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BA646-E50F-4A13-9890-BB550D2C8224}"/>
              </a:ext>
            </a:extLst>
          </p:cNvPr>
          <p:cNvSpPr txBox="1"/>
          <p:nvPr/>
        </p:nvSpPr>
        <p:spPr>
          <a:xfrm>
            <a:off x="11320275" y="153211"/>
            <a:ext cx="6767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HPAE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DBF8C-2A3E-9990-348C-887C6DE5E8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583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1" y="1046715"/>
            <a:ext cx="5761278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5. Health Care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Simulation Assumptions:</a:t>
            </a:r>
          </a:p>
          <a:p>
            <a:pPr lvl="1"/>
            <a:r>
              <a:rPr lang="en-US" dirty="0"/>
              <a:t>Contraction w/ 5-day incubation period</a:t>
            </a:r>
          </a:p>
          <a:p>
            <a:pPr lvl="1"/>
            <a:r>
              <a:rPr lang="en-US" dirty="0"/>
              <a:t>Symptoms; self quarantine</a:t>
            </a:r>
          </a:p>
          <a:p>
            <a:pPr lvl="1"/>
            <a:r>
              <a:rPr lang="en-US" dirty="0"/>
              <a:t>Linear correlation between social interactions and R</a:t>
            </a:r>
            <a:r>
              <a:rPr lang="en-US" baseline="-25000" dirty="0"/>
              <a:t>0</a:t>
            </a:r>
          </a:p>
          <a:p>
            <a:r>
              <a:rPr lang="en-US" dirty="0"/>
              <a:t>Simulation Outcomes:</a:t>
            </a:r>
          </a:p>
          <a:p>
            <a:pPr lvl="1"/>
            <a:r>
              <a:rPr lang="en-US" dirty="0"/>
              <a:t>NO ACTION: 65% | 4-week delay: 45%</a:t>
            </a:r>
          </a:p>
          <a:p>
            <a:pPr lvl="1"/>
            <a:r>
              <a:rPr lang="en-US" dirty="0"/>
              <a:t>3-week delay: 21% | 2-week delay: 7%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122" name="Picture 2" descr="power of early social distancing">
            <a:extLst>
              <a:ext uri="{FF2B5EF4-FFF2-40B4-BE49-F238E27FC236}">
                <a16:creationId xmlns:a16="http://schemas.microsoft.com/office/drawing/2014/main" id="{A603EC2B-958D-48E0-BA9B-C2D9CE020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297" y="873090"/>
            <a:ext cx="5916096" cy="4126837"/>
          </a:xfrm>
          <a:prstGeom prst="rect">
            <a:avLst/>
          </a:prstGeom>
          <a:noFill/>
          <a:ln w="12700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933C55-182F-4715-A6E6-89173B7AE261}"/>
              </a:ext>
            </a:extLst>
          </p:cNvPr>
          <p:cNvSpPr txBox="1"/>
          <p:nvPr/>
        </p:nvSpPr>
        <p:spPr>
          <a:xfrm>
            <a:off x="4898470" y="6425790"/>
            <a:ext cx="58060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Lu,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C921E7-548A-4580-AAFE-DB044B68A80A}"/>
              </a:ext>
            </a:extLst>
          </p:cNvPr>
          <p:cNvSpPr txBox="1"/>
          <p:nvPr/>
        </p:nvSpPr>
        <p:spPr>
          <a:xfrm>
            <a:off x="5608526" y="6425790"/>
            <a:ext cx="9749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Kelso et al., 2009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F8C18-476C-4827-BF6E-688323325DA8}"/>
              </a:ext>
            </a:extLst>
          </p:cNvPr>
          <p:cNvSpPr txBox="1"/>
          <p:nvPr/>
        </p:nvSpPr>
        <p:spPr>
          <a:xfrm>
            <a:off x="11320275" y="153211"/>
            <a:ext cx="67678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HPAE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CBAF78-4970-7EC1-9F60-50FF82107A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9269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371557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6. Entertainment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u="sng" dirty="0"/>
              <a:t>Objective</a:t>
            </a:r>
            <a:r>
              <a:rPr lang="en-US" dirty="0"/>
              <a:t>: </a:t>
            </a:r>
            <a:r>
              <a:rPr lang="en-US" b="1" i="1" dirty="0"/>
              <a:t>How is M&amp;S incorporated into cutting-edge amusement parks and thrill rides, for which Orlando serves as a primary world hub?</a:t>
            </a:r>
          </a:p>
          <a:p>
            <a:pPr lvl="1"/>
            <a:r>
              <a:rPr lang="en-US" dirty="0"/>
              <a:t>Limited engagement in present-day training</a:t>
            </a:r>
          </a:p>
          <a:p>
            <a:pPr lvl="1"/>
            <a:r>
              <a:rPr lang="en-US" dirty="0"/>
              <a:t>Simulators are an effective training tool</a:t>
            </a:r>
          </a:p>
          <a:p>
            <a:pPr lvl="1"/>
            <a:r>
              <a:rPr lang="en-US" dirty="0"/>
              <a:t>Components employed in Entertainment Industry</a:t>
            </a:r>
          </a:p>
          <a:p>
            <a:pPr lvl="2"/>
            <a:r>
              <a:rPr lang="en-US" dirty="0"/>
              <a:t>Gaming elements | Large displays</a:t>
            </a:r>
          </a:p>
          <a:p>
            <a:pPr lvl="2"/>
            <a:r>
              <a:rPr lang="en-US" dirty="0"/>
              <a:t>Virtual/Augmented/Mixed realities | Scenarios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EF282-330C-438B-822B-FF3896AC1D4C}"/>
              </a:ext>
            </a:extLst>
          </p:cNvPr>
          <p:cNvSpPr txBox="1"/>
          <p:nvPr/>
        </p:nvSpPr>
        <p:spPr>
          <a:xfrm>
            <a:off x="11160477" y="149749"/>
            <a:ext cx="8675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Training</a:t>
            </a:r>
          </a:p>
        </p:txBody>
      </p:sp>
      <p:pic>
        <p:nvPicPr>
          <p:cNvPr id="18" name="Picture 17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47BDB198-4DC3-4123-AA6E-A673E72289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378" y="3101914"/>
            <a:ext cx="3387116" cy="31258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EAB1A41-80B4-4923-8096-E335BE7A59D7}"/>
              </a:ext>
            </a:extLst>
          </p:cNvPr>
          <p:cNvSpPr txBox="1"/>
          <p:nvPr/>
        </p:nvSpPr>
        <p:spPr>
          <a:xfrm>
            <a:off x="4898470" y="6425790"/>
            <a:ext cx="84029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err="1">
                <a:highlight>
                  <a:srgbClr val="00FFFF"/>
                </a:highlight>
              </a:rPr>
              <a:t>Nunaley</a:t>
            </a:r>
            <a:r>
              <a:rPr lang="en-US" sz="800" i="1" dirty="0">
                <a:highlight>
                  <a:srgbClr val="00FFFF"/>
                </a:highlight>
              </a:rPr>
              <a:t>,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72B922-CBF5-AE0E-0588-61ADEDD190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346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547890" cy="507523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6. Entertainment</a:t>
            </a:r>
          </a:p>
          <a:p>
            <a:endParaRPr lang="en-US" dirty="0"/>
          </a:p>
          <a:p>
            <a:r>
              <a:rPr lang="en-US" dirty="0"/>
              <a:t>BIG BUSINESS – Disney: 58 million guests | 70% Orlando tourism share</a:t>
            </a:r>
          </a:p>
          <a:p>
            <a:r>
              <a:rPr lang="en-US" dirty="0"/>
              <a:t>Simulator Rides &amp; Attractions have common components of M&amp;S:</a:t>
            </a:r>
          </a:p>
          <a:p>
            <a:pPr lvl="1"/>
            <a:r>
              <a:rPr lang="en-US" b="1" u="sng" dirty="0"/>
              <a:t>Queueing</a:t>
            </a:r>
            <a:r>
              <a:rPr lang="en-US" dirty="0"/>
              <a:t>: ride theming during the (extended) wait in line</a:t>
            </a:r>
          </a:p>
          <a:p>
            <a:pPr lvl="1"/>
            <a:r>
              <a:rPr lang="en-US" b="1" u="sng" dirty="0"/>
              <a:t>Pre-show area</a:t>
            </a:r>
            <a:r>
              <a:rPr lang="en-US" dirty="0"/>
              <a:t>: staging, illustrations, topical ride props</a:t>
            </a:r>
          </a:p>
          <a:p>
            <a:pPr lvl="1"/>
            <a:r>
              <a:rPr lang="en-US" b="1" u="sng" dirty="0"/>
              <a:t>Simulator</a:t>
            </a:r>
            <a:r>
              <a:rPr lang="en-US" dirty="0"/>
              <a:t>: cabin, ride dynamics, motion cueing, image generation, displays</a:t>
            </a:r>
          </a:p>
          <a:p>
            <a:pPr lvl="1"/>
            <a:r>
              <a:rPr lang="en-US" b="1" u="sng" dirty="0"/>
              <a:t>Post-show</a:t>
            </a:r>
            <a:r>
              <a:rPr lang="en-US" dirty="0"/>
              <a:t>: concessions, merchandise, attraction-related memorabilia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1CEE5-5B64-407B-A7F5-2D67321605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018" y="5394304"/>
            <a:ext cx="1814194" cy="1316836"/>
          </a:xfrm>
          <a:prstGeom prst="rect">
            <a:avLst/>
          </a:prstGeom>
          <a:ln w="38100">
            <a:noFill/>
            <a:prstDash val="sysDash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05FB45-07A0-45F9-8270-FEF89DBFF0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625" y="5373241"/>
            <a:ext cx="1770659" cy="133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72B5B-570D-45F2-883B-98788AEF4B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978" y="5373241"/>
            <a:ext cx="1811203" cy="13378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6CC4C-E991-4671-AC3C-F7E4DF09A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108" y="5373241"/>
            <a:ext cx="1919072" cy="1337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82F5CB-45FC-4318-BEC7-0FB235CF9E5D}"/>
              </a:ext>
            </a:extLst>
          </p:cNvPr>
          <p:cNvSpPr txBox="1"/>
          <p:nvPr/>
        </p:nvSpPr>
        <p:spPr>
          <a:xfrm>
            <a:off x="93205" y="5483398"/>
            <a:ext cx="7360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Bartel, 2003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B2920A-CACE-4B75-BDCD-4FCA88C19A7B}"/>
              </a:ext>
            </a:extLst>
          </p:cNvPr>
          <p:cNvSpPr txBox="1"/>
          <p:nvPr/>
        </p:nvSpPr>
        <p:spPr>
          <a:xfrm>
            <a:off x="538285" y="5734983"/>
            <a:ext cx="81464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Wesner, 2014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FABB87-E9EC-4508-AB63-D8771AD533B0}"/>
              </a:ext>
            </a:extLst>
          </p:cNvPr>
          <p:cNvSpPr txBox="1"/>
          <p:nvPr/>
        </p:nvSpPr>
        <p:spPr>
          <a:xfrm>
            <a:off x="1020100" y="6014230"/>
            <a:ext cx="1079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Hulme et al., 2018a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EF282-330C-438B-822B-FF3896AC1D4C}"/>
              </a:ext>
            </a:extLst>
          </p:cNvPr>
          <p:cNvSpPr txBox="1"/>
          <p:nvPr/>
        </p:nvSpPr>
        <p:spPr>
          <a:xfrm>
            <a:off x="11160477" y="149749"/>
            <a:ext cx="8675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49EB59-E001-4B30-24C0-27418DF11E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92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8804235" cy="351411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6. Entertainment </a:t>
            </a:r>
            <a:r>
              <a:rPr lang="en-US" dirty="0"/>
              <a:t>(</a:t>
            </a:r>
            <a:r>
              <a:rPr lang="en-US" b="1" i="1" dirty="0"/>
              <a:t>Smuggler’s Run | 2019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u="sng" dirty="0"/>
              <a:t>Park</a:t>
            </a:r>
            <a:r>
              <a:rPr lang="en-US" dirty="0"/>
              <a:t>: Disney’s Hollywood Studios</a:t>
            </a:r>
          </a:p>
          <a:p>
            <a:r>
              <a:rPr lang="en-US" u="sng" dirty="0"/>
              <a:t>Experience</a:t>
            </a:r>
            <a:r>
              <a:rPr lang="en-US" dirty="0"/>
              <a:t>: simulated interactive ride on Millennium Falcon</a:t>
            </a:r>
          </a:p>
          <a:p>
            <a:r>
              <a:rPr lang="en-US" u="sng" dirty="0"/>
              <a:t>Motion</a:t>
            </a:r>
            <a:r>
              <a:rPr lang="en-US" dirty="0"/>
              <a:t>: Falcon cockpit pod operates on a hexapod platform</a:t>
            </a:r>
          </a:p>
          <a:p>
            <a:r>
              <a:rPr lang="en-US" u="sng" dirty="0"/>
              <a:t>Visuals</a:t>
            </a:r>
            <a:r>
              <a:rPr lang="en-US" dirty="0"/>
              <a:t>: Projection “cones” installed on four giant turntables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076" name="Picture 4" descr="5 Scruffy Millennium Falcon: Smugglers Run Facts - WDW Magazine">
            <a:extLst>
              <a:ext uri="{FF2B5EF4-FFF2-40B4-BE49-F238E27FC236}">
                <a16:creationId xmlns:a16="http://schemas.microsoft.com/office/drawing/2014/main" id="{D479ED6F-AAB6-4EEA-BF89-D55810C20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5122"/>
          <a:stretch/>
        </p:blipFill>
        <p:spPr bwMode="auto">
          <a:xfrm>
            <a:off x="9445768" y="4641874"/>
            <a:ext cx="2645575" cy="17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ehind-the-Scenes Look at Millennium Falcon Motion Pod and Turntable in  Star Wars: Galaxy's Edge">
            <a:extLst>
              <a:ext uri="{FF2B5EF4-FFF2-40B4-BE49-F238E27FC236}">
                <a16:creationId xmlns:a16="http://schemas.microsoft.com/office/drawing/2014/main" id="{75E1C975-CFE2-4D29-86AC-397AC4F49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9912"/>
          <a:stretch/>
        </p:blipFill>
        <p:spPr bwMode="auto">
          <a:xfrm>
            <a:off x="9445768" y="2691895"/>
            <a:ext cx="2645575" cy="18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isney patent shows how Star Wars ride operates - Orlando Business Journal">
            <a:extLst>
              <a:ext uri="{FF2B5EF4-FFF2-40B4-BE49-F238E27FC236}">
                <a16:creationId xmlns:a16="http://schemas.microsoft.com/office/drawing/2014/main" id="{F868ACC8-E0EF-4FF2-AE6F-EF33CCC9AE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5799" r="6491" b="7595"/>
          <a:stretch/>
        </p:blipFill>
        <p:spPr bwMode="auto">
          <a:xfrm>
            <a:off x="343358" y="4534152"/>
            <a:ext cx="3048117" cy="173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ide Millennium Falcon: Smugglers Run at Disney's Hollywood Studios">
            <a:extLst>
              <a:ext uri="{FF2B5EF4-FFF2-40B4-BE49-F238E27FC236}">
                <a16:creationId xmlns:a16="http://schemas.microsoft.com/office/drawing/2014/main" id="{8EAC4D79-64A0-4A4E-8965-5BFEF3A89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7"/>
          <a:stretch/>
        </p:blipFill>
        <p:spPr bwMode="auto">
          <a:xfrm>
            <a:off x="6592612" y="4469428"/>
            <a:ext cx="2645575" cy="186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B6EEB78-2612-4B78-A640-1F76DABD51A2}"/>
              </a:ext>
            </a:extLst>
          </p:cNvPr>
          <p:cNvSpPr txBox="1"/>
          <p:nvPr/>
        </p:nvSpPr>
        <p:spPr>
          <a:xfrm>
            <a:off x="6548043" y="6552040"/>
            <a:ext cx="108715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BlogMickey_a, 2019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7CD2C-FA00-4423-877E-E2115C184EFC}"/>
              </a:ext>
            </a:extLst>
          </p:cNvPr>
          <p:cNvSpPr txBox="1"/>
          <p:nvPr/>
        </p:nvSpPr>
        <p:spPr>
          <a:xfrm>
            <a:off x="7570317" y="6552040"/>
            <a:ext cx="7473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Bilbao,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3F98DC-BE7C-45AF-B58E-E9D435B96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895" t="31917" r="42034" b="15259"/>
          <a:stretch/>
        </p:blipFill>
        <p:spPr>
          <a:xfrm>
            <a:off x="3552876" y="4277477"/>
            <a:ext cx="2812190" cy="2382285"/>
          </a:xfrm>
          <a:prstGeom prst="rect">
            <a:avLst/>
          </a:prstGeom>
        </p:spPr>
      </p:pic>
      <p:pic>
        <p:nvPicPr>
          <p:cNvPr id="3074" name="Picture 2" descr="How to fly the Millennium Falcon aboard the new Smugglers Run ride at  Disneyland's Star Wars: Galaxy's Edge – Orange County Register">
            <a:extLst>
              <a:ext uri="{FF2B5EF4-FFF2-40B4-BE49-F238E27FC236}">
                <a16:creationId xmlns:a16="http://schemas.microsoft.com/office/drawing/2014/main" id="{A0A3BD43-6DE2-40F7-BF33-88585DC55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4"/>
          <a:stretch/>
        </p:blipFill>
        <p:spPr bwMode="auto">
          <a:xfrm>
            <a:off x="9421141" y="795130"/>
            <a:ext cx="2673632" cy="176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1697D6C-B78E-4C6E-BD23-4095CE474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67" y="795130"/>
            <a:ext cx="2014220" cy="7178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62386C-66B5-4D44-9EE8-2C7AA14B402F}"/>
              </a:ext>
            </a:extLst>
          </p:cNvPr>
          <p:cNvSpPr txBox="1"/>
          <p:nvPr/>
        </p:nvSpPr>
        <p:spPr>
          <a:xfrm>
            <a:off x="11160477" y="149749"/>
            <a:ext cx="8675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EA700E-97A5-630C-0ECA-88A9BF3DC9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347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A4AC0-9BAC-41E4-9E33-22F3F480934F}"/>
              </a:ext>
            </a:extLst>
          </p:cNvPr>
          <p:cNvSpPr txBox="1"/>
          <p:nvPr/>
        </p:nvSpPr>
        <p:spPr>
          <a:xfrm>
            <a:off x="7570317" y="6552040"/>
            <a:ext cx="7200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Stella, 2019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F668C1-CB03-4875-B7AE-43FDB55C7CBD}"/>
              </a:ext>
            </a:extLst>
          </p:cNvPr>
          <p:cNvSpPr txBox="1"/>
          <p:nvPr/>
        </p:nvSpPr>
        <p:spPr>
          <a:xfrm>
            <a:off x="6548043" y="6552040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BlogMickey_b, 2019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2796CD-9C02-4321-A07D-08D419DE8E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355522" cy="351411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6. Entertainment </a:t>
            </a:r>
            <a:r>
              <a:rPr lang="en-US" dirty="0"/>
              <a:t>(</a:t>
            </a:r>
            <a:r>
              <a:rPr lang="en-US" b="1" i="1" dirty="0"/>
              <a:t>Rise of the Resistance | 2020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u="sng" dirty="0"/>
              <a:t>Park</a:t>
            </a:r>
            <a:r>
              <a:rPr lang="en-US" dirty="0"/>
              <a:t>: Disney’s Hollywood Studios</a:t>
            </a:r>
          </a:p>
          <a:p>
            <a:r>
              <a:rPr lang="en-US" u="sng" dirty="0"/>
              <a:t>Experience</a:t>
            </a:r>
            <a:r>
              <a:rPr lang="en-US" dirty="0"/>
              <a:t>: Join the Resistance (</a:t>
            </a:r>
            <a:r>
              <a:rPr lang="en-US" i="1" dirty="0"/>
              <a:t>good guys</a:t>
            </a:r>
            <a:r>
              <a:rPr lang="en-US" dirty="0"/>
              <a:t>) to battle the First Order (</a:t>
            </a:r>
            <a:r>
              <a:rPr lang="en-US" i="1" dirty="0"/>
              <a:t>bad guys</a:t>
            </a:r>
            <a:r>
              <a:rPr lang="en-US" dirty="0"/>
              <a:t>)</a:t>
            </a:r>
          </a:p>
          <a:p>
            <a:r>
              <a:rPr lang="en-US" u="sng" dirty="0"/>
              <a:t>Motion</a:t>
            </a:r>
            <a:r>
              <a:rPr lang="en-US" dirty="0"/>
              <a:t>: Trackless dark ride, motion simulator, and drop ride system</a:t>
            </a:r>
          </a:p>
          <a:p>
            <a:r>
              <a:rPr lang="en-US" u="sng" dirty="0"/>
              <a:t>Visuals</a:t>
            </a:r>
            <a:r>
              <a:rPr lang="en-US" dirty="0"/>
              <a:t>: Animatronics, practical sets, projection mapping and screen-based media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098" name="Picture 2" descr="Top 10 Special Effects from Star Wars: Rise of the Resistance – Orlando  ParkStop">
            <a:extLst>
              <a:ext uri="{FF2B5EF4-FFF2-40B4-BE49-F238E27FC236}">
                <a16:creationId xmlns:a16="http://schemas.microsoft.com/office/drawing/2014/main" id="{16F73197-44E4-477E-AD8D-F20E723E7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75" y="4182327"/>
            <a:ext cx="3252925" cy="210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sney Offers Behind-the-Scenes Look at Exhilarating 'Rise of the  Resistance' Finale Effect">
            <a:extLst>
              <a:ext uri="{FF2B5EF4-FFF2-40B4-BE49-F238E27FC236}">
                <a16:creationId xmlns:a16="http://schemas.microsoft.com/office/drawing/2014/main" id="{B4015255-1AF3-4B4C-93A4-2E39B623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28" y="4188104"/>
            <a:ext cx="3421482" cy="21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w to Ride Star Wars: Rise of Resistance Guide - Disney Tourist Blog">
            <a:extLst>
              <a:ext uri="{FF2B5EF4-FFF2-40B4-BE49-F238E27FC236}">
                <a16:creationId xmlns:a16="http://schemas.microsoft.com/office/drawing/2014/main" id="{CD5F65AE-51FD-4B4E-B5E7-941DE366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553" y="4182327"/>
            <a:ext cx="2874159" cy="210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ar Wars: Rise of the Resistance is back up after being down at Disney  preview">
            <a:extLst>
              <a:ext uri="{FF2B5EF4-FFF2-40B4-BE49-F238E27FC236}">
                <a16:creationId xmlns:a16="http://schemas.microsoft.com/office/drawing/2014/main" id="{3C83BF87-49F4-4FA4-9345-50E66C5A8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14559" r="7576"/>
          <a:stretch/>
        </p:blipFill>
        <p:spPr bwMode="auto">
          <a:xfrm>
            <a:off x="9429226" y="795130"/>
            <a:ext cx="2550338" cy="14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96F3875-1B80-4E01-B522-1DBB069AF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60" y="1192391"/>
            <a:ext cx="2031332" cy="927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50AD42-5AC5-45BF-90B8-AABA5E92066B}"/>
              </a:ext>
            </a:extLst>
          </p:cNvPr>
          <p:cNvSpPr txBox="1"/>
          <p:nvPr/>
        </p:nvSpPr>
        <p:spPr>
          <a:xfrm>
            <a:off x="11160477" y="149749"/>
            <a:ext cx="8675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Training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F2A25A-D2C9-1F60-916A-0880E65D6C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4140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74795405_165730895834862_1374187944202348402_n">
            <a:hlinkClick r:id="" action="ppaction://media"/>
            <a:extLst>
              <a:ext uri="{FF2B5EF4-FFF2-40B4-BE49-F238E27FC236}">
                <a16:creationId xmlns:a16="http://schemas.microsoft.com/office/drawing/2014/main" id="{9B80AEBB-EE0B-4514-B99C-D6B2B4EAE2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84"/>
                </p14:media>
              </p:ext>
            </p:extLst>
          </p:nvPr>
        </p:nvPicPr>
        <p:blipFill rotWithShape="1">
          <a:blip r:embed="rId4"/>
          <a:srcRect t="6128" b="2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E622AC-4CEF-4554-4DE4-458513F5D7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I/ITSEC – Contemporary Applications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32796CD-9C02-4321-A07D-08D419DE8E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355522" cy="351411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6. Entertainment </a:t>
            </a:r>
            <a:r>
              <a:rPr lang="en-US" dirty="0"/>
              <a:t>(</a:t>
            </a:r>
            <a:r>
              <a:rPr lang="en-US" b="1" i="1" dirty="0"/>
              <a:t>Cosmic Rewind | 2022</a:t>
            </a:r>
            <a:r>
              <a:rPr lang="en-US" dirty="0"/>
              <a:t>)</a:t>
            </a:r>
          </a:p>
          <a:p>
            <a:endParaRPr lang="en-US" u="sng" dirty="0"/>
          </a:p>
          <a:p>
            <a:r>
              <a:rPr lang="en-US" u="sng" dirty="0"/>
              <a:t>Park</a:t>
            </a:r>
            <a:r>
              <a:rPr lang="en-US" dirty="0"/>
              <a:t>: EPCOT</a:t>
            </a:r>
          </a:p>
          <a:p>
            <a:r>
              <a:rPr lang="en-US" u="sng" dirty="0"/>
              <a:t>Experience</a:t>
            </a:r>
            <a:r>
              <a:rPr lang="en-US" dirty="0"/>
              <a:t>: Intergalactic chase through space &amp; time</a:t>
            </a:r>
          </a:p>
          <a:p>
            <a:r>
              <a:rPr lang="en-US" u="sng" dirty="0"/>
              <a:t>Motion</a:t>
            </a:r>
            <a:r>
              <a:rPr lang="en-US" dirty="0"/>
              <a:t>: track vehicles translate with full yaw capability</a:t>
            </a:r>
          </a:p>
          <a:p>
            <a:r>
              <a:rPr lang="en-US" u="sng" dirty="0"/>
              <a:t>Visuals</a:t>
            </a:r>
            <a:r>
              <a:rPr lang="en-US" dirty="0"/>
              <a:t>: immersive dome projection screen imagery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JUST ANNOUNCED: Guardians of the Galaxy: Cosmic Rewind Opening in 2022 at  EPCOT | Disney Parks Blog">
            <a:extLst>
              <a:ext uri="{FF2B5EF4-FFF2-40B4-BE49-F238E27FC236}">
                <a16:creationId xmlns:a16="http://schemas.microsoft.com/office/drawing/2014/main" id="{D0DD09D8-EFB4-468C-9586-3C4EF4B82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4" t="9387" r="24847" b="57415"/>
          <a:stretch/>
        </p:blipFill>
        <p:spPr bwMode="auto">
          <a:xfrm>
            <a:off x="7102479" y="1102962"/>
            <a:ext cx="2155371" cy="8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HOTOS: First Look Inside Guardians of the Galaxy - Cosmic Rewind  Rollercoaster at EPCOT - WDW News Today">
            <a:extLst>
              <a:ext uri="{FF2B5EF4-FFF2-40B4-BE49-F238E27FC236}">
                <a16:creationId xmlns:a16="http://schemas.microsoft.com/office/drawing/2014/main" id="{4A1A58BA-454E-4CDE-B29E-7FB9E62F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151" y="2650921"/>
            <a:ext cx="3440173" cy="325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uardians of the Galaxy Cosmic Rewind Ride Footage Teases EPCOT Ride">
            <a:extLst>
              <a:ext uri="{FF2B5EF4-FFF2-40B4-BE49-F238E27FC236}">
                <a16:creationId xmlns:a16="http://schemas.microsoft.com/office/drawing/2014/main" id="{EB7F51C3-B1C7-4A08-B04E-2C9F2748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93531"/>
            <a:ext cx="4928937" cy="2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blogmickey.com/wp-content/uploads/2019/03/spitz-projection-dome.png">
            <a:extLst>
              <a:ext uri="{FF2B5EF4-FFF2-40B4-BE49-F238E27FC236}">
                <a16:creationId xmlns:a16="http://schemas.microsoft.com/office/drawing/2014/main" id="{58936829-2EE0-47AA-A43E-39C50F397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/>
          <a:stretch/>
        </p:blipFill>
        <p:spPr bwMode="auto">
          <a:xfrm>
            <a:off x="5044070" y="4407568"/>
            <a:ext cx="2993364" cy="24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36B319-F17F-4B43-822E-D50560FC7F3D}"/>
              </a:ext>
            </a:extLst>
          </p:cNvPr>
          <p:cNvSpPr txBox="1"/>
          <p:nvPr/>
        </p:nvSpPr>
        <p:spPr>
          <a:xfrm>
            <a:off x="10984447" y="881655"/>
            <a:ext cx="108074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BlogMickey_c,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509C2C-D9EE-4B65-93CE-32B7AED7472B}"/>
              </a:ext>
            </a:extLst>
          </p:cNvPr>
          <p:cNvSpPr txBox="1"/>
          <p:nvPr/>
        </p:nvSpPr>
        <p:spPr>
          <a:xfrm>
            <a:off x="10984447" y="1133240"/>
            <a:ext cx="10887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BlogMickey_d, 2021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D63D8B-BB0B-406C-84F3-0DEB62C057D3}"/>
              </a:ext>
            </a:extLst>
          </p:cNvPr>
          <p:cNvSpPr txBox="1"/>
          <p:nvPr/>
        </p:nvSpPr>
        <p:spPr>
          <a:xfrm>
            <a:off x="11160477" y="149749"/>
            <a:ext cx="8675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eorgia" panose="02040502050405020303" pitchFamily="18" charset="0"/>
              </a:rPr>
              <a:t>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9473E-315E-9D4E-7BE7-C5C008B329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2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Overview/Motivation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2022 Overarching Conference Theme</a:t>
            </a:r>
          </a:p>
          <a:p>
            <a:pPr marL="0" indent="0">
              <a:buNone/>
            </a:pPr>
            <a:r>
              <a:rPr lang="en-US" i="1" dirty="0"/>
              <a:t>Accelerate Change by Transforming Training: “It’s Time to ACTT!”</a:t>
            </a:r>
          </a:p>
          <a:p>
            <a:pPr marL="0" indent="0">
              <a:buNone/>
            </a:pPr>
            <a:endParaRPr lang="en-US" i="1" dirty="0"/>
          </a:p>
          <a:p>
            <a:r>
              <a:rPr lang="en-US" b="1" i="1" dirty="0"/>
              <a:t>Accelerate Change</a:t>
            </a:r>
            <a:r>
              <a:rPr lang="en-US" dirty="0"/>
              <a:t>: Better adapt to an ever-evolving global landscape</a:t>
            </a:r>
          </a:p>
          <a:p>
            <a:pPr lvl="1"/>
            <a:r>
              <a:rPr lang="en-US" dirty="0"/>
              <a:t>New/advanced technologies (e.g., XR, AI, 5G, IoT)</a:t>
            </a:r>
          </a:p>
          <a:p>
            <a:pPr lvl="1"/>
            <a:r>
              <a:rPr lang="en-US" dirty="0"/>
              <a:t>Unexpected world events (e.g., COVID-19, politics)</a:t>
            </a:r>
          </a:p>
          <a:p>
            <a:r>
              <a:rPr lang="en-US" b="1" i="1" dirty="0"/>
              <a:t>Transforming Training</a:t>
            </a:r>
            <a:r>
              <a:rPr lang="en-US" dirty="0"/>
              <a:t>: An annual priority at I/ITSEC</a:t>
            </a:r>
          </a:p>
          <a:p>
            <a:pPr lvl="1"/>
            <a:r>
              <a:rPr lang="en-US" dirty="0"/>
              <a:t>Assuring readiness and situational awareness given current global uncertainties</a:t>
            </a:r>
          </a:p>
          <a:p>
            <a:pPr lvl="1"/>
            <a:r>
              <a:rPr lang="en-US" dirty="0"/>
              <a:t>Improving “mission” preparedness within the military, academic, and private sectors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A8E4E-381C-4275-A79E-E9DB81D765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287" y="-12033"/>
            <a:ext cx="1445713" cy="19031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7EC308-1EB9-A22E-D86A-B7F07D3873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199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Tutorial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7371963" cy="5075237"/>
          </a:xfrm>
        </p:spPr>
        <p:txBody>
          <a:bodyPr/>
          <a:lstStyle/>
          <a:p>
            <a:r>
              <a:rPr lang="en-US" dirty="0"/>
              <a:t>I/ITSEC: the </a:t>
            </a:r>
            <a:r>
              <a:rPr lang="en-US" b="1" dirty="0"/>
              <a:t>world’s largest Training, Simulation, and Education </a:t>
            </a:r>
            <a:r>
              <a:rPr lang="en-US" dirty="0"/>
              <a:t>Conference</a:t>
            </a:r>
          </a:p>
          <a:p>
            <a:endParaRPr lang="en-US" dirty="0"/>
          </a:p>
          <a:p>
            <a:pPr lvl="1"/>
            <a:r>
              <a:rPr lang="en-US" dirty="0"/>
              <a:t>Initiated in 1966 as the </a:t>
            </a:r>
            <a:r>
              <a:rPr lang="en-US" i="1" dirty="0"/>
              <a:t>Naval Training Device Center/Industry Conference</a:t>
            </a:r>
          </a:p>
          <a:p>
            <a:pPr lvl="2"/>
            <a:r>
              <a:rPr lang="en-US" dirty="0"/>
              <a:t>Became “I/ITSEC” in 1997</a:t>
            </a:r>
          </a:p>
          <a:p>
            <a:pPr lvl="2"/>
            <a:r>
              <a:rPr lang="en-US" dirty="0">
                <a:hlinkClick r:id="rId2"/>
              </a:rPr>
              <a:t>https://www.iitsec.org/about-iitsec/history</a:t>
            </a:r>
            <a:endParaRPr lang="en-US" dirty="0"/>
          </a:p>
          <a:p>
            <a:pPr lvl="1"/>
            <a:r>
              <a:rPr lang="en-US" dirty="0"/>
              <a:t>Organized by the </a:t>
            </a:r>
            <a:r>
              <a:rPr lang="en-US" b="1" dirty="0"/>
              <a:t>National Training &amp; Simulation Association (NTSA)</a:t>
            </a:r>
          </a:p>
          <a:p>
            <a:pPr lvl="2"/>
            <a:r>
              <a:rPr lang="en-US" dirty="0"/>
              <a:t>National Defense Industrial Association (NDIA) affiliate</a:t>
            </a:r>
          </a:p>
          <a:p>
            <a:pPr lvl="2"/>
            <a:r>
              <a:rPr lang="en-US" dirty="0"/>
              <a:t>Promotes interdisciplinary cooperation within the fields of M&amp;S, training, education, analysis, and related disciplines</a:t>
            </a:r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0" name="Picture 4" descr="Link C-3 Flight Trainer - ASME">
            <a:extLst>
              <a:ext uri="{FF2B5EF4-FFF2-40B4-BE49-F238E27FC236}">
                <a16:creationId xmlns:a16="http://schemas.microsoft.com/office/drawing/2014/main" id="{3B26BC7A-8B30-4DB2-B844-12B0CF767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02" y="1324379"/>
            <a:ext cx="3426127" cy="210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earning to Fly with a Flight Simulator - FLYING Magazine">
            <a:extLst>
              <a:ext uri="{FF2B5EF4-FFF2-40B4-BE49-F238E27FC236}">
                <a16:creationId xmlns:a16="http://schemas.microsoft.com/office/drawing/2014/main" id="{73B0E238-A3B0-4686-883F-2BF14082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457" y="3890100"/>
            <a:ext cx="3257272" cy="217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938B24-C408-926D-7F88-BB1091466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8910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Tutorial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I/ITSEC offers a full week of opportunity for Professional Development</a:t>
            </a:r>
          </a:p>
          <a:p>
            <a:pPr lvl="1"/>
            <a:r>
              <a:rPr lang="en-US" dirty="0"/>
              <a:t>Tutorials	Papers		Workshops		{Exhibition Hall}</a:t>
            </a:r>
          </a:p>
          <a:p>
            <a:pPr lvl="1"/>
            <a:r>
              <a:rPr lang="en-US" dirty="0"/>
              <a:t>Foundational concepts (M&amp;S, LVCA, VV&amp;A)</a:t>
            </a:r>
          </a:p>
          <a:p>
            <a:pPr lvl="1"/>
            <a:r>
              <a:rPr lang="en-US" i="1" dirty="0"/>
              <a:t>Accelerate Change by Transforming Training: “It’s Time to ACTT!”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Training, Simulation, and Education – our three foundational pillars</a:t>
            </a:r>
          </a:p>
          <a:p>
            <a:pPr lvl="1"/>
            <a:r>
              <a:rPr lang="en-US" dirty="0"/>
              <a:t>Improve preparedness | Applied science of M&amp;S | The science of learning</a:t>
            </a:r>
          </a:p>
          <a:p>
            <a:endParaRPr lang="en-US" dirty="0"/>
          </a:p>
          <a:p>
            <a:r>
              <a:rPr lang="en-US" dirty="0"/>
              <a:t>Certified Modeling &amp; Simulation Professional (CMSP) </a:t>
            </a:r>
          </a:p>
          <a:p>
            <a:pPr lvl="1"/>
            <a:r>
              <a:rPr lang="en-US" dirty="0"/>
              <a:t>Recognized M&amp;S Professional Distinction | Recent upgrades (</a:t>
            </a:r>
            <a:r>
              <a:rPr lang="en-US" i="1" dirty="0"/>
              <a:t>3.0</a:t>
            </a:r>
            <a:r>
              <a:rPr lang="en-US" dirty="0"/>
              <a:t>) | Path forward (</a:t>
            </a:r>
            <a:r>
              <a:rPr lang="en-US" i="1" dirty="0"/>
              <a:t>4.0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D9E03EB-F3CC-4AFB-9922-17DC3742B85B}"/>
              </a:ext>
            </a:extLst>
          </p:cNvPr>
          <p:cNvSpPr/>
          <p:nvPr/>
        </p:nvSpPr>
        <p:spPr bwMode="auto">
          <a:xfrm>
            <a:off x="2723147" y="1730541"/>
            <a:ext cx="376990" cy="1644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5656338-A7BE-4890-88F2-C08508342FE3}"/>
              </a:ext>
            </a:extLst>
          </p:cNvPr>
          <p:cNvSpPr/>
          <p:nvPr/>
        </p:nvSpPr>
        <p:spPr bwMode="auto">
          <a:xfrm>
            <a:off x="4419599" y="1730541"/>
            <a:ext cx="376990" cy="1644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5D0EEC4-9BA2-4998-B0BE-5C1E31072A9D}"/>
              </a:ext>
            </a:extLst>
          </p:cNvPr>
          <p:cNvSpPr/>
          <p:nvPr/>
        </p:nvSpPr>
        <p:spPr bwMode="auto">
          <a:xfrm>
            <a:off x="6681537" y="1730541"/>
            <a:ext cx="882316" cy="1644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9ADDD-4066-6ECA-B734-A2CC2819BD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4070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Tutorial 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Overview of contemporary M&amp;S applications across disciplines and subcommittees</a:t>
            </a:r>
          </a:p>
          <a:p>
            <a:pPr marL="0" indent="0">
              <a:buNone/>
            </a:pPr>
            <a:endParaRPr lang="en-US" dirty="0"/>
          </a:p>
          <a:p>
            <a:pPr marL="1066785" lvl="1" indent="-457200">
              <a:buFont typeface="+mj-lt"/>
              <a:buAutoNum type="arabicParenR"/>
            </a:pPr>
            <a:r>
              <a:rPr lang="en-US" u="sng" dirty="0"/>
              <a:t>Military/Simulation</a:t>
            </a:r>
            <a:r>
              <a:rPr lang="en-US" dirty="0"/>
              <a:t>: Digital Twins for Ukraine Pilots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u="sng" dirty="0"/>
              <a:t>Manufacturing/ECIT</a:t>
            </a:r>
            <a:r>
              <a:rPr lang="en-US" dirty="0"/>
              <a:t>: Inherent process parallels between M&amp;S and DFAM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u="sng" dirty="0"/>
              <a:t>Transportation/PSMA</a:t>
            </a:r>
            <a:r>
              <a:rPr lang="en-US" dirty="0"/>
              <a:t>: LVCA taxonomy to advise future advanced air mobility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u="sng" dirty="0"/>
              <a:t>Experiential Learning/Education</a:t>
            </a:r>
            <a:r>
              <a:rPr lang="en-US" dirty="0"/>
              <a:t>: Games to improve engineering education outcomes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u="sng" dirty="0"/>
              <a:t>Public Health/HPAE</a:t>
            </a:r>
            <a:r>
              <a:rPr lang="en-US" dirty="0"/>
              <a:t>: Predict COVID-19 best practices in health science applications</a:t>
            </a:r>
          </a:p>
          <a:p>
            <a:pPr marL="1066785" lvl="1" indent="-457200">
              <a:buFont typeface="+mj-lt"/>
              <a:buAutoNum type="arabicParenR"/>
            </a:pPr>
            <a:r>
              <a:rPr lang="en-US" u="sng" dirty="0"/>
              <a:t>Entertainment/Training</a:t>
            </a:r>
            <a:r>
              <a:rPr lang="en-US" dirty="0"/>
              <a:t>: High-fidelity M&amp;S for effective thrill ride applications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81C782-AAFC-41C8-CFD7-E6CCF790CE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53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 (</a:t>
            </a:r>
            <a:r>
              <a:rPr lang="en-US" i="1" dirty="0"/>
              <a:t>revisited</a:t>
            </a:r>
            <a:r>
              <a:rPr lang="en-US" dirty="0"/>
              <a:t>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defTabSz="457200">
              <a:buNone/>
            </a:pPr>
            <a:r>
              <a:rPr lang="en-US" dirty="0"/>
              <a:t>1)	</a:t>
            </a:r>
            <a:r>
              <a:rPr lang="en-US" b="1" dirty="0"/>
              <a:t>Define</a:t>
            </a:r>
            <a:r>
              <a:rPr lang="en-US" dirty="0"/>
              <a:t> core and fundamental concepts of I/ITSEC from a notional perspective</a:t>
            </a:r>
          </a:p>
          <a:p>
            <a:pPr marL="0" indent="0" defTabSz="457200">
              <a:buNone/>
            </a:pPr>
            <a:r>
              <a:rPr lang="en-US" dirty="0"/>
              <a:t>2)	</a:t>
            </a:r>
            <a:r>
              <a:rPr lang="en-US" b="1" dirty="0"/>
              <a:t>Classify</a:t>
            </a:r>
            <a:r>
              <a:rPr lang="en-US" dirty="0"/>
              <a:t> varied/convergent opportunities at I/ITSEC for Professional Development</a:t>
            </a:r>
          </a:p>
          <a:p>
            <a:pPr marL="0" indent="0" defTabSz="457200">
              <a:buNone/>
            </a:pPr>
            <a:r>
              <a:rPr lang="en-US" dirty="0"/>
              <a:t>3)	</a:t>
            </a:r>
            <a:r>
              <a:rPr lang="en-US" b="1" dirty="0"/>
              <a:t>Examine</a:t>
            </a:r>
            <a:r>
              <a:rPr lang="en-US" dirty="0"/>
              <a:t> M&amp;S as a field of discipline and professional distinction (CMSP)</a:t>
            </a:r>
          </a:p>
          <a:p>
            <a:pPr marL="0" indent="0" defTabSz="457200">
              <a:buNone/>
            </a:pPr>
            <a:r>
              <a:rPr lang="en-US" dirty="0"/>
              <a:t>4)	</a:t>
            </a:r>
            <a:r>
              <a:rPr lang="en-US" b="1" dirty="0"/>
              <a:t>Evaluate</a:t>
            </a:r>
            <a:r>
              <a:rPr lang="en-US" dirty="0"/>
              <a:t> advanced applications of LVCA current practice within disparate fields</a:t>
            </a:r>
          </a:p>
          <a:p>
            <a:pPr marL="0" indent="0" defTabSz="457200">
              <a:buNone/>
            </a:pPr>
            <a:r>
              <a:rPr lang="en-US" dirty="0"/>
              <a:t>5)	</a:t>
            </a:r>
            <a:r>
              <a:rPr lang="en-US" b="1" dirty="0"/>
              <a:t>Summarize</a:t>
            </a:r>
            <a:r>
              <a:rPr lang="en-US" dirty="0"/>
              <a:t> outcomes, determine next steps, (and </a:t>
            </a:r>
            <a:r>
              <a:rPr lang="en-US" b="1" i="1" dirty="0"/>
              <a:t>ACTT</a:t>
            </a:r>
            <a:r>
              <a:rPr lang="en-US" dirty="0"/>
              <a:t> accordingly)!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Everything you&amp;#39;ve ever wanted to know about Bloom&amp;#39;s Taxonomy">
            <a:extLst>
              <a:ext uri="{FF2B5EF4-FFF2-40B4-BE49-F238E27FC236}">
                <a16:creationId xmlns:a16="http://schemas.microsoft.com/office/drawing/2014/main" id="{CBA64F13-ECE1-4598-9592-05A07463B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 b="11258"/>
          <a:stretch/>
        </p:blipFill>
        <p:spPr bwMode="auto">
          <a:xfrm>
            <a:off x="2330122" y="3860016"/>
            <a:ext cx="6809874" cy="22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7096E-1D7A-4E4D-B38E-5C6441E34FE9}"/>
              </a:ext>
            </a:extLst>
          </p:cNvPr>
          <p:cNvSpPr txBox="1"/>
          <p:nvPr/>
        </p:nvSpPr>
        <p:spPr>
          <a:xfrm>
            <a:off x="7887456" y="6121952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McNulty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4C61E-A22C-AC15-8E4C-55C0EC6088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23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39492" y="1046715"/>
            <a:ext cx="11647700" cy="5322001"/>
          </a:xfrm>
        </p:spPr>
        <p:txBody>
          <a:bodyPr/>
          <a:lstStyle/>
          <a:p>
            <a:r>
              <a:rPr lang="en-US" sz="1100" b="1" dirty="0"/>
              <a:t>3D Systems, 2022</a:t>
            </a:r>
          </a:p>
          <a:p>
            <a:pPr lvl="1"/>
            <a:r>
              <a:rPr lang="en-US" sz="1100" dirty="0"/>
              <a:t>Topology Optimization and Direct Metal 3D Printing (DMP) in GE Aircraft Engine Bracket Challenge</a:t>
            </a:r>
          </a:p>
          <a:p>
            <a:pPr lvl="1"/>
            <a:r>
              <a:rPr lang="en-US" sz="1100" dirty="0">
                <a:hlinkClick r:id="rId2"/>
              </a:rPr>
              <a:t>https://www.3dsystems.com/learning-center/case-studies/topology-optimization-and-dmp-combine-meet-ge-aircraft-engine-bracket</a:t>
            </a:r>
            <a:endParaRPr lang="en-US" sz="1100" dirty="0"/>
          </a:p>
          <a:p>
            <a:r>
              <a:rPr lang="en-US" sz="1100" b="1" dirty="0"/>
              <a:t>Asadi et al., 2020</a:t>
            </a:r>
          </a:p>
          <a:p>
            <a:pPr lvl="1"/>
            <a:r>
              <a:rPr lang="en-US" sz="1100" dirty="0"/>
              <a:t>Efficacy of masks and face coverings in controlling outward aerosol particle emission from expiratory activities</a:t>
            </a:r>
          </a:p>
          <a:p>
            <a:pPr lvl="1"/>
            <a:r>
              <a:rPr lang="en-US" sz="1100" dirty="0">
                <a:hlinkClick r:id="rId3"/>
              </a:rPr>
              <a:t>https://doi.org/10.1038/s41598-020-72798-7</a:t>
            </a:r>
            <a:endParaRPr lang="en-US" sz="1100" dirty="0"/>
          </a:p>
          <a:p>
            <a:r>
              <a:rPr lang="en-US" sz="1100" b="1" dirty="0"/>
              <a:t>Bartel, 2003  </a:t>
            </a:r>
          </a:p>
          <a:p>
            <a:pPr lvl="1"/>
            <a:r>
              <a:rPr lang="en-US" sz="1100" dirty="0"/>
              <a:t>“Engineering in Entertainment”, </a:t>
            </a:r>
            <a:r>
              <a:rPr lang="en-US" sz="1100" i="1" dirty="0"/>
              <a:t>Teachers @ I/ITSEC</a:t>
            </a:r>
          </a:p>
          <a:p>
            <a:pPr lvl="1"/>
            <a:r>
              <a:rPr lang="en-US" sz="1100" dirty="0"/>
              <a:t>Sponsored by Moog, Inc., {shared Power Point presentation}.</a:t>
            </a:r>
          </a:p>
          <a:p>
            <a:r>
              <a:rPr lang="en-US" sz="1100" b="1" dirty="0"/>
              <a:t>Bilbao, 2019</a:t>
            </a:r>
          </a:p>
          <a:p>
            <a:pPr lvl="1"/>
            <a:r>
              <a:rPr lang="en-US" sz="1100" dirty="0"/>
              <a:t>How it works: Patent behind Disney's Millennium Falcon: Smugglers Run ride</a:t>
            </a:r>
          </a:p>
          <a:p>
            <a:pPr lvl="1"/>
            <a:r>
              <a:rPr lang="en-US" sz="1100" dirty="0">
                <a:hlinkClick r:id="rId4"/>
              </a:rPr>
              <a:t>https://www.bizjournals.com/orlando/news/2019/10/04/how-it-works-patent-behind-disneys-millennium.html</a:t>
            </a:r>
            <a:endParaRPr lang="en-US" sz="1100" dirty="0"/>
          </a:p>
          <a:p>
            <a:r>
              <a:rPr lang="en-US" sz="1100" b="1" dirty="0"/>
              <a:t>BlogMickey_a, 2019</a:t>
            </a:r>
          </a:p>
          <a:p>
            <a:pPr lvl="1"/>
            <a:r>
              <a:rPr lang="en-US" sz="1100" dirty="0"/>
              <a:t>Behind-the-Scenes Look at Millennium Falcon Motion Pod and Turntable in Star Wars: Galaxy’s Edge</a:t>
            </a:r>
          </a:p>
          <a:p>
            <a:pPr lvl="1"/>
            <a:r>
              <a:rPr lang="en-US" sz="1100" dirty="0">
                <a:hlinkClick r:id="rId5"/>
              </a:rPr>
              <a:t>https://blogmickey.com/2019/12/behind-the-scenes-look-at-millennium-falcon-motion-pod-and-turntable-in-star-wars-galaxys-edge/</a:t>
            </a:r>
            <a:endParaRPr lang="en-US" sz="1100" dirty="0"/>
          </a:p>
          <a:p>
            <a:r>
              <a:rPr lang="en-US" sz="1100" b="1" dirty="0"/>
              <a:t>BlogMickey_b, 2020</a:t>
            </a:r>
          </a:p>
          <a:p>
            <a:pPr lvl="1"/>
            <a:r>
              <a:rPr lang="en-US" sz="1100" dirty="0"/>
              <a:t>Disney Offers Behind-the-Scenes Look at Exhilarating ‘Rise of the Resistance’ Finale Effect</a:t>
            </a:r>
          </a:p>
          <a:p>
            <a:pPr lvl="1"/>
            <a:r>
              <a:rPr lang="en-US" sz="1100" dirty="0">
                <a:hlinkClick r:id="rId6"/>
              </a:rPr>
              <a:t>https://blogmickey.com/2019/12/disney-offers-behind-the-scenes-look-at-creation-of-rise-of-the-resistance-special-effects/</a:t>
            </a:r>
            <a:endParaRPr lang="en-US" sz="1100" dirty="0"/>
          </a:p>
          <a:p>
            <a:r>
              <a:rPr lang="en-US" sz="1100" b="1" dirty="0"/>
              <a:t>BlogMickey_c, 2019</a:t>
            </a:r>
          </a:p>
          <a:p>
            <a:pPr lvl="1"/>
            <a:r>
              <a:rPr lang="en-US" sz="1100" dirty="0"/>
              <a:t>Permit Points to Large Projection Dome Installation Inside Guardians of the Galaxy Roller Coaster</a:t>
            </a:r>
          </a:p>
          <a:p>
            <a:pPr lvl="1"/>
            <a:r>
              <a:rPr lang="en-US" sz="1100" dirty="0">
                <a:hlinkClick r:id="rId7"/>
              </a:rPr>
              <a:t>https://blogmickey.com/2019/03/permit-points-to-large-projection-dome-installation-inside-guardians-of-the-galaxy-roller-coaster/</a:t>
            </a:r>
            <a:endParaRPr lang="en-US" sz="1100" dirty="0"/>
          </a:p>
          <a:p>
            <a:r>
              <a:rPr lang="en-US" sz="1100" b="1" dirty="0"/>
              <a:t>BlogMickey_d, 2021</a:t>
            </a:r>
          </a:p>
          <a:p>
            <a:pPr lvl="1"/>
            <a:r>
              <a:rPr lang="en-US" sz="1100" dirty="0"/>
              <a:t>Imagineering: Show Element Install Coming for Cosmic Rewind at EPCOT</a:t>
            </a:r>
          </a:p>
          <a:p>
            <a:pPr lvl="1"/>
            <a:r>
              <a:rPr lang="en-US" sz="1100" dirty="0">
                <a:hlinkClick r:id="rId8"/>
              </a:rPr>
              <a:t>https://blogmickey.com/2021/04/imagineering-show-element-install-coming-for-cosmic-rewind-at-epcot/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4A172-83A3-E688-1C70-BB66A93CE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829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39492" y="1046716"/>
            <a:ext cx="11647700" cy="5390180"/>
          </a:xfrm>
        </p:spPr>
        <p:txBody>
          <a:bodyPr/>
          <a:lstStyle/>
          <a:p>
            <a:r>
              <a:rPr lang="en-US" sz="1100" b="1" dirty="0"/>
              <a:t>Department of Defense (DoD), 1998</a:t>
            </a:r>
          </a:p>
          <a:p>
            <a:pPr lvl="1"/>
            <a:r>
              <a:rPr lang="en-US" sz="1100" dirty="0"/>
              <a:t>"DoD Modeling and Simulation (M&amp;S) Glossary", DoD 5000.59-M, DoD, January 1998</a:t>
            </a:r>
          </a:p>
          <a:p>
            <a:r>
              <a:rPr lang="en-US" sz="1100" b="1" dirty="0"/>
              <a:t>Gartner, 2017</a:t>
            </a:r>
          </a:p>
          <a:p>
            <a:pPr lvl="1"/>
            <a:r>
              <a:rPr lang="en-US" sz="1100" dirty="0"/>
              <a:t>Hype Cycle for Emerging Technologies (2017)</a:t>
            </a:r>
          </a:p>
          <a:p>
            <a:pPr lvl="1"/>
            <a:r>
              <a:rPr lang="en-US" sz="1100" dirty="0">
                <a:hlinkClick r:id="rId2"/>
              </a:rPr>
              <a:t>https://blogs-images.forbes.com/louiscolumbus/files/2017/08/hype-cycle-for-emerging-technologies-2017.jpg</a:t>
            </a:r>
            <a:endParaRPr lang="en-US" sz="1100" dirty="0"/>
          </a:p>
          <a:p>
            <a:r>
              <a:rPr lang="en-US" sz="1100" b="1" dirty="0"/>
              <a:t>Hulme et al., 2018a</a:t>
            </a:r>
          </a:p>
          <a:p>
            <a:pPr lvl="1"/>
            <a:r>
              <a:rPr lang="en-US" sz="1100" dirty="0"/>
              <a:t>The Science of Thrills: Applied M&amp;S in the Entertainment Industry, I/ITSEC (BEST TUTORIAL 2018) </a:t>
            </a:r>
          </a:p>
          <a:p>
            <a:pPr lvl="1"/>
            <a:r>
              <a:rPr lang="en-US" sz="1100" dirty="0">
                <a:hlinkClick r:id="rId3"/>
              </a:rPr>
              <a:t>https://doi.org/10.13140/RG.2.2.34075.08487</a:t>
            </a:r>
            <a:endParaRPr lang="en-US" sz="1100" dirty="0"/>
          </a:p>
          <a:p>
            <a:r>
              <a:rPr lang="en-US" sz="1100" b="1" dirty="0"/>
              <a:t>Hulme et al., 2018b</a:t>
            </a:r>
          </a:p>
          <a:p>
            <a:pPr lvl="1"/>
            <a:r>
              <a:rPr lang="en-US" sz="1100" dirty="0"/>
              <a:t>Game-based Proving-grounds Simulation to assess Driving &amp; Learning Preferences”, I/ITSEC 2018 (Simulation)</a:t>
            </a:r>
          </a:p>
          <a:p>
            <a:pPr lvl="1"/>
            <a:r>
              <a:rPr lang="en-US" sz="1100" dirty="0">
                <a:hlinkClick r:id="rId4"/>
              </a:rPr>
              <a:t>http://www.iitsecdocs.com/download/2018/2018_18003</a:t>
            </a:r>
            <a:endParaRPr lang="en-US" sz="1100" dirty="0"/>
          </a:p>
          <a:p>
            <a:r>
              <a:rPr lang="en-US" sz="1100" b="1" dirty="0"/>
              <a:t>Hulme et al., 2019a</a:t>
            </a:r>
          </a:p>
          <a:p>
            <a:pPr lvl="1"/>
            <a:r>
              <a:rPr lang="en-US" sz="1100" dirty="0"/>
              <a:t>The Flying Car - Emergent Modeling &amp; Simulation (M&amp;S) Policies and Standards concerns, I/ITSEC 2019 (PSMA)</a:t>
            </a:r>
          </a:p>
          <a:p>
            <a:pPr lvl="1"/>
            <a:r>
              <a:rPr lang="en-US" sz="1100" dirty="0">
                <a:hlinkClick r:id="rId5"/>
              </a:rPr>
              <a:t>https://www.xcdsystem.com/iitsec/proceedings/index.cfm?Year=2019&amp;CID=48&amp;AbID=26604</a:t>
            </a:r>
            <a:endParaRPr lang="en-US" sz="1100" dirty="0"/>
          </a:p>
          <a:p>
            <a:r>
              <a:rPr lang="en-US" sz="1100" b="1" dirty="0"/>
              <a:t>Hulme et al., 2019b</a:t>
            </a:r>
          </a:p>
          <a:p>
            <a:pPr lvl="1"/>
            <a:r>
              <a:rPr lang="en-US" sz="1100" dirty="0"/>
              <a:t>Game-based Learning to Enhance Post-secondary Engineering Training Effectiveness”, I/ITSEC 2019 (Training)</a:t>
            </a:r>
          </a:p>
          <a:p>
            <a:pPr lvl="1"/>
            <a:r>
              <a:rPr lang="en-US" sz="1100" dirty="0">
                <a:hlinkClick r:id="rId6"/>
              </a:rPr>
              <a:t>https://www.xcdsystem.com/iitsec/proceedings/index.cfm?Year=2019&amp;CID=48&amp;AbID=26598</a:t>
            </a:r>
            <a:endParaRPr lang="en-US" sz="1100" dirty="0"/>
          </a:p>
          <a:p>
            <a:r>
              <a:rPr lang="en-US" sz="1100" b="1" dirty="0"/>
              <a:t>Hulme et al., 2021a</a:t>
            </a:r>
          </a:p>
          <a:p>
            <a:pPr lvl="1"/>
            <a:r>
              <a:rPr lang="en-US" sz="1100" dirty="0"/>
              <a:t>Advanced Air Mobility (AAM) – Innovating Modeling &amp; Simulation to Revolutionize the Future of Transportation, I/ITSEC (BEST TUTORIAL 2021) </a:t>
            </a:r>
          </a:p>
          <a:p>
            <a:pPr lvl="1"/>
            <a:r>
              <a:rPr lang="en-US" sz="1100" dirty="0">
                <a:hlinkClick r:id="rId7"/>
              </a:rPr>
              <a:t>https://www.xcdsystem.com/iitsec/proceedings/index.cfm?Year=2021&amp;CID=862&amp;AbID=95594</a:t>
            </a:r>
            <a:endParaRPr lang="en-US" sz="1100" dirty="0"/>
          </a:p>
          <a:p>
            <a:r>
              <a:rPr lang="en-US" sz="1100" b="1" dirty="0"/>
              <a:t>Hulme et al., 2021b</a:t>
            </a:r>
          </a:p>
          <a:p>
            <a:pPr lvl="1"/>
            <a:r>
              <a:rPr lang="en-US" sz="1100" dirty="0"/>
              <a:t>Incorporation of Modeling, Simulation, and Game-Based Learning in Engineering Dynamics Education to enhance Learning Outcomes towards improving Vehicle Design and Driver Safety, Safety, 7(2), 30.  </a:t>
            </a:r>
          </a:p>
          <a:p>
            <a:pPr lvl="1"/>
            <a:r>
              <a:rPr lang="en-US" sz="1100" dirty="0">
                <a:hlinkClick r:id="rId8"/>
              </a:rPr>
              <a:t>https://doi.org/10.3390/safety7020030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F965F6-D1E4-6010-139E-3D88A15339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07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6711F8C-4E6B-46F7-AE97-FCFCB28C1F7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9492" y="1046716"/>
            <a:ext cx="11647700" cy="5193664"/>
          </a:xfrm>
        </p:spPr>
        <p:txBody>
          <a:bodyPr/>
          <a:lstStyle/>
          <a:p>
            <a:r>
              <a:rPr lang="en-US" sz="1100" b="1" dirty="0"/>
              <a:t>Hulme et al., 2022</a:t>
            </a:r>
          </a:p>
          <a:p>
            <a:pPr lvl="1"/>
            <a:r>
              <a:rPr lang="en-US" sz="1100" dirty="0"/>
              <a:t>Human Mobility 2049 - It’s Time to “ACTT” (Aeronautical Conceptualization for Tomorrow's Transportation), I/ITSEC 2022 (Simulation)</a:t>
            </a:r>
          </a:p>
          <a:p>
            <a:pPr lvl="1"/>
            <a:r>
              <a:rPr lang="en-US" sz="1100" u="sng" dirty="0">
                <a:solidFill>
                  <a:srgbClr val="FF0000"/>
                </a:solidFill>
              </a:rPr>
              <a:t>Publication status pending</a:t>
            </a:r>
          </a:p>
          <a:p>
            <a:r>
              <a:rPr lang="en-US" sz="1100" b="1" dirty="0"/>
              <a:t>Karlsson, Pejryd, &amp; Strömberg, 2020</a:t>
            </a:r>
          </a:p>
          <a:p>
            <a:pPr lvl="1"/>
            <a:r>
              <a:rPr lang="en-US" sz="1100" dirty="0"/>
              <a:t>Generative Design Optimization and Characterization of Triple Periodic Lattice Structures in AlSi10Mg. </a:t>
            </a:r>
          </a:p>
          <a:p>
            <a:pPr lvl="1"/>
            <a:r>
              <a:rPr lang="en-US" sz="1100" dirty="0">
                <a:hlinkClick r:id="rId2"/>
              </a:rPr>
              <a:t>https://doi.org/10.1007/978-3-030-54334-1_1</a:t>
            </a:r>
            <a:endParaRPr lang="en-US" sz="1100" dirty="0"/>
          </a:p>
          <a:p>
            <a:r>
              <a:rPr lang="en-US" sz="1100" b="1" dirty="0"/>
              <a:t>Kelso et al., 2009</a:t>
            </a:r>
          </a:p>
          <a:p>
            <a:pPr lvl="1"/>
            <a:r>
              <a:rPr lang="en-US" sz="1100" dirty="0"/>
              <a:t>Simulation suggests that rapid activation of social distancing can arrest epidemic development due to a novel strain of influenza</a:t>
            </a:r>
          </a:p>
          <a:p>
            <a:pPr lvl="1"/>
            <a:r>
              <a:rPr lang="en-US" sz="1100" dirty="0">
                <a:hlinkClick r:id="rId3"/>
              </a:rPr>
              <a:t>https://doi.org/10.1186/1471-2458-9-117</a:t>
            </a:r>
            <a:endParaRPr lang="en-US" sz="1100" dirty="0"/>
          </a:p>
          <a:p>
            <a:r>
              <a:rPr lang="en-US" sz="1100" b="1" dirty="0"/>
              <a:t>LePan, 2020</a:t>
            </a:r>
          </a:p>
          <a:p>
            <a:pPr lvl="1"/>
            <a:r>
              <a:rPr lang="en-US" sz="1100" dirty="0"/>
              <a:t>Visualizing the History of Pandemics | Visual Capitalist</a:t>
            </a:r>
          </a:p>
          <a:p>
            <a:pPr lvl="1"/>
            <a:r>
              <a:rPr lang="en-US" sz="1100" dirty="0">
                <a:hlinkClick r:id="rId4"/>
              </a:rPr>
              <a:t>https://www.visualcapitalist.com/history-of-pandemics-deadliest/</a:t>
            </a:r>
            <a:endParaRPr lang="en-US" sz="1100" dirty="0"/>
          </a:p>
          <a:p>
            <a:r>
              <a:rPr lang="en-US" sz="1100" b="1" dirty="0"/>
              <a:t>Lu, 2020</a:t>
            </a:r>
          </a:p>
          <a:p>
            <a:pPr lvl="1"/>
            <a:r>
              <a:rPr lang="en-US" sz="1100" dirty="0"/>
              <a:t>The Math Behind Social Distancing | Visual Capitalist</a:t>
            </a:r>
          </a:p>
          <a:p>
            <a:pPr lvl="1"/>
            <a:r>
              <a:rPr lang="en-US" sz="1100" dirty="0">
                <a:hlinkClick r:id="rId5"/>
              </a:rPr>
              <a:t>https://www.visualcapitalist.com/the-math-behind-social-distancing/</a:t>
            </a:r>
            <a:endParaRPr lang="en-US" sz="1100" dirty="0"/>
          </a:p>
          <a:p>
            <a:r>
              <a:rPr lang="en-US" sz="1100" b="1" dirty="0"/>
              <a:t>M&amp;SPCC, 2012</a:t>
            </a:r>
          </a:p>
          <a:p>
            <a:pPr lvl="1"/>
            <a:r>
              <a:rPr lang="en-US" sz="1100" dirty="0"/>
              <a:t>Certified Modeling &amp; Simulation Professional Program – Management Plan (v1.1), November, 2012 (</a:t>
            </a:r>
            <a:r>
              <a:rPr lang="en-US" sz="1100" i="1" dirty="0"/>
              <a:t>shared PDF</a:t>
            </a:r>
            <a:r>
              <a:rPr lang="en-US" sz="1100" dirty="0"/>
              <a:t>)</a:t>
            </a:r>
          </a:p>
          <a:p>
            <a:r>
              <a:rPr lang="en-US" sz="1100" b="1" dirty="0"/>
              <a:t>Marla, 1997</a:t>
            </a:r>
          </a:p>
          <a:p>
            <a:pPr lvl="1"/>
            <a:r>
              <a:rPr lang="en-US" sz="1100" dirty="0"/>
              <a:t>Introduction to Modeling and Simulation</a:t>
            </a:r>
          </a:p>
          <a:p>
            <a:pPr lvl="1"/>
            <a:r>
              <a:rPr lang="en-US" sz="1100" dirty="0">
                <a:hlinkClick r:id="rId6"/>
              </a:rPr>
              <a:t>https://doi.org/10.1145/268437.268440</a:t>
            </a:r>
            <a:endParaRPr lang="en-US" sz="1100" dirty="0"/>
          </a:p>
          <a:p>
            <a:r>
              <a:rPr lang="en-US" sz="1100" b="1" dirty="0"/>
              <a:t>Mayo Clinic, 2020</a:t>
            </a:r>
          </a:p>
          <a:p>
            <a:pPr lvl="1"/>
            <a:r>
              <a:rPr lang="en-US" sz="1100" dirty="0"/>
              <a:t>Mask Containment Study (</a:t>
            </a:r>
            <a:r>
              <a:rPr lang="en-US" sz="1100" i="1" dirty="0"/>
              <a:t>video link</a:t>
            </a:r>
            <a:r>
              <a:rPr lang="en-US" sz="1100" dirty="0"/>
              <a:t>)</a:t>
            </a:r>
          </a:p>
          <a:p>
            <a:pPr lvl="1"/>
            <a:r>
              <a:rPr lang="en-US" sz="1100" dirty="0">
                <a:hlinkClick r:id="rId7"/>
              </a:rPr>
              <a:t>https://www.youtube.com/watch?v=g_bM1y1IpJY</a:t>
            </a:r>
            <a:endParaRPr lang="en-US" sz="1100" dirty="0"/>
          </a:p>
          <a:p>
            <a:pPr lvl="1"/>
            <a:endParaRPr lang="en-US" sz="1100" dirty="0"/>
          </a:p>
          <a:p>
            <a:pPr marL="609585" lvl="1" indent="0">
              <a:buNone/>
            </a:pPr>
            <a:r>
              <a:rPr lang="en-US" sz="1100" dirty="0"/>
              <a:t>	</a:t>
            </a:r>
          </a:p>
          <a:p>
            <a:endParaRPr lang="en-US" sz="1100" dirty="0"/>
          </a:p>
          <a:p>
            <a:pPr lvl="1"/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27CD94-84DA-E0BF-B50E-29DB53E41E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99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80B7518-3C03-4365-874D-5AB108AF0F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0693" y="891381"/>
            <a:ext cx="11250613" cy="5075237"/>
          </a:xfrm>
        </p:spPr>
        <p:txBody>
          <a:bodyPr/>
          <a:lstStyle/>
          <a:p>
            <a:r>
              <a:rPr lang="en-US" sz="1100" b="1" dirty="0"/>
              <a:t>McNulty, 2021 </a:t>
            </a:r>
          </a:p>
          <a:p>
            <a:pPr lvl="1"/>
            <a:r>
              <a:rPr lang="en-US" sz="1100" dirty="0"/>
              <a:t>Everything you’ve ever wanted to know about Bloom’s Taxonomy</a:t>
            </a:r>
            <a:endParaRPr lang="en-US" sz="1100" dirty="0">
              <a:hlinkClick r:id="" action="ppaction://noaction"/>
            </a:endParaRPr>
          </a:p>
          <a:p>
            <a:pPr lvl="1"/>
            <a:r>
              <a:rPr lang="en-US" sz="1100" dirty="0">
                <a:hlinkClick r:id="" action="ppaction://noaction"/>
              </a:rPr>
              <a:t>https://www.niallmcnulty.com/2019/12/introduction-to-blooms-taxonomy/</a:t>
            </a:r>
            <a:endParaRPr lang="en-US" sz="1100" dirty="0"/>
          </a:p>
          <a:p>
            <a:r>
              <a:rPr lang="en-US" sz="1100" b="1" dirty="0"/>
              <a:t>Military Simulation and Training (MST), 2020</a:t>
            </a:r>
          </a:p>
          <a:p>
            <a:pPr lvl="1"/>
            <a:r>
              <a:rPr lang="en-US" sz="1100" dirty="0"/>
              <a:t>True Blended LVC Combat Training</a:t>
            </a:r>
          </a:p>
          <a:p>
            <a:pPr lvl="1"/>
            <a:r>
              <a:rPr lang="en-US" sz="1100" dirty="0">
                <a:hlinkClick r:id="rId2"/>
              </a:rPr>
              <a:t>https://bluetoad.com/publication/?m=34018&amp;i=657661&amp;view=articleBrowser&amp;article_id=3655144&amp;ver=html5</a:t>
            </a:r>
            <a:endParaRPr lang="en-US" sz="1100" dirty="0"/>
          </a:p>
          <a:p>
            <a:r>
              <a:rPr lang="en-US" sz="1100" b="1" dirty="0" err="1"/>
              <a:t>Nunaley</a:t>
            </a:r>
            <a:r>
              <a:rPr lang="en-US" sz="1100" b="1" dirty="0"/>
              <a:t>, 2021</a:t>
            </a:r>
          </a:p>
          <a:p>
            <a:pPr lvl="1"/>
            <a:r>
              <a:rPr lang="en-US" sz="1100" dirty="0"/>
              <a:t>What Is The 70-20-10 Rule In Learning &amp; Development?</a:t>
            </a:r>
          </a:p>
          <a:p>
            <a:pPr lvl="1"/>
            <a:r>
              <a:rPr lang="en-US" sz="1100" dirty="0">
                <a:hlinkClick r:id="rId3"/>
              </a:rPr>
              <a:t>https://www.thinkific.com/blog/70-20-10-learning-model/</a:t>
            </a:r>
            <a:endParaRPr lang="en-US" sz="1100" dirty="0"/>
          </a:p>
          <a:p>
            <a:r>
              <a:rPr lang="en-US" sz="1100" b="1" dirty="0"/>
              <a:t>NTSA, 2020a and 2020b</a:t>
            </a:r>
          </a:p>
          <a:p>
            <a:pPr lvl="1"/>
            <a:r>
              <a:rPr lang="en-US" sz="1100" dirty="0"/>
              <a:t>Certified Modeling and Simulation Professional - CMSP 3.0 - Re-Invention! (</a:t>
            </a:r>
            <a:r>
              <a:rPr lang="en-US" sz="1100" i="1" dirty="0"/>
              <a:t>shared PDF</a:t>
            </a:r>
            <a:r>
              <a:rPr lang="en-US" sz="1100" dirty="0"/>
              <a:t>)</a:t>
            </a:r>
          </a:p>
          <a:p>
            <a:pPr lvl="1"/>
            <a:r>
              <a:rPr lang="en-US" sz="1100" dirty="0"/>
              <a:t>The National Training &amp; Simulation Association’s (NTSA) Final Response to the CMSP 3.0 Committee Report (</a:t>
            </a:r>
            <a:r>
              <a:rPr lang="en-US" sz="1100" i="1" dirty="0"/>
              <a:t>shared PDF</a:t>
            </a:r>
            <a:r>
              <a:rPr lang="en-US" sz="1100" dirty="0"/>
              <a:t>)</a:t>
            </a:r>
          </a:p>
          <a:p>
            <a:r>
              <a:rPr lang="en-US" sz="1100" b="1" dirty="0"/>
              <a:t>Oswalt, 2021</a:t>
            </a:r>
          </a:p>
          <a:p>
            <a:pPr lvl="1"/>
            <a:r>
              <a:rPr lang="en-US" sz="1100" dirty="0"/>
              <a:t>“Certified Modeling and Simulation Professional – Professional Development Workshop”</a:t>
            </a:r>
          </a:p>
          <a:p>
            <a:pPr lvl="1"/>
            <a:r>
              <a:rPr lang="en-US" sz="1100" dirty="0">
                <a:hlinkClick r:id="rId4"/>
              </a:rPr>
              <a:t>https://content.trainingsystems.org/-/media/sites/ntsa/cmsp/iitsec-2021---cmsp-pdw---course---20211202.ashx</a:t>
            </a:r>
            <a:endParaRPr lang="en-US" sz="1100" dirty="0"/>
          </a:p>
          <a:p>
            <a:r>
              <a:rPr lang="en-US" sz="1100" b="1" dirty="0"/>
              <a:t>Pellis et al., 2021</a:t>
            </a:r>
          </a:p>
          <a:p>
            <a:pPr lvl="1"/>
            <a:r>
              <a:rPr lang="en-US" sz="1100" dirty="0"/>
              <a:t>Challenges in control of COVID-19: short doubling time and long delay to effect of interventions</a:t>
            </a:r>
          </a:p>
          <a:p>
            <a:pPr lvl="1"/>
            <a:r>
              <a:rPr lang="en-US" sz="1100" dirty="0">
                <a:hlinkClick r:id="rId5"/>
              </a:rPr>
              <a:t>https://doi.org/10.1098/rstb.2020.0264</a:t>
            </a:r>
            <a:endParaRPr lang="en-US" sz="1100" dirty="0"/>
          </a:p>
          <a:p>
            <a:r>
              <a:rPr lang="en-US" sz="1100" b="1" dirty="0"/>
              <a:t>Petty, 2008</a:t>
            </a:r>
          </a:p>
          <a:p>
            <a:pPr lvl="1"/>
            <a:r>
              <a:rPr lang="en-US" sz="1100" dirty="0"/>
              <a:t>Principles of Modeling and Simulation: A Multidisciplinary Approach | Chapter 6: Verification &amp; Validation</a:t>
            </a:r>
          </a:p>
          <a:p>
            <a:pPr lvl="1"/>
            <a:r>
              <a:rPr lang="en-US" sz="1100" dirty="0">
                <a:hlinkClick r:id="rId6"/>
              </a:rPr>
              <a:t>https://doi.org/10.1002/9780470403563.ch6</a:t>
            </a:r>
            <a:endParaRPr lang="en-US" sz="1100" dirty="0"/>
          </a:p>
          <a:p>
            <a:r>
              <a:rPr lang="en-US" sz="1100" b="1" dirty="0"/>
              <a:t>Petty, 2016</a:t>
            </a:r>
          </a:p>
          <a:p>
            <a:pPr lvl="1"/>
            <a:r>
              <a:rPr lang="en-US" sz="1100" dirty="0"/>
              <a:t>“Certified Modeling and Simulation Professional Examination Preparation”</a:t>
            </a:r>
          </a:p>
          <a:p>
            <a:pPr lvl="1"/>
            <a:r>
              <a:rPr lang="en-US" sz="1100" dirty="0">
                <a:hlinkClick r:id="rId7"/>
              </a:rPr>
              <a:t>https://www.ntsa.org/-/media/sites/ntsa/cmsp/cmsp-exam-prep-workshop-slides-iitsec-2016.ashx</a:t>
            </a:r>
            <a:endParaRPr lang="en-US" sz="1100" dirty="0"/>
          </a:p>
          <a:p>
            <a:r>
              <a:rPr lang="en-US" sz="1100" b="1" dirty="0"/>
              <a:t>Petty, Reed and Tucker, 2017</a:t>
            </a:r>
          </a:p>
          <a:p>
            <a:pPr lvl="1"/>
            <a:r>
              <a:rPr lang="en-US" sz="1100" dirty="0"/>
              <a:t>The Profession of M&amp;S, Chapter 6:  The Certified Modeling and Simulation Professional Certification and Examination</a:t>
            </a:r>
          </a:p>
          <a:p>
            <a:pPr lvl="1"/>
            <a:r>
              <a:rPr lang="en-US" sz="1100" dirty="0">
                <a:hlinkClick r:id="rId8"/>
              </a:rPr>
              <a:t>https://www.bookdepository.com/Profession-Modeling-Simulation-Andreas-Tolk/9781119288084</a:t>
            </a:r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DEABFF-937A-9669-D881-BA04A4E5BA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66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Bibliography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80B7518-3C03-4365-874D-5AB108AF0F4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80132" y="824772"/>
            <a:ext cx="11250613" cy="5075237"/>
          </a:xfrm>
        </p:spPr>
        <p:txBody>
          <a:bodyPr/>
          <a:lstStyle/>
          <a:p>
            <a:r>
              <a:rPr lang="en-US" sz="1100" b="1" dirty="0"/>
              <a:t>Rawlins, 2020</a:t>
            </a:r>
          </a:p>
          <a:p>
            <a:pPr lvl="1"/>
            <a:r>
              <a:rPr lang="en-US" sz="1100" dirty="0"/>
              <a:t>Aerial Duel: The Rise of the Digital Twin to Train Combat Air Pilots of the Future | Thales</a:t>
            </a:r>
          </a:p>
          <a:p>
            <a:pPr lvl="1"/>
            <a:r>
              <a:rPr lang="en-US" sz="1100" dirty="0">
                <a:hlinkClick r:id="rId2"/>
              </a:rPr>
              <a:t>https://www.thalesgroup.com/en/united-kingdom/news/aerial-dual-rise-digital-twin-train-combat-air-pilots-future</a:t>
            </a:r>
            <a:endParaRPr lang="en-US" sz="1100" dirty="0"/>
          </a:p>
          <a:p>
            <a:r>
              <a:rPr lang="en-US" sz="1100" b="1" dirty="0"/>
              <a:t>Saptarshi &amp; Hulme, 2019</a:t>
            </a:r>
          </a:p>
          <a:p>
            <a:pPr lvl="1"/>
            <a:r>
              <a:rPr lang="en-US" sz="1100" dirty="0"/>
              <a:t>M&amp;S Case Study Analysis: Design for Additive Manufacturing &amp; 3D Printing</a:t>
            </a:r>
          </a:p>
          <a:p>
            <a:pPr lvl="1"/>
            <a:r>
              <a:rPr lang="en-US" sz="1100" dirty="0">
                <a:hlinkClick r:id="rId3"/>
              </a:rPr>
              <a:t>https://www.xcdsystem.com/iitsec/proceedings/index.cfm?Year=2019&amp;CID=48&amp;AbID=26508</a:t>
            </a:r>
            <a:endParaRPr lang="en-US" sz="1100" dirty="0"/>
          </a:p>
          <a:p>
            <a:r>
              <a:rPr lang="en-US" sz="1100" b="1" dirty="0"/>
              <a:t>Saptarshi &amp; Hulme, 2021</a:t>
            </a:r>
          </a:p>
          <a:p>
            <a:pPr lvl="1"/>
            <a:r>
              <a:rPr lang="en-US" sz="1100" dirty="0"/>
              <a:t>Design for Additive Manufacturing (DFAM) and Cybersecurity: State-of-the-art and Future Vision, I/ITSEC 2021 (Tutorial)</a:t>
            </a:r>
          </a:p>
          <a:p>
            <a:pPr lvl="1"/>
            <a:r>
              <a:rPr lang="en-US" sz="1100" dirty="0">
                <a:hlinkClick r:id="rId4"/>
              </a:rPr>
              <a:t>https://www.xcdsystem.com/iitsec/proceedings/index.cfm?Year=2021&amp;CID=862&amp;AbID=96974</a:t>
            </a:r>
            <a:endParaRPr lang="en-US" sz="1100" dirty="0"/>
          </a:p>
          <a:p>
            <a:r>
              <a:rPr lang="en-US" sz="1100" b="1" dirty="0"/>
              <a:t>Stella, 2019</a:t>
            </a:r>
          </a:p>
          <a:p>
            <a:pPr lvl="1"/>
            <a:r>
              <a:rPr lang="en-US" sz="1100" dirty="0"/>
              <a:t>Top 10 Special Effects from Star Wars: Rise of the Resistance</a:t>
            </a:r>
          </a:p>
          <a:p>
            <a:pPr lvl="1"/>
            <a:r>
              <a:rPr lang="en-US" sz="1100" dirty="0">
                <a:hlinkClick r:id="rId5"/>
              </a:rPr>
              <a:t>https://orlandoparkstop.com/feature/theme-park-facts/top-10-special-effects-from-star-wars-rise-of-the-resistance/</a:t>
            </a:r>
            <a:endParaRPr lang="en-US" sz="1100" dirty="0"/>
          </a:p>
          <a:p>
            <a:r>
              <a:rPr lang="en-US" sz="1100" b="1" dirty="0"/>
              <a:t>Udomsawat, 2022 </a:t>
            </a:r>
          </a:p>
          <a:p>
            <a:pPr lvl="1"/>
            <a:r>
              <a:rPr lang="en-US" sz="1100" dirty="0"/>
              <a:t>Understand the Difference between Verification and Validation</a:t>
            </a:r>
          </a:p>
          <a:p>
            <a:pPr lvl="1"/>
            <a:r>
              <a:rPr lang="en-US" sz="1100" dirty="0">
                <a:hlinkClick r:id="rId6"/>
              </a:rPr>
              <a:t>https://www.isixsigma.com/tools-templates/measurement-systems-analysis-msa-gage-rr/understand-the-difference-between-verification-and-validation/</a:t>
            </a:r>
            <a:endParaRPr lang="en-US" sz="1100" dirty="0"/>
          </a:p>
          <a:p>
            <a:r>
              <a:rPr lang="en-US" sz="1100" b="1" dirty="0"/>
              <a:t>Weissman et al., 2020</a:t>
            </a:r>
          </a:p>
          <a:p>
            <a:pPr lvl="1"/>
            <a:r>
              <a:rPr lang="en-US" sz="1100" dirty="0"/>
              <a:t>Locally Informed Simulation to Predict Hospital Capacity Needs During the COVID-19 Pandemic</a:t>
            </a:r>
          </a:p>
          <a:p>
            <a:pPr lvl="1"/>
            <a:r>
              <a:rPr lang="en-US" sz="1100" dirty="0">
                <a:hlinkClick r:id="rId7"/>
              </a:rPr>
              <a:t>https://doi.org/10.7326/M20-1260</a:t>
            </a:r>
            <a:endParaRPr lang="en-US" sz="1100" dirty="0"/>
          </a:p>
          <a:p>
            <a:r>
              <a:rPr lang="en-US" sz="1100" b="1" dirty="0"/>
              <a:t>Wesner, 2014  </a:t>
            </a:r>
          </a:p>
          <a:p>
            <a:pPr lvl="1"/>
            <a:r>
              <a:rPr lang="en-US" sz="1100" dirty="0"/>
              <a:t>“Entertainment Engineering”, ETC Press, ISBN: 978-1-304-35183-8</a:t>
            </a:r>
          </a:p>
          <a:p>
            <a:pPr lvl="1"/>
            <a:r>
              <a:rPr lang="en-US" sz="1100" dirty="0">
                <a:hlinkClick r:id="rId8"/>
              </a:rPr>
              <a:t>http://repository.cmu.edu/cgi/viewcontent.cgi?article=1012&amp;context=etcpress</a:t>
            </a:r>
            <a:endParaRPr lang="en-US" sz="1100" dirty="0"/>
          </a:p>
          <a:p>
            <a:r>
              <a:rPr lang="en-US" sz="1100" b="1" dirty="0"/>
              <a:t>Woolley, 2022</a:t>
            </a:r>
          </a:p>
          <a:p>
            <a:pPr lvl="1"/>
            <a:r>
              <a:rPr lang="en-US" sz="1100" dirty="0"/>
              <a:t>Building a 'digital twin' of the Ukraine conflict | Royal Aeronautical Society</a:t>
            </a:r>
          </a:p>
          <a:p>
            <a:pPr lvl="1"/>
            <a:r>
              <a:rPr lang="en-US" sz="1100" dirty="0">
                <a:hlinkClick r:id="rId9"/>
              </a:rPr>
              <a:t>https://www.aerosociety.com/news/building-a-digital-twin-of-the-ukraine-conflict/</a:t>
            </a:r>
            <a:endParaRPr lang="en-US" sz="1100" dirty="0"/>
          </a:p>
          <a:p>
            <a:r>
              <a:rPr lang="en-US" sz="1100" b="1" dirty="0"/>
              <a:t>Zhang et al., 2020</a:t>
            </a:r>
          </a:p>
          <a:p>
            <a:pPr lvl="1"/>
            <a:r>
              <a:rPr lang="en-US" sz="1100" dirty="0"/>
              <a:t>Estimation of the reproductive number of novel coronavirus (COVID-19) and the probable outbreak size on the Diamond Princess cruise ship: A data-driven analysis</a:t>
            </a:r>
          </a:p>
          <a:p>
            <a:pPr lvl="1"/>
            <a:r>
              <a:rPr lang="en-US" sz="1100" dirty="0">
                <a:hlinkClick r:id="rId10"/>
              </a:rPr>
              <a:t>https://doi.org/10.1016/j.ijid.2020.02.033</a:t>
            </a:r>
            <a:endParaRPr lang="en-US" sz="1100" dirty="0"/>
          </a:p>
          <a:p>
            <a:pPr marL="609585" lvl="1" indent="0">
              <a:buNone/>
            </a:pPr>
            <a:endParaRPr lang="en-US" sz="1100" dirty="0"/>
          </a:p>
          <a:p>
            <a:pPr lvl="1"/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DC3C5-08FD-8528-45ED-0A6732FF08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2779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116" y="0"/>
            <a:ext cx="8105273" cy="795130"/>
          </a:xfrm>
        </p:spPr>
        <p:txBody>
          <a:bodyPr/>
          <a:lstStyle/>
          <a:p>
            <a:r>
              <a:rPr lang="en-US" dirty="0"/>
              <a:t>Acknowledgements and Q/A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b="1" i="1" dirty="0"/>
              <a:t>Carol Dwyer (NTSA) </a:t>
            </a:r>
            <a:r>
              <a:rPr lang="en-US" dirty="0"/>
              <a:t>for assistance with CMSP background material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Ongoing fiscal support and strategic vision casting from the University at Buffalo </a:t>
            </a:r>
            <a:r>
              <a:rPr lang="en-US" b="1" i="1" dirty="0"/>
              <a:t>Stephen Still Institute for Sustainable Transportation and Logistics (SSISTL)</a:t>
            </a:r>
          </a:p>
          <a:p>
            <a:endParaRPr lang="en-US" b="1" i="1" dirty="0"/>
          </a:p>
          <a:p>
            <a:r>
              <a:rPr lang="en-US" b="1" i="1" dirty="0"/>
              <a:t>EPIC MegaGrants </a:t>
            </a:r>
            <a:r>
              <a:rPr lang="en-US" dirty="0"/>
              <a:t>for providing partial (student) funding support towards various research projects described within this Tutorial</a:t>
            </a:r>
            <a:endParaRPr lang="en-US" b="1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Newton Design Joins NTSA as a Sustaining Member — Newton Design">
            <a:extLst>
              <a:ext uri="{FF2B5EF4-FFF2-40B4-BE49-F238E27FC236}">
                <a16:creationId xmlns:a16="http://schemas.microsoft.com/office/drawing/2014/main" id="{31671B5A-BB39-494D-9FC6-F74645FA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95" y="1752667"/>
            <a:ext cx="2149642" cy="115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82468F-56AE-442B-B312-8B5CC413F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482" y="890336"/>
            <a:ext cx="1945105" cy="1945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183E24-239A-46CC-A8E1-042E8A5C9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0" t="8129" r="46019" b="83742"/>
          <a:stretch/>
        </p:blipFill>
        <p:spPr>
          <a:xfrm>
            <a:off x="4587470" y="1752667"/>
            <a:ext cx="4351995" cy="97255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300FD-0D8E-1234-7BF5-4B881286D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97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0" indent="0" defTabSz="457200">
              <a:buNone/>
            </a:pPr>
            <a:r>
              <a:rPr lang="en-US" dirty="0"/>
              <a:t>1)	</a:t>
            </a:r>
            <a:r>
              <a:rPr lang="en-US" b="1" dirty="0"/>
              <a:t>Define</a:t>
            </a:r>
            <a:r>
              <a:rPr lang="en-US" dirty="0"/>
              <a:t> core and fundamental concepts of I/ITSEC from a notional perspective</a:t>
            </a:r>
          </a:p>
          <a:p>
            <a:pPr marL="0" indent="0" defTabSz="457200">
              <a:buNone/>
            </a:pPr>
            <a:r>
              <a:rPr lang="en-US" dirty="0"/>
              <a:t>2)	</a:t>
            </a:r>
            <a:r>
              <a:rPr lang="en-US" b="1" dirty="0"/>
              <a:t>Classify</a:t>
            </a:r>
            <a:r>
              <a:rPr lang="en-US" dirty="0"/>
              <a:t> varied/convergent opportunities at I/ITSEC for Professional Development</a:t>
            </a:r>
          </a:p>
          <a:p>
            <a:pPr marL="0" indent="0" defTabSz="457200">
              <a:buNone/>
            </a:pPr>
            <a:r>
              <a:rPr lang="en-US" dirty="0"/>
              <a:t>3)	</a:t>
            </a:r>
            <a:r>
              <a:rPr lang="en-US" b="1" dirty="0"/>
              <a:t>Examine</a:t>
            </a:r>
            <a:r>
              <a:rPr lang="en-US" dirty="0"/>
              <a:t> M&amp;S as a field of discipline and professional distinction (CMSP)</a:t>
            </a:r>
          </a:p>
          <a:p>
            <a:pPr marL="0" indent="0" defTabSz="457200">
              <a:buNone/>
            </a:pPr>
            <a:r>
              <a:rPr lang="en-US" dirty="0"/>
              <a:t>4)	</a:t>
            </a:r>
            <a:r>
              <a:rPr lang="en-US" b="1" dirty="0"/>
              <a:t>Evaluate</a:t>
            </a:r>
            <a:r>
              <a:rPr lang="en-US" dirty="0"/>
              <a:t> advanced applications of LVCA current practice within disparate fields</a:t>
            </a:r>
          </a:p>
          <a:p>
            <a:pPr marL="0" indent="0" defTabSz="457200">
              <a:buNone/>
            </a:pPr>
            <a:r>
              <a:rPr lang="en-US" dirty="0"/>
              <a:t>5)	</a:t>
            </a:r>
            <a:r>
              <a:rPr lang="en-US" b="1" dirty="0"/>
              <a:t>Summarize</a:t>
            </a:r>
            <a:r>
              <a:rPr lang="en-US" dirty="0"/>
              <a:t> outcomes, determine next steps, (and </a:t>
            </a:r>
            <a:r>
              <a:rPr lang="en-US" b="1" i="1" dirty="0"/>
              <a:t>ACTT</a:t>
            </a:r>
            <a:r>
              <a:rPr lang="en-US" dirty="0"/>
              <a:t> accordingly)!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Everything you&amp;#39;ve ever wanted to know about Bloom&amp;#39;s Taxonomy">
            <a:extLst>
              <a:ext uri="{FF2B5EF4-FFF2-40B4-BE49-F238E27FC236}">
                <a16:creationId xmlns:a16="http://schemas.microsoft.com/office/drawing/2014/main" id="{CBA64F13-ECE1-4598-9592-05A07463B4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 b="11258"/>
          <a:stretch/>
        </p:blipFill>
        <p:spPr bwMode="auto">
          <a:xfrm>
            <a:off x="2330122" y="3860016"/>
            <a:ext cx="6809874" cy="226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7096E-1D7A-4E4D-B38E-5C6441E34FE9}"/>
              </a:ext>
            </a:extLst>
          </p:cNvPr>
          <p:cNvSpPr txBox="1"/>
          <p:nvPr/>
        </p:nvSpPr>
        <p:spPr>
          <a:xfrm>
            <a:off x="7887456" y="6121952"/>
            <a:ext cx="8034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McNulty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FAF2A-C6CB-3ECC-ACF2-799E86BA8C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76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Essential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The lynchpin at I/ITSEC is the discipline of Modeling &amp; Simulation (M&amp;S)</a:t>
            </a:r>
          </a:p>
          <a:p>
            <a:pPr lvl="1"/>
            <a:r>
              <a:rPr lang="en-US" u="sng" dirty="0"/>
              <a:t>Model</a:t>
            </a:r>
            <a:r>
              <a:rPr lang="en-US" dirty="0"/>
              <a:t>: A product (physical or digital) that represents a system of interest</a:t>
            </a:r>
          </a:p>
          <a:p>
            <a:pPr lvl="1"/>
            <a:r>
              <a:rPr lang="en-US" u="sng" dirty="0"/>
              <a:t>Simulation</a:t>
            </a:r>
            <a:r>
              <a:rPr lang="en-US" dirty="0"/>
              <a:t>: The process of using a model to study the performance of an actual system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sz="800" dirty="0"/>
          </a:p>
          <a:p>
            <a:r>
              <a:rPr lang="en-US" dirty="0"/>
              <a:t>Yin-yang between M&amp;S – a model is </a:t>
            </a:r>
            <a:r>
              <a:rPr lang="en-US" i="1" dirty="0"/>
              <a:t>functional</a:t>
            </a:r>
            <a:r>
              <a:rPr lang="en-US" dirty="0"/>
              <a:t> with an accompanying Simulation </a:t>
            </a:r>
          </a:p>
          <a:p>
            <a:r>
              <a:rPr lang="en-US" b="1" i="1" dirty="0"/>
              <a:t>Track #6 / Tutorial #22T22 (12:45 pm): </a:t>
            </a:r>
            <a:r>
              <a:rPr lang="en-US" dirty="0"/>
              <a:t>more details on M&amp;S Fundamentals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9B6DFC-0624-4B22-AA23-BE2C947A1C7E}"/>
              </a:ext>
            </a:extLst>
          </p:cNvPr>
          <p:cNvSpPr txBox="1"/>
          <p:nvPr/>
        </p:nvSpPr>
        <p:spPr>
          <a:xfrm>
            <a:off x="9813839" y="1711498"/>
            <a:ext cx="7200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Marla, 1997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75F520-9613-4703-8BE3-68E72A4633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70" y="2498643"/>
            <a:ext cx="3895824" cy="26106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D82AFB-939F-5451-4A42-369346A081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231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Essential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6793123" cy="5075237"/>
          </a:xfrm>
        </p:spPr>
        <p:txBody>
          <a:bodyPr/>
          <a:lstStyle/>
          <a:p>
            <a:r>
              <a:rPr lang="en-US" dirty="0"/>
              <a:t>Live, Virtual, Constructive, Autonomous (LVCA): taxonomy for classifying M&amp;S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u="sng" dirty="0"/>
              <a:t>Live</a:t>
            </a:r>
            <a:r>
              <a:rPr lang="en-US" dirty="0"/>
              <a:t>: </a:t>
            </a:r>
            <a:r>
              <a:rPr lang="en-US" i="1" dirty="0"/>
              <a:t>real </a:t>
            </a:r>
            <a:r>
              <a:rPr lang="en-US" dirty="0"/>
              <a:t>people / </a:t>
            </a:r>
            <a:r>
              <a:rPr lang="en-US" i="1" dirty="0"/>
              <a:t>real </a:t>
            </a:r>
            <a:r>
              <a:rPr lang="en-US" dirty="0"/>
              <a:t>system</a:t>
            </a:r>
          </a:p>
          <a:p>
            <a:pPr lvl="1"/>
            <a:r>
              <a:rPr lang="en-US" u="sng" dirty="0"/>
              <a:t>Virtual</a:t>
            </a:r>
            <a:r>
              <a:rPr lang="en-US" dirty="0"/>
              <a:t>: </a:t>
            </a:r>
            <a:r>
              <a:rPr lang="en-US" i="1" dirty="0"/>
              <a:t>real</a:t>
            </a:r>
            <a:r>
              <a:rPr lang="en-US" dirty="0"/>
              <a:t> people / </a:t>
            </a:r>
            <a:r>
              <a:rPr lang="en-US" i="1" dirty="0"/>
              <a:t>simulated</a:t>
            </a:r>
            <a:r>
              <a:rPr lang="en-US" dirty="0"/>
              <a:t> system</a:t>
            </a:r>
          </a:p>
          <a:p>
            <a:pPr lvl="1"/>
            <a:r>
              <a:rPr lang="en-US" u="sng" dirty="0"/>
              <a:t>Constructive</a:t>
            </a:r>
            <a:r>
              <a:rPr lang="en-US" dirty="0"/>
              <a:t>: </a:t>
            </a:r>
            <a:r>
              <a:rPr lang="en-US" i="1" dirty="0"/>
              <a:t>simulated</a:t>
            </a:r>
            <a:r>
              <a:rPr lang="en-US" dirty="0"/>
              <a:t> people / </a:t>
            </a:r>
            <a:r>
              <a:rPr lang="en-US" i="1" dirty="0"/>
              <a:t>simulated</a:t>
            </a:r>
            <a:r>
              <a:rPr lang="en-US" dirty="0"/>
              <a:t> system</a:t>
            </a:r>
            <a:endParaRPr lang="en-US" sz="1800" dirty="0"/>
          </a:p>
          <a:p>
            <a:pPr lvl="1"/>
            <a:r>
              <a:rPr lang="en-US" u="sng" dirty="0"/>
              <a:t>Autonomous</a:t>
            </a:r>
            <a:r>
              <a:rPr lang="en-US" dirty="0"/>
              <a:t>: </a:t>
            </a:r>
            <a:r>
              <a:rPr lang="en-US" i="1" dirty="0"/>
              <a:t>simulated</a:t>
            </a:r>
            <a:r>
              <a:rPr lang="en-US" dirty="0"/>
              <a:t> people / </a:t>
            </a:r>
            <a:r>
              <a:rPr lang="en-US" i="1" dirty="0"/>
              <a:t>real</a:t>
            </a:r>
            <a:r>
              <a:rPr lang="en-US" dirty="0"/>
              <a:t> systems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308AF6-7488-1C01-ABED-4B825C87D024}"/>
              </a:ext>
            </a:extLst>
          </p:cNvPr>
          <p:cNvGrpSpPr/>
          <p:nvPr/>
        </p:nvGrpSpPr>
        <p:grpSpPr>
          <a:xfrm>
            <a:off x="7273255" y="1525877"/>
            <a:ext cx="4863998" cy="4630177"/>
            <a:chOff x="6547907" y="1166616"/>
            <a:chExt cx="5379622" cy="50336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A31D58-E809-41E2-BA10-ACD9F2194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34" b="13846"/>
            <a:stretch/>
          </p:blipFill>
          <p:spPr>
            <a:xfrm>
              <a:off x="6566823" y="1166616"/>
              <a:ext cx="5360706" cy="5033661"/>
            </a:xfrm>
            <a:prstGeom prst="rect">
              <a:avLst/>
            </a:prstGeom>
            <a:ln w="12700">
              <a:solidFill>
                <a:schemeClr val="tx1"/>
              </a:solidFill>
              <a:prstDash val="sysDot"/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603A4CF-A769-41DD-9462-DCF7D61D1E85}"/>
                </a:ext>
              </a:extLst>
            </p:cNvPr>
            <p:cNvSpPr txBox="1"/>
            <p:nvPr/>
          </p:nvSpPr>
          <p:spPr>
            <a:xfrm>
              <a:off x="7407438" y="2971804"/>
              <a:ext cx="7200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 Narrow" panose="020B0606020202030204" pitchFamily="34" charset="0"/>
                </a:rPr>
                <a:t>Real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3E3046-2408-4989-80B7-4084B7BD6CF6}"/>
                </a:ext>
              </a:extLst>
            </p:cNvPr>
            <p:cNvSpPr txBox="1"/>
            <p:nvPr/>
          </p:nvSpPr>
          <p:spPr>
            <a:xfrm>
              <a:off x="8839196" y="1576141"/>
              <a:ext cx="7200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 Narrow" panose="020B0606020202030204" pitchFamily="34" charset="0"/>
                </a:rPr>
                <a:t>Real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F62E84-BDBC-42E5-9232-B9049E4EF702}"/>
                </a:ext>
              </a:extLst>
            </p:cNvPr>
            <p:cNvSpPr txBox="1"/>
            <p:nvPr/>
          </p:nvSpPr>
          <p:spPr>
            <a:xfrm>
              <a:off x="6761680" y="4824667"/>
              <a:ext cx="13917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 Narrow" panose="020B0606020202030204" pitchFamily="34" charset="0"/>
                </a:rPr>
                <a:t>Simulated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5A0BAC-29A8-4967-85DB-9F82B7E5E63C}"/>
                </a:ext>
              </a:extLst>
            </p:cNvPr>
            <p:cNvSpPr txBox="1"/>
            <p:nvPr/>
          </p:nvSpPr>
          <p:spPr>
            <a:xfrm>
              <a:off x="10085211" y="1576141"/>
              <a:ext cx="13917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Arial Narrow" panose="020B0606020202030204" pitchFamily="34" charset="0"/>
                </a:rPr>
                <a:t>Simulated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14C45F-1E81-40DE-9DA0-F1C1E9AFB484}"/>
                </a:ext>
              </a:extLst>
            </p:cNvPr>
            <p:cNvSpPr/>
            <p:nvPr/>
          </p:nvSpPr>
          <p:spPr bwMode="auto">
            <a:xfrm>
              <a:off x="6597316" y="3942347"/>
              <a:ext cx="757989" cy="3328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687A65-B855-489C-8FDC-108220EC3ABB}"/>
                </a:ext>
              </a:extLst>
            </p:cNvPr>
            <p:cNvSpPr/>
            <p:nvPr/>
          </p:nvSpPr>
          <p:spPr bwMode="auto">
            <a:xfrm>
              <a:off x="9404685" y="1204655"/>
              <a:ext cx="1118936" cy="2672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E36B6B8-488E-4A22-87D1-C02DF109684C}"/>
                </a:ext>
              </a:extLst>
            </p:cNvPr>
            <p:cNvSpPr txBox="1"/>
            <p:nvPr/>
          </p:nvSpPr>
          <p:spPr>
            <a:xfrm>
              <a:off x="6547907" y="3905889"/>
              <a:ext cx="8595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rgbClr val="2B56AB"/>
                  </a:solidFill>
                  <a:latin typeface="Arial Narrow" panose="020B0606020202030204" pitchFamily="34" charset="0"/>
                </a:rPr>
                <a:t>System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5AF238-7CC3-474F-8A31-003ECB623E46}"/>
                </a:ext>
              </a:extLst>
            </p:cNvPr>
            <p:cNvSpPr txBox="1"/>
            <p:nvPr/>
          </p:nvSpPr>
          <p:spPr>
            <a:xfrm>
              <a:off x="9433258" y="1186713"/>
              <a:ext cx="10903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i="1" dirty="0">
                  <a:solidFill>
                    <a:srgbClr val="2B56AB"/>
                  </a:solidFill>
                  <a:latin typeface="Arial Narrow" panose="020B0606020202030204" pitchFamily="34" charset="0"/>
                </a:rPr>
                <a:t>Operators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C9AD5-3A2A-CDD8-4991-63F52FB319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18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I/ITSEC – Essential Concepts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Live, Virtual, Constructive, Autonomous (LVCA) – taxonomy for classifying M&amp;S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b="1" i="1" dirty="0"/>
              <a:t>Track #9 / Tutorial #22T29 (12:45): </a:t>
            </a:r>
            <a:r>
              <a:rPr lang="en-US" dirty="0"/>
              <a:t>more details on LVC 101 and interoperability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 descr="Live, Virtual and Constructive (LVC) Blended Test &amp; Training.">
            <a:extLst>
              <a:ext uri="{FF2B5EF4-FFF2-40B4-BE49-F238E27FC236}">
                <a16:creationId xmlns:a16="http://schemas.microsoft.com/office/drawing/2014/main" id="{0C21AB46-204E-421C-A9C0-375BE1D8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240" y="2402299"/>
            <a:ext cx="4041107" cy="254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1D6C07-2519-4D8F-A65F-B7C3E6521DA5}"/>
              </a:ext>
            </a:extLst>
          </p:cNvPr>
          <p:cNvSpPr txBox="1"/>
          <p:nvPr/>
        </p:nvSpPr>
        <p:spPr>
          <a:xfrm>
            <a:off x="8618621" y="5119057"/>
            <a:ext cx="18357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highlight>
                  <a:srgbClr val="00FFFF"/>
                </a:highlight>
              </a:rPr>
              <a:t>Department of Defense (DoD), 1998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205A8-2783-4486-9E91-8ED73712AC3D}"/>
              </a:ext>
            </a:extLst>
          </p:cNvPr>
          <p:cNvSpPr txBox="1"/>
          <p:nvPr/>
        </p:nvSpPr>
        <p:spPr>
          <a:xfrm>
            <a:off x="8412590" y="4882515"/>
            <a:ext cx="26083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i="1" dirty="0">
                <a:highlight>
                  <a:srgbClr val="00FFFF"/>
                </a:highlight>
              </a:rPr>
              <a:t>Military Simulation and Training (MST),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0CC1B-B0E0-463C-BB0C-572B6539DA9C}"/>
              </a:ext>
            </a:extLst>
          </p:cNvPr>
          <p:cNvSpPr txBox="1"/>
          <p:nvPr/>
        </p:nvSpPr>
        <p:spPr>
          <a:xfrm>
            <a:off x="2720073" y="2935697"/>
            <a:ext cx="60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E3C26-0577-4156-BD1E-4FE7137A9057}"/>
              </a:ext>
            </a:extLst>
          </p:cNvPr>
          <p:cNvSpPr txBox="1"/>
          <p:nvPr/>
        </p:nvSpPr>
        <p:spPr>
          <a:xfrm>
            <a:off x="2087089" y="3795456"/>
            <a:ext cx="877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</a:rPr>
              <a:t>Virtual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E7604F-5553-4928-B2D4-BBC9BC4B2B5A}"/>
              </a:ext>
            </a:extLst>
          </p:cNvPr>
          <p:cNvSpPr txBox="1"/>
          <p:nvPr/>
        </p:nvSpPr>
        <p:spPr>
          <a:xfrm>
            <a:off x="1615305" y="4472184"/>
            <a:ext cx="1487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Constructive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AB7677A-BD74-4023-BB2A-1AEEAF4A38DC}"/>
              </a:ext>
            </a:extLst>
          </p:cNvPr>
          <p:cNvCxnSpPr>
            <a:stCxn id="6" idx="3"/>
          </p:cNvCxnSpPr>
          <p:nvPr/>
        </p:nvCxnSpPr>
        <p:spPr bwMode="auto">
          <a:xfrm flipV="1">
            <a:off x="3324726" y="2634907"/>
            <a:ext cx="2446421" cy="47006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C330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AE8E75-13B0-47D7-B748-49C35CCBDB4D}"/>
              </a:ext>
            </a:extLst>
          </p:cNvPr>
          <p:cNvCxnSpPr>
            <a:cxnSpLocks/>
          </p:cNvCxnSpPr>
          <p:nvPr/>
        </p:nvCxnSpPr>
        <p:spPr bwMode="auto">
          <a:xfrm>
            <a:off x="3347392" y="3201226"/>
            <a:ext cx="1482214" cy="100981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C330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2B1E59-8F27-4487-8131-684871BBA263}"/>
              </a:ext>
            </a:extLst>
          </p:cNvPr>
          <p:cNvCxnSpPr>
            <a:cxnSpLocks/>
          </p:cNvCxnSpPr>
          <p:nvPr/>
        </p:nvCxnSpPr>
        <p:spPr bwMode="auto">
          <a:xfrm flipV="1">
            <a:off x="2964252" y="3707657"/>
            <a:ext cx="1066327" cy="2169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5B2969-17F7-466E-BAE2-343986E3898F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2964252" y="3964733"/>
            <a:ext cx="4607621" cy="16927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0B0F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BF66D08-6766-492A-A7B8-B8A7DA9D97D5}"/>
              </a:ext>
            </a:extLst>
          </p:cNvPr>
          <p:cNvCxnSpPr>
            <a:cxnSpLocks/>
          </p:cNvCxnSpPr>
          <p:nvPr/>
        </p:nvCxnSpPr>
        <p:spPr bwMode="auto">
          <a:xfrm flipV="1">
            <a:off x="3134877" y="3031949"/>
            <a:ext cx="4557312" cy="15761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1351EB-6D3C-4130-963A-7C1959663EF8}"/>
              </a:ext>
            </a:extLst>
          </p:cNvPr>
          <p:cNvCxnSpPr>
            <a:cxnSpLocks/>
          </p:cNvCxnSpPr>
          <p:nvPr/>
        </p:nvCxnSpPr>
        <p:spPr bwMode="auto">
          <a:xfrm flipV="1">
            <a:off x="3164305" y="4134845"/>
            <a:ext cx="2979821" cy="55329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C00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285594F8-D50A-4F83-9ECE-75DA38B2BA77}"/>
              </a:ext>
            </a:extLst>
          </p:cNvPr>
          <p:cNvSpPr/>
          <p:nvPr/>
        </p:nvSpPr>
        <p:spPr>
          <a:xfrm>
            <a:off x="4049953" y="4577911"/>
            <a:ext cx="37718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Arial Narrow" panose="020B0606020202030204" pitchFamily="34" charset="0"/>
              </a:rPr>
              <a:t>(blended)  Combat Simulation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77767D-2387-41D7-B394-C4BE7F11284D}"/>
              </a:ext>
            </a:extLst>
          </p:cNvPr>
          <p:cNvSpPr txBox="1"/>
          <p:nvPr/>
        </p:nvSpPr>
        <p:spPr>
          <a:xfrm>
            <a:off x="5179641" y="1768676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</a:rPr>
              <a:t>Autonomous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0C3612-B1A1-4EC2-9FBF-BFF725A8A071}"/>
              </a:ext>
            </a:extLst>
          </p:cNvPr>
          <p:cNvCxnSpPr>
            <a:cxnSpLocks/>
          </p:cNvCxnSpPr>
          <p:nvPr/>
        </p:nvCxnSpPr>
        <p:spPr bwMode="auto">
          <a:xfrm flipH="1">
            <a:off x="4708358" y="2146089"/>
            <a:ext cx="705175" cy="4257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51DA9A3-138A-48B2-AC94-6D833C4FE2F2}"/>
              </a:ext>
            </a:extLst>
          </p:cNvPr>
          <p:cNvCxnSpPr>
            <a:cxnSpLocks/>
          </p:cNvCxnSpPr>
          <p:nvPr/>
        </p:nvCxnSpPr>
        <p:spPr bwMode="auto">
          <a:xfrm>
            <a:off x="6453436" y="2101591"/>
            <a:ext cx="212509" cy="23950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7030A0"/>
            </a:solidFill>
            <a:prstDash val="dashDot"/>
            <a:miter lim="800000"/>
            <a:headEnd type="none" w="med" len="med"/>
            <a:tailEnd type="triangle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189C77-C112-7141-66B2-8F0A263FA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128394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4161</TotalTime>
  <Words>5336</Words>
  <Application>Microsoft Office PowerPoint</Application>
  <PresentationFormat>Widescreen</PresentationFormat>
  <Paragraphs>771</Paragraphs>
  <Slides>59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5" baseType="lpstr">
      <vt:lpstr>Arial</vt:lpstr>
      <vt:lpstr>Arial Narrow</vt:lpstr>
      <vt:lpstr>Georgia</vt:lpstr>
      <vt:lpstr>Tahoma</vt:lpstr>
      <vt:lpstr>Wingdings</vt:lpstr>
      <vt:lpstr>Blends</vt:lpstr>
      <vt:lpstr>PowerPoint Presentation</vt:lpstr>
      <vt:lpstr>Presentation Topics</vt:lpstr>
      <vt:lpstr>I/ITSEC – Overview/Motivation</vt:lpstr>
      <vt:lpstr>Overview/Motivation</vt:lpstr>
      <vt:lpstr>Overview/Motivation</vt:lpstr>
      <vt:lpstr>Learning Objectives</vt:lpstr>
      <vt:lpstr>I/ITSEC – Essential Concepts</vt:lpstr>
      <vt:lpstr>I/ITSEC – Essential Concepts</vt:lpstr>
      <vt:lpstr>I/ITSEC – Essential Concepts</vt:lpstr>
      <vt:lpstr>I/ITSEC – Essential Concepts</vt:lpstr>
      <vt:lpstr>I/ITSEC – Essential Concepts</vt:lpstr>
      <vt:lpstr>I/ITSEC – Professional Development</vt:lpstr>
      <vt:lpstr>I/ITSEC – Professional Development</vt:lpstr>
      <vt:lpstr>I/ITSEC – Professional Development</vt:lpstr>
      <vt:lpstr>I/ITSEC – Professional Development</vt:lpstr>
      <vt:lpstr>I/ITSEC – Professional Development</vt:lpstr>
      <vt:lpstr>I/ITSEC – Professional Development</vt:lpstr>
      <vt:lpstr>I/ITSEC – Professional Development</vt:lpstr>
      <vt:lpstr>The CMSP (3.0) – Professional Distinction</vt:lpstr>
      <vt:lpstr>The CMSP (3.0) – Professional Distinction</vt:lpstr>
      <vt:lpstr>The CMSP (3.0) – Professional Distinction</vt:lpstr>
      <vt:lpstr>The CMSP (3.0) – Professional Distinction</vt:lpstr>
      <vt:lpstr>The CMSP (3.0) – Professional Distinction</vt:lpstr>
      <vt:lpstr>The CMSP (3.0) – Professional Distinction</vt:lpstr>
      <vt:lpstr>The CMSP (3.0) – Professional Distinction</vt:lpstr>
      <vt:lpstr>The CMSP (3.0) – segment acknowledgements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I/ITSEC – Contemporary Applications</vt:lpstr>
      <vt:lpstr>PowerPoint Presentation</vt:lpstr>
      <vt:lpstr>I/ITSEC – Contemporary Applications</vt:lpstr>
      <vt:lpstr>Tutorial Summary</vt:lpstr>
      <vt:lpstr>Tutorial Summary</vt:lpstr>
      <vt:lpstr>Tutorial Summary</vt:lpstr>
      <vt:lpstr>Learning Objectives (revisited)</vt:lpstr>
      <vt:lpstr>Bibliography</vt:lpstr>
      <vt:lpstr>Bibliography</vt:lpstr>
      <vt:lpstr>Bibliography</vt:lpstr>
      <vt:lpstr>Bibliography</vt:lpstr>
      <vt:lpstr>Bibliography</vt:lpstr>
      <vt:lpstr>Acknowledgements and Q/A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Kevin Hulme</cp:lastModifiedBy>
  <cp:revision>72</cp:revision>
  <cp:lastPrinted>2022-06-02T14:11:09Z</cp:lastPrinted>
  <dcterms:created xsi:type="dcterms:W3CDTF">2016-03-29T15:29:36Z</dcterms:created>
  <dcterms:modified xsi:type="dcterms:W3CDTF">2022-10-27T02:40:05Z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