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4"/>
    <p:sldMasterId id="2147483681" r:id="rId5"/>
    <p:sldMasterId id="2147483693" r:id="rId6"/>
  </p:sldMasterIdLst>
  <p:notesMasterIdLst>
    <p:notesMasterId r:id="rId78"/>
  </p:notesMasterIdLst>
  <p:handoutMasterIdLst>
    <p:handoutMasterId r:id="rId79"/>
  </p:handoutMasterIdLst>
  <p:sldIdLst>
    <p:sldId id="289" r:id="rId7"/>
    <p:sldId id="558" r:id="rId8"/>
    <p:sldId id="465" r:id="rId9"/>
    <p:sldId id="261" r:id="rId10"/>
    <p:sldId id="457" r:id="rId11"/>
    <p:sldId id="458" r:id="rId12"/>
    <p:sldId id="459" r:id="rId13"/>
    <p:sldId id="264" r:id="rId14"/>
    <p:sldId id="299" r:id="rId15"/>
    <p:sldId id="460" r:id="rId16"/>
    <p:sldId id="461" r:id="rId17"/>
    <p:sldId id="296" r:id="rId18"/>
    <p:sldId id="500" r:id="rId19"/>
    <p:sldId id="501" r:id="rId20"/>
    <p:sldId id="502" r:id="rId21"/>
    <p:sldId id="503" r:id="rId22"/>
    <p:sldId id="504" r:id="rId23"/>
    <p:sldId id="505" r:id="rId24"/>
    <p:sldId id="506" r:id="rId25"/>
    <p:sldId id="463" r:id="rId26"/>
    <p:sldId id="507" r:id="rId27"/>
    <p:sldId id="508" r:id="rId28"/>
    <p:sldId id="509" r:id="rId29"/>
    <p:sldId id="510" r:id="rId30"/>
    <p:sldId id="554" r:id="rId31"/>
    <p:sldId id="513" r:id="rId32"/>
    <p:sldId id="466" r:id="rId33"/>
    <p:sldId id="454" r:id="rId34"/>
    <p:sldId id="511" r:id="rId35"/>
    <p:sldId id="512" r:id="rId36"/>
    <p:sldId id="492" r:id="rId37"/>
    <p:sldId id="572" r:id="rId38"/>
    <p:sldId id="493" r:id="rId39"/>
    <p:sldId id="515" r:id="rId40"/>
    <p:sldId id="517" r:id="rId41"/>
    <p:sldId id="516" r:id="rId42"/>
    <p:sldId id="519" r:id="rId43"/>
    <p:sldId id="520" r:id="rId44"/>
    <p:sldId id="521" r:id="rId45"/>
    <p:sldId id="522" r:id="rId46"/>
    <p:sldId id="570" r:id="rId47"/>
    <p:sldId id="496" r:id="rId48"/>
    <p:sldId id="533" r:id="rId49"/>
    <p:sldId id="362" r:id="rId50"/>
    <p:sldId id="534" r:id="rId51"/>
    <p:sldId id="536" r:id="rId52"/>
    <p:sldId id="537" r:id="rId53"/>
    <p:sldId id="538" r:id="rId54"/>
    <p:sldId id="539" r:id="rId55"/>
    <p:sldId id="571" r:id="rId56"/>
    <p:sldId id="453" r:id="rId57"/>
    <p:sldId id="560" r:id="rId58"/>
    <p:sldId id="543" r:id="rId59"/>
    <p:sldId id="577" r:id="rId60"/>
    <p:sldId id="578" r:id="rId61"/>
    <p:sldId id="439" r:id="rId62"/>
    <p:sldId id="564" r:id="rId63"/>
    <p:sldId id="579" r:id="rId64"/>
    <p:sldId id="562" r:id="rId65"/>
    <p:sldId id="258" r:id="rId66"/>
    <p:sldId id="565" r:id="rId67"/>
    <p:sldId id="280" r:id="rId68"/>
    <p:sldId id="566" r:id="rId69"/>
    <p:sldId id="553" r:id="rId70"/>
    <p:sldId id="303" r:id="rId71"/>
    <p:sldId id="456" r:id="rId72"/>
    <p:sldId id="576" r:id="rId73"/>
    <p:sldId id="494" r:id="rId74"/>
    <p:sldId id="574" r:id="rId75"/>
    <p:sldId id="575" r:id="rId76"/>
    <p:sldId id="568" r:id="rId77"/>
  </p:sldIdLst>
  <p:sldSz cx="12192000" cy="6858000"/>
  <p:notesSz cx="6858000" cy="9029700"/>
  <p:embeddedFontLst>
    <p:embeddedFont>
      <p:font typeface="Abadi" panose="020B0604020104020204" pitchFamily="34" charset="0"/>
      <p:regular r:id="rId80"/>
    </p:embeddedFont>
    <p:embeddedFont>
      <p:font typeface="Arial Black" panose="020B0A04020102020204" pitchFamily="34" charset="0"/>
      <p:bold r:id="rId81"/>
    </p:embeddedFont>
    <p:embeddedFont>
      <p:font typeface="Arial Narrow" panose="020B0606020202030204" pitchFamily="34" charset="0"/>
      <p:regular r:id="rId82"/>
      <p:bold r:id="rId83"/>
      <p:italic r:id="rId84"/>
      <p:boldItalic r:id="rId85"/>
    </p:embeddedFont>
    <p:embeddedFont>
      <p:font typeface="Calgary Script OT" panose="02000506000000020003" pitchFamily="50" charset="0"/>
      <p:regular r:id="rId86"/>
    </p:embeddedFont>
    <p:embeddedFont>
      <p:font typeface="Calibri" panose="020F0502020204030204" pitchFamily="34" charset="0"/>
      <p:regular r:id="rId87"/>
      <p:bold r:id="rId88"/>
      <p:italic r:id="rId89"/>
      <p:boldItalic r:id="rId90"/>
    </p:embeddedFont>
    <p:embeddedFont>
      <p:font typeface="Calibri Light" panose="020F0302020204030204" pitchFamily="34" charset="0"/>
      <p:regular r:id="rId91"/>
      <p:italic r:id="rId92"/>
    </p:embeddedFont>
    <p:embeddedFont>
      <p:font typeface="Open Sans" panose="020B0606030504020204" pitchFamily="34" charset="0"/>
      <p:regular r:id="rId93"/>
      <p:bold r:id="rId94"/>
      <p:italic r:id="rId95"/>
      <p:boldItalic r:id="rId96"/>
    </p:embeddedFont>
    <p:embeddedFont>
      <p:font typeface="Tahoma" panose="020B0604030504040204" pitchFamily="34" charset="0"/>
      <p:regular r:id="rId97"/>
      <p:bold r:id="rId98"/>
    </p:embeddedFont>
  </p:embeddedFont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Intro (5 min)" id="{D242A7F7-2B50-45E8-9AFB-9121F8E6A3F6}">
          <p14:sldIdLst>
            <p14:sldId id="289"/>
            <p14:sldId id="558"/>
          </p14:sldIdLst>
        </p14:section>
        <p14:section name="What (5 min)" id="{502235CE-1B06-4E1D-BBF0-B77E91FA386F}">
          <p14:sldIdLst>
            <p14:sldId id="465"/>
            <p14:sldId id="261"/>
            <p14:sldId id="457"/>
            <p14:sldId id="458"/>
            <p14:sldId id="459"/>
            <p14:sldId id="264"/>
          </p14:sldIdLst>
        </p14:section>
        <p14:section name="Process (10 min)" id="{4782EB79-3B74-46ED-9012-9DDFEB707FDA}">
          <p14:sldIdLst>
            <p14:sldId id="299"/>
            <p14:sldId id="460"/>
            <p14:sldId id="461"/>
            <p14:sldId id="296"/>
            <p14:sldId id="500"/>
            <p14:sldId id="501"/>
            <p14:sldId id="502"/>
            <p14:sldId id="503"/>
            <p14:sldId id="504"/>
            <p14:sldId id="505"/>
            <p14:sldId id="506"/>
            <p14:sldId id="463"/>
            <p14:sldId id="507"/>
            <p14:sldId id="508"/>
            <p14:sldId id="509"/>
            <p14:sldId id="510"/>
            <p14:sldId id="554"/>
          </p14:sldIdLst>
        </p14:section>
        <p14:section name="Team (5 min)" id="{BB0EFA7C-E12B-4B83-9A59-FFE8A52863B4}">
          <p14:sldIdLst>
            <p14:sldId id="513"/>
            <p14:sldId id="466"/>
            <p14:sldId id="454"/>
            <p14:sldId id="511"/>
            <p14:sldId id="512"/>
            <p14:sldId id="492"/>
            <p14:sldId id="572"/>
          </p14:sldIdLst>
        </p14:section>
        <p14:section name="Human Centered (15 min)" id="{F46F29A5-2565-4355-A0D1-99FB6C39B898}">
          <p14:sldIdLst>
            <p14:sldId id="493"/>
            <p14:sldId id="515"/>
            <p14:sldId id="517"/>
            <p14:sldId id="516"/>
            <p14:sldId id="519"/>
            <p14:sldId id="520"/>
            <p14:sldId id="521"/>
            <p14:sldId id="522"/>
            <p14:sldId id="570"/>
            <p14:sldId id="496"/>
          </p14:sldIdLst>
        </p14:section>
        <p14:section name="Learning Science (10 min)" id="{61567531-1F22-455B-A354-83E0326FD262}">
          <p14:sldIdLst>
            <p14:sldId id="533"/>
            <p14:sldId id="362"/>
            <p14:sldId id="534"/>
            <p14:sldId id="536"/>
            <p14:sldId id="537"/>
            <p14:sldId id="538"/>
            <p14:sldId id="539"/>
            <p14:sldId id="571"/>
          </p14:sldIdLst>
        </p14:section>
        <p14:section name="Data and Tech (20 min)" id="{7E44CAB4-D645-4520-8389-1E60352B7168}">
          <p14:sldIdLst>
            <p14:sldId id="453"/>
            <p14:sldId id="560"/>
            <p14:sldId id="543"/>
            <p14:sldId id="577"/>
            <p14:sldId id="578"/>
            <p14:sldId id="439"/>
            <p14:sldId id="564"/>
            <p14:sldId id="579"/>
            <p14:sldId id="562"/>
            <p14:sldId id="258"/>
            <p14:sldId id="565"/>
            <p14:sldId id="280"/>
            <p14:sldId id="566"/>
          </p14:sldIdLst>
        </p14:section>
        <p14:section name="End (20 min)" id="{A4B045F1-1B02-4E09-8D3C-2D6C53C547FE}">
          <p14:sldIdLst>
            <p14:sldId id="553"/>
            <p14:sldId id="303"/>
            <p14:sldId id="456"/>
            <p14:sldId id="576"/>
            <p14:sldId id="494"/>
            <p14:sldId id="574"/>
            <p14:sldId id="575"/>
            <p14:sldId id="568"/>
          </p14:sldIdLst>
        </p14:section>
      </p14:sectionLst>
    </p:ext>
    <p:ext uri="{EFAFB233-063F-42B5-8137-9DF3F51BA10A}">
      <p15:sldGuideLst xmlns:p15="http://schemas.microsoft.com/office/powerpoint/2012/main">
        <p15:guide id="1" orient="horz" pos="216" userDrawn="1">
          <p15:clr>
            <a:srgbClr val="A4A3A4"/>
          </p15:clr>
        </p15:guide>
        <p15:guide id="2" pos="3840" userDrawn="1">
          <p15:clr>
            <a:srgbClr val="A4A3A4"/>
          </p15:clr>
        </p15:guide>
        <p15:guide id="3" orient="horz" pos="2832" userDrawn="1">
          <p15:clr>
            <a:srgbClr val="A4A3A4"/>
          </p15:clr>
        </p15:guide>
        <p15:guide id="4" pos="1152"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2D"/>
    <a:srgbClr val="05566D"/>
    <a:srgbClr val="47494D"/>
    <a:srgbClr val="000000"/>
    <a:srgbClr val="FDD691"/>
    <a:srgbClr val="0F3E65"/>
    <a:srgbClr val="FFFFFF"/>
    <a:srgbClr val="BBDDE7"/>
    <a:srgbClr val="DB3F2D"/>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0" autoAdjust="0"/>
    <p:restoredTop sz="52192" autoAdjust="0"/>
  </p:normalViewPr>
  <p:slideViewPr>
    <p:cSldViewPr snapToGrid="0">
      <p:cViewPr>
        <p:scale>
          <a:sx n="100" d="100"/>
          <a:sy n="100" d="100"/>
        </p:scale>
        <p:origin x="1908" y="-276"/>
      </p:cViewPr>
      <p:guideLst>
        <p:guide orient="horz" pos="216"/>
        <p:guide pos="3840"/>
        <p:guide orient="horz" pos="2832"/>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wm.org.uk/corporate/privacy-copyright/lice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ellcomeimages.org/"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0:00-0:05 – Introduction to the Tutorial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Introduce speakers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will you learn today?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0:05-0:10 – What is learning engineering?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Short definition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Share the penicillin story to clarify distinctions between “science” and “engineering”</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0:10-0:20 – Learning engineering 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Introduction to the learning engineering process model</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CHALLENGE: Understand the opportunity to improve learning or its conditions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CREATION: Designing, building solutions, data instrumentation, and plans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IMPLEMENTATION with data collection</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INVESTIGATION with data analysis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Input-Process-Output model (i.e., basic engineering feedback loops)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process vs. ADDIE (traditional) process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Application of learning engineering at different scales (e.g., learning activity vs. career)</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0:20-0:25 – Learning engineering 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team composition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Importance of include learning and other stakeholders too</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0:25-0:40 – Executing human-centered design for learning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Purpose and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broad scope of the learning “human-system”</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learner characteristics: personal capabilities, traits, and states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learning activity and how it interacts with a learners’ characteristics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broader context</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Human-centered design process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Tools for human-centered design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Story about donkey carts in Gambia solving some early-childhood education issues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0:40-0:50 – Integrating learning science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Purpose and principles of learning science</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science tools (e.g., instructional tactics, motivational principles)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0:50-1:10 – Integrating learning technologies and learning analytics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Design patterns – Common principles of engineering disciplines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Engineering principles can inform learning—learning engineering!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must be data-driven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“data driven” means technology-based instrumentations; here’s what that means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Technology considerations for learning at scale (e.g., open-architecture, data standards)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Using data for learning analytics and continuous optimization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1:10-1:30 End/Q&amp;A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Formative assessment</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Open Q&amp;A (10 min)</a:t>
            </a:r>
          </a:p>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67915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learning engineering process diagram… let’s walk through it.</a:t>
            </a:r>
          </a:p>
        </p:txBody>
      </p:sp>
      <p:sp>
        <p:nvSpPr>
          <p:cNvPr id="4" name="Slide Number Placeholder 3"/>
          <p:cNvSpPr>
            <a:spLocks noGrp="1"/>
          </p:cNvSpPr>
          <p:nvPr>
            <p:ph type="sldNum" sz="quarter" idx="5"/>
          </p:nvPr>
        </p:nvSpPr>
        <p:spPr/>
        <p:txBody>
          <a:bodyPr/>
          <a:lstStyle/>
          <a:p>
            <a:fld id="{BCA39E71-BA16-424D-8853-27FA3614AC04}" type="slidenum">
              <a:rPr lang="en-US" smtClean="0"/>
              <a:t>12</a:t>
            </a:fld>
            <a:endParaRPr lang="en-US"/>
          </a:p>
        </p:txBody>
      </p:sp>
    </p:spTree>
    <p:extLst>
      <p:ext uri="{BB962C8B-B14F-4D97-AF65-F5344CB8AC3E}">
        <p14:creationId xmlns:p14="http://schemas.microsoft.com/office/powerpoint/2010/main" val="358637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13</a:t>
            </a:fld>
            <a:endParaRPr lang="en-US"/>
          </a:p>
        </p:txBody>
      </p:sp>
    </p:spTree>
    <p:extLst>
      <p:ext uri="{BB962C8B-B14F-4D97-AF65-F5344CB8AC3E}">
        <p14:creationId xmlns:p14="http://schemas.microsoft.com/office/powerpoint/2010/main" val="221442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14</a:t>
            </a:fld>
            <a:endParaRPr lang="en-US"/>
          </a:p>
        </p:txBody>
      </p:sp>
    </p:spTree>
    <p:extLst>
      <p:ext uri="{BB962C8B-B14F-4D97-AF65-F5344CB8AC3E}">
        <p14:creationId xmlns:p14="http://schemas.microsoft.com/office/powerpoint/2010/main" val="198983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15</a:t>
            </a:fld>
            <a:endParaRPr lang="en-US"/>
          </a:p>
        </p:txBody>
      </p:sp>
    </p:spTree>
    <p:extLst>
      <p:ext uri="{BB962C8B-B14F-4D97-AF65-F5344CB8AC3E}">
        <p14:creationId xmlns:p14="http://schemas.microsoft.com/office/powerpoint/2010/main" val="334305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16</a:t>
            </a:fld>
            <a:endParaRPr lang="en-US"/>
          </a:p>
        </p:txBody>
      </p:sp>
    </p:spTree>
    <p:extLst>
      <p:ext uri="{BB962C8B-B14F-4D97-AF65-F5344CB8AC3E}">
        <p14:creationId xmlns:p14="http://schemas.microsoft.com/office/powerpoint/2010/main" val="943793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17</a:t>
            </a:fld>
            <a:endParaRPr lang="en-US"/>
          </a:p>
        </p:txBody>
      </p:sp>
    </p:spTree>
    <p:extLst>
      <p:ext uri="{BB962C8B-B14F-4D97-AF65-F5344CB8AC3E}">
        <p14:creationId xmlns:p14="http://schemas.microsoft.com/office/powerpoint/2010/main" val="402988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how does learning engineering compare to ADDIE?</a:t>
            </a:r>
          </a:p>
        </p:txBody>
      </p:sp>
      <p:sp>
        <p:nvSpPr>
          <p:cNvPr id="4" name="Slide Number Placeholder 3"/>
          <p:cNvSpPr>
            <a:spLocks noGrp="1"/>
          </p:cNvSpPr>
          <p:nvPr>
            <p:ph type="sldNum" sz="quarter" idx="5"/>
          </p:nvPr>
        </p:nvSpPr>
        <p:spPr/>
        <p:txBody>
          <a:bodyPr/>
          <a:lstStyle/>
          <a:p>
            <a:fld id="{BCA39E71-BA16-424D-8853-27FA3614AC04}" type="slidenum">
              <a:rPr lang="en-US" smtClean="0"/>
              <a:t>18</a:t>
            </a:fld>
            <a:endParaRPr lang="en-US"/>
          </a:p>
        </p:txBody>
      </p:sp>
    </p:spTree>
    <p:extLst>
      <p:ext uri="{BB962C8B-B14F-4D97-AF65-F5344CB8AC3E}">
        <p14:creationId xmlns:p14="http://schemas.microsoft.com/office/powerpoint/2010/main" val="2712086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Of course, there are great practitioners who use ADDIE effectively. So, this is a little exaggerated for effect. However, the ADDIE process, in real-world practice, is often diluted as you see highlighted on this slide. That’s not to say that everyone who uses ADDIE makes data-less or linear content.</a:t>
            </a:r>
          </a:p>
        </p:txBody>
      </p:sp>
      <p:sp>
        <p:nvSpPr>
          <p:cNvPr id="4" name="Slide Number Placeholder 3"/>
          <p:cNvSpPr>
            <a:spLocks noGrp="1"/>
          </p:cNvSpPr>
          <p:nvPr>
            <p:ph type="sldNum" sz="quarter" idx="5"/>
          </p:nvPr>
        </p:nvSpPr>
        <p:spPr/>
        <p:txBody>
          <a:bodyPr/>
          <a:lstStyle/>
          <a:p>
            <a:fld id="{BCA39E71-BA16-424D-8853-27FA3614AC04}" type="slidenum">
              <a:rPr lang="en-US" smtClean="0"/>
              <a:t>19</a:t>
            </a:fld>
            <a:endParaRPr lang="en-US"/>
          </a:p>
        </p:txBody>
      </p:sp>
    </p:spTree>
    <p:extLst>
      <p:ext uri="{BB962C8B-B14F-4D97-AF65-F5344CB8AC3E}">
        <p14:creationId xmlns:p14="http://schemas.microsoft.com/office/powerpoint/2010/main" val="266166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Input-Process-Output (IPO) model can be directly used within a learning context.</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7927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purpose, scope, and distinct characteristics of the learning engineering field.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benefits of learning engineering (over and above subordinate or related fields).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a learning engineering team and process for a practical training/education goal.</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to find additional learning engineering information for practical applications.</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cs typeface="Times New Roman" panose="02020603050405020304" pitchFamily="18" charset="0"/>
              </a:rPr>
              <a:t>MORE: </a:t>
            </a:r>
            <a:r>
              <a:rPr lang="en-US" sz="1800" dirty="0">
                <a:effectLst/>
                <a:latin typeface="Calibri" panose="020F0502020204030204" pitchFamily="34" charset="0"/>
                <a:cs typeface="Times New Roman" panose="02020603050405020304" pitchFamily="18" charset="0"/>
              </a:rPr>
              <a:t>Look smart in front of your boss and colleagues, when you know how to explain how all of the pieces of pedagogy, cognition, technology, data, and organizational design fit together. You’ll be one of the first to know about this hot new emerging discipline!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3215499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IPO model can occur at the learning activity (e.g., a single math problem) level, and many of those learning activities might occur in a course. The IPO model can also apply at the course level.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161033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courses might comprise a credential, like a university degree. And the IPO model can also apply at that feedback loop level.</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264392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credentials might comprise a career. The model can apply to upskill and life-long learning within a career field.</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167517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all might have several different careers within our lifetime, and the IPO process can even apply at that scale.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3192202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can imagine a series of nested feedback loops surrounding a lifelong learner, with each potentially optimized through learning engineering processes.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835511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that sounds pretty complicated. Who’s doing all of this??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653981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likelihood that you’ll find a unicorn—a single person who can do all of the parts of the LE process—is unlikely. It’s possible that you might have someone who is an LE specialist who consults with a team or who, at least, represents the LE perspective on a multi-</a:t>
            </a:r>
            <a:r>
              <a:rPr lang="en-US" dirty="0" err="1"/>
              <a:t>displinary</a:t>
            </a:r>
            <a:r>
              <a:rPr lang="en-US" dirty="0"/>
              <a:t> IPT.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9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baseline="0" dirty="0">
                <a:latin typeface="Calibri" panose="020F0502020204030204" pitchFamily="34" charset="0"/>
              </a:rPr>
              <a:t>In all likelihood, an LE team will be comprised of multiple learning engineering professionals, each having a base set of common competencies and shared vocabularies for the practice of learning engineering while having different roles and areas of expertise</a:t>
            </a:r>
            <a:endParaRPr lang="en-US" sz="900" i="0" dirty="0"/>
          </a:p>
          <a:p>
            <a:pPr algn="l"/>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28</a:t>
            </a:fld>
            <a:endParaRPr lang="en-US"/>
          </a:p>
        </p:txBody>
      </p:sp>
    </p:spTree>
    <p:extLst>
      <p:ext uri="{BB962C8B-B14F-4D97-AF65-F5344CB8AC3E}">
        <p14:creationId xmlns:p14="http://schemas.microsoft.com/office/powerpoint/2010/main" val="1992073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00"/>
              </a:spcBef>
            </a:pPr>
            <a:r>
              <a:rPr lang="en-US" sz="1100" dirty="0">
                <a:effectLst/>
                <a:ea typeface="Calibri" panose="020F0502020204030204" pitchFamily="34" charset="0"/>
                <a:cs typeface="Calibri" panose="020F0502020204030204" pitchFamily="34" charset="0"/>
              </a:rPr>
              <a:t>Learning engineering is a team sport requiring expertise from different fields, including </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sciences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experience design</a:t>
            </a:r>
          </a:p>
          <a:p>
            <a:pPr marL="511175" indent="-285750">
              <a:lnSpc>
                <a:spcPct val="114000"/>
              </a:lnSpc>
              <a:spcBef>
                <a:spcPts val="600"/>
              </a:spcBef>
              <a:buFont typeface="Arial" panose="020B0604020202020204" pitchFamily="34" charset="0"/>
              <a:buChar char="•"/>
            </a:pPr>
            <a:r>
              <a:rPr lang="en-US" sz="1100" dirty="0">
                <a:ea typeface="Calibri" panose="020F0502020204030204" pitchFamily="34" charset="0"/>
                <a:cs typeface="Calibri" panose="020F0502020204030204" pitchFamily="34" charset="0"/>
              </a:rPr>
              <a:t>Learning environment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Educat</a:t>
            </a:r>
            <a:r>
              <a:rPr lang="en-US" sz="1100" dirty="0">
                <a:ea typeface="Calibri" panose="020F0502020204030204" pitchFamily="34" charset="0"/>
                <a:cs typeface="Calibri" panose="020F0502020204030204" pitchFamily="34" charset="0"/>
              </a:rPr>
              <a:t>ion and training professionals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Assessment, measurement, evaluation</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Dat</a:t>
            </a:r>
            <a:r>
              <a:rPr lang="en-US" sz="1100" dirty="0">
                <a:ea typeface="Calibri" panose="020F0502020204030204" pitchFamily="34" charset="0"/>
                <a:cs typeface="Calibri" panose="020F0502020204030204" pitchFamily="34" charset="0"/>
              </a:rPr>
              <a:t>a science </a:t>
            </a:r>
            <a:endParaRPr lang="en-US" sz="1100" dirty="0">
              <a:effectLst/>
              <a:ea typeface="Calibri" panose="020F0502020204030204" pitchFamily="34" charset="0"/>
              <a:cs typeface="Calibri" panose="020F0502020204030204" pitchFamily="34" charset="0"/>
            </a:endParaRP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Software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Subject-matter expertise</a:t>
            </a:r>
          </a:p>
        </p:txBody>
      </p:sp>
      <p:sp>
        <p:nvSpPr>
          <p:cNvPr id="4" name="Slide Number Placeholder 3"/>
          <p:cNvSpPr>
            <a:spLocks noGrp="1"/>
          </p:cNvSpPr>
          <p:nvPr>
            <p:ph type="sldNum" sz="quarter" idx="5"/>
          </p:nvPr>
        </p:nvSpPr>
        <p:spPr/>
        <p:txBody>
          <a:bodyPr/>
          <a:lstStyle/>
          <a:p>
            <a:fld id="{BCA39E71-BA16-424D-8853-27FA3614AC04}" type="slidenum">
              <a:rPr lang="en-US" smtClean="0"/>
              <a:t>29</a:t>
            </a:fld>
            <a:endParaRPr lang="en-US"/>
          </a:p>
        </p:txBody>
      </p:sp>
    </p:spTree>
    <p:extLst>
      <p:ext uri="{BB962C8B-B14F-4D97-AF65-F5344CB8AC3E}">
        <p14:creationId xmlns:p14="http://schemas.microsoft.com/office/powerpoint/2010/main" val="308648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Critically, this team needs to have a base set of understanding about LE and shared understanding—that is, actively working toward the same unified goal, not just executing their individual tasks in silos.</a:t>
            </a:r>
          </a:p>
        </p:txBody>
      </p:sp>
      <p:sp>
        <p:nvSpPr>
          <p:cNvPr id="4" name="Slide Number Placeholder 3"/>
          <p:cNvSpPr>
            <a:spLocks noGrp="1"/>
          </p:cNvSpPr>
          <p:nvPr>
            <p:ph type="sldNum" sz="quarter" idx="5"/>
          </p:nvPr>
        </p:nvSpPr>
        <p:spPr/>
        <p:txBody>
          <a:bodyPr/>
          <a:lstStyle/>
          <a:p>
            <a:fld id="{BCA39E71-BA16-424D-8853-27FA3614AC04}" type="slidenum">
              <a:rPr lang="en-US" smtClean="0"/>
              <a:t>30</a:t>
            </a:fld>
            <a:endParaRPr lang="en-US"/>
          </a:p>
        </p:txBody>
      </p:sp>
    </p:spTree>
    <p:extLst>
      <p:ext uri="{BB962C8B-B14F-4D97-AF65-F5344CB8AC3E}">
        <p14:creationId xmlns:p14="http://schemas.microsoft.com/office/powerpoint/2010/main" val="97023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it’s about solving problems related to learning and development – at a system level – with all of the tools in a toolkit</a:t>
            </a:r>
          </a:p>
        </p:txBody>
      </p:sp>
      <p:sp>
        <p:nvSpPr>
          <p:cNvPr id="4" name="Slide Number Placeholder 3"/>
          <p:cNvSpPr>
            <a:spLocks noGrp="1"/>
          </p:cNvSpPr>
          <p:nvPr>
            <p:ph type="sldNum" sz="quarter" idx="5"/>
          </p:nvPr>
        </p:nvSpPr>
        <p:spPr/>
        <p:txBody>
          <a:bodyPr/>
          <a:lstStyle/>
          <a:p>
            <a:fld id="{BCA39E71-BA16-424D-8853-27FA3614AC04}" type="slidenum">
              <a:rPr lang="en-US" smtClean="0"/>
              <a:t>3</a:t>
            </a:fld>
            <a:endParaRPr lang="en-US"/>
          </a:p>
        </p:txBody>
      </p:sp>
    </p:spTree>
    <p:extLst>
      <p:ext uri="{BB962C8B-B14F-4D97-AF65-F5344CB8AC3E}">
        <p14:creationId xmlns:p14="http://schemas.microsoft.com/office/powerpoint/2010/main" val="3644520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include learners and stakeholders on the team too!</a:t>
            </a:r>
          </a:p>
        </p:txBody>
      </p:sp>
      <p:sp>
        <p:nvSpPr>
          <p:cNvPr id="4" name="Slide Number Placeholder 3"/>
          <p:cNvSpPr>
            <a:spLocks noGrp="1"/>
          </p:cNvSpPr>
          <p:nvPr>
            <p:ph type="sldNum" sz="quarter" idx="5"/>
          </p:nvPr>
        </p:nvSpPr>
        <p:spPr/>
        <p:txBody>
          <a:bodyPr/>
          <a:lstStyle/>
          <a:p>
            <a:fld id="{BCA39E71-BA16-424D-8853-27FA3614AC04}" type="slidenum">
              <a:rPr lang="en-US" smtClean="0"/>
              <a:t>31</a:t>
            </a:fld>
            <a:endParaRPr lang="en-US"/>
          </a:p>
        </p:txBody>
      </p:sp>
    </p:spTree>
    <p:extLst>
      <p:ext uri="{BB962C8B-B14F-4D97-AF65-F5344CB8AC3E}">
        <p14:creationId xmlns:p14="http://schemas.microsoft.com/office/powerpoint/2010/main" val="3204627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490902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r>
              <a:rPr lang="en-US" sz="1100" b="0" dirty="0">
                <a:effectLst/>
                <a:latin typeface="Calibri" panose="020F0502020204030204" pitchFamily="34" charset="0"/>
                <a:ea typeface="Calibri" panose="020F0502020204030204" pitchFamily="34" charset="0"/>
                <a:cs typeface="Calibri" panose="020F0502020204030204" pitchFamily="34" charset="0"/>
              </a:rPr>
              <a:t>Learning engineering is human-centered, that 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the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Leverage specific tools from human-centered design fields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ethical decision-making for learning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646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1223360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learner, who has a wealth of personal </a:t>
            </a:r>
            <a:r>
              <a:rPr lang="en-US" b="1" dirty="0"/>
              <a:t>capabilities</a:t>
            </a:r>
            <a:r>
              <a:rPr lang="en-US" dirty="0"/>
              <a:t>, </a:t>
            </a:r>
            <a:r>
              <a:rPr lang="en-US" b="1" dirty="0"/>
              <a:t>traits</a:t>
            </a:r>
            <a:r>
              <a:rPr lang="en-US" dirty="0"/>
              <a:t>, and in-the-moment </a:t>
            </a:r>
            <a:r>
              <a:rPr lang="en-US" b="1" dirty="0"/>
              <a:t>states</a:t>
            </a:r>
            <a:r>
              <a:rPr lang="en-US" dirty="0"/>
              <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135797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consider the context surrounding the learner and the learning activity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661916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you also need to consider the context surrounding the learner and the learning activity.</a:t>
            </a:r>
            <a:br>
              <a:rPr lang="en-US" dirty="0"/>
            </a:br>
            <a:r>
              <a:rPr lang="en-US" dirty="0"/>
              <a:t>The </a:t>
            </a:r>
            <a:r>
              <a:rPr lang="en-US" b="1" dirty="0"/>
              <a:t>physical</a:t>
            </a:r>
            <a:r>
              <a:rPr lang="en-US" dirty="0"/>
              <a:t> environment:</a:t>
            </a:r>
          </a:p>
          <a:p>
            <a:pPr marL="285750" indent="-285750">
              <a:buFont typeface="Arial" panose="020B0604020202020204" pitchFamily="34" charset="0"/>
              <a:buChar char="•"/>
            </a:pPr>
            <a:r>
              <a:rPr lang="en-US" dirty="0"/>
              <a:t>Noise</a:t>
            </a:r>
          </a:p>
          <a:p>
            <a:pPr marL="285750" indent="-285750">
              <a:buFont typeface="Arial" panose="020B0604020202020204" pitchFamily="34" charset="0"/>
              <a:buChar char="•"/>
            </a:pPr>
            <a:r>
              <a:rPr lang="en-US" dirty="0"/>
              <a:t>Lighting</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Layout</a:t>
            </a:r>
          </a:p>
          <a:p>
            <a:pPr marL="285750" indent="-285750">
              <a:buFont typeface="Arial" panose="020B0604020202020204" pitchFamily="34" charset="0"/>
              <a:buChar char="•"/>
            </a:pPr>
            <a:r>
              <a:rPr lang="en-US" dirty="0"/>
              <a:t>Distractions</a:t>
            </a:r>
          </a:p>
          <a:p>
            <a:pPr marL="285750" indent="-285750">
              <a:buFont typeface="Arial" panose="020B0604020202020204" pitchFamily="34" charset="0"/>
              <a:buChar char="•"/>
            </a:pPr>
            <a:r>
              <a:rPr lang="en-US" dirty="0"/>
              <a:t>Accessibility</a:t>
            </a:r>
          </a:p>
          <a:p>
            <a:r>
              <a:rPr lang="en-US" dirty="0"/>
              <a:t>The </a:t>
            </a:r>
            <a:r>
              <a:rPr lang="en-US" b="1" dirty="0"/>
              <a:t>social</a:t>
            </a:r>
            <a:r>
              <a:rPr lang="en-US" dirty="0"/>
              <a:t> environment:</a:t>
            </a:r>
          </a:p>
          <a:p>
            <a:pPr marL="285750" indent="-285750">
              <a:buFont typeface="Arial" panose="020B0604020202020204" pitchFamily="34" charset="0"/>
              <a:buChar char="•"/>
            </a:pPr>
            <a:r>
              <a:rPr lang="en-US" dirty="0"/>
              <a:t>Authority gradients</a:t>
            </a:r>
          </a:p>
          <a:p>
            <a:pPr marL="285750" indent="-285750">
              <a:buFont typeface="Arial" panose="020B0604020202020204" pitchFamily="34" charset="0"/>
              <a:buChar char="•"/>
            </a:pPr>
            <a:r>
              <a:rPr lang="en-US" dirty="0"/>
              <a:t>Social climate</a:t>
            </a:r>
          </a:p>
          <a:p>
            <a:pPr marL="285750" indent="-285750">
              <a:buFont typeface="Arial" panose="020B0604020202020204" pitchFamily="34" charset="0"/>
              <a:buChar char="•"/>
            </a:pPr>
            <a:r>
              <a:rPr lang="en-US" dirty="0"/>
              <a:t>Psychological climate</a:t>
            </a:r>
          </a:p>
          <a:p>
            <a:pPr marL="285750" indent="-285750">
              <a:buFont typeface="Arial" panose="020B0604020202020204" pitchFamily="34" charset="0"/>
              <a:buChar char="•"/>
            </a:pPr>
            <a:r>
              <a:rPr lang="en-US" dirty="0"/>
              <a:t>Safety and wellbeing</a:t>
            </a:r>
          </a:p>
          <a:p>
            <a:pPr marL="285750" indent="-285750">
              <a:buFont typeface="Arial" panose="020B0604020202020204" pitchFamily="34" charset="0"/>
              <a:buChar char="•"/>
            </a:pPr>
            <a:r>
              <a:rPr lang="en-US" dirty="0"/>
              <a:t>Available mentors</a:t>
            </a:r>
          </a:p>
          <a:p>
            <a:pPr marL="285750" indent="-285750">
              <a:buFont typeface="Arial" panose="020B0604020202020204" pitchFamily="34" charset="0"/>
              <a:buChar char="•"/>
            </a:pPr>
            <a:r>
              <a:rPr lang="en-US" dirty="0"/>
              <a:t>Peer interactions</a:t>
            </a:r>
          </a:p>
          <a:p>
            <a:endParaRPr lang="en-US" dirty="0"/>
          </a:p>
          <a:p>
            <a:r>
              <a:rPr lang="en-US" dirty="0"/>
              <a:t>Interfaces</a:t>
            </a:r>
          </a:p>
          <a:p>
            <a:pPr marL="285750" indent="-285750">
              <a:buFont typeface="Arial" panose="020B0604020202020204" pitchFamily="34" charset="0"/>
              <a:buChar char="•"/>
            </a:pPr>
            <a:r>
              <a:rPr lang="en-US" dirty="0"/>
              <a:t>Classroom tools</a:t>
            </a:r>
          </a:p>
          <a:p>
            <a:pPr marL="285750" indent="-285750">
              <a:buFont typeface="Arial" panose="020B0604020202020204" pitchFamily="34" charset="0"/>
              <a:buChar char="•"/>
            </a:pPr>
            <a:r>
              <a:rPr lang="en-US" dirty="0"/>
              <a:t>IT Access</a:t>
            </a:r>
          </a:p>
          <a:p>
            <a:pPr marL="285750" indent="-285750">
              <a:buFont typeface="Arial" panose="020B0604020202020204" pitchFamily="34" charset="0"/>
              <a:buChar char="•"/>
            </a:pPr>
            <a:r>
              <a:rPr lang="en-US" dirty="0"/>
              <a:t>Internet Access</a:t>
            </a:r>
          </a:p>
          <a:p>
            <a:pPr marL="285750" indent="-285750">
              <a:buFont typeface="Arial" panose="020B0604020202020204" pitchFamily="34" charset="0"/>
              <a:buChar char="•"/>
            </a:pPr>
            <a:r>
              <a:rPr lang="en-US" dirty="0"/>
              <a:t>EdTech Options</a:t>
            </a:r>
          </a:p>
          <a:p>
            <a:pPr marL="285750" indent="-285750">
              <a:buFont typeface="Arial" panose="020B0604020202020204" pitchFamily="34" charset="0"/>
              <a:buChar char="•"/>
            </a:pPr>
            <a:r>
              <a:rPr lang="en-US" dirty="0"/>
              <a:t>User Interfaces</a:t>
            </a:r>
          </a:p>
          <a:p>
            <a:pPr marL="285750" indent="-285750">
              <a:buFont typeface="Arial" panose="020B0604020202020204" pitchFamily="34" charset="0"/>
              <a:buChar char="•"/>
            </a:pPr>
            <a:r>
              <a:rPr lang="en-US" dirty="0"/>
              <a:t>Accessibility features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461152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226304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Calibri" panose="020F0502020204030204" pitchFamily="34" charset="0"/>
              </a:rPr>
              <a:t>Storytime: How donkey carts helped advance education in 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PHOTO: https://blogs.worldbank.org/education/how-donkey-school-buses-benefit-early-grade-children-gambia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Learning engineers design learning experiences, but that’s not all they do. They also address the contexts and conditions that lead to great learning. These might include the architecture of physical or virtual learning environments, social structures, and learners’ mindsets as well as more obvious targets such as curriculum design, educational technology, and learning analytics.</a:t>
            </a:r>
          </a:p>
          <a:p>
            <a:pPr marL="0" marR="0" indent="0">
              <a:lnSpc>
                <a:spcPct val="107000"/>
              </a:lnSpc>
              <a:spcBef>
                <a:spcPts val="0"/>
              </a:spcBef>
              <a:spcAft>
                <a:spcPts val="800"/>
              </a:spcAft>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rPr>
              <a:t>In the West African country of Gambia, the problem to be solved was student access to local schools. “In a concerted effort to reduce inequity, the government abolished school fees and increased the number of communities that have schools within three kilometers from 83 percent in 2013 to 95 percent in 2018,” according to a story posted to the World Bank website. However, nearly 30 percent of school-aged children still didn’t attend classes. A problem was that a three kilometer walk to school was too far for three- to eight year-old students. Parents were concerned about their children’s safety over the long</a:t>
            </a:r>
          </a:p>
          <a:p>
            <a:pPr algn="l"/>
            <a:r>
              <a:rPr lang="en-US" sz="1800" b="0" i="0" u="none" strike="noStrike" baseline="0" dirty="0">
                <a:latin typeface="Calibri" panose="020F0502020204030204" pitchFamily="34" charset="0"/>
              </a:rPr>
              <a:t>distances.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problem was framed by the context of poorly developed or nonexistent roads. “Donkeys, a common means of transport in The Gambia, were a natural, yet innovative, choice,” according to the World Bank article, “and different communities across the country were enthusiastic about the idea.” Donkey carts were engineered to carry ten young children each and could be driven by an older student.</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key strategy in any engineering design is iterative improvement. The low-tech donkey cart solution used an iterative process. “An initial pilot revealed that while the original carts were an effective means to transport children to school, these were too heavy and needed to be redesigned. As a result, a lighter 2.0 model of the cart was launched in 2015. Built with locally sourced materials, the revamped carts handle more easily, have a seat for each child, and incorporate important safety features such as a gate and easy-to-grab handles.”</a:t>
            </a:r>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42</a:t>
            </a:fld>
            <a:endParaRPr lang="en-US"/>
          </a:p>
        </p:txBody>
      </p:sp>
    </p:spTree>
    <p:extLst>
      <p:ext uri="{BB962C8B-B14F-4D97-AF65-F5344CB8AC3E}">
        <p14:creationId xmlns:p14="http://schemas.microsoft.com/office/powerpoint/2010/main" val="148093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9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wait a minute. Isn’t this just a talk about “</a:t>
            </a:r>
            <a:r>
              <a:rPr lang="en-US" u="sng" dirty="0"/>
              <a:t>fancy</a:t>
            </a:r>
            <a:r>
              <a:rPr lang="en-US" dirty="0"/>
              <a:t> learning science”? </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a:t>
            </a:fld>
            <a:endParaRPr lang="en-US"/>
          </a:p>
        </p:txBody>
      </p:sp>
    </p:spTree>
    <p:extLst>
      <p:ext uri="{BB962C8B-B14F-4D97-AF65-F5344CB8AC3E}">
        <p14:creationId xmlns:p14="http://schemas.microsoft.com/office/powerpoint/2010/main" val="342479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US" sz="1600" b="0" i="0" u="none" strike="noStrike" baseline="0" dirty="0">
                <a:latin typeface="Calibri" panose="020F0502020204030204" pitchFamily="34" charset="0"/>
                <a:cs typeface="Calibri" panose="020F0502020204030204" pitchFamily="34" charset="0"/>
              </a:rPr>
              <a:t>Human development stages</a:t>
            </a:r>
          </a:p>
          <a:p>
            <a:pPr>
              <a:lnSpc>
                <a:spcPct val="150000"/>
              </a:lnSpc>
            </a:pPr>
            <a:r>
              <a:rPr lang="en-US" sz="1600" dirty="0">
                <a:latin typeface="Calibri" panose="020F0502020204030204" pitchFamily="34" charset="0"/>
                <a:cs typeface="Calibri" panose="020F0502020204030204" pitchFamily="34" charset="0"/>
              </a:rPr>
              <a:t>Cognitive information processing (e.g., attention, encoding, retrieval)</a:t>
            </a:r>
          </a:p>
          <a:p>
            <a:pPr>
              <a:lnSpc>
                <a:spcPct val="150000"/>
              </a:lnSpc>
            </a:pPr>
            <a:r>
              <a:rPr lang="en-US" sz="1600" dirty="0">
                <a:latin typeface="Calibri" panose="020F0502020204030204" pitchFamily="34" charset="0"/>
                <a:cs typeface="Calibri" panose="020F0502020204030204" pitchFamily="34" charset="0"/>
              </a:rPr>
              <a:t>Perception and sensemaking</a:t>
            </a:r>
          </a:p>
          <a:p>
            <a:pPr>
              <a:lnSpc>
                <a:spcPct val="150000"/>
              </a:lnSpc>
            </a:pPr>
            <a:r>
              <a:rPr lang="en-US" sz="1600" dirty="0">
                <a:latin typeface="Calibri" panose="020F0502020204030204" pitchFamily="34" charset="0"/>
                <a:cs typeface="Calibri" panose="020F0502020204030204" pitchFamily="34" charset="0"/>
              </a:rPr>
              <a:t>Transfer of learning </a:t>
            </a:r>
          </a:p>
          <a:p>
            <a:pPr>
              <a:lnSpc>
                <a:spcPct val="150000"/>
              </a:lnSpc>
            </a:pPr>
            <a:r>
              <a:rPr lang="en-US" sz="1600" dirty="0">
                <a:latin typeface="Calibri" panose="020F0502020204030204" pitchFamily="34" charset="0"/>
                <a:cs typeface="Calibri" panose="020F0502020204030204" pitchFamily="34" charset="0"/>
              </a:rPr>
              <a:t>Forgetting and retention (e.g., forgetting curve)</a:t>
            </a:r>
          </a:p>
          <a:p>
            <a:pPr>
              <a:lnSpc>
                <a:spcPct val="150000"/>
              </a:lnSpc>
            </a:pPr>
            <a:r>
              <a:rPr lang="en-US" sz="1600" dirty="0">
                <a:latin typeface="Calibri" panose="020F0502020204030204" pitchFamily="34" charset="0"/>
                <a:cs typeface="Calibri" panose="020F0502020204030204" pitchFamily="34" charset="0"/>
              </a:rPr>
              <a:t>System 1 and System 2 brain processes</a:t>
            </a:r>
          </a:p>
          <a:p>
            <a:pPr>
              <a:lnSpc>
                <a:spcPct val="150000"/>
              </a:lnSpc>
            </a:pPr>
            <a:r>
              <a:rPr lang="en-US" sz="1600" dirty="0">
                <a:latin typeface="Calibri" panose="020F0502020204030204" pitchFamily="34" charset="0"/>
                <a:cs typeface="Calibri" panose="020F0502020204030204" pitchFamily="34" charset="0"/>
              </a:rPr>
              <a:t>Expertise and mastery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287476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latin typeface="Calibri" panose="020F0502020204030204" pitchFamily="34" charset="0"/>
                <a:cs typeface="Calibri" panose="020F0502020204030204" pitchFamily="34" charset="0"/>
              </a:rPr>
              <a:t>Prior experiences </a:t>
            </a:r>
          </a:p>
          <a:p>
            <a:pPr>
              <a:lnSpc>
                <a:spcPct val="150000"/>
              </a:lnSpc>
            </a:pPr>
            <a:r>
              <a:rPr lang="en-US" sz="1600" dirty="0">
                <a:latin typeface="Calibri" panose="020F0502020204030204" pitchFamily="34" charset="0"/>
                <a:cs typeface="Calibri" panose="020F0502020204030204" pitchFamily="34" charset="0"/>
              </a:rPr>
              <a:t>Mental models </a:t>
            </a:r>
          </a:p>
          <a:p>
            <a:pPr>
              <a:lnSpc>
                <a:spcPct val="150000"/>
              </a:lnSpc>
            </a:pPr>
            <a:r>
              <a:rPr lang="en-US" sz="1600" dirty="0">
                <a:latin typeface="Calibri" panose="020F0502020204030204" pitchFamily="34" charset="0"/>
                <a:cs typeface="Calibri" panose="020F0502020204030204" pitchFamily="34" charset="0"/>
              </a:rPr>
              <a:t>Cognitive biases</a:t>
            </a:r>
          </a:p>
          <a:p>
            <a:pPr>
              <a:lnSpc>
                <a:spcPct val="150000"/>
              </a:lnSpc>
            </a:pPr>
            <a:r>
              <a:rPr lang="en-US" sz="1600" dirty="0">
                <a:latin typeface="Calibri" panose="020F0502020204030204" pitchFamily="34" charset="0"/>
                <a:cs typeface="Calibri" panose="020F0502020204030204" pitchFamily="34" charset="0"/>
              </a:rPr>
              <a:t>Motivation</a:t>
            </a:r>
          </a:p>
          <a:p>
            <a:pPr>
              <a:lnSpc>
                <a:spcPct val="150000"/>
              </a:lnSpc>
            </a:pPr>
            <a:r>
              <a:rPr lang="en-US" sz="1600" dirty="0">
                <a:latin typeface="Calibri" panose="020F0502020204030204" pitchFamily="34" charset="0"/>
                <a:cs typeface="Calibri" panose="020F0502020204030204" pitchFamily="34" charset="0"/>
              </a:rPr>
              <a:t>Locus of control</a:t>
            </a:r>
          </a:p>
          <a:p>
            <a:pPr>
              <a:lnSpc>
                <a:spcPct val="150000"/>
              </a:lnSpc>
            </a:pPr>
            <a:r>
              <a:rPr lang="en-US" sz="1600" dirty="0">
                <a:latin typeface="Calibri" panose="020F0502020204030204" pitchFamily="34" charset="0"/>
                <a:cs typeface="Calibri" panose="020F0502020204030204" pitchFamily="34" charset="0"/>
              </a:rPr>
              <a:t>Intrinsic, extraneous, and germane cognitive load</a:t>
            </a:r>
          </a:p>
          <a:p>
            <a:pPr algn="l">
              <a:lnSpc>
                <a:spcPct val="150000"/>
              </a:lnSpc>
            </a:pPr>
            <a:r>
              <a:rPr lang="en-US" sz="1600" dirty="0">
                <a:latin typeface="Calibri" panose="020F0502020204030204" pitchFamily="34" charset="0"/>
                <a:cs typeface="Calibri" panose="020F0502020204030204" pitchFamily="34" charset="0"/>
              </a:rPr>
              <a:t>Metacognitive processes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3622720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latin typeface="Calibri" panose="020F0502020204030204" pitchFamily="34" charset="0"/>
                <a:cs typeface="Calibri" panose="020F0502020204030204" pitchFamily="34" charset="0"/>
              </a:rPr>
              <a:t>Pedagogy, andragogy, and heutagogy techniques</a:t>
            </a:r>
          </a:p>
          <a:p>
            <a:pPr>
              <a:lnSpc>
                <a:spcPct val="150000"/>
              </a:lnSpc>
            </a:pPr>
            <a:r>
              <a:rPr lang="en-US" sz="1200" dirty="0">
                <a:latin typeface="Calibri" panose="020F0502020204030204" pitchFamily="34" charset="0"/>
                <a:cs typeface="Calibri" panose="020F0502020204030204" pitchFamily="34" charset="0"/>
              </a:rPr>
              <a:t>Instructional strategies and tactics</a:t>
            </a:r>
          </a:p>
          <a:p>
            <a:pPr>
              <a:lnSpc>
                <a:spcPct val="150000"/>
              </a:lnSpc>
            </a:pPr>
            <a:r>
              <a:rPr lang="en-US" sz="1200" dirty="0">
                <a:latin typeface="Calibri" panose="020F0502020204030204" pitchFamily="34" charset="0"/>
                <a:cs typeface="Calibri" panose="020F0502020204030204" pitchFamily="34" charset="0"/>
              </a:rPr>
              <a:t>Reflection and practice</a:t>
            </a:r>
          </a:p>
          <a:p>
            <a:pPr>
              <a:lnSpc>
                <a:spcPct val="150000"/>
              </a:lnSpc>
            </a:pPr>
            <a:r>
              <a:rPr lang="en-US" sz="1200" dirty="0">
                <a:latin typeface="Calibri" panose="020F0502020204030204" pitchFamily="34" charset="0"/>
                <a:cs typeface="Calibri" panose="020F0502020204030204" pitchFamily="34" charset="0"/>
              </a:rPr>
              <a:t>Zone of proximal development </a:t>
            </a:r>
          </a:p>
          <a:p>
            <a:pPr>
              <a:lnSpc>
                <a:spcPct val="150000"/>
              </a:lnSpc>
            </a:pPr>
            <a:r>
              <a:rPr lang="en-US" sz="1200" dirty="0">
                <a:latin typeface="Calibri" panose="020F0502020204030204" pitchFamily="34" charset="0"/>
                <a:cs typeface="Calibri" panose="020F0502020204030204" pitchFamily="34" charset="0"/>
              </a:rPr>
              <a:t>Scaffolding</a:t>
            </a:r>
          </a:p>
          <a:p>
            <a:pPr>
              <a:lnSpc>
                <a:spcPct val="150000"/>
              </a:lnSpc>
            </a:pPr>
            <a:r>
              <a:rPr lang="en-US" sz="1200" dirty="0">
                <a:latin typeface="Calibri" panose="020F0502020204030204" pitchFamily="34" charset="0"/>
                <a:cs typeface="Calibri" panose="020F0502020204030204" pitchFamily="34" charset="0"/>
              </a:rPr>
              <a:t>Instructional design processes </a:t>
            </a:r>
          </a:p>
          <a:p>
            <a:pPr>
              <a:lnSpc>
                <a:spcPct val="150000"/>
              </a:lnSpc>
            </a:pPr>
            <a:r>
              <a:rPr lang="en-US" sz="1200" dirty="0">
                <a:latin typeface="Calibri" panose="020F0502020204030204" pitchFamily="34" charset="0"/>
                <a:cs typeface="Calibri" panose="020F0502020204030204" pitchFamily="34" charset="0"/>
              </a:rPr>
              <a:t>Learning taxonomies (e.g., Bloom’s Taxonomy)</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1695385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latin typeface="Calibri" panose="020F0502020204030204" pitchFamily="34" charset="0"/>
                <a:cs typeface="Calibri" panose="020F0502020204030204" pitchFamily="34" charset="0"/>
              </a:rPr>
              <a:t>Traditional “technologies” like paper, books, and chalkboards</a:t>
            </a:r>
          </a:p>
          <a:p>
            <a:pPr>
              <a:lnSpc>
                <a:spcPct val="150000"/>
              </a:lnSpc>
            </a:pPr>
            <a:r>
              <a:rPr lang="en-US" sz="1600" dirty="0">
                <a:latin typeface="Calibri" panose="020F0502020204030204" pitchFamily="34" charset="0"/>
                <a:cs typeface="Calibri" panose="020F0502020204030204" pitchFamily="34" charset="0"/>
              </a:rPr>
              <a:t>Distributed and blended learning</a:t>
            </a:r>
          </a:p>
          <a:p>
            <a:pPr>
              <a:lnSpc>
                <a:spcPct val="150000"/>
              </a:lnSpc>
            </a:pPr>
            <a:r>
              <a:rPr lang="en-US" sz="1600" dirty="0">
                <a:latin typeface="Calibri" panose="020F0502020204030204" pitchFamily="34" charset="0"/>
                <a:cs typeface="Calibri" panose="020F0502020204030204" pitchFamily="34" charset="0"/>
              </a:rPr>
              <a:t>Adaptive learning and intelligent tutors</a:t>
            </a:r>
          </a:p>
          <a:p>
            <a:pPr>
              <a:lnSpc>
                <a:spcPct val="150000"/>
              </a:lnSpc>
            </a:pPr>
            <a:r>
              <a:rPr lang="en-US" sz="1600" dirty="0">
                <a:latin typeface="Calibri" panose="020F0502020204030204" pitchFamily="34" charset="0"/>
                <a:cs typeface="Calibri" panose="020F0502020204030204" pitchFamily="34" charset="0"/>
              </a:rPr>
              <a:t>Games for learning (e.g., gamification, wargames, serious games)</a:t>
            </a:r>
          </a:p>
          <a:p>
            <a:pPr>
              <a:lnSpc>
                <a:spcPct val="150000"/>
              </a:lnSpc>
            </a:pPr>
            <a:r>
              <a:rPr lang="en-US" sz="1600" dirty="0">
                <a:latin typeface="Calibri" panose="020F0502020204030204" pitchFamily="34" charset="0"/>
                <a:cs typeface="Calibri" panose="020F0502020204030204" pitchFamily="34" charset="0"/>
              </a:rPr>
              <a:t>Microlearning</a:t>
            </a:r>
          </a:p>
          <a:p>
            <a:pPr>
              <a:lnSpc>
                <a:spcPct val="150000"/>
              </a:lnSpc>
            </a:pPr>
            <a:r>
              <a:rPr lang="en-US" sz="1600" dirty="0">
                <a:latin typeface="Calibri" panose="020F0502020204030204" pitchFamily="34" charset="0"/>
                <a:cs typeface="Calibri" panose="020F0502020204030204" pitchFamily="34" charset="0"/>
              </a:rPr>
              <a:t>Simulations and scenario-based learning</a:t>
            </a:r>
          </a:p>
          <a:p>
            <a:pPr>
              <a:lnSpc>
                <a:spcPct val="150000"/>
              </a:lnSpc>
            </a:pPr>
            <a:r>
              <a:rPr lang="en-US" sz="1600" dirty="0">
                <a:latin typeface="Calibri" panose="020F0502020204030204" pitchFamily="34" charset="0"/>
                <a:cs typeface="Calibri" panose="020F0502020204030204" pitchFamily="34" charset="0"/>
              </a:rPr>
              <a:t>Live, virtual, and constructive training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1123530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dirty="0">
                <a:latin typeface="Calibri" panose="020F0502020204030204" pitchFamily="34" charset="0"/>
                <a:cs typeface="Calibri" panose="020F0502020204030204" pitchFamily="34" charset="0"/>
              </a:rPr>
              <a:t>Summative and formative assessments</a:t>
            </a:r>
          </a:p>
          <a:p>
            <a:pPr>
              <a:lnSpc>
                <a:spcPct val="150000"/>
              </a:lnSpc>
            </a:pPr>
            <a:r>
              <a:rPr lang="en-US" sz="1600" dirty="0">
                <a:latin typeface="Calibri" panose="020F0502020204030204" pitchFamily="34" charset="0"/>
                <a:cs typeface="Calibri" panose="020F0502020204030204" pitchFamily="34" charset="0"/>
              </a:rPr>
              <a:t>Adaptive assessments </a:t>
            </a:r>
          </a:p>
          <a:p>
            <a:pPr>
              <a:lnSpc>
                <a:spcPct val="150000"/>
              </a:lnSpc>
            </a:pPr>
            <a:r>
              <a:rPr lang="en-US" sz="1600" dirty="0">
                <a:latin typeface="Calibri" panose="020F0502020204030204" pitchFamily="34" charset="0"/>
                <a:cs typeface="Calibri" panose="020F0502020204030204" pitchFamily="34" charset="0"/>
              </a:rPr>
              <a:t>Stealth assessments</a:t>
            </a:r>
          </a:p>
          <a:p>
            <a:pPr>
              <a:lnSpc>
                <a:spcPct val="150000"/>
              </a:lnSpc>
            </a:pPr>
            <a:r>
              <a:rPr lang="en-US" sz="1600" dirty="0">
                <a:latin typeface="Calibri" panose="020F0502020204030204" pitchFamily="34" charset="0"/>
                <a:cs typeface="Calibri" panose="020F0502020204030204" pitchFamily="34" charset="0"/>
              </a:rPr>
              <a:t>Physical and behavioral sensors</a:t>
            </a:r>
          </a:p>
          <a:p>
            <a:pPr>
              <a:lnSpc>
                <a:spcPct val="150000"/>
              </a:lnSpc>
            </a:pPr>
            <a:r>
              <a:rPr lang="en-US" sz="1600" dirty="0">
                <a:latin typeface="Calibri" panose="020F0502020204030204" pitchFamily="34" charset="0"/>
                <a:cs typeface="Calibri" panose="020F0502020204030204" pitchFamily="34" charset="0"/>
              </a:rPr>
              <a:t>Neurophysiological measures</a:t>
            </a:r>
          </a:p>
          <a:p>
            <a:pPr>
              <a:lnSpc>
                <a:spcPct val="150000"/>
              </a:lnSpc>
            </a:pPr>
            <a:r>
              <a:rPr lang="en-US" sz="1600" dirty="0">
                <a:latin typeface="Calibri" panose="020F0502020204030204" pitchFamily="34" charset="0"/>
                <a:cs typeface="Calibri" panose="020F0502020204030204" pitchFamily="34" charset="0"/>
              </a:rPr>
              <a:t>Credentials and micro-credentials</a:t>
            </a:r>
          </a:p>
          <a:p>
            <a:pPr>
              <a:lnSpc>
                <a:spcPct val="150000"/>
              </a:lnSpc>
            </a:pPr>
            <a:r>
              <a:rPr lang="en-US" sz="1600" dirty="0">
                <a:latin typeface="Calibri" panose="020F0502020204030204" pitchFamily="34" charset="0"/>
                <a:cs typeface="Calibri" panose="020F0502020204030204" pitchFamily="34" charset="0"/>
              </a:rPr>
              <a:t>Competency-based and mastery learning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2739285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1282527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0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Design patterns are repeatable solutions to commonly occurring engineering problems. A civil engineer is familiar with common bridge architectures and which types work best in certain contexts. In software engineering, design patterns establish best practices and promote shared understanding that improves the quality, consistency, and maintainability of code. Software engineers use named design patterns so that everyone on the team can work together and employ consistent coding approaches based on those known patterns.</a:t>
            </a:r>
          </a:p>
          <a:p>
            <a:endParaRPr kumimoji="1" lang="en-US" sz="16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BCA39E71-BA16-424D-8853-27FA3614AC04}"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974483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Learning engineering borrows concepts and terminology from other branches of engineering. For example, in a system or process a </a:t>
            </a:r>
            <a:r>
              <a:rPr kumimoji="1" lang="en-US" sz="1600" b="1" kern="1200" dirty="0">
                <a:solidFill>
                  <a:schemeClr val="tx1"/>
                </a:solidFill>
                <a:effectLst/>
                <a:latin typeface="Arial" charset="0"/>
                <a:ea typeface="+mn-ea"/>
                <a:cs typeface="+mn-cs"/>
              </a:rPr>
              <a:t>transfer function </a:t>
            </a:r>
            <a:r>
              <a:rPr kumimoji="1" lang="en-US" sz="1600" kern="1200" dirty="0">
                <a:solidFill>
                  <a:schemeClr val="tx1"/>
                </a:solidFill>
                <a:effectLst/>
                <a:latin typeface="Arial" charset="0"/>
                <a:ea typeface="+mn-ea"/>
                <a:cs typeface="+mn-cs"/>
              </a:rPr>
              <a:t>is a mathematical description of the relationship between inputs and outputs. And in a closed loop control system, ”propagation delay” is the time it takes for measurement in output to feedback and change the input. </a:t>
            </a:r>
            <a:r>
              <a:rPr kumimoji="1" lang="en-US" sz="1600" b="1" kern="1200" dirty="0">
                <a:solidFill>
                  <a:schemeClr val="tx1"/>
                </a:solidFill>
                <a:effectLst/>
                <a:latin typeface="Arial" charset="0"/>
                <a:ea typeface="+mn-ea"/>
                <a:cs typeface="+mn-cs"/>
              </a:rPr>
              <a:t>Constraints (like cost or time) and trade-offs </a:t>
            </a:r>
            <a:r>
              <a:rPr kumimoji="1" lang="en-US" sz="1600" kern="1200" dirty="0">
                <a:solidFill>
                  <a:schemeClr val="tx1"/>
                </a:solidFill>
                <a:effectLst/>
                <a:latin typeface="Arial" charset="0"/>
                <a:ea typeface="+mn-ea"/>
                <a:cs typeface="+mn-cs"/>
              </a:rPr>
              <a:t>are central to any branch of engineering.  As a branch of engineering, learning engineering requires engineering mindsets, including a systems perspective, ability to envision the future, and an applied scientific approach using experimentation, measurement, and data.</a:t>
            </a:r>
          </a:p>
          <a:p>
            <a:endParaRPr kumimoji="1" lang="en-US" sz="1600" kern="1200" dirty="0">
              <a:solidFill>
                <a:schemeClr val="tx1"/>
              </a:solidFill>
              <a:effectLst/>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3172468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14649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vs. Engineering…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5670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2010008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Detector Plug-in Types: One or more algorithms that interpret observed sensor data to predict, classify, infer relationships, or make other extrapolations. Example plug-in algorithms:</a:t>
            </a:r>
          </a:p>
          <a:p>
            <a:r>
              <a:rPr lang="en-US" dirty="0"/>
              <a:t> • Latent knowledge inference</a:t>
            </a:r>
          </a:p>
          <a:p>
            <a:r>
              <a:rPr lang="en-US" dirty="0"/>
              <a:t> • Misconception missed step inference</a:t>
            </a:r>
          </a:p>
          <a:p>
            <a:r>
              <a:rPr lang="en-US" dirty="0"/>
              <a:t> • Forgetting curve</a:t>
            </a:r>
          </a:p>
          <a:p>
            <a:r>
              <a:rPr lang="en-US" dirty="0"/>
              <a:t> • Latent behavior inference</a:t>
            </a:r>
          </a:p>
          <a:p>
            <a:r>
              <a:rPr lang="en-US" dirty="0"/>
              <a:t> • Metacognitive nudge impact predictor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Standards for instrumentation are used to collect data used by adaptive systems that adjust learning experiences in near-real time. [click] These systems use artificial intelligence to infer if a learner knows or can do something, how well, and what kinds of experiences might best help the learner develop a particular competence.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2430948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333965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c1fdf382c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2c1fdf382c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 great example of automated learning analytics used to apply learning science is what happens within the language learning app Duolingo. In 1879 German psychologist Hermann Ebbinghaus pioneered what we know about learning curves, how fast people learn new facts, and forgetting curves, how fast people forget what they’ve learned. More recent research indicates that an efficient time to practice knowledge retrieval is right before forgetting it. Duolingo applies this learning science finding using big data analytics to predict when a learner is about to forget a word. Burr Settles co-developed the trainable spaced repetition model that uses machine learning and data from millions of learners to make personal predictions about the best time for each learner to do retrieval practice for each word in their new vocabulary. </a:t>
            </a:r>
          </a:p>
          <a:p>
            <a:pPr marL="0" lvl="0" indent="0" algn="l" rtl="0">
              <a:lnSpc>
                <a:spcPct val="115000"/>
              </a:lnSpc>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None/>
            </a:pPr>
            <a:endParaRPr dirty="0"/>
          </a:p>
        </p:txBody>
      </p:sp>
      <p:sp>
        <p:nvSpPr>
          <p:cNvPr id="267" name="Google Shape;267;g12c1fdf382c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59</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175238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60</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61</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028342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c1fdf382c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c1fdf382c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we have data questions, we can determine what type of analysis is needed.  In our example, we might want to choose an analysis method to predict the probability that a learner will benefit from the intervention (the output is a single number). Or we can use that probability with a classification method that’s sets thresholds and determines which learners should get the intervention and which should not.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each type of data question there are applicable models and methods.</a:t>
            </a:r>
            <a:endParaRPr dirty="0"/>
          </a:p>
        </p:txBody>
      </p:sp>
      <p:sp>
        <p:nvSpPr>
          <p:cNvPr id="345" name="Google Shape;345;g12c1fdf382c_0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Tx/>
                <a:buSzTx/>
                <a:buFontTx/>
                <a:buNone/>
                <a:tabLst/>
                <a:defRPr/>
              </a:pPr>
              <a:t>62</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End/Q&amp;A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Open Q&amp;A</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65</a:t>
            </a:fld>
            <a:endParaRPr lang="en-US"/>
          </a:p>
        </p:txBody>
      </p:sp>
    </p:spTree>
    <p:extLst>
      <p:ext uri="{BB962C8B-B14F-4D97-AF65-F5344CB8AC3E}">
        <p14:creationId xmlns:p14="http://schemas.microsoft.com/office/powerpoint/2010/main" val="3575283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66</a:t>
            </a:fld>
            <a:endParaRPr lang="en-US"/>
          </a:p>
        </p:txBody>
      </p:sp>
    </p:spTree>
    <p:extLst>
      <p:ext uri="{BB962C8B-B14F-4D97-AF65-F5344CB8AC3E}">
        <p14:creationId xmlns:p14="http://schemas.microsoft.com/office/powerpoint/2010/main" val="3477081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67</a:t>
            </a:fld>
            <a:endParaRPr lang="en-US"/>
          </a:p>
        </p:txBody>
      </p:sp>
    </p:spTree>
    <p:extLst>
      <p:ext uri="{BB962C8B-B14F-4D97-AF65-F5344CB8AC3E}">
        <p14:creationId xmlns:p14="http://schemas.microsoft.com/office/powerpoint/2010/main" val="12934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1928, Alexander Fleming discovered penicillin. However, the Nobel Prize–winning scientist and his colleagues never developed the ability to produce the drug at scale. By June 1942, US labs had only enough penicillin available to treat about ten patients. The urgency of lives being lost in the war meant that production of penicillin needed to move out of the laboratory and into mass-production. This was no longer just a scientific endeavor; it required engineering. 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31445D"/>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31445D"/>
                </a:solidFill>
                <a:effectLst/>
                <a:latin typeface="Calibri" panose="020F0502020204030204" pitchFamily="34" charset="0"/>
                <a:cs typeface="Times New Roman" panose="02020603050405020304" pitchFamily="18" charset="0"/>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445D"/>
                </a:solidFill>
                <a:effectLst/>
                <a:latin typeface="Calibri" panose="020F0502020204030204" pitchFamily="34" charset="0"/>
              </a:rPr>
              <a:t>Engineering photo (“at scale”) from </a:t>
            </a:r>
            <a:r>
              <a:rPr lang="en-US" b="0" i="0" dirty="0">
                <a:solidFill>
                  <a:srgbClr val="202122"/>
                </a:solidFill>
                <a:effectLst/>
                <a:latin typeface="Arial" panose="020B0604020202020204" pitchFamily="34" charset="0"/>
              </a:rPr>
              <a:t>Imperial War Museum on the </a:t>
            </a:r>
            <a:r>
              <a:rPr lang="en-US" b="0" i="0" u="none" strike="noStrike" dirty="0">
                <a:solidFill>
                  <a:srgbClr val="3366BB"/>
                </a:solidFill>
                <a:effectLst/>
                <a:latin typeface="Arial" panose="020B0604020202020204" pitchFamily="34" charset="0"/>
                <a:hlinkClick r:id="rId3"/>
              </a:rPr>
              <a:t>IWM Non Commercial </a:t>
            </a:r>
            <a:r>
              <a:rPr lang="en-US" b="0" i="0" u="none" strike="noStrike" dirty="0" err="1">
                <a:solidFill>
                  <a:srgbClr val="3366BB"/>
                </a:solidFill>
                <a:effectLst/>
                <a:latin typeface="Arial" panose="020B0604020202020204" pitchFamily="34" charset="0"/>
                <a:hlinkClick r:id="rId3"/>
              </a:rPr>
              <a:t>Licence</a:t>
            </a:r>
            <a:r>
              <a:rPr lang="en-US" b="0" i="0" dirty="0">
                <a:solidFill>
                  <a:srgbClr val="202122"/>
                </a:solidFill>
                <a:effectLst/>
                <a:latin typeface="Arial" panose="020B0604020202020204" pitchFamily="34" charset="0"/>
              </a:rPr>
              <a:t>. </a:t>
            </a:r>
          </a:p>
          <a:p>
            <a:r>
              <a:rPr lang="en-US" dirty="0"/>
              <a:t>Equipment used for making early forms of penicillin photo from </a:t>
            </a:r>
            <a:r>
              <a:rPr lang="en-US" b="0" i="0" u="none" strike="noStrike" dirty="0" err="1">
                <a:solidFill>
                  <a:srgbClr val="3366BB"/>
                </a:solidFill>
                <a:effectLst/>
                <a:latin typeface="Arial" panose="020B0604020202020204" pitchFamily="34" charset="0"/>
                <a:hlinkClick r:id="rId4"/>
              </a:rPr>
              <a:t>Wellcome</a:t>
            </a:r>
            <a:r>
              <a:rPr lang="en-US" b="0" i="0" u="none" strike="noStrike" dirty="0">
                <a:solidFill>
                  <a:srgbClr val="3366BB"/>
                </a:solidFill>
                <a:effectLst/>
                <a:latin typeface="Arial" panose="020B0604020202020204" pitchFamily="34" charset="0"/>
                <a:hlinkClick r:id="rId4"/>
              </a:rPr>
              <a:t> Images</a:t>
            </a:r>
            <a:r>
              <a:rPr lang="en-US" b="0" i="0" u="none" strike="noStrike" dirty="0">
                <a:solidFill>
                  <a:srgbClr val="3366BB"/>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Creative commons.</a:t>
            </a:r>
            <a:endParaRPr lang="en-US" dirty="0"/>
          </a:p>
          <a:p>
            <a:pPr algn="l" fontAlgn="base"/>
            <a:endParaRPr lang="en-US" b="1" i="0" dirty="0">
              <a:solidFill>
                <a:srgbClr val="31445D"/>
              </a:solidFill>
              <a:effectLst/>
              <a:latin typeface="Calibri" panose="020F0502020204030204" pitchFamily="34" charset="0"/>
            </a:endParaRPr>
          </a:p>
          <a:p>
            <a:pPr algn="l" fontAlgn="base"/>
            <a:r>
              <a:rPr lang="en-US" b="1" i="0" dirty="0">
                <a:solidFill>
                  <a:srgbClr val="31445D"/>
                </a:solidFill>
                <a:effectLst/>
                <a:latin typeface="Calibri" panose="020F0502020204030204" pitchFamily="34" charset="0"/>
              </a:rPr>
              <a:t>Penicillin Discovered</a:t>
            </a:r>
          </a:p>
          <a:p>
            <a:pPr algn="l" fontAlgn="base"/>
            <a:r>
              <a:rPr lang="en-US" b="0" i="0" dirty="0">
                <a:solidFill>
                  <a:srgbClr val="31445D"/>
                </a:solidFill>
                <a:effectLst/>
                <a:latin typeface="Calibri" panose="020F0502020204030204" pitchFamily="34" charset="0"/>
              </a:rPr>
              <a:t>“In the war, penicillin proved its mettle. Throughout history, the major killer in wars had been infection rather than battle injuries. In World War I, the death rate from bacterial pneumonia was 18 percent; in World War II, it fell, to less than 1 percent. From January to May in 1942, 400 million units of pure penicillin were manufactured. By the end of the war, American pharmaceutical companies were producing 650 billion units a month. …as we celebrate Alexander Fleming’s great accomplishment, we will recall that penicillin also required the midwifery of Florey, Chain and Heatley, as well as an army of laboratory workers.” (PBS, 2013, https://www.pbs.org/newshour/health/the-real-story-behind-the-worlds-first-antibiotic)</a:t>
            </a:r>
          </a:p>
          <a:p>
            <a:endParaRPr lang="en-US" dirty="0"/>
          </a:p>
          <a:p>
            <a:r>
              <a:rPr lang="en-US" b="1" dirty="0"/>
              <a:t>First Factory Opened</a:t>
            </a:r>
          </a:p>
          <a:p>
            <a:r>
              <a:rPr lang="en-US" dirty="0"/>
              <a:t>“</a:t>
            </a:r>
            <a:r>
              <a:rPr lang="en-US" b="0" i="0" dirty="0">
                <a:solidFill>
                  <a:srgbClr val="333333"/>
                </a:solidFill>
                <a:effectLst/>
                <a:latin typeface="Open Sans" panose="020B0606030504020204" pitchFamily="34" charset="0"/>
              </a:rPr>
              <a:t>In September 1943 it [Pfizer] purchased the old Rubel Ice Plant on Marcy Avenue in Brooklyn, a nearby building that had the refrigeration equipment required, rebuilding it into the world’s first large-scale penicillin factory. On March 1, 1944 Pfizer’s penicillin plant opened.” (https://www.acs.org/content/acs/en/education/whatischemistry/landmarks/penicillin.html#:~:text=In%20September%201943%20it%20purchased,1944%20Pfizer's%20penicillin%20plant%20opened.)</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75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68</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0" marR="0">
              <a:lnSpc>
                <a:spcPct val="115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Tutorial Outline: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0:00-0:05 – Introduction to the Tutorial</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Introduce speakers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Share the penicillin story to clarify distinctions between “science” and “engineering”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What will you learn today?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0:05-0:15 – What is learning engineering?</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Short definition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benefits of learning engineering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history (goes back to Herb Simon back in the late 1960s)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Fields that inform it: Assessment, learning sciences, data science, software, etc.</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0:15-0:25 – Learning engineering process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Introduction to the learning engineering process model</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CHALLENGE: Understand the opportunity to improve learning or its conditions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CREATION: Designing, building solutions, data instrumentation, and plans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IMPLEMENTATION with data collection</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INVESTIGATION with data analysis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Case study walking through each piece of the process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0:25-0:30 – Practical: Assembling a learning engineering team</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engineering team composition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Managing a learning engineering team (lean-agile)</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0:30-0:40 – Practical: Executing human-centered design for learning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Tools for human-centered design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Ethical decision-making for learning design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0:40-0:55 – Practical: Integrating learning science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principles of learning science</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science tools (e.g., instructional tactics, motivational principles)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experience design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0:55-1:15 – Practical: Integrating learning technologies and learning analytics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Introduction to learning technologies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Technology considerations for learning at scale (e.g., open-architecture, data standards)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Instrumenting learning for data collection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Using data for learning analytics and continuous optimization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1:15-1:30 End/Q&amp;A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Open Q&amp;A</a:t>
            </a:r>
          </a:p>
          <a:p>
            <a:endParaRPr lang="en-US" dirty="0"/>
          </a:p>
        </p:txBody>
      </p:sp>
    </p:spTree>
    <p:extLst>
      <p:ext uri="{BB962C8B-B14F-4D97-AF65-F5344CB8AC3E}">
        <p14:creationId xmlns:p14="http://schemas.microsoft.com/office/powerpoint/2010/main" val="3301836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BCA39E71-BA16-424D-8853-27FA3614AC04}"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720583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purpose, scope, and distinct characteristics of the learning engineering field.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benefits of learning engineering (over and above subordinate or related fields).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a learning engineering team and process for a practical training/education goal.</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to find additional learning engineering information for practical applications.</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cs typeface="Times New Roman" panose="02020603050405020304" pitchFamily="18" charset="0"/>
              </a:rPr>
              <a:t>MORE: </a:t>
            </a:r>
            <a:r>
              <a:rPr lang="en-US" sz="1800" dirty="0">
                <a:effectLst/>
                <a:latin typeface="Calibri" panose="020F0502020204030204" pitchFamily="34" charset="0"/>
                <a:cs typeface="Times New Roman" panose="02020603050405020304" pitchFamily="18" charset="0"/>
              </a:rPr>
              <a:t>Look smart in front of your boss and colleagues, when you know how to explain how all of the pieces of pedagogy, cognition, technology, data, and organizational design fit together. You’ll be one of the first to know about this hot new emerging discipline!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254285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1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we’ll discuss today…. </a:t>
            </a:r>
          </a:p>
        </p:txBody>
      </p:sp>
      <p:sp>
        <p:nvSpPr>
          <p:cNvPr id="4" name="Slide Number Placeholder 3"/>
          <p:cNvSpPr>
            <a:spLocks noGrp="1"/>
          </p:cNvSpPr>
          <p:nvPr>
            <p:ph type="sldNum" sz="quarter" idx="5"/>
          </p:nvPr>
        </p:nvSpPr>
        <p:spPr/>
        <p:txBody>
          <a:bodyPr/>
          <a:lstStyle/>
          <a:p>
            <a:fld id="{BCA39E71-BA16-424D-8853-27FA3614AC04}" type="slidenum">
              <a:rPr lang="en-US" smtClean="0"/>
              <a:t>8</a:t>
            </a:fld>
            <a:endParaRPr lang="en-US"/>
          </a:p>
        </p:txBody>
      </p:sp>
    </p:spTree>
    <p:extLst>
      <p:ext uri="{BB962C8B-B14F-4D97-AF65-F5344CB8AC3E}">
        <p14:creationId xmlns:p14="http://schemas.microsoft.com/office/powerpoint/2010/main" val="378765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engineering is a </a:t>
            </a:r>
            <a:r>
              <a:rPr lang="en-US" u="sng" dirty="0"/>
              <a:t>process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61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3" name="Group 2">
            <a:extLst>
              <a:ext uri="{FF2B5EF4-FFF2-40B4-BE49-F238E27FC236}">
                <a16:creationId xmlns:a16="http://schemas.microsoft.com/office/drawing/2014/main" id="{542CBF90-64FB-586A-DC24-76E6FAD36564}"/>
              </a:ext>
            </a:extLst>
          </p:cNvPr>
          <p:cNvGrpSpPr/>
          <p:nvPr userDrawn="1"/>
        </p:nvGrpSpPr>
        <p:grpSpPr>
          <a:xfrm>
            <a:off x="177576" y="6503087"/>
            <a:ext cx="2160131" cy="286507"/>
            <a:chOff x="177576" y="6503087"/>
            <a:chExt cx="2160131" cy="286507"/>
          </a:xfrm>
        </p:grpSpPr>
        <p:grpSp>
          <p:nvGrpSpPr>
            <p:cNvPr id="17" name="Group 16"/>
            <p:cNvGrpSpPr/>
            <p:nvPr userDrawn="1"/>
          </p:nvGrpSpPr>
          <p:grpSpPr>
            <a:xfrm>
              <a:off x="177576" y="6503087"/>
              <a:ext cx="861987"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0" name="Group 19"/>
            <p:cNvGrpSpPr/>
            <p:nvPr userDrawn="1"/>
          </p:nvGrpSpPr>
          <p:grpSpPr>
            <a:xfrm>
              <a:off x="1314146" y="6512595"/>
              <a:ext cx="1023561"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3" name="Picture 22" descr="Text, logo&#10;&#10;Description automatically generated">
            <a:extLst>
              <a:ext uri="{FF2B5EF4-FFF2-40B4-BE49-F238E27FC236}">
                <a16:creationId xmlns:a16="http://schemas.microsoft.com/office/drawing/2014/main" id="{F29493ED-F0BD-264D-B048-8E418865EB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FBD1-FFB9-4688-99C2-BAE55A97CE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E0583E-866B-4CFC-9CE1-CD8E35D40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B4825A-44DF-4F32-86C7-E3714DBF2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3CE69-3CDA-4935-A15B-FC641432E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B76941-175C-46BC-9A55-FA12C8994B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FE037-3987-4323-9164-82E136A081EC}"/>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8" name="Footer Placeholder 7">
            <a:extLst>
              <a:ext uri="{FF2B5EF4-FFF2-40B4-BE49-F238E27FC236}">
                <a16:creationId xmlns:a16="http://schemas.microsoft.com/office/drawing/2014/main" id="{54F1A1DD-8244-49AA-A1A8-B874600616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A4925-04BF-4EC7-A477-F7B7C1C326CF}"/>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52169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610E-C7AA-446C-B3AB-9C43384C5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7D437-A307-4C8A-9C0F-C7C1CA6C8983}"/>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4" name="Footer Placeholder 3">
            <a:extLst>
              <a:ext uri="{FF2B5EF4-FFF2-40B4-BE49-F238E27FC236}">
                <a16:creationId xmlns:a16="http://schemas.microsoft.com/office/drawing/2014/main" id="{0EA326FD-46BA-4807-954F-00AD942ABA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C0E837-97E6-49F5-93F2-D4BC5728539F}"/>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52869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0757D-D3EB-488E-A8D6-97DD5D23ECEB}"/>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421123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F654-3512-45D5-9E80-1D51BD7D9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79A905-3838-4D5D-B8E4-F14D29180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3EEBD-C01C-404C-A02E-26F131840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C123E-5E15-4B92-86FA-48609EE7E3C3}"/>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6" name="Footer Placeholder 5">
            <a:extLst>
              <a:ext uri="{FF2B5EF4-FFF2-40B4-BE49-F238E27FC236}">
                <a16:creationId xmlns:a16="http://schemas.microsoft.com/office/drawing/2014/main" id="{E58F224D-24C7-458C-A170-5D705FCC1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2386C-D585-40F9-A034-7E46E57D0195}"/>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74245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598C-0971-4B73-872A-3F22B89FD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C598DA-4F45-4979-AD4F-E0B4341B2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A5394-7A96-46FD-8014-705C936EF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34B29-669A-4DB7-A726-2C25EC10DB72}"/>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6" name="Footer Placeholder 5">
            <a:extLst>
              <a:ext uri="{FF2B5EF4-FFF2-40B4-BE49-F238E27FC236}">
                <a16:creationId xmlns:a16="http://schemas.microsoft.com/office/drawing/2014/main" id="{2C588DF8-2515-46F2-8814-B941C8EE4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2F5A6-80A6-4EA8-9345-CBA0AB2DCD8B}"/>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94067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BB05-BA44-447B-9611-1F519FDF5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9CFCF6-31CF-4232-A456-690B4A6D94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AA63F-2F15-444E-A0DD-FE1C48577D37}"/>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D2298FF6-4C5A-420F-8AFE-2F11D616D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CF51E-B8CF-43F3-AFE5-ADF8217F4135}"/>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179102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A1B21-B704-4F41-828B-BFE6498DD2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61872-C9E2-4388-B971-FAB69B44E8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73F92-7123-40AE-BE90-A7E6FFE794BF}"/>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D62F6279-E93A-4A1A-977E-B8074C902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45663-012F-4530-9FFE-B8DC482202D7}"/>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726157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3" name="Group 2">
            <a:extLst>
              <a:ext uri="{FF2B5EF4-FFF2-40B4-BE49-F238E27FC236}">
                <a16:creationId xmlns:a16="http://schemas.microsoft.com/office/drawing/2014/main" id="{542CBF90-64FB-586A-DC24-76E6FAD36564}"/>
              </a:ext>
            </a:extLst>
          </p:cNvPr>
          <p:cNvGrpSpPr/>
          <p:nvPr userDrawn="1"/>
        </p:nvGrpSpPr>
        <p:grpSpPr>
          <a:xfrm>
            <a:off x="177576" y="6503087"/>
            <a:ext cx="2160131" cy="286507"/>
            <a:chOff x="177576" y="6503087"/>
            <a:chExt cx="2160131" cy="286507"/>
          </a:xfrm>
        </p:grpSpPr>
        <p:grpSp>
          <p:nvGrpSpPr>
            <p:cNvPr id="17" name="Group 16"/>
            <p:cNvGrpSpPr/>
            <p:nvPr userDrawn="1"/>
          </p:nvGrpSpPr>
          <p:grpSpPr>
            <a:xfrm>
              <a:off x="177576" y="6503087"/>
              <a:ext cx="861987"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0" name="Group 19"/>
            <p:cNvGrpSpPr/>
            <p:nvPr userDrawn="1"/>
          </p:nvGrpSpPr>
          <p:grpSpPr>
            <a:xfrm>
              <a:off x="1314146" y="6512595"/>
              <a:ext cx="1023561"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3" name="Picture 22" descr="Text, logo&#10;&#10;Description automatically generated">
            <a:extLst>
              <a:ext uri="{FF2B5EF4-FFF2-40B4-BE49-F238E27FC236}">
                <a16:creationId xmlns:a16="http://schemas.microsoft.com/office/drawing/2014/main" id="{F29493ED-F0BD-264D-B048-8E418865EB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spTree>
    <p:extLst>
      <p:ext uri="{BB962C8B-B14F-4D97-AF65-F5344CB8AC3E}">
        <p14:creationId xmlns:p14="http://schemas.microsoft.com/office/powerpoint/2010/main" val="146406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3378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6889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99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F2F6DE46-D1D0-40C9-911C-C8E81EBED6F1}" type="datetime1">
              <a:rPr lang="en-US" smtClean="0"/>
              <a:t>11/18/2022</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1328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55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F2F6DE46-D1D0-40C9-911C-C8E81EBED6F1}" type="datetime1">
              <a:rPr lang="en-US" smtClean="0"/>
              <a:t>11/18/2022</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498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FCAC-D5E2-436A-98DC-09BF8EA85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962FB-10A9-444C-AAD2-18E147568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FB68CB-353D-4571-9E69-C7EF4ACFF062}"/>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D8F8FF07-4165-4B49-AB26-5491ADFFA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94AA4-112A-4AE4-AEFC-57BD9176D14E}"/>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12344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CFA8-8BF0-4E6E-962A-37A0BB714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FEB0E-8E04-4A8F-A802-6BE3191490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3488E-8E6C-45A8-9E89-0402A9F5D157}"/>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B62ED079-60E5-4F3E-AC4F-9D8B015B9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07513-6F71-4AB4-9527-BF46A853F183}"/>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75194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C7EC-627F-4CCB-86FC-B9D7DA566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ACE8E-57B7-48A5-9CFF-3FEBA5743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9D622C-7194-45F1-AFC3-F5A65997BAD1}"/>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57FE323D-F9C3-4E2D-9659-6EF12EE2D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79485-69F3-4ACA-84AA-9A40D72251C2}"/>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51150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EB0-8A9B-4634-9AB5-019B9A56D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20889-1D38-4298-AA3C-5F08BFC28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850E8-3B95-4EC8-BE2E-5B5846A7B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0A818-19B6-402D-BE0A-065551B64BCF}"/>
              </a:ext>
            </a:extLst>
          </p:cNvPr>
          <p:cNvSpPr>
            <a:spLocks noGrp="1"/>
          </p:cNvSpPr>
          <p:nvPr>
            <p:ph type="dt" sz="half" idx="10"/>
          </p:nvPr>
        </p:nvSpPr>
        <p:spPr/>
        <p:txBody>
          <a:bodyPr/>
          <a:lstStyle/>
          <a:p>
            <a:fld id="{9ED56BB1-7F9B-4A6D-B53B-E20A1BD97350}" type="datetimeFigureOut">
              <a:rPr lang="en-US" smtClean="0"/>
              <a:t>11/18/2022</a:t>
            </a:fld>
            <a:endParaRPr lang="en-US"/>
          </a:p>
        </p:txBody>
      </p:sp>
      <p:sp>
        <p:nvSpPr>
          <p:cNvPr id="6" name="Footer Placeholder 5">
            <a:extLst>
              <a:ext uri="{FF2B5EF4-FFF2-40B4-BE49-F238E27FC236}">
                <a16:creationId xmlns:a16="http://schemas.microsoft.com/office/drawing/2014/main" id="{F2108292-1881-479E-97A2-C76DB4B01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4CB62-A7F1-40C5-B287-BDA71807F8C1}"/>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105837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jp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theme" Target="../theme/theme3.xml"/><Relationship Id="rId12"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23925"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grpSp>
        <p:nvGrpSpPr>
          <p:cNvPr id="20" name="Group 19">
            <a:extLst>
              <a:ext uri="{FF2B5EF4-FFF2-40B4-BE49-F238E27FC236}">
                <a16:creationId xmlns:a16="http://schemas.microsoft.com/office/drawing/2014/main" id="{F9861DE0-362A-6044-1732-DF8C3F85D983}"/>
              </a:ext>
            </a:extLst>
          </p:cNvPr>
          <p:cNvGrpSpPr/>
          <p:nvPr userDrawn="1"/>
        </p:nvGrpSpPr>
        <p:grpSpPr>
          <a:xfrm>
            <a:off x="177576" y="6503087"/>
            <a:ext cx="2160131" cy="286507"/>
            <a:chOff x="177576" y="6503087"/>
            <a:chExt cx="2160131" cy="286507"/>
          </a:xfrm>
        </p:grpSpPr>
        <p:grpSp>
          <p:nvGrpSpPr>
            <p:cNvPr id="21" name="Group 20">
              <a:extLst>
                <a:ext uri="{FF2B5EF4-FFF2-40B4-BE49-F238E27FC236}">
                  <a16:creationId xmlns:a16="http://schemas.microsoft.com/office/drawing/2014/main" id="{D37F0798-C7EB-3665-6E1D-4DD68D9E3AA2}"/>
                </a:ext>
              </a:extLst>
            </p:cNvPr>
            <p:cNvGrpSpPr/>
            <p:nvPr userDrawn="1"/>
          </p:nvGrpSpPr>
          <p:grpSpPr>
            <a:xfrm>
              <a:off x="177576" y="6503087"/>
              <a:ext cx="861987" cy="282877"/>
              <a:chOff x="177576" y="6503087"/>
              <a:chExt cx="1127548" cy="282877"/>
            </a:xfrm>
          </p:grpSpPr>
          <p:sp>
            <p:nvSpPr>
              <p:cNvPr id="29" name="Rectangle 28">
                <a:extLst>
                  <a:ext uri="{FF2B5EF4-FFF2-40B4-BE49-F238E27FC236}">
                    <a16:creationId xmlns:a16="http://schemas.microsoft.com/office/drawing/2014/main" id="{CEE56DEB-D9C2-2680-ADDD-EC0C98B5C878}"/>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0" name="Picture 29" descr="twitterlogosmall.png">
                <a:extLst>
                  <a:ext uri="{FF2B5EF4-FFF2-40B4-BE49-F238E27FC236}">
                    <a16:creationId xmlns:a16="http://schemas.microsoft.com/office/drawing/2014/main" id="{7DC64CDC-C5B7-A732-C7D4-351326F14B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4" name="Group 23">
              <a:extLst>
                <a:ext uri="{FF2B5EF4-FFF2-40B4-BE49-F238E27FC236}">
                  <a16:creationId xmlns:a16="http://schemas.microsoft.com/office/drawing/2014/main" id="{9CACF3B6-AF34-73A6-3741-071E55F69ECE}"/>
                </a:ext>
              </a:extLst>
            </p:cNvPr>
            <p:cNvGrpSpPr/>
            <p:nvPr userDrawn="1"/>
          </p:nvGrpSpPr>
          <p:grpSpPr>
            <a:xfrm>
              <a:off x="1314146" y="6512595"/>
              <a:ext cx="1023561" cy="276999"/>
              <a:chOff x="2207996" y="6472185"/>
              <a:chExt cx="1338900" cy="276999"/>
            </a:xfrm>
          </p:grpSpPr>
          <p:pic>
            <p:nvPicPr>
              <p:cNvPr id="27" name="Picture 26" descr="YouTube_icon_block.png">
                <a:extLst>
                  <a:ext uri="{FF2B5EF4-FFF2-40B4-BE49-F238E27FC236}">
                    <a16:creationId xmlns:a16="http://schemas.microsoft.com/office/drawing/2014/main" id="{267A66FC-8D18-FF66-AC1A-2D60A2C63E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8" name="Rectangle 27">
                <a:extLst>
                  <a:ext uri="{FF2B5EF4-FFF2-40B4-BE49-F238E27FC236}">
                    <a16:creationId xmlns:a16="http://schemas.microsoft.com/office/drawing/2014/main" id="{43E0F7D0-EF8A-BDB9-F79C-3616FB5D509E}"/>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9"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98E88-A6D2-4ADD-9A8C-49BB5E73C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67EADD-0F88-4729-9B63-A87FC62A9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3F93D-A59A-46B9-8685-BA5787351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56BB1-7F9B-4A6D-B53B-E20A1BD97350}" type="datetimeFigureOut">
              <a:rPr lang="en-US" smtClean="0"/>
              <a:t>11/18/2022</a:t>
            </a:fld>
            <a:endParaRPr lang="en-US"/>
          </a:p>
        </p:txBody>
      </p:sp>
      <p:sp>
        <p:nvSpPr>
          <p:cNvPr id="5" name="Footer Placeholder 4">
            <a:extLst>
              <a:ext uri="{FF2B5EF4-FFF2-40B4-BE49-F238E27FC236}">
                <a16:creationId xmlns:a16="http://schemas.microsoft.com/office/drawing/2014/main" id="{59620F33-44D1-479D-BB50-FAB26962E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38FE0-E2D0-4C4A-BF48-26EDAD4AE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5AD59-4C3C-486B-87A1-6264FA099494}" type="slidenum">
              <a:rPr lang="en-US" smtClean="0"/>
              <a:t>‹#›</a:t>
            </a:fld>
            <a:endParaRPr lang="en-US"/>
          </a:p>
        </p:txBody>
      </p:sp>
    </p:spTree>
    <p:extLst>
      <p:ext uri="{BB962C8B-B14F-4D97-AF65-F5344CB8AC3E}">
        <p14:creationId xmlns:p14="http://schemas.microsoft.com/office/powerpoint/2010/main" val="2223146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23925"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grpSp>
        <p:nvGrpSpPr>
          <p:cNvPr id="20" name="Group 19">
            <a:extLst>
              <a:ext uri="{FF2B5EF4-FFF2-40B4-BE49-F238E27FC236}">
                <a16:creationId xmlns:a16="http://schemas.microsoft.com/office/drawing/2014/main" id="{F9861DE0-362A-6044-1732-DF8C3F85D983}"/>
              </a:ext>
            </a:extLst>
          </p:cNvPr>
          <p:cNvGrpSpPr/>
          <p:nvPr userDrawn="1"/>
        </p:nvGrpSpPr>
        <p:grpSpPr>
          <a:xfrm>
            <a:off x="177576" y="6503087"/>
            <a:ext cx="2160131" cy="286507"/>
            <a:chOff x="177576" y="6503087"/>
            <a:chExt cx="2160131" cy="286507"/>
          </a:xfrm>
        </p:grpSpPr>
        <p:grpSp>
          <p:nvGrpSpPr>
            <p:cNvPr id="21" name="Group 20">
              <a:extLst>
                <a:ext uri="{FF2B5EF4-FFF2-40B4-BE49-F238E27FC236}">
                  <a16:creationId xmlns:a16="http://schemas.microsoft.com/office/drawing/2014/main" id="{D37F0798-C7EB-3665-6E1D-4DD68D9E3AA2}"/>
                </a:ext>
              </a:extLst>
            </p:cNvPr>
            <p:cNvGrpSpPr/>
            <p:nvPr userDrawn="1"/>
          </p:nvGrpSpPr>
          <p:grpSpPr>
            <a:xfrm>
              <a:off x="177576" y="6503087"/>
              <a:ext cx="861987" cy="282877"/>
              <a:chOff x="177576" y="6503087"/>
              <a:chExt cx="1127548" cy="282877"/>
            </a:xfrm>
          </p:grpSpPr>
          <p:sp>
            <p:nvSpPr>
              <p:cNvPr id="29" name="Rectangle 28">
                <a:extLst>
                  <a:ext uri="{FF2B5EF4-FFF2-40B4-BE49-F238E27FC236}">
                    <a16:creationId xmlns:a16="http://schemas.microsoft.com/office/drawing/2014/main" id="{CEE56DEB-D9C2-2680-ADDD-EC0C98B5C878}"/>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0" name="Picture 29" descr="twitterlogosmall.png">
                <a:extLst>
                  <a:ext uri="{FF2B5EF4-FFF2-40B4-BE49-F238E27FC236}">
                    <a16:creationId xmlns:a16="http://schemas.microsoft.com/office/drawing/2014/main" id="{7DC64CDC-C5B7-A732-C7D4-351326F14B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4" name="Group 23">
              <a:extLst>
                <a:ext uri="{FF2B5EF4-FFF2-40B4-BE49-F238E27FC236}">
                  <a16:creationId xmlns:a16="http://schemas.microsoft.com/office/drawing/2014/main" id="{9CACF3B6-AF34-73A6-3741-071E55F69ECE}"/>
                </a:ext>
              </a:extLst>
            </p:cNvPr>
            <p:cNvGrpSpPr/>
            <p:nvPr userDrawn="1"/>
          </p:nvGrpSpPr>
          <p:grpSpPr>
            <a:xfrm>
              <a:off x="1314146" y="6512595"/>
              <a:ext cx="1023561" cy="276999"/>
              <a:chOff x="2207996" y="6472185"/>
              <a:chExt cx="1338900" cy="276999"/>
            </a:xfrm>
          </p:grpSpPr>
          <p:pic>
            <p:nvPicPr>
              <p:cNvPr id="27" name="Picture 26" descr="YouTube_icon_block.png">
                <a:extLst>
                  <a:ext uri="{FF2B5EF4-FFF2-40B4-BE49-F238E27FC236}">
                    <a16:creationId xmlns:a16="http://schemas.microsoft.com/office/drawing/2014/main" id="{267A66FC-8D18-FF66-AC1A-2D60A2C63E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8" name="Rectangle 27">
                <a:extLst>
                  <a:ext uri="{FF2B5EF4-FFF2-40B4-BE49-F238E27FC236}">
                    <a16:creationId xmlns:a16="http://schemas.microsoft.com/office/drawing/2014/main" id="{43E0F7D0-EF8A-BDB9-F79C-3616FB5D509E}"/>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spTree>
    <p:extLst>
      <p:ext uri="{BB962C8B-B14F-4D97-AF65-F5344CB8AC3E}">
        <p14:creationId xmlns:p14="http://schemas.microsoft.com/office/powerpoint/2010/main" val="13733977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7.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41.svg"/><Relationship Id="rId5" Type="http://schemas.openxmlformats.org/officeDocument/2006/relationships/image" Target="../media/image31.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8.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22.png"/><Relationship Id="rId12" Type="http://schemas.openxmlformats.org/officeDocument/2006/relationships/image" Target="../media/image50.png"/><Relationship Id="rId17" Type="http://schemas.openxmlformats.org/officeDocument/2006/relationships/image" Target="../media/image25.svg"/><Relationship Id="rId2" Type="http://schemas.openxmlformats.org/officeDocument/2006/relationships/notesSlide" Target="../notesSlides/notesSlide19.xml"/><Relationship Id="rId16" Type="http://schemas.openxmlformats.org/officeDocument/2006/relationships/image" Target="../media/image24.png"/><Relationship Id="rId20"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49.png"/><Relationship Id="rId5" Type="http://schemas.openxmlformats.org/officeDocument/2006/relationships/image" Target="../media/image29.png"/><Relationship Id="rId15" Type="http://schemas.openxmlformats.org/officeDocument/2006/relationships/image" Target="../media/image53.png"/><Relationship Id="rId10" Type="http://schemas.openxmlformats.org/officeDocument/2006/relationships/image" Target="../media/image28.svg"/><Relationship Id="rId19" Type="http://schemas.openxmlformats.org/officeDocument/2006/relationships/image" Target="../media/image55.png"/><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18" Type="http://schemas.openxmlformats.org/officeDocument/2006/relationships/image" Target="../media/image61.png"/><Relationship Id="rId3" Type="http://schemas.openxmlformats.org/officeDocument/2006/relationships/image" Target="../media/image57.png"/><Relationship Id="rId21" Type="http://schemas.openxmlformats.org/officeDocument/2006/relationships/image" Target="../media/image64.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50.png"/><Relationship Id="rId5" Type="http://schemas.openxmlformats.org/officeDocument/2006/relationships/image" Target="../media/image23.png"/><Relationship Id="rId15" Type="http://schemas.openxmlformats.org/officeDocument/2006/relationships/image" Target="../media/image25.svg"/><Relationship Id="rId10" Type="http://schemas.openxmlformats.org/officeDocument/2006/relationships/image" Target="../media/image49.png"/><Relationship Id="rId19" Type="http://schemas.openxmlformats.org/officeDocument/2006/relationships/image" Target="../media/image62.png"/><Relationship Id="rId4" Type="http://schemas.openxmlformats.org/officeDocument/2006/relationships/image" Target="../media/image58.svg"/><Relationship Id="rId9" Type="http://schemas.openxmlformats.org/officeDocument/2006/relationships/image" Target="../media/image28.sv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27.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25.svg"/><Relationship Id="rId10" Type="http://schemas.openxmlformats.org/officeDocument/2006/relationships/image" Target="../media/image62.png"/><Relationship Id="rId4" Type="http://schemas.openxmlformats.org/officeDocument/2006/relationships/image" Target="../media/image24.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svg"/><Relationship Id="rId9" Type="http://schemas.openxmlformats.org/officeDocument/2006/relationships/image" Target="../media/image76.sv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28.xml"/><Relationship Id="rId16" Type="http://schemas.openxmlformats.org/officeDocument/2006/relationships/image" Target="../media/image99.sv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29.xml"/><Relationship Id="rId16" Type="http://schemas.openxmlformats.org/officeDocument/2006/relationships/image" Target="../media/image99.sv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119.svg"/><Relationship Id="rId26" Type="http://schemas.openxmlformats.org/officeDocument/2006/relationships/image" Target="../media/image127.sv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svg"/><Relationship Id="rId17" Type="http://schemas.openxmlformats.org/officeDocument/2006/relationships/image" Target="../media/image118.png"/><Relationship Id="rId25" Type="http://schemas.openxmlformats.org/officeDocument/2006/relationships/image" Target="../media/image126.png"/><Relationship Id="rId2" Type="http://schemas.openxmlformats.org/officeDocument/2006/relationships/notesSlide" Target="../notesSlides/notesSlide34.xml"/><Relationship Id="rId16" Type="http://schemas.openxmlformats.org/officeDocument/2006/relationships/image" Target="../media/image117.svg"/><Relationship Id="rId20" Type="http://schemas.openxmlformats.org/officeDocument/2006/relationships/image" Target="../media/image121.svg"/><Relationship Id="rId1" Type="http://schemas.openxmlformats.org/officeDocument/2006/relationships/slideLayout" Target="../slideLayouts/slideLayout5.xml"/><Relationship Id="rId6" Type="http://schemas.openxmlformats.org/officeDocument/2006/relationships/image" Target="../media/image107.svg"/><Relationship Id="rId11" Type="http://schemas.openxmlformats.org/officeDocument/2006/relationships/image" Target="../media/image112.png"/><Relationship Id="rId24" Type="http://schemas.openxmlformats.org/officeDocument/2006/relationships/image" Target="../media/image125.sv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svg"/><Relationship Id="rId10" Type="http://schemas.openxmlformats.org/officeDocument/2006/relationships/image" Target="../media/image111.svg"/><Relationship Id="rId19" Type="http://schemas.openxmlformats.org/officeDocument/2006/relationships/image" Target="../media/image120.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 Id="rId22" Type="http://schemas.openxmlformats.org/officeDocument/2006/relationships/image" Target="../media/image123.svg"/><Relationship Id="rId27"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34.png"/><Relationship Id="rId18" Type="http://schemas.openxmlformats.org/officeDocument/2006/relationships/image" Target="../media/image139.svg"/><Relationship Id="rId26" Type="http://schemas.openxmlformats.org/officeDocument/2006/relationships/image" Target="../media/image147.svg"/><Relationship Id="rId3" Type="http://schemas.openxmlformats.org/officeDocument/2006/relationships/image" Target="../media/image104.png"/><Relationship Id="rId21" Type="http://schemas.openxmlformats.org/officeDocument/2006/relationships/image" Target="../media/image142.png"/><Relationship Id="rId7" Type="http://schemas.openxmlformats.org/officeDocument/2006/relationships/image" Target="../media/image108.png"/><Relationship Id="rId12" Type="http://schemas.openxmlformats.org/officeDocument/2006/relationships/image" Target="../media/image133.sv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notesSlide" Target="../notesSlides/notesSlide35.xml"/><Relationship Id="rId16" Type="http://schemas.openxmlformats.org/officeDocument/2006/relationships/image" Target="../media/image137.svg"/><Relationship Id="rId20" Type="http://schemas.openxmlformats.org/officeDocument/2006/relationships/image" Target="../media/image141.svg"/><Relationship Id="rId1" Type="http://schemas.openxmlformats.org/officeDocument/2006/relationships/slideLayout" Target="../slideLayouts/slideLayout5.xml"/><Relationship Id="rId6" Type="http://schemas.openxmlformats.org/officeDocument/2006/relationships/image" Target="../media/image107.svg"/><Relationship Id="rId11" Type="http://schemas.openxmlformats.org/officeDocument/2006/relationships/image" Target="../media/image132.png"/><Relationship Id="rId24" Type="http://schemas.openxmlformats.org/officeDocument/2006/relationships/image" Target="../media/image145.svg"/><Relationship Id="rId5" Type="http://schemas.openxmlformats.org/officeDocument/2006/relationships/image" Target="../media/image106.png"/><Relationship Id="rId15" Type="http://schemas.openxmlformats.org/officeDocument/2006/relationships/image" Target="../media/image136.png"/><Relationship Id="rId23" Type="http://schemas.openxmlformats.org/officeDocument/2006/relationships/image" Target="../media/image144.png"/><Relationship Id="rId10" Type="http://schemas.openxmlformats.org/officeDocument/2006/relationships/image" Target="../media/image131.svg"/><Relationship Id="rId19" Type="http://schemas.openxmlformats.org/officeDocument/2006/relationships/image" Target="../media/image140.png"/><Relationship Id="rId4" Type="http://schemas.openxmlformats.org/officeDocument/2006/relationships/image" Target="../media/image105.svg"/><Relationship Id="rId9" Type="http://schemas.openxmlformats.org/officeDocument/2006/relationships/image" Target="../media/image130.png"/><Relationship Id="rId14" Type="http://schemas.openxmlformats.org/officeDocument/2006/relationships/image" Target="../media/image135.svg"/><Relationship Id="rId22" Type="http://schemas.openxmlformats.org/officeDocument/2006/relationships/image" Target="../media/image143.svg"/></Relationships>
</file>

<file path=ppt/slides/_rels/slide38.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image" Target="../media/image145.svg"/><Relationship Id="rId26" Type="http://schemas.openxmlformats.org/officeDocument/2006/relationships/image" Target="../media/image109.svg"/><Relationship Id="rId39" Type="http://schemas.openxmlformats.org/officeDocument/2006/relationships/image" Target="../media/image160.png"/><Relationship Id="rId21" Type="http://schemas.openxmlformats.org/officeDocument/2006/relationships/image" Target="../media/image104.png"/><Relationship Id="rId34" Type="http://schemas.openxmlformats.org/officeDocument/2006/relationships/image" Target="../media/image155.svg"/><Relationship Id="rId42" Type="http://schemas.openxmlformats.org/officeDocument/2006/relationships/image" Target="../media/image163.svg"/><Relationship Id="rId47" Type="http://schemas.openxmlformats.org/officeDocument/2006/relationships/image" Target="../media/image168.png"/><Relationship Id="rId50" Type="http://schemas.openxmlformats.org/officeDocument/2006/relationships/image" Target="../media/image171.svg"/><Relationship Id="rId7" Type="http://schemas.openxmlformats.org/officeDocument/2006/relationships/image" Target="../media/image134.png"/><Relationship Id="rId2" Type="http://schemas.openxmlformats.org/officeDocument/2006/relationships/notesSlide" Target="../notesSlides/notesSlide36.xml"/><Relationship Id="rId16" Type="http://schemas.openxmlformats.org/officeDocument/2006/relationships/image" Target="../media/image143.svg"/><Relationship Id="rId29" Type="http://schemas.openxmlformats.org/officeDocument/2006/relationships/image" Target="../media/image150.png"/><Relationship Id="rId11" Type="http://schemas.openxmlformats.org/officeDocument/2006/relationships/image" Target="../media/image138.png"/><Relationship Id="rId24" Type="http://schemas.openxmlformats.org/officeDocument/2006/relationships/image" Target="../media/image107.svg"/><Relationship Id="rId32" Type="http://schemas.openxmlformats.org/officeDocument/2006/relationships/image" Target="../media/image153.svg"/><Relationship Id="rId37" Type="http://schemas.openxmlformats.org/officeDocument/2006/relationships/image" Target="../media/image158.png"/><Relationship Id="rId40" Type="http://schemas.openxmlformats.org/officeDocument/2006/relationships/image" Target="../media/image161.svg"/><Relationship Id="rId45" Type="http://schemas.openxmlformats.org/officeDocument/2006/relationships/image" Target="../media/image166.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06.png"/><Relationship Id="rId28" Type="http://schemas.openxmlformats.org/officeDocument/2006/relationships/image" Target="../media/image149.svg"/><Relationship Id="rId36" Type="http://schemas.openxmlformats.org/officeDocument/2006/relationships/image" Target="../media/image157.svg"/><Relationship Id="rId49" Type="http://schemas.openxmlformats.org/officeDocument/2006/relationships/image" Target="../media/image170.png"/><Relationship Id="rId10" Type="http://schemas.openxmlformats.org/officeDocument/2006/relationships/image" Target="../media/image137.svg"/><Relationship Id="rId19" Type="http://schemas.openxmlformats.org/officeDocument/2006/relationships/image" Target="../media/image146.png"/><Relationship Id="rId31" Type="http://schemas.openxmlformats.org/officeDocument/2006/relationships/image" Target="../media/image152.png"/><Relationship Id="rId44" Type="http://schemas.openxmlformats.org/officeDocument/2006/relationships/image" Target="../media/image165.sv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 Id="rId22" Type="http://schemas.openxmlformats.org/officeDocument/2006/relationships/image" Target="../media/image105.svg"/><Relationship Id="rId27" Type="http://schemas.openxmlformats.org/officeDocument/2006/relationships/image" Target="../media/image148.png"/><Relationship Id="rId30" Type="http://schemas.openxmlformats.org/officeDocument/2006/relationships/image" Target="../media/image151.svg"/><Relationship Id="rId35" Type="http://schemas.openxmlformats.org/officeDocument/2006/relationships/image" Target="../media/image156.png"/><Relationship Id="rId43" Type="http://schemas.openxmlformats.org/officeDocument/2006/relationships/image" Target="../media/image164.png"/><Relationship Id="rId48" Type="http://schemas.openxmlformats.org/officeDocument/2006/relationships/image" Target="../media/image169.svg"/><Relationship Id="rId8" Type="http://schemas.openxmlformats.org/officeDocument/2006/relationships/image" Target="../media/image135.svg"/><Relationship Id="rId3" Type="http://schemas.openxmlformats.org/officeDocument/2006/relationships/image" Target="../media/image130.png"/><Relationship Id="rId12" Type="http://schemas.openxmlformats.org/officeDocument/2006/relationships/image" Target="../media/image139.svg"/><Relationship Id="rId17" Type="http://schemas.openxmlformats.org/officeDocument/2006/relationships/image" Target="../media/image144.png"/><Relationship Id="rId25" Type="http://schemas.openxmlformats.org/officeDocument/2006/relationships/image" Target="../media/image108.png"/><Relationship Id="rId33" Type="http://schemas.openxmlformats.org/officeDocument/2006/relationships/image" Target="../media/image154.png"/><Relationship Id="rId38" Type="http://schemas.openxmlformats.org/officeDocument/2006/relationships/image" Target="../media/image159.svg"/><Relationship Id="rId46" Type="http://schemas.openxmlformats.org/officeDocument/2006/relationships/image" Target="../media/image167.svg"/><Relationship Id="rId20" Type="http://schemas.openxmlformats.org/officeDocument/2006/relationships/image" Target="../media/image147.svg"/><Relationship Id="rId41" Type="http://schemas.openxmlformats.org/officeDocument/2006/relationships/image" Target="../media/image162.png"/><Relationship Id="rId1" Type="http://schemas.openxmlformats.org/officeDocument/2006/relationships/slideLayout" Target="../slideLayouts/slideLayout5.xml"/><Relationship Id="rId6" Type="http://schemas.openxmlformats.org/officeDocument/2006/relationships/image" Target="../media/image13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svg"/></Relationships>
</file>

<file path=ppt/slides/_rels/slide4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2.jpg"/><Relationship Id="rId4" Type="http://schemas.openxmlformats.org/officeDocument/2006/relationships/image" Target="../media/image18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194.jpg"/><Relationship Id="rId7" Type="http://schemas.openxmlformats.org/officeDocument/2006/relationships/image" Target="../media/image198.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97.jpg"/><Relationship Id="rId11" Type="http://schemas.openxmlformats.org/officeDocument/2006/relationships/image" Target="../media/image202.jpeg"/><Relationship Id="rId5" Type="http://schemas.openxmlformats.org/officeDocument/2006/relationships/image" Target="../media/image196.png"/><Relationship Id="rId10" Type="http://schemas.openxmlformats.org/officeDocument/2006/relationships/image" Target="../media/image201.jpeg"/><Relationship Id="rId4" Type="http://schemas.openxmlformats.org/officeDocument/2006/relationships/image" Target="../media/image195.png"/><Relationship Id="rId9" Type="http://schemas.openxmlformats.org/officeDocument/2006/relationships/image" Target="../media/image200.jpeg"/></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5.sv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04.png"/><Relationship Id="rId5" Type="http://schemas.openxmlformats.org/officeDocument/2006/relationships/image" Target="../media/image22.png"/><Relationship Id="rId10" Type="http://schemas.openxmlformats.org/officeDocument/2006/relationships/image" Target="../media/image203.png"/><Relationship Id="rId4" Type="http://schemas.openxmlformats.org/officeDocument/2006/relationships/image" Target="../media/image20.png"/><Relationship Id="rId9" Type="http://schemas.openxmlformats.org/officeDocument/2006/relationships/image" Target="../media/image28.svg"/></Relationships>
</file>

<file path=ppt/slides/_rels/slide5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xml"/><Relationship Id="rId4" Type="http://schemas.openxmlformats.org/officeDocument/2006/relationships/image" Target="../media/image20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svg"/><Relationship Id="rId26" Type="http://schemas.openxmlformats.org/officeDocument/2006/relationships/image" Target="../media/image231.sv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7" Type="http://schemas.openxmlformats.org/officeDocument/2006/relationships/image" Target="../media/image212.png"/><Relationship Id="rId12" Type="http://schemas.openxmlformats.org/officeDocument/2006/relationships/image" Target="../media/image217.sv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2" Type="http://schemas.openxmlformats.org/officeDocument/2006/relationships/notesSlide" Target="../notesSlides/notesSlide50.xml"/><Relationship Id="rId16" Type="http://schemas.openxmlformats.org/officeDocument/2006/relationships/image" Target="../media/image221.svg"/><Relationship Id="rId20" Type="http://schemas.openxmlformats.org/officeDocument/2006/relationships/image" Target="../media/image225.svg"/><Relationship Id="rId29" Type="http://schemas.openxmlformats.org/officeDocument/2006/relationships/image" Target="../media/image234.png"/><Relationship Id="rId1" Type="http://schemas.openxmlformats.org/officeDocument/2006/relationships/slideLayout" Target="../slideLayouts/slideLayout5.xml"/><Relationship Id="rId6" Type="http://schemas.openxmlformats.org/officeDocument/2006/relationships/image" Target="../media/image211.svg"/><Relationship Id="rId11" Type="http://schemas.openxmlformats.org/officeDocument/2006/relationships/image" Target="../media/image216.png"/><Relationship Id="rId24" Type="http://schemas.openxmlformats.org/officeDocument/2006/relationships/image" Target="../media/image229.svg"/><Relationship Id="rId32" Type="http://schemas.openxmlformats.org/officeDocument/2006/relationships/image" Target="../media/image237.sv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svg"/><Relationship Id="rId36" Type="http://schemas.openxmlformats.org/officeDocument/2006/relationships/image" Target="../media/image241.png"/><Relationship Id="rId10" Type="http://schemas.openxmlformats.org/officeDocument/2006/relationships/image" Target="../media/image215.svg"/><Relationship Id="rId19" Type="http://schemas.openxmlformats.org/officeDocument/2006/relationships/image" Target="../media/image224.png"/><Relationship Id="rId31" Type="http://schemas.openxmlformats.org/officeDocument/2006/relationships/image" Target="../media/image236.png"/><Relationship Id="rId4" Type="http://schemas.openxmlformats.org/officeDocument/2006/relationships/image" Target="../media/image209.svg"/><Relationship Id="rId9" Type="http://schemas.openxmlformats.org/officeDocument/2006/relationships/image" Target="../media/image214.png"/><Relationship Id="rId14" Type="http://schemas.openxmlformats.org/officeDocument/2006/relationships/image" Target="../media/image219.svg"/><Relationship Id="rId22" Type="http://schemas.openxmlformats.org/officeDocument/2006/relationships/image" Target="../media/image227.svg"/><Relationship Id="rId27" Type="http://schemas.openxmlformats.org/officeDocument/2006/relationships/image" Target="../media/image232.png"/><Relationship Id="rId30" Type="http://schemas.openxmlformats.org/officeDocument/2006/relationships/image" Target="../media/image235.svg"/><Relationship Id="rId35" Type="http://schemas.openxmlformats.org/officeDocument/2006/relationships/image" Target="../media/image240.png"/><Relationship Id="rId8" Type="http://schemas.openxmlformats.org/officeDocument/2006/relationships/image" Target="../media/image213.svg"/></Relationships>
</file>

<file path=ppt/slides/_rels/slide57.xml.rels><?xml version="1.0" encoding="UTF-8" standalone="yes"?>
<Relationships xmlns="http://schemas.openxmlformats.org/package/2006/relationships"><Relationship Id="rId13" Type="http://schemas.openxmlformats.org/officeDocument/2006/relationships/image" Target="../media/image252.png"/><Relationship Id="rId18" Type="http://schemas.openxmlformats.org/officeDocument/2006/relationships/image" Target="../media/image257.svg"/><Relationship Id="rId26" Type="http://schemas.openxmlformats.org/officeDocument/2006/relationships/image" Target="../media/image265.png"/><Relationship Id="rId39" Type="http://schemas.openxmlformats.org/officeDocument/2006/relationships/image" Target="../media/image278.svg"/><Relationship Id="rId21" Type="http://schemas.openxmlformats.org/officeDocument/2006/relationships/image" Target="../media/image260.svg"/><Relationship Id="rId34" Type="http://schemas.openxmlformats.org/officeDocument/2006/relationships/image" Target="../media/image273.png"/><Relationship Id="rId42" Type="http://schemas.openxmlformats.org/officeDocument/2006/relationships/image" Target="../media/image281.png"/><Relationship Id="rId47" Type="http://schemas.openxmlformats.org/officeDocument/2006/relationships/image" Target="../media/image286.svg"/><Relationship Id="rId50" Type="http://schemas.openxmlformats.org/officeDocument/2006/relationships/image" Target="../media/image289.png"/><Relationship Id="rId55" Type="http://schemas.openxmlformats.org/officeDocument/2006/relationships/image" Target="../media/image294.png"/><Relationship Id="rId7" Type="http://schemas.openxmlformats.org/officeDocument/2006/relationships/image" Target="../media/image246.png"/><Relationship Id="rId2" Type="http://schemas.openxmlformats.org/officeDocument/2006/relationships/notesSlide" Target="../notesSlides/notesSlide51.xml"/><Relationship Id="rId16" Type="http://schemas.openxmlformats.org/officeDocument/2006/relationships/image" Target="../media/image255.svg"/><Relationship Id="rId29" Type="http://schemas.openxmlformats.org/officeDocument/2006/relationships/image" Target="../media/image268.svg"/><Relationship Id="rId11" Type="http://schemas.openxmlformats.org/officeDocument/2006/relationships/image" Target="../media/image250.png"/><Relationship Id="rId24" Type="http://schemas.openxmlformats.org/officeDocument/2006/relationships/image" Target="../media/image263.png"/><Relationship Id="rId32" Type="http://schemas.openxmlformats.org/officeDocument/2006/relationships/image" Target="../media/image271.png"/><Relationship Id="rId37" Type="http://schemas.openxmlformats.org/officeDocument/2006/relationships/image" Target="../media/image276.svg"/><Relationship Id="rId40" Type="http://schemas.openxmlformats.org/officeDocument/2006/relationships/image" Target="../media/image279.png"/><Relationship Id="rId45" Type="http://schemas.openxmlformats.org/officeDocument/2006/relationships/image" Target="../media/image284.svg"/><Relationship Id="rId53" Type="http://schemas.openxmlformats.org/officeDocument/2006/relationships/image" Target="../media/image292.png"/><Relationship Id="rId5" Type="http://schemas.openxmlformats.org/officeDocument/2006/relationships/image" Target="../media/image244.png"/><Relationship Id="rId10" Type="http://schemas.openxmlformats.org/officeDocument/2006/relationships/image" Target="../media/image249.svg"/><Relationship Id="rId19" Type="http://schemas.openxmlformats.org/officeDocument/2006/relationships/image" Target="../media/image258.svg"/><Relationship Id="rId31" Type="http://schemas.openxmlformats.org/officeDocument/2006/relationships/image" Target="../media/image270.svg"/><Relationship Id="rId44" Type="http://schemas.openxmlformats.org/officeDocument/2006/relationships/image" Target="../media/image283.png"/><Relationship Id="rId52" Type="http://schemas.openxmlformats.org/officeDocument/2006/relationships/image" Target="../media/image291.svg"/><Relationship Id="rId4" Type="http://schemas.openxmlformats.org/officeDocument/2006/relationships/image" Target="../media/image243.svg"/><Relationship Id="rId9" Type="http://schemas.openxmlformats.org/officeDocument/2006/relationships/image" Target="../media/image248.png"/><Relationship Id="rId14" Type="http://schemas.openxmlformats.org/officeDocument/2006/relationships/image" Target="../media/image253.svg"/><Relationship Id="rId22" Type="http://schemas.openxmlformats.org/officeDocument/2006/relationships/image" Target="../media/image261.png"/><Relationship Id="rId27" Type="http://schemas.openxmlformats.org/officeDocument/2006/relationships/image" Target="../media/image266.svg"/><Relationship Id="rId30" Type="http://schemas.openxmlformats.org/officeDocument/2006/relationships/image" Target="../media/image269.png"/><Relationship Id="rId35" Type="http://schemas.openxmlformats.org/officeDocument/2006/relationships/image" Target="../media/image274.svg"/><Relationship Id="rId43" Type="http://schemas.openxmlformats.org/officeDocument/2006/relationships/image" Target="../media/image282.svg"/><Relationship Id="rId48" Type="http://schemas.openxmlformats.org/officeDocument/2006/relationships/image" Target="../media/image287.png"/><Relationship Id="rId56" Type="http://schemas.openxmlformats.org/officeDocument/2006/relationships/image" Target="../media/image295.svg"/><Relationship Id="rId8" Type="http://schemas.openxmlformats.org/officeDocument/2006/relationships/image" Target="../media/image247.svg"/><Relationship Id="rId51" Type="http://schemas.openxmlformats.org/officeDocument/2006/relationships/image" Target="../media/image290.svg"/><Relationship Id="rId3" Type="http://schemas.openxmlformats.org/officeDocument/2006/relationships/image" Target="../media/image242.png"/><Relationship Id="rId12" Type="http://schemas.openxmlformats.org/officeDocument/2006/relationships/image" Target="../media/image251.svg"/><Relationship Id="rId17" Type="http://schemas.openxmlformats.org/officeDocument/2006/relationships/image" Target="../media/image256.png"/><Relationship Id="rId25" Type="http://schemas.openxmlformats.org/officeDocument/2006/relationships/image" Target="../media/image264.svg"/><Relationship Id="rId33" Type="http://schemas.openxmlformats.org/officeDocument/2006/relationships/image" Target="../media/image272.svg"/><Relationship Id="rId38" Type="http://schemas.openxmlformats.org/officeDocument/2006/relationships/image" Target="../media/image277.png"/><Relationship Id="rId46" Type="http://schemas.openxmlformats.org/officeDocument/2006/relationships/image" Target="../media/image285.png"/><Relationship Id="rId20" Type="http://schemas.openxmlformats.org/officeDocument/2006/relationships/image" Target="../media/image259.png"/><Relationship Id="rId41" Type="http://schemas.openxmlformats.org/officeDocument/2006/relationships/image" Target="../media/image280.svg"/><Relationship Id="rId54" Type="http://schemas.openxmlformats.org/officeDocument/2006/relationships/image" Target="../media/image293.svg"/><Relationship Id="rId1" Type="http://schemas.openxmlformats.org/officeDocument/2006/relationships/slideLayout" Target="../slideLayouts/slideLayout12.xml"/><Relationship Id="rId6" Type="http://schemas.openxmlformats.org/officeDocument/2006/relationships/image" Target="../media/image245.svg"/><Relationship Id="rId15" Type="http://schemas.openxmlformats.org/officeDocument/2006/relationships/image" Target="../media/image254.png"/><Relationship Id="rId23" Type="http://schemas.openxmlformats.org/officeDocument/2006/relationships/image" Target="../media/image262.svg"/><Relationship Id="rId28" Type="http://schemas.openxmlformats.org/officeDocument/2006/relationships/image" Target="../media/image267.png"/><Relationship Id="rId36" Type="http://schemas.openxmlformats.org/officeDocument/2006/relationships/image" Target="../media/image275.png"/><Relationship Id="rId49" Type="http://schemas.openxmlformats.org/officeDocument/2006/relationships/image" Target="../media/image288.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9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301.svg"/><Relationship Id="rId3" Type="http://schemas.openxmlformats.org/officeDocument/2006/relationships/image" Target="../media/image208.png"/><Relationship Id="rId7" Type="http://schemas.openxmlformats.org/officeDocument/2006/relationships/image" Target="../media/image300.png"/><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image" Target="../media/image227.svg"/><Relationship Id="rId5" Type="http://schemas.openxmlformats.org/officeDocument/2006/relationships/image" Target="../media/image226.png"/><Relationship Id="rId10" Type="http://schemas.openxmlformats.org/officeDocument/2006/relationships/image" Target="../media/image243.svg"/><Relationship Id="rId4" Type="http://schemas.openxmlformats.org/officeDocument/2006/relationships/image" Target="../media/image209.svg"/><Relationship Id="rId9" Type="http://schemas.openxmlformats.org/officeDocument/2006/relationships/image" Target="../media/image242.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2.png"/><Relationship Id="rId7"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image" Target="../media/image2.gif"/><Relationship Id="rId5" Type="http://schemas.openxmlformats.org/officeDocument/2006/relationships/image" Target="../media/image304.png"/><Relationship Id="rId4" Type="http://schemas.openxmlformats.org/officeDocument/2006/relationships/image" Target="../media/image303.png"/><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notesSlide" Target="../notesSlides/notesSlide56.xml"/><Relationship Id="rId7" Type="http://schemas.openxmlformats.org/officeDocument/2006/relationships/image" Target="../media/image306.png"/><Relationship Id="rId2" Type="http://schemas.openxmlformats.org/officeDocument/2006/relationships/slideLayout" Target="../slideLayouts/slideLayout21.xml"/><Relationship Id="rId1" Type="http://schemas.openxmlformats.org/officeDocument/2006/relationships/themeOverride" Target="../theme/themeOverride4.xml"/><Relationship Id="rId6" Type="http://schemas.openxmlformats.org/officeDocument/2006/relationships/image" Target="../media/image305.png"/><Relationship Id="rId5" Type="http://schemas.openxmlformats.org/officeDocument/2006/relationships/image" Target="../media/image295.svg"/><Relationship Id="rId10" Type="http://schemas.openxmlformats.org/officeDocument/2006/relationships/image" Target="../media/image309.png"/><Relationship Id="rId4" Type="http://schemas.openxmlformats.org/officeDocument/2006/relationships/image" Target="../media/image294.png"/><Relationship Id="rId9" Type="http://schemas.openxmlformats.org/officeDocument/2006/relationships/image" Target="../media/image308.png"/></Relationships>
</file>

<file path=ppt/slides/_rels/slide63.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1.png"/><Relationship Id="rId7" Type="http://schemas.openxmlformats.org/officeDocument/2006/relationships/image" Target="../media/image314.png"/><Relationship Id="rId2" Type="http://schemas.openxmlformats.org/officeDocument/2006/relationships/image" Target="../media/image310.png"/><Relationship Id="rId1" Type="http://schemas.openxmlformats.org/officeDocument/2006/relationships/slideLayout" Target="../slideLayouts/slideLayout21.xml"/><Relationship Id="rId6" Type="http://schemas.openxmlformats.org/officeDocument/2006/relationships/image" Target="../media/image313.png"/><Relationship Id="rId5" Type="http://schemas.microsoft.com/office/2007/relationships/hdphoto" Target="../media/hdphoto2.wdp"/><Relationship Id="rId4" Type="http://schemas.openxmlformats.org/officeDocument/2006/relationships/image" Target="../media/image312.png"/></Relationships>
</file>

<file path=ppt/slides/_rels/slide6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319.jpeg"/><Relationship Id="rId4" Type="http://schemas.openxmlformats.org/officeDocument/2006/relationships/image" Target="../media/image318.jpg"/></Relationships>
</file>

<file path=ppt/slides/_rels/slide6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7.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 Id="rId9" Type="http://schemas.openxmlformats.org/officeDocument/2006/relationships/image" Target="../media/image326.png"/></Relationships>
</file>

<file path=ppt/slides/_rels/slide68.xml.rels><?xml version="1.0" encoding="UTF-8" standalone="yes"?>
<Relationships xmlns="http://schemas.openxmlformats.org/package/2006/relationships"><Relationship Id="rId3" Type="http://schemas.openxmlformats.org/officeDocument/2006/relationships/image" Target="../media/image327.png"/><Relationship Id="rId7" Type="http://schemas.openxmlformats.org/officeDocument/2006/relationships/image" Target="../media/image33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69.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5.xml"/><Relationship Id="rId5" Type="http://schemas.openxmlformats.org/officeDocument/2006/relationships/image" Target="../media/image341.png"/><Relationship Id="rId4" Type="http://schemas.openxmlformats.org/officeDocument/2006/relationships/image" Target="../media/image340.png"/></Relationships>
</file>

<file path=ppt/slides/_rels/slide7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763131"/>
            <a:ext cx="10449813" cy="2807922"/>
          </a:xfrm>
        </p:spPr>
        <p:txBody>
          <a:bodyPr/>
          <a:lstStyle/>
          <a:p>
            <a:pPr>
              <a:lnSpc>
                <a:spcPct val="80000"/>
              </a:lnSpc>
              <a:spcBef>
                <a:spcPts val="2400"/>
              </a:spcBef>
            </a:pPr>
            <a:r>
              <a:rPr lang="en-US" sz="4000" b="0" dirty="0">
                <a:effectLst/>
                <a:latin typeface="Arial" panose="020B0604020202020204" pitchFamily="34" charset="0"/>
                <a:ea typeface="Calibri" panose="020F0502020204030204" pitchFamily="34" charset="0"/>
                <a:cs typeface="Arial" panose="020B0604020202020204" pitchFamily="34" charset="0"/>
              </a:rPr>
              <a:t>Practical Guide to </a:t>
            </a:r>
          </a:p>
          <a:p>
            <a:pPr>
              <a:lnSpc>
                <a:spcPct val="80000"/>
              </a:lnSpc>
              <a:spcBef>
                <a:spcPts val="2400"/>
              </a:spcBef>
            </a:pPr>
            <a:r>
              <a:rPr lang="en-US" sz="7200" b="0" dirty="0">
                <a:effectLst/>
                <a:latin typeface="Arial Black" panose="020B0A04020102020204" pitchFamily="34" charset="0"/>
                <a:ea typeface="Calibri" panose="020F0502020204030204" pitchFamily="34" charset="0"/>
                <a:cs typeface="Arial" panose="020B0604020202020204" pitchFamily="34" charset="0"/>
              </a:rPr>
              <a:t>LEARNING ENGINEERING</a:t>
            </a:r>
            <a:endParaRPr lang="en-US" sz="6000" b="0" dirty="0">
              <a:latin typeface="Arial Black" panose="020B0A040201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A552EC5-B5D4-9E9A-FEF7-2601D82B72D6}"/>
              </a:ext>
            </a:extLst>
          </p:cNvPr>
          <p:cNvGraphicFramePr>
            <a:graphicFrameLocks noGrp="1"/>
          </p:cNvGraphicFramePr>
          <p:nvPr>
            <p:extLst>
              <p:ext uri="{D42A27DB-BD31-4B8C-83A1-F6EECF244321}">
                <p14:modId xmlns:p14="http://schemas.microsoft.com/office/powerpoint/2010/main" val="3353768078"/>
              </p:ext>
            </p:extLst>
          </p:nvPr>
        </p:nvGraphicFramePr>
        <p:xfrm>
          <a:off x="2318994" y="4571053"/>
          <a:ext cx="7554012" cy="1310640"/>
        </p:xfrm>
        <a:graphic>
          <a:graphicData uri="http://schemas.openxmlformats.org/drawingml/2006/table">
            <a:tbl>
              <a:tblPr firstRow="1" bandRow="1">
                <a:tableStyleId>{F5AB1C69-6EDB-4FF4-983F-18BD219EF322}</a:tableStyleId>
              </a:tblPr>
              <a:tblGrid>
                <a:gridCol w="3777006">
                  <a:extLst>
                    <a:ext uri="{9D8B030D-6E8A-4147-A177-3AD203B41FA5}">
                      <a16:colId xmlns:a16="http://schemas.microsoft.com/office/drawing/2014/main" val="1089186803"/>
                    </a:ext>
                  </a:extLst>
                </a:gridCol>
                <a:gridCol w="3777006">
                  <a:extLst>
                    <a:ext uri="{9D8B030D-6E8A-4147-A177-3AD203B41FA5}">
                      <a16:colId xmlns:a16="http://schemas.microsoft.com/office/drawing/2014/main" val="2426560145"/>
                    </a:ext>
                  </a:extLst>
                </a:gridCol>
              </a:tblGrid>
              <a:tr h="0">
                <a:tc>
                  <a:txBody>
                    <a:bodyPr/>
                    <a:lstStyle/>
                    <a:p>
                      <a:pPr algn="ctr"/>
                      <a:r>
                        <a:rPr lang="en-US" sz="2000" dirty="0">
                          <a:solidFill>
                            <a:schemeClr val="tx1"/>
                          </a:solidFill>
                          <a:latin typeface="Calibri" panose="020F0502020204030204" pitchFamily="34" charset="0"/>
                          <a:cs typeface="Calibri" panose="020F0502020204030204" pitchFamily="34" charset="0"/>
                        </a:rPr>
                        <a:t>Sae Schatz</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Co-Founder, Chief Product Officer</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Bedrock Learning, Inc.</a:t>
                      </a:r>
                    </a:p>
                    <a:p>
                      <a:pPr algn="ctr"/>
                      <a:r>
                        <a:rPr lang="en-US" sz="2000" b="0" dirty="0">
                          <a:solidFill>
                            <a:schemeClr val="tx1"/>
                          </a:solidFill>
                          <a:latin typeface="Calibri" panose="020F0502020204030204" pitchFamily="34" charset="0"/>
                          <a:cs typeface="Calibri" panose="020F0502020204030204" pitchFamily="34" charset="0"/>
                        </a:rPr>
                        <a:t>sae@thebedrock.co</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Jim Goodell </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Director of Innovation</a:t>
                      </a:r>
                    </a:p>
                    <a:p>
                      <a:pPr algn="ctr"/>
                      <a:r>
                        <a:rPr lang="en-US" sz="2000" b="0" dirty="0">
                          <a:solidFill>
                            <a:schemeClr val="tx1"/>
                          </a:solidFill>
                          <a:latin typeface="Calibri" panose="020F0502020204030204" pitchFamily="34" charset="0"/>
                          <a:cs typeface="Calibri" panose="020F0502020204030204" pitchFamily="34" charset="0"/>
                        </a:rPr>
                        <a:t>Quality Information Partners</a:t>
                      </a:r>
                    </a:p>
                    <a:p>
                      <a:pPr algn="ctr"/>
                      <a:r>
                        <a:rPr lang="en-US" sz="2000" b="0" dirty="0">
                          <a:solidFill>
                            <a:schemeClr val="tx1"/>
                          </a:solidFill>
                          <a:latin typeface="Calibri" panose="020F0502020204030204" pitchFamily="34" charset="0"/>
                          <a:cs typeface="Calibri" panose="020F0502020204030204" pitchFamily="34" charset="0"/>
                        </a:rPr>
                        <a:t>jimgoodell@qi-partners.com</a:t>
                      </a:r>
                    </a:p>
                  </a:txBody>
                  <a:tcPr/>
                </a:tc>
                <a:extLst>
                  <a:ext uri="{0D108BD9-81ED-4DB2-BD59-A6C34878D82A}">
                    <a16:rowId xmlns:a16="http://schemas.microsoft.com/office/drawing/2014/main" val="788069598"/>
                  </a:ext>
                </a:extLst>
              </a:tr>
            </a:tbl>
          </a:graphicData>
        </a:graphic>
      </p:graphicFrame>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C2FA03-9A6D-4290-97F2-DFF2277BC908}"/>
              </a:ext>
            </a:extLst>
          </p:cNvPr>
          <p:cNvSpPr txBox="1"/>
          <p:nvPr/>
        </p:nvSpPr>
        <p:spPr>
          <a:xfrm>
            <a:off x="642257" y="959120"/>
            <a:ext cx="10378519" cy="3539430"/>
          </a:xfrm>
          <a:prstGeom prst="rect">
            <a:avLst/>
          </a:prstGeom>
          <a:noFill/>
        </p:spPr>
        <p:txBody>
          <a:bodyPr wrap="square">
            <a:spAutoFit/>
          </a:bodyPr>
          <a:lstStyle/>
          <a:p>
            <a:pPr algn="l"/>
            <a:r>
              <a:rPr lang="en-US" sz="3200" b="0" i="0" u="none" strike="noStrike" baseline="0" dirty="0">
                <a:latin typeface="Calibri" panose="020F0502020204030204" pitchFamily="34" charset="0"/>
                <a:cs typeface="Calibri" panose="020F0502020204030204" pitchFamily="34" charset="0"/>
              </a:rPr>
              <a:t>A </a:t>
            </a:r>
            <a:r>
              <a:rPr lang="en-US" sz="3200" b="1" i="0" strike="noStrike" baseline="0" dirty="0">
                <a:solidFill>
                  <a:srgbClr val="1E75BC"/>
                </a:solidFill>
                <a:latin typeface="Calibri" panose="020F0502020204030204" pitchFamily="34" charset="0"/>
                <a:cs typeface="Calibri" panose="020F0502020204030204" pitchFamily="34" charset="0"/>
              </a:rPr>
              <a:t>process</a:t>
            </a:r>
            <a:r>
              <a:rPr lang="en-US" sz="3200" b="0" i="0" u="none" strike="noStrike" baseline="0" dirty="0">
                <a:latin typeface="Calibri" panose="020F0502020204030204" pitchFamily="34" charset="0"/>
                <a:cs typeface="Calibri" panose="020F0502020204030204" pitchFamily="34" charset="0"/>
              </a:rPr>
              <a:t> is a series of actions or steps taken in order to achieve a particular end.</a:t>
            </a:r>
          </a:p>
          <a:p>
            <a:pPr algn="l"/>
            <a:endParaRPr lang="en-US" sz="3200" b="0" i="0" u="none" strike="noStrike" baseline="0" dirty="0">
              <a:latin typeface="Calibri" panose="020F0502020204030204" pitchFamily="34" charset="0"/>
              <a:cs typeface="Calibri" panose="020F0502020204030204" pitchFamily="34" charset="0"/>
            </a:endParaRPr>
          </a:p>
          <a:p>
            <a:pPr algn="l"/>
            <a:r>
              <a:rPr lang="en-US" sz="3200" b="0" i="0" u="none" strike="noStrike" baseline="0" dirty="0">
                <a:latin typeface="Calibri" panose="020F0502020204030204" pitchFamily="34" charset="0"/>
                <a:cs typeface="Calibri" panose="020F0502020204030204" pitchFamily="34" charset="0"/>
              </a:rPr>
              <a:t>A process has: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inputs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process steps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outputs</a:t>
            </a:r>
            <a:endParaRPr lang="en-US" sz="3200" dirty="0">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7DA7D2F5-7B4C-5719-A1BD-53FA3BE3CE3F}"/>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Freeform: Shape 10">
            <a:extLst>
              <a:ext uri="{FF2B5EF4-FFF2-40B4-BE49-F238E27FC236}">
                <a16:creationId xmlns:a16="http://schemas.microsoft.com/office/drawing/2014/main" id="{6A29E363-C56E-4274-630C-08122EDDB3F7}"/>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Freeform: Shape 11">
            <a:extLst>
              <a:ext uri="{FF2B5EF4-FFF2-40B4-BE49-F238E27FC236}">
                <a16:creationId xmlns:a16="http://schemas.microsoft.com/office/drawing/2014/main" id="{7513F01B-A3C5-429D-79FF-3C1F9EA20DFE}"/>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Freeform: Shape 17">
            <a:extLst>
              <a:ext uri="{FF2B5EF4-FFF2-40B4-BE49-F238E27FC236}">
                <a16:creationId xmlns:a16="http://schemas.microsoft.com/office/drawing/2014/main" id="{CF6C6629-4C02-3BE3-25BD-D17CC47309E5}"/>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Freeform: Shape 18">
            <a:extLst>
              <a:ext uri="{FF2B5EF4-FFF2-40B4-BE49-F238E27FC236}">
                <a16:creationId xmlns:a16="http://schemas.microsoft.com/office/drawing/2014/main" id="{43C8E2AF-938F-7EE3-CDAD-EC90551C62CD}"/>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Freeform: Shape 19">
            <a:extLst>
              <a:ext uri="{FF2B5EF4-FFF2-40B4-BE49-F238E27FC236}">
                <a16:creationId xmlns:a16="http://schemas.microsoft.com/office/drawing/2014/main" id="{B422C234-66BC-5EBF-C53D-B72308AE2701}"/>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 name="Input">
            <a:extLst>
              <a:ext uri="{FF2B5EF4-FFF2-40B4-BE49-F238E27FC236}">
                <a16:creationId xmlns:a16="http://schemas.microsoft.com/office/drawing/2014/main" id="{C8B2E41D-9DA3-2D69-A4B1-BF157FF5DCAA}"/>
              </a:ext>
            </a:extLst>
          </p:cNvPr>
          <p:cNvPicPr>
            <a:picLocks noChangeAspect="1"/>
          </p:cNvPicPr>
          <p:nvPr/>
        </p:nvPicPr>
        <p:blipFill>
          <a:blip r:embed="rId3"/>
          <a:stretch>
            <a:fillRect/>
          </a:stretch>
        </p:blipFill>
        <p:spPr>
          <a:xfrm>
            <a:off x="4831408" y="4109553"/>
            <a:ext cx="1670449" cy="658425"/>
          </a:xfrm>
          <a:prstGeom prst="rect">
            <a:avLst/>
          </a:prstGeom>
        </p:spPr>
      </p:pic>
      <p:pic>
        <p:nvPicPr>
          <p:cNvPr id="15" name="System">
            <a:extLst>
              <a:ext uri="{FF2B5EF4-FFF2-40B4-BE49-F238E27FC236}">
                <a16:creationId xmlns:a16="http://schemas.microsoft.com/office/drawing/2014/main" id="{44F1DE76-43B2-FE74-8185-4080121F2009}"/>
              </a:ext>
            </a:extLst>
          </p:cNvPr>
          <p:cNvPicPr>
            <a:picLocks noChangeAspect="1"/>
          </p:cNvPicPr>
          <p:nvPr/>
        </p:nvPicPr>
        <p:blipFill>
          <a:blip r:embed="rId4"/>
          <a:stretch>
            <a:fillRect/>
          </a:stretch>
        </p:blipFill>
        <p:spPr>
          <a:xfrm>
            <a:off x="7040103" y="4186068"/>
            <a:ext cx="2615411" cy="1121761"/>
          </a:xfrm>
          <a:prstGeom prst="rect">
            <a:avLst/>
          </a:prstGeom>
        </p:spPr>
      </p:pic>
      <p:pic>
        <p:nvPicPr>
          <p:cNvPr id="21" name="Output">
            <a:extLst>
              <a:ext uri="{FF2B5EF4-FFF2-40B4-BE49-F238E27FC236}">
                <a16:creationId xmlns:a16="http://schemas.microsoft.com/office/drawing/2014/main" id="{6A6E1609-6FB8-D0E7-7F52-43CDBAEC140D}"/>
              </a:ext>
            </a:extLst>
          </p:cNvPr>
          <p:cNvPicPr>
            <a:picLocks noChangeAspect="1"/>
          </p:cNvPicPr>
          <p:nvPr/>
        </p:nvPicPr>
        <p:blipFill>
          <a:blip r:embed="rId5"/>
          <a:stretch>
            <a:fillRect/>
          </a:stretch>
        </p:blipFill>
        <p:spPr>
          <a:xfrm>
            <a:off x="9713353" y="4022847"/>
            <a:ext cx="1926503" cy="743776"/>
          </a:xfrm>
          <a:prstGeom prst="rect">
            <a:avLst/>
          </a:prstGeom>
        </p:spPr>
      </p:pic>
    </p:spTree>
    <p:extLst>
      <p:ext uri="{BB962C8B-B14F-4D97-AF65-F5344CB8AC3E}">
        <p14:creationId xmlns:p14="http://schemas.microsoft.com/office/powerpoint/2010/main" val="360870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
                                        <p:tgtEl>
                                          <p:spTgt spid="9"/>
                                        </p:tgtEl>
                                      </p:cBhvr>
                                    </p:animEffect>
                                  </p:childTnLst>
                                </p:cTn>
                              </p:par>
                            </p:childTnLst>
                          </p:cTn>
                        </p:par>
                        <p:par>
                          <p:cTn id="12" fill="hold">
                            <p:stCondLst>
                              <p:cond delay="45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50"/>
                                        <p:tgtEl>
                                          <p:spTgt spid="11"/>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1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200"/>
                                        <p:tgtEl>
                                          <p:spTgt spid="18"/>
                                        </p:tgtEl>
                                      </p:cBhvr>
                                    </p:animEffect>
                                  </p:childTnLst>
                                </p:cTn>
                              </p:par>
                            </p:childTnLst>
                          </p:cTn>
                        </p:par>
                        <p:par>
                          <p:cTn id="30" fill="hold">
                            <p:stCondLst>
                              <p:cond delay="2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50"/>
                                        <p:tgtEl>
                                          <p:spTgt spid="19"/>
                                        </p:tgtEl>
                                      </p:cBhvr>
                                    </p:animEffect>
                                  </p:childTnLst>
                                </p:cTn>
                              </p:par>
                            </p:childTnLst>
                          </p:cTn>
                        </p:par>
                        <p:par>
                          <p:cTn id="34" fill="hold">
                            <p:stCondLst>
                              <p:cond delay="350"/>
                            </p:stCondLst>
                            <p:childTnLst>
                              <p:par>
                                <p:cTn id="35" presetID="2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150"/>
                                        <p:tgtEl>
                                          <p:spTgt spid="20"/>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Sensor">
            <a:extLst>
              <a:ext uri="{FF2B5EF4-FFF2-40B4-BE49-F238E27FC236}">
                <a16:creationId xmlns:a16="http://schemas.microsoft.com/office/drawing/2014/main" id="{C62A990A-1D92-5F30-CBBD-30AE3F118FD8}"/>
              </a:ext>
            </a:extLst>
          </p:cNvPr>
          <p:cNvPicPr>
            <a:picLocks noChangeAspect="1"/>
          </p:cNvPicPr>
          <p:nvPr/>
        </p:nvPicPr>
        <p:blipFill>
          <a:blip r:embed="rId2"/>
          <a:stretch>
            <a:fillRect/>
          </a:stretch>
        </p:blipFill>
        <p:spPr>
          <a:xfrm>
            <a:off x="4730716" y="2258018"/>
            <a:ext cx="2572735" cy="1207113"/>
          </a:xfrm>
          <a:prstGeom prst="rect">
            <a:avLst/>
          </a:prstGeom>
        </p:spPr>
      </p:pic>
      <p:grpSp>
        <p:nvGrpSpPr>
          <p:cNvPr id="3" name="Group 2">
            <a:extLst>
              <a:ext uri="{FF2B5EF4-FFF2-40B4-BE49-F238E27FC236}">
                <a16:creationId xmlns:a16="http://schemas.microsoft.com/office/drawing/2014/main" id="{BA531C66-D896-AF3D-8B47-CD3699BAC2BE}"/>
              </a:ext>
            </a:extLst>
          </p:cNvPr>
          <p:cNvGrpSpPr/>
          <p:nvPr/>
        </p:nvGrpSpPr>
        <p:grpSpPr>
          <a:xfrm>
            <a:off x="4831408" y="4022847"/>
            <a:ext cx="6947635" cy="1284982"/>
            <a:chOff x="4831408" y="4022847"/>
            <a:chExt cx="6947635" cy="1284982"/>
          </a:xfrm>
        </p:grpSpPr>
        <p:sp>
          <p:nvSpPr>
            <p:cNvPr id="33" name="Freeform: Shape 32">
              <a:extLst>
                <a:ext uri="{FF2B5EF4-FFF2-40B4-BE49-F238E27FC236}">
                  <a16:creationId xmlns:a16="http://schemas.microsoft.com/office/drawing/2014/main" id="{21222CAC-9E4C-6B5B-3D07-110ED7B1F229}"/>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Freeform: Shape 35">
              <a:extLst>
                <a:ext uri="{FF2B5EF4-FFF2-40B4-BE49-F238E27FC236}">
                  <a16:creationId xmlns:a16="http://schemas.microsoft.com/office/drawing/2014/main" id="{8DBD9A7C-B171-92FE-A2FD-1774749FAB04}"/>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9B594BB4-2FA2-F75A-1978-E2065861293C}"/>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Freeform: Shape 38">
              <a:extLst>
                <a:ext uri="{FF2B5EF4-FFF2-40B4-BE49-F238E27FC236}">
                  <a16:creationId xmlns:a16="http://schemas.microsoft.com/office/drawing/2014/main" id="{0F42C648-9F4A-8A0F-95F5-BFE77B35AD1B}"/>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Freeform: Shape 39">
              <a:extLst>
                <a:ext uri="{FF2B5EF4-FFF2-40B4-BE49-F238E27FC236}">
                  <a16:creationId xmlns:a16="http://schemas.microsoft.com/office/drawing/2014/main" id="{C91E200A-96E7-3A5D-CFF7-E15770C762B3}"/>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002438AD-3A3D-EF78-4452-FB5FA36F5EC2}"/>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2" name="Input">
              <a:extLst>
                <a:ext uri="{FF2B5EF4-FFF2-40B4-BE49-F238E27FC236}">
                  <a16:creationId xmlns:a16="http://schemas.microsoft.com/office/drawing/2014/main" id="{7510D657-E324-A39D-319B-2196BB0167C2}"/>
                </a:ext>
              </a:extLst>
            </p:cNvPr>
            <p:cNvPicPr>
              <a:picLocks noChangeAspect="1"/>
            </p:cNvPicPr>
            <p:nvPr/>
          </p:nvPicPr>
          <p:blipFill>
            <a:blip r:embed="rId3"/>
            <a:stretch>
              <a:fillRect/>
            </a:stretch>
          </p:blipFill>
          <p:spPr>
            <a:xfrm>
              <a:off x="4831408" y="4109553"/>
              <a:ext cx="1670449" cy="658425"/>
            </a:xfrm>
            <a:prstGeom prst="rect">
              <a:avLst/>
            </a:prstGeom>
          </p:spPr>
        </p:pic>
        <p:pic>
          <p:nvPicPr>
            <p:cNvPr id="43" name="System">
              <a:extLst>
                <a:ext uri="{FF2B5EF4-FFF2-40B4-BE49-F238E27FC236}">
                  <a16:creationId xmlns:a16="http://schemas.microsoft.com/office/drawing/2014/main" id="{B1104258-6A99-DEDA-6716-5B7A680AD3C7}"/>
                </a:ext>
              </a:extLst>
            </p:cNvPr>
            <p:cNvPicPr>
              <a:picLocks noChangeAspect="1"/>
            </p:cNvPicPr>
            <p:nvPr/>
          </p:nvPicPr>
          <p:blipFill>
            <a:blip r:embed="rId4"/>
            <a:stretch>
              <a:fillRect/>
            </a:stretch>
          </p:blipFill>
          <p:spPr>
            <a:xfrm>
              <a:off x="7040103" y="4186068"/>
              <a:ext cx="2615411" cy="1121761"/>
            </a:xfrm>
            <a:prstGeom prst="rect">
              <a:avLst/>
            </a:prstGeom>
          </p:spPr>
        </p:pic>
        <p:pic>
          <p:nvPicPr>
            <p:cNvPr id="44" name="Output">
              <a:extLst>
                <a:ext uri="{FF2B5EF4-FFF2-40B4-BE49-F238E27FC236}">
                  <a16:creationId xmlns:a16="http://schemas.microsoft.com/office/drawing/2014/main" id="{6A86C16D-8CA3-8A3E-55F8-82BB892D1ADF}"/>
                </a:ext>
              </a:extLst>
            </p:cNvPr>
            <p:cNvPicPr>
              <a:picLocks noChangeAspect="1"/>
            </p:cNvPicPr>
            <p:nvPr/>
          </p:nvPicPr>
          <p:blipFill>
            <a:blip r:embed="rId5"/>
            <a:stretch>
              <a:fillRect/>
            </a:stretch>
          </p:blipFill>
          <p:spPr>
            <a:xfrm>
              <a:off x="9713353" y="4022847"/>
              <a:ext cx="1926503" cy="743776"/>
            </a:xfrm>
            <a:prstGeom prst="rect">
              <a:avLst/>
            </a:prstGeom>
          </p:spPr>
        </p:pic>
      </p:grpSp>
      <p:sp>
        <p:nvSpPr>
          <p:cNvPr id="4" name="TextBox 3">
            <a:extLst>
              <a:ext uri="{FF2B5EF4-FFF2-40B4-BE49-F238E27FC236}">
                <a16:creationId xmlns:a16="http://schemas.microsoft.com/office/drawing/2014/main" id="{00EE94B1-8047-C0A9-24C7-D8F1B2B31BD3}"/>
              </a:ext>
            </a:extLst>
          </p:cNvPr>
          <p:cNvSpPr txBox="1"/>
          <p:nvPr/>
        </p:nvSpPr>
        <p:spPr>
          <a:xfrm>
            <a:off x="642257" y="972395"/>
            <a:ext cx="10983686" cy="1077218"/>
          </a:xfrm>
          <a:prstGeom prst="rect">
            <a:avLst/>
          </a:prstGeom>
          <a:noFill/>
        </p:spPr>
        <p:txBody>
          <a:bodyPr wrap="square">
            <a:spAutoFit/>
          </a:bodyPr>
          <a:lstStyle/>
          <a:p>
            <a:pPr algn="l"/>
            <a:r>
              <a:rPr lang="en-US" sz="3200" b="0" i="0" u="none" strike="noStrike" baseline="0" dirty="0">
                <a:latin typeface="Calibri" panose="020F0502020204030204" pitchFamily="34" charset="0"/>
                <a:cs typeface="Calibri" panose="020F0502020204030204" pitchFamily="34" charset="0"/>
              </a:rPr>
              <a:t>An </a:t>
            </a:r>
            <a:r>
              <a:rPr lang="en-US" sz="3200" b="1" i="0" u="none" strike="noStrike" baseline="0" dirty="0">
                <a:solidFill>
                  <a:srgbClr val="1E75BC"/>
                </a:solidFill>
                <a:latin typeface="Calibri" panose="020F0502020204030204" pitchFamily="34" charset="0"/>
                <a:cs typeface="Calibri" panose="020F0502020204030204" pitchFamily="34" charset="0"/>
              </a:rPr>
              <a:t>iterative process</a:t>
            </a:r>
            <a:r>
              <a:rPr lang="en-US" sz="3200" b="0" i="0" u="none" strike="noStrike" baseline="0" dirty="0">
                <a:latin typeface="Calibri" panose="020F0502020204030204" pitchFamily="34" charset="0"/>
                <a:cs typeface="Calibri" panose="020F0502020204030204" pitchFamily="34" charset="0"/>
              </a:rPr>
              <a:t> uses feedback loops to continuously inform and improve the output.</a:t>
            </a:r>
            <a:endParaRPr lang="en-US" sz="3200" dirty="0">
              <a:latin typeface="Calibri" panose="020F0502020204030204" pitchFamily="34" charset="0"/>
              <a:cs typeface="Calibri" panose="020F0502020204030204" pitchFamily="34" charset="0"/>
            </a:endParaRPr>
          </a:p>
        </p:txBody>
      </p:sp>
      <p:sp>
        <p:nvSpPr>
          <p:cNvPr id="15" name="Freeform: Shape 14">
            <a:extLst>
              <a:ext uri="{FF2B5EF4-FFF2-40B4-BE49-F238E27FC236}">
                <a16:creationId xmlns:a16="http://schemas.microsoft.com/office/drawing/2014/main" id="{C8C4C2DC-E3AB-54F2-AD66-22A08B705F36}"/>
              </a:ext>
            </a:extLst>
          </p:cNvPr>
          <p:cNvSpPr/>
          <p:nvPr/>
        </p:nvSpPr>
        <p:spPr bwMode="auto">
          <a:xfrm flipV="1">
            <a:off x="9723009" y="2878706"/>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Freeform: Shape 15">
            <a:extLst>
              <a:ext uri="{FF2B5EF4-FFF2-40B4-BE49-F238E27FC236}">
                <a16:creationId xmlns:a16="http://schemas.microsoft.com/office/drawing/2014/main" id="{C877E916-3470-3AAD-EE14-B8B45D3EB41C}"/>
              </a:ext>
            </a:extLst>
          </p:cNvPr>
          <p:cNvSpPr/>
          <p:nvPr/>
        </p:nvSpPr>
        <p:spPr bwMode="auto">
          <a:xfrm rot="16509355" flipV="1">
            <a:off x="8523445" y="1803849"/>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7" name="Freeform: Shape 16">
            <a:extLst>
              <a:ext uri="{FF2B5EF4-FFF2-40B4-BE49-F238E27FC236}">
                <a16:creationId xmlns:a16="http://schemas.microsoft.com/office/drawing/2014/main" id="{055602C3-83B8-432B-8ED1-20142FCD238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Freeform: Shape 17">
            <a:extLst>
              <a:ext uri="{FF2B5EF4-FFF2-40B4-BE49-F238E27FC236}">
                <a16:creationId xmlns:a16="http://schemas.microsoft.com/office/drawing/2014/main" id="{9C2FD305-0836-3198-484C-D2ECD0E76266}"/>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4" name="Eyeball">
            <a:extLst>
              <a:ext uri="{FF2B5EF4-FFF2-40B4-BE49-F238E27FC236}">
                <a16:creationId xmlns:a16="http://schemas.microsoft.com/office/drawing/2014/main" id="{E886DDE5-93E2-8774-2D6E-15C98FF364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9048" y="1876635"/>
            <a:ext cx="1071508" cy="612290"/>
          </a:xfrm>
          <a:prstGeom prst="rect">
            <a:avLst/>
          </a:prstGeom>
        </p:spPr>
      </p:pic>
      <p:sp>
        <p:nvSpPr>
          <p:cNvPr id="25" name="Freeform: Shape 24">
            <a:extLst>
              <a:ext uri="{FF2B5EF4-FFF2-40B4-BE49-F238E27FC236}">
                <a16:creationId xmlns:a16="http://schemas.microsoft.com/office/drawing/2014/main" id="{FAA622ED-4993-15AB-4791-27D0602F0098}"/>
              </a:ext>
            </a:extLst>
          </p:cNvPr>
          <p:cNvSpPr/>
          <p:nvPr/>
        </p:nvSpPr>
        <p:spPr bwMode="auto">
          <a:xfrm rot="16509355" flipV="1">
            <a:off x="3770821" y="2177482"/>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6" name="Freeform: Shape 25">
            <a:extLst>
              <a:ext uri="{FF2B5EF4-FFF2-40B4-BE49-F238E27FC236}">
                <a16:creationId xmlns:a16="http://schemas.microsoft.com/office/drawing/2014/main" id="{5006B027-7C21-6BB5-AAAA-4C5BC61541E0}"/>
              </a:ext>
            </a:extLst>
          </p:cNvPr>
          <p:cNvSpPr/>
          <p:nvPr/>
        </p:nvSpPr>
        <p:spPr bwMode="auto">
          <a:xfrm flipH="1" flipV="1">
            <a:off x="3094495" y="2878704"/>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Freeform: Shape 26">
            <a:extLst>
              <a:ext uri="{FF2B5EF4-FFF2-40B4-BE49-F238E27FC236}">
                <a16:creationId xmlns:a16="http://schemas.microsoft.com/office/drawing/2014/main" id="{5E083F76-1E94-279D-D486-4B5CA827D888}"/>
              </a:ext>
            </a:extLst>
          </p:cNvPr>
          <p:cNvSpPr/>
          <p:nvPr/>
        </p:nvSpPr>
        <p:spPr bwMode="auto">
          <a:xfrm>
            <a:off x="3101751" y="4741138"/>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Freeform: Shape 27">
            <a:extLst>
              <a:ext uri="{FF2B5EF4-FFF2-40B4-BE49-F238E27FC236}">
                <a16:creationId xmlns:a16="http://schemas.microsoft.com/office/drawing/2014/main" id="{505DFECA-04E7-2538-6154-785FE57C3311}"/>
              </a:ext>
            </a:extLst>
          </p:cNvPr>
          <p:cNvSpPr/>
          <p:nvPr/>
        </p:nvSpPr>
        <p:spPr bwMode="auto">
          <a:xfrm rot="2030194" flipH="1">
            <a:off x="6554927" y="4625860"/>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Freeform: Shape 28">
            <a:extLst>
              <a:ext uri="{FF2B5EF4-FFF2-40B4-BE49-F238E27FC236}">
                <a16:creationId xmlns:a16="http://schemas.microsoft.com/office/drawing/2014/main" id="{15C1A1C0-AED9-DA49-991D-2F8580221FAC}"/>
              </a:ext>
            </a:extLst>
          </p:cNvPr>
          <p:cNvSpPr/>
          <p:nvPr/>
        </p:nvSpPr>
        <p:spPr bwMode="auto">
          <a:xfrm rot="3508202" flipH="1">
            <a:off x="6643928" y="47115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1" name="System (Pink)">
            <a:extLst>
              <a:ext uri="{FF2B5EF4-FFF2-40B4-BE49-F238E27FC236}">
                <a16:creationId xmlns:a16="http://schemas.microsoft.com/office/drawing/2014/main" id="{15C89A4A-D83C-D285-59E6-50595E2B1864}"/>
              </a:ext>
            </a:extLst>
          </p:cNvPr>
          <p:cNvPicPr>
            <a:picLocks noChangeAspect="1"/>
          </p:cNvPicPr>
          <p:nvPr/>
        </p:nvPicPr>
        <p:blipFill>
          <a:blip r:embed="rId8"/>
          <a:stretch>
            <a:fillRect/>
          </a:stretch>
        </p:blipFill>
        <p:spPr>
          <a:xfrm>
            <a:off x="7037100" y="4177253"/>
            <a:ext cx="2615411" cy="1127858"/>
          </a:xfrm>
          <a:prstGeom prst="rect">
            <a:avLst/>
          </a:prstGeom>
        </p:spPr>
      </p:pic>
      <p:sp>
        <p:nvSpPr>
          <p:cNvPr id="53" name="Freeform: Shape 52">
            <a:extLst>
              <a:ext uri="{FF2B5EF4-FFF2-40B4-BE49-F238E27FC236}">
                <a16:creationId xmlns:a16="http://schemas.microsoft.com/office/drawing/2014/main" id="{06587C8E-2358-C55F-209E-82571F30888D}"/>
              </a:ext>
            </a:extLst>
          </p:cNvPr>
          <p:cNvSpPr/>
          <p:nvPr/>
        </p:nvSpPr>
        <p:spPr bwMode="auto">
          <a:xfrm>
            <a:off x="3640335" y="4757717"/>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 name="Freeform: Shape 53">
            <a:extLst>
              <a:ext uri="{FF2B5EF4-FFF2-40B4-BE49-F238E27FC236}">
                <a16:creationId xmlns:a16="http://schemas.microsoft.com/office/drawing/2014/main" id="{4FB6763A-C047-B5D7-26F2-AD654BA2DFD3}"/>
              </a:ext>
            </a:extLst>
          </p:cNvPr>
          <p:cNvSpPr/>
          <p:nvPr/>
        </p:nvSpPr>
        <p:spPr bwMode="auto">
          <a:xfrm rot="2030194" flipH="1">
            <a:off x="6573860" y="464243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Freeform: Shape 54">
            <a:extLst>
              <a:ext uri="{FF2B5EF4-FFF2-40B4-BE49-F238E27FC236}">
                <a16:creationId xmlns:a16="http://schemas.microsoft.com/office/drawing/2014/main" id="{3E1E8C58-1731-F42F-284B-AD0D420E21FD}"/>
              </a:ext>
            </a:extLst>
          </p:cNvPr>
          <p:cNvSpPr/>
          <p:nvPr/>
        </p:nvSpPr>
        <p:spPr bwMode="auto">
          <a:xfrm rot="3508202" flipH="1">
            <a:off x="6662861" y="4728115"/>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5" name="Controller Shape">
            <a:extLst>
              <a:ext uri="{FF2B5EF4-FFF2-40B4-BE49-F238E27FC236}">
                <a16:creationId xmlns:a16="http://schemas.microsoft.com/office/drawing/2014/main" id="{4BD50A6A-4D7A-84CF-283E-45440DE62C60}"/>
              </a:ext>
            </a:extLst>
          </p:cNvPr>
          <p:cNvGrpSpPr/>
          <p:nvPr/>
        </p:nvGrpSpPr>
        <p:grpSpPr>
          <a:xfrm>
            <a:off x="3401070" y="4285253"/>
            <a:ext cx="1112742" cy="1112742"/>
            <a:chOff x="3401070" y="4285253"/>
            <a:chExt cx="1112742" cy="1112742"/>
          </a:xfrm>
        </p:grpSpPr>
        <p:sp>
          <p:nvSpPr>
            <p:cNvPr id="32" name="Oval 31">
              <a:extLst>
                <a:ext uri="{FF2B5EF4-FFF2-40B4-BE49-F238E27FC236}">
                  <a16:creationId xmlns:a16="http://schemas.microsoft.com/office/drawing/2014/main" id="{E2199913-4EFB-B432-2D1F-8E7601FC7BF0}"/>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4" name="Graphic 33" descr="Processor with solid fill">
              <a:extLst>
                <a:ext uri="{FF2B5EF4-FFF2-40B4-BE49-F238E27FC236}">
                  <a16:creationId xmlns:a16="http://schemas.microsoft.com/office/drawing/2014/main" id="{093AE3CE-04EA-F856-D8AF-9D858B4EAC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1214" y="4391085"/>
              <a:ext cx="914400" cy="914400"/>
            </a:xfrm>
            <a:prstGeom prst="rect">
              <a:avLst/>
            </a:prstGeom>
          </p:spPr>
        </p:pic>
      </p:grpSp>
      <p:pic>
        <p:nvPicPr>
          <p:cNvPr id="46" name="Feedack">
            <a:extLst>
              <a:ext uri="{FF2B5EF4-FFF2-40B4-BE49-F238E27FC236}">
                <a16:creationId xmlns:a16="http://schemas.microsoft.com/office/drawing/2014/main" id="{9D5F8CFF-B529-9A32-E305-D98EA3F12F4B}"/>
              </a:ext>
            </a:extLst>
          </p:cNvPr>
          <p:cNvPicPr>
            <a:picLocks noChangeAspect="1"/>
          </p:cNvPicPr>
          <p:nvPr/>
        </p:nvPicPr>
        <p:blipFill>
          <a:blip r:embed="rId11"/>
          <a:stretch>
            <a:fillRect/>
          </a:stretch>
        </p:blipFill>
        <p:spPr>
          <a:xfrm>
            <a:off x="942000" y="3714767"/>
            <a:ext cx="2109399" cy="737680"/>
          </a:xfrm>
          <a:prstGeom prst="rect">
            <a:avLst/>
          </a:prstGeom>
        </p:spPr>
      </p:pic>
      <p:pic>
        <p:nvPicPr>
          <p:cNvPr id="48" name="Controller">
            <a:extLst>
              <a:ext uri="{FF2B5EF4-FFF2-40B4-BE49-F238E27FC236}">
                <a16:creationId xmlns:a16="http://schemas.microsoft.com/office/drawing/2014/main" id="{D8401354-4F98-8D96-2679-BB95725BDF15}"/>
              </a:ext>
            </a:extLst>
          </p:cNvPr>
          <p:cNvPicPr>
            <a:picLocks noChangeAspect="1"/>
          </p:cNvPicPr>
          <p:nvPr/>
        </p:nvPicPr>
        <p:blipFill>
          <a:blip r:embed="rId12"/>
          <a:stretch>
            <a:fillRect/>
          </a:stretch>
        </p:blipFill>
        <p:spPr>
          <a:xfrm>
            <a:off x="2657197" y="5423061"/>
            <a:ext cx="2621507" cy="829128"/>
          </a:xfrm>
          <a:prstGeom prst="rect">
            <a:avLst/>
          </a:prstGeom>
        </p:spPr>
      </p:pic>
    </p:spTree>
    <p:extLst>
      <p:ext uri="{BB962C8B-B14F-4D97-AF65-F5344CB8AC3E}">
        <p14:creationId xmlns:p14="http://schemas.microsoft.com/office/powerpoint/2010/main" val="1444155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
                                        <p:tgtEl>
                                          <p:spTgt spid="15"/>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200"/>
                                        <p:tgtEl>
                                          <p:spTgt spid="16"/>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50"/>
                                        <p:tgtEl>
                                          <p:spTgt spid="17"/>
                                        </p:tgtEl>
                                      </p:cBhvr>
                                    </p:animEffect>
                                  </p:childTnLst>
                                </p:cTn>
                              </p:par>
                            </p:childTnLst>
                          </p:cTn>
                        </p:par>
                        <p:par>
                          <p:cTn id="16" fill="hold">
                            <p:stCondLst>
                              <p:cond delay="55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50"/>
                                        <p:tgtEl>
                                          <p:spTgt spid="18"/>
                                        </p:tgtEl>
                                      </p:cBhvr>
                                    </p:animEffect>
                                  </p:childTnLst>
                                </p:cTn>
                              </p:par>
                            </p:childTnLst>
                          </p:cTn>
                        </p:par>
                        <p:par>
                          <p:cTn id="20" fill="hold">
                            <p:stCondLst>
                              <p:cond delay="7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6" presetClass="entr" presetSubtype="32"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ou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200"/>
                                        <p:tgtEl>
                                          <p:spTgt spid="25"/>
                                        </p:tgtEl>
                                      </p:cBhvr>
                                    </p:animEffect>
                                  </p:childTnLst>
                                </p:cTn>
                              </p:par>
                            </p:childTnLst>
                          </p:cTn>
                        </p:par>
                        <p:par>
                          <p:cTn id="32" fill="hold">
                            <p:stCondLst>
                              <p:cond delay="2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2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
                                        <p:tgtEl>
                                          <p:spTgt spid="46"/>
                                        </p:tgtEl>
                                      </p:cBhvr>
                                    </p:animEffect>
                                  </p:childTnLst>
                                </p:cTn>
                              </p:par>
                            </p:childTnLst>
                          </p:cTn>
                        </p:par>
                        <p:par>
                          <p:cTn id="39" fill="hold">
                            <p:stCondLst>
                              <p:cond delay="4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
                                        <p:tgtEl>
                                          <p:spTgt spid="27"/>
                                        </p:tgtEl>
                                      </p:cBhvr>
                                    </p:animEffect>
                                  </p:childTnLst>
                                </p:cTn>
                              </p:par>
                            </p:childTnLst>
                          </p:cTn>
                        </p:par>
                        <p:par>
                          <p:cTn id="43" fill="hold">
                            <p:stCondLst>
                              <p:cond delay="6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50"/>
                                        <p:tgtEl>
                                          <p:spTgt spid="28"/>
                                        </p:tgtEl>
                                      </p:cBhvr>
                                    </p:animEffect>
                                  </p:childTnLst>
                                </p:cTn>
                              </p:par>
                            </p:childTnLst>
                          </p:cTn>
                        </p:par>
                        <p:par>
                          <p:cTn id="47" fill="hold">
                            <p:stCondLst>
                              <p:cond delay="750"/>
                            </p:stCondLst>
                            <p:childTnLst>
                              <p:par>
                                <p:cTn id="48" presetID="22" presetClass="entr" presetSubtype="2"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15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ircle(out)">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200"/>
                                        <p:tgtEl>
                                          <p:spTgt spid="4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200"/>
                                        <p:tgtEl>
                                          <p:spTgt spid="53"/>
                                        </p:tgtEl>
                                      </p:cBhvr>
                                    </p:animEffect>
                                  </p:childTnLst>
                                </p:cTn>
                              </p:par>
                            </p:childTnLst>
                          </p:cTn>
                        </p:par>
                        <p:par>
                          <p:cTn id="63" fill="hold">
                            <p:stCondLst>
                              <p:cond delay="700"/>
                            </p:stCondLst>
                            <p:childTnLst>
                              <p:par>
                                <p:cTn id="64" presetID="22" presetClass="entr" presetSubtype="8"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150"/>
                                        <p:tgtEl>
                                          <p:spTgt spid="54"/>
                                        </p:tgtEl>
                                      </p:cBhvr>
                                    </p:animEffect>
                                  </p:childTnLst>
                                </p:cTn>
                              </p:par>
                            </p:childTnLst>
                          </p:cTn>
                        </p:par>
                        <p:par>
                          <p:cTn id="67" fill="hold">
                            <p:stCondLst>
                              <p:cond delay="850"/>
                            </p:stCondLst>
                            <p:childTnLst>
                              <p:par>
                                <p:cTn id="68" presetID="22" presetClass="entr" presetSubtype="2" fill="hold" grpId="0"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right)">
                                      <p:cBhvr>
                                        <p:cTn id="70" dur="150"/>
                                        <p:tgtEl>
                                          <p:spTgt spid="55"/>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5" grpId="0" animBg="1"/>
      <p:bldP spid="26" grpId="0" animBg="1"/>
      <p:bldP spid="27" grpId="0" animBg="1"/>
      <p:bldP spid="28" grpId="0" animBg="1"/>
      <p:bldP spid="29"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3F20A-5D12-8615-74B7-9D51269D830D}"/>
              </a:ext>
            </a:extLst>
          </p:cNvPr>
          <p:cNvSpPr txBox="1"/>
          <p:nvPr/>
        </p:nvSpPr>
        <p:spPr>
          <a:xfrm>
            <a:off x="7324625" y="2034873"/>
            <a:ext cx="4355184" cy="2062103"/>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Learning engineering is a </a:t>
            </a:r>
            <a:r>
              <a:rPr lang="en-US" b="1" dirty="0">
                <a:solidFill>
                  <a:schemeClr val="bg1"/>
                </a:solidFill>
                <a:latin typeface="Calibri" panose="020F0502020204030204" pitchFamily="34" charset="0"/>
                <a:cs typeface="Calibri" panose="020F0502020204030204" pitchFamily="34" charset="0"/>
              </a:rPr>
              <a:t>contextualized</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iterative</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data-driven</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outcomes-focused</a:t>
            </a:r>
            <a:r>
              <a:rPr lang="en-US" dirty="0">
                <a:solidFill>
                  <a:schemeClr val="bg1"/>
                </a:solidFill>
                <a:latin typeface="Calibri" panose="020F0502020204030204" pitchFamily="34" charset="0"/>
                <a:cs typeface="Calibri" panose="020F0502020204030204" pitchFamily="34" charset="0"/>
              </a:rPr>
              <a:t> process</a:t>
            </a:r>
          </a:p>
        </p:txBody>
      </p:sp>
      <p:sp>
        <p:nvSpPr>
          <p:cNvPr id="7" name="TextBox 6">
            <a:extLst>
              <a:ext uri="{FF2B5EF4-FFF2-40B4-BE49-F238E27FC236}">
                <a16:creationId xmlns:a16="http://schemas.microsoft.com/office/drawing/2014/main" id="{66B44448-E47B-4801-AA1B-6C0266C6EF0C}"/>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Graphic 21">
            <a:extLst>
              <a:ext uri="{FF2B5EF4-FFF2-40B4-BE49-F238E27FC236}">
                <a16:creationId xmlns:a16="http://schemas.microsoft.com/office/drawing/2014/main" id="{5679936A-0DF2-5097-1A64-8ACF9A1F6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Tree>
    <p:extLst>
      <p:ext uri="{BB962C8B-B14F-4D97-AF65-F5344CB8AC3E}">
        <p14:creationId xmlns:p14="http://schemas.microsoft.com/office/powerpoint/2010/main" val="26211658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F78D1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latin typeface="Calibri" panose="020F0502020204030204" pitchFamily="34" charset="0"/>
                <a:cs typeface="Calibri" panose="020F0502020204030204" pitchFamily="34" charset="0"/>
              </a:rPr>
              <a:t>goal oriented</a:t>
            </a:r>
            <a:endParaRPr lang="en-US" sz="2000" dirty="0">
              <a:latin typeface="Calibri" panose="020F0502020204030204" pitchFamily="34" charset="0"/>
              <a:cs typeface="Calibri" panose="020F0502020204030204" pitchFamily="34" charset="0"/>
            </a:endParaRPr>
          </a:p>
        </p:txBody>
      </p:sp>
      <p:pic>
        <p:nvPicPr>
          <p:cNvPr id="16" name="Graphic 15">
            <a:extLst>
              <a:ext uri="{FF2B5EF4-FFF2-40B4-BE49-F238E27FC236}">
                <a16:creationId xmlns:a16="http://schemas.microsoft.com/office/drawing/2014/main" id="{D6366518-51C6-E7E0-FECE-D1BE89859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
        <p:nvSpPr>
          <p:cNvPr id="17" name="TextBox 16">
            <a:extLst>
              <a:ext uri="{FF2B5EF4-FFF2-40B4-BE49-F238E27FC236}">
                <a16:creationId xmlns:a16="http://schemas.microsoft.com/office/drawing/2014/main" id="{B5CF18C8-0608-45D3-B3A0-A0DFCB0B5447}"/>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1532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59535928-6694-DA91-7572-B66115A5A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11" name="TextBox 10">
            <a:extLst>
              <a:ext uri="{FF2B5EF4-FFF2-40B4-BE49-F238E27FC236}">
                <a16:creationId xmlns:a16="http://schemas.microsoft.com/office/drawing/2014/main" id="{E1FCFBE7-038E-C074-0F3D-0E078DEFEB82}"/>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1079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pic>
        <p:nvPicPr>
          <p:cNvPr id="10" name="Graphic 9">
            <a:extLst>
              <a:ext uri="{FF2B5EF4-FFF2-40B4-BE49-F238E27FC236}">
                <a16:creationId xmlns:a16="http://schemas.microsoft.com/office/drawing/2014/main" id="{4DB1E958-D350-879D-4373-7191FCE95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5A489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Design, develop, instrument, test in a series of mini processes </a:t>
            </a:r>
          </a:p>
        </p:txBody>
      </p:sp>
      <p:sp>
        <p:nvSpPr>
          <p:cNvPr id="13" name="TextBox 12">
            <a:extLst>
              <a:ext uri="{FF2B5EF4-FFF2-40B4-BE49-F238E27FC236}">
                <a16:creationId xmlns:a16="http://schemas.microsoft.com/office/drawing/2014/main" id="{B05AD870-117F-C12B-7CAB-8BC0514374F0}"/>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8111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pic>
        <p:nvPicPr>
          <p:cNvPr id="13" name="Graphic 12">
            <a:extLst>
              <a:ext uri="{FF2B5EF4-FFF2-40B4-BE49-F238E27FC236}">
                <a16:creationId xmlns:a16="http://schemas.microsoft.com/office/drawing/2014/main" id="{6FD43248-DA9F-AA14-F391-9E73DC295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3"/>
            <a:ext cx="5064607" cy="1191977"/>
          </a:xfrm>
          <a:prstGeom prst="roundRect">
            <a:avLst>
              <a:gd name="adj" fmla="val 0"/>
            </a:avLst>
          </a:prstGeom>
          <a:solidFill>
            <a:srgbClr val="EA1C2F"/>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TextBox 14">
            <a:extLst>
              <a:ext uri="{FF2B5EF4-FFF2-40B4-BE49-F238E27FC236}">
                <a16:creationId xmlns:a16="http://schemas.microsoft.com/office/drawing/2014/main" id="{4292BE47-FC43-6E19-CB02-C6523BF67ED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98145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2"/>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Rectangle: Rounded Corners 14">
            <a:extLst>
              <a:ext uri="{FF2B5EF4-FFF2-40B4-BE49-F238E27FC236}">
                <a16:creationId xmlns:a16="http://schemas.microsoft.com/office/drawing/2014/main" id="{52B34D5D-A05E-4A4E-B364-22EFD84432D5}"/>
              </a:ext>
            </a:extLst>
          </p:cNvPr>
          <p:cNvSpPr/>
          <p:nvPr/>
        </p:nvSpPr>
        <p:spPr>
          <a:xfrm>
            <a:off x="7312785" y="5161687"/>
            <a:ext cx="5064607" cy="841248"/>
          </a:xfrm>
          <a:prstGeom prst="roundRect">
            <a:avLst>
              <a:gd name="adj" fmla="val 0"/>
            </a:avLst>
          </a:prstGeom>
          <a:solidFill>
            <a:srgbClr val="1E75BC"/>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Collect data, analyze, identify ways to continuously improve</a:t>
            </a:r>
          </a:p>
        </p:txBody>
      </p:sp>
      <p:pic>
        <p:nvPicPr>
          <p:cNvPr id="17" name="Graphic 16">
            <a:extLst>
              <a:ext uri="{FF2B5EF4-FFF2-40B4-BE49-F238E27FC236}">
                <a16:creationId xmlns:a16="http://schemas.microsoft.com/office/drawing/2014/main" id="{0BFC715D-0F5B-9580-DC3B-1C07B0B6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8" name="TextBox 17">
            <a:extLst>
              <a:ext uri="{FF2B5EF4-FFF2-40B4-BE49-F238E27FC236}">
                <a16:creationId xmlns:a16="http://schemas.microsoft.com/office/drawing/2014/main" id="{1C0C1BDA-87EC-49C2-A53A-D95E15FABA3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36086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1323439"/>
          </a:xfrm>
          <a:prstGeom prst="rect">
            <a:avLst/>
          </a:prstGeom>
          <a:noFill/>
        </p:spPr>
        <p:txBody>
          <a:bodyPr wrap="square" lIns="457200" rIns="457200" rtlCol="0">
            <a:spAutoFit/>
          </a:bodyPr>
          <a:lstStyle/>
          <a:p>
            <a:pPr algn="ctr"/>
            <a:r>
              <a:rPr lang="en-US" sz="4000" b="1" dirty="0">
                <a:solidFill>
                  <a:srgbClr val="000000"/>
                </a:solidFill>
                <a:latin typeface="Calibri" panose="020F0502020204030204" pitchFamily="34" charset="0"/>
                <a:cs typeface="Calibri" panose="020F0502020204030204" pitchFamily="34" charset="0"/>
              </a:rPr>
              <a:t>ADDIE and</a:t>
            </a:r>
            <a:br>
              <a:rPr lang="en-US" sz="4000" b="1" dirty="0">
                <a:solidFill>
                  <a:srgbClr val="000000"/>
                </a:solidFill>
                <a:latin typeface="Calibri" panose="020F0502020204030204" pitchFamily="34" charset="0"/>
                <a:cs typeface="Calibri" panose="020F0502020204030204" pitchFamily="34" charset="0"/>
              </a:rPr>
            </a:br>
            <a:r>
              <a:rPr lang="en-US" sz="4000" b="1" dirty="0">
                <a:solidFill>
                  <a:srgbClr val="000000"/>
                </a:solidFill>
                <a:latin typeface="Calibri" panose="020F0502020204030204" pitchFamily="34" charset="0"/>
                <a:cs typeface="Calibri" panose="020F0502020204030204" pitchFamily="34" charset="0"/>
              </a:rPr>
              <a:t>Instructional Design</a:t>
            </a:r>
          </a:p>
        </p:txBody>
      </p:sp>
      <p:sp>
        <p:nvSpPr>
          <p:cNvPr id="7" name="TextBox 6">
            <a:extLst>
              <a:ext uri="{FF2B5EF4-FFF2-40B4-BE49-F238E27FC236}">
                <a16:creationId xmlns:a16="http://schemas.microsoft.com/office/drawing/2014/main" id="{D5ED1204-8B4D-4502-961F-04C94450F570}"/>
              </a:ext>
            </a:extLst>
          </p:cNvPr>
          <p:cNvSpPr txBox="1"/>
          <p:nvPr/>
        </p:nvSpPr>
        <p:spPr>
          <a:xfrm>
            <a:off x="6095998" y="2253343"/>
            <a:ext cx="6096002" cy="1323439"/>
          </a:xfrm>
          <a:prstGeom prst="rect">
            <a:avLst/>
          </a:prstGeom>
          <a:noFill/>
        </p:spPr>
        <p:txBody>
          <a:bodyPr wrap="square" lIns="457200" rIns="457200" rtlCol="0">
            <a:spAutoFit/>
          </a:bodyPr>
          <a:lstStyle/>
          <a:p>
            <a:pPr algn="ctr"/>
            <a:r>
              <a:rPr lang="en-US" sz="4000" b="1" dirty="0">
                <a:solidFill>
                  <a:srgbClr val="000000"/>
                </a:solidFill>
                <a:latin typeface="Calibri" panose="020F0502020204030204" pitchFamily="34" charset="0"/>
                <a:cs typeface="Calibri" panose="020F0502020204030204" pitchFamily="34" charset="0"/>
              </a:rPr>
              <a:t>Learning Engineering</a:t>
            </a:r>
          </a:p>
          <a:p>
            <a:pPr algn="ctr"/>
            <a:r>
              <a:rPr lang="en-US" sz="4000" b="1" dirty="0">
                <a:solidFill>
                  <a:srgbClr val="000000"/>
                </a:solidFill>
                <a:latin typeface="Calibri" panose="020F0502020204030204" pitchFamily="34" charset="0"/>
                <a:cs typeface="Calibri" panose="020F0502020204030204" pitchFamily="34" charset="0"/>
              </a:rPr>
              <a:t>Process</a:t>
            </a:r>
          </a:p>
        </p:txBody>
      </p:sp>
      <p:pic>
        <p:nvPicPr>
          <p:cNvPr id="8" name="ADDIE">
            <a:extLst>
              <a:ext uri="{FF2B5EF4-FFF2-40B4-BE49-F238E27FC236}">
                <a16:creationId xmlns:a16="http://schemas.microsoft.com/office/drawing/2014/main" id="{827BF738-885A-C545-DA7C-6020EE92BC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63" t="21733" r="23451" b="28832"/>
          <a:stretch/>
        </p:blipFill>
        <p:spPr bwMode="auto">
          <a:xfrm rot="20983026">
            <a:off x="890992" y="1296580"/>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pic>
        <p:nvPicPr>
          <p:cNvPr id="10" name="LE Process">
            <a:extLst>
              <a:ext uri="{FF2B5EF4-FFF2-40B4-BE49-F238E27FC236}">
                <a16:creationId xmlns:a16="http://schemas.microsoft.com/office/drawing/2014/main" id="{69C71829-E389-781A-3193-D8C2700FCA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49491"/>
            <a:ext cx="0" cy="6858000"/>
          </a:xfrm>
          <a:prstGeom prst="line">
            <a:avLst/>
          </a:prstGeom>
          <a:ln w="28575">
            <a:solidFill>
              <a:schemeClr val="tx1"/>
            </a:solidFill>
            <a:prstDash val="sysDash"/>
          </a:ln>
          <a:effectLst>
            <a:glow rad="1270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A2AED8F-DFE2-4DFE-9ACE-10183C9F7A0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2" name="ADDIE">
            <a:extLst>
              <a:ext uri="{FF2B5EF4-FFF2-40B4-BE49-F238E27FC236}">
                <a16:creationId xmlns:a16="http://schemas.microsoft.com/office/drawing/2014/main" id="{38E25439-6C37-0677-6D57-1186CAD24E8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42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45">
                                          <p:stCondLst>
                                            <p:cond delay="0"/>
                                          </p:stCondLst>
                                        </p:cTn>
                                        <p:tgtEl>
                                          <p:spTgt spid="10"/>
                                        </p:tgtEl>
                                      </p:cBhvr>
                                    </p:animEffect>
                                    <p:anim calcmode="lin" valueType="num">
                                      <p:cBhvr>
                                        <p:cTn id="26"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31" dur="7">
                                          <p:stCondLst>
                                            <p:cond delay="162"/>
                                          </p:stCondLst>
                                        </p:cTn>
                                        <p:tgtEl>
                                          <p:spTgt spid="10"/>
                                        </p:tgtEl>
                                      </p:cBhvr>
                                      <p:to x="100000" y="60000"/>
                                    </p:animScale>
                                    <p:animScale>
                                      <p:cBhvr>
                                        <p:cTn id="32" dur="41" decel="50000">
                                          <p:stCondLst>
                                            <p:cond delay="169"/>
                                          </p:stCondLst>
                                        </p:cTn>
                                        <p:tgtEl>
                                          <p:spTgt spid="10"/>
                                        </p:tgtEl>
                                      </p:cBhvr>
                                      <p:to x="100000" y="100000"/>
                                    </p:animScale>
                                    <p:animScale>
                                      <p:cBhvr>
                                        <p:cTn id="33" dur="7">
                                          <p:stCondLst>
                                            <p:cond delay="328"/>
                                          </p:stCondLst>
                                        </p:cTn>
                                        <p:tgtEl>
                                          <p:spTgt spid="10"/>
                                        </p:tgtEl>
                                      </p:cBhvr>
                                      <p:to x="100000" y="80000"/>
                                    </p:animScale>
                                    <p:animScale>
                                      <p:cBhvr>
                                        <p:cTn id="34" dur="41" decel="50000">
                                          <p:stCondLst>
                                            <p:cond delay="335"/>
                                          </p:stCondLst>
                                        </p:cTn>
                                        <p:tgtEl>
                                          <p:spTgt spid="10"/>
                                        </p:tgtEl>
                                      </p:cBhvr>
                                      <p:to x="100000" y="100000"/>
                                    </p:animScale>
                                    <p:animScale>
                                      <p:cBhvr>
                                        <p:cTn id="35" dur="7">
                                          <p:stCondLst>
                                            <p:cond delay="410"/>
                                          </p:stCondLst>
                                        </p:cTn>
                                        <p:tgtEl>
                                          <p:spTgt spid="10"/>
                                        </p:tgtEl>
                                      </p:cBhvr>
                                      <p:to x="100000" y="90000"/>
                                    </p:animScale>
                                    <p:animScale>
                                      <p:cBhvr>
                                        <p:cTn id="36" dur="41" decel="50000">
                                          <p:stCondLst>
                                            <p:cond delay="417"/>
                                          </p:stCondLst>
                                        </p:cTn>
                                        <p:tgtEl>
                                          <p:spTgt spid="10"/>
                                        </p:tgtEl>
                                      </p:cBhvr>
                                      <p:to x="100000" y="100000"/>
                                    </p:animScale>
                                    <p:animScale>
                                      <p:cBhvr>
                                        <p:cTn id="37" dur="7">
                                          <p:stCondLst>
                                            <p:cond delay="452"/>
                                          </p:stCondLst>
                                        </p:cTn>
                                        <p:tgtEl>
                                          <p:spTgt spid="10"/>
                                        </p:tgtEl>
                                      </p:cBhvr>
                                      <p:to x="100000" y="95000"/>
                                    </p:animScale>
                                    <p:animScale>
                                      <p:cBhvr>
                                        <p:cTn id="38" dur="41" decel="50000">
                                          <p:stCondLst>
                                            <p:cond delay="459"/>
                                          </p:stCondLst>
                                        </p:cTn>
                                        <p:tgtEl>
                                          <p:spTgt spid="10"/>
                                        </p:tgtEl>
                                      </p:cBhvr>
                                      <p:to x="100000" y="100000"/>
                                    </p:animScale>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LE Process">
            <a:extLst>
              <a:ext uri="{FF2B5EF4-FFF2-40B4-BE49-F238E27FC236}">
                <a16:creationId xmlns:a16="http://schemas.microsoft.com/office/drawing/2014/main" id="{34C8DD23-AEC0-2B2B-1EAD-56225051754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pic>
        <p:nvPicPr>
          <p:cNvPr id="19" name="ADDIE">
            <a:extLst>
              <a:ext uri="{FF2B5EF4-FFF2-40B4-BE49-F238E27FC236}">
                <a16:creationId xmlns:a16="http://schemas.microsoft.com/office/drawing/2014/main" id="{E2B6AD37-C474-11BA-60DA-C003804F62D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9784D87-AE07-2DDB-23D0-1FD695D9CCC4}"/>
              </a:ext>
            </a:extLst>
          </p:cNvPr>
          <p:cNvSpPr/>
          <p:nvPr/>
        </p:nvSpPr>
        <p:spPr>
          <a:xfrm>
            <a:off x="0" y="1008668"/>
            <a:ext cx="12192000" cy="530122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D0648C0-99FE-F6ED-058C-7E899A671758}"/>
              </a:ext>
            </a:extLst>
          </p:cNvPr>
          <p:cNvSpPr txBox="1"/>
          <p:nvPr/>
        </p:nvSpPr>
        <p:spPr>
          <a:xfrm>
            <a:off x="-1" y="2271005"/>
            <a:ext cx="6095999" cy="2989153"/>
          </a:xfrm>
          <a:prstGeom prst="rect">
            <a:avLst/>
          </a:prstGeom>
          <a:solidFill>
            <a:srgbClr val="000000">
              <a:alpha val="89804"/>
            </a:srgbClr>
          </a:solidFill>
        </p:spPr>
        <p:txBody>
          <a:bodyPr wrap="square" lIns="457200" tIns="274320" rIns="457200" bIns="274320" rtlCol="0" anchor="ctr" anchorCtr="0">
            <a:noAutofit/>
          </a:bodyPr>
          <a:lstStyle/>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content focused</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linear</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Once product is created, it ends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More limited in scope</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Includes explicit assessments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Lacks emphasis on data</a:t>
            </a:r>
          </a:p>
        </p:txBody>
      </p:sp>
      <p:sp>
        <p:nvSpPr>
          <p:cNvPr id="24" name="TextBox 23">
            <a:extLst>
              <a:ext uri="{FF2B5EF4-FFF2-40B4-BE49-F238E27FC236}">
                <a16:creationId xmlns:a16="http://schemas.microsoft.com/office/drawing/2014/main" id="{701B5DFB-672E-0B6A-4419-017AE0EC6362}"/>
              </a:ext>
            </a:extLst>
          </p:cNvPr>
          <p:cNvSpPr txBox="1"/>
          <p:nvPr/>
        </p:nvSpPr>
        <p:spPr>
          <a:xfrm>
            <a:off x="6111181" y="2271004"/>
            <a:ext cx="6095999" cy="2989153"/>
          </a:xfrm>
          <a:prstGeom prst="rect">
            <a:avLst/>
          </a:prstGeom>
          <a:solidFill>
            <a:srgbClr val="0F3E65">
              <a:alpha val="89804"/>
            </a:srgbClr>
          </a:solidFill>
        </p:spPr>
        <p:txBody>
          <a:bodyPr wrap="square" lIns="274320" tIns="274320" rIns="274320" bIns="274320" rtlCol="0" anchor="ctr" anchorCtr="0">
            <a:noAutofit/>
          </a:bodyPr>
          <a:lstStyle/>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outcomes focused</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iterative and concurrent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Continuous improvement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Broader, contextual scope</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Assessments + instrumentation</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Focuses on </a:t>
            </a:r>
            <a:r>
              <a:rPr lang="en-US" sz="2800" b="1" u="sng" dirty="0">
                <a:solidFill>
                  <a:schemeClr val="bg1"/>
                </a:solidFill>
                <a:latin typeface="Calibri" panose="020F0502020204030204" pitchFamily="34" charset="0"/>
                <a:cs typeface="Calibri" panose="020F0502020204030204" pitchFamily="34" charset="0"/>
              </a:rPr>
              <a:t>data</a:t>
            </a:r>
            <a:r>
              <a:rPr lang="en-US" sz="2800" dirty="0">
                <a:solidFill>
                  <a:schemeClr val="bg1"/>
                </a:solidFill>
                <a:latin typeface="Calibri" panose="020F0502020204030204" pitchFamily="34" charset="0"/>
                <a:cs typeface="Calibri" panose="020F0502020204030204" pitchFamily="34" charset="0"/>
              </a:rPr>
              <a:t> throughout</a:t>
            </a:r>
          </a:p>
        </p:txBody>
      </p:sp>
      <p:pic>
        <p:nvPicPr>
          <p:cNvPr id="2" name="ADDIE Title (Graphic)">
            <a:extLst>
              <a:ext uri="{FF2B5EF4-FFF2-40B4-BE49-F238E27FC236}">
                <a16:creationId xmlns:a16="http://schemas.microsoft.com/office/drawing/2014/main" id="{F9D15C64-721F-45E3-738C-F79E3CBF1F26}"/>
              </a:ext>
            </a:extLst>
          </p:cNvPr>
          <p:cNvPicPr>
            <a:picLocks noChangeAspect="1"/>
          </p:cNvPicPr>
          <p:nvPr/>
        </p:nvPicPr>
        <p:blipFill>
          <a:blip r:embed="rId8"/>
          <a:stretch>
            <a:fillRect/>
          </a:stretch>
        </p:blipFill>
        <p:spPr>
          <a:xfrm>
            <a:off x="7060" y="1376739"/>
            <a:ext cx="6096528" cy="1072989"/>
          </a:xfrm>
          <a:prstGeom prst="rect">
            <a:avLst/>
          </a:prstGeom>
        </p:spPr>
      </p:pic>
      <p:pic>
        <p:nvPicPr>
          <p:cNvPr id="3" name="LE TItle (Graphic)">
            <a:extLst>
              <a:ext uri="{FF2B5EF4-FFF2-40B4-BE49-F238E27FC236}">
                <a16:creationId xmlns:a16="http://schemas.microsoft.com/office/drawing/2014/main" id="{279ACB69-1595-2AA2-F9CC-20FC0249A458}"/>
              </a:ext>
            </a:extLst>
          </p:cNvPr>
          <p:cNvPicPr>
            <a:picLocks noChangeAspect="1"/>
          </p:cNvPicPr>
          <p:nvPr/>
        </p:nvPicPr>
        <p:blipFill>
          <a:blip r:embed="rId9"/>
          <a:stretch>
            <a:fillRect/>
          </a:stretch>
        </p:blipFill>
        <p:spPr>
          <a:xfrm>
            <a:off x="6095735" y="1375125"/>
            <a:ext cx="6096528" cy="1072989"/>
          </a:xfrm>
          <a:prstGeom prst="rect">
            <a:avLst/>
          </a:prstGeom>
        </p:spPr>
      </p:pic>
      <p:cxnSp>
        <p:nvCxnSpPr>
          <p:cNvPr id="15" name="Straight Connector 14">
            <a:extLst>
              <a:ext uri="{FF2B5EF4-FFF2-40B4-BE49-F238E27FC236}">
                <a16:creationId xmlns:a16="http://schemas.microsoft.com/office/drawing/2014/main" id="{560D6A80-232C-7B15-157C-9AA2721811B0}"/>
              </a:ext>
            </a:extLst>
          </p:cNvPr>
          <p:cNvCxnSpPr>
            <a:cxnSpLocks/>
          </p:cNvCxnSpPr>
          <p:nvPr/>
        </p:nvCxnSpPr>
        <p:spPr>
          <a:xfrm>
            <a:off x="6096000" y="-49491"/>
            <a:ext cx="0" cy="6858000"/>
          </a:xfrm>
          <a:prstGeom prst="line">
            <a:avLst/>
          </a:prstGeom>
          <a:ln w="28575">
            <a:solidFill>
              <a:schemeClr val="tx1"/>
            </a:solidFill>
            <a:prstDash val="sysDash"/>
          </a:ln>
          <a:effectLst>
            <a:glow rad="635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F8C4F0A-4A2E-D5D2-326F-1164855B0F9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1" name="Graphic 10" descr="Warning with solid fill">
            <a:extLst>
              <a:ext uri="{FF2B5EF4-FFF2-40B4-BE49-F238E27FC236}">
                <a16:creationId xmlns:a16="http://schemas.microsoft.com/office/drawing/2014/main" id="{45240EC7-A973-CB03-635D-143C7F4EB23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74777" y="5371710"/>
            <a:ext cx="1240971" cy="1240971"/>
          </a:xfrm>
          <a:prstGeom prst="rect">
            <a:avLst/>
          </a:prstGeom>
        </p:spPr>
      </p:pic>
    </p:spTree>
    <p:extLst>
      <p:ext uri="{BB962C8B-B14F-4D97-AF65-F5344CB8AC3E}">
        <p14:creationId xmlns:p14="http://schemas.microsoft.com/office/powerpoint/2010/main" val="1970870944"/>
      </p:ext>
    </p:extLst>
  </p:cSld>
  <p:clrMapOvr>
    <a:overrideClrMapping bg1="lt1" tx1="dk1" bg2="lt2" tx2="dk2" accent1="accent1" accent2="accent2" accent3="accent3" accent4="accent4" accent5="accent5" accent6="accent6" hlink="hlink" folHlink="folHlink"/>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14:presetBounceEnd="50000">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14:bounceEnd="50000">
                                          <p:cBhvr additive="base">
                                            <p:cTn id="86"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0-#ppt_w/2"/>
                                              </p:val>
                                            </p:tav>
                                            <p:tav tm="100000">
                                              <p:val>
                                                <p:strVal val="#ppt_x"/>
                                              </p:val>
                                            </p:tav>
                                          </p:tavLst>
                                        </p:anim>
                                        <p:anim calcmode="lin" valueType="num">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A994C49-B12F-355E-5975-ED7FE1014309}"/>
              </a:ext>
            </a:extLst>
          </p:cNvPr>
          <p:cNvSpPr/>
          <p:nvPr/>
        </p:nvSpPr>
        <p:spPr>
          <a:xfrm>
            <a:off x="756520"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1" i="0" u="none" strike="noStrike" baseline="0" dirty="0">
                <a:solidFill>
                  <a:schemeClr val="bg1"/>
                </a:solidFill>
                <a:latin typeface="Calibri" panose="020F0502020204030204" pitchFamily="34" charset="0"/>
                <a:cs typeface="Calibri" panose="020F0502020204030204" pitchFamily="34" charset="0"/>
              </a:rPr>
              <a:t>…explain the purpose, scope, and characteristics</a:t>
            </a:r>
            <a:r>
              <a:rPr lang="en-US" sz="2000" b="0" i="0" u="none" strike="noStrike" baseline="0" dirty="0">
                <a:solidFill>
                  <a:schemeClr val="bg1"/>
                </a:solidFill>
                <a:latin typeface="Calibri" panose="020F0502020204030204" pitchFamily="34" charset="0"/>
                <a:cs typeface="Calibri" panose="020F0502020204030204" pitchFamily="34" charset="0"/>
              </a:rPr>
              <a:t> of learning engineering</a:t>
            </a:r>
          </a:p>
        </p:txBody>
      </p:sp>
      <p:pic>
        <p:nvPicPr>
          <p:cNvPr id="17" name="Picture 16">
            <a:extLst>
              <a:ext uri="{FF2B5EF4-FFF2-40B4-BE49-F238E27FC236}">
                <a16:creationId xmlns:a16="http://schemas.microsoft.com/office/drawing/2014/main" id="{E93C78A8-E414-4A29-F936-97416E3C6187}"/>
              </a:ext>
            </a:extLst>
          </p:cNvPr>
          <p:cNvPicPr>
            <a:picLocks noChangeAspect="1"/>
          </p:cNvPicPr>
          <p:nvPr/>
        </p:nvPicPr>
        <p:blipFill>
          <a:blip r:embed="rId3"/>
          <a:stretch>
            <a:fillRect/>
          </a:stretch>
        </p:blipFill>
        <p:spPr>
          <a:xfrm>
            <a:off x="8759185" y="5380360"/>
            <a:ext cx="3042168" cy="859611"/>
          </a:xfrm>
          <a:prstGeom prst="rect">
            <a:avLst/>
          </a:prstGeom>
        </p:spPr>
      </p:pic>
      <p:sp>
        <p:nvSpPr>
          <p:cNvPr id="18" name="Rectangle: Rounded Corners 17">
            <a:extLst>
              <a:ext uri="{FF2B5EF4-FFF2-40B4-BE49-F238E27FC236}">
                <a16:creationId xmlns:a16="http://schemas.microsoft.com/office/drawing/2014/main" id="{CC4C041D-A2E7-AA4C-84E7-EDE3F076314D}"/>
              </a:ext>
            </a:extLst>
          </p:cNvPr>
          <p:cNvSpPr/>
          <p:nvPr/>
        </p:nvSpPr>
        <p:spPr>
          <a:xfrm>
            <a:off x="4510466"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a:t>
            </a:r>
            <a:r>
              <a:rPr lang="en-US" sz="2000" b="1" i="0" u="none" strike="noStrike" baseline="0" dirty="0">
                <a:solidFill>
                  <a:schemeClr val="bg1"/>
                </a:solidFill>
                <a:latin typeface="Calibri" panose="020F0502020204030204" pitchFamily="34" charset="0"/>
                <a:cs typeface="Calibri" panose="020F0502020204030204" pitchFamily="34" charset="0"/>
              </a:rPr>
              <a:t>compare and contrast learning engineering to other disciplines </a:t>
            </a:r>
            <a:r>
              <a:rPr lang="en-US" sz="2000" b="0" i="0" u="none" strike="noStrike" baseline="0" dirty="0">
                <a:solidFill>
                  <a:schemeClr val="bg1"/>
                </a:solidFill>
                <a:latin typeface="Calibri" panose="020F0502020204030204" pitchFamily="34" charset="0"/>
                <a:cs typeface="Calibri" panose="020F0502020204030204" pitchFamily="34" charset="0"/>
              </a:rPr>
              <a:t>(e.g., learning science)</a:t>
            </a:r>
          </a:p>
        </p:txBody>
      </p:sp>
      <p:sp>
        <p:nvSpPr>
          <p:cNvPr id="19" name="Rectangle: Rounded Corners 18">
            <a:extLst>
              <a:ext uri="{FF2B5EF4-FFF2-40B4-BE49-F238E27FC236}">
                <a16:creationId xmlns:a16="http://schemas.microsoft.com/office/drawing/2014/main" id="{3FD65CEE-4CFC-3901-A18A-BC60556CF84F}"/>
              </a:ext>
            </a:extLst>
          </p:cNvPr>
          <p:cNvSpPr/>
          <p:nvPr/>
        </p:nvSpPr>
        <p:spPr>
          <a:xfrm>
            <a:off x="756520"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…help organize </a:t>
            </a:r>
            <a:r>
              <a:rPr lang="en-US" sz="2000" b="1" i="0" u="none" strike="noStrike" baseline="0" dirty="0">
                <a:solidFill>
                  <a:schemeClr val="bg1"/>
                </a:solidFill>
                <a:latin typeface="Calibri" panose="020F0502020204030204" pitchFamily="34" charset="0"/>
                <a:cs typeface="Calibri" panose="020F0502020204030204" pitchFamily="34" charset="0"/>
              </a:rPr>
              <a:t>a team for and execute a learning engineering process </a:t>
            </a:r>
            <a:r>
              <a:rPr lang="en-US" sz="2000" b="0" i="0" u="none" strike="noStrike" baseline="0" dirty="0">
                <a:solidFill>
                  <a:schemeClr val="bg1"/>
                </a:solidFill>
                <a:latin typeface="Calibri" panose="020F0502020204030204" pitchFamily="34" charset="0"/>
                <a:cs typeface="Calibri" panose="020F0502020204030204" pitchFamily="34" charset="0"/>
              </a:rPr>
              <a:t>for a real-world project</a:t>
            </a:r>
          </a:p>
        </p:txBody>
      </p:sp>
      <p:sp>
        <p:nvSpPr>
          <p:cNvPr id="20" name="Rectangle: Rounded Corners 19">
            <a:extLst>
              <a:ext uri="{FF2B5EF4-FFF2-40B4-BE49-F238E27FC236}">
                <a16:creationId xmlns:a16="http://schemas.microsoft.com/office/drawing/2014/main" id="{AD78094E-9816-241E-3E2C-D4A85FF710DA}"/>
              </a:ext>
            </a:extLst>
          </p:cNvPr>
          <p:cNvSpPr/>
          <p:nvPr/>
        </p:nvSpPr>
        <p:spPr>
          <a:xfrm>
            <a:off x="4482271"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chemeClr val="bg1"/>
                </a:solidFill>
                <a:latin typeface="Calibri" panose="020F0502020204030204" pitchFamily="34" charset="0"/>
                <a:cs typeface="Calibri" panose="020F0502020204030204" pitchFamily="34" charset="0"/>
              </a:rPr>
              <a:t>…fish for myself (</a:t>
            </a:r>
            <a:r>
              <a:rPr lang="en-US" sz="2000" b="1" dirty="0">
                <a:solidFill>
                  <a:schemeClr val="bg1"/>
                </a:solidFill>
                <a:latin typeface="Calibri" panose="020F0502020204030204" pitchFamily="34" charset="0"/>
                <a:cs typeface="Calibri" panose="020F0502020204030204" pitchFamily="34" charset="0"/>
              </a:rPr>
              <a:t>find resources </a:t>
            </a:r>
            <a:r>
              <a:rPr lang="en-US" sz="2000" dirty="0">
                <a:solidFill>
                  <a:schemeClr val="bg1"/>
                </a:solidFill>
                <a:latin typeface="Calibri" panose="020F0502020204030204" pitchFamily="34" charset="0"/>
                <a:cs typeface="Calibri" panose="020F0502020204030204" pitchFamily="34" charset="0"/>
              </a:rPr>
              <a:t>to continue to improve my learning engineering capabilities)</a:t>
            </a:r>
          </a:p>
        </p:txBody>
      </p:sp>
      <p:sp>
        <p:nvSpPr>
          <p:cNvPr id="22" name="TextBox 21">
            <a:extLst>
              <a:ext uri="{FF2B5EF4-FFF2-40B4-BE49-F238E27FC236}">
                <a16:creationId xmlns:a16="http://schemas.microsoft.com/office/drawing/2014/main" id="{011F5DE4-B934-6128-FBDD-B92929727B1E}"/>
              </a:ext>
            </a:extLst>
          </p:cNvPr>
          <p:cNvSpPr txBox="1"/>
          <p:nvPr/>
        </p:nvSpPr>
        <p:spPr>
          <a:xfrm>
            <a:off x="649777" y="971149"/>
            <a:ext cx="11435256" cy="646331"/>
          </a:xfrm>
          <a:prstGeom prst="rect">
            <a:avLst/>
          </a:prstGeom>
          <a:noFill/>
        </p:spPr>
        <p:txBody>
          <a:bodyPr wrap="square">
            <a:spAutoFit/>
          </a:bodyPr>
          <a:lstStyle/>
          <a:p>
            <a:r>
              <a:rPr lang="en-US" sz="3600" b="0" i="0" u="none" strike="noStrike" baseline="0" dirty="0">
                <a:solidFill>
                  <a:srgbClr val="47494D"/>
                </a:solidFill>
                <a:latin typeface="Calibri" panose="020F0502020204030204" pitchFamily="34" charset="0"/>
                <a:cs typeface="Calibri" panose="020F0502020204030204" pitchFamily="34" charset="0"/>
              </a:rPr>
              <a:t>I can confidently (and correctly)…</a:t>
            </a:r>
            <a:endParaRPr lang="en-US" sz="3600" dirty="0">
              <a:solidFill>
                <a:srgbClr val="47494D"/>
              </a:solidFill>
            </a:endParaRPr>
          </a:p>
        </p:txBody>
      </p:sp>
      <p:pic>
        <p:nvPicPr>
          <p:cNvPr id="3074" name="Picture 2" descr="Victory Guy Freddie Mercury Meme Vinyl Decal Sticker- 20&quot; Tall Matte Black  Color : Amazon.in: Car &amp; Motorbike">
            <a:extLst>
              <a:ext uri="{FF2B5EF4-FFF2-40B4-BE49-F238E27FC236}">
                <a16:creationId xmlns:a16="http://schemas.microsoft.com/office/drawing/2014/main" id="{243AF135-2791-44D7-6F81-46882E061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7281" y="1032153"/>
            <a:ext cx="20859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90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8"/>
                                        </p:tgtEl>
                                        <p:attrNameLst>
                                          <p:attrName>style.color</p:attrName>
                                        </p:attrNameLst>
                                      </p:cBhvr>
                                      <p:by>
                                        <p:hsl h="0" s="-70588" l="0"/>
                                      </p:by>
                                    </p:animClr>
                                    <p:animClr clrSpc="hsl" dir="cw">
                                      <p:cBhvr>
                                        <p:cTn id="15" dur="250" fill="hold"/>
                                        <p:tgtEl>
                                          <p:spTgt spid="8"/>
                                        </p:tgtEl>
                                        <p:attrNameLst>
                                          <p:attrName>fillcolor</p:attrName>
                                        </p:attrNameLst>
                                      </p:cBhvr>
                                      <p:by>
                                        <p:hsl h="0" s="-70588" l="0"/>
                                      </p:by>
                                    </p:animClr>
                                    <p:animClr clrSpc="hsl" dir="cw">
                                      <p:cBhvr>
                                        <p:cTn id="16" dur="250" fill="hold"/>
                                        <p:tgtEl>
                                          <p:spTgt spid="8"/>
                                        </p:tgtEl>
                                        <p:attrNameLst>
                                          <p:attrName>stroke.color</p:attrName>
                                        </p:attrNameLst>
                                      </p:cBhvr>
                                      <p:by>
                                        <p:hsl h="0" s="-70588" l="0"/>
                                      </p:by>
                                    </p:animClr>
                                    <p:set>
                                      <p:cBhvr>
                                        <p:cTn id="17" dur="250" fill="hold"/>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18"/>
                                        </p:tgtEl>
                                        <p:attrNameLst>
                                          <p:attrName>style.color</p:attrName>
                                        </p:attrNameLst>
                                      </p:cBhvr>
                                      <p:by>
                                        <p:hsl h="0" s="-70588" l="0"/>
                                      </p:by>
                                    </p:animClr>
                                    <p:animClr clrSpc="hsl" dir="cw">
                                      <p:cBhvr>
                                        <p:cTn id="25" dur="250" fill="hold"/>
                                        <p:tgtEl>
                                          <p:spTgt spid="18"/>
                                        </p:tgtEl>
                                        <p:attrNameLst>
                                          <p:attrName>fillcolor</p:attrName>
                                        </p:attrNameLst>
                                      </p:cBhvr>
                                      <p:by>
                                        <p:hsl h="0" s="-70588" l="0"/>
                                      </p:by>
                                    </p:animClr>
                                    <p:animClr clrSpc="hsl" dir="cw">
                                      <p:cBhvr>
                                        <p:cTn id="26" dur="250" fill="hold"/>
                                        <p:tgtEl>
                                          <p:spTgt spid="18"/>
                                        </p:tgtEl>
                                        <p:attrNameLst>
                                          <p:attrName>stroke.color</p:attrName>
                                        </p:attrNameLst>
                                      </p:cBhvr>
                                      <p:by>
                                        <p:hsl h="0" s="-70588" l="0"/>
                                      </p:by>
                                    </p:animClr>
                                    <p:set>
                                      <p:cBhvr>
                                        <p:cTn id="27" dur="250" fill="hold"/>
                                        <p:tgtEl>
                                          <p:spTgt spid="18"/>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par>
                                <p:cTn id="33" presetID="25" presetClass="emph" presetSubtype="0" fill="hold" grpId="1" nodeType="withEffect">
                                  <p:stCondLst>
                                    <p:cond delay="0"/>
                                  </p:stCondLst>
                                  <p:childTnLst>
                                    <p:animClr clrSpc="hsl" dir="cw">
                                      <p:cBhvr override="childStyle">
                                        <p:cTn id="34" dur="250" fill="hold"/>
                                        <p:tgtEl>
                                          <p:spTgt spid="19"/>
                                        </p:tgtEl>
                                        <p:attrNameLst>
                                          <p:attrName>style.color</p:attrName>
                                        </p:attrNameLst>
                                      </p:cBhvr>
                                      <p:by>
                                        <p:hsl h="0" s="-70588" l="0"/>
                                      </p:by>
                                    </p:animClr>
                                    <p:animClr clrSpc="hsl" dir="cw">
                                      <p:cBhvr>
                                        <p:cTn id="35" dur="250" fill="hold"/>
                                        <p:tgtEl>
                                          <p:spTgt spid="19"/>
                                        </p:tgtEl>
                                        <p:attrNameLst>
                                          <p:attrName>fillcolor</p:attrName>
                                        </p:attrNameLst>
                                      </p:cBhvr>
                                      <p:by>
                                        <p:hsl h="0" s="-70588" l="0"/>
                                      </p:by>
                                    </p:animClr>
                                    <p:animClr clrSpc="hsl" dir="cw">
                                      <p:cBhvr>
                                        <p:cTn id="36" dur="250" fill="hold"/>
                                        <p:tgtEl>
                                          <p:spTgt spid="19"/>
                                        </p:tgtEl>
                                        <p:attrNameLst>
                                          <p:attrName>stroke.color</p:attrName>
                                        </p:attrNameLst>
                                      </p:cBhvr>
                                      <p:by>
                                        <p:hsl h="0" s="-70588" l="0"/>
                                      </p:by>
                                    </p:animClr>
                                    <p:set>
                                      <p:cBhvr>
                                        <p:cTn id="37" dur="25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DC465006-8671-B3AC-8AA5-16AF4A54FE48}"/>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36" name="Sensor">
            <a:extLst>
              <a:ext uri="{FF2B5EF4-FFF2-40B4-BE49-F238E27FC236}">
                <a16:creationId xmlns:a16="http://schemas.microsoft.com/office/drawing/2014/main" id="{973DB71C-C166-F1AC-DB79-056F4BE5FB94}"/>
              </a:ext>
            </a:extLst>
          </p:cNvPr>
          <p:cNvPicPr>
            <a:picLocks noChangeAspect="1"/>
          </p:cNvPicPr>
          <p:nvPr/>
        </p:nvPicPr>
        <p:blipFill>
          <a:blip r:embed="rId3"/>
          <a:stretch>
            <a:fillRect/>
          </a:stretch>
        </p:blipFill>
        <p:spPr>
          <a:xfrm>
            <a:off x="3946944" y="1670784"/>
            <a:ext cx="2572735" cy="1207113"/>
          </a:xfrm>
          <a:prstGeom prst="rect">
            <a:avLst/>
          </a:prstGeom>
        </p:spPr>
      </p:pic>
      <p:sp>
        <p:nvSpPr>
          <p:cNvPr id="39" name="Freeform: Shape 38">
            <a:extLst>
              <a:ext uri="{FF2B5EF4-FFF2-40B4-BE49-F238E27FC236}">
                <a16:creationId xmlns:a16="http://schemas.microsoft.com/office/drawing/2014/main" id="{4B16019D-0C6C-64D3-A487-F728761B7479}"/>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18F8508F-A8E5-AB7E-090F-002C86E2351E}"/>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6B4CB9C5-6849-4232-8685-FA71BF05E832}"/>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F5B6DE41-ECCB-615D-55E4-7FDADB546A7C}"/>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Freeform: Shape 44">
            <a:extLst>
              <a:ext uri="{FF2B5EF4-FFF2-40B4-BE49-F238E27FC236}">
                <a16:creationId xmlns:a16="http://schemas.microsoft.com/office/drawing/2014/main" id="{C2C66451-1664-EB41-F40E-9A8A2D19D883}"/>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9" name="System">
            <a:extLst>
              <a:ext uri="{FF2B5EF4-FFF2-40B4-BE49-F238E27FC236}">
                <a16:creationId xmlns:a16="http://schemas.microsoft.com/office/drawing/2014/main" id="{F105896C-705C-A47A-1C84-0B3338BEE6E9}"/>
              </a:ext>
            </a:extLst>
          </p:cNvPr>
          <p:cNvPicPr>
            <a:picLocks noChangeAspect="1"/>
          </p:cNvPicPr>
          <p:nvPr/>
        </p:nvPicPr>
        <p:blipFill>
          <a:blip r:embed="rId4"/>
          <a:stretch>
            <a:fillRect/>
          </a:stretch>
        </p:blipFill>
        <p:spPr>
          <a:xfrm>
            <a:off x="6256331" y="3598834"/>
            <a:ext cx="2615411" cy="1121761"/>
          </a:xfrm>
          <a:prstGeom prst="rect">
            <a:avLst/>
          </a:prstGeom>
        </p:spPr>
      </p:pic>
      <p:sp>
        <p:nvSpPr>
          <p:cNvPr id="54" name="Freeform: Shape 53">
            <a:extLst>
              <a:ext uri="{FF2B5EF4-FFF2-40B4-BE49-F238E27FC236}">
                <a16:creationId xmlns:a16="http://schemas.microsoft.com/office/drawing/2014/main" id="{877C2772-CBCF-15B4-8C09-6B306C095B44}"/>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9" name="Freeform: Shape 58">
            <a:extLst>
              <a:ext uri="{FF2B5EF4-FFF2-40B4-BE49-F238E27FC236}">
                <a16:creationId xmlns:a16="http://schemas.microsoft.com/office/drawing/2014/main" id="{6D15DF4A-8FC2-8842-C194-BABE1118EE8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0" name="Freeform: Shape 59">
            <a:extLst>
              <a:ext uri="{FF2B5EF4-FFF2-40B4-BE49-F238E27FC236}">
                <a16:creationId xmlns:a16="http://schemas.microsoft.com/office/drawing/2014/main" id="{65DBECCF-13E6-C257-F03E-64AF946B5F93}"/>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1" name="Freeform: Shape 60">
            <a:extLst>
              <a:ext uri="{FF2B5EF4-FFF2-40B4-BE49-F238E27FC236}">
                <a16:creationId xmlns:a16="http://schemas.microsoft.com/office/drawing/2014/main" id="{8232A488-A2CA-602F-5016-55BD4DF4D83E}"/>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2" name="Freeform: Shape 61">
            <a:extLst>
              <a:ext uri="{FF2B5EF4-FFF2-40B4-BE49-F238E27FC236}">
                <a16:creationId xmlns:a16="http://schemas.microsoft.com/office/drawing/2014/main" id="{C183E1C6-FC6D-7D80-0C81-66B591044632}"/>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3" name="Freeform: Shape 62">
            <a:extLst>
              <a:ext uri="{FF2B5EF4-FFF2-40B4-BE49-F238E27FC236}">
                <a16:creationId xmlns:a16="http://schemas.microsoft.com/office/drawing/2014/main" id="{E6ABA0DE-D2B3-4646-3CF6-55BE4AE91A1D}"/>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5" name="Feedack">
            <a:extLst>
              <a:ext uri="{FF2B5EF4-FFF2-40B4-BE49-F238E27FC236}">
                <a16:creationId xmlns:a16="http://schemas.microsoft.com/office/drawing/2014/main" id="{7884F77E-9372-4CAC-954E-D38B09ACA9C3}"/>
              </a:ext>
            </a:extLst>
          </p:cNvPr>
          <p:cNvPicPr>
            <a:picLocks noChangeAspect="1"/>
          </p:cNvPicPr>
          <p:nvPr/>
        </p:nvPicPr>
        <p:blipFill>
          <a:blip r:embed="rId5"/>
          <a:stretch>
            <a:fillRect/>
          </a:stretch>
        </p:blipFill>
        <p:spPr>
          <a:xfrm>
            <a:off x="158228" y="3127533"/>
            <a:ext cx="2109399" cy="737680"/>
          </a:xfrm>
          <a:prstGeom prst="rect">
            <a:avLst/>
          </a:prstGeom>
        </p:spPr>
      </p:pic>
      <p:pic>
        <p:nvPicPr>
          <p:cNvPr id="48" name="Input">
            <a:extLst>
              <a:ext uri="{FF2B5EF4-FFF2-40B4-BE49-F238E27FC236}">
                <a16:creationId xmlns:a16="http://schemas.microsoft.com/office/drawing/2014/main" id="{059ACBAB-CAA9-5015-4A33-53C3D58F4675}"/>
              </a:ext>
            </a:extLst>
          </p:cNvPr>
          <p:cNvPicPr>
            <a:picLocks noChangeAspect="1"/>
          </p:cNvPicPr>
          <p:nvPr/>
        </p:nvPicPr>
        <p:blipFill>
          <a:blip r:embed="rId6"/>
          <a:stretch>
            <a:fillRect/>
          </a:stretch>
        </p:blipFill>
        <p:spPr>
          <a:xfrm>
            <a:off x="4047636" y="3522319"/>
            <a:ext cx="1670449" cy="658425"/>
          </a:xfrm>
          <a:prstGeom prst="rect">
            <a:avLst/>
          </a:prstGeom>
        </p:spPr>
      </p:pic>
      <p:pic>
        <p:nvPicPr>
          <p:cNvPr id="50" name="Output">
            <a:extLst>
              <a:ext uri="{FF2B5EF4-FFF2-40B4-BE49-F238E27FC236}">
                <a16:creationId xmlns:a16="http://schemas.microsoft.com/office/drawing/2014/main" id="{F4A7AB56-FFF8-D6F4-E991-EB5449F8D282}"/>
              </a:ext>
            </a:extLst>
          </p:cNvPr>
          <p:cNvPicPr>
            <a:picLocks noChangeAspect="1"/>
          </p:cNvPicPr>
          <p:nvPr/>
        </p:nvPicPr>
        <p:blipFill>
          <a:blip r:embed="rId7"/>
          <a:stretch>
            <a:fillRect/>
          </a:stretch>
        </p:blipFill>
        <p:spPr>
          <a:xfrm>
            <a:off x="8929581" y="3435613"/>
            <a:ext cx="1926503" cy="743776"/>
          </a:xfrm>
          <a:prstGeom prst="rect">
            <a:avLst/>
          </a:prstGeom>
        </p:spPr>
      </p:pic>
      <p:sp>
        <p:nvSpPr>
          <p:cNvPr id="56" name="Freeform: Shape 55">
            <a:extLst>
              <a:ext uri="{FF2B5EF4-FFF2-40B4-BE49-F238E27FC236}">
                <a16:creationId xmlns:a16="http://schemas.microsoft.com/office/drawing/2014/main" id="{413827A5-0F5A-F50D-C980-06771A023BBB}"/>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7" name="Freeform: Shape 56">
            <a:extLst>
              <a:ext uri="{FF2B5EF4-FFF2-40B4-BE49-F238E27FC236}">
                <a16:creationId xmlns:a16="http://schemas.microsoft.com/office/drawing/2014/main" id="{DF43C1D3-804C-D606-5489-94529FECB10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Freeform: Shape 57">
            <a:extLst>
              <a:ext uri="{FF2B5EF4-FFF2-40B4-BE49-F238E27FC236}">
                <a16:creationId xmlns:a16="http://schemas.microsoft.com/office/drawing/2014/main" id="{C3C55913-D4B6-8FE2-8A62-B68E8BF24A3D}"/>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4" name="Performance">
            <a:extLst>
              <a:ext uri="{FF2B5EF4-FFF2-40B4-BE49-F238E27FC236}">
                <a16:creationId xmlns:a16="http://schemas.microsoft.com/office/drawing/2014/main" id="{7EC89A2E-218D-6969-8B13-6FE7969F724B}"/>
              </a:ext>
            </a:extLst>
          </p:cNvPr>
          <p:cNvPicPr>
            <a:picLocks noChangeAspect="1"/>
          </p:cNvPicPr>
          <p:nvPr/>
        </p:nvPicPr>
        <p:blipFill>
          <a:blip r:embed="rId8"/>
          <a:stretch>
            <a:fillRect/>
          </a:stretch>
        </p:blipFill>
        <p:spPr>
          <a:xfrm rot="21260449">
            <a:off x="8833485" y="3325804"/>
            <a:ext cx="3166897" cy="971243"/>
          </a:xfrm>
          <a:prstGeom prst="rect">
            <a:avLst/>
          </a:prstGeom>
        </p:spPr>
      </p:pic>
      <p:grpSp>
        <p:nvGrpSpPr>
          <p:cNvPr id="72" name="Controller Shape">
            <a:extLst>
              <a:ext uri="{FF2B5EF4-FFF2-40B4-BE49-F238E27FC236}">
                <a16:creationId xmlns:a16="http://schemas.microsoft.com/office/drawing/2014/main" id="{F2201238-2E91-7F92-76C5-F3D4A00AEF59}"/>
              </a:ext>
            </a:extLst>
          </p:cNvPr>
          <p:cNvGrpSpPr/>
          <p:nvPr/>
        </p:nvGrpSpPr>
        <p:grpSpPr>
          <a:xfrm>
            <a:off x="2617298" y="3698019"/>
            <a:ext cx="1112742" cy="1112742"/>
            <a:chOff x="3401070" y="4285253"/>
            <a:chExt cx="1112742" cy="1112742"/>
          </a:xfrm>
        </p:grpSpPr>
        <p:sp>
          <p:nvSpPr>
            <p:cNvPr id="73" name="Oval 72">
              <a:extLst>
                <a:ext uri="{FF2B5EF4-FFF2-40B4-BE49-F238E27FC236}">
                  <a16:creationId xmlns:a16="http://schemas.microsoft.com/office/drawing/2014/main" id="{9C6A8182-848D-BA42-1EFB-69BCB9C47564}"/>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4" name="Graphic 73" descr="Processor with solid fill">
              <a:extLst>
                <a:ext uri="{FF2B5EF4-FFF2-40B4-BE49-F238E27FC236}">
                  <a16:creationId xmlns:a16="http://schemas.microsoft.com/office/drawing/2014/main" id="{8E0C6E4F-72F4-C165-CE15-C9113F04A8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1214" y="4391085"/>
              <a:ext cx="914400" cy="914400"/>
            </a:xfrm>
            <a:prstGeom prst="rect">
              <a:avLst/>
            </a:prstGeom>
          </p:spPr>
        </p:pic>
      </p:grpSp>
      <p:pic>
        <p:nvPicPr>
          <p:cNvPr id="11" name="Hints">
            <a:extLst>
              <a:ext uri="{FF2B5EF4-FFF2-40B4-BE49-F238E27FC236}">
                <a16:creationId xmlns:a16="http://schemas.microsoft.com/office/drawing/2014/main" id="{67E678EB-376E-4C62-D48C-E2202435FAAA}"/>
              </a:ext>
            </a:extLst>
          </p:cNvPr>
          <p:cNvPicPr>
            <a:picLocks noChangeAspect="1"/>
          </p:cNvPicPr>
          <p:nvPr/>
        </p:nvPicPr>
        <p:blipFill>
          <a:blip r:embed="rId11"/>
          <a:stretch>
            <a:fillRect/>
          </a:stretch>
        </p:blipFill>
        <p:spPr>
          <a:xfrm>
            <a:off x="3524880" y="4406486"/>
            <a:ext cx="1377815" cy="853514"/>
          </a:xfrm>
          <a:prstGeom prst="rect">
            <a:avLst/>
          </a:prstGeom>
        </p:spPr>
      </p:pic>
      <p:pic>
        <p:nvPicPr>
          <p:cNvPr id="23" name="Feedback">
            <a:extLst>
              <a:ext uri="{FF2B5EF4-FFF2-40B4-BE49-F238E27FC236}">
                <a16:creationId xmlns:a16="http://schemas.microsoft.com/office/drawing/2014/main" id="{763F1D97-4070-2A3A-4720-946FD4E447EF}"/>
              </a:ext>
            </a:extLst>
          </p:cNvPr>
          <p:cNvPicPr>
            <a:picLocks noChangeAspect="1"/>
          </p:cNvPicPr>
          <p:nvPr/>
        </p:nvPicPr>
        <p:blipFill>
          <a:blip r:embed="rId12"/>
          <a:stretch>
            <a:fillRect/>
          </a:stretch>
        </p:blipFill>
        <p:spPr>
          <a:xfrm>
            <a:off x="3449085" y="4977809"/>
            <a:ext cx="2133785" cy="853514"/>
          </a:xfrm>
          <a:prstGeom prst="rect">
            <a:avLst/>
          </a:prstGeom>
        </p:spPr>
      </p:pic>
      <p:pic>
        <p:nvPicPr>
          <p:cNvPr id="24" name="Next Exercise">
            <a:extLst>
              <a:ext uri="{FF2B5EF4-FFF2-40B4-BE49-F238E27FC236}">
                <a16:creationId xmlns:a16="http://schemas.microsoft.com/office/drawing/2014/main" id="{CF7C2722-9474-CEC7-1656-FC46DAE0C1B8}"/>
              </a:ext>
            </a:extLst>
          </p:cNvPr>
          <p:cNvPicPr>
            <a:picLocks noChangeAspect="1"/>
          </p:cNvPicPr>
          <p:nvPr/>
        </p:nvPicPr>
        <p:blipFill>
          <a:blip r:embed="rId13"/>
          <a:stretch>
            <a:fillRect/>
          </a:stretch>
        </p:blipFill>
        <p:spPr>
          <a:xfrm>
            <a:off x="3385270" y="5556646"/>
            <a:ext cx="2871465" cy="853514"/>
          </a:xfrm>
          <a:prstGeom prst="rect">
            <a:avLst/>
          </a:prstGeom>
        </p:spPr>
      </p:pic>
      <p:pic>
        <p:nvPicPr>
          <p:cNvPr id="25" name="Learning Activity (Blue)">
            <a:extLst>
              <a:ext uri="{FF2B5EF4-FFF2-40B4-BE49-F238E27FC236}">
                <a16:creationId xmlns:a16="http://schemas.microsoft.com/office/drawing/2014/main" id="{6A88D0DD-8327-95EE-C545-79F5F2DC01C0}"/>
              </a:ext>
            </a:extLst>
          </p:cNvPr>
          <p:cNvPicPr>
            <a:picLocks noChangeAspect="1"/>
          </p:cNvPicPr>
          <p:nvPr/>
        </p:nvPicPr>
        <p:blipFill>
          <a:blip r:embed="rId14"/>
          <a:stretch>
            <a:fillRect/>
          </a:stretch>
        </p:blipFill>
        <p:spPr>
          <a:xfrm>
            <a:off x="6251081" y="3615513"/>
            <a:ext cx="2615411" cy="1127858"/>
          </a:xfrm>
          <a:prstGeom prst="rect">
            <a:avLst/>
          </a:prstGeom>
        </p:spPr>
      </p:pic>
      <p:pic>
        <p:nvPicPr>
          <p:cNvPr id="6" name="Learning Activity (Pink)">
            <a:extLst>
              <a:ext uri="{FF2B5EF4-FFF2-40B4-BE49-F238E27FC236}">
                <a16:creationId xmlns:a16="http://schemas.microsoft.com/office/drawing/2014/main" id="{725E5B53-5B95-5E44-6FA8-D5A1263D50D8}"/>
              </a:ext>
            </a:extLst>
          </p:cNvPr>
          <p:cNvPicPr>
            <a:picLocks noChangeAspect="1"/>
          </p:cNvPicPr>
          <p:nvPr/>
        </p:nvPicPr>
        <p:blipFill>
          <a:blip r:embed="rId15"/>
          <a:stretch>
            <a:fillRect/>
          </a:stretch>
        </p:blipFill>
        <p:spPr>
          <a:xfrm>
            <a:off x="6245849" y="3595912"/>
            <a:ext cx="2626983" cy="1168207"/>
          </a:xfrm>
          <a:prstGeom prst="rect">
            <a:avLst/>
          </a:prstGeom>
        </p:spPr>
      </p:pic>
      <p:pic>
        <p:nvPicPr>
          <p:cNvPr id="79" name="Eyeball">
            <a:extLst>
              <a:ext uri="{FF2B5EF4-FFF2-40B4-BE49-F238E27FC236}">
                <a16:creationId xmlns:a16="http://schemas.microsoft.com/office/drawing/2014/main" id="{EAB50C9E-9783-1CB9-9327-F58A88A796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75461" y="1291855"/>
            <a:ext cx="1071508" cy="612290"/>
          </a:xfrm>
          <a:prstGeom prst="rect">
            <a:avLst/>
          </a:prstGeom>
        </p:spPr>
      </p:pic>
      <p:pic>
        <p:nvPicPr>
          <p:cNvPr id="4" name="Picture 3">
            <a:extLst>
              <a:ext uri="{FF2B5EF4-FFF2-40B4-BE49-F238E27FC236}">
                <a16:creationId xmlns:a16="http://schemas.microsoft.com/office/drawing/2014/main" id="{1D960A5C-9426-738C-30D8-4644A498A507}"/>
              </a:ext>
            </a:extLst>
          </p:cNvPr>
          <p:cNvPicPr>
            <a:picLocks noChangeAspect="1"/>
          </p:cNvPicPr>
          <p:nvPr/>
        </p:nvPicPr>
        <p:blipFill rotWithShape="1">
          <a:blip r:embed="rId18"/>
          <a:srcRect l="8188" t="13550" r="5386" b="32989"/>
          <a:stretch/>
        </p:blipFill>
        <p:spPr>
          <a:xfrm>
            <a:off x="3946944" y="2955697"/>
            <a:ext cx="1630270" cy="443519"/>
          </a:xfrm>
          <a:prstGeom prst="rect">
            <a:avLst/>
          </a:prstGeom>
        </p:spPr>
      </p:pic>
      <p:pic>
        <p:nvPicPr>
          <p:cNvPr id="5" name="Picture 4">
            <a:extLst>
              <a:ext uri="{FF2B5EF4-FFF2-40B4-BE49-F238E27FC236}">
                <a16:creationId xmlns:a16="http://schemas.microsoft.com/office/drawing/2014/main" id="{6F8A7740-0FE7-194C-70A8-F4B8AFC551F3}"/>
              </a:ext>
            </a:extLst>
          </p:cNvPr>
          <p:cNvPicPr>
            <a:picLocks noChangeAspect="1"/>
          </p:cNvPicPr>
          <p:nvPr/>
        </p:nvPicPr>
        <p:blipFill rotWithShape="1">
          <a:blip r:embed="rId19"/>
          <a:srcRect l="8795" t="12421" r="5659" b="37022"/>
          <a:stretch/>
        </p:blipFill>
        <p:spPr>
          <a:xfrm>
            <a:off x="3573252" y="3320475"/>
            <a:ext cx="1575888" cy="419425"/>
          </a:xfrm>
          <a:prstGeom prst="rect">
            <a:avLst/>
          </a:prstGeom>
        </p:spPr>
      </p:pic>
      <p:pic>
        <p:nvPicPr>
          <p:cNvPr id="9" name="Picture 8">
            <a:extLst>
              <a:ext uri="{FF2B5EF4-FFF2-40B4-BE49-F238E27FC236}">
                <a16:creationId xmlns:a16="http://schemas.microsoft.com/office/drawing/2014/main" id="{EA3CED39-3F63-7162-8D01-6E1B8C714D95}"/>
              </a:ext>
            </a:extLst>
          </p:cNvPr>
          <p:cNvPicPr>
            <a:picLocks noChangeAspect="1"/>
          </p:cNvPicPr>
          <p:nvPr/>
        </p:nvPicPr>
        <p:blipFill rotWithShape="1">
          <a:blip r:embed="rId20"/>
          <a:srcRect l="12687" t="14137" r="6781" b="35305"/>
          <a:stretch/>
        </p:blipFill>
        <p:spPr>
          <a:xfrm>
            <a:off x="4155411" y="3726189"/>
            <a:ext cx="1468300" cy="419425"/>
          </a:xfrm>
          <a:prstGeom prst="rect">
            <a:avLst/>
          </a:prstGeom>
        </p:spPr>
      </p:pic>
    </p:spTree>
    <p:extLst>
      <p:ext uri="{BB962C8B-B14F-4D97-AF65-F5344CB8AC3E}">
        <p14:creationId xmlns:p14="http://schemas.microsoft.com/office/powerpoint/2010/main" val="238968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
                                        <p:tgtEl>
                                          <p:spTgt spid="48"/>
                                        </p:tgtEl>
                                      </p:cBhvr>
                                    </p:animEffect>
                                    <p:set>
                                      <p:cBhvr>
                                        <p:cTn id="7" dur="1" fill="hold">
                                          <p:stCondLst>
                                            <p:cond delay="149"/>
                                          </p:stCondLst>
                                        </p:cTn>
                                        <p:tgtEl>
                                          <p:spTgt spid="48"/>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
                                        <p:tgtEl>
                                          <p:spTgt spid="4"/>
                                        </p:tgtEl>
                                      </p:cBhvr>
                                    </p:animEffect>
                                  </p:childTnLst>
                                </p:cTn>
                              </p:par>
                            </p:childTnLst>
                          </p:cTn>
                        </p:par>
                        <p:par>
                          <p:cTn id="11" fill="hold">
                            <p:stCondLst>
                              <p:cond delay="15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50"/>
                                        <p:tgtEl>
                                          <p:spTgt spid="5"/>
                                        </p:tgtEl>
                                      </p:cBhvr>
                                    </p:animEffect>
                                  </p:childTnLst>
                                </p:cTn>
                              </p:par>
                            </p:childTnLst>
                          </p:cTn>
                        </p:par>
                        <p:par>
                          <p:cTn id="15" fill="hold">
                            <p:stCondLst>
                              <p:cond delay="3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250"/>
                                        <p:tgtEl>
                                          <p:spTgt spid="34"/>
                                        </p:tgtEl>
                                      </p:cBhvr>
                                    </p:animEffect>
                                  </p:childTnLst>
                                </p:cTn>
                              </p:par>
                              <p:par>
                                <p:cTn id="29" presetID="10" presetClass="exit" presetSubtype="0" fill="hold" nodeType="withEffect">
                                  <p:stCondLst>
                                    <p:cond delay="0"/>
                                  </p:stCondLst>
                                  <p:childTnLst>
                                    <p:animEffect transition="out" filter="fade">
                                      <p:cBhvr>
                                        <p:cTn id="30" dur="150"/>
                                        <p:tgtEl>
                                          <p:spTgt spid="50"/>
                                        </p:tgtEl>
                                      </p:cBhvr>
                                    </p:animEffect>
                                    <p:set>
                                      <p:cBhvr>
                                        <p:cTn id="31" dur="1" fill="hold">
                                          <p:stCondLst>
                                            <p:cond delay="149"/>
                                          </p:stCondLst>
                                        </p:cTn>
                                        <p:tgtEl>
                                          <p:spTgt spid="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circle(out)">
                                      <p:cBhvr>
                                        <p:cTn id="36" dur="500"/>
                                        <p:tgtEl>
                                          <p:spTgt spid="7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200"/>
                                        <p:tgtEl>
                                          <p:spTgt spid="56"/>
                                        </p:tgtEl>
                                      </p:cBhvr>
                                    </p:animEffect>
                                  </p:childTnLst>
                                </p:cTn>
                              </p:par>
                              <p:par>
                                <p:cTn id="40" presetID="22" presetClass="entr" presetSubtype="8" fill="hold" grpId="0" nodeType="withEffect">
                                  <p:stCondLst>
                                    <p:cond delay="20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150"/>
                                        <p:tgtEl>
                                          <p:spTgt spid="57"/>
                                        </p:tgtEl>
                                      </p:cBhvr>
                                    </p:animEffect>
                                  </p:childTnLst>
                                </p:cTn>
                              </p:par>
                              <p:par>
                                <p:cTn id="43" presetID="22" presetClass="entr" presetSubtype="2" fill="hold" grpId="0" nodeType="withEffect">
                                  <p:stCondLst>
                                    <p:cond delay="400"/>
                                  </p:stCondLst>
                                  <p:childTnLst>
                                    <p:set>
                                      <p:cBhvr>
                                        <p:cTn id="44" dur="1" fill="hold">
                                          <p:stCondLst>
                                            <p:cond delay="0"/>
                                          </p:stCondLst>
                                        </p:cTn>
                                        <p:tgtEl>
                                          <p:spTgt spid="58"/>
                                        </p:tgtEl>
                                        <p:attrNameLst>
                                          <p:attrName>style.visibility</p:attrName>
                                        </p:attrNameLst>
                                      </p:cBhvr>
                                      <p:to>
                                        <p:strVal val="visible"/>
                                      </p:to>
                                    </p:set>
                                    <p:animEffect transition="in" filter="wipe(right)">
                                      <p:cBhvr>
                                        <p:cTn id="45" dur="150"/>
                                        <p:tgtEl>
                                          <p:spTgt spid="58"/>
                                        </p:tgtEl>
                                      </p:cBhvr>
                                    </p:animEffect>
                                  </p:childTnLst>
                                </p:cTn>
                              </p:par>
                            </p:childTnLst>
                          </p:cTn>
                        </p:par>
                        <p:par>
                          <p:cTn id="46" fill="hold">
                            <p:stCondLst>
                              <p:cond delay="5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200"/>
                                        <p:tgtEl>
                                          <p:spTgt spid="11"/>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200"/>
                                        <p:tgtEl>
                                          <p:spTgt spid="23"/>
                                        </p:tgtEl>
                                      </p:cBhvr>
                                    </p:animEffect>
                                  </p:childTnLst>
                                </p:cTn>
                              </p:par>
                            </p:childTnLst>
                          </p:cTn>
                        </p:par>
                        <p:par>
                          <p:cTn id="54" fill="hold">
                            <p:stCondLst>
                              <p:cond delay="950"/>
                            </p:stCondLst>
                            <p:childTnLst>
                              <p:par>
                                <p:cTn id="55" presetID="2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200"/>
                                        <p:tgtEl>
                                          <p:spTgt spid="24"/>
                                        </p:tgtEl>
                                      </p:cBhvr>
                                    </p:animEffect>
                                  </p:childTnLst>
                                </p:cTn>
                              </p:par>
                            </p:childTnLst>
                          </p:cTn>
                        </p:par>
                        <p:par>
                          <p:cTn id="58" fill="hold">
                            <p:stCondLst>
                              <p:cond delay="115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xit" presetSubtype="0" fill="hold" nodeType="withEffect">
                                  <p:stCondLst>
                                    <p:cond delay="0"/>
                                  </p:stCondLst>
                                  <p:childTnLst>
                                    <p:animEffect transition="out" filter="fade">
                                      <p:cBhvr>
                                        <p:cTn id="63" dur="250"/>
                                        <p:tgtEl>
                                          <p:spTgt spid="25"/>
                                        </p:tgtEl>
                                      </p:cBhvr>
                                    </p:animEffect>
                                    <p:set>
                                      <p:cBhvr>
                                        <p:cTn id="64" dur="1" fill="hold">
                                          <p:stCondLst>
                                            <p:cond delay="24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iginal Model">
            <a:extLst>
              <a:ext uri="{FF2B5EF4-FFF2-40B4-BE49-F238E27FC236}">
                <a16:creationId xmlns:a16="http://schemas.microsoft.com/office/drawing/2014/main" id="{0FF14162-975A-036E-2CA6-F0D8619A4E7E}"/>
              </a:ext>
            </a:extLst>
          </p:cNvPr>
          <p:cNvGrpSpPr/>
          <p:nvPr/>
        </p:nvGrpSpPr>
        <p:grpSpPr>
          <a:xfrm>
            <a:off x="158228" y="1291855"/>
            <a:ext cx="11842154" cy="5118305"/>
            <a:chOff x="158228" y="1291855"/>
            <a:chExt cx="11842154" cy="5118305"/>
          </a:xfrm>
        </p:grpSpPr>
        <p:sp>
          <p:nvSpPr>
            <p:cNvPr id="174" name="Freeform: Shape 173">
              <a:extLst>
                <a:ext uri="{FF2B5EF4-FFF2-40B4-BE49-F238E27FC236}">
                  <a16:creationId xmlns:a16="http://schemas.microsoft.com/office/drawing/2014/main" id="{2263209F-99C8-00C0-D359-5D35733CB13A}"/>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75" name="Learner">
              <a:extLst>
                <a:ext uri="{FF2B5EF4-FFF2-40B4-BE49-F238E27FC236}">
                  <a16:creationId xmlns:a16="http://schemas.microsoft.com/office/drawing/2014/main" id="{41E5B560-4670-E50B-05A0-1ECFE512BE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5304" y="2953512"/>
              <a:ext cx="2048256" cy="1193000"/>
            </a:xfrm>
            <a:prstGeom prst="rect">
              <a:avLst/>
            </a:prstGeom>
          </p:spPr>
        </p:pic>
        <p:pic>
          <p:nvPicPr>
            <p:cNvPr id="177" name="Sensor">
              <a:extLst>
                <a:ext uri="{FF2B5EF4-FFF2-40B4-BE49-F238E27FC236}">
                  <a16:creationId xmlns:a16="http://schemas.microsoft.com/office/drawing/2014/main" id="{826399B1-6EF7-FB99-8115-6CE71D168A61}"/>
                </a:ext>
              </a:extLst>
            </p:cNvPr>
            <p:cNvPicPr>
              <a:picLocks noChangeAspect="1"/>
            </p:cNvPicPr>
            <p:nvPr/>
          </p:nvPicPr>
          <p:blipFill>
            <a:blip r:embed="rId5"/>
            <a:stretch>
              <a:fillRect/>
            </a:stretch>
          </p:blipFill>
          <p:spPr>
            <a:xfrm>
              <a:off x="3946944" y="1670784"/>
              <a:ext cx="2572735" cy="1207113"/>
            </a:xfrm>
            <a:prstGeom prst="rect">
              <a:avLst/>
            </a:prstGeom>
          </p:spPr>
        </p:pic>
        <p:sp>
          <p:nvSpPr>
            <p:cNvPr id="178" name="Freeform: Shape 177">
              <a:extLst>
                <a:ext uri="{FF2B5EF4-FFF2-40B4-BE49-F238E27FC236}">
                  <a16:creationId xmlns:a16="http://schemas.microsoft.com/office/drawing/2014/main" id="{3BD6FE3B-6732-F44E-7E19-1DD70966C024}"/>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9" name="Freeform: Shape 178">
              <a:extLst>
                <a:ext uri="{FF2B5EF4-FFF2-40B4-BE49-F238E27FC236}">
                  <a16:creationId xmlns:a16="http://schemas.microsoft.com/office/drawing/2014/main" id="{4399F470-61B7-FE4C-B033-A51DEB2463B7}"/>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0" name="Freeform: Shape 179">
              <a:extLst>
                <a:ext uri="{FF2B5EF4-FFF2-40B4-BE49-F238E27FC236}">
                  <a16:creationId xmlns:a16="http://schemas.microsoft.com/office/drawing/2014/main" id="{7EFE9D7F-E581-4674-F093-1ADCF57F8496}"/>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1" name="Freeform: Shape 180">
              <a:extLst>
                <a:ext uri="{FF2B5EF4-FFF2-40B4-BE49-F238E27FC236}">
                  <a16:creationId xmlns:a16="http://schemas.microsoft.com/office/drawing/2014/main" id="{BD29B8F7-F434-CEAA-3F03-1C013C5B14A9}"/>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2" name="Freeform: Shape 181">
              <a:extLst>
                <a:ext uri="{FF2B5EF4-FFF2-40B4-BE49-F238E27FC236}">
                  <a16:creationId xmlns:a16="http://schemas.microsoft.com/office/drawing/2014/main" id="{E8A511EB-FA05-DA73-6421-07F51479C1FA}"/>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4" name="Freeform: Shape 183">
              <a:extLst>
                <a:ext uri="{FF2B5EF4-FFF2-40B4-BE49-F238E27FC236}">
                  <a16:creationId xmlns:a16="http://schemas.microsoft.com/office/drawing/2014/main" id="{A44ECC05-8E36-5657-35C9-C83C81639C66}"/>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5" name="Freeform: Shape 184">
              <a:extLst>
                <a:ext uri="{FF2B5EF4-FFF2-40B4-BE49-F238E27FC236}">
                  <a16:creationId xmlns:a16="http://schemas.microsoft.com/office/drawing/2014/main" id="{ABCFBEA6-E999-3E69-FA90-CD9D611BB40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86" name="Freeform: Shape 185">
              <a:extLst>
                <a:ext uri="{FF2B5EF4-FFF2-40B4-BE49-F238E27FC236}">
                  <a16:creationId xmlns:a16="http://schemas.microsoft.com/office/drawing/2014/main" id="{6811B04F-4166-1F43-A67D-3D28136508A8}"/>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7" name="Freeform: Shape 186">
              <a:extLst>
                <a:ext uri="{FF2B5EF4-FFF2-40B4-BE49-F238E27FC236}">
                  <a16:creationId xmlns:a16="http://schemas.microsoft.com/office/drawing/2014/main" id="{94D834C6-4433-18FB-8DF9-440F0F8A8253}"/>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8" name="Freeform: Shape 187">
              <a:extLst>
                <a:ext uri="{FF2B5EF4-FFF2-40B4-BE49-F238E27FC236}">
                  <a16:creationId xmlns:a16="http://schemas.microsoft.com/office/drawing/2014/main" id="{A3456222-E370-4116-2E57-708801BA7781}"/>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89" name="Freeform: Shape 188">
              <a:extLst>
                <a:ext uri="{FF2B5EF4-FFF2-40B4-BE49-F238E27FC236}">
                  <a16:creationId xmlns:a16="http://schemas.microsoft.com/office/drawing/2014/main" id="{7E2089AB-150D-FDAD-5CB3-08535C0020AA}"/>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0" name="Feedack">
              <a:extLst>
                <a:ext uri="{FF2B5EF4-FFF2-40B4-BE49-F238E27FC236}">
                  <a16:creationId xmlns:a16="http://schemas.microsoft.com/office/drawing/2014/main" id="{C90F0EFA-DCFA-AE69-D52F-CC5C5610409B}"/>
                </a:ext>
              </a:extLst>
            </p:cNvPr>
            <p:cNvPicPr>
              <a:picLocks noChangeAspect="1"/>
            </p:cNvPicPr>
            <p:nvPr/>
          </p:nvPicPr>
          <p:blipFill>
            <a:blip r:embed="rId6"/>
            <a:stretch>
              <a:fillRect/>
            </a:stretch>
          </p:blipFill>
          <p:spPr>
            <a:xfrm>
              <a:off x="158228" y="3127533"/>
              <a:ext cx="2109399" cy="737680"/>
            </a:xfrm>
            <a:prstGeom prst="rect">
              <a:avLst/>
            </a:prstGeom>
          </p:spPr>
        </p:pic>
        <p:sp>
          <p:nvSpPr>
            <p:cNvPr id="193" name="Freeform: Shape 192">
              <a:extLst>
                <a:ext uri="{FF2B5EF4-FFF2-40B4-BE49-F238E27FC236}">
                  <a16:creationId xmlns:a16="http://schemas.microsoft.com/office/drawing/2014/main" id="{6B075C5A-67E2-475A-1768-590645D957F5}"/>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4" name="Freeform: Shape 193">
              <a:extLst>
                <a:ext uri="{FF2B5EF4-FFF2-40B4-BE49-F238E27FC236}">
                  <a16:creationId xmlns:a16="http://schemas.microsoft.com/office/drawing/2014/main" id="{94BDA99D-76A0-FB4F-6331-BED6A4449D6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5" name="Freeform: Shape 194">
              <a:extLst>
                <a:ext uri="{FF2B5EF4-FFF2-40B4-BE49-F238E27FC236}">
                  <a16:creationId xmlns:a16="http://schemas.microsoft.com/office/drawing/2014/main" id="{F7758239-5EFB-633E-1754-3C1D051AAA0E}"/>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6" name="Performance">
              <a:extLst>
                <a:ext uri="{FF2B5EF4-FFF2-40B4-BE49-F238E27FC236}">
                  <a16:creationId xmlns:a16="http://schemas.microsoft.com/office/drawing/2014/main" id="{2BF01038-6025-96CE-5C3F-AE9369360804}"/>
                </a:ext>
              </a:extLst>
            </p:cNvPr>
            <p:cNvPicPr>
              <a:picLocks noChangeAspect="1"/>
            </p:cNvPicPr>
            <p:nvPr/>
          </p:nvPicPr>
          <p:blipFill>
            <a:blip r:embed="rId7"/>
            <a:stretch>
              <a:fillRect/>
            </a:stretch>
          </p:blipFill>
          <p:spPr>
            <a:xfrm rot="21260449">
              <a:off x="8833485" y="3325804"/>
              <a:ext cx="3166897" cy="971243"/>
            </a:xfrm>
            <a:prstGeom prst="rect">
              <a:avLst/>
            </a:prstGeom>
          </p:spPr>
        </p:pic>
        <p:grpSp>
          <p:nvGrpSpPr>
            <p:cNvPr id="197" name="Controller Shape">
              <a:extLst>
                <a:ext uri="{FF2B5EF4-FFF2-40B4-BE49-F238E27FC236}">
                  <a16:creationId xmlns:a16="http://schemas.microsoft.com/office/drawing/2014/main" id="{E92E6582-402F-0FE9-2F4D-839D265C3C9F}"/>
                </a:ext>
              </a:extLst>
            </p:cNvPr>
            <p:cNvGrpSpPr/>
            <p:nvPr/>
          </p:nvGrpSpPr>
          <p:grpSpPr>
            <a:xfrm>
              <a:off x="2617298" y="3698019"/>
              <a:ext cx="1112742" cy="1112742"/>
              <a:chOff x="3401070" y="4285253"/>
              <a:chExt cx="1112742" cy="1112742"/>
            </a:xfrm>
          </p:grpSpPr>
          <p:sp>
            <p:nvSpPr>
              <p:cNvPr id="198" name="Oval 197">
                <a:extLst>
                  <a:ext uri="{FF2B5EF4-FFF2-40B4-BE49-F238E27FC236}">
                    <a16:creationId xmlns:a16="http://schemas.microsoft.com/office/drawing/2014/main" id="{5EBCB5B3-F30F-505F-6EEC-D4EF24B349DE}"/>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9" name="Graphic 198" descr="Processor with solid fill">
                <a:extLst>
                  <a:ext uri="{FF2B5EF4-FFF2-40B4-BE49-F238E27FC236}">
                    <a16:creationId xmlns:a16="http://schemas.microsoft.com/office/drawing/2014/main" id="{628F817E-0A4D-EFCC-F577-A77111DB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200" name="Hints">
              <a:extLst>
                <a:ext uri="{FF2B5EF4-FFF2-40B4-BE49-F238E27FC236}">
                  <a16:creationId xmlns:a16="http://schemas.microsoft.com/office/drawing/2014/main" id="{28134C7D-0816-9E13-C5F0-88C1486BC564}"/>
                </a:ext>
              </a:extLst>
            </p:cNvPr>
            <p:cNvPicPr>
              <a:picLocks noChangeAspect="1"/>
            </p:cNvPicPr>
            <p:nvPr/>
          </p:nvPicPr>
          <p:blipFill>
            <a:blip r:embed="rId10"/>
            <a:stretch>
              <a:fillRect/>
            </a:stretch>
          </p:blipFill>
          <p:spPr>
            <a:xfrm>
              <a:off x="3524880" y="4406486"/>
              <a:ext cx="1377815" cy="853514"/>
            </a:xfrm>
            <a:prstGeom prst="rect">
              <a:avLst/>
            </a:prstGeom>
          </p:spPr>
        </p:pic>
        <p:pic>
          <p:nvPicPr>
            <p:cNvPr id="201" name="Feedback">
              <a:extLst>
                <a:ext uri="{FF2B5EF4-FFF2-40B4-BE49-F238E27FC236}">
                  <a16:creationId xmlns:a16="http://schemas.microsoft.com/office/drawing/2014/main" id="{55231DC1-E734-B8B3-B03C-41F61EFB39BC}"/>
                </a:ext>
              </a:extLst>
            </p:cNvPr>
            <p:cNvPicPr>
              <a:picLocks noChangeAspect="1"/>
            </p:cNvPicPr>
            <p:nvPr/>
          </p:nvPicPr>
          <p:blipFill>
            <a:blip r:embed="rId11"/>
            <a:stretch>
              <a:fillRect/>
            </a:stretch>
          </p:blipFill>
          <p:spPr>
            <a:xfrm>
              <a:off x="3449085" y="4977809"/>
              <a:ext cx="2133785" cy="853514"/>
            </a:xfrm>
            <a:prstGeom prst="rect">
              <a:avLst/>
            </a:prstGeom>
          </p:spPr>
        </p:pic>
        <p:pic>
          <p:nvPicPr>
            <p:cNvPr id="202" name="Next Exercise">
              <a:extLst>
                <a:ext uri="{FF2B5EF4-FFF2-40B4-BE49-F238E27FC236}">
                  <a16:creationId xmlns:a16="http://schemas.microsoft.com/office/drawing/2014/main" id="{F40A5D87-4E91-713D-2B4A-F1B7B7919581}"/>
                </a:ext>
              </a:extLst>
            </p:cNvPr>
            <p:cNvPicPr>
              <a:picLocks noChangeAspect="1"/>
            </p:cNvPicPr>
            <p:nvPr/>
          </p:nvPicPr>
          <p:blipFill>
            <a:blip r:embed="rId12"/>
            <a:stretch>
              <a:fillRect/>
            </a:stretch>
          </p:blipFill>
          <p:spPr>
            <a:xfrm>
              <a:off x="3385270" y="5556646"/>
              <a:ext cx="2871465" cy="853514"/>
            </a:xfrm>
            <a:prstGeom prst="rect">
              <a:avLst/>
            </a:prstGeom>
          </p:spPr>
        </p:pic>
        <p:pic>
          <p:nvPicPr>
            <p:cNvPr id="204" name="Learning Activity (Pink)">
              <a:extLst>
                <a:ext uri="{FF2B5EF4-FFF2-40B4-BE49-F238E27FC236}">
                  <a16:creationId xmlns:a16="http://schemas.microsoft.com/office/drawing/2014/main" id="{160F9D75-4BA2-3716-13D3-E35C616E8247}"/>
                </a:ext>
              </a:extLst>
            </p:cNvPr>
            <p:cNvPicPr>
              <a:picLocks noChangeAspect="1"/>
            </p:cNvPicPr>
            <p:nvPr/>
          </p:nvPicPr>
          <p:blipFill>
            <a:blip r:embed="rId13"/>
            <a:stretch>
              <a:fillRect/>
            </a:stretch>
          </p:blipFill>
          <p:spPr>
            <a:xfrm>
              <a:off x="6245849" y="3595912"/>
              <a:ext cx="2626983" cy="1168207"/>
            </a:xfrm>
            <a:prstGeom prst="rect">
              <a:avLst/>
            </a:prstGeom>
          </p:spPr>
        </p:pic>
        <p:pic>
          <p:nvPicPr>
            <p:cNvPr id="205" name="Eyeball">
              <a:extLst>
                <a:ext uri="{FF2B5EF4-FFF2-40B4-BE49-F238E27FC236}">
                  <a16:creationId xmlns:a16="http://schemas.microsoft.com/office/drawing/2014/main" id="{B6826AAD-1EE4-DA3D-880B-608FACBE0B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75461" y="1291855"/>
              <a:ext cx="1071508" cy="612290"/>
            </a:xfrm>
            <a:prstGeom prst="rect">
              <a:avLst/>
            </a:prstGeom>
          </p:spPr>
        </p:pic>
      </p:grpSp>
      <p:sp>
        <p:nvSpPr>
          <p:cNvPr id="95" name="Freeform: Shape 94">
            <a:extLst>
              <a:ext uri="{FF2B5EF4-FFF2-40B4-BE49-F238E27FC236}">
                <a16:creationId xmlns:a16="http://schemas.microsoft.com/office/drawing/2014/main" id="{1B0DB4F8-9EE2-5341-9A19-61291EE139BF}"/>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6" name="Freeform: Shape 95">
            <a:extLst>
              <a:ext uri="{FF2B5EF4-FFF2-40B4-BE49-F238E27FC236}">
                <a16:creationId xmlns:a16="http://schemas.microsoft.com/office/drawing/2014/main" id="{87439DDE-0BBB-D87C-2C7F-9FF3D040210B}"/>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97" name="Freeform: Shape 96">
            <a:extLst>
              <a:ext uri="{FF2B5EF4-FFF2-40B4-BE49-F238E27FC236}">
                <a16:creationId xmlns:a16="http://schemas.microsoft.com/office/drawing/2014/main" id="{D1493F36-7362-A975-979F-33210658F71D}"/>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9" name="Freeform: Shape 98">
            <a:extLst>
              <a:ext uri="{FF2B5EF4-FFF2-40B4-BE49-F238E27FC236}">
                <a16:creationId xmlns:a16="http://schemas.microsoft.com/office/drawing/2014/main" id="{7B979809-5089-A721-BCEE-C851FE7480E9}"/>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0" name="Freeform: Shape 99">
            <a:extLst>
              <a:ext uri="{FF2B5EF4-FFF2-40B4-BE49-F238E27FC236}">
                <a16:creationId xmlns:a16="http://schemas.microsoft.com/office/drawing/2014/main" id="{BD341BD5-AF5A-DCD6-6D84-DA0E40DDDE0F}"/>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1" name="Freeform: Shape 100">
            <a:extLst>
              <a:ext uri="{FF2B5EF4-FFF2-40B4-BE49-F238E27FC236}">
                <a16:creationId xmlns:a16="http://schemas.microsoft.com/office/drawing/2014/main" id="{2E22B944-A1C3-86B4-95B1-CFCBBB84E9FD}"/>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2" name="Freeform: Shape 101">
            <a:extLst>
              <a:ext uri="{FF2B5EF4-FFF2-40B4-BE49-F238E27FC236}">
                <a16:creationId xmlns:a16="http://schemas.microsoft.com/office/drawing/2014/main" id="{CCDE962A-A021-ED8C-8CB6-828D505E5EB3}"/>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3" name="Graphic 102">
            <a:extLst>
              <a:ext uri="{FF2B5EF4-FFF2-40B4-BE49-F238E27FC236}">
                <a16:creationId xmlns:a16="http://schemas.microsoft.com/office/drawing/2014/main" id="{40F41F10-1BE6-9370-2219-2002673A888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104" name="Eyeball2">
            <a:extLst>
              <a:ext uri="{FF2B5EF4-FFF2-40B4-BE49-F238E27FC236}">
                <a16:creationId xmlns:a16="http://schemas.microsoft.com/office/drawing/2014/main" id="{FE86BC8E-368D-94E0-F43B-75335F25F4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69048" y="901343"/>
            <a:ext cx="1071508" cy="612290"/>
          </a:xfrm>
          <a:prstGeom prst="rect">
            <a:avLst/>
          </a:prstGeom>
        </p:spPr>
      </p:pic>
      <p:sp>
        <p:nvSpPr>
          <p:cNvPr id="105" name="Freeform: Shape 104">
            <a:extLst>
              <a:ext uri="{FF2B5EF4-FFF2-40B4-BE49-F238E27FC236}">
                <a16:creationId xmlns:a16="http://schemas.microsoft.com/office/drawing/2014/main" id="{58529152-89B1-B718-9DA6-D26B51165EA0}"/>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6" name="Freeform: Shape 105">
            <a:extLst>
              <a:ext uri="{FF2B5EF4-FFF2-40B4-BE49-F238E27FC236}">
                <a16:creationId xmlns:a16="http://schemas.microsoft.com/office/drawing/2014/main" id="{E73F527B-6B1A-1EFF-8C06-D627EBB3C832}"/>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7" name="Freeform: Shape 106">
            <a:extLst>
              <a:ext uri="{FF2B5EF4-FFF2-40B4-BE49-F238E27FC236}">
                <a16:creationId xmlns:a16="http://schemas.microsoft.com/office/drawing/2014/main" id="{3A8FB333-A2A8-A892-E727-DE0A22F80067}"/>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0" name="Freeform: Shape 109">
            <a:extLst>
              <a:ext uri="{FF2B5EF4-FFF2-40B4-BE49-F238E27FC236}">
                <a16:creationId xmlns:a16="http://schemas.microsoft.com/office/drawing/2014/main" id="{C004AD77-DA55-0818-7AF6-6F48933E0349}"/>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1" name="Freeform: Shape 110">
            <a:extLst>
              <a:ext uri="{FF2B5EF4-FFF2-40B4-BE49-F238E27FC236}">
                <a16:creationId xmlns:a16="http://schemas.microsoft.com/office/drawing/2014/main" id="{04E8BC4C-59C2-B4CA-0FEE-821211FF15F0}"/>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2" name="Freeform: Shape 111">
            <a:extLst>
              <a:ext uri="{FF2B5EF4-FFF2-40B4-BE49-F238E27FC236}">
                <a16:creationId xmlns:a16="http://schemas.microsoft.com/office/drawing/2014/main" id="{93B16E4F-E481-5761-BEBB-32F7C2077205}"/>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Blue Rect Outline">
            <a:extLst>
              <a:ext uri="{FF2B5EF4-FFF2-40B4-BE49-F238E27FC236}">
                <a16:creationId xmlns:a16="http://schemas.microsoft.com/office/drawing/2014/main" id="{C5768686-DD47-4436-AC28-66C65BD3CB7A}"/>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8" name="Blue Rect">
            <a:extLst>
              <a:ext uri="{FF2B5EF4-FFF2-40B4-BE49-F238E27FC236}">
                <a16:creationId xmlns:a16="http://schemas.microsoft.com/office/drawing/2014/main" id="{A892F83D-485B-1A4F-CDC6-4F78FFB8C71E}"/>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7" name="Course">
            <a:extLst>
              <a:ext uri="{FF2B5EF4-FFF2-40B4-BE49-F238E27FC236}">
                <a16:creationId xmlns:a16="http://schemas.microsoft.com/office/drawing/2014/main" id="{5B9FDCA6-810E-258A-F415-7DB441C08C0E}"/>
              </a:ext>
            </a:extLst>
          </p:cNvPr>
          <p:cNvPicPr>
            <a:picLocks noChangeAspect="1"/>
          </p:cNvPicPr>
          <p:nvPr/>
        </p:nvPicPr>
        <p:blipFill rotWithShape="1">
          <a:blip r:embed="rId17"/>
          <a:srcRect l="12330" r="6112" b="29836"/>
          <a:stretch/>
        </p:blipFill>
        <p:spPr>
          <a:xfrm>
            <a:off x="4575261" y="3149399"/>
            <a:ext cx="3041479" cy="1318418"/>
          </a:xfrm>
          <a:prstGeom prst="rect">
            <a:avLst/>
          </a:prstGeom>
        </p:spPr>
      </p:pic>
      <p:grpSp>
        <p:nvGrpSpPr>
          <p:cNvPr id="113" name="Controller2">
            <a:extLst>
              <a:ext uri="{FF2B5EF4-FFF2-40B4-BE49-F238E27FC236}">
                <a16:creationId xmlns:a16="http://schemas.microsoft.com/office/drawing/2014/main" id="{13D19DD8-ABE7-4E25-A7C0-A91476768F9C}"/>
              </a:ext>
            </a:extLst>
          </p:cNvPr>
          <p:cNvGrpSpPr/>
          <p:nvPr/>
        </p:nvGrpSpPr>
        <p:grpSpPr>
          <a:xfrm>
            <a:off x="1567415" y="3663680"/>
            <a:ext cx="1112742" cy="1112742"/>
            <a:chOff x="3401070" y="4285253"/>
            <a:chExt cx="1112742" cy="1112742"/>
          </a:xfrm>
        </p:grpSpPr>
        <p:sp>
          <p:nvSpPr>
            <p:cNvPr id="114" name="Oval 113">
              <a:extLst>
                <a:ext uri="{FF2B5EF4-FFF2-40B4-BE49-F238E27FC236}">
                  <a16:creationId xmlns:a16="http://schemas.microsoft.com/office/drawing/2014/main" id="{3822E51E-7C21-EC88-8AD9-8D11C604943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5" name="Graphic 114" descr="Processor with solid fill">
              <a:extLst>
                <a:ext uri="{FF2B5EF4-FFF2-40B4-BE49-F238E27FC236}">
                  <a16:creationId xmlns:a16="http://schemas.microsoft.com/office/drawing/2014/main" id="{B4686236-8314-88A1-E664-6FD980EDED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6" name="Performance 2">
            <a:extLst>
              <a:ext uri="{FF2B5EF4-FFF2-40B4-BE49-F238E27FC236}">
                <a16:creationId xmlns:a16="http://schemas.microsoft.com/office/drawing/2014/main" id="{C7415252-A2F5-853B-7BAE-CC70EEF18ED2}"/>
              </a:ext>
            </a:extLst>
          </p:cNvPr>
          <p:cNvPicPr>
            <a:picLocks noChangeAspect="1"/>
          </p:cNvPicPr>
          <p:nvPr/>
        </p:nvPicPr>
        <p:blipFill>
          <a:blip r:embed="rId18"/>
          <a:stretch>
            <a:fillRect/>
          </a:stretch>
        </p:blipFill>
        <p:spPr>
          <a:xfrm>
            <a:off x="7853432" y="4519305"/>
            <a:ext cx="3565834" cy="1046080"/>
          </a:xfrm>
          <a:prstGeom prst="rect">
            <a:avLst/>
          </a:prstGeom>
        </p:spPr>
      </p:pic>
      <p:pic>
        <p:nvPicPr>
          <p:cNvPr id="8" name="Next Course">
            <a:extLst>
              <a:ext uri="{FF2B5EF4-FFF2-40B4-BE49-F238E27FC236}">
                <a16:creationId xmlns:a16="http://schemas.microsoft.com/office/drawing/2014/main" id="{42A662A2-C670-44D7-1847-74A6E59C4E80}"/>
              </a:ext>
            </a:extLst>
          </p:cNvPr>
          <p:cNvPicPr>
            <a:picLocks noChangeAspect="1"/>
          </p:cNvPicPr>
          <p:nvPr/>
        </p:nvPicPr>
        <p:blipFill>
          <a:blip r:embed="rId19"/>
          <a:stretch>
            <a:fillRect/>
          </a:stretch>
        </p:blipFill>
        <p:spPr>
          <a:xfrm>
            <a:off x="2618258" y="4886351"/>
            <a:ext cx="2545970" cy="823276"/>
          </a:xfrm>
          <a:prstGeom prst="rect">
            <a:avLst/>
          </a:prstGeom>
        </p:spPr>
      </p:pic>
      <p:pic>
        <p:nvPicPr>
          <p:cNvPr id="9" name="Micro-Credential">
            <a:extLst>
              <a:ext uri="{FF2B5EF4-FFF2-40B4-BE49-F238E27FC236}">
                <a16:creationId xmlns:a16="http://schemas.microsoft.com/office/drawing/2014/main" id="{7F9DBCC1-C1B3-DCFC-36AE-D2F098B331A1}"/>
              </a:ext>
            </a:extLst>
          </p:cNvPr>
          <p:cNvPicPr>
            <a:picLocks noChangeAspect="1"/>
          </p:cNvPicPr>
          <p:nvPr/>
        </p:nvPicPr>
        <p:blipFill>
          <a:blip r:embed="rId20"/>
          <a:stretch>
            <a:fillRect/>
          </a:stretch>
        </p:blipFill>
        <p:spPr>
          <a:xfrm>
            <a:off x="2600314" y="5430217"/>
            <a:ext cx="3426352" cy="823276"/>
          </a:xfrm>
          <a:prstGeom prst="rect">
            <a:avLst/>
          </a:prstGeom>
        </p:spPr>
      </p:pic>
      <p:pic>
        <p:nvPicPr>
          <p:cNvPr id="10" name="Self-Regulation">
            <a:extLst>
              <a:ext uri="{FF2B5EF4-FFF2-40B4-BE49-F238E27FC236}">
                <a16:creationId xmlns:a16="http://schemas.microsoft.com/office/drawing/2014/main" id="{225C1952-84AA-A484-6755-3800346F413B}"/>
              </a:ext>
            </a:extLst>
          </p:cNvPr>
          <p:cNvPicPr>
            <a:picLocks noChangeAspect="1"/>
          </p:cNvPicPr>
          <p:nvPr/>
        </p:nvPicPr>
        <p:blipFill>
          <a:blip r:embed="rId21"/>
          <a:stretch>
            <a:fillRect/>
          </a:stretch>
        </p:blipFill>
        <p:spPr>
          <a:xfrm>
            <a:off x="2438424" y="5923515"/>
            <a:ext cx="4987246" cy="823276"/>
          </a:xfrm>
          <a:prstGeom prst="rect">
            <a:avLst/>
          </a:prstGeom>
        </p:spPr>
      </p:pic>
    </p:spTree>
    <p:extLst>
      <p:ext uri="{BB962C8B-B14F-4D97-AF65-F5344CB8AC3E}">
        <p14:creationId xmlns:p14="http://schemas.microsoft.com/office/powerpoint/2010/main" val="359521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3"/>
                                        </p:tgtEl>
                                      </p:cBhvr>
                                      <p:by x="25000" y="2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200"/>
                                        <p:tgtEl>
                                          <p:spTgt spid="95"/>
                                        </p:tgtEl>
                                      </p:cBhvr>
                                    </p:animEffect>
                                  </p:childTnLst>
                                </p:cTn>
                              </p:par>
                            </p:childTnLst>
                          </p:cTn>
                        </p:par>
                        <p:par>
                          <p:cTn id="24" fill="hold">
                            <p:stCondLst>
                              <p:cond delay="200"/>
                            </p:stCondLst>
                            <p:childTnLst>
                              <p:par>
                                <p:cTn id="25" presetID="22" presetClass="entr" presetSubtype="8"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150"/>
                                        <p:tgtEl>
                                          <p:spTgt spid="96"/>
                                        </p:tgtEl>
                                      </p:cBhvr>
                                    </p:animEffect>
                                  </p:childTnLst>
                                </p:cTn>
                              </p:par>
                            </p:childTnLst>
                          </p:cTn>
                        </p:par>
                        <p:par>
                          <p:cTn id="28" fill="hold">
                            <p:stCondLst>
                              <p:cond delay="350"/>
                            </p:stCondLst>
                            <p:childTnLst>
                              <p:par>
                                <p:cTn id="29" presetID="22" presetClass="entr" presetSubtype="2" fill="hold" grpId="0"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right)">
                                      <p:cBhvr>
                                        <p:cTn id="31" dur="150"/>
                                        <p:tgtEl>
                                          <p:spTgt spid="97"/>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200"/>
                                        <p:tgtEl>
                                          <p:spTgt spid="99"/>
                                        </p:tgtEl>
                                      </p:cBhvr>
                                    </p:animEffect>
                                  </p:childTnLst>
                                </p:cTn>
                              </p:par>
                            </p:childTnLst>
                          </p:cTn>
                        </p:par>
                        <p:par>
                          <p:cTn id="41" fill="hold">
                            <p:stCondLst>
                              <p:cond delay="200"/>
                            </p:stCondLst>
                            <p:childTnLst>
                              <p:par>
                                <p:cTn id="42" presetID="22" presetClass="entr" presetSubtype="2"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200"/>
                                        <p:tgtEl>
                                          <p:spTgt spid="100"/>
                                        </p:tgtEl>
                                      </p:cBhvr>
                                    </p:animEffect>
                                  </p:childTnLst>
                                </p:cTn>
                              </p:par>
                            </p:childTnLst>
                          </p:cTn>
                        </p:par>
                        <p:par>
                          <p:cTn id="45" fill="hold">
                            <p:stCondLst>
                              <p:cond delay="400"/>
                            </p:stCondLst>
                            <p:childTnLst>
                              <p:par>
                                <p:cTn id="46" presetID="22" presetClass="entr" presetSubtype="8" fill="hold" grpId="0" nodeType="after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wipe(left)">
                                      <p:cBhvr>
                                        <p:cTn id="48" dur="150"/>
                                        <p:tgtEl>
                                          <p:spTgt spid="101"/>
                                        </p:tgtEl>
                                      </p:cBhvr>
                                    </p:animEffect>
                                  </p:childTnLst>
                                </p:cTn>
                              </p:par>
                            </p:childTnLst>
                          </p:cTn>
                        </p:par>
                        <p:par>
                          <p:cTn id="49" fill="hold">
                            <p:stCondLst>
                              <p:cond delay="550"/>
                            </p:stCondLst>
                            <p:childTnLst>
                              <p:par>
                                <p:cTn id="50" presetID="22" presetClass="entr" presetSubtype="8" fill="hold" grpId="0" nodeType="after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left)">
                                      <p:cBhvr>
                                        <p:cTn id="52" dur="150"/>
                                        <p:tgtEl>
                                          <p:spTgt spid="102"/>
                                        </p:tgtEl>
                                      </p:cBhvr>
                                    </p:animEffect>
                                  </p:childTnLst>
                                </p:cTn>
                              </p:par>
                            </p:childTnLst>
                          </p:cTn>
                        </p:par>
                        <p:par>
                          <p:cTn id="53" fill="hold">
                            <p:stCondLst>
                              <p:cond delay="700"/>
                            </p:stCondLst>
                            <p:childTnLst>
                              <p:par>
                                <p:cTn id="54" presetID="10" presetClass="entr" presetSubtype="0" fill="hold"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6" presetClass="entr" presetSubtype="32"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circle(out)">
                                      <p:cBhvr>
                                        <p:cTn id="59" dur="500"/>
                                        <p:tgtEl>
                                          <p:spTgt spid="10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wipe(right)">
                                      <p:cBhvr>
                                        <p:cTn id="64" dur="200"/>
                                        <p:tgtEl>
                                          <p:spTgt spid="105"/>
                                        </p:tgtEl>
                                      </p:cBhvr>
                                    </p:animEffect>
                                  </p:childTnLst>
                                </p:cTn>
                              </p:par>
                            </p:childTnLst>
                          </p:cTn>
                        </p:par>
                        <p:par>
                          <p:cTn id="65" fill="hold">
                            <p:stCondLst>
                              <p:cond delay="200"/>
                            </p:stCondLst>
                            <p:childTnLst>
                              <p:par>
                                <p:cTn id="66" presetID="22" presetClass="entr" presetSubtype="1" fill="hold" grpId="0" nodeType="after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wipe(up)">
                                      <p:cBhvr>
                                        <p:cTn id="68" dur="200"/>
                                        <p:tgtEl>
                                          <p:spTgt spid="106"/>
                                        </p:tgtEl>
                                      </p:cBhvr>
                                    </p:animEffect>
                                  </p:childTnLst>
                                </p:cTn>
                              </p:par>
                            </p:childTnLst>
                          </p:cTn>
                        </p:par>
                        <p:par>
                          <p:cTn id="69" fill="hold">
                            <p:stCondLst>
                              <p:cond delay="400"/>
                            </p:stCondLst>
                            <p:childTnLst>
                              <p:par>
                                <p:cTn id="70" presetID="22" presetClass="entr" presetSubtype="8" fill="hold" grpId="0" nodeType="after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wipe(left)">
                                      <p:cBhvr>
                                        <p:cTn id="72" dur="200"/>
                                        <p:tgtEl>
                                          <p:spTgt spid="107"/>
                                        </p:tgtEl>
                                      </p:cBhvr>
                                    </p:animEffect>
                                  </p:childTnLst>
                                </p:cTn>
                              </p:par>
                            </p:childTnLst>
                          </p:cTn>
                        </p:par>
                        <p:par>
                          <p:cTn id="73" fill="hold">
                            <p:stCondLst>
                              <p:cond delay="600"/>
                            </p:stCondLst>
                            <p:childTnLst>
                              <p:par>
                                <p:cTn id="74" presetID="6" presetClass="entr" presetSubtype="32"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circle(out)">
                                      <p:cBhvr>
                                        <p:cTn id="76" dur="250"/>
                                        <p:tgtEl>
                                          <p:spTgt spid="113"/>
                                        </p:tgtEl>
                                      </p:cBhvr>
                                    </p:animEffect>
                                  </p:childTnLst>
                                </p:cTn>
                              </p:par>
                            </p:childTnLst>
                          </p:cTn>
                        </p:par>
                        <p:par>
                          <p:cTn id="77" fill="hold">
                            <p:stCondLst>
                              <p:cond delay="850"/>
                            </p:stCondLst>
                            <p:childTnLst>
                              <p:par>
                                <p:cTn id="78" presetID="22" presetClass="entr" presetSubtype="8" fill="hold" grpId="0" nodeType="after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left)">
                                      <p:cBhvr>
                                        <p:cTn id="80" dur="200"/>
                                        <p:tgtEl>
                                          <p:spTgt spid="110"/>
                                        </p:tgtEl>
                                      </p:cBhvr>
                                    </p:animEffect>
                                  </p:childTnLst>
                                </p:cTn>
                              </p:par>
                            </p:childTnLst>
                          </p:cTn>
                        </p:par>
                        <p:par>
                          <p:cTn id="81" fill="hold">
                            <p:stCondLst>
                              <p:cond delay="1050"/>
                            </p:stCondLst>
                            <p:childTnLst>
                              <p:par>
                                <p:cTn id="82" presetID="22" presetClass="entr" presetSubtype="8" fill="hold" grpId="0" nodeType="afterEffect">
                                  <p:stCondLst>
                                    <p:cond delay="0"/>
                                  </p:stCondLst>
                                  <p:childTnLst>
                                    <p:set>
                                      <p:cBhvr>
                                        <p:cTn id="83" dur="1" fill="hold">
                                          <p:stCondLst>
                                            <p:cond delay="0"/>
                                          </p:stCondLst>
                                        </p:cTn>
                                        <p:tgtEl>
                                          <p:spTgt spid="111"/>
                                        </p:tgtEl>
                                        <p:attrNameLst>
                                          <p:attrName>style.visibility</p:attrName>
                                        </p:attrNameLst>
                                      </p:cBhvr>
                                      <p:to>
                                        <p:strVal val="visible"/>
                                      </p:to>
                                    </p:set>
                                    <p:animEffect transition="in" filter="wipe(left)">
                                      <p:cBhvr>
                                        <p:cTn id="84" dur="150"/>
                                        <p:tgtEl>
                                          <p:spTgt spid="111"/>
                                        </p:tgtEl>
                                      </p:cBhvr>
                                    </p:animEffect>
                                  </p:childTnLst>
                                </p:cTn>
                              </p:par>
                            </p:childTnLst>
                          </p:cTn>
                        </p:par>
                        <p:par>
                          <p:cTn id="85" fill="hold">
                            <p:stCondLst>
                              <p:cond delay="1200"/>
                            </p:stCondLst>
                            <p:childTnLst>
                              <p:par>
                                <p:cTn id="86" presetID="22" presetClass="entr" presetSubtype="2" fill="hold" grpId="0" nodeType="after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right)">
                                      <p:cBhvr>
                                        <p:cTn id="88" dur="150"/>
                                        <p:tgtEl>
                                          <p:spTgt spid="112"/>
                                        </p:tgtEl>
                                      </p:cBhvr>
                                    </p:animEffect>
                                  </p:childTnLst>
                                </p:cTn>
                              </p:par>
                            </p:childTnLst>
                          </p:cTn>
                        </p:par>
                        <p:par>
                          <p:cTn id="89" fill="hold">
                            <p:stCondLst>
                              <p:cond delay="1350"/>
                            </p:stCondLst>
                            <p:childTnLst>
                              <p:par>
                                <p:cTn id="90" presetID="22" presetClass="entr" presetSubtype="8"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250"/>
                                        <p:tgtEl>
                                          <p:spTgt spid="8"/>
                                        </p:tgtEl>
                                      </p:cBhvr>
                                    </p:animEffect>
                                  </p:childTnLst>
                                </p:cTn>
                              </p:par>
                            </p:childTnLst>
                          </p:cTn>
                        </p:par>
                        <p:par>
                          <p:cTn id="93" fill="hold">
                            <p:stCondLst>
                              <p:cond delay="1600"/>
                            </p:stCondLst>
                            <p:childTnLst>
                              <p:par>
                                <p:cTn id="94" presetID="22" presetClass="entr" presetSubtype="8" fill="hold" nodeType="after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wipe(left)">
                                      <p:cBhvr>
                                        <p:cTn id="96" dur="250"/>
                                        <p:tgtEl>
                                          <p:spTgt spid="9"/>
                                        </p:tgtEl>
                                      </p:cBhvr>
                                    </p:animEffect>
                                  </p:childTnLst>
                                </p:cTn>
                              </p:par>
                            </p:childTnLst>
                          </p:cTn>
                        </p:par>
                        <p:par>
                          <p:cTn id="97" fill="hold">
                            <p:stCondLst>
                              <p:cond delay="1850"/>
                            </p:stCondLst>
                            <p:childTnLst>
                              <p:par>
                                <p:cTn id="98" presetID="22" presetClass="entr" presetSubtype="8" fill="hold" nodeType="after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9" grpId="0" animBg="1"/>
      <p:bldP spid="100" grpId="0" animBg="1"/>
      <p:bldP spid="101" grpId="0" animBg="1"/>
      <p:bldP spid="102" grpId="0" animBg="1"/>
      <p:bldP spid="105" grpId="0" animBg="1"/>
      <p:bldP spid="106" grpId="0" animBg="1"/>
      <p:bldP spid="107" grpId="0" animBg="1"/>
      <p:bldP spid="110" grpId="0" animBg="1"/>
      <p:bldP spid="111" grpId="0" animBg="1"/>
      <p:bldP spid="112" grpId="0" animBg="1"/>
      <p:bldP spid="5"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iginal Model">
            <a:extLst>
              <a:ext uri="{FF2B5EF4-FFF2-40B4-BE49-F238E27FC236}">
                <a16:creationId xmlns:a16="http://schemas.microsoft.com/office/drawing/2014/main" id="{E87212B4-1854-4965-DB79-40D9F3119D74}"/>
              </a:ext>
            </a:extLst>
          </p:cNvPr>
          <p:cNvGrpSpPr/>
          <p:nvPr/>
        </p:nvGrpSpPr>
        <p:grpSpPr>
          <a:xfrm>
            <a:off x="1046243" y="901343"/>
            <a:ext cx="10373023" cy="5845448"/>
            <a:chOff x="1046243" y="901343"/>
            <a:chExt cx="10373023" cy="5845448"/>
          </a:xfrm>
        </p:grpSpPr>
        <p:sp>
          <p:nvSpPr>
            <p:cNvPr id="31" name="Freeform: Shape 30">
              <a:extLst>
                <a:ext uri="{FF2B5EF4-FFF2-40B4-BE49-F238E27FC236}">
                  <a16:creationId xmlns:a16="http://schemas.microsoft.com/office/drawing/2014/main" id="{1A6F88FF-469C-D969-55CD-CB85A4134545}"/>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Freeform: Shape 31">
              <a:extLst>
                <a:ext uri="{FF2B5EF4-FFF2-40B4-BE49-F238E27FC236}">
                  <a16:creationId xmlns:a16="http://schemas.microsoft.com/office/drawing/2014/main" id="{3C4087DF-2D62-4D30-AA4F-B5C91BF6BA37}"/>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3" name="Freeform: Shape 32">
              <a:extLst>
                <a:ext uri="{FF2B5EF4-FFF2-40B4-BE49-F238E27FC236}">
                  <a16:creationId xmlns:a16="http://schemas.microsoft.com/office/drawing/2014/main" id="{AC44DF90-5CB5-6D0C-6C7A-93C733FA7AAA}"/>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Freeform: Shape 33">
              <a:extLst>
                <a:ext uri="{FF2B5EF4-FFF2-40B4-BE49-F238E27FC236}">
                  <a16:creationId xmlns:a16="http://schemas.microsoft.com/office/drawing/2014/main" id="{661E18FF-A02B-E9FA-3971-B5050770F51A}"/>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Freeform: Shape 34">
              <a:extLst>
                <a:ext uri="{FF2B5EF4-FFF2-40B4-BE49-F238E27FC236}">
                  <a16:creationId xmlns:a16="http://schemas.microsoft.com/office/drawing/2014/main" id="{8CB56580-8119-ACB7-BB43-783E5D913E87}"/>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6" name="Freeform: Shape 35">
              <a:extLst>
                <a:ext uri="{FF2B5EF4-FFF2-40B4-BE49-F238E27FC236}">
                  <a16:creationId xmlns:a16="http://schemas.microsoft.com/office/drawing/2014/main" id="{EFD6AC9E-A84A-1845-45A7-FEEA55B3AF80}"/>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AF1E48E-053F-846E-C0F9-7AE2ECD6B7A1}"/>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8" name="Graphic 102">
              <a:extLst>
                <a:ext uri="{FF2B5EF4-FFF2-40B4-BE49-F238E27FC236}">
                  <a16:creationId xmlns:a16="http://schemas.microsoft.com/office/drawing/2014/main" id="{01F6157B-F609-6735-2B3F-366F84091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39" name="Eyeball2">
              <a:extLst>
                <a:ext uri="{FF2B5EF4-FFF2-40B4-BE49-F238E27FC236}">
                  <a16:creationId xmlns:a16="http://schemas.microsoft.com/office/drawing/2014/main" id="{16FD4821-BB39-F93F-CB19-B1B0D52C8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9048" y="901343"/>
              <a:ext cx="1071508" cy="612290"/>
            </a:xfrm>
            <a:prstGeom prst="rect">
              <a:avLst/>
            </a:prstGeom>
          </p:spPr>
        </p:pic>
        <p:sp>
          <p:nvSpPr>
            <p:cNvPr id="40" name="Freeform: Shape 39">
              <a:extLst>
                <a:ext uri="{FF2B5EF4-FFF2-40B4-BE49-F238E27FC236}">
                  <a16:creationId xmlns:a16="http://schemas.microsoft.com/office/drawing/2014/main" id="{47715628-B4C4-4007-A006-21A87C911B47}"/>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7D0A8256-895F-A999-93B7-433046BB919E}"/>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75E046E6-64A1-9766-5190-B6B2A754D09C}"/>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1053E1FF-761F-82A1-890D-221CFFCE5957}"/>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Freeform: Shape 43">
              <a:extLst>
                <a:ext uri="{FF2B5EF4-FFF2-40B4-BE49-F238E27FC236}">
                  <a16:creationId xmlns:a16="http://schemas.microsoft.com/office/drawing/2014/main" id="{22E55A4B-369D-EE7F-9785-D81651884114}"/>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Freeform: Shape 44">
              <a:extLst>
                <a:ext uri="{FF2B5EF4-FFF2-40B4-BE49-F238E27FC236}">
                  <a16:creationId xmlns:a16="http://schemas.microsoft.com/office/drawing/2014/main" id="{F80038BB-293B-4068-A1C9-69099B7632E1}"/>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6" name="Blue Rect Outline">
              <a:extLst>
                <a:ext uri="{FF2B5EF4-FFF2-40B4-BE49-F238E27FC236}">
                  <a16:creationId xmlns:a16="http://schemas.microsoft.com/office/drawing/2014/main" id="{93C7EAE4-BD02-502A-2BB5-82E724F3F089}"/>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7" name="Blue Rect">
              <a:extLst>
                <a:ext uri="{FF2B5EF4-FFF2-40B4-BE49-F238E27FC236}">
                  <a16:creationId xmlns:a16="http://schemas.microsoft.com/office/drawing/2014/main" id="{96403C66-5937-F5EF-25E5-4868D87546D4}"/>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48" name="Course">
              <a:extLst>
                <a:ext uri="{FF2B5EF4-FFF2-40B4-BE49-F238E27FC236}">
                  <a16:creationId xmlns:a16="http://schemas.microsoft.com/office/drawing/2014/main" id="{A87CA0D5-D437-F731-F3CC-2C63489CAD06}"/>
                </a:ext>
              </a:extLst>
            </p:cNvPr>
            <p:cNvPicPr>
              <a:picLocks noChangeAspect="1"/>
            </p:cNvPicPr>
            <p:nvPr/>
          </p:nvPicPr>
          <p:blipFill rotWithShape="1">
            <a:blip r:embed="rId6"/>
            <a:srcRect l="12330" r="6112" b="29836"/>
            <a:stretch/>
          </p:blipFill>
          <p:spPr>
            <a:xfrm>
              <a:off x="4575261" y="3149399"/>
              <a:ext cx="3041479" cy="1318418"/>
            </a:xfrm>
            <a:prstGeom prst="rect">
              <a:avLst/>
            </a:prstGeom>
          </p:spPr>
        </p:pic>
        <p:grpSp>
          <p:nvGrpSpPr>
            <p:cNvPr id="49" name="Controller2">
              <a:extLst>
                <a:ext uri="{FF2B5EF4-FFF2-40B4-BE49-F238E27FC236}">
                  <a16:creationId xmlns:a16="http://schemas.microsoft.com/office/drawing/2014/main" id="{C692BC22-0E13-D24E-E4E7-774AE69C12E4}"/>
                </a:ext>
              </a:extLst>
            </p:cNvPr>
            <p:cNvGrpSpPr/>
            <p:nvPr/>
          </p:nvGrpSpPr>
          <p:grpSpPr>
            <a:xfrm>
              <a:off x="1567415" y="3663680"/>
              <a:ext cx="1112742" cy="1112742"/>
              <a:chOff x="3401070" y="4285253"/>
              <a:chExt cx="1112742" cy="1112742"/>
            </a:xfrm>
          </p:grpSpPr>
          <p:sp>
            <p:nvSpPr>
              <p:cNvPr id="50" name="Oval 49">
                <a:extLst>
                  <a:ext uri="{FF2B5EF4-FFF2-40B4-BE49-F238E27FC236}">
                    <a16:creationId xmlns:a16="http://schemas.microsoft.com/office/drawing/2014/main" id="{60EB91C4-98AE-2C73-5F07-E8178A52A78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1" name="Graphic 50" descr="Processor with solid fill">
                <a:extLst>
                  <a:ext uri="{FF2B5EF4-FFF2-40B4-BE49-F238E27FC236}">
                    <a16:creationId xmlns:a16="http://schemas.microsoft.com/office/drawing/2014/main" id="{FFB95C20-2492-3254-DD71-F4F0233E4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11214" y="4391085"/>
                <a:ext cx="914400" cy="914400"/>
              </a:xfrm>
              <a:prstGeom prst="rect">
                <a:avLst/>
              </a:prstGeom>
            </p:spPr>
          </p:pic>
        </p:grpSp>
        <p:pic>
          <p:nvPicPr>
            <p:cNvPr id="52" name="Performance 2">
              <a:extLst>
                <a:ext uri="{FF2B5EF4-FFF2-40B4-BE49-F238E27FC236}">
                  <a16:creationId xmlns:a16="http://schemas.microsoft.com/office/drawing/2014/main" id="{84C65CA1-3A1E-59D8-6C79-E4CBDF63485F}"/>
                </a:ext>
              </a:extLst>
            </p:cNvPr>
            <p:cNvPicPr>
              <a:picLocks noChangeAspect="1"/>
            </p:cNvPicPr>
            <p:nvPr/>
          </p:nvPicPr>
          <p:blipFill>
            <a:blip r:embed="rId9"/>
            <a:stretch>
              <a:fillRect/>
            </a:stretch>
          </p:blipFill>
          <p:spPr>
            <a:xfrm>
              <a:off x="7853432" y="4519305"/>
              <a:ext cx="3565834" cy="1046080"/>
            </a:xfrm>
            <a:prstGeom prst="rect">
              <a:avLst/>
            </a:prstGeom>
          </p:spPr>
        </p:pic>
        <p:pic>
          <p:nvPicPr>
            <p:cNvPr id="53" name="Next Course">
              <a:extLst>
                <a:ext uri="{FF2B5EF4-FFF2-40B4-BE49-F238E27FC236}">
                  <a16:creationId xmlns:a16="http://schemas.microsoft.com/office/drawing/2014/main" id="{3A8BD0DE-F73C-B85B-5C17-158DE6BC2764}"/>
                </a:ext>
              </a:extLst>
            </p:cNvPr>
            <p:cNvPicPr>
              <a:picLocks noChangeAspect="1"/>
            </p:cNvPicPr>
            <p:nvPr/>
          </p:nvPicPr>
          <p:blipFill>
            <a:blip r:embed="rId10"/>
            <a:stretch>
              <a:fillRect/>
            </a:stretch>
          </p:blipFill>
          <p:spPr>
            <a:xfrm>
              <a:off x="2618258" y="4886351"/>
              <a:ext cx="2545970" cy="823276"/>
            </a:xfrm>
            <a:prstGeom prst="rect">
              <a:avLst/>
            </a:prstGeom>
          </p:spPr>
        </p:pic>
        <p:pic>
          <p:nvPicPr>
            <p:cNvPr id="54" name="Micro-Credential">
              <a:extLst>
                <a:ext uri="{FF2B5EF4-FFF2-40B4-BE49-F238E27FC236}">
                  <a16:creationId xmlns:a16="http://schemas.microsoft.com/office/drawing/2014/main" id="{00840F8F-FB7D-48F7-0EDD-826243EB4CF5}"/>
                </a:ext>
              </a:extLst>
            </p:cNvPr>
            <p:cNvPicPr>
              <a:picLocks noChangeAspect="1"/>
            </p:cNvPicPr>
            <p:nvPr/>
          </p:nvPicPr>
          <p:blipFill>
            <a:blip r:embed="rId11"/>
            <a:stretch>
              <a:fillRect/>
            </a:stretch>
          </p:blipFill>
          <p:spPr>
            <a:xfrm>
              <a:off x="2600314" y="5430217"/>
              <a:ext cx="3426352" cy="823276"/>
            </a:xfrm>
            <a:prstGeom prst="rect">
              <a:avLst/>
            </a:prstGeom>
          </p:spPr>
        </p:pic>
        <p:pic>
          <p:nvPicPr>
            <p:cNvPr id="55" name="Self-Regulation">
              <a:extLst>
                <a:ext uri="{FF2B5EF4-FFF2-40B4-BE49-F238E27FC236}">
                  <a16:creationId xmlns:a16="http://schemas.microsoft.com/office/drawing/2014/main" id="{6C9A50BD-EC6C-4CB9-13D3-BD6F48848C39}"/>
                </a:ext>
              </a:extLst>
            </p:cNvPr>
            <p:cNvPicPr>
              <a:picLocks noChangeAspect="1"/>
            </p:cNvPicPr>
            <p:nvPr/>
          </p:nvPicPr>
          <p:blipFill>
            <a:blip r:embed="rId12"/>
            <a:stretch>
              <a:fillRect/>
            </a:stretch>
          </p:blipFill>
          <p:spPr>
            <a:xfrm>
              <a:off x="2438424" y="5923515"/>
              <a:ext cx="4987246" cy="823276"/>
            </a:xfrm>
            <a:prstGeom prst="rect">
              <a:avLst/>
            </a:prstGeom>
          </p:spPr>
        </p:pic>
      </p:grpSp>
      <p:sp>
        <p:nvSpPr>
          <p:cNvPr id="57" name="Blue Rect Outline">
            <a:extLst>
              <a:ext uri="{FF2B5EF4-FFF2-40B4-BE49-F238E27FC236}">
                <a16:creationId xmlns:a16="http://schemas.microsoft.com/office/drawing/2014/main" id="{52BAE920-0957-34F6-D450-9BC3B635391D}"/>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Blue Rect">
            <a:extLst>
              <a:ext uri="{FF2B5EF4-FFF2-40B4-BE49-F238E27FC236}">
                <a16:creationId xmlns:a16="http://schemas.microsoft.com/office/drawing/2014/main" id="{B72B65BA-AF2F-6D54-E0D0-8471B701464F}"/>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3" name="Credential">
            <a:extLst>
              <a:ext uri="{FF2B5EF4-FFF2-40B4-BE49-F238E27FC236}">
                <a16:creationId xmlns:a16="http://schemas.microsoft.com/office/drawing/2014/main" id="{229FF451-8BE8-BD20-87F6-D230A54C06F2}"/>
              </a:ext>
            </a:extLst>
          </p:cNvPr>
          <p:cNvPicPr>
            <a:picLocks noChangeAspect="1"/>
          </p:cNvPicPr>
          <p:nvPr/>
        </p:nvPicPr>
        <p:blipFill>
          <a:blip r:embed="rId13"/>
          <a:stretch>
            <a:fillRect/>
          </a:stretch>
        </p:blipFill>
        <p:spPr>
          <a:xfrm>
            <a:off x="3553885" y="3132421"/>
            <a:ext cx="4775340" cy="1698966"/>
          </a:xfrm>
          <a:prstGeom prst="rect">
            <a:avLst/>
          </a:prstGeom>
        </p:spPr>
      </p:pic>
    </p:spTree>
    <p:extLst>
      <p:ext uri="{BB962C8B-B14F-4D97-AF65-F5344CB8AC3E}">
        <p14:creationId xmlns:p14="http://schemas.microsoft.com/office/powerpoint/2010/main" val="365834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35000" y="3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heel(1)">
                                      <p:cBhvr>
                                        <p:cTn id="10" dur="500"/>
                                        <p:tgtEl>
                                          <p:spTgt spid="5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ue Rect Outline">
            <a:extLst>
              <a:ext uri="{FF2B5EF4-FFF2-40B4-BE49-F238E27FC236}">
                <a16:creationId xmlns:a16="http://schemas.microsoft.com/office/drawing/2014/main" id="{1A8AEB3A-2954-398C-E1C8-2F2657D66306}"/>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Blue Rect">
            <a:extLst>
              <a:ext uri="{FF2B5EF4-FFF2-40B4-BE49-F238E27FC236}">
                <a16:creationId xmlns:a16="http://schemas.microsoft.com/office/drawing/2014/main" id="{ADFEC57E-9A65-3E4F-FBAC-53F273CE28F8}"/>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1" name="Credential">
            <a:extLst>
              <a:ext uri="{FF2B5EF4-FFF2-40B4-BE49-F238E27FC236}">
                <a16:creationId xmlns:a16="http://schemas.microsoft.com/office/drawing/2014/main" id="{CBC61732-0119-13C3-C0F9-AFE7C17A16B8}"/>
              </a:ext>
            </a:extLst>
          </p:cNvPr>
          <p:cNvPicPr>
            <a:picLocks noChangeAspect="1"/>
          </p:cNvPicPr>
          <p:nvPr/>
        </p:nvPicPr>
        <p:blipFill>
          <a:blip r:embed="rId3"/>
          <a:stretch>
            <a:fillRect/>
          </a:stretch>
        </p:blipFill>
        <p:spPr>
          <a:xfrm>
            <a:off x="3553885" y="3132421"/>
            <a:ext cx="4775340" cy="1698966"/>
          </a:xfrm>
          <a:prstGeom prst="rect">
            <a:avLst/>
          </a:prstGeom>
        </p:spPr>
      </p:pic>
      <p:sp>
        <p:nvSpPr>
          <p:cNvPr id="12" name="Blue Rect Outline">
            <a:extLst>
              <a:ext uri="{FF2B5EF4-FFF2-40B4-BE49-F238E27FC236}">
                <a16:creationId xmlns:a16="http://schemas.microsoft.com/office/drawing/2014/main" id="{A98322A8-1B2A-199A-8055-192F4B442959}"/>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Blue Rect">
            <a:extLst>
              <a:ext uri="{FF2B5EF4-FFF2-40B4-BE49-F238E27FC236}">
                <a16:creationId xmlns:a16="http://schemas.microsoft.com/office/drawing/2014/main" id="{0CE008FC-FC71-E126-2979-8D715BBECA31}"/>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9" name="Current">
            <a:extLst>
              <a:ext uri="{FF2B5EF4-FFF2-40B4-BE49-F238E27FC236}">
                <a16:creationId xmlns:a16="http://schemas.microsoft.com/office/drawing/2014/main" id="{4D140B36-52F1-E676-9E5B-622E39BB410E}"/>
              </a:ext>
            </a:extLst>
          </p:cNvPr>
          <p:cNvPicPr>
            <a:picLocks noChangeAspect="1"/>
          </p:cNvPicPr>
          <p:nvPr/>
        </p:nvPicPr>
        <p:blipFill rotWithShape="1">
          <a:blip r:embed="rId4"/>
          <a:srcRect l="8096" t="12512" r="18847" b="35131"/>
          <a:stretch/>
        </p:blipFill>
        <p:spPr>
          <a:xfrm>
            <a:off x="3449385" y="2133126"/>
            <a:ext cx="5361540" cy="1465558"/>
          </a:xfrm>
          <a:prstGeom prst="rect">
            <a:avLst/>
          </a:prstGeom>
        </p:spPr>
      </p:pic>
      <p:pic>
        <p:nvPicPr>
          <p:cNvPr id="20" name="Career">
            <a:extLst>
              <a:ext uri="{FF2B5EF4-FFF2-40B4-BE49-F238E27FC236}">
                <a16:creationId xmlns:a16="http://schemas.microsoft.com/office/drawing/2014/main" id="{2A48EE0C-3B1F-1428-81F1-E6DAC4FD502A}"/>
              </a:ext>
            </a:extLst>
          </p:cNvPr>
          <p:cNvPicPr>
            <a:picLocks noChangeAspect="1"/>
          </p:cNvPicPr>
          <p:nvPr/>
        </p:nvPicPr>
        <p:blipFill rotWithShape="1">
          <a:blip r:embed="rId5"/>
          <a:srcRect l="11402" t="11402" r="21550" b="29754"/>
          <a:stretch/>
        </p:blipFill>
        <p:spPr>
          <a:xfrm>
            <a:off x="3856325" y="3375566"/>
            <a:ext cx="4273816" cy="1647118"/>
          </a:xfrm>
          <a:prstGeom prst="rect">
            <a:avLst/>
          </a:prstGeom>
        </p:spPr>
      </p:pic>
    </p:spTree>
    <p:extLst>
      <p:ext uri="{BB962C8B-B14F-4D97-AF65-F5344CB8AC3E}">
        <p14:creationId xmlns:p14="http://schemas.microsoft.com/office/powerpoint/2010/main" val="3469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50"/>
                                        <p:tgtEl>
                                          <p:spTgt spid="19"/>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0B7375-B7A6-6AA9-38A9-C0420A0A5177}"/>
              </a:ext>
            </a:extLst>
          </p:cNvPr>
          <p:cNvGrpSpPr/>
          <p:nvPr/>
        </p:nvGrpSpPr>
        <p:grpSpPr>
          <a:xfrm>
            <a:off x="2942573" y="2064965"/>
            <a:ext cx="6321170" cy="3086822"/>
            <a:chOff x="2942573" y="2064965"/>
            <a:chExt cx="6321170" cy="3086822"/>
          </a:xfrm>
        </p:grpSpPr>
        <p:sp>
          <p:nvSpPr>
            <p:cNvPr id="12" name="Blue Rect Outline">
              <a:extLst>
                <a:ext uri="{FF2B5EF4-FFF2-40B4-BE49-F238E27FC236}">
                  <a16:creationId xmlns:a16="http://schemas.microsoft.com/office/drawing/2014/main" id="{7455F55D-9BBD-2A61-BEC0-09B64422040A}"/>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Blue Rect">
              <a:extLst>
                <a:ext uri="{FF2B5EF4-FFF2-40B4-BE49-F238E27FC236}">
                  <a16:creationId xmlns:a16="http://schemas.microsoft.com/office/drawing/2014/main" id="{C2D0C4F7-219D-D7FA-415E-4038D9356464}"/>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7" name="Current">
              <a:extLst>
                <a:ext uri="{FF2B5EF4-FFF2-40B4-BE49-F238E27FC236}">
                  <a16:creationId xmlns:a16="http://schemas.microsoft.com/office/drawing/2014/main" id="{C22CD981-1FA1-5903-83EE-1690E8E189EE}"/>
                </a:ext>
              </a:extLst>
            </p:cNvPr>
            <p:cNvPicPr>
              <a:picLocks noChangeAspect="1"/>
            </p:cNvPicPr>
            <p:nvPr/>
          </p:nvPicPr>
          <p:blipFill rotWithShape="1">
            <a:blip r:embed="rId3"/>
            <a:srcRect l="8096" t="12512" r="18847" b="35131"/>
            <a:stretch/>
          </p:blipFill>
          <p:spPr>
            <a:xfrm>
              <a:off x="3449385" y="2133126"/>
              <a:ext cx="5361540" cy="1465558"/>
            </a:xfrm>
            <a:prstGeom prst="rect">
              <a:avLst/>
            </a:prstGeom>
          </p:spPr>
        </p:pic>
        <p:pic>
          <p:nvPicPr>
            <p:cNvPr id="18" name="Career">
              <a:extLst>
                <a:ext uri="{FF2B5EF4-FFF2-40B4-BE49-F238E27FC236}">
                  <a16:creationId xmlns:a16="http://schemas.microsoft.com/office/drawing/2014/main" id="{3B37B090-75CB-5B8E-AE39-52EEE09E77B2}"/>
                </a:ext>
              </a:extLst>
            </p:cNvPr>
            <p:cNvPicPr>
              <a:picLocks noChangeAspect="1"/>
            </p:cNvPicPr>
            <p:nvPr/>
          </p:nvPicPr>
          <p:blipFill rotWithShape="1">
            <a:blip r:embed="rId4"/>
            <a:srcRect l="11402" t="11402" r="21550" b="29754"/>
            <a:stretch/>
          </p:blipFill>
          <p:spPr>
            <a:xfrm>
              <a:off x="3856325" y="3375566"/>
              <a:ext cx="4273816" cy="1647118"/>
            </a:xfrm>
            <a:prstGeom prst="rect">
              <a:avLst/>
            </a:prstGeom>
          </p:spPr>
        </p:pic>
      </p:grpSp>
      <p:sp>
        <p:nvSpPr>
          <p:cNvPr id="19" name="Blue Rect Outline">
            <a:extLst>
              <a:ext uri="{FF2B5EF4-FFF2-40B4-BE49-F238E27FC236}">
                <a16:creationId xmlns:a16="http://schemas.microsoft.com/office/drawing/2014/main" id="{694DA3EA-17E0-BCC1-10B9-D67111FCB62B}"/>
              </a:ext>
            </a:extLst>
          </p:cNvPr>
          <p:cNvSpPr/>
          <p:nvPr/>
        </p:nvSpPr>
        <p:spPr bwMode="auto">
          <a:xfrm>
            <a:off x="2014504" y="1409665"/>
            <a:ext cx="8080805" cy="3946106"/>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Blue Rect">
            <a:extLst>
              <a:ext uri="{FF2B5EF4-FFF2-40B4-BE49-F238E27FC236}">
                <a16:creationId xmlns:a16="http://schemas.microsoft.com/office/drawing/2014/main" id="{B855D8FC-DFF3-15FD-F244-2B76B619C280}"/>
              </a:ext>
            </a:extLst>
          </p:cNvPr>
          <p:cNvSpPr/>
          <p:nvPr/>
        </p:nvSpPr>
        <p:spPr bwMode="auto">
          <a:xfrm>
            <a:off x="2055598" y="1409665"/>
            <a:ext cx="8080805" cy="3946106"/>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4" name="Picture 3">
            <a:extLst>
              <a:ext uri="{FF2B5EF4-FFF2-40B4-BE49-F238E27FC236}">
                <a16:creationId xmlns:a16="http://schemas.microsoft.com/office/drawing/2014/main" id="{B5D7F540-A95F-2D17-9487-98E773856B32}"/>
              </a:ext>
            </a:extLst>
          </p:cNvPr>
          <p:cNvPicPr>
            <a:picLocks noChangeAspect="1"/>
          </p:cNvPicPr>
          <p:nvPr/>
        </p:nvPicPr>
        <p:blipFill rotWithShape="1">
          <a:blip r:embed="rId5"/>
          <a:srcRect l="10410" t="12040" r="8410" b="35970"/>
          <a:stretch/>
        </p:blipFill>
        <p:spPr>
          <a:xfrm>
            <a:off x="3191876" y="1502229"/>
            <a:ext cx="5602713" cy="1774845"/>
          </a:xfrm>
          <a:prstGeom prst="rect">
            <a:avLst/>
          </a:prstGeom>
        </p:spPr>
      </p:pic>
      <p:pic>
        <p:nvPicPr>
          <p:cNvPr id="8" name="Picture 7">
            <a:extLst>
              <a:ext uri="{FF2B5EF4-FFF2-40B4-BE49-F238E27FC236}">
                <a16:creationId xmlns:a16="http://schemas.microsoft.com/office/drawing/2014/main" id="{17CB0108-C373-16DB-A23F-2CE01CAA6E88}"/>
              </a:ext>
            </a:extLst>
          </p:cNvPr>
          <p:cNvPicPr>
            <a:picLocks noChangeAspect="1"/>
          </p:cNvPicPr>
          <p:nvPr/>
        </p:nvPicPr>
        <p:blipFill rotWithShape="1">
          <a:blip r:embed="rId6"/>
          <a:srcRect l="12402" t="18118" r="7879" b="30017"/>
          <a:stretch/>
        </p:blipFill>
        <p:spPr>
          <a:xfrm>
            <a:off x="2846614" y="3091381"/>
            <a:ext cx="6498772" cy="2124980"/>
          </a:xfrm>
          <a:prstGeom prst="rect">
            <a:avLst/>
          </a:prstGeom>
        </p:spPr>
      </p:pic>
    </p:spTree>
    <p:extLst>
      <p:ext uri="{BB962C8B-B14F-4D97-AF65-F5344CB8AC3E}">
        <p14:creationId xmlns:p14="http://schemas.microsoft.com/office/powerpoint/2010/main" val="10336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son">
            <a:extLst>
              <a:ext uri="{FF2B5EF4-FFF2-40B4-BE49-F238E27FC236}">
                <a16:creationId xmlns:a16="http://schemas.microsoft.com/office/drawing/2014/main" id="{044E167B-4746-22A5-DAEE-DA4965F6B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3250639"/>
            <a:ext cx="2286000" cy="2299608"/>
          </a:xfrm>
          <a:prstGeom prst="rect">
            <a:avLst/>
          </a:prstGeom>
        </p:spPr>
      </p:pic>
      <p:pic>
        <p:nvPicPr>
          <p:cNvPr id="7" name="Learner">
            <a:extLst>
              <a:ext uri="{FF2B5EF4-FFF2-40B4-BE49-F238E27FC236}">
                <a16:creationId xmlns:a16="http://schemas.microsoft.com/office/drawing/2014/main" id="{1672E469-1765-6C97-5266-AF4EFC884C00}"/>
              </a:ext>
            </a:extLst>
          </p:cNvPr>
          <p:cNvPicPr>
            <a:picLocks noChangeAspect="1"/>
          </p:cNvPicPr>
          <p:nvPr/>
        </p:nvPicPr>
        <p:blipFill rotWithShape="1">
          <a:blip r:embed="rId5"/>
          <a:srcRect l="8171" t="7814" r="5576" b="26663"/>
          <a:stretch/>
        </p:blipFill>
        <p:spPr>
          <a:xfrm rot="20963600">
            <a:off x="6324185" y="5568678"/>
            <a:ext cx="1136437" cy="381159"/>
          </a:xfrm>
          <a:prstGeom prst="rect">
            <a:avLst/>
          </a:prstGeom>
        </p:spPr>
      </p:pic>
      <p:cxnSp>
        <p:nvCxnSpPr>
          <p:cNvPr id="9" name="Connector: Curved 8">
            <a:extLst>
              <a:ext uri="{FF2B5EF4-FFF2-40B4-BE49-F238E27FC236}">
                <a16:creationId xmlns:a16="http://schemas.microsoft.com/office/drawing/2014/main" id="{AA13471B-1E0C-9489-F6BF-44C3975FCBEA}"/>
              </a:ext>
            </a:extLst>
          </p:cNvPr>
          <p:cNvCxnSpPr>
            <a:cxnSpLocks/>
            <a:stCxn id="7" idx="3"/>
            <a:endCxn id="12" idx="6"/>
          </p:cNvCxnSpPr>
          <p:nvPr/>
        </p:nvCxnSpPr>
        <p:spPr bwMode="auto">
          <a:xfrm flipH="1" flipV="1">
            <a:off x="7070268" y="4490359"/>
            <a:ext cx="380645" cy="1164309"/>
          </a:xfrm>
          <a:prstGeom prst="curvedConnector3">
            <a:avLst>
              <a:gd name="adj1" fmla="val -62607"/>
            </a:avLst>
          </a:prstGeom>
          <a:solidFill>
            <a:schemeClr val="accent1"/>
          </a:solidFill>
          <a:ln w="38100" cap="rnd" cmpd="sng" algn="ctr">
            <a:solidFill>
              <a:srgbClr val="1E75BC"/>
            </a:solidFill>
            <a:prstDash val="solid"/>
            <a:round/>
            <a:headEnd type="none" w="med" len="med"/>
            <a:tailEnd type="triangle"/>
          </a:ln>
          <a:effectLst/>
        </p:spPr>
      </p:cxnSp>
      <p:sp>
        <p:nvSpPr>
          <p:cNvPr id="12" name="Holder">
            <a:extLst>
              <a:ext uri="{FF2B5EF4-FFF2-40B4-BE49-F238E27FC236}">
                <a16:creationId xmlns:a16="http://schemas.microsoft.com/office/drawing/2014/main" id="{FFA4D2C5-5DBD-91D4-C24F-08E9398CD818}"/>
              </a:ext>
            </a:extLst>
          </p:cNvPr>
          <p:cNvSpPr/>
          <p:nvPr/>
        </p:nvSpPr>
        <p:spPr bwMode="auto">
          <a:xfrm>
            <a:off x="6580411" y="4245430"/>
            <a:ext cx="489857" cy="489857"/>
          </a:xfrm>
          <a:prstGeom prst="ellipse">
            <a:avLst/>
          </a:prstGeom>
          <a:no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0" name="5 Future">
            <a:extLst>
              <a:ext uri="{FF2B5EF4-FFF2-40B4-BE49-F238E27FC236}">
                <a16:creationId xmlns:a16="http://schemas.microsoft.com/office/drawing/2014/main" id="{3E551CC0-0A01-E0E9-FE64-013117081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7412" y="285685"/>
            <a:ext cx="7877175" cy="4210050"/>
          </a:xfrm>
          <a:prstGeom prst="rect">
            <a:avLst/>
          </a:prstGeom>
        </p:spPr>
      </p:pic>
      <p:pic>
        <p:nvPicPr>
          <p:cNvPr id="38" name="4 Current">
            <a:extLst>
              <a:ext uri="{FF2B5EF4-FFF2-40B4-BE49-F238E27FC236}">
                <a16:creationId xmlns:a16="http://schemas.microsoft.com/office/drawing/2014/main" id="{6AF59AA4-1335-48DB-915A-97DD5C5DC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9862" y="829358"/>
            <a:ext cx="6772275" cy="4829175"/>
          </a:xfrm>
          <a:prstGeom prst="rect">
            <a:avLst/>
          </a:prstGeom>
        </p:spPr>
      </p:pic>
      <p:pic>
        <p:nvPicPr>
          <p:cNvPr id="36" name="3 Credential">
            <a:extLst>
              <a:ext uri="{FF2B5EF4-FFF2-40B4-BE49-F238E27FC236}">
                <a16:creationId xmlns:a16="http://schemas.microsoft.com/office/drawing/2014/main" id="{AFE1C0FD-B24F-38BB-CB12-0E3D31EFEF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71838" y="1390655"/>
            <a:ext cx="5648325" cy="4838700"/>
          </a:xfrm>
          <a:prstGeom prst="rect">
            <a:avLst/>
          </a:prstGeom>
        </p:spPr>
      </p:pic>
      <p:pic>
        <p:nvPicPr>
          <p:cNvPr id="34" name="2 Course">
            <a:extLst>
              <a:ext uri="{FF2B5EF4-FFF2-40B4-BE49-F238E27FC236}">
                <a16:creationId xmlns:a16="http://schemas.microsoft.com/office/drawing/2014/main" id="{D1BAE704-BAD2-3DD8-2E7F-9CF339E903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38575" y="1952204"/>
            <a:ext cx="4514850" cy="4343400"/>
          </a:xfrm>
          <a:prstGeom prst="rect">
            <a:avLst/>
          </a:prstGeom>
        </p:spPr>
      </p:pic>
      <p:pic>
        <p:nvPicPr>
          <p:cNvPr id="32" name="1 Activity">
            <a:extLst>
              <a:ext uri="{FF2B5EF4-FFF2-40B4-BE49-F238E27FC236}">
                <a16:creationId xmlns:a16="http://schemas.microsoft.com/office/drawing/2014/main" id="{F6E19C67-2124-220D-91EA-E529654651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86263" y="2500503"/>
            <a:ext cx="3419475" cy="3409950"/>
          </a:xfrm>
          <a:prstGeom prst="rect">
            <a:avLst/>
          </a:prstGeom>
        </p:spPr>
      </p:pic>
    </p:spTree>
    <p:extLst>
      <p:ext uri="{BB962C8B-B14F-4D97-AF65-F5344CB8AC3E}">
        <p14:creationId xmlns:p14="http://schemas.microsoft.com/office/powerpoint/2010/main" val="44422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22005-ED3F-E15A-AE93-D2AD8E9FAF1B}"/>
              </a:ext>
            </a:extLst>
          </p:cNvPr>
          <p:cNvPicPr>
            <a:picLocks noChangeAspect="1"/>
          </p:cNvPicPr>
          <p:nvPr/>
        </p:nvPicPr>
        <p:blipFill>
          <a:blip r:embed="rId3"/>
          <a:stretch>
            <a:fillRect/>
          </a:stretch>
        </p:blipFill>
        <p:spPr>
          <a:xfrm>
            <a:off x="0" y="1520975"/>
            <a:ext cx="12192000" cy="3816049"/>
          </a:xfrm>
          <a:prstGeom prst="rect">
            <a:avLst/>
          </a:prstGeom>
        </p:spPr>
      </p:pic>
    </p:spTree>
    <p:extLst>
      <p:ext uri="{BB962C8B-B14F-4D97-AF65-F5344CB8AC3E}">
        <p14:creationId xmlns:p14="http://schemas.microsoft.com/office/powerpoint/2010/main" val="32329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origami unicorn">
            <a:extLst>
              <a:ext uri="{FF2B5EF4-FFF2-40B4-BE49-F238E27FC236}">
                <a16:creationId xmlns:a16="http://schemas.microsoft.com/office/drawing/2014/main" id="{1E46BF31-6D6A-EBEE-989F-548392DF3BB2}"/>
              </a:ext>
            </a:extLst>
          </p:cNvPr>
          <p:cNvPicPr>
            <a:picLocks noChangeAspect="1"/>
          </p:cNvPicPr>
          <p:nvPr/>
        </p:nvPicPr>
        <p:blipFill rotWithShape="1">
          <a:blip r:embed="rId3">
            <a:extLst>
              <a:ext uri="{28A0092B-C50C-407E-A947-70E740481C1C}">
                <a14:useLocalDpi xmlns:a14="http://schemas.microsoft.com/office/drawing/2010/main" val="0"/>
              </a:ext>
            </a:extLst>
          </a:blip>
          <a:srcRect t="8574" b="7029"/>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7757E051-952B-EB26-5B70-AC7A1A948C91}"/>
              </a:ext>
            </a:extLst>
          </p:cNvPr>
          <p:cNvGrpSpPr/>
          <p:nvPr/>
        </p:nvGrpSpPr>
        <p:grpSpPr>
          <a:xfrm>
            <a:off x="5148943" y="1693367"/>
            <a:ext cx="6368143" cy="480131"/>
            <a:chOff x="5148943" y="1693367"/>
            <a:chExt cx="6368143" cy="480131"/>
          </a:xfrm>
        </p:grpSpPr>
        <p:sp>
          <p:nvSpPr>
            <p:cNvPr id="7" name="TextBox 6">
              <a:extLst>
                <a:ext uri="{FF2B5EF4-FFF2-40B4-BE49-F238E27FC236}">
                  <a16:creationId xmlns:a16="http://schemas.microsoft.com/office/drawing/2014/main" id="{0EF8F91A-B3FD-5185-0197-17C8A0359BBD}"/>
                </a:ext>
              </a:extLst>
            </p:cNvPr>
            <p:cNvSpPr txBox="1"/>
            <p:nvPr/>
          </p:nvSpPr>
          <p:spPr>
            <a:xfrm>
              <a:off x="6335486" y="1693367"/>
              <a:ext cx="5181600" cy="480131"/>
            </a:xfrm>
            <a:prstGeom prst="rect">
              <a:avLst/>
            </a:prstGeom>
            <a:solidFill>
              <a:srgbClr val="18305A">
                <a:alpha val="40000"/>
              </a:srgbClr>
            </a:solidFill>
          </p:spPr>
          <p:txBody>
            <a:bodyPr wrap="square" rtlCol="0">
              <a:spAutoFit/>
            </a:bodyPr>
            <a:lstStyle/>
            <a:p>
              <a:pPr algn="ctr">
                <a:lnSpc>
                  <a:spcPct val="90000"/>
                </a:lnSpc>
              </a:pPr>
              <a:r>
                <a:rPr lang="en-US" sz="2800" b="0" i="0" u="none" strike="noStrike" baseline="0" dirty="0">
                  <a:solidFill>
                    <a:schemeClr val="bg1"/>
                  </a:solidFill>
                  <a:latin typeface="Calibri" panose="020F0502020204030204" pitchFamily="34" charset="0"/>
                  <a:cs typeface="Calibri" panose="020F0502020204030204" pitchFamily="34" charset="0"/>
                </a:rPr>
                <a:t>Learning engineer as </a:t>
              </a:r>
              <a:r>
                <a:rPr lang="en-US" sz="2800" b="0" i="1" u="none" strike="noStrike" baseline="0" dirty="0">
                  <a:solidFill>
                    <a:schemeClr val="bg1"/>
                  </a:solidFill>
                  <a:latin typeface="Calibri" panose="020F0502020204030204" pitchFamily="34" charset="0"/>
                  <a:cs typeface="Calibri" panose="020F0502020204030204" pitchFamily="34" charset="0"/>
                </a:rPr>
                <a:t>consultant</a:t>
              </a:r>
              <a:endParaRPr lang="en-US" sz="2800" dirty="0">
                <a:solidFill>
                  <a:schemeClr val="bg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C550C47-1A79-0141-92A7-7622217B36A1}"/>
                </a:ext>
              </a:extLst>
            </p:cNvPr>
            <p:cNvCxnSpPr>
              <a:cxnSpLocks/>
              <a:endCxn id="7" idx="1"/>
            </p:cNvCxnSpPr>
            <p:nvPr/>
          </p:nvCxnSpPr>
          <p:spPr bwMode="auto">
            <a:xfrm>
              <a:off x="5148943" y="1933433"/>
              <a:ext cx="1186543" cy="0"/>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grpSp>
        <p:nvGrpSpPr>
          <p:cNvPr id="28" name="Group 27">
            <a:extLst>
              <a:ext uri="{FF2B5EF4-FFF2-40B4-BE49-F238E27FC236}">
                <a16:creationId xmlns:a16="http://schemas.microsoft.com/office/drawing/2014/main" id="{8FA03D43-D101-78DA-6C31-C10516B7F357}"/>
              </a:ext>
            </a:extLst>
          </p:cNvPr>
          <p:cNvGrpSpPr/>
          <p:nvPr/>
        </p:nvGrpSpPr>
        <p:grpSpPr>
          <a:xfrm>
            <a:off x="4191000" y="2808514"/>
            <a:ext cx="7326086" cy="1407834"/>
            <a:chOff x="4191000" y="2808514"/>
            <a:chExt cx="7326086" cy="1407834"/>
          </a:xfrm>
        </p:grpSpPr>
        <p:sp>
          <p:nvSpPr>
            <p:cNvPr id="18" name="TextBox 17">
              <a:extLst>
                <a:ext uri="{FF2B5EF4-FFF2-40B4-BE49-F238E27FC236}">
                  <a16:creationId xmlns:a16="http://schemas.microsoft.com/office/drawing/2014/main" id="{ED48562B-E90C-B8E7-AE67-CD1FA4C682B9}"/>
                </a:ext>
              </a:extLst>
            </p:cNvPr>
            <p:cNvSpPr txBox="1"/>
            <p:nvPr/>
          </p:nvSpPr>
          <p:spPr>
            <a:xfrm>
              <a:off x="5600997" y="3348418"/>
              <a:ext cx="5916089" cy="867930"/>
            </a:xfrm>
            <a:prstGeom prst="rect">
              <a:avLst/>
            </a:prstGeom>
            <a:solidFill>
              <a:srgbClr val="18305A">
                <a:alpha val="40000"/>
              </a:srgbClr>
            </a:solidFill>
          </p:spPr>
          <p:txBody>
            <a:bodyPr wrap="square"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r>
                <a:rPr lang="en-US" dirty="0">
                  <a:solidFill>
                    <a:schemeClr val="bg1"/>
                  </a:solidFill>
                </a:rPr>
                <a:t>Learning engineer as a member of a team to coordinate across specialists</a:t>
              </a:r>
            </a:p>
          </p:txBody>
        </p:sp>
        <p:cxnSp>
          <p:nvCxnSpPr>
            <p:cNvPr id="24" name="Straight Connector 23">
              <a:extLst>
                <a:ext uri="{FF2B5EF4-FFF2-40B4-BE49-F238E27FC236}">
                  <a16:creationId xmlns:a16="http://schemas.microsoft.com/office/drawing/2014/main" id="{76B778FE-593C-36E6-BC07-F411F689CA23}"/>
                </a:ext>
              </a:extLst>
            </p:cNvPr>
            <p:cNvCxnSpPr>
              <a:cxnSpLocks/>
            </p:cNvCxnSpPr>
            <p:nvPr/>
          </p:nvCxnSpPr>
          <p:spPr bwMode="auto">
            <a:xfrm>
              <a:off x="4191000" y="2808514"/>
              <a:ext cx="1409997" cy="969645"/>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spTree>
    <p:extLst>
      <p:ext uri="{BB962C8B-B14F-4D97-AF65-F5344CB8AC3E}">
        <p14:creationId xmlns:p14="http://schemas.microsoft.com/office/powerpoint/2010/main" val="141985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 smiling during a work meeting">
            <a:extLst>
              <a:ext uri="{FF2B5EF4-FFF2-40B4-BE49-F238E27FC236}">
                <a16:creationId xmlns:a16="http://schemas.microsoft.com/office/drawing/2014/main" id="{F45FAABF-ECD8-B907-C1B2-97C2FBA53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13" r="11228" b="10985"/>
          <a:stretch/>
        </p:blipFill>
        <p:spPr>
          <a:xfrm>
            <a:off x="0" y="0"/>
            <a:ext cx="12192000" cy="6858000"/>
          </a:xfrm>
          <a:prstGeom prst="rect">
            <a:avLst/>
          </a:prstGeom>
        </p:spPr>
      </p:pic>
      <p:sp>
        <p:nvSpPr>
          <p:cNvPr id="9" name="TextBox 8">
            <a:extLst>
              <a:ext uri="{FF2B5EF4-FFF2-40B4-BE49-F238E27FC236}">
                <a16:creationId xmlns:a16="http://schemas.microsoft.com/office/drawing/2014/main" id="{4BC9F847-771C-1B0E-1348-FDD9EC4E6B4A}"/>
              </a:ext>
            </a:extLst>
          </p:cNvPr>
          <p:cNvSpPr txBox="1"/>
          <p:nvPr/>
        </p:nvSpPr>
        <p:spPr>
          <a:xfrm>
            <a:off x="-1" y="4841938"/>
            <a:ext cx="8977745" cy="1532727"/>
          </a:xfrm>
          <a:prstGeom prst="rect">
            <a:avLst/>
          </a:prstGeom>
          <a:solidFill>
            <a:srgbClr val="18305A">
              <a:alpha val="74902"/>
            </a:srgbClr>
          </a:solidFill>
        </p:spPr>
        <p:txBody>
          <a:bodyPr wrap="square" lIns="457200" tIns="182880" rIns="365760" bIns="182880"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pPr algn="l"/>
            <a:r>
              <a:rPr lang="en-US" b="1" dirty="0">
                <a:solidFill>
                  <a:schemeClr val="bg1"/>
                </a:solidFill>
              </a:rPr>
              <a:t>Learning engineering team: </a:t>
            </a:r>
            <a:r>
              <a:rPr lang="en-US" dirty="0">
                <a:solidFill>
                  <a:schemeClr val="bg1"/>
                </a:solidFill>
              </a:rPr>
              <a:t>Multiple professionals with a base set of common competencies and shared vocabularies, with different roles and areas of expertise</a:t>
            </a:r>
          </a:p>
        </p:txBody>
      </p:sp>
    </p:spTree>
    <p:extLst>
      <p:ext uri="{BB962C8B-B14F-4D97-AF65-F5344CB8AC3E}">
        <p14:creationId xmlns:p14="http://schemas.microsoft.com/office/powerpoint/2010/main" val="3320497054"/>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513EBF99-E4F6-15CE-EF4F-ACC28503E04F}"/>
              </a:ext>
            </a:extLst>
          </p:cNvPr>
          <p:cNvGrpSpPr/>
          <p:nvPr/>
        </p:nvGrpSpPr>
        <p:grpSpPr>
          <a:xfrm>
            <a:off x="1577286" y="1350375"/>
            <a:ext cx="1828800" cy="2771009"/>
            <a:chOff x="1577286" y="1350375"/>
            <a:chExt cx="1828800" cy="2771009"/>
          </a:xfrm>
        </p:grpSpPr>
        <p:pic>
          <p:nvPicPr>
            <p:cNvPr id="4" name="Graphic 3"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sp>
          <p:nvSpPr>
            <p:cNvPr id="25" name="TextBox 24">
              <a:extLst>
                <a:ext uri="{FF2B5EF4-FFF2-40B4-BE49-F238E27FC236}">
                  <a16:creationId xmlns:a16="http://schemas.microsoft.com/office/drawing/2014/main" id="{17C65D56-CC79-1272-FF16-0B79779DDFF6}"/>
                </a:ext>
              </a:extLst>
            </p:cNvPr>
            <p:cNvSpPr txBox="1"/>
            <p:nvPr/>
          </p:nvSpPr>
          <p:spPr>
            <a:xfrm>
              <a:off x="1699154"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Subject-matter Expertise</a:t>
              </a:r>
              <a:endParaRPr lang="en-US" sz="1600" dirty="0">
                <a:latin typeface="Calibri" panose="020F0502020204030204" pitchFamily="34" charset="0"/>
                <a:cs typeface="Calibri" panose="020F0502020204030204" pitchFamily="34" charset="0"/>
              </a:endParaRPr>
            </a:p>
          </p:txBody>
        </p:sp>
      </p:grpSp>
      <p:grpSp>
        <p:nvGrpSpPr>
          <p:cNvPr id="88" name="Group 87">
            <a:extLst>
              <a:ext uri="{FF2B5EF4-FFF2-40B4-BE49-F238E27FC236}">
                <a16:creationId xmlns:a16="http://schemas.microsoft.com/office/drawing/2014/main" id="{1B595085-350F-D552-99E3-C4406B372064}"/>
              </a:ext>
            </a:extLst>
          </p:cNvPr>
          <p:cNvGrpSpPr/>
          <p:nvPr/>
        </p:nvGrpSpPr>
        <p:grpSpPr>
          <a:xfrm>
            <a:off x="3026983" y="1342207"/>
            <a:ext cx="1828800" cy="2779177"/>
            <a:chOff x="3026983" y="1342207"/>
            <a:chExt cx="1828800" cy="2779177"/>
          </a:xfrm>
        </p:grpSpPr>
        <p:pic>
          <p:nvPicPr>
            <p:cNvPr id="9" name="Graphic 8"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sp>
          <p:nvSpPr>
            <p:cNvPr id="27" name="TextBox 26">
              <a:extLst>
                <a:ext uri="{FF2B5EF4-FFF2-40B4-BE49-F238E27FC236}">
                  <a16:creationId xmlns:a16="http://schemas.microsoft.com/office/drawing/2014/main" id="{A0489CF2-40B6-C332-F0B2-6A293FC2439B}"/>
                </a:ext>
              </a:extLst>
            </p:cNvPr>
            <p:cNvSpPr txBox="1"/>
            <p:nvPr/>
          </p:nvSpPr>
          <p:spPr>
            <a:xfrm>
              <a:off x="3185206"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Learning Sciences</a:t>
              </a:r>
            </a:p>
          </p:txBody>
        </p:sp>
      </p:grpSp>
      <p:grpSp>
        <p:nvGrpSpPr>
          <p:cNvPr id="93" name="Group 92">
            <a:extLst>
              <a:ext uri="{FF2B5EF4-FFF2-40B4-BE49-F238E27FC236}">
                <a16:creationId xmlns:a16="http://schemas.microsoft.com/office/drawing/2014/main" id="{F2D61ED0-B977-9289-912A-FFECBF748835}"/>
              </a:ext>
            </a:extLst>
          </p:cNvPr>
          <p:cNvGrpSpPr/>
          <p:nvPr/>
        </p:nvGrpSpPr>
        <p:grpSpPr>
          <a:xfrm>
            <a:off x="10396559" y="1342062"/>
            <a:ext cx="1828800" cy="3060040"/>
            <a:chOff x="10396559" y="1342062"/>
            <a:chExt cx="1828800" cy="3060040"/>
          </a:xfrm>
        </p:grpSpPr>
        <p:pic>
          <p:nvPicPr>
            <p:cNvPr id="21" name="Graphic 20"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sp>
          <p:nvSpPr>
            <p:cNvPr id="33" name="TextBox 32">
              <a:extLst>
                <a:ext uri="{FF2B5EF4-FFF2-40B4-BE49-F238E27FC236}">
                  <a16:creationId xmlns:a16="http://schemas.microsoft.com/office/drawing/2014/main" id="{F53E19E0-0159-91C3-9B28-C31E72E3A83A}"/>
                </a:ext>
              </a:extLst>
            </p:cNvPr>
            <p:cNvSpPr txBox="1"/>
            <p:nvPr/>
          </p:nvSpPr>
          <p:spPr>
            <a:xfrm>
              <a:off x="10615464" y="3483645"/>
              <a:ext cx="1463040" cy="918457"/>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Educat</a:t>
              </a:r>
              <a:r>
                <a:rPr lang="en-US" sz="1600" dirty="0">
                  <a:latin typeface="Calibri" panose="020F0502020204030204" pitchFamily="34" charset="0"/>
                  <a:ea typeface="Calibri" panose="020F0502020204030204" pitchFamily="34" charset="0"/>
                  <a:cs typeface="Calibri" panose="020F0502020204030204" pitchFamily="34" charset="0"/>
                </a:rPr>
                <a:t>ion and Training Professionals</a:t>
              </a:r>
            </a:p>
          </p:txBody>
        </p:sp>
      </p:grpSp>
      <p:grpSp>
        <p:nvGrpSpPr>
          <p:cNvPr id="90" name="Group 89">
            <a:extLst>
              <a:ext uri="{FF2B5EF4-FFF2-40B4-BE49-F238E27FC236}">
                <a16:creationId xmlns:a16="http://schemas.microsoft.com/office/drawing/2014/main" id="{4D5569D9-0615-9AB6-F061-0F44F472E995}"/>
              </a:ext>
            </a:extLst>
          </p:cNvPr>
          <p:cNvGrpSpPr/>
          <p:nvPr/>
        </p:nvGrpSpPr>
        <p:grpSpPr>
          <a:xfrm>
            <a:off x="6057370" y="1311856"/>
            <a:ext cx="1769784" cy="2809528"/>
            <a:chOff x="6057370" y="1311856"/>
            <a:chExt cx="1769784" cy="2809528"/>
          </a:xfrm>
        </p:grpSpPr>
        <p:pic>
          <p:nvPicPr>
            <p:cNvPr id="19" name="Graphic 18"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sp>
          <p:nvSpPr>
            <p:cNvPr id="39" name="TextBox 38">
              <a:extLst>
                <a:ext uri="{FF2B5EF4-FFF2-40B4-BE49-F238E27FC236}">
                  <a16:creationId xmlns:a16="http://schemas.microsoft.com/office/drawing/2014/main" id="{7B546E7A-C7AF-3FC8-391C-D930AE816456}"/>
                </a:ext>
              </a:extLst>
            </p:cNvPr>
            <p:cNvSpPr txBox="1"/>
            <p:nvPr/>
          </p:nvSpPr>
          <p:spPr>
            <a:xfrm>
              <a:off x="6157310"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Software Engineering</a:t>
              </a:r>
            </a:p>
          </p:txBody>
        </p:sp>
      </p:grpSp>
      <p:grpSp>
        <p:nvGrpSpPr>
          <p:cNvPr id="92" name="Group 91">
            <a:extLst>
              <a:ext uri="{FF2B5EF4-FFF2-40B4-BE49-F238E27FC236}">
                <a16:creationId xmlns:a16="http://schemas.microsoft.com/office/drawing/2014/main" id="{A8F153F2-65FC-7531-E839-B1D424492F13}"/>
              </a:ext>
            </a:extLst>
          </p:cNvPr>
          <p:cNvGrpSpPr/>
          <p:nvPr/>
        </p:nvGrpSpPr>
        <p:grpSpPr>
          <a:xfrm>
            <a:off x="8920488" y="1391940"/>
            <a:ext cx="1769784" cy="3010162"/>
            <a:chOff x="8920488" y="1391940"/>
            <a:chExt cx="1769784" cy="3010162"/>
          </a:xfrm>
        </p:grpSpPr>
        <p:sp>
          <p:nvSpPr>
            <p:cNvPr id="31" name="TextBox 30">
              <a:extLst>
                <a:ext uri="{FF2B5EF4-FFF2-40B4-BE49-F238E27FC236}">
                  <a16:creationId xmlns:a16="http://schemas.microsoft.com/office/drawing/2014/main" id="{80DE6E55-AF74-3919-C273-16AA3E88B870}"/>
                </a:ext>
              </a:extLst>
            </p:cNvPr>
            <p:cNvSpPr txBox="1"/>
            <p:nvPr/>
          </p:nvSpPr>
          <p:spPr>
            <a:xfrm>
              <a:off x="9129414" y="3483645"/>
              <a:ext cx="1463040" cy="918457"/>
            </a:xfrm>
            <a:prstGeom prst="rect">
              <a:avLst/>
            </a:prstGeom>
            <a:noFill/>
          </p:spPr>
          <p:txBody>
            <a:bodyPr wrap="square">
              <a:spAutoFit/>
            </a:bodyPr>
            <a:lstStyle/>
            <a:p>
              <a:pPr algn="ctr">
                <a:lnSpc>
                  <a:spcPct val="114000"/>
                </a:lnSpc>
                <a:spcBef>
                  <a:spcPts val="600"/>
                </a:spcBef>
              </a:pPr>
              <a:r>
                <a:rPr lang="en-US" sz="1600" dirty="0">
                  <a:latin typeface="Calibri" panose="020F0502020204030204" pitchFamily="34" charset="0"/>
                  <a:ea typeface="Calibri" panose="020F0502020204030204" pitchFamily="34" charset="0"/>
                  <a:cs typeface="Calibri" panose="020F0502020204030204" pitchFamily="34" charset="0"/>
                </a:rPr>
                <a:t>Learning Environment Engineering</a:t>
              </a:r>
            </a:p>
          </p:txBody>
        </p:sp>
        <p:pic>
          <p:nvPicPr>
            <p:cNvPr id="45" name="Graphic 44"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grpSp>
        <p:nvGrpSpPr>
          <p:cNvPr id="89" name="Group 88">
            <a:extLst>
              <a:ext uri="{FF2B5EF4-FFF2-40B4-BE49-F238E27FC236}">
                <a16:creationId xmlns:a16="http://schemas.microsoft.com/office/drawing/2014/main" id="{0130F4B5-C232-7BC9-F8EA-4198BB2C273C}"/>
              </a:ext>
            </a:extLst>
          </p:cNvPr>
          <p:cNvGrpSpPr/>
          <p:nvPr/>
        </p:nvGrpSpPr>
        <p:grpSpPr>
          <a:xfrm>
            <a:off x="4671258" y="1507609"/>
            <a:ext cx="1463040" cy="2333057"/>
            <a:chOff x="4671258" y="1507609"/>
            <a:chExt cx="1463040" cy="2333057"/>
          </a:xfrm>
        </p:grpSpPr>
        <p:sp>
          <p:nvSpPr>
            <p:cNvPr id="37" name="TextBox 36">
              <a:extLst>
                <a:ext uri="{FF2B5EF4-FFF2-40B4-BE49-F238E27FC236}">
                  <a16:creationId xmlns:a16="http://schemas.microsoft.com/office/drawing/2014/main" id="{0EB335A3-C63A-284D-F7B4-0B5A4468FC28}"/>
                </a:ext>
              </a:extLst>
            </p:cNvPr>
            <p:cNvSpPr txBox="1"/>
            <p:nvPr/>
          </p:nvSpPr>
          <p:spPr>
            <a:xfrm>
              <a:off x="4671258" y="3483645"/>
              <a:ext cx="1463040" cy="357021"/>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Dat</a:t>
              </a:r>
              <a:r>
                <a:rPr lang="en-US" sz="1600" dirty="0">
                  <a:latin typeface="Calibri" panose="020F0502020204030204" pitchFamily="34" charset="0"/>
                  <a:ea typeface="Calibri" panose="020F0502020204030204" pitchFamily="34" charset="0"/>
                  <a:cs typeface="Calibri" panose="020F0502020204030204" pitchFamily="34" charset="0"/>
                </a:rPr>
                <a:t>a Science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p>
            </p:txBody>
          </p:sp>
        </p:grpSp>
      </p:grpSp>
      <p:grpSp>
        <p:nvGrpSpPr>
          <p:cNvPr id="91" name="Group 90">
            <a:extLst>
              <a:ext uri="{FF2B5EF4-FFF2-40B4-BE49-F238E27FC236}">
                <a16:creationId xmlns:a16="http://schemas.microsoft.com/office/drawing/2014/main" id="{47F96D5A-C9F9-0C90-9851-204B01CF562C}"/>
              </a:ext>
            </a:extLst>
          </p:cNvPr>
          <p:cNvGrpSpPr/>
          <p:nvPr/>
        </p:nvGrpSpPr>
        <p:grpSpPr>
          <a:xfrm>
            <a:off x="7643362" y="1507610"/>
            <a:ext cx="1463040" cy="2894492"/>
            <a:chOff x="7643362" y="1507610"/>
            <a:chExt cx="1463040" cy="2894492"/>
          </a:xfrm>
        </p:grpSpPr>
        <p:sp>
          <p:nvSpPr>
            <p:cNvPr id="29" name="TextBox 28">
              <a:extLst>
                <a:ext uri="{FF2B5EF4-FFF2-40B4-BE49-F238E27FC236}">
                  <a16:creationId xmlns:a16="http://schemas.microsoft.com/office/drawing/2014/main" id="{FC87B65A-5B2E-99F6-CC75-0576AB59037D}"/>
                </a:ext>
              </a:extLst>
            </p:cNvPr>
            <p:cNvSpPr txBox="1"/>
            <p:nvPr/>
          </p:nvSpPr>
          <p:spPr>
            <a:xfrm>
              <a:off x="7643362" y="3483645"/>
              <a:ext cx="1463040" cy="918457"/>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Learning Experience Design</a:t>
              </a:r>
            </a:p>
          </p:txBody>
        </p:sp>
        <p:sp>
          <p:nvSpPr>
            <p:cNvPr id="63" name="Freeform: Shape 62">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p>
          </p:txBody>
        </p:sp>
      </p:grpSp>
      <p:grpSp>
        <p:nvGrpSpPr>
          <p:cNvPr id="95" name="Group 94">
            <a:extLst>
              <a:ext uri="{FF2B5EF4-FFF2-40B4-BE49-F238E27FC236}">
                <a16:creationId xmlns:a16="http://schemas.microsoft.com/office/drawing/2014/main" id="{56BD70B7-C943-7353-1870-A1BF4994D269}"/>
              </a:ext>
            </a:extLst>
          </p:cNvPr>
          <p:cNvGrpSpPr/>
          <p:nvPr/>
        </p:nvGrpSpPr>
        <p:grpSpPr>
          <a:xfrm>
            <a:off x="-89747" y="1507609"/>
            <a:ext cx="1765889" cy="3175210"/>
            <a:chOff x="-89747" y="1507609"/>
            <a:chExt cx="1765889" cy="3175210"/>
          </a:xfrm>
        </p:grpSpPr>
        <p:sp>
          <p:nvSpPr>
            <p:cNvPr id="35" name="TextBox 34">
              <a:extLst>
                <a:ext uri="{FF2B5EF4-FFF2-40B4-BE49-F238E27FC236}">
                  <a16:creationId xmlns:a16="http://schemas.microsoft.com/office/drawing/2014/main" id="{FB7253A6-32A2-0184-B7DC-96AAE300EF06}"/>
                </a:ext>
              </a:extLst>
            </p:cNvPr>
            <p:cNvSpPr txBox="1"/>
            <p:nvPr/>
          </p:nvSpPr>
          <p:spPr>
            <a:xfrm>
              <a:off x="213102" y="3483645"/>
              <a:ext cx="1463040" cy="1199174"/>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Assessment, Measurement, Evaluation </a:t>
              </a:r>
              <a:r>
                <a:rPr lang="en-US" sz="1600" dirty="0">
                  <a:latin typeface="Calibri" panose="020F0502020204030204" pitchFamily="34" charset="0"/>
                  <a:ea typeface="Calibri" panose="020F0502020204030204" pitchFamily="34" charset="0"/>
                  <a:cs typeface="Calibri" panose="020F0502020204030204" pitchFamily="34" charset="0"/>
                </a:rPr>
                <a:t>Expertise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27050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7867F1-42C7-430F-9878-9A3E847DA52E}"/>
              </a:ext>
            </a:extLst>
          </p:cNvPr>
          <p:cNvSpPr/>
          <p:nvPr/>
        </p:nvSpPr>
        <p:spPr>
          <a:xfrm>
            <a:off x="653142" y="2188029"/>
            <a:ext cx="262345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E722B-5559-403C-87AE-1B253F37EEEA}"/>
              </a:ext>
            </a:extLst>
          </p:cNvPr>
          <p:cNvSpPr/>
          <p:nvPr/>
        </p:nvSpPr>
        <p:spPr>
          <a:xfrm>
            <a:off x="4169228" y="2166257"/>
            <a:ext cx="4312620"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1E708-652B-4673-AF6D-F32507EE3CF9}"/>
              </a:ext>
            </a:extLst>
          </p:cNvPr>
          <p:cNvSpPr/>
          <p:nvPr/>
        </p:nvSpPr>
        <p:spPr>
          <a:xfrm>
            <a:off x="3597165" y="2656114"/>
            <a:ext cx="214448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81968-112C-49AF-B9BC-C296852D4CEB}"/>
              </a:ext>
            </a:extLst>
          </p:cNvPr>
          <p:cNvSpPr/>
          <p:nvPr/>
        </p:nvSpPr>
        <p:spPr>
          <a:xfrm>
            <a:off x="4408715" y="1676400"/>
            <a:ext cx="112122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effectLst/>
                <a:latin typeface="Calibri" panose="020F0502020204030204" pitchFamily="34" charset="0"/>
                <a:ea typeface="Calibri" panose="020F0502020204030204" pitchFamily="34" charset="0"/>
                <a:cs typeface="Calibri" panose="020F0502020204030204" pitchFamily="34" charset="0"/>
              </a:rPr>
              <a:t>[ˈ</a:t>
            </a:r>
            <a:r>
              <a:rPr lang="en-US" sz="2800" dirty="0" err="1">
                <a:effectLst/>
                <a:latin typeface="Calibri" panose="020F0502020204030204" pitchFamily="34" charset="0"/>
                <a:ea typeface="Calibri" panose="020F0502020204030204" pitchFamily="34" charset="0"/>
                <a:cs typeface="Calibri" panose="020F0502020204030204" pitchFamily="34" charset="0"/>
              </a:rPr>
              <a:t>lərniNG</a:t>
            </a:r>
            <a:r>
              <a:rPr lang="en-US" sz="2800" dirty="0">
                <a:effectLst/>
                <a:latin typeface="Calibri" panose="020F0502020204030204" pitchFamily="34" charset="0"/>
                <a:ea typeface="Calibri" panose="020F0502020204030204" pitchFamily="34" charset="0"/>
                <a:cs typeface="Calibri" panose="020F0502020204030204" pitchFamily="34" charset="0"/>
              </a:rPr>
              <a:t> ˌ</a:t>
            </a:r>
            <a:r>
              <a:rPr lang="en-US" sz="2800" dirty="0" err="1">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534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E"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pic>
        <p:nvPicPr>
          <p:cNvPr id="9" name="Learning Science"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pic>
        <p:nvPicPr>
          <p:cNvPr id="21" name="Edu Professional"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pic>
        <p:nvPicPr>
          <p:cNvPr id="19" name="Software"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pic>
        <p:nvPicPr>
          <p:cNvPr id="45" name="Environment"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nvGrpSpPr>
          <p:cNvPr id="59" name="Data">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p>
          </p:txBody>
        </p:sp>
      </p:grpSp>
      <p:sp>
        <p:nvSpPr>
          <p:cNvPr id="63" name="LXD">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p>
        </p:txBody>
      </p:sp>
      <p:grpSp>
        <p:nvGrpSpPr>
          <p:cNvPr id="71" name="Assessment">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p>
            </p:txBody>
          </p:sp>
        </p:grpSp>
      </p:grpSp>
      <p:sp>
        <p:nvSpPr>
          <p:cNvPr id="2" name="Right Brace 1">
            <a:extLst>
              <a:ext uri="{FF2B5EF4-FFF2-40B4-BE49-F238E27FC236}">
                <a16:creationId xmlns:a16="http://schemas.microsoft.com/office/drawing/2014/main" id="{9FB6E33C-085D-EE5D-1037-F709814C8820}"/>
              </a:ext>
            </a:extLst>
          </p:cNvPr>
          <p:cNvSpPr/>
          <p:nvPr/>
        </p:nvSpPr>
        <p:spPr bwMode="auto">
          <a:xfrm rot="5400000">
            <a:off x="5650058" y="-1919253"/>
            <a:ext cx="909335" cy="11606227"/>
          </a:xfrm>
          <a:prstGeom prst="rightBrace">
            <a:avLst>
              <a:gd name="adj1" fmla="val 175237"/>
              <a:gd name="adj2" fmla="val 50000"/>
            </a:avLst>
          </a:prstGeom>
          <a:noFill/>
          <a:ln w="38100" cap="sq"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Freeform: Shape 5">
            <a:extLst>
              <a:ext uri="{FF2B5EF4-FFF2-40B4-BE49-F238E27FC236}">
                <a16:creationId xmlns:a16="http://schemas.microsoft.com/office/drawing/2014/main" id="{92DA3527-E4B2-15F6-888A-0D2BCADC1A85}"/>
              </a:ext>
            </a:extLst>
          </p:cNvPr>
          <p:cNvSpPr/>
          <p:nvPr/>
        </p:nvSpPr>
        <p:spPr bwMode="auto">
          <a:xfrm>
            <a:off x="2526384" y="5204099"/>
            <a:ext cx="7277492" cy="103192"/>
          </a:xfrm>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extrusionOk="0">
                <a:moveTo>
                  <a:pt x="0" y="103192"/>
                </a:moveTo>
                <a:cubicBezTo>
                  <a:pt x="2654677" y="156020"/>
                  <a:pt x="5720921" y="16966"/>
                  <a:pt x="7277492" y="56058"/>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Freeform: Shape 21">
            <a:extLst>
              <a:ext uri="{FF2B5EF4-FFF2-40B4-BE49-F238E27FC236}">
                <a16:creationId xmlns:a16="http://schemas.microsoft.com/office/drawing/2014/main" id="{64B2E061-A8FD-E325-107C-C18F92C90401}"/>
              </a:ext>
            </a:extLst>
          </p:cNvPr>
          <p:cNvSpPr/>
          <p:nvPr/>
        </p:nvSpPr>
        <p:spPr bwMode="auto">
          <a:xfrm rot="10740000" flipV="1">
            <a:off x="2621076" y="5257125"/>
            <a:ext cx="7182666" cy="78022"/>
          </a:xfrm>
          <a:custGeom>
            <a:avLst/>
            <a:gdLst>
              <a:gd name="connsiteX0" fmla="*/ 0 w 7182666"/>
              <a:gd name="connsiteY0" fmla="*/ 78022 h 78022"/>
              <a:gd name="connsiteX1" fmla="*/ 7182666 w 7182666"/>
              <a:gd name="connsiteY1" fmla="*/ 42384 h 78022"/>
            </a:gdLst>
            <a:ahLst/>
            <a:cxnLst>
              <a:cxn ang="0">
                <a:pos x="connsiteX0" y="connsiteY0"/>
              </a:cxn>
              <a:cxn ang="0">
                <a:pos x="connsiteX1" y="connsiteY1"/>
              </a:cxn>
            </a:cxnLst>
            <a:rect l="l" t="t" r="r" b="b"/>
            <a:pathLst>
              <a:path w="7182666" h="78022" extrusionOk="0">
                <a:moveTo>
                  <a:pt x="0" y="78022"/>
                </a:moveTo>
                <a:cubicBezTo>
                  <a:pt x="2552153" y="203494"/>
                  <a:pt x="5775626" y="146434"/>
                  <a:pt x="7182666" y="42384"/>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Freeform: Shape 22">
            <a:extLst>
              <a:ext uri="{FF2B5EF4-FFF2-40B4-BE49-F238E27FC236}">
                <a16:creationId xmlns:a16="http://schemas.microsoft.com/office/drawing/2014/main" id="{5973549C-D0E6-B0FC-FD73-846196673170}"/>
              </a:ext>
            </a:extLst>
          </p:cNvPr>
          <p:cNvSpPr/>
          <p:nvPr/>
        </p:nvSpPr>
        <p:spPr bwMode="auto">
          <a:xfrm rot="10860000" flipV="1">
            <a:off x="2642052" y="5413986"/>
            <a:ext cx="7046155" cy="45719"/>
          </a:xfrm>
          <a:custGeom>
            <a:avLst/>
            <a:gdLst>
              <a:gd name="connsiteX0" fmla="*/ 0 w 7046155"/>
              <a:gd name="connsiteY0" fmla="*/ 45719 h 45719"/>
              <a:gd name="connsiteX1" fmla="*/ 7046155 w 7046155"/>
              <a:gd name="connsiteY1" fmla="*/ 24836 h 45719"/>
            </a:gdLst>
            <a:ahLst/>
            <a:cxnLst>
              <a:cxn ang="0">
                <a:pos x="connsiteX0" y="connsiteY0"/>
              </a:cxn>
              <a:cxn ang="0">
                <a:pos x="connsiteX1" y="connsiteY1"/>
              </a:cxn>
            </a:cxnLst>
            <a:rect l="l" t="t" r="r" b="b"/>
            <a:pathLst>
              <a:path w="7046155" h="45719" extrusionOk="0">
                <a:moveTo>
                  <a:pt x="0" y="45719"/>
                </a:moveTo>
                <a:cubicBezTo>
                  <a:pt x="2614478" y="103280"/>
                  <a:pt x="5642046" y="139229"/>
                  <a:pt x="7046155"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 name="Shared Understanding">
            <a:extLst>
              <a:ext uri="{FF2B5EF4-FFF2-40B4-BE49-F238E27FC236}">
                <a16:creationId xmlns:a16="http://schemas.microsoft.com/office/drawing/2014/main" id="{8A111EE3-84E5-436D-5F7F-5F768EC9A942}"/>
              </a:ext>
            </a:extLst>
          </p:cNvPr>
          <p:cNvPicPr>
            <a:picLocks noChangeAspect="1"/>
          </p:cNvPicPr>
          <p:nvPr/>
        </p:nvPicPr>
        <p:blipFill>
          <a:blip r:embed="rId17"/>
          <a:stretch>
            <a:fillRect/>
          </a:stretch>
        </p:blipFill>
        <p:spPr>
          <a:xfrm>
            <a:off x="0" y="3866572"/>
            <a:ext cx="12192000" cy="2315799"/>
          </a:xfrm>
          <a:prstGeom prst="rect">
            <a:avLst/>
          </a:prstGeom>
        </p:spPr>
      </p:pic>
    </p:spTree>
    <p:extLst>
      <p:ext uri="{BB962C8B-B14F-4D97-AF65-F5344CB8AC3E}">
        <p14:creationId xmlns:p14="http://schemas.microsoft.com/office/powerpoint/2010/main" val="325067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50"/>
                                        <p:tgtEl>
                                          <p:spTgt spid="6"/>
                                        </p:tgtEl>
                                      </p:cBhvr>
                                    </p:animEffect>
                                  </p:childTnLst>
                                </p:cTn>
                              </p:par>
                            </p:childTnLst>
                          </p:cTn>
                        </p:par>
                        <p:par>
                          <p:cTn id="17" fill="hold">
                            <p:stCondLst>
                              <p:cond delay="25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25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77630-8818-401C-9764-BAEF26AB16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3068" y="842573"/>
            <a:ext cx="4443621" cy="5529948"/>
          </a:xfrm>
          <a:prstGeom prst="rect">
            <a:avLst/>
          </a:prstGeom>
        </p:spPr>
      </p:pic>
      <p:sp>
        <p:nvSpPr>
          <p:cNvPr id="4" name="TextBox 3">
            <a:extLst>
              <a:ext uri="{FF2B5EF4-FFF2-40B4-BE49-F238E27FC236}">
                <a16:creationId xmlns:a16="http://schemas.microsoft.com/office/drawing/2014/main" id="{AB18EC7B-D598-0A79-4D74-A55E4A18F94A}"/>
              </a:ext>
            </a:extLst>
          </p:cNvPr>
          <p:cNvSpPr txBox="1"/>
          <p:nvPr/>
        </p:nvSpPr>
        <p:spPr>
          <a:xfrm>
            <a:off x="6540404" y="650965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F5EFC8E-5AA5-629F-026E-061A0611AB00}"/>
              </a:ext>
            </a:extLst>
          </p:cNvPr>
          <p:cNvSpPr txBox="1"/>
          <p:nvPr/>
        </p:nvSpPr>
        <p:spPr>
          <a:xfrm>
            <a:off x="763572" y="1545996"/>
            <a:ext cx="5673138" cy="156966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Here’s a popular graphic used by the Learning Engineering professional community</a:t>
            </a:r>
          </a:p>
        </p:txBody>
      </p:sp>
      <p:sp>
        <p:nvSpPr>
          <p:cNvPr id="5" name="Oval 4">
            <a:extLst>
              <a:ext uri="{FF2B5EF4-FFF2-40B4-BE49-F238E27FC236}">
                <a16:creationId xmlns:a16="http://schemas.microsoft.com/office/drawing/2014/main" id="{3CB54589-92BD-200F-06B8-2469EF0D6DEF}"/>
              </a:ext>
            </a:extLst>
          </p:cNvPr>
          <p:cNvSpPr/>
          <p:nvPr/>
        </p:nvSpPr>
        <p:spPr bwMode="auto">
          <a:xfrm rot="20588556">
            <a:off x="8842343" y="4260915"/>
            <a:ext cx="2092750" cy="1527143"/>
          </a:xfrm>
          <a:custGeom>
            <a:avLst/>
            <a:gdLst>
              <a:gd name="connsiteX0" fmla="*/ 0 w 2092750"/>
              <a:gd name="connsiteY0" fmla="*/ 763572 h 1527143"/>
              <a:gd name="connsiteX1" fmla="*/ 1046375 w 2092750"/>
              <a:gd name="connsiteY1" fmla="*/ 0 h 1527143"/>
              <a:gd name="connsiteX2" fmla="*/ 2092750 w 2092750"/>
              <a:gd name="connsiteY2" fmla="*/ 763572 h 1527143"/>
              <a:gd name="connsiteX3" fmla="*/ 1046375 w 2092750"/>
              <a:gd name="connsiteY3" fmla="*/ 1527144 h 1527143"/>
              <a:gd name="connsiteX4" fmla="*/ 0 w 2092750"/>
              <a:gd name="connsiteY4" fmla="*/ 763572 h 152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750" h="1527143" extrusionOk="0">
                <a:moveTo>
                  <a:pt x="0" y="763572"/>
                </a:moveTo>
                <a:cubicBezTo>
                  <a:pt x="3085" y="318655"/>
                  <a:pt x="484346" y="12782"/>
                  <a:pt x="1046375" y="0"/>
                </a:cubicBezTo>
                <a:cubicBezTo>
                  <a:pt x="1613014" y="-4257"/>
                  <a:pt x="2120204" y="245600"/>
                  <a:pt x="2092750" y="763572"/>
                </a:cubicBezTo>
                <a:cubicBezTo>
                  <a:pt x="2116289" y="1169722"/>
                  <a:pt x="1611292" y="1560218"/>
                  <a:pt x="1046375" y="1527144"/>
                </a:cubicBezTo>
                <a:cubicBezTo>
                  <a:pt x="439406" y="1622620"/>
                  <a:pt x="56860" y="1135269"/>
                  <a:pt x="0" y="763572"/>
                </a:cubicBezTo>
                <a:close/>
              </a:path>
            </a:pathLst>
          </a:custGeom>
          <a:noFill/>
          <a:ln w="63500" cap="flat" cmpd="sng" algn="ctr">
            <a:solidFill>
              <a:srgbClr val="EB002D"/>
            </a:solidFill>
            <a:prstDash val="solid"/>
            <a:miter lim="800000"/>
            <a:headEnd type="none" w="med" len="med"/>
            <a:tailEnd type="none" w="med" len="med"/>
            <a:extLst>
              <a:ext uri="{C807C97D-BFC1-408E-A445-0C87EB9F89A2}">
                <ask:lineSketchStyleProps xmlns:ask="http://schemas.microsoft.com/office/drawing/2018/sketchyshapes" sd="4266498984">
                  <a:prstGeom prst="ellipse">
                    <a:avLst/>
                  </a:pr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Arrow: Right 5">
            <a:extLst>
              <a:ext uri="{FF2B5EF4-FFF2-40B4-BE49-F238E27FC236}">
                <a16:creationId xmlns:a16="http://schemas.microsoft.com/office/drawing/2014/main" id="{AA9DF11C-76A1-82B8-A88F-26D67BC88F33}"/>
              </a:ext>
            </a:extLst>
          </p:cNvPr>
          <p:cNvSpPr/>
          <p:nvPr/>
        </p:nvSpPr>
        <p:spPr bwMode="auto">
          <a:xfrm>
            <a:off x="1998482" y="4207103"/>
            <a:ext cx="7228963" cy="1411272"/>
          </a:xfrm>
          <a:prstGeom prst="rightArrow">
            <a:avLst>
              <a:gd name="adj1" fmla="val 100000"/>
              <a:gd name="adj2" fmla="val 50000"/>
            </a:avLst>
          </a:prstGeom>
          <a:solidFill>
            <a:srgbClr val="EB002D"/>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27432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Learning Engineering isn’t “done to” learners and other stakeholders. It’s accomplished </a:t>
            </a:r>
            <a:r>
              <a:rPr kumimoji="0" lang="en-US" sz="2400" b="0" i="1" u="none" strike="noStrike" cap="none" normalizeH="0" baseline="0" dirty="0">
                <a:ln>
                  <a:noFill/>
                </a:ln>
                <a:solidFill>
                  <a:schemeClr val="bg1"/>
                </a:solidFill>
                <a:effectLst/>
                <a:latin typeface="Calibri" panose="020F0502020204030204" pitchFamily="34" charset="0"/>
                <a:cs typeface="Calibri" panose="020F0502020204030204" pitchFamily="34" charset="0"/>
              </a:rPr>
              <a:t>by, with, and through</a:t>
            </a: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them.</a:t>
            </a:r>
          </a:p>
        </p:txBody>
      </p:sp>
      <p:sp>
        <p:nvSpPr>
          <p:cNvPr id="7" name="TextBox 6">
            <a:extLst>
              <a:ext uri="{FF2B5EF4-FFF2-40B4-BE49-F238E27FC236}">
                <a16:creationId xmlns:a16="http://schemas.microsoft.com/office/drawing/2014/main" id="{75A1C919-AD49-9B61-FF31-EA2B852C3FAB}"/>
              </a:ext>
            </a:extLst>
          </p:cNvPr>
          <p:cNvSpPr txBox="1"/>
          <p:nvPr/>
        </p:nvSpPr>
        <p:spPr>
          <a:xfrm>
            <a:off x="1911293" y="5692029"/>
            <a:ext cx="6438507" cy="461665"/>
          </a:xfrm>
          <a:prstGeom prst="rect">
            <a:avLst/>
          </a:prstGeom>
          <a:noFill/>
        </p:spPr>
        <p:txBody>
          <a:bodyPr wrap="square" rtlCol="0">
            <a:spAutoFit/>
          </a:bodyPr>
          <a:lstStyle/>
          <a:p>
            <a:r>
              <a:rPr lang="en-US" sz="2400" dirty="0">
                <a:solidFill>
                  <a:srgbClr val="7D9192"/>
                </a:solidFill>
                <a:latin typeface="Calibri" panose="020F0502020204030204" pitchFamily="34" charset="0"/>
                <a:cs typeface="Calibri" panose="020F0502020204030204" pitchFamily="34" charset="0"/>
              </a:rPr>
              <a:t>Learners and stakeholders are part of the team!</a:t>
            </a:r>
          </a:p>
        </p:txBody>
      </p:sp>
    </p:spTree>
    <p:extLst>
      <p:ext uri="{BB962C8B-B14F-4D97-AF65-F5344CB8AC3E}">
        <p14:creationId xmlns:p14="http://schemas.microsoft.com/office/powerpoint/2010/main" val="173201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97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F158702-B803-D5DD-DB26-0F96AD712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109545" y="2112579"/>
            <a:ext cx="2590512" cy="599090"/>
          </a:xfrm>
          <a:custGeom>
            <a:avLst/>
            <a:gdLst>
              <a:gd name="connsiteX0" fmla="*/ 0 w 2590512"/>
              <a:gd name="connsiteY0" fmla="*/ 299545 h 599090"/>
              <a:gd name="connsiteX1" fmla="*/ 1295256 w 2590512"/>
              <a:gd name="connsiteY1" fmla="*/ 0 h 599090"/>
              <a:gd name="connsiteX2" fmla="*/ 2590512 w 2590512"/>
              <a:gd name="connsiteY2" fmla="*/ 299545 h 599090"/>
              <a:gd name="connsiteX3" fmla="*/ 1295256 w 2590512"/>
              <a:gd name="connsiteY3" fmla="*/ 599090 h 599090"/>
              <a:gd name="connsiteX4" fmla="*/ 0 w 2590512"/>
              <a:gd name="connsiteY4" fmla="*/ 299545 h 59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512" h="599090" extrusionOk="0">
                <a:moveTo>
                  <a:pt x="0" y="299545"/>
                </a:moveTo>
                <a:cubicBezTo>
                  <a:pt x="-46439" y="136097"/>
                  <a:pt x="614860" y="34366"/>
                  <a:pt x="1295256" y="0"/>
                </a:cubicBezTo>
                <a:cubicBezTo>
                  <a:pt x="2011718" y="2281"/>
                  <a:pt x="2591278" y="157502"/>
                  <a:pt x="2590512" y="299545"/>
                </a:cubicBezTo>
                <a:cubicBezTo>
                  <a:pt x="2542221" y="392123"/>
                  <a:pt x="2082989" y="686606"/>
                  <a:pt x="1295256" y="599090"/>
                </a:cubicBezTo>
                <a:cubicBezTo>
                  <a:pt x="583915" y="584178"/>
                  <a:pt x="4807" y="473941"/>
                  <a:pt x="0" y="299545"/>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40405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Model">
            <a:extLst>
              <a:ext uri="{FF2B5EF4-FFF2-40B4-BE49-F238E27FC236}">
                <a16:creationId xmlns:a16="http://schemas.microsoft.com/office/drawing/2014/main" id="{9975DE51-15C9-998C-BD24-6DA1BD2BC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3" name="Rectangle: Rounded Corners 2">
            <a:extLst>
              <a:ext uri="{FF2B5EF4-FFF2-40B4-BE49-F238E27FC236}">
                <a16:creationId xmlns:a16="http://schemas.microsoft.com/office/drawing/2014/main" id="{CCC853CA-692B-D72D-5C8B-964A9738B6C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4" name="TextBox 3">
            <a:extLst>
              <a:ext uri="{FF2B5EF4-FFF2-40B4-BE49-F238E27FC236}">
                <a16:creationId xmlns:a16="http://schemas.microsoft.com/office/drawing/2014/main" id="{AE5778C4-E621-8515-ECAD-F727D375BDE5}"/>
              </a:ext>
            </a:extLst>
          </p:cNvPr>
          <p:cNvSpPr txBox="1"/>
          <p:nvPr/>
        </p:nvSpPr>
        <p:spPr>
          <a:xfrm>
            <a:off x="7440684" y="1616516"/>
            <a:ext cx="4301038" cy="540680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Learners’ interests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Capabilities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Developmental stages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Probable prior knowledge</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Everyday experiences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Support needs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Attitudes and beliefs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Time constraints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Learning environment</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Faculty and mentor availability</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Teachers’ capabilities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Social context</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Technology availability </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Digital literacy</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Sometimes their living conditions</a:t>
            </a:r>
          </a:p>
        </p:txBody>
      </p:sp>
      <p:sp>
        <p:nvSpPr>
          <p:cNvPr id="9" name="TextBox 8">
            <a:extLst>
              <a:ext uri="{FF2B5EF4-FFF2-40B4-BE49-F238E27FC236}">
                <a16:creationId xmlns:a16="http://schemas.microsoft.com/office/drawing/2014/main" id="{BC133C9D-A616-5E7A-10A6-26FCADBEBB9C}"/>
              </a:ext>
            </a:extLst>
          </p:cNvPr>
          <p:cNvSpPr txBox="1"/>
          <p:nvPr/>
        </p:nvSpPr>
        <p:spPr>
          <a:xfrm>
            <a:off x="7378101" y="854150"/>
            <a:ext cx="4660523" cy="769441"/>
          </a:xfrm>
          <a:prstGeom prst="rect">
            <a:avLst/>
          </a:prstGeom>
          <a:noFill/>
        </p:spPr>
        <p:txBody>
          <a:bodyPr wrap="square">
            <a:spAutoFit/>
          </a:bodyPr>
          <a:lstStyle/>
          <a:p>
            <a:r>
              <a:rPr lang="en-US" sz="2200" dirty="0">
                <a:latin typeface="Calibri" panose="020F0502020204030204" pitchFamily="34" charset="0"/>
                <a:cs typeface="Calibri" panose="020F0502020204030204" pitchFamily="34" charset="0"/>
              </a:rPr>
              <a:t>Before beginning to design, it’s important to understand the context: </a:t>
            </a:r>
          </a:p>
        </p:txBody>
      </p:sp>
      <p:sp>
        <p:nvSpPr>
          <p:cNvPr id="10" name="TextBox 9">
            <a:extLst>
              <a:ext uri="{FF2B5EF4-FFF2-40B4-BE49-F238E27FC236}">
                <a16:creationId xmlns:a16="http://schemas.microsoft.com/office/drawing/2014/main" id="{A38953E7-9EEA-E8EB-529A-803E87E18924}"/>
              </a:ext>
            </a:extLst>
          </p:cNvPr>
          <p:cNvSpPr txBox="1"/>
          <p:nvPr/>
        </p:nvSpPr>
        <p:spPr>
          <a:xfrm>
            <a:off x="12638315" y="4720127"/>
            <a:ext cx="1687286" cy="1015663"/>
          </a:xfrm>
          <a:prstGeom prst="rect">
            <a:avLst/>
          </a:prstGeom>
          <a:solidFill>
            <a:srgbClr val="EB002D"/>
          </a:solidFill>
        </p:spPr>
        <p:txBody>
          <a:bodyPr wrap="square" rtlCol="0">
            <a:spAutoFit/>
          </a:bodyPr>
          <a:lstStyle/>
          <a:p>
            <a:r>
              <a:rPr lang="en-US" sz="1200" dirty="0"/>
              <a:t>This is intentionally running off the page, because that’s a bit of a joke (i.e., there is a lot to consider)</a:t>
            </a:r>
          </a:p>
        </p:txBody>
      </p:sp>
      <p:pic>
        <p:nvPicPr>
          <p:cNvPr id="6" name="Remember This">
            <a:extLst>
              <a:ext uri="{FF2B5EF4-FFF2-40B4-BE49-F238E27FC236}">
                <a16:creationId xmlns:a16="http://schemas.microsoft.com/office/drawing/2014/main" id="{B8551841-CECA-1332-4F05-B191C8EAE4B5}"/>
              </a:ext>
            </a:extLst>
          </p:cNvPr>
          <p:cNvPicPr>
            <a:picLocks noChangeAspect="1"/>
          </p:cNvPicPr>
          <p:nvPr/>
        </p:nvPicPr>
        <p:blipFill>
          <a:blip r:embed="rId5"/>
          <a:stretch>
            <a:fillRect/>
          </a:stretch>
        </p:blipFill>
        <p:spPr>
          <a:xfrm>
            <a:off x="6746728" y="584540"/>
            <a:ext cx="5445272" cy="1458686"/>
          </a:xfrm>
          <a:prstGeom prst="rect">
            <a:avLst/>
          </a:prstGeom>
        </p:spPr>
      </p:pic>
    </p:spTree>
    <p:extLst>
      <p:ext uri="{BB962C8B-B14F-4D97-AF65-F5344CB8AC3E}">
        <p14:creationId xmlns:p14="http://schemas.microsoft.com/office/powerpoint/2010/main" val="849270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600"/>
                                        <p:tgtEl>
                                          <p:spTgt spid="4">
                                            <p:txEl>
                                              <p:pRg st="0" end="0"/>
                                            </p:txEl>
                                          </p:spTgt>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4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300"/>
                                        <p:tgtEl>
                                          <p:spTgt spid="4">
                                            <p:txEl>
                                              <p:pRg st="3" end="3"/>
                                            </p:txEl>
                                          </p:spTgt>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00"/>
                                        <p:tgtEl>
                                          <p:spTgt spid="4">
                                            <p:txEl>
                                              <p:pRg st="4" end="4"/>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50"/>
                                        <p:tgtEl>
                                          <p:spTgt spid="4">
                                            <p:txEl>
                                              <p:pRg st="5" end="5"/>
                                            </p:txEl>
                                          </p:spTgt>
                                        </p:tgtEl>
                                      </p:cBhvr>
                                    </p:animEffect>
                                  </p:childTnLst>
                                </p:cTn>
                              </p:par>
                            </p:childTnLst>
                          </p:cTn>
                        </p:par>
                        <p:par>
                          <p:cTn id="37" fill="hold">
                            <p:stCondLst>
                              <p:cond delay="2150"/>
                            </p:stCondLst>
                            <p:childTnLst>
                              <p:par>
                                <p:cTn id="38" presetID="10" presetClass="entr" presetSubtype="0"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150"/>
                                        <p:tgtEl>
                                          <p:spTgt spid="4">
                                            <p:txEl>
                                              <p:pRg st="6" end="6"/>
                                            </p:txEl>
                                          </p:spTgt>
                                        </p:tgtEl>
                                      </p:cBhvr>
                                    </p:animEffect>
                                  </p:childTnLst>
                                </p:cTn>
                              </p:par>
                            </p:childTnLst>
                          </p:cTn>
                        </p:par>
                        <p:par>
                          <p:cTn id="41" fill="hold">
                            <p:stCondLst>
                              <p:cond delay="2300"/>
                            </p:stCondLst>
                            <p:childTnLst>
                              <p:par>
                                <p:cTn id="42" presetID="10"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50"/>
                                        <p:tgtEl>
                                          <p:spTgt spid="4">
                                            <p:txEl>
                                              <p:pRg st="7" end="7"/>
                                            </p:txEl>
                                          </p:spTgt>
                                        </p:tgtEl>
                                      </p:cBhvr>
                                    </p:animEffect>
                                  </p:childTnLst>
                                </p:cTn>
                              </p:par>
                            </p:childTnLst>
                          </p:cTn>
                        </p:par>
                        <p:par>
                          <p:cTn id="45" fill="hold">
                            <p:stCondLst>
                              <p:cond delay="2450"/>
                            </p:stCondLst>
                            <p:childTnLst>
                              <p:par>
                                <p:cTn id="46" presetID="10" presetClass="entr" presetSubtype="0" fill="hold"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150"/>
                                        <p:tgtEl>
                                          <p:spTgt spid="4">
                                            <p:txEl>
                                              <p:pRg st="8" end="8"/>
                                            </p:txEl>
                                          </p:spTgt>
                                        </p:tgtEl>
                                      </p:cBhvr>
                                    </p:animEffect>
                                  </p:childTnLst>
                                </p:cTn>
                              </p:par>
                            </p:childTnLst>
                          </p:cTn>
                        </p:par>
                        <p:par>
                          <p:cTn id="49" fill="hold">
                            <p:stCondLst>
                              <p:cond delay="2600"/>
                            </p:stCondLst>
                            <p:childTnLst>
                              <p:par>
                                <p:cTn id="50" presetID="10" presetClass="entr" presetSubtype="0" fill="hold" nodeType="after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
                                        <p:tgtEl>
                                          <p:spTgt spid="4">
                                            <p:txEl>
                                              <p:pRg st="9" end="9"/>
                                            </p:txEl>
                                          </p:spTgt>
                                        </p:tgtEl>
                                      </p:cBhvr>
                                    </p:animEffect>
                                  </p:childTnLst>
                                </p:cTn>
                              </p:par>
                            </p:childTnLst>
                          </p:cTn>
                        </p:par>
                        <p:par>
                          <p:cTn id="53" fill="hold">
                            <p:stCondLst>
                              <p:cond delay="2700"/>
                            </p:stCondLst>
                            <p:childTnLst>
                              <p:par>
                                <p:cTn id="54" presetID="10" presetClass="entr" presetSubtype="0" fill="hold" nodeType="after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
                                        <p:tgtEl>
                                          <p:spTgt spid="4">
                                            <p:txEl>
                                              <p:pRg st="10" end="10"/>
                                            </p:txEl>
                                          </p:spTgt>
                                        </p:tgtEl>
                                      </p:cBhvr>
                                    </p:animEffect>
                                  </p:childTnLst>
                                </p:cTn>
                              </p:par>
                            </p:childTnLst>
                          </p:cTn>
                        </p:par>
                        <p:par>
                          <p:cTn id="57" fill="hold">
                            <p:stCondLst>
                              <p:cond delay="2800"/>
                            </p:stCondLst>
                            <p:childTnLst>
                              <p:par>
                                <p:cTn id="58" presetID="10" presetClass="entr" presetSubtype="0" fill="hold" nodeType="after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fade">
                                      <p:cBhvr>
                                        <p:cTn id="60" dur="50"/>
                                        <p:tgtEl>
                                          <p:spTgt spid="4">
                                            <p:txEl>
                                              <p:pRg st="11" end="11"/>
                                            </p:txEl>
                                          </p:spTgt>
                                        </p:tgtEl>
                                      </p:cBhvr>
                                    </p:animEffect>
                                  </p:childTnLst>
                                </p:cTn>
                              </p:par>
                            </p:childTnLst>
                          </p:cTn>
                        </p:par>
                        <p:par>
                          <p:cTn id="61" fill="hold">
                            <p:stCondLst>
                              <p:cond delay="2850"/>
                            </p:stCondLst>
                            <p:childTnLst>
                              <p:par>
                                <p:cTn id="62" presetID="10" presetClass="entr" presetSubtype="0" fill="hold" nodeType="afterEffect">
                                  <p:stCondLst>
                                    <p:cond delay="0"/>
                                  </p:stCondLst>
                                  <p:childTnLst>
                                    <p:set>
                                      <p:cBhvr>
                                        <p:cTn id="63" dur="1" fill="hold">
                                          <p:stCondLst>
                                            <p:cond delay="0"/>
                                          </p:stCondLst>
                                        </p:cTn>
                                        <p:tgtEl>
                                          <p:spTgt spid="4">
                                            <p:txEl>
                                              <p:pRg st="12" end="12"/>
                                            </p:txEl>
                                          </p:spTgt>
                                        </p:tgtEl>
                                        <p:attrNameLst>
                                          <p:attrName>style.visibility</p:attrName>
                                        </p:attrNameLst>
                                      </p:cBhvr>
                                      <p:to>
                                        <p:strVal val="visible"/>
                                      </p:to>
                                    </p:set>
                                    <p:animEffect transition="in" filter="fade">
                                      <p:cBhvr>
                                        <p:cTn id="64" dur="50"/>
                                        <p:tgtEl>
                                          <p:spTgt spid="4">
                                            <p:txEl>
                                              <p:pRg st="12" end="12"/>
                                            </p:txEl>
                                          </p:spTgt>
                                        </p:tgtEl>
                                      </p:cBhvr>
                                    </p:animEffect>
                                  </p:childTnLst>
                                </p:cTn>
                              </p:par>
                            </p:childTnLst>
                          </p:cTn>
                        </p:par>
                        <p:par>
                          <p:cTn id="65" fill="hold">
                            <p:stCondLst>
                              <p:cond delay="2900"/>
                            </p:stCondLst>
                            <p:childTnLst>
                              <p:par>
                                <p:cTn id="66" presetID="10" presetClass="entr" presetSubtype="0" fill="hold" nodeType="afterEffect">
                                  <p:stCondLst>
                                    <p:cond delay="0"/>
                                  </p:stCondLst>
                                  <p:childTnLst>
                                    <p:set>
                                      <p:cBhvr>
                                        <p:cTn id="67" dur="1" fill="hold">
                                          <p:stCondLst>
                                            <p:cond delay="0"/>
                                          </p:stCondLst>
                                        </p:cTn>
                                        <p:tgtEl>
                                          <p:spTgt spid="4">
                                            <p:txEl>
                                              <p:pRg st="13" end="13"/>
                                            </p:txEl>
                                          </p:spTgt>
                                        </p:tgtEl>
                                        <p:attrNameLst>
                                          <p:attrName>style.visibility</p:attrName>
                                        </p:attrNameLst>
                                      </p:cBhvr>
                                      <p:to>
                                        <p:strVal val="visible"/>
                                      </p:to>
                                    </p:set>
                                    <p:animEffect transition="in" filter="fade">
                                      <p:cBhvr>
                                        <p:cTn id="68" dur="50"/>
                                        <p:tgtEl>
                                          <p:spTgt spid="4">
                                            <p:txEl>
                                              <p:pRg st="13" end="13"/>
                                            </p:txEl>
                                          </p:spTgt>
                                        </p:tgtEl>
                                      </p:cBhvr>
                                    </p:animEffect>
                                  </p:childTnLst>
                                </p:cTn>
                              </p:par>
                            </p:childTnLst>
                          </p:cTn>
                        </p:par>
                        <p:par>
                          <p:cTn id="69" fill="hold">
                            <p:stCondLst>
                              <p:cond delay="2950"/>
                            </p:stCondLst>
                            <p:childTnLst>
                              <p:par>
                                <p:cTn id="70" presetID="10" presetClass="entr" presetSubtype="0" fill="hold" nodeType="after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5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9C251-0915-0CF3-D2C8-A92C8753FF5F}"/>
              </a:ext>
            </a:extLst>
          </p:cNvPr>
          <p:cNvSpPr txBox="1"/>
          <p:nvPr/>
        </p:nvSpPr>
        <p:spPr>
          <a:xfrm>
            <a:off x="718008" y="2253006"/>
            <a:ext cx="10755984" cy="2585323"/>
          </a:xfrm>
          <a:prstGeom prst="rect">
            <a:avLst/>
          </a:prstGeom>
          <a:noFill/>
        </p:spPr>
        <p:txBody>
          <a:bodyPr wrap="square" rtlCol="0">
            <a:spAutoFit/>
          </a:bodyPr>
          <a:lstStyle/>
          <a:p>
            <a:pPr algn="ctr"/>
            <a:r>
              <a:rPr lang="en-US" sz="5400" dirty="0">
                <a:latin typeface="Calibri" panose="020F0502020204030204" pitchFamily="34" charset="0"/>
                <a:cs typeface="Calibri" panose="020F0502020204030204" pitchFamily="34" charset="0"/>
              </a:rPr>
              <a:t>It’s useful to envision the context as a </a:t>
            </a:r>
            <a:r>
              <a:rPr lang="en-US" sz="5400" b="1" dirty="0">
                <a:solidFill>
                  <a:srgbClr val="1C75BC"/>
                </a:solidFill>
                <a:latin typeface="Calibri" panose="020F0502020204030204" pitchFamily="34" charset="0"/>
                <a:cs typeface="Calibri" panose="020F0502020204030204" pitchFamily="34" charset="0"/>
              </a:rPr>
              <a:t>human-centric system</a:t>
            </a:r>
            <a:r>
              <a:rPr lang="en-US" sz="5400" dirty="0">
                <a:latin typeface="Calibri" panose="020F0502020204030204" pitchFamily="34" charset="0"/>
                <a:cs typeface="Calibri" panose="020F0502020204030204" pitchFamily="34" charset="0"/>
              </a:rPr>
              <a:t>.</a:t>
            </a:r>
          </a:p>
          <a:p>
            <a:pPr algn="ctr"/>
            <a:endParaRPr 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176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255CBE75-FD73-F1CC-EF05-7074756F2C43}"/>
              </a:ext>
            </a:extLst>
          </p:cNvPr>
          <p:cNvSpPr txBox="1"/>
          <p:nvPr/>
        </p:nvSpPr>
        <p:spPr>
          <a:xfrm>
            <a:off x="4147570" y="5703514"/>
            <a:ext cx="3763979" cy="584775"/>
          </a:xfrm>
          <a:prstGeom prst="rect">
            <a:avLst/>
          </a:prstGeom>
          <a:noFill/>
        </p:spPr>
        <p:txBody>
          <a:bodyPr wrap="none" rtlCol="0">
            <a:spAutoFit/>
          </a:bodyPr>
          <a:lstStyle/>
          <a:p>
            <a:r>
              <a:rPr lang="en-US" dirty="0">
                <a:solidFill>
                  <a:srgbClr val="0F3E65"/>
                </a:solidFill>
                <a:latin typeface="Calibri" panose="020F0502020204030204" pitchFamily="34" charset="0"/>
                <a:cs typeface="Calibri" panose="020F0502020204030204" pitchFamily="34" charset="0"/>
              </a:rPr>
              <a:t>start with the </a:t>
            </a:r>
            <a:r>
              <a:rPr lang="en-US" b="1" dirty="0">
                <a:solidFill>
                  <a:srgbClr val="0F3E65"/>
                </a:solidFill>
                <a:latin typeface="Calibri" panose="020F0502020204030204" pitchFamily="34" charset="0"/>
                <a:cs typeface="Calibri" panose="020F0502020204030204" pitchFamily="34" charset="0"/>
              </a:rPr>
              <a:t>learner</a:t>
            </a:r>
          </a:p>
        </p:txBody>
      </p:sp>
      <p:grpSp>
        <p:nvGrpSpPr>
          <p:cNvPr id="14" name="Group 13">
            <a:extLst>
              <a:ext uri="{FF2B5EF4-FFF2-40B4-BE49-F238E27FC236}">
                <a16:creationId xmlns:a16="http://schemas.microsoft.com/office/drawing/2014/main" id="{440A1CEF-E5E1-C0E5-277B-54B75A1E488D}"/>
              </a:ext>
            </a:extLst>
          </p:cNvPr>
          <p:cNvGrpSpPr/>
          <p:nvPr/>
        </p:nvGrpSpPr>
        <p:grpSpPr>
          <a:xfrm>
            <a:off x="5192555" y="2680567"/>
            <a:ext cx="1806890" cy="2614448"/>
            <a:chOff x="7974738" y="2209800"/>
            <a:chExt cx="1266924" cy="1833154"/>
          </a:xfrm>
        </p:grpSpPr>
        <p:pic>
          <p:nvPicPr>
            <p:cNvPr id="5" name="Graphic 4" descr="Man carrying folder">
              <a:extLst>
                <a:ext uri="{FF2B5EF4-FFF2-40B4-BE49-F238E27FC236}">
                  <a16:creationId xmlns:a16="http://schemas.microsoft.com/office/drawing/2014/main" id="{362117C8-CFFB-D9BE-6E13-4F35A8ECB9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4738" y="2949582"/>
              <a:ext cx="1266924" cy="1093372"/>
            </a:xfrm>
            <a:prstGeom prst="rect">
              <a:avLst/>
            </a:prstGeom>
          </p:spPr>
        </p:pic>
        <p:pic>
          <p:nvPicPr>
            <p:cNvPr id="7" name="Graphic 6" descr="Woman wearing a ribbon">
              <a:extLst>
                <a:ext uri="{FF2B5EF4-FFF2-40B4-BE49-F238E27FC236}">
                  <a16:creationId xmlns:a16="http://schemas.microsoft.com/office/drawing/2014/main" id="{59513B0F-FC33-3ECA-2034-3D5DAB3215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6250" y="2209800"/>
              <a:ext cx="723900" cy="914400"/>
            </a:xfrm>
            <a:prstGeom prst="rect">
              <a:avLst/>
            </a:prstGeom>
          </p:spPr>
        </p:pic>
        <p:pic>
          <p:nvPicPr>
            <p:cNvPr id="13" name="Graphic 12" descr="A smiling woman">
              <a:extLst>
                <a:ext uri="{FF2B5EF4-FFF2-40B4-BE49-F238E27FC236}">
                  <a16:creationId xmlns:a16="http://schemas.microsoft.com/office/drawing/2014/main" id="{7431715E-2E6E-6A65-B093-F11D40D3A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1615" y="2638699"/>
              <a:ext cx="358856" cy="392498"/>
            </a:xfrm>
            <a:prstGeom prst="rect">
              <a:avLst/>
            </a:prstGeom>
          </p:spPr>
        </p:pic>
      </p:grpSp>
      <p:grpSp>
        <p:nvGrpSpPr>
          <p:cNvPr id="83" name="Group 82">
            <a:extLst>
              <a:ext uri="{FF2B5EF4-FFF2-40B4-BE49-F238E27FC236}">
                <a16:creationId xmlns:a16="http://schemas.microsoft.com/office/drawing/2014/main" id="{480BB58E-E3A3-252C-E8CF-D02A4449F5B9}"/>
              </a:ext>
            </a:extLst>
          </p:cNvPr>
          <p:cNvGrpSpPr/>
          <p:nvPr/>
        </p:nvGrpSpPr>
        <p:grpSpPr>
          <a:xfrm>
            <a:off x="7400629" y="5315247"/>
            <a:ext cx="1899157" cy="1272435"/>
            <a:chOff x="7400629" y="5315247"/>
            <a:chExt cx="1899157" cy="1272435"/>
          </a:xfrm>
        </p:grpSpPr>
        <p:sp>
          <p:nvSpPr>
            <p:cNvPr id="45" name="Speech Bubble: Oval 44">
              <a:extLst>
                <a:ext uri="{FF2B5EF4-FFF2-40B4-BE49-F238E27FC236}">
                  <a16:creationId xmlns:a16="http://schemas.microsoft.com/office/drawing/2014/main" id="{8997AA0A-E448-71D3-7C7A-0C5B60ADD389}"/>
                </a:ext>
              </a:extLst>
            </p:cNvPr>
            <p:cNvSpPr/>
            <p:nvPr/>
          </p:nvSpPr>
          <p:spPr bwMode="auto">
            <a:xfrm flipH="1">
              <a:off x="7400629" y="5315247"/>
              <a:ext cx="1899157" cy="1272435"/>
            </a:xfrm>
            <a:prstGeom prst="wedgeEllipseCallout">
              <a:avLst>
                <a:gd name="adj1" fmla="val 87375"/>
                <a:gd name="adj2" fmla="val -187166"/>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Graphic 18" descr="Ribbon with solid fill">
              <a:extLst>
                <a:ext uri="{FF2B5EF4-FFF2-40B4-BE49-F238E27FC236}">
                  <a16:creationId xmlns:a16="http://schemas.microsoft.com/office/drawing/2014/main" id="{BEBCF05E-5A24-8126-3474-C9493279AC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830170" y="5445567"/>
              <a:ext cx="1040074" cy="1040074"/>
            </a:xfrm>
            <a:prstGeom prst="rect">
              <a:avLst/>
            </a:prstGeom>
          </p:spPr>
        </p:pic>
      </p:grpSp>
      <p:grpSp>
        <p:nvGrpSpPr>
          <p:cNvPr id="80" name="Group 79">
            <a:extLst>
              <a:ext uri="{FF2B5EF4-FFF2-40B4-BE49-F238E27FC236}">
                <a16:creationId xmlns:a16="http://schemas.microsoft.com/office/drawing/2014/main" id="{5975D2FA-402B-2CCF-F6EF-4A980BD9BC7B}"/>
              </a:ext>
            </a:extLst>
          </p:cNvPr>
          <p:cNvGrpSpPr/>
          <p:nvPr/>
        </p:nvGrpSpPr>
        <p:grpSpPr>
          <a:xfrm>
            <a:off x="7809041" y="1299499"/>
            <a:ext cx="1899157" cy="1327278"/>
            <a:chOff x="7809041" y="1299499"/>
            <a:chExt cx="1899157" cy="1327278"/>
          </a:xfrm>
        </p:grpSpPr>
        <p:sp>
          <p:nvSpPr>
            <p:cNvPr id="47" name="Speech Bubble: Oval 46">
              <a:extLst>
                <a:ext uri="{FF2B5EF4-FFF2-40B4-BE49-F238E27FC236}">
                  <a16:creationId xmlns:a16="http://schemas.microsoft.com/office/drawing/2014/main" id="{A97E7FC4-A547-FB88-229E-44A42A44C332}"/>
                </a:ext>
              </a:extLst>
            </p:cNvPr>
            <p:cNvSpPr/>
            <p:nvPr/>
          </p:nvSpPr>
          <p:spPr bwMode="auto">
            <a:xfrm flipH="1">
              <a:off x="7809041" y="1319936"/>
              <a:ext cx="1899157" cy="1272435"/>
            </a:xfrm>
            <a:prstGeom prst="wedgeEllipseCallout">
              <a:avLst>
                <a:gd name="adj1" fmla="val 108222"/>
                <a:gd name="adj2" fmla="val 71390"/>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1" name="Graphic 20" descr="Glasses with solid fill">
              <a:extLst>
                <a:ext uri="{FF2B5EF4-FFF2-40B4-BE49-F238E27FC236}">
                  <a16:creationId xmlns:a16="http://schemas.microsoft.com/office/drawing/2014/main" id="{FAEDB600-01D8-BD67-CEC9-4D46309470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094980" y="1299499"/>
              <a:ext cx="1327278" cy="1327278"/>
            </a:xfrm>
            <a:prstGeom prst="rect">
              <a:avLst/>
            </a:prstGeom>
          </p:spPr>
        </p:pic>
      </p:grpSp>
      <p:grpSp>
        <p:nvGrpSpPr>
          <p:cNvPr id="75" name="Group 74">
            <a:extLst>
              <a:ext uri="{FF2B5EF4-FFF2-40B4-BE49-F238E27FC236}">
                <a16:creationId xmlns:a16="http://schemas.microsoft.com/office/drawing/2014/main" id="{3E49068D-9282-1BD6-9740-6027E735094E}"/>
              </a:ext>
            </a:extLst>
          </p:cNvPr>
          <p:cNvGrpSpPr/>
          <p:nvPr/>
        </p:nvGrpSpPr>
        <p:grpSpPr>
          <a:xfrm>
            <a:off x="2469823" y="1319936"/>
            <a:ext cx="1899157" cy="1272435"/>
            <a:chOff x="2469823" y="1319936"/>
            <a:chExt cx="1899157" cy="1272435"/>
          </a:xfrm>
        </p:grpSpPr>
        <p:sp>
          <p:nvSpPr>
            <p:cNvPr id="34" name="Speech Bubble: Oval 33">
              <a:extLst>
                <a:ext uri="{FF2B5EF4-FFF2-40B4-BE49-F238E27FC236}">
                  <a16:creationId xmlns:a16="http://schemas.microsoft.com/office/drawing/2014/main" id="{C65CCA42-B83C-2D8C-38CB-50329DF116EB}"/>
                </a:ext>
              </a:extLst>
            </p:cNvPr>
            <p:cNvSpPr/>
            <p:nvPr/>
          </p:nvSpPr>
          <p:spPr bwMode="auto">
            <a:xfrm>
              <a:off x="2469823" y="1319936"/>
              <a:ext cx="1899157" cy="1272435"/>
            </a:xfrm>
            <a:prstGeom prst="wedgeEllipseCallout">
              <a:avLst>
                <a:gd name="adj1" fmla="val 108222"/>
                <a:gd name="adj2" fmla="val 71390"/>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3" name="Graphic 22" descr="Globe with solid fill">
              <a:extLst>
                <a:ext uri="{FF2B5EF4-FFF2-40B4-BE49-F238E27FC236}">
                  <a16:creationId xmlns:a16="http://schemas.microsoft.com/office/drawing/2014/main" id="{CFA90557-DFB0-727F-D392-00941EF34F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3932" y="1460684"/>
              <a:ext cx="990938" cy="990938"/>
            </a:xfrm>
            <a:prstGeom prst="rect">
              <a:avLst/>
            </a:prstGeom>
          </p:spPr>
        </p:pic>
      </p:grpSp>
      <p:grpSp>
        <p:nvGrpSpPr>
          <p:cNvPr id="62" name="Group 61">
            <a:extLst>
              <a:ext uri="{FF2B5EF4-FFF2-40B4-BE49-F238E27FC236}">
                <a16:creationId xmlns:a16="http://schemas.microsoft.com/office/drawing/2014/main" id="{1D8728F0-4863-162E-8FA4-E9F33ABE752F}"/>
              </a:ext>
            </a:extLst>
          </p:cNvPr>
          <p:cNvGrpSpPr/>
          <p:nvPr/>
        </p:nvGrpSpPr>
        <p:grpSpPr>
          <a:xfrm>
            <a:off x="1857407" y="2681374"/>
            <a:ext cx="1899157" cy="1272435"/>
            <a:chOff x="1857407" y="2681374"/>
            <a:chExt cx="1899157" cy="1272435"/>
          </a:xfrm>
        </p:grpSpPr>
        <p:sp>
          <p:nvSpPr>
            <p:cNvPr id="36" name="Speech Bubble: Oval 35">
              <a:extLst>
                <a:ext uri="{FF2B5EF4-FFF2-40B4-BE49-F238E27FC236}">
                  <a16:creationId xmlns:a16="http://schemas.microsoft.com/office/drawing/2014/main" id="{92F817C5-AB5B-9A09-0C2B-515B014EA284}"/>
                </a:ext>
              </a:extLst>
            </p:cNvPr>
            <p:cNvSpPr/>
            <p:nvPr/>
          </p:nvSpPr>
          <p:spPr bwMode="auto">
            <a:xfrm>
              <a:off x="1857407" y="2681374"/>
              <a:ext cx="1899157" cy="1272435"/>
            </a:xfrm>
            <a:prstGeom prst="wedgeEllipseCallout">
              <a:avLst>
                <a:gd name="adj1" fmla="val 138501"/>
                <a:gd name="adj2" fmla="val -12325"/>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9" name="Graphic 28" descr="Lightbulb and gear with solid fill">
              <a:extLst>
                <a:ext uri="{FF2B5EF4-FFF2-40B4-BE49-F238E27FC236}">
                  <a16:creationId xmlns:a16="http://schemas.microsoft.com/office/drawing/2014/main" id="{E2BD8264-BF08-DC23-BB3B-7CB46DBEAC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41558" y="2726837"/>
              <a:ext cx="1130854" cy="1130854"/>
            </a:xfrm>
            <a:prstGeom prst="rect">
              <a:avLst/>
            </a:prstGeom>
          </p:spPr>
        </p:pic>
      </p:grpSp>
      <p:grpSp>
        <p:nvGrpSpPr>
          <p:cNvPr id="61" name="Group 60">
            <a:extLst>
              <a:ext uri="{FF2B5EF4-FFF2-40B4-BE49-F238E27FC236}">
                <a16:creationId xmlns:a16="http://schemas.microsoft.com/office/drawing/2014/main" id="{9DDD350B-5087-2DCC-82B4-BB66A6608641}"/>
              </a:ext>
            </a:extLst>
          </p:cNvPr>
          <p:cNvGrpSpPr/>
          <p:nvPr/>
        </p:nvGrpSpPr>
        <p:grpSpPr>
          <a:xfrm>
            <a:off x="1985451" y="4071093"/>
            <a:ext cx="1899157" cy="1272435"/>
            <a:chOff x="1985451" y="4071093"/>
            <a:chExt cx="1899157" cy="1272435"/>
          </a:xfrm>
        </p:grpSpPr>
        <p:sp>
          <p:nvSpPr>
            <p:cNvPr id="37" name="Speech Bubble: Oval 36">
              <a:extLst>
                <a:ext uri="{FF2B5EF4-FFF2-40B4-BE49-F238E27FC236}">
                  <a16:creationId xmlns:a16="http://schemas.microsoft.com/office/drawing/2014/main" id="{74B2E86C-E8CE-4516-C65E-C7585F447821}"/>
                </a:ext>
              </a:extLst>
            </p:cNvPr>
            <p:cNvSpPr/>
            <p:nvPr/>
          </p:nvSpPr>
          <p:spPr bwMode="auto">
            <a:xfrm>
              <a:off x="1985451" y="4071093"/>
              <a:ext cx="1899157" cy="1272435"/>
            </a:xfrm>
            <a:prstGeom prst="wedgeEllipseCallout">
              <a:avLst>
                <a:gd name="adj1" fmla="val 131552"/>
                <a:gd name="adj2" fmla="val -101968"/>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1" name="Graphic 30" descr="Cycling with solid fill">
              <a:extLst>
                <a:ext uri="{FF2B5EF4-FFF2-40B4-BE49-F238E27FC236}">
                  <a16:creationId xmlns:a16="http://schemas.microsoft.com/office/drawing/2014/main" id="{3C009D44-F4CE-785C-5904-04280A66CA2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77829" y="4250110"/>
              <a:ext cx="914400" cy="914400"/>
            </a:xfrm>
            <a:prstGeom prst="rect">
              <a:avLst/>
            </a:prstGeom>
          </p:spPr>
        </p:pic>
      </p:grpSp>
      <p:grpSp>
        <p:nvGrpSpPr>
          <p:cNvPr id="60" name="Group 59">
            <a:extLst>
              <a:ext uri="{FF2B5EF4-FFF2-40B4-BE49-F238E27FC236}">
                <a16:creationId xmlns:a16="http://schemas.microsoft.com/office/drawing/2014/main" id="{85EBBA69-48FA-F431-5C99-E24B76B0E67F}"/>
              </a:ext>
            </a:extLst>
          </p:cNvPr>
          <p:cNvGrpSpPr/>
          <p:nvPr/>
        </p:nvGrpSpPr>
        <p:grpSpPr>
          <a:xfrm>
            <a:off x="2878235" y="5315247"/>
            <a:ext cx="1899157" cy="1272435"/>
            <a:chOff x="2878235" y="5315247"/>
            <a:chExt cx="1899157" cy="1272435"/>
          </a:xfrm>
        </p:grpSpPr>
        <p:sp>
          <p:nvSpPr>
            <p:cNvPr id="38" name="Speech Bubble: Oval 37">
              <a:extLst>
                <a:ext uri="{FF2B5EF4-FFF2-40B4-BE49-F238E27FC236}">
                  <a16:creationId xmlns:a16="http://schemas.microsoft.com/office/drawing/2014/main" id="{B8F6AFA8-1ECD-53C7-743B-DA1FF74D0FF7}"/>
                </a:ext>
              </a:extLst>
            </p:cNvPr>
            <p:cNvSpPr/>
            <p:nvPr/>
          </p:nvSpPr>
          <p:spPr bwMode="auto">
            <a:xfrm>
              <a:off x="2878235" y="5315247"/>
              <a:ext cx="1899157" cy="1272435"/>
            </a:xfrm>
            <a:prstGeom prst="wedgeEllipseCallout">
              <a:avLst>
                <a:gd name="adj1" fmla="val 87375"/>
                <a:gd name="adj2" fmla="val -187166"/>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3" name="Graphic 32" descr="Left Brain with solid fill">
              <a:extLst>
                <a:ext uri="{FF2B5EF4-FFF2-40B4-BE49-F238E27FC236}">
                  <a16:creationId xmlns:a16="http://schemas.microsoft.com/office/drawing/2014/main" id="{0B383F11-A14B-5893-FF51-0FDDD54E0F5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49622" y="5373273"/>
              <a:ext cx="1156383" cy="1156383"/>
            </a:xfrm>
            <a:prstGeom prst="rect">
              <a:avLst/>
            </a:prstGeom>
          </p:spPr>
        </p:pic>
      </p:grpSp>
      <p:grpSp>
        <p:nvGrpSpPr>
          <p:cNvPr id="77" name="Group 76">
            <a:extLst>
              <a:ext uri="{FF2B5EF4-FFF2-40B4-BE49-F238E27FC236}">
                <a16:creationId xmlns:a16="http://schemas.microsoft.com/office/drawing/2014/main" id="{6FC0D884-736F-ED87-B258-72080FFE65CC}"/>
              </a:ext>
            </a:extLst>
          </p:cNvPr>
          <p:cNvGrpSpPr/>
          <p:nvPr/>
        </p:nvGrpSpPr>
        <p:grpSpPr>
          <a:xfrm>
            <a:off x="6356170" y="279745"/>
            <a:ext cx="1899157" cy="1272435"/>
            <a:chOff x="6356170" y="279745"/>
            <a:chExt cx="1899157" cy="1272435"/>
          </a:xfrm>
        </p:grpSpPr>
        <p:sp>
          <p:nvSpPr>
            <p:cNvPr id="40" name="Speech Bubble: Oval 39">
              <a:extLst>
                <a:ext uri="{FF2B5EF4-FFF2-40B4-BE49-F238E27FC236}">
                  <a16:creationId xmlns:a16="http://schemas.microsoft.com/office/drawing/2014/main" id="{C1D614F1-7B18-9F43-1BBE-CAD3C92BE41F}"/>
                </a:ext>
              </a:extLst>
            </p:cNvPr>
            <p:cNvSpPr/>
            <p:nvPr/>
          </p:nvSpPr>
          <p:spPr bwMode="auto">
            <a:xfrm>
              <a:off x="6356170" y="279745"/>
              <a:ext cx="1899157" cy="1272435"/>
            </a:xfrm>
            <a:prstGeom prst="wedgeEllipseCallout">
              <a:avLst>
                <a:gd name="adj1" fmla="val -38207"/>
                <a:gd name="adj2" fmla="val 138808"/>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1" name="Graphic 50" descr="Alterations &amp; Tailoring with solid fill">
              <a:extLst>
                <a:ext uri="{FF2B5EF4-FFF2-40B4-BE49-F238E27FC236}">
                  <a16:creationId xmlns:a16="http://schemas.microsoft.com/office/drawing/2014/main" id="{D0CF11B8-E47B-910F-7D52-86F0E0886EB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51555" y="361769"/>
              <a:ext cx="1108386" cy="1108386"/>
            </a:xfrm>
            <a:prstGeom prst="rect">
              <a:avLst/>
            </a:prstGeom>
          </p:spPr>
        </p:pic>
      </p:grpSp>
      <p:grpSp>
        <p:nvGrpSpPr>
          <p:cNvPr id="76" name="Group 75">
            <a:extLst>
              <a:ext uri="{FF2B5EF4-FFF2-40B4-BE49-F238E27FC236}">
                <a16:creationId xmlns:a16="http://schemas.microsoft.com/office/drawing/2014/main" id="{D28DB256-D4E5-AC83-B0C1-DF84391083DF}"/>
              </a:ext>
            </a:extLst>
          </p:cNvPr>
          <p:cNvGrpSpPr/>
          <p:nvPr/>
        </p:nvGrpSpPr>
        <p:grpSpPr>
          <a:xfrm>
            <a:off x="3884607" y="299977"/>
            <a:ext cx="1899157" cy="1272435"/>
            <a:chOff x="3884607" y="299977"/>
            <a:chExt cx="1899157" cy="1272435"/>
          </a:xfrm>
        </p:grpSpPr>
        <p:sp>
          <p:nvSpPr>
            <p:cNvPr id="39" name="Speech Bubble: Oval 38">
              <a:extLst>
                <a:ext uri="{FF2B5EF4-FFF2-40B4-BE49-F238E27FC236}">
                  <a16:creationId xmlns:a16="http://schemas.microsoft.com/office/drawing/2014/main" id="{592B63ED-FF7D-8594-0F21-B3A932F52A82}"/>
                </a:ext>
              </a:extLst>
            </p:cNvPr>
            <p:cNvSpPr/>
            <p:nvPr/>
          </p:nvSpPr>
          <p:spPr bwMode="auto">
            <a:xfrm>
              <a:off x="3884607" y="299977"/>
              <a:ext cx="1899157" cy="1272435"/>
            </a:xfrm>
            <a:prstGeom prst="wedgeEllipseCallout">
              <a:avLst>
                <a:gd name="adj1" fmla="val 39723"/>
                <a:gd name="adj2" fmla="val 134362"/>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5" name="Graphic 54" descr="Artist female with solid fill">
              <a:extLst>
                <a:ext uri="{FF2B5EF4-FFF2-40B4-BE49-F238E27FC236}">
                  <a16:creationId xmlns:a16="http://schemas.microsoft.com/office/drawing/2014/main" id="{27A03FBC-17C1-8987-CD17-A54BD02F235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07846" y="409855"/>
              <a:ext cx="1052678" cy="1052678"/>
            </a:xfrm>
            <a:prstGeom prst="rect">
              <a:avLst/>
            </a:prstGeom>
          </p:spPr>
        </p:pic>
      </p:grpSp>
      <p:grpSp>
        <p:nvGrpSpPr>
          <p:cNvPr id="81" name="Group 80">
            <a:extLst>
              <a:ext uri="{FF2B5EF4-FFF2-40B4-BE49-F238E27FC236}">
                <a16:creationId xmlns:a16="http://schemas.microsoft.com/office/drawing/2014/main" id="{8C827961-8198-38F8-D8F9-A4759C96A2F2}"/>
              </a:ext>
            </a:extLst>
          </p:cNvPr>
          <p:cNvGrpSpPr/>
          <p:nvPr/>
        </p:nvGrpSpPr>
        <p:grpSpPr>
          <a:xfrm>
            <a:off x="8421457" y="2681374"/>
            <a:ext cx="1899157" cy="1272435"/>
            <a:chOff x="8421457" y="2681374"/>
            <a:chExt cx="1899157" cy="1272435"/>
          </a:xfrm>
        </p:grpSpPr>
        <p:sp>
          <p:nvSpPr>
            <p:cNvPr id="48" name="Speech Bubble: Oval 47">
              <a:extLst>
                <a:ext uri="{FF2B5EF4-FFF2-40B4-BE49-F238E27FC236}">
                  <a16:creationId xmlns:a16="http://schemas.microsoft.com/office/drawing/2014/main" id="{2C9B5CF6-F406-AF18-A024-F6FF84C0B2F6}"/>
                </a:ext>
              </a:extLst>
            </p:cNvPr>
            <p:cNvSpPr/>
            <p:nvPr/>
          </p:nvSpPr>
          <p:spPr bwMode="auto">
            <a:xfrm flipH="1">
              <a:off x="8421457" y="2681374"/>
              <a:ext cx="1899157" cy="1272435"/>
            </a:xfrm>
            <a:prstGeom prst="wedgeEllipseCallout">
              <a:avLst>
                <a:gd name="adj1" fmla="val 138501"/>
                <a:gd name="adj2" fmla="val -12325"/>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7" name="Graphic 56" descr="Brain in head with solid fill">
              <a:extLst>
                <a:ext uri="{FF2B5EF4-FFF2-40B4-BE49-F238E27FC236}">
                  <a16:creationId xmlns:a16="http://schemas.microsoft.com/office/drawing/2014/main" id="{D149FDAF-B87F-A0B3-36F1-46E149E4721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83144" y="2699262"/>
              <a:ext cx="1175782" cy="1175782"/>
            </a:xfrm>
            <a:prstGeom prst="rect">
              <a:avLst/>
            </a:prstGeom>
          </p:spPr>
        </p:pic>
      </p:grpSp>
      <p:grpSp>
        <p:nvGrpSpPr>
          <p:cNvPr id="82" name="Group 81">
            <a:extLst>
              <a:ext uri="{FF2B5EF4-FFF2-40B4-BE49-F238E27FC236}">
                <a16:creationId xmlns:a16="http://schemas.microsoft.com/office/drawing/2014/main" id="{EAEAF979-E675-5164-39C9-190E415E8D4D}"/>
              </a:ext>
            </a:extLst>
          </p:cNvPr>
          <p:cNvGrpSpPr/>
          <p:nvPr/>
        </p:nvGrpSpPr>
        <p:grpSpPr>
          <a:xfrm>
            <a:off x="8293413" y="4070261"/>
            <a:ext cx="1899157" cy="1272435"/>
            <a:chOff x="8293413" y="4070261"/>
            <a:chExt cx="1899157" cy="1272435"/>
          </a:xfrm>
        </p:grpSpPr>
        <p:sp>
          <p:nvSpPr>
            <p:cNvPr id="46" name="Speech Bubble: Oval 45">
              <a:extLst>
                <a:ext uri="{FF2B5EF4-FFF2-40B4-BE49-F238E27FC236}">
                  <a16:creationId xmlns:a16="http://schemas.microsoft.com/office/drawing/2014/main" id="{DF5013BB-0902-B2CF-4079-F78E8B5599FD}"/>
                </a:ext>
              </a:extLst>
            </p:cNvPr>
            <p:cNvSpPr/>
            <p:nvPr/>
          </p:nvSpPr>
          <p:spPr bwMode="auto">
            <a:xfrm flipH="1">
              <a:off x="8293413" y="4070261"/>
              <a:ext cx="1899157" cy="1272435"/>
            </a:xfrm>
            <a:prstGeom prst="wedgeEllipseCallout">
              <a:avLst>
                <a:gd name="adj1" fmla="val 131552"/>
                <a:gd name="adj2" fmla="val -101968"/>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9" name="Graphic 58" descr="Sleep with solid fill">
              <a:extLst>
                <a:ext uri="{FF2B5EF4-FFF2-40B4-BE49-F238E27FC236}">
                  <a16:creationId xmlns:a16="http://schemas.microsoft.com/office/drawing/2014/main" id="{C48D0A6B-67D4-BE69-B838-4DBA8D2EAC7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19250" y="4082737"/>
              <a:ext cx="1247482" cy="1247482"/>
            </a:xfrm>
            <a:prstGeom prst="rect">
              <a:avLst/>
            </a:prstGeom>
          </p:spPr>
        </p:pic>
      </p:grpSp>
      <p:sp>
        <p:nvSpPr>
          <p:cNvPr id="65" name="TextBox 64">
            <a:extLst>
              <a:ext uri="{FF2B5EF4-FFF2-40B4-BE49-F238E27FC236}">
                <a16:creationId xmlns:a16="http://schemas.microsoft.com/office/drawing/2014/main" id="{E54C0326-4D6A-0BF7-CFE8-AC6B5E0FD54C}"/>
              </a:ext>
            </a:extLst>
          </p:cNvPr>
          <p:cNvSpPr txBox="1"/>
          <p:nvPr/>
        </p:nvSpPr>
        <p:spPr>
          <a:xfrm>
            <a:off x="221844" y="5840827"/>
            <a:ext cx="2486611"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Knowledge + Skills</a:t>
            </a:r>
          </a:p>
        </p:txBody>
      </p:sp>
      <p:sp>
        <p:nvSpPr>
          <p:cNvPr id="66" name="TextBox 65">
            <a:extLst>
              <a:ext uri="{FF2B5EF4-FFF2-40B4-BE49-F238E27FC236}">
                <a16:creationId xmlns:a16="http://schemas.microsoft.com/office/drawing/2014/main" id="{6F23DE09-B489-B3B8-C343-9F44EDD78DBA}"/>
              </a:ext>
            </a:extLst>
          </p:cNvPr>
          <p:cNvSpPr txBox="1"/>
          <p:nvPr/>
        </p:nvSpPr>
        <p:spPr>
          <a:xfrm>
            <a:off x="0" y="4605915"/>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Experiences</a:t>
            </a:r>
          </a:p>
        </p:txBody>
      </p:sp>
      <p:sp>
        <p:nvSpPr>
          <p:cNvPr id="67" name="TextBox 66">
            <a:extLst>
              <a:ext uri="{FF2B5EF4-FFF2-40B4-BE49-F238E27FC236}">
                <a16:creationId xmlns:a16="http://schemas.microsoft.com/office/drawing/2014/main" id="{5D4BC119-4885-F93B-C86A-5E8E31BF0B09}"/>
              </a:ext>
            </a:extLst>
          </p:cNvPr>
          <p:cNvSpPr txBox="1"/>
          <p:nvPr/>
        </p:nvSpPr>
        <p:spPr>
          <a:xfrm>
            <a:off x="-193616" y="2963648"/>
            <a:ext cx="1857407" cy="707886"/>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Mental</a:t>
            </a:r>
            <a:br>
              <a:rPr lang="en-US" sz="2000" dirty="0">
                <a:solidFill>
                  <a:srgbClr val="0F3E65"/>
                </a:solidFill>
                <a:latin typeface="Calibri" panose="020F0502020204030204" pitchFamily="34" charset="0"/>
                <a:cs typeface="Calibri" panose="020F0502020204030204" pitchFamily="34" charset="0"/>
              </a:rPr>
            </a:br>
            <a:r>
              <a:rPr lang="en-US" sz="2000" dirty="0">
                <a:solidFill>
                  <a:srgbClr val="0F3E65"/>
                </a:solidFill>
                <a:latin typeface="Calibri" panose="020F0502020204030204" pitchFamily="34" charset="0"/>
                <a:cs typeface="Calibri" panose="020F0502020204030204" pitchFamily="34" charset="0"/>
              </a:rPr>
              <a:t>Models</a:t>
            </a:r>
          </a:p>
        </p:txBody>
      </p:sp>
      <p:sp>
        <p:nvSpPr>
          <p:cNvPr id="68" name="TextBox 67">
            <a:extLst>
              <a:ext uri="{FF2B5EF4-FFF2-40B4-BE49-F238E27FC236}">
                <a16:creationId xmlns:a16="http://schemas.microsoft.com/office/drawing/2014/main" id="{E38FD471-BCBB-A0CD-68D1-B6F967B52F4F}"/>
              </a:ext>
            </a:extLst>
          </p:cNvPr>
          <p:cNvSpPr txBox="1"/>
          <p:nvPr/>
        </p:nvSpPr>
        <p:spPr>
          <a:xfrm>
            <a:off x="508004" y="1709271"/>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Culture</a:t>
            </a:r>
          </a:p>
        </p:txBody>
      </p:sp>
      <p:sp>
        <p:nvSpPr>
          <p:cNvPr id="69" name="TextBox 68">
            <a:extLst>
              <a:ext uri="{FF2B5EF4-FFF2-40B4-BE49-F238E27FC236}">
                <a16:creationId xmlns:a16="http://schemas.microsoft.com/office/drawing/2014/main" id="{0FDE15B4-2821-CB5A-7FC8-72F2FA122F0E}"/>
              </a:ext>
            </a:extLst>
          </p:cNvPr>
          <p:cNvSpPr txBox="1"/>
          <p:nvPr/>
        </p:nvSpPr>
        <p:spPr>
          <a:xfrm>
            <a:off x="1857407" y="753129"/>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Identity</a:t>
            </a:r>
          </a:p>
        </p:txBody>
      </p:sp>
      <p:sp>
        <p:nvSpPr>
          <p:cNvPr id="70" name="TextBox 69">
            <a:extLst>
              <a:ext uri="{FF2B5EF4-FFF2-40B4-BE49-F238E27FC236}">
                <a16:creationId xmlns:a16="http://schemas.microsoft.com/office/drawing/2014/main" id="{3D03339E-7B74-70DD-B9A7-3E63AC13B6DB}"/>
              </a:ext>
            </a:extLst>
          </p:cNvPr>
          <p:cNvSpPr txBox="1"/>
          <p:nvPr/>
        </p:nvSpPr>
        <p:spPr>
          <a:xfrm>
            <a:off x="8314287" y="753129"/>
            <a:ext cx="1857407"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Interests</a:t>
            </a:r>
          </a:p>
        </p:txBody>
      </p:sp>
      <p:sp>
        <p:nvSpPr>
          <p:cNvPr id="71" name="TextBox 70">
            <a:extLst>
              <a:ext uri="{FF2B5EF4-FFF2-40B4-BE49-F238E27FC236}">
                <a16:creationId xmlns:a16="http://schemas.microsoft.com/office/drawing/2014/main" id="{3A72E550-B8E8-1E63-34F6-9F6E018E4D16}"/>
              </a:ext>
            </a:extLst>
          </p:cNvPr>
          <p:cNvSpPr txBox="1"/>
          <p:nvPr/>
        </p:nvSpPr>
        <p:spPr>
          <a:xfrm>
            <a:off x="9371035" y="5840827"/>
            <a:ext cx="2486611"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Motivation</a:t>
            </a:r>
          </a:p>
        </p:txBody>
      </p:sp>
      <p:sp>
        <p:nvSpPr>
          <p:cNvPr id="72" name="TextBox 71">
            <a:extLst>
              <a:ext uri="{FF2B5EF4-FFF2-40B4-BE49-F238E27FC236}">
                <a16:creationId xmlns:a16="http://schemas.microsoft.com/office/drawing/2014/main" id="{E29CC087-81A4-E11A-4B37-A88778FE7631}"/>
              </a:ext>
            </a:extLst>
          </p:cNvPr>
          <p:cNvSpPr txBox="1"/>
          <p:nvPr/>
        </p:nvSpPr>
        <p:spPr>
          <a:xfrm>
            <a:off x="10216003" y="4605915"/>
            <a:ext cx="1857407"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Fatigue</a:t>
            </a:r>
          </a:p>
        </p:txBody>
      </p:sp>
      <p:sp>
        <p:nvSpPr>
          <p:cNvPr id="73" name="TextBox 72">
            <a:extLst>
              <a:ext uri="{FF2B5EF4-FFF2-40B4-BE49-F238E27FC236}">
                <a16:creationId xmlns:a16="http://schemas.microsoft.com/office/drawing/2014/main" id="{E0BD64FA-D3C7-847A-2B81-955C8651DA3B}"/>
              </a:ext>
            </a:extLst>
          </p:cNvPr>
          <p:cNvSpPr txBox="1"/>
          <p:nvPr/>
        </p:nvSpPr>
        <p:spPr>
          <a:xfrm>
            <a:off x="10361137" y="2963648"/>
            <a:ext cx="1857407" cy="707886"/>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Cognitive</a:t>
            </a:r>
            <a:br>
              <a:rPr lang="en-US" sz="2000" dirty="0">
                <a:solidFill>
                  <a:srgbClr val="0F3E65"/>
                </a:solidFill>
                <a:latin typeface="Calibri" panose="020F0502020204030204" pitchFamily="34" charset="0"/>
                <a:cs typeface="Calibri" panose="020F0502020204030204" pitchFamily="34" charset="0"/>
              </a:rPr>
            </a:br>
            <a:r>
              <a:rPr lang="en-US" sz="2000" dirty="0">
                <a:solidFill>
                  <a:srgbClr val="0F3E65"/>
                </a:solidFill>
                <a:latin typeface="Calibri" panose="020F0502020204030204" pitchFamily="34" charset="0"/>
                <a:cs typeface="Calibri" panose="020F0502020204030204" pitchFamily="34" charset="0"/>
              </a:rPr>
              <a:t>Abilities</a:t>
            </a:r>
          </a:p>
        </p:txBody>
      </p:sp>
      <p:sp>
        <p:nvSpPr>
          <p:cNvPr id="74" name="TextBox 73">
            <a:extLst>
              <a:ext uri="{FF2B5EF4-FFF2-40B4-BE49-F238E27FC236}">
                <a16:creationId xmlns:a16="http://schemas.microsoft.com/office/drawing/2014/main" id="{782A155E-B92B-DC0A-109D-0731AE73E436}"/>
              </a:ext>
            </a:extLst>
          </p:cNvPr>
          <p:cNvSpPr txBox="1"/>
          <p:nvPr/>
        </p:nvSpPr>
        <p:spPr>
          <a:xfrm>
            <a:off x="9732644" y="1709271"/>
            <a:ext cx="2459356"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Sensory Abilities</a:t>
            </a:r>
          </a:p>
        </p:txBody>
      </p:sp>
    </p:spTree>
    <p:extLst>
      <p:ext uri="{BB962C8B-B14F-4D97-AF65-F5344CB8AC3E}">
        <p14:creationId xmlns:p14="http://schemas.microsoft.com/office/powerpoint/2010/main" val="164992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par>
                                <p:cTn id="8" presetID="10" presetClass="exit" presetSubtype="0" fill="hold" grpId="0" nodeType="withEffect">
                                  <p:stCondLst>
                                    <p:cond delay="0"/>
                                  </p:stCondLst>
                                  <p:childTnLst>
                                    <p:animEffect transition="out" filter="fade">
                                      <p:cBhvr>
                                        <p:cTn id="9" dur="250"/>
                                        <p:tgtEl>
                                          <p:spTgt spid="84"/>
                                        </p:tgtEl>
                                      </p:cBhvr>
                                    </p:animEffect>
                                    <p:set>
                                      <p:cBhvr>
                                        <p:cTn id="10" dur="1" fill="hold">
                                          <p:stCondLst>
                                            <p:cond delay="249"/>
                                          </p:stCondLst>
                                        </p:cTn>
                                        <p:tgtEl>
                                          <p:spTgt spid="84"/>
                                        </p:tgtEl>
                                        <p:attrNameLst>
                                          <p:attrName>style.visibility</p:attrName>
                                        </p:attrNameLst>
                                      </p:cBhvr>
                                      <p:to>
                                        <p:strVal val="hidden"/>
                                      </p:to>
                                    </p:se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right)">
                                      <p:cBhvr>
                                        <p:cTn id="14" dur="250"/>
                                        <p:tgtEl>
                                          <p:spTgt spid="65"/>
                                        </p:tgtEl>
                                      </p:cBhvr>
                                    </p:animEffect>
                                  </p:childTnLst>
                                </p:cTn>
                              </p:par>
                            </p:childTnLst>
                          </p:cTn>
                        </p:par>
                        <p:par>
                          <p:cTn id="15" fill="hold">
                            <p:stCondLst>
                              <p:cond delay="750"/>
                            </p:stCondLst>
                            <p:childTnLst>
                              <p:par>
                                <p:cTn id="16" presetID="22" presetClass="entr" presetSubtype="2"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right)">
                                      <p:cBhvr>
                                        <p:cTn id="18" dur="500"/>
                                        <p:tgtEl>
                                          <p:spTgt spid="61"/>
                                        </p:tgtEl>
                                      </p:cBhvr>
                                    </p:animEffect>
                                  </p:childTnLst>
                                </p:cTn>
                              </p:par>
                            </p:childTnLst>
                          </p:cTn>
                        </p:par>
                        <p:par>
                          <p:cTn id="19" fill="hold">
                            <p:stCondLst>
                              <p:cond delay="125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250"/>
                                        <p:tgtEl>
                                          <p:spTgt spid="6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right)">
                                      <p:cBhvr>
                                        <p:cTn id="26" dur="500"/>
                                        <p:tgtEl>
                                          <p:spTgt spid="62"/>
                                        </p:tgtEl>
                                      </p:cBhvr>
                                    </p:animEffec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right)">
                                      <p:cBhvr>
                                        <p:cTn id="30" dur="25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right)">
                                      <p:cBhvr>
                                        <p:cTn id="35" dur="500"/>
                                        <p:tgtEl>
                                          <p:spTgt spid="75"/>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right)">
                                      <p:cBhvr>
                                        <p:cTn id="39" dur="250"/>
                                        <p:tgtEl>
                                          <p:spTgt spid="68"/>
                                        </p:tgtEl>
                                      </p:cBhvr>
                                    </p:animEffect>
                                  </p:childTnLst>
                                </p:cTn>
                              </p:par>
                            </p:childTnLst>
                          </p:cTn>
                        </p:par>
                        <p:par>
                          <p:cTn id="40" fill="hold">
                            <p:stCondLst>
                              <p:cond delay="750"/>
                            </p:stCondLst>
                            <p:childTnLst>
                              <p:par>
                                <p:cTn id="41" presetID="22" presetClass="entr" presetSubtype="4"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500"/>
                                        <p:tgtEl>
                                          <p:spTgt spid="76"/>
                                        </p:tgtEl>
                                      </p:cBhvr>
                                    </p:animEffect>
                                  </p:childTnLst>
                                </p:cTn>
                              </p:par>
                            </p:childTnLst>
                          </p:cTn>
                        </p:par>
                        <p:par>
                          <p:cTn id="44" fill="hold">
                            <p:stCondLst>
                              <p:cond delay="1250"/>
                            </p:stCondLst>
                            <p:childTnLst>
                              <p:par>
                                <p:cTn id="45" presetID="22" presetClass="entr" presetSubtype="2"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right)">
                                      <p:cBhvr>
                                        <p:cTn id="47" dur="250"/>
                                        <p:tgtEl>
                                          <p:spTgt spid="69"/>
                                        </p:tgtEl>
                                      </p:cBhvr>
                                    </p:animEffect>
                                  </p:childTnLst>
                                </p:cTn>
                              </p:par>
                            </p:childTnLst>
                          </p:cTn>
                        </p:par>
                        <p:par>
                          <p:cTn id="48" fill="hold">
                            <p:stCondLst>
                              <p:cond delay="1500"/>
                            </p:stCondLst>
                            <p:childTnLst>
                              <p:par>
                                <p:cTn id="49" presetID="22" presetClass="entr" presetSubtype="8" fill="hold"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wipe(left)">
                                      <p:cBhvr>
                                        <p:cTn id="51" dur="500"/>
                                        <p:tgtEl>
                                          <p:spTgt spid="77"/>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25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left)">
                                      <p:cBhvr>
                                        <p:cTn id="60" dur="500"/>
                                        <p:tgtEl>
                                          <p:spTgt spid="8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250"/>
                                        <p:tgtEl>
                                          <p:spTgt spid="74"/>
                                        </p:tgtEl>
                                      </p:cBhvr>
                                    </p:animEffect>
                                  </p:childTnLst>
                                </p:cTn>
                              </p:par>
                            </p:childTnLst>
                          </p:cTn>
                        </p:par>
                        <p:par>
                          <p:cTn id="65" fill="hold">
                            <p:stCondLst>
                              <p:cond delay="750"/>
                            </p:stCondLst>
                            <p:childTnLst>
                              <p:par>
                                <p:cTn id="66" presetID="22" presetClass="entr" presetSubtype="8"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500"/>
                                        <p:tgtEl>
                                          <p:spTgt spid="81"/>
                                        </p:tgtEl>
                                      </p:cBhvr>
                                    </p:animEffect>
                                  </p:childTnLst>
                                </p:cTn>
                              </p:par>
                            </p:childTnLst>
                          </p:cTn>
                        </p:par>
                        <p:par>
                          <p:cTn id="69" fill="hold">
                            <p:stCondLst>
                              <p:cond delay="1250"/>
                            </p:stCondLst>
                            <p:childTnLst>
                              <p:par>
                                <p:cTn id="70" presetID="22" presetClass="entr" presetSubtype="8"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25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left)">
                                      <p:cBhvr>
                                        <p:cTn id="77" dur="500"/>
                                        <p:tgtEl>
                                          <p:spTgt spid="82"/>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ipe(left)">
                                      <p:cBhvr>
                                        <p:cTn id="81" dur="250"/>
                                        <p:tgtEl>
                                          <p:spTgt spid="72"/>
                                        </p:tgtEl>
                                      </p:cBhvr>
                                    </p:animEffect>
                                  </p:childTnLst>
                                </p:cTn>
                              </p:par>
                            </p:childTnLst>
                          </p:cTn>
                        </p:par>
                        <p:par>
                          <p:cTn id="82" fill="hold">
                            <p:stCondLst>
                              <p:cond delay="750"/>
                            </p:stCondLst>
                            <p:childTnLst>
                              <p:par>
                                <p:cTn id="83" presetID="22" presetClass="entr" presetSubtype="8" fill="hold" nodeType="after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1250"/>
                            </p:stCondLst>
                            <p:childTnLst>
                              <p:par>
                                <p:cTn id="87" presetID="22" presetClass="entr" presetSubtype="8" fill="hold" grpId="0" nodeType="after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left)">
                                      <p:cBhvr>
                                        <p:cTn id="89"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65" grpId="0"/>
      <p:bldP spid="66" grpId="0"/>
      <p:bldP spid="67" grpId="0"/>
      <p:bldP spid="68" grpId="0"/>
      <p:bldP spid="69" grpId="0"/>
      <p:bldP spid="70" grpId="0"/>
      <p:bldP spid="71" grpId="0"/>
      <p:bldP spid="72" grpId="0"/>
      <p:bldP spid="73" grpId="0"/>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D8D6F8-0A67-70B6-699C-0E108A40B1B9}"/>
              </a:ext>
            </a:extLst>
          </p:cNvPr>
          <p:cNvGrpSpPr/>
          <p:nvPr/>
        </p:nvGrpSpPr>
        <p:grpSpPr>
          <a:xfrm>
            <a:off x="5192555" y="2680567"/>
            <a:ext cx="1806890" cy="2614448"/>
            <a:chOff x="7974738" y="2209800"/>
            <a:chExt cx="1266924" cy="1833154"/>
          </a:xfrm>
        </p:grpSpPr>
        <p:pic>
          <p:nvPicPr>
            <p:cNvPr id="3" name="Graphic 2" descr="Man carrying folder">
              <a:extLst>
                <a:ext uri="{FF2B5EF4-FFF2-40B4-BE49-F238E27FC236}">
                  <a16:creationId xmlns:a16="http://schemas.microsoft.com/office/drawing/2014/main" id="{96359A91-A3F4-BD29-ADE0-4CAC89A59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4738" y="2949582"/>
              <a:ext cx="1266924" cy="1093372"/>
            </a:xfrm>
            <a:prstGeom prst="rect">
              <a:avLst/>
            </a:prstGeom>
          </p:spPr>
        </p:pic>
        <p:pic>
          <p:nvPicPr>
            <p:cNvPr id="4" name="Graphic 3" descr="Woman wearing a ribbon">
              <a:extLst>
                <a:ext uri="{FF2B5EF4-FFF2-40B4-BE49-F238E27FC236}">
                  <a16:creationId xmlns:a16="http://schemas.microsoft.com/office/drawing/2014/main" id="{A2DBC44E-6E52-3A1C-FD22-BD399E3C14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6250" y="2209800"/>
              <a:ext cx="723900" cy="914400"/>
            </a:xfrm>
            <a:prstGeom prst="rect">
              <a:avLst/>
            </a:prstGeom>
          </p:spPr>
        </p:pic>
        <p:pic>
          <p:nvPicPr>
            <p:cNvPr id="5" name="Graphic 4" descr="A smiling woman">
              <a:extLst>
                <a:ext uri="{FF2B5EF4-FFF2-40B4-BE49-F238E27FC236}">
                  <a16:creationId xmlns:a16="http://schemas.microsoft.com/office/drawing/2014/main" id="{5485A8A5-1F34-7A6B-FC42-E008FC0CF7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1615" y="2638699"/>
              <a:ext cx="358856" cy="392498"/>
            </a:xfrm>
            <a:prstGeom prst="rect">
              <a:avLst/>
            </a:prstGeom>
          </p:spPr>
        </p:pic>
      </p:grpSp>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A7418A96-8408-4761-BBFB-56BA8AC3F3A3}"/>
              </a:ext>
            </a:extLst>
          </p:cNvPr>
          <p:cNvSpPr txBox="1"/>
          <p:nvPr/>
        </p:nvSpPr>
        <p:spPr>
          <a:xfrm>
            <a:off x="867325" y="5703514"/>
            <a:ext cx="10457350" cy="584775"/>
          </a:xfrm>
          <a:prstGeom prst="rect">
            <a:avLst/>
          </a:prstGeom>
          <a:noFill/>
        </p:spPr>
        <p:txBody>
          <a:bodyPr wrap="none" rtlCol="0">
            <a:spAutoFit/>
          </a:bodyPr>
          <a:lstStyle/>
          <a:p>
            <a:r>
              <a:rPr lang="en-US" dirty="0">
                <a:solidFill>
                  <a:srgbClr val="0F3E65"/>
                </a:solidFill>
                <a:latin typeface="Calibri" panose="020F0502020204030204" pitchFamily="34" charset="0"/>
                <a:cs typeface="Calibri" panose="020F0502020204030204" pitchFamily="34" charset="0"/>
              </a:rPr>
              <a:t>consider the learner in combination with the </a:t>
            </a:r>
            <a:r>
              <a:rPr lang="en-US" b="1" dirty="0">
                <a:solidFill>
                  <a:srgbClr val="0F3E65"/>
                </a:solidFill>
                <a:latin typeface="Calibri" panose="020F0502020204030204" pitchFamily="34" charset="0"/>
                <a:cs typeface="Calibri" panose="020F0502020204030204" pitchFamily="34" charset="0"/>
              </a:rPr>
              <a:t>learning activity</a:t>
            </a: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rgbClr val="0F3E65"/>
                  </a:solidFill>
                  <a:latin typeface="Calibri" panose="020F0502020204030204" pitchFamily="34" charset="0"/>
                  <a:cs typeface="Calibri" panose="020F0502020204030204" pitchFamily="34" charset="0"/>
                </a:rPr>
                <a:t>COGNITIVE</a:t>
              </a:r>
              <a:br>
                <a:rPr lang="en-US" sz="2000" b="1" dirty="0">
                  <a:solidFill>
                    <a:srgbClr val="0F3E65"/>
                  </a:solidFill>
                  <a:latin typeface="Calibri" panose="020F0502020204030204" pitchFamily="34" charset="0"/>
                  <a:cs typeface="Calibri" panose="020F0502020204030204" pitchFamily="34" charset="0"/>
                </a:rPr>
              </a:br>
              <a:r>
                <a:rPr lang="en-US" sz="2000" b="1" dirty="0">
                  <a:solidFill>
                    <a:srgbClr val="0F3E65"/>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4901155" y="421030"/>
              <a:ext cx="1153246" cy="1153246"/>
            </a:xfrm>
            <a:prstGeom prst="rect">
              <a:avLst/>
            </a:prstGeom>
          </p:spPr>
        </p:pic>
      </p:grpSp>
    </p:spTree>
    <p:extLst>
      <p:ext uri="{BB962C8B-B14F-4D97-AF65-F5344CB8AC3E}">
        <p14:creationId xmlns:p14="http://schemas.microsoft.com/office/powerpoint/2010/main" val="143622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
                            </p:stCondLst>
                            <p:childTnLst>
                              <p:par>
                                <p:cTn id="5" presetID="35" presetClass="path" presetSubtype="0" accel="50000" decel="50000" fill="hold" nodeType="afterEffect">
                                  <p:stCondLst>
                                    <p:cond delay="0"/>
                                  </p:stCondLst>
                                  <p:childTnLst>
                                    <p:animMotion origin="layout" path="M 0 -1.48148E-6 L -0.28125 -1.48148E-6 " pathEditMode="relative" rAng="0" ptsTypes="AA">
                                      <p:cBhvr>
                                        <p:cTn id="6" dur="500" fill="hold"/>
                                        <p:tgtEl>
                                          <p:spTgt spid="2"/>
                                        </p:tgtEl>
                                        <p:attrNameLst>
                                          <p:attrName>ppt_x</p:attrName>
                                          <p:attrName>ppt_y</p:attrName>
                                        </p:attrNameLst>
                                      </p:cBhvr>
                                      <p:rCtr x="-14063" y="0"/>
                                    </p:animMotion>
                                  </p:childTnLst>
                                </p:cTn>
                              </p:par>
                            </p:childTnLst>
                          </p:cTn>
                        </p:par>
                        <p:par>
                          <p:cTn id="7" fill="hold">
                            <p:stCondLst>
                              <p:cond delay="65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50"/>
                                        <p:tgtEl>
                                          <p:spTgt spid="7"/>
                                        </p:tgtEl>
                                      </p:cBhvr>
                                    </p:animEffect>
                                  </p:childTnLst>
                                </p:cTn>
                              </p:par>
                            </p:childTnLst>
                          </p:cTn>
                        </p:par>
                        <p:par>
                          <p:cTn id="11" fill="hold">
                            <p:stCondLst>
                              <p:cond delay="8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xit" presetSubtype="0" fill="hold" grpId="0" nodeType="withEffect">
                                  <p:stCondLst>
                                    <p:cond delay="0"/>
                                  </p:stCondLst>
                                  <p:childTnLst>
                                    <p:animEffect transition="out" filter="fade">
                                      <p:cBhvr>
                                        <p:cTn id="21" dur="250"/>
                                        <p:tgtEl>
                                          <p:spTgt spid="8"/>
                                        </p:tgtEl>
                                      </p:cBhvr>
                                    </p:animEffect>
                                    <p:set>
                                      <p:cBhvr>
                                        <p:cTn id="22" dur="1" fill="hold">
                                          <p:stCondLst>
                                            <p:cond delay="24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val 133">
            <a:extLst>
              <a:ext uri="{FF2B5EF4-FFF2-40B4-BE49-F238E27FC236}">
                <a16:creationId xmlns:a16="http://schemas.microsoft.com/office/drawing/2014/main" id="{E543DCE8-F2CB-5067-6662-3F03282C7359}"/>
              </a:ext>
            </a:extLst>
          </p:cNvPr>
          <p:cNvSpPr/>
          <p:nvPr/>
        </p:nvSpPr>
        <p:spPr bwMode="auto">
          <a:xfrm>
            <a:off x="4791216" y="1130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135" name="Oval 134">
            <a:extLst>
              <a:ext uri="{FF2B5EF4-FFF2-40B4-BE49-F238E27FC236}">
                <a16:creationId xmlns:a16="http://schemas.microsoft.com/office/drawing/2014/main" id="{540FCA37-4B06-6C03-381E-5A49AC41B1BA}"/>
              </a:ext>
            </a:extLst>
          </p:cNvPr>
          <p:cNvSpPr/>
          <p:nvPr/>
        </p:nvSpPr>
        <p:spPr bwMode="auto">
          <a:xfrm>
            <a:off x="7466984" y="1538389"/>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133" name="Oval 132">
            <a:extLst>
              <a:ext uri="{FF2B5EF4-FFF2-40B4-BE49-F238E27FC236}">
                <a16:creationId xmlns:a16="http://schemas.microsoft.com/office/drawing/2014/main" id="{19038C2E-FDAB-7959-831F-ABBB76241A19}"/>
              </a:ext>
            </a:extLst>
          </p:cNvPr>
          <p:cNvSpPr/>
          <p:nvPr/>
        </p:nvSpPr>
        <p:spPr bwMode="auto">
          <a:xfrm>
            <a:off x="2054280" y="15684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a:extLst>
              <a:ext uri="{FF2B5EF4-FFF2-40B4-BE49-F238E27FC236}">
                <a16:creationId xmlns:a16="http://schemas.microsoft.com/office/drawing/2014/main" id="{A7418A96-8408-4761-BBFB-56BA8AC3F3A3}"/>
              </a:ext>
            </a:extLst>
          </p:cNvPr>
          <p:cNvSpPr txBox="1"/>
          <p:nvPr/>
        </p:nvSpPr>
        <p:spPr>
          <a:xfrm>
            <a:off x="973425" y="5703514"/>
            <a:ext cx="10245177" cy="584775"/>
          </a:xfrm>
          <a:prstGeom prst="rect">
            <a:avLst/>
          </a:prstGeom>
          <a:noFill/>
        </p:spPr>
        <p:txBody>
          <a:bodyPr wrap="none" rtlCol="0">
            <a:spAutoFit/>
          </a:bodyPr>
          <a:lstStyle/>
          <a:p>
            <a:pPr algn="ctr"/>
            <a:r>
              <a:rPr lang="en-US" dirty="0">
                <a:solidFill>
                  <a:srgbClr val="0F3E65"/>
                </a:solidFill>
                <a:latin typeface="Calibri" panose="020F0502020204030204" pitchFamily="34" charset="0"/>
                <a:cs typeface="Calibri" panose="020F0502020204030204" pitchFamily="34" charset="0"/>
              </a:rPr>
              <a:t>…as well as the </a:t>
            </a:r>
            <a:r>
              <a:rPr lang="en-US" b="1" dirty="0">
                <a:solidFill>
                  <a:srgbClr val="0F3E65"/>
                </a:solidFill>
                <a:latin typeface="Calibri" panose="020F0502020204030204" pitchFamily="34" charset="0"/>
                <a:cs typeface="Calibri" panose="020F0502020204030204" pitchFamily="34" charset="0"/>
              </a:rPr>
              <a:t>context</a:t>
            </a:r>
            <a:r>
              <a:rPr lang="en-US" dirty="0">
                <a:solidFill>
                  <a:srgbClr val="0F3E65"/>
                </a:solidFill>
                <a:latin typeface="Calibri" panose="020F0502020204030204" pitchFamily="34" charset="0"/>
                <a:cs typeface="Calibri" panose="020F0502020204030204" pitchFamily="34" charset="0"/>
              </a:rPr>
              <a:t> surrounding the learning experience</a:t>
            </a:r>
            <a:endParaRPr lang="en-US" b="1" dirty="0">
              <a:solidFill>
                <a:srgbClr val="0F3E65"/>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573BDBCA-B8EE-7607-BFC4-97035C93D938}"/>
              </a:ext>
            </a:extLst>
          </p:cNvPr>
          <p:cNvGrpSpPr/>
          <p:nvPr/>
        </p:nvGrpSpPr>
        <p:grpSpPr>
          <a:xfrm>
            <a:off x="1764542" y="910967"/>
            <a:ext cx="8890364" cy="5763746"/>
            <a:chOff x="1764542" y="910967"/>
            <a:chExt cx="8890364" cy="5763746"/>
          </a:xfrm>
        </p:grpSpPr>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rgbClr val="0F3E65"/>
                    </a:solidFill>
                    <a:latin typeface="Calibri" panose="020F0502020204030204" pitchFamily="34" charset="0"/>
                    <a:cs typeface="Calibri" panose="020F0502020204030204" pitchFamily="34" charset="0"/>
                  </a:rPr>
                  <a:t>COGNITIVE</a:t>
                </a:r>
                <a:br>
                  <a:rPr lang="en-US" sz="2000" b="1" dirty="0">
                    <a:solidFill>
                      <a:srgbClr val="0F3E65"/>
                    </a:solidFill>
                    <a:latin typeface="Calibri" panose="020F0502020204030204" pitchFamily="34" charset="0"/>
                    <a:cs typeface="Calibri" panose="020F0502020204030204" pitchFamily="34" charset="0"/>
                  </a:rPr>
                </a:br>
                <a:r>
                  <a:rPr lang="en-US" sz="2000" b="1" dirty="0">
                    <a:solidFill>
                      <a:srgbClr val="0F3E65"/>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70" name="Group 69">
              <a:extLst>
                <a:ext uri="{FF2B5EF4-FFF2-40B4-BE49-F238E27FC236}">
                  <a16:creationId xmlns:a16="http://schemas.microsoft.com/office/drawing/2014/main" id="{50B4F3C3-7C63-9240-984D-837B4EFA5645}"/>
                </a:ext>
              </a:extLst>
            </p:cNvPr>
            <p:cNvGrpSpPr/>
            <p:nvPr/>
          </p:nvGrpSpPr>
          <p:grpSpPr>
            <a:xfrm>
              <a:off x="1764542" y="2683527"/>
              <a:ext cx="1806890" cy="2614448"/>
              <a:chOff x="7974738" y="2209800"/>
              <a:chExt cx="1266924" cy="1833154"/>
            </a:xfrm>
          </p:grpSpPr>
          <p:pic>
            <p:nvPicPr>
              <p:cNvPr id="71" name="Graphic 70" descr="Man carrying folder">
                <a:extLst>
                  <a:ext uri="{FF2B5EF4-FFF2-40B4-BE49-F238E27FC236}">
                    <a16:creationId xmlns:a16="http://schemas.microsoft.com/office/drawing/2014/main" id="{1F527A85-4F23-EC31-A19E-73A8B3F55B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74738" y="2949582"/>
                <a:ext cx="1266924" cy="1093372"/>
              </a:xfrm>
              <a:prstGeom prst="rect">
                <a:avLst/>
              </a:prstGeom>
            </p:spPr>
          </p:pic>
          <p:pic>
            <p:nvPicPr>
              <p:cNvPr id="72" name="Graphic 71" descr="Woman wearing a ribbon">
                <a:extLst>
                  <a:ext uri="{FF2B5EF4-FFF2-40B4-BE49-F238E27FC236}">
                    <a16:creationId xmlns:a16="http://schemas.microsoft.com/office/drawing/2014/main" id="{76CEF285-4C83-BF7D-FF12-FB7A1D9AB1A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46250" y="2209800"/>
                <a:ext cx="723900" cy="914400"/>
              </a:xfrm>
              <a:prstGeom prst="rect">
                <a:avLst/>
              </a:prstGeom>
            </p:spPr>
          </p:pic>
          <p:pic>
            <p:nvPicPr>
              <p:cNvPr id="73" name="Graphic 72" descr="A smiling woman">
                <a:extLst>
                  <a:ext uri="{FF2B5EF4-FFF2-40B4-BE49-F238E27FC236}">
                    <a16:creationId xmlns:a16="http://schemas.microsoft.com/office/drawing/2014/main" id="{89CCCC8D-D532-2F90-0BDD-9C3432B660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561615" y="2638699"/>
                <a:ext cx="358856" cy="392498"/>
              </a:xfrm>
              <a:prstGeom prst="rect">
                <a:avLst/>
              </a:prstGeom>
            </p:spPr>
          </p:pic>
        </p:grpSp>
      </p:grpSp>
      <p:sp>
        <p:nvSpPr>
          <p:cNvPr id="18" name="Arc 17">
            <a:extLst>
              <a:ext uri="{FF2B5EF4-FFF2-40B4-BE49-F238E27FC236}">
                <a16:creationId xmlns:a16="http://schemas.microsoft.com/office/drawing/2014/main" id="{B2388737-00C1-F7C5-6158-E302D165509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81" name="Group 80">
            <a:extLst>
              <a:ext uri="{FF2B5EF4-FFF2-40B4-BE49-F238E27FC236}">
                <a16:creationId xmlns:a16="http://schemas.microsoft.com/office/drawing/2014/main" id="{45BB737C-FFB6-6054-7DFF-F621B4B06C09}"/>
              </a:ext>
            </a:extLst>
          </p:cNvPr>
          <p:cNvGrpSpPr/>
          <p:nvPr/>
        </p:nvGrpSpPr>
        <p:grpSpPr>
          <a:xfrm>
            <a:off x="1673280" y="1560025"/>
            <a:ext cx="2986052" cy="3494592"/>
            <a:chOff x="1673280" y="1560025"/>
            <a:chExt cx="2986052" cy="3494592"/>
          </a:xfrm>
        </p:grpSpPr>
        <p:sp>
          <p:nvSpPr>
            <p:cNvPr id="23" name="TextBox 22">
              <a:extLst>
                <a:ext uri="{FF2B5EF4-FFF2-40B4-BE49-F238E27FC236}">
                  <a16:creationId xmlns:a16="http://schemas.microsoft.com/office/drawing/2014/main" id="{03AB7725-8A8C-AC9F-5AF8-971ED16B48B4}"/>
                </a:ext>
              </a:extLst>
            </p:cNvPr>
            <p:cNvSpPr txBox="1"/>
            <p:nvPr/>
          </p:nvSpPr>
          <p:spPr>
            <a:xfrm>
              <a:off x="1673280" y="4223620"/>
              <a:ext cx="2294411" cy="830997"/>
            </a:xfrm>
            <a:prstGeom prst="rect">
              <a:avLst/>
            </a:prstGeom>
            <a:noFill/>
          </p:spPr>
          <p:txBody>
            <a:bodyPr wrap="none" rtlCol="0">
              <a:spAutoFit/>
            </a:bodyPr>
            <a:lstStyle/>
            <a:p>
              <a:pPr algn="r"/>
              <a:r>
                <a:rPr lang="en-US" sz="2400" b="1" dirty="0">
                  <a:solidFill>
                    <a:srgbClr val="0F3E65"/>
                  </a:solidFill>
                  <a:latin typeface="Calibri" panose="020F0502020204030204" pitchFamily="34" charset="0"/>
                  <a:cs typeface="Calibri" panose="020F0502020204030204" pitchFamily="34" charset="0"/>
                </a:rPr>
                <a:t>PHYSICAL</a:t>
              </a:r>
            </a:p>
            <a:p>
              <a:pPr algn="r"/>
              <a:r>
                <a:rPr lang="en-US" sz="2400" b="1" dirty="0">
                  <a:solidFill>
                    <a:srgbClr val="0F3E65"/>
                  </a:solidFill>
                  <a:latin typeface="Calibri" panose="020F0502020204030204" pitchFamily="34" charset="0"/>
                  <a:cs typeface="Calibri" panose="020F0502020204030204" pitchFamily="34" charset="0"/>
                </a:rPr>
                <a:t>ENVIRONMENT  </a:t>
              </a:r>
            </a:p>
          </p:txBody>
        </p:sp>
        <p:grpSp>
          <p:nvGrpSpPr>
            <p:cNvPr id="79" name="Group 78">
              <a:extLst>
                <a:ext uri="{FF2B5EF4-FFF2-40B4-BE49-F238E27FC236}">
                  <a16:creationId xmlns:a16="http://schemas.microsoft.com/office/drawing/2014/main" id="{BE63C6D4-2AE2-E6C5-09AB-3C739B287DB5}"/>
                </a:ext>
              </a:extLst>
            </p:cNvPr>
            <p:cNvGrpSpPr/>
            <p:nvPr/>
          </p:nvGrpSpPr>
          <p:grpSpPr>
            <a:xfrm>
              <a:off x="2057154" y="1560025"/>
              <a:ext cx="2602178" cy="2602178"/>
              <a:chOff x="2057154" y="1560025"/>
              <a:chExt cx="2602178" cy="2602178"/>
            </a:xfrm>
          </p:grpSpPr>
          <p:sp>
            <p:nvSpPr>
              <p:cNvPr id="19" name="Oval 18">
                <a:extLst>
                  <a:ext uri="{FF2B5EF4-FFF2-40B4-BE49-F238E27FC236}">
                    <a16:creationId xmlns:a16="http://schemas.microsoft.com/office/drawing/2014/main" id="{5F593543-1670-2082-E2F6-6DFD00798224}"/>
                  </a:ext>
                </a:extLst>
              </p:cNvPr>
              <p:cNvSpPr/>
              <p:nvPr/>
            </p:nvSpPr>
            <p:spPr bwMode="auto">
              <a:xfrm>
                <a:off x="2057154"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dirty="0"/>
              </a:p>
            </p:txBody>
          </p:sp>
          <p:pic>
            <p:nvPicPr>
              <p:cNvPr id="25" name="Graphic 24" descr="Schoolhouse with solid fill">
                <a:extLst>
                  <a:ext uri="{FF2B5EF4-FFF2-40B4-BE49-F238E27FC236}">
                    <a16:creationId xmlns:a16="http://schemas.microsoft.com/office/drawing/2014/main" id="{81DA3BA6-249A-F7E8-AB91-C4DC20FA86F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45975" y="1960543"/>
                <a:ext cx="2014816" cy="2014816"/>
              </a:xfrm>
              <a:prstGeom prst="rect">
                <a:avLst/>
              </a:prstGeom>
            </p:spPr>
          </p:pic>
        </p:grpSp>
      </p:grpSp>
      <p:pic>
        <p:nvPicPr>
          <p:cNvPr id="29" name="Graphic 28" descr="Wheelchair with solid fill">
            <a:extLst>
              <a:ext uri="{FF2B5EF4-FFF2-40B4-BE49-F238E27FC236}">
                <a16:creationId xmlns:a16="http://schemas.microsoft.com/office/drawing/2014/main" id="{F1D4D3C2-57D2-72A7-BADC-53ABF255AFE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28801" y="1303978"/>
            <a:ext cx="914400" cy="914400"/>
          </a:xfrm>
          <a:prstGeom prst="rect">
            <a:avLst/>
          </a:prstGeom>
        </p:spPr>
      </p:pic>
      <p:pic>
        <p:nvPicPr>
          <p:cNvPr id="78" name="Graphic 77" descr="Megaphone1 with solid fill">
            <a:extLst>
              <a:ext uri="{FF2B5EF4-FFF2-40B4-BE49-F238E27FC236}">
                <a16:creationId xmlns:a16="http://schemas.microsoft.com/office/drawing/2014/main" id="{A8779DB4-ABC6-33B6-7620-91CE3B9DCB7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843201" y="1689536"/>
            <a:ext cx="1108359" cy="1108359"/>
          </a:xfrm>
          <a:prstGeom prst="rect">
            <a:avLst/>
          </a:prstGeom>
        </p:spPr>
      </p:pic>
      <p:grpSp>
        <p:nvGrpSpPr>
          <p:cNvPr id="82" name="Group 81">
            <a:extLst>
              <a:ext uri="{FF2B5EF4-FFF2-40B4-BE49-F238E27FC236}">
                <a16:creationId xmlns:a16="http://schemas.microsoft.com/office/drawing/2014/main" id="{82D44C6B-6B6C-63B5-B676-041BA9DE4A10}"/>
              </a:ext>
            </a:extLst>
          </p:cNvPr>
          <p:cNvGrpSpPr/>
          <p:nvPr/>
        </p:nvGrpSpPr>
        <p:grpSpPr>
          <a:xfrm>
            <a:off x="4794911" y="117969"/>
            <a:ext cx="2602178" cy="3471094"/>
            <a:chOff x="1991021" y="1560025"/>
            <a:chExt cx="2602178" cy="3471094"/>
          </a:xfrm>
        </p:grpSpPr>
        <p:sp>
          <p:nvSpPr>
            <p:cNvPr id="83" name="TextBox 82">
              <a:extLst>
                <a:ext uri="{FF2B5EF4-FFF2-40B4-BE49-F238E27FC236}">
                  <a16:creationId xmlns:a16="http://schemas.microsoft.com/office/drawing/2014/main" id="{C53E26F2-CAB9-FEEC-7F8A-3130DE623383}"/>
                </a:ext>
              </a:extLst>
            </p:cNvPr>
            <p:cNvSpPr txBox="1"/>
            <p:nvPr/>
          </p:nvSpPr>
          <p:spPr>
            <a:xfrm>
              <a:off x="2144906" y="4200122"/>
              <a:ext cx="2294411" cy="830997"/>
            </a:xfrm>
            <a:prstGeom prst="rect">
              <a:avLst/>
            </a:prstGeom>
            <a:noFill/>
          </p:spPr>
          <p:txBody>
            <a:bodyPr wrap="none" rtlCol="0">
              <a:spAutoFit/>
            </a:bodyPr>
            <a:lstStyle/>
            <a:p>
              <a:pPr algn="ctr"/>
              <a:r>
                <a:rPr lang="en-US" sz="2400" b="1" dirty="0">
                  <a:solidFill>
                    <a:srgbClr val="0F3E65"/>
                  </a:solidFill>
                  <a:latin typeface="Calibri" panose="020F0502020204030204" pitchFamily="34" charset="0"/>
                  <a:cs typeface="Calibri" panose="020F0502020204030204" pitchFamily="34" charset="0"/>
                </a:rPr>
                <a:t>SOCIAL</a:t>
              </a:r>
            </a:p>
            <a:p>
              <a:pPr algn="ctr"/>
              <a:r>
                <a:rPr lang="en-US" sz="2400" b="1" dirty="0">
                  <a:solidFill>
                    <a:srgbClr val="0F3E65"/>
                  </a:solidFill>
                  <a:latin typeface="Calibri" panose="020F0502020204030204" pitchFamily="34" charset="0"/>
                  <a:cs typeface="Calibri" panose="020F0502020204030204" pitchFamily="34" charset="0"/>
                </a:rPr>
                <a:t>ENVIRONMENT  </a:t>
              </a:r>
            </a:p>
          </p:txBody>
        </p:sp>
        <p:grpSp>
          <p:nvGrpSpPr>
            <p:cNvPr id="84" name="Group 83">
              <a:extLst>
                <a:ext uri="{FF2B5EF4-FFF2-40B4-BE49-F238E27FC236}">
                  <a16:creationId xmlns:a16="http://schemas.microsoft.com/office/drawing/2014/main" id="{C707C980-292E-0411-673F-50EAF089F95F}"/>
                </a:ext>
              </a:extLst>
            </p:cNvPr>
            <p:cNvGrpSpPr/>
            <p:nvPr/>
          </p:nvGrpSpPr>
          <p:grpSpPr>
            <a:xfrm>
              <a:off x="1991021" y="1560025"/>
              <a:ext cx="2602178" cy="2602178"/>
              <a:chOff x="1991021" y="1560025"/>
              <a:chExt cx="2602178" cy="2602178"/>
            </a:xfrm>
          </p:grpSpPr>
          <p:sp>
            <p:nvSpPr>
              <p:cNvPr id="85" name="Oval 84">
                <a:extLst>
                  <a:ext uri="{FF2B5EF4-FFF2-40B4-BE49-F238E27FC236}">
                    <a16:creationId xmlns:a16="http://schemas.microsoft.com/office/drawing/2014/main" id="{FF6C8DD1-D3BF-3A07-7EFB-37FA13B63164}"/>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pic>
            <p:nvPicPr>
              <p:cNvPr id="86" name="Graphic 85" descr="Cycle with people with solid fill">
                <a:extLst>
                  <a:ext uri="{FF2B5EF4-FFF2-40B4-BE49-F238E27FC236}">
                    <a16:creationId xmlns:a16="http://schemas.microsoft.com/office/drawing/2014/main" id="{49A3D6F2-FD75-E9F4-29B1-438CD265404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2496217" y="2499202"/>
                <a:ext cx="1591786" cy="1591786"/>
              </a:xfrm>
              <a:prstGeom prst="rect">
                <a:avLst/>
              </a:prstGeom>
            </p:spPr>
          </p:pic>
        </p:grpSp>
      </p:grpSp>
      <p:pic>
        <p:nvPicPr>
          <p:cNvPr id="89" name="Graphic 88" descr="Polaroid Pictures with solid fill">
            <a:extLst>
              <a:ext uri="{FF2B5EF4-FFF2-40B4-BE49-F238E27FC236}">
                <a16:creationId xmlns:a16="http://schemas.microsoft.com/office/drawing/2014/main" id="{25E48356-F2B3-9BBD-1B03-D4A46E4F8D6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892994" y="1112826"/>
            <a:ext cx="829494" cy="829494"/>
          </a:xfrm>
          <a:prstGeom prst="rect">
            <a:avLst/>
          </a:prstGeom>
        </p:spPr>
      </p:pic>
      <p:pic>
        <p:nvPicPr>
          <p:cNvPr id="91" name="Graphic 90" descr="Shield Tick with solid fill">
            <a:extLst>
              <a:ext uri="{FF2B5EF4-FFF2-40B4-BE49-F238E27FC236}">
                <a16:creationId xmlns:a16="http://schemas.microsoft.com/office/drawing/2014/main" id="{9B831065-9290-75CB-B26E-0B47E85230B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5462125" y="179051"/>
            <a:ext cx="1048363" cy="1048363"/>
          </a:xfrm>
          <a:prstGeom prst="rect">
            <a:avLst/>
          </a:prstGeom>
        </p:spPr>
      </p:pic>
      <p:pic>
        <p:nvPicPr>
          <p:cNvPr id="93" name="Graphic 92" descr="Professor female with solid fill">
            <a:extLst>
              <a:ext uri="{FF2B5EF4-FFF2-40B4-BE49-F238E27FC236}">
                <a16:creationId xmlns:a16="http://schemas.microsoft.com/office/drawing/2014/main" id="{7383F26B-20F1-7AC4-E2E7-190A7D00E100}"/>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6383557" y="702268"/>
            <a:ext cx="914400" cy="914400"/>
          </a:xfrm>
          <a:prstGeom prst="rect">
            <a:avLst/>
          </a:prstGeom>
        </p:spPr>
      </p:pic>
      <p:grpSp>
        <p:nvGrpSpPr>
          <p:cNvPr id="108" name="Group 107">
            <a:extLst>
              <a:ext uri="{FF2B5EF4-FFF2-40B4-BE49-F238E27FC236}">
                <a16:creationId xmlns:a16="http://schemas.microsoft.com/office/drawing/2014/main" id="{14E97485-6809-E6F9-DEE6-E437B59D5262}"/>
              </a:ext>
            </a:extLst>
          </p:cNvPr>
          <p:cNvGrpSpPr/>
          <p:nvPr/>
        </p:nvGrpSpPr>
        <p:grpSpPr>
          <a:xfrm>
            <a:off x="7474494" y="1549991"/>
            <a:ext cx="2628946" cy="3471094"/>
            <a:chOff x="1991021" y="1560025"/>
            <a:chExt cx="2628946" cy="3471094"/>
          </a:xfrm>
        </p:grpSpPr>
        <p:sp>
          <p:nvSpPr>
            <p:cNvPr id="109" name="TextBox 108">
              <a:extLst>
                <a:ext uri="{FF2B5EF4-FFF2-40B4-BE49-F238E27FC236}">
                  <a16:creationId xmlns:a16="http://schemas.microsoft.com/office/drawing/2014/main" id="{DECD1FB2-1F6F-21B1-D269-36E20A7D36DA}"/>
                </a:ext>
              </a:extLst>
            </p:cNvPr>
            <p:cNvSpPr txBox="1"/>
            <p:nvPr/>
          </p:nvSpPr>
          <p:spPr>
            <a:xfrm>
              <a:off x="2564276" y="4200122"/>
              <a:ext cx="2055691" cy="830997"/>
            </a:xfrm>
            <a:prstGeom prst="rect">
              <a:avLst/>
            </a:prstGeom>
            <a:noFill/>
          </p:spPr>
          <p:txBody>
            <a:bodyPr wrap="none" rtlCol="0">
              <a:spAutoFit/>
            </a:bodyPr>
            <a:lstStyle/>
            <a:p>
              <a:r>
                <a:rPr lang="en-US" sz="2400" b="1" dirty="0">
                  <a:solidFill>
                    <a:srgbClr val="0F3E65"/>
                  </a:solidFill>
                  <a:latin typeface="Calibri" panose="020F0502020204030204" pitchFamily="34" charset="0"/>
                  <a:cs typeface="Calibri" panose="020F0502020204030204" pitchFamily="34" charset="0"/>
                </a:rPr>
                <a:t>HUMAN-TECH </a:t>
              </a:r>
            </a:p>
            <a:p>
              <a:r>
                <a:rPr lang="en-US" sz="2400" b="1" dirty="0">
                  <a:solidFill>
                    <a:srgbClr val="0F3E65"/>
                  </a:solidFill>
                  <a:latin typeface="Calibri" panose="020F0502020204030204" pitchFamily="34" charset="0"/>
                  <a:cs typeface="Calibri" panose="020F0502020204030204" pitchFamily="34" charset="0"/>
                </a:rPr>
                <a:t>  INTERFACES</a:t>
              </a:r>
            </a:p>
          </p:txBody>
        </p:sp>
        <p:grpSp>
          <p:nvGrpSpPr>
            <p:cNvPr id="110" name="Group 109">
              <a:extLst>
                <a:ext uri="{FF2B5EF4-FFF2-40B4-BE49-F238E27FC236}">
                  <a16:creationId xmlns:a16="http://schemas.microsoft.com/office/drawing/2014/main" id="{DFDC280B-2EEF-570B-081D-B521803ECEBE}"/>
                </a:ext>
              </a:extLst>
            </p:cNvPr>
            <p:cNvGrpSpPr/>
            <p:nvPr/>
          </p:nvGrpSpPr>
          <p:grpSpPr>
            <a:xfrm>
              <a:off x="1991021" y="1560025"/>
              <a:ext cx="2602178" cy="2602178"/>
              <a:chOff x="1991021" y="1560025"/>
              <a:chExt cx="2602178" cy="2602178"/>
            </a:xfrm>
          </p:grpSpPr>
          <p:sp>
            <p:nvSpPr>
              <p:cNvPr id="111" name="Oval 110">
                <a:extLst>
                  <a:ext uri="{FF2B5EF4-FFF2-40B4-BE49-F238E27FC236}">
                    <a16:creationId xmlns:a16="http://schemas.microsoft.com/office/drawing/2014/main" id="{96F0BB28-BC51-C67E-E3ED-A0A14FB8C863}"/>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latin typeface="Calibri" panose="020F0502020204030204" pitchFamily="34" charset="0"/>
                  <a:cs typeface="Calibri" panose="020F0502020204030204" pitchFamily="34" charset="0"/>
                </a:endParaRPr>
              </a:p>
            </p:txBody>
          </p:sp>
          <p:pic>
            <p:nvPicPr>
              <p:cNvPr id="112" name="Graphic 111" descr="Touchscreen with solid fill">
                <a:extLst>
                  <a:ext uri="{FF2B5EF4-FFF2-40B4-BE49-F238E27FC236}">
                    <a16:creationId xmlns:a16="http://schemas.microsoft.com/office/drawing/2014/main" id="{CF4ED1E0-C2F6-3322-936D-1C87395661E1}"/>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p:blipFill>
            <p:spPr>
              <a:xfrm>
                <a:off x="2604233" y="2487815"/>
                <a:ext cx="1614560" cy="1614560"/>
              </a:xfrm>
              <a:prstGeom prst="rect">
                <a:avLst/>
              </a:prstGeom>
            </p:spPr>
          </p:pic>
        </p:grpSp>
      </p:grpSp>
      <p:pic>
        <p:nvPicPr>
          <p:cNvPr id="115" name="Graphic 114" descr="Wireless router with solid fill">
            <a:extLst>
              <a:ext uri="{FF2B5EF4-FFF2-40B4-BE49-F238E27FC236}">
                <a16:creationId xmlns:a16="http://schemas.microsoft.com/office/drawing/2014/main" id="{F1560A0F-88F4-54B4-18F7-97EB7CB94E5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8994546" y="2094855"/>
            <a:ext cx="1033516" cy="1033516"/>
          </a:xfrm>
          <a:prstGeom prst="rect">
            <a:avLst/>
          </a:prstGeom>
        </p:spPr>
      </p:pic>
      <p:grpSp>
        <p:nvGrpSpPr>
          <p:cNvPr id="117" name="Group 116">
            <a:extLst>
              <a:ext uri="{FF2B5EF4-FFF2-40B4-BE49-F238E27FC236}">
                <a16:creationId xmlns:a16="http://schemas.microsoft.com/office/drawing/2014/main" id="{D5B8B87F-A355-1C07-0DF2-BF0F4D3DD069}"/>
              </a:ext>
            </a:extLst>
          </p:cNvPr>
          <p:cNvGrpSpPr/>
          <p:nvPr/>
        </p:nvGrpSpPr>
        <p:grpSpPr>
          <a:xfrm>
            <a:off x="8110774" y="1261309"/>
            <a:ext cx="1126163" cy="1126163"/>
            <a:chOff x="8110774" y="1261309"/>
            <a:chExt cx="1126163" cy="1126163"/>
          </a:xfrm>
        </p:grpSpPr>
        <p:sp>
          <p:nvSpPr>
            <p:cNvPr id="116" name="Rectangle: Rounded Corners 115">
              <a:extLst>
                <a:ext uri="{FF2B5EF4-FFF2-40B4-BE49-F238E27FC236}">
                  <a16:creationId xmlns:a16="http://schemas.microsoft.com/office/drawing/2014/main" id="{C6C41538-8724-71CF-7DF4-FC429EB9B0C5}"/>
                </a:ext>
              </a:extLst>
            </p:cNvPr>
            <p:cNvSpPr/>
            <p:nvPr/>
          </p:nvSpPr>
          <p:spPr bwMode="auto">
            <a:xfrm>
              <a:off x="8251037" y="1460116"/>
              <a:ext cx="868484" cy="595412"/>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4" name="Graphic 113" descr="Remote learning language with solid fill">
              <a:extLst>
                <a:ext uri="{FF2B5EF4-FFF2-40B4-BE49-F238E27FC236}">
                  <a16:creationId xmlns:a16="http://schemas.microsoft.com/office/drawing/2014/main" id="{2E5C8745-65AA-6088-D123-5366404A9D67}"/>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110774" y="1261309"/>
              <a:ext cx="1126163" cy="1126163"/>
            </a:xfrm>
            <a:prstGeom prst="rect">
              <a:avLst/>
            </a:prstGeom>
          </p:spPr>
        </p:pic>
      </p:grpSp>
      <p:grpSp>
        <p:nvGrpSpPr>
          <p:cNvPr id="121" name="Group 120">
            <a:extLst>
              <a:ext uri="{FF2B5EF4-FFF2-40B4-BE49-F238E27FC236}">
                <a16:creationId xmlns:a16="http://schemas.microsoft.com/office/drawing/2014/main" id="{7E159773-E089-78B5-4A2E-FA0B7FA8CD7A}"/>
              </a:ext>
            </a:extLst>
          </p:cNvPr>
          <p:cNvGrpSpPr/>
          <p:nvPr/>
        </p:nvGrpSpPr>
        <p:grpSpPr>
          <a:xfrm>
            <a:off x="7257129" y="2214579"/>
            <a:ext cx="1249799" cy="1249799"/>
            <a:chOff x="7325362" y="2510527"/>
            <a:chExt cx="957680" cy="957680"/>
          </a:xfrm>
        </p:grpSpPr>
        <p:sp>
          <p:nvSpPr>
            <p:cNvPr id="120" name="Rectangle: Rounded Corners 119">
              <a:extLst>
                <a:ext uri="{FF2B5EF4-FFF2-40B4-BE49-F238E27FC236}">
                  <a16:creationId xmlns:a16="http://schemas.microsoft.com/office/drawing/2014/main" id="{7B9F3086-125A-2FC7-3F89-FB04472DD5FD}"/>
                </a:ext>
              </a:extLst>
            </p:cNvPr>
            <p:cNvSpPr/>
            <p:nvPr/>
          </p:nvSpPr>
          <p:spPr bwMode="auto">
            <a:xfrm>
              <a:off x="7364111" y="2758066"/>
              <a:ext cx="243643" cy="190613"/>
            </a:xfrm>
            <a:prstGeom prst="roundRect">
              <a:avLst>
                <a:gd name="adj" fmla="val 11347"/>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18" name="Rectangle: Rounded Corners 117">
              <a:extLst>
                <a:ext uri="{FF2B5EF4-FFF2-40B4-BE49-F238E27FC236}">
                  <a16:creationId xmlns:a16="http://schemas.microsoft.com/office/drawing/2014/main" id="{C4B41928-3E1A-E221-715E-48464C00E23D}"/>
                </a:ext>
              </a:extLst>
            </p:cNvPr>
            <p:cNvSpPr/>
            <p:nvPr/>
          </p:nvSpPr>
          <p:spPr bwMode="auto">
            <a:xfrm>
              <a:off x="7415333" y="2676154"/>
              <a:ext cx="798061" cy="531050"/>
            </a:xfrm>
            <a:prstGeom prst="roundRect">
              <a:avLst>
                <a:gd name="adj" fmla="val 5494"/>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113" name="Graphic 112" descr="Ui Ux with solid fill">
              <a:extLst>
                <a:ext uri="{FF2B5EF4-FFF2-40B4-BE49-F238E27FC236}">
                  <a16:creationId xmlns:a16="http://schemas.microsoft.com/office/drawing/2014/main" id="{C503C9B0-3345-CFBC-5BF5-46A02172EEEB}"/>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325362" y="2510527"/>
              <a:ext cx="957680" cy="957680"/>
            </a:xfrm>
            <a:prstGeom prst="rect">
              <a:avLst/>
            </a:prstGeom>
          </p:spPr>
        </p:pic>
      </p:grpSp>
      <p:grpSp>
        <p:nvGrpSpPr>
          <p:cNvPr id="124" name="Group 123">
            <a:extLst>
              <a:ext uri="{FF2B5EF4-FFF2-40B4-BE49-F238E27FC236}">
                <a16:creationId xmlns:a16="http://schemas.microsoft.com/office/drawing/2014/main" id="{7ECF2EDD-6E89-9EA3-61CD-CDB9494C13E7}"/>
              </a:ext>
            </a:extLst>
          </p:cNvPr>
          <p:cNvGrpSpPr/>
          <p:nvPr/>
        </p:nvGrpSpPr>
        <p:grpSpPr>
          <a:xfrm>
            <a:off x="1978941" y="1659733"/>
            <a:ext cx="1030815" cy="1030815"/>
            <a:chOff x="1978941" y="1659733"/>
            <a:chExt cx="1030815" cy="1030815"/>
          </a:xfrm>
        </p:grpSpPr>
        <p:sp>
          <p:nvSpPr>
            <p:cNvPr id="123" name="Rectangle: Rounded Corners 122">
              <a:extLst>
                <a:ext uri="{FF2B5EF4-FFF2-40B4-BE49-F238E27FC236}">
                  <a16:creationId xmlns:a16="http://schemas.microsoft.com/office/drawing/2014/main" id="{AC6E1711-A761-FA97-E0BD-918A0541F173}"/>
                </a:ext>
              </a:extLst>
            </p:cNvPr>
            <p:cNvSpPr/>
            <p:nvPr/>
          </p:nvSpPr>
          <p:spPr bwMode="auto">
            <a:xfrm rot="15180548">
              <a:off x="2073628" y="2061216"/>
              <a:ext cx="803062" cy="180139"/>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7" name="Graphic 26" descr="Thermometer with solid fill">
              <a:extLst>
                <a:ext uri="{FF2B5EF4-FFF2-40B4-BE49-F238E27FC236}">
                  <a16:creationId xmlns:a16="http://schemas.microsoft.com/office/drawing/2014/main" id="{66C66485-26AB-C5D4-0FAC-08659107112A}"/>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rot="20462071">
              <a:off x="1978941" y="1659733"/>
              <a:ext cx="1030815" cy="1030815"/>
            </a:xfrm>
            <a:prstGeom prst="rect">
              <a:avLst/>
            </a:prstGeom>
          </p:spPr>
        </p:pic>
      </p:grpSp>
      <p:sp>
        <p:nvSpPr>
          <p:cNvPr id="126" name="Arc 125">
            <a:extLst>
              <a:ext uri="{FF2B5EF4-FFF2-40B4-BE49-F238E27FC236}">
                <a16:creationId xmlns:a16="http://schemas.microsoft.com/office/drawing/2014/main" id="{0101F454-AE33-31C0-8F9A-DCA637F1C165}"/>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6" name="TextBox 135">
            <a:extLst>
              <a:ext uri="{FF2B5EF4-FFF2-40B4-BE49-F238E27FC236}">
                <a16:creationId xmlns:a16="http://schemas.microsoft.com/office/drawing/2014/main" id="{BA07CFA3-D11D-3B65-F816-A3035746E0D4}"/>
              </a:ext>
            </a:extLst>
          </p:cNvPr>
          <p:cNvSpPr txBox="1"/>
          <p:nvPr/>
        </p:nvSpPr>
        <p:spPr>
          <a:xfrm>
            <a:off x="1475086" y="5707571"/>
            <a:ext cx="9241824" cy="584775"/>
          </a:xfrm>
          <a:prstGeom prst="rect">
            <a:avLst/>
          </a:prstGeom>
          <a:noFill/>
        </p:spPr>
        <p:txBody>
          <a:bodyPr wrap="none" rtlCol="0">
            <a:spAutoFit/>
          </a:bodyPr>
          <a:lstStyle/>
          <a:p>
            <a:pPr algn="ctr"/>
            <a:r>
              <a:rPr lang="en-US" dirty="0">
                <a:solidFill>
                  <a:srgbClr val="0F3E65"/>
                </a:solidFill>
                <a:latin typeface="Calibri" panose="020F0502020204030204" pitchFamily="34" charset="0"/>
                <a:cs typeface="Calibri" panose="020F0502020204030204" pitchFamily="34" charset="0"/>
              </a:rPr>
              <a:t>…and even all of this is situated within a </a:t>
            </a:r>
            <a:r>
              <a:rPr lang="en-US" b="1" dirty="0">
                <a:solidFill>
                  <a:srgbClr val="0F3E65"/>
                </a:solidFill>
                <a:latin typeface="Calibri" panose="020F0502020204030204" pitchFamily="34" charset="0"/>
                <a:cs typeface="Calibri" panose="020F0502020204030204" pitchFamily="34" charset="0"/>
              </a:rPr>
              <a:t>larger context</a:t>
            </a:r>
          </a:p>
        </p:txBody>
      </p:sp>
    </p:spTree>
    <p:extLst>
      <p:ext uri="{BB962C8B-B14F-4D97-AF65-F5344CB8AC3E}">
        <p14:creationId xmlns:p14="http://schemas.microsoft.com/office/powerpoint/2010/main" val="3688634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16"/>
                                        </p:tgtEl>
                                      </p:cBhvr>
                                      <p:by x="25000" y="25000"/>
                                    </p:animScale>
                                  </p:childTnLst>
                                </p:cTn>
                              </p:par>
                              <p:par>
                                <p:cTn id="7" presetID="42" presetClass="path" presetSubtype="0" accel="50000" decel="50000" fill="hold" nodeType="withEffect">
                                  <p:stCondLst>
                                    <p:cond delay="0"/>
                                  </p:stCondLst>
                                  <p:childTnLst>
                                    <p:animMotion origin="layout" path="M 5E-6 7.40741E-7 L -0.02487 0.16805 " pathEditMode="relative" rAng="0" ptsTypes="AA">
                                      <p:cBhvr>
                                        <p:cTn id="8" dur="500" fill="hold"/>
                                        <p:tgtEl>
                                          <p:spTgt spid="16"/>
                                        </p:tgtEl>
                                        <p:attrNameLst>
                                          <p:attrName>ppt_x</p:attrName>
                                          <p:attrName>ppt_y</p:attrName>
                                        </p:attrNameLst>
                                      </p:cBhvr>
                                      <p:rCtr x="-1250" y="8403"/>
                                    </p:animMotion>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5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5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250"/>
                                        <p:tgtEl>
                                          <p:spTgt spid="1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250"/>
                                        <p:tgtEl>
                                          <p:spTgt spid="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25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25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5"/>
                                        </p:tgtEl>
                                        <p:attrNameLst>
                                          <p:attrName>style.visibility</p:attrName>
                                        </p:attrNameLst>
                                      </p:cBhvr>
                                      <p:to>
                                        <p:strVal val="visible"/>
                                      </p:to>
                                    </p:set>
                                    <p:animEffect transition="in" filter="fade">
                                      <p:cBhvr>
                                        <p:cTn id="65" dur="250"/>
                                        <p:tgtEl>
                                          <p:spTgt spid="1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fade">
                                      <p:cBhvr>
                                        <p:cTn id="70" dur="25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fade">
                                      <p:cBhvr>
                                        <p:cTn id="75" dur="250"/>
                                        <p:tgtEl>
                                          <p:spTgt spid="1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1"/>
                                        </p:tgtEl>
                                      </p:cBhvr>
                                    </p:animEffect>
                                    <p:set>
                                      <p:cBhvr>
                                        <p:cTn id="80" dur="1" fill="hold">
                                          <p:stCondLst>
                                            <p:cond delay="499"/>
                                          </p:stCondLst>
                                        </p:cTn>
                                        <p:tgtEl>
                                          <p:spTgt spid="8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8"/>
                                        </p:tgtEl>
                                      </p:cBhvr>
                                    </p:animEffect>
                                    <p:set>
                                      <p:cBhvr>
                                        <p:cTn id="83" dur="1" fill="hold">
                                          <p:stCondLst>
                                            <p:cond delay="499"/>
                                          </p:stCondLst>
                                        </p:cTn>
                                        <p:tgtEl>
                                          <p:spTgt spid="7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4"/>
                                        </p:tgtEl>
                                      </p:cBhvr>
                                    </p:animEffect>
                                    <p:set>
                                      <p:cBhvr>
                                        <p:cTn id="89" dur="1" fill="hold">
                                          <p:stCondLst>
                                            <p:cond delay="499"/>
                                          </p:stCondLst>
                                        </p:cTn>
                                        <p:tgtEl>
                                          <p:spTgt spid="124"/>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82"/>
                                        </p:tgtEl>
                                      </p:cBhvr>
                                    </p:animEffect>
                                    <p:set>
                                      <p:cBhvr>
                                        <p:cTn id="92" dur="1" fill="hold">
                                          <p:stCondLst>
                                            <p:cond delay="499"/>
                                          </p:stCondLst>
                                        </p:cTn>
                                        <p:tgtEl>
                                          <p:spTgt spid="8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93"/>
                                        </p:tgtEl>
                                      </p:cBhvr>
                                    </p:animEffect>
                                    <p:set>
                                      <p:cBhvr>
                                        <p:cTn id="95" dur="1" fill="hold">
                                          <p:stCondLst>
                                            <p:cond delay="499"/>
                                          </p:stCondLst>
                                        </p:cTn>
                                        <p:tgtEl>
                                          <p:spTgt spid="9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1"/>
                                        </p:tgtEl>
                                      </p:cBhvr>
                                    </p:animEffect>
                                    <p:set>
                                      <p:cBhvr>
                                        <p:cTn id="98" dur="1" fill="hold">
                                          <p:stCondLst>
                                            <p:cond delay="499"/>
                                          </p:stCondLst>
                                        </p:cTn>
                                        <p:tgtEl>
                                          <p:spTgt spid="9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89"/>
                                        </p:tgtEl>
                                      </p:cBhvr>
                                    </p:animEffect>
                                    <p:set>
                                      <p:cBhvr>
                                        <p:cTn id="101" dur="1" fill="hold">
                                          <p:stCondLst>
                                            <p:cond delay="499"/>
                                          </p:stCondLst>
                                        </p:cTn>
                                        <p:tgtEl>
                                          <p:spTgt spid="8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08"/>
                                        </p:tgtEl>
                                      </p:cBhvr>
                                    </p:animEffect>
                                    <p:set>
                                      <p:cBhvr>
                                        <p:cTn id="104" dur="1" fill="hold">
                                          <p:stCondLst>
                                            <p:cond delay="499"/>
                                          </p:stCondLst>
                                        </p:cTn>
                                        <p:tgtEl>
                                          <p:spTgt spid="10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15"/>
                                        </p:tgtEl>
                                      </p:cBhvr>
                                    </p:animEffect>
                                    <p:set>
                                      <p:cBhvr>
                                        <p:cTn id="107" dur="1" fill="hold">
                                          <p:stCondLst>
                                            <p:cond delay="499"/>
                                          </p:stCondLst>
                                        </p:cTn>
                                        <p:tgtEl>
                                          <p:spTgt spid="11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17"/>
                                        </p:tgtEl>
                                      </p:cBhvr>
                                    </p:animEffect>
                                    <p:set>
                                      <p:cBhvr>
                                        <p:cTn id="110" dur="1" fill="hold">
                                          <p:stCondLst>
                                            <p:cond delay="499"/>
                                          </p:stCondLst>
                                        </p:cTn>
                                        <p:tgtEl>
                                          <p:spTgt spid="11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21"/>
                                        </p:tgtEl>
                                      </p:cBhvr>
                                    </p:animEffect>
                                    <p:set>
                                      <p:cBhvr>
                                        <p:cTn id="113" dur="1" fill="hold">
                                          <p:stCondLst>
                                            <p:cond delay="499"/>
                                          </p:stCondLst>
                                        </p:cTn>
                                        <p:tgtEl>
                                          <p:spTgt spid="12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250"/>
                                        <p:tgtEl>
                                          <p:spTgt spid="8"/>
                                        </p:tgtEl>
                                      </p:cBhvr>
                                    </p:animEffect>
                                    <p:set>
                                      <p:cBhvr>
                                        <p:cTn id="116" dur="1" fill="hold">
                                          <p:stCondLst>
                                            <p:cond delay="249"/>
                                          </p:stCondLst>
                                        </p:cTn>
                                        <p:tgtEl>
                                          <p:spTgt spid="8"/>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50"/>
                                        <p:tgtEl>
                                          <p:spTgt spid="16"/>
                                        </p:tgtEl>
                                      </p:cBhvr>
                                    </p:animEffect>
                                    <p:set>
                                      <p:cBhvr>
                                        <p:cTn id="119" dur="1" fill="hold">
                                          <p:stCondLst>
                                            <p:cond delay="249"/>
                                          </p:stCondLst>
                                        </p:cTn>
                                        <p:tgtEl>
                                          <p:spTgt spid="16"/>
                                        </p:tgtEl>
                                        <p:attrNameLst>
                                          <p:attrName>style.visibility</p:attrName>
                                        </p:attrNameLst>
                                      </p:cBhvr>
                                      <p:to>
                                        <p:strVal val="hidden"/>
                                      </p:to>
                                    </p:set>
                                  </p:childTnLst>
                                </p:cTn>
                              </p:par>
                              <p:par>
                                <p:cTn id="120" presetID="22" presetClass="entr" presetSubtype="8" fill="hold" grpId="0" nodeType="withEffect">
                                  <p:stCondLst>
                                    <p:cond delay="250"/>
                                  </p:stCondLst>
                                  <p:childTnLst>
                                    <p:set>
                                      <p:cBhvr>
                                        <p:cTn id="121" dur="1" fill="hold">
                                          <p:stCondLst>
                                            <p:cond delay="0"/>
                                          </p:stCondLst>
                                        </p:cTn>
                                        <p:tgtEl>
                                          <p:spTgt spid="126"/>
                                        </p:tgtEl>
                                        <p:attrNameLst>
                                          <p:attrName>style.visibility</p:attrName>
                                        </p:attrNameLst>
                                      </p:cBhvr>
                                      <p:to>
                                        <p:strVal val="visible"/>
                                      </p:to>
                                    </p:set>
                                    <p:animEffect transition="in" filter="wipe(left)">
                                      <p:cBhvr>
                                        <p:cTn id="122" dur="250"/>
                                        <p:tgtEl>
                                          <p:spTgt spid="1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animEffect transition="in" filter="fade">
                                      <p:cBhvr>
                                        <p:cTn id="125" dur="150"/>
                                        <p:tgtEl>
                                          <p:spTgt spid="13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4"/>
                                        </p:tgtEl>
                                        <p:attrNameLst>
                                          <p:attrName>style.visibility</p:attrName>
                                        </p:attrNameLst>
                                      </p:cBhvr>
                                      <p:to>
                                        <p:strVal val="visible"/>
                                      </p:to>
                                    </p:set>
                                    <p:animEffect transition="in" filter="fade">
                                      <p:cBhvr>
                                        <p:cTn id="128" dur="150"/>
                                        <p:tgtEl>
                                          <p:spTgt spid="13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35"/>
                                        </p:tgtEl>
                                        <p:attrNameLst>
                                          <p:attrName>style.visibility</p:attrName>
                                        </p:attrNameLst>
                                      </p:cBhvr>
                                      <p:to>
                                        <p:strVal val="visible"/>
                                      </p:to>
                                    </p:set>
                                    <p:animEffect transition="in" filter="fade">
                                      <p:cBhvr>
                                        <p:cTn id="131" dur="150"/>
                                        <p:tgtEl>
                                          <p:spTgt spid="135"/>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136"/>
                                        </p:tgtEl>
                                        <p:attrNameLst>
                                          <p:attrName>style.visibility</p:attrName>
                                        </p:attrNameLst>
                                      </p:cBhvr>
                                      <p:to>
                                        <p:strVal val="visible"/>
                                      </p:to>
                                    </p:set>
                                    <p:animEffect transition="in" filter="fade">
                                      <p:cBhvr>
                                        <p:cTn id="135" dur="250"/>
                                        <p:tgtEl>
                                          <p:spTgt spid="136"/>
                                        </p:tgtEl>
                                      </p:cBhvr>
                                    </p:animEffect>
                                  </p:childTnLst>
                                </p:cTn>
                              </p:par>
                              <p:par>
                                <p:cTn id="136" presetID="42" presetClass="path" presetSubtype="0" accel="50000" decel="50000" fill="hold" grpId="1" nodeType="withEffect">
                                  <p:stCondLst>
                                    <p:cond delay="500"/>
                                  </p:stCondLst>
                                  <p:childTnLst>
                                    <p:animMotion origin="layout" path="M -2.08333E-7 2.96296E-6 L 0.08086 0.23727 " pathEditMode="relative" rAng="0" ptsTypes="AA">
                                      <p:cBhvr>
                                        <p:cTn id="137" dur="750" fill="hold"/>
                                        <p:tgtEl>
                                          <p:spTgt spid="133"/>
                                        </p:tgtEl>
                                        <p:attrNameLst>
                                          <p:attrName>ppt_x</p:attrName>
                                          <p:attrName>ppt_y</p:attrName>
                                        </p:attrNameLst>
                                      </p:cBhvr>
                                      <p:rCtr x="4036" y="11852"/>
                                    </p:animMotion>
                                  </p:childTnLst>
                                </p:cTn>
                              </p:par>
                              <p:par>
                                <p:cTn id="138" presetID="42" presetClass="path" presetSubtype="0" accel="50000" decel="50000" fill="hold" grpId="1" nodeType="withEffect">
                                  <p:stCondLst>
                                    <p:cond delay="500"/>
                                  </p:stCondLst>
                                  <p:childTnLst>
                                    <p:animMotion origin="layout" path="M 6.25E-7 1.48148E-6 L 0.00664 0.34768 " pathEditMode="relative" rAng="0" ptsTypes="AA">
                                      <p:cBhvr>
                                        <p:cTn id="139" dur="750" fill="hold"/>
                                        <p:tgtEl>
                                          <p:spTgt spid="134"/>
                                        </p:tgtEl>
                                        <p:attrNameLst>
                                          <p:attrName>ppt_x</p:attrName>
                                          <p:attrName>ppt_y</p:attrName>
                                        </p:attrNameLst>
                                      </p:cBhvr>
                                      <p:rCtr x="13" y="16366"/>
                                    </p:animMotion>
                                  </p:childTnLst>
                                </p:cTn>
                              </p:par>
                              <p:par>
                                <p:cTn id="140" presetID="42" presetClass="path" presetSubtype="0" accel="50000" decel="50000" fill="hold" grpId="1" nodeType="withEffect">
                                  <p:stCondLst>
                                    <p:cond delay="500"/>
                                  </p:stCondLst>
                                  <p:childTnLst>
                                    <p:animMotion origin="layout" path="M -6.25E-7 1.11111E-6 L -0.07448 0.2375 " pathEditMode="relative" rAng="0" ptsTypes="AA">
                                      <p:cBhvr>
                                        <p:cTn id="141" dur="750" fill="hold"/>
                                        <p:tgtEl>
                                          <p:spTgt spid="135"/>
                                        </p:tgtEl>
                                        <p:attrNameLst>
                                          <p:attrName>ppt_x</p:attrName>
                                          <p:attrName>ppt_y</p:attrName>
                                        </p:attrNameLst>
                                      </p:cBhvr>
                                      <p:rCtr x="-3724" y="11875"/>
                                    </p:animMotion>
                                  </p:childTnLst>
                                </p:cTn>
                              </p:par>
                              <p:par>
                                <p:cTn id="142" presetID="6" presetClass="emph" presetSubtype="0" fill="hold" grpId="2" nodeType="withEffect">
                                  <p:stCondLst>
                                    <p:cond delay="500"/>
                                  </p:stCondLst>
                                  <p:childTnLst>
                                    <p:animScale>
                                      <p:cBhvr>
                                        <p:cTn id="143" dur="750" fill="hold"/>
                                        <p:tgtEl>
                                          <p:spTgt spid="133"/>
                                        </p:tgtEl>
                                      </p:cBhvr>
                                      <p:by x="50000" y="50000"/>
                                    </p:animScale>
                                  </p:childTnLst>
                                </p:cTn>
                              </p:par>
                              <p:par>
                                <p:cTn id="144" presetID="6" presetClass="emph" presetSubtype="0" fill="hold" grpId="2" nodeType="withEffect">
                                  <p:stCondLst>
                                    <p:cond delay="500"/>
                                  </p:stCondLst>
                                  <p:childTnLst>
                                    <p:animScale>
                                      <p:cBhvr>
                                        <p:cTn id="145" dur="750" fill="hold"/>
                                        <p:tgtEl>
                                          <p:spTgt spid="134"/>
                                        </p:tgtEl>
                                      </p:cBhvr>
                                      <p:by x="50000" y="50000"/>
                                    </p:animScale>
                                  </p:childTnLst>
                                </p:cTn>
                              </p:par>
                              <p:par>
                                <p:cTn id="146" presetID="6" presetClass="emph" presetSubtype="0" fill="hold" grpId="2" nodeType="withEffect">
                                  <p:stCondLst>
                                    <p:cond delay="500"/>
                                  </p:stCondLst>
                                  <p:childTnLst>
                                    <p:animScale>
                                      <p:cBhvr>
                                        <p:cTn id="147" dur="750" fill="hold"/>
                                        <p:tgtEl>
                                          <p:spTgt spid="13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134" grpId="2" animBg="1"/>
      <p:bldP spid="135" grpId="0" animBg="1"/>
      <p:bldP spid="135" grpId="1" animBg="1"/>
      <p:bldP spid="135" grpId="2" animBg="1"/>
      <p:bldP spid="133" grpId="0" animBg="1"/>
      <p:bldP spid="133" grpId="1" animBg="1"/>
      <p:bldP spid="133" grpId="2" animBg="1"/>
      <p:bldP spid="8" grpId="1"/>
      <p:bldP spid="8" grpId="2"/>
      <p:bldP spid="18" grpId="0" animBg="1"/>
      <p:bldP spid="126" grpId="0" animBg="1"/>
      <p:bldP spid="1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loud 98 white">
            <a:extLst>
              <a:ext uri="{FF2B5EF4-FFF2-40B4-BE49-F238E27FC236}">
                <a16:creationId xmlns:a16="http://schemas.microsoft.com/office/drawing/2014/main" id="{E1E794E4-EAFC-B78C-1D53-6CE6961B8EA2}"/>
              </a:ext>
            </a:extLst>
          </p:cNvPr>
          <p:cNvSpPr/>
          <p:nvPr/>
        </p:nvSpPr>
        <p:spPr bwMode="auto">
          <a:xfrm>
            <a:off x="272138" y="380995"/>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chemeClr val="bg1"/>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9" name="Cloud 98">
            <a:extLst>
              <a:ext uri="{FF2B5EF4-FFF2-40B4-BE49-F238E27FC236}">
                <a16:creationId xmlns:a16="http://schemas.microsoft.com/office/drawing/2014/main" id="{DE2C8577-C4E7-1270-FF9A-513AF5E71AAC}"/>
              </a:ext>
            </a:extLst>
          </p:cNvPr>
          <p:cNvSpPr/>
          <p:nvPr/>
        </p:nvSpPr>
        <p:spPr bwMode="auto">
          <a:xfrm>
            <a:off x="250370" y="424543"/>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rgbClr val="FDD69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4" name="Rectangle 103">
            <a:extLst>
              <a:ext uri="{FF2B5EF4-FFF2-40B4-BE49-F238E27FC236}">
                <a16:creationId xmlns:a16="http://schemas.microsoft.com/office/drawing/2014/main" id="{25B13322-E5F0-E704-F297-18C250A41876}"/>
              </a:ext>
            </a:extLst>
          </p:cNvPr>
          <p:cNvSpPr/>
          <p:nvPr/>
        </p:nvSpPr>
        <p:spPr bwMode="auto">
          <a:xfrm>
            <a:off x="381000" y="6248400"/>
            <a:ext cx="11244943" cy="18505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Oval 3">
            <a:extLst>
              <a:ext uri="{FF2B5EF4-FFF2-40B4-BE49-F238E27FC236}">
                <a16:creationId xmlns:a16="http://schemas.microsoft.com/office/drawing/2014/main" id="{E1C49E5C-666D-1177-83B0-224DA37B9D21}"/>
              </a:ext>
            </a:extLst>
          </p:cNvPr>
          <p:cNvSpPr/>
          <p:nvPr/>
        </p:nvSpPr>
        <p:spPr bwMode="auto">
          <a:xfrm>
            <a:off x="5488192" y="3165027"/>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 name="Oval 4">
            <a:extLst>
              <a:ext uri="{FF2B5EF4-FFF2-40B4-BE49-F238E27FC236}">
                <a16:creationId xmlns:a16="http://schemas.microsoft.com/office/drawing/2014/main" id="{4871AE6D-C411-795E-4595-0AF4E984733B}"/>
              </a:ext>
            </a:extLst>
          </p:cNvPr>
          <p:cNvSpPr/>
          <p:nvPr/>
        </p:nvSpPr>
        <p:spPr bwMode="auto">
          <a:xfrm>
            <a:off x="7183313" y="3834325"/>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6" name="Oval 5">
            <a:extLst>
              <a:ext uri="{FF2B5EF4-FFF2-40B4-BE49-F238E27FC236}">
                <a16:creationId xmlns:a16="http://schemas.microsoft.com/office/drawing/2014/main" id="{BDB2E201-D798-C894-DD2B-CECBBF839726}"/>
              </a:ext>
            </a:extLst>
          </p:cNvPr>
          <p:cNvSpPr/>
          <p:nvPr/>
        </p:nvSpPr>
        <p:spPr bwMode="auto">
          <a:xfrm>
            <a:off x="3676157" y="3856078"/>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1" name="Arc 50">
            <a:extLst>
              <a:ext uri="{FF2B5EF4-FFF2-40B4-BE49-F238E27FC236}">
                <a16:creationId xmlns:a16="http://schemas.microsoft.com/office/drawing/2014/main" id="{6DA4A054-D069-2F88-8725-E2811662966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3" name="Arc 82">
            <a:extLst>
              <a:ext uri="{FF2B5EF4-FFF2-40B4-BE49-F238E27FC236}">
                <a16:creationId xmlns:a16="http://schemas.microsoft.com/office/drawing/2014/main" id="{36FCF30C-ACC9-3DAA-F629-21F89B3DF49A}"/>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8" name="TextBox 87">
            <a:extLst>
              <a:ext uri="{FF2B5EF4-FFF2-40B4-BE49-F238E27FC236}">
                <a16:creationId xmlns:a16="http://schemas.microsoft.com/office/drawing/2014/main" id="{30551574-8138-56C6-72A0-A4C52A6A4D71}"/>
              </a:ext>
            </a:extLst>
          </p:cNvPr>
          <p:cNvSpPr txBox="1"/>
          <p:nvPr/>
        </p:nvSpPr>
        <p:spPr>
          <a:xfrm>
            <a:off x="1761183" y="2837386"/>
            <a:ext cx="1848584"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Faculty</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Workload</a:t>
            </a:r>
          </a:p>
        </p:txBody>
      </p:sp>
      <p:sp>
        <p:nvSpPr>
          <p:cNvPr id="89" name="TextBox 88">
            <a:extLst>
              <a:ext uri="{FF2B5EF4-FFF2-40B4-BE49-F238E27FC236}">
                <a16:creationId xmlns:a16="http://schemas.microsoft.com/office/drawing/2014/main" id="{29A53364-B0A2-0B1B-CF36-B4A4386760DC}"/>
              </a:ext>
            </a:extLst>
          </p:cNvPr>
          <p:cNvSpPr txBox="1"/>
          <p:nvPr/>
        </p:nvSpPr>
        <p:spPr>
          <a:xfrm>
            <a:off x="4079624" y="1962151"/>
            <a:ext cx="2656561"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Processes</a:t>
            </a:r>
          </a:p>
        </p:txBody>
      </p:sp>
      <p:sp>
        <p:nvSpPr>
          <p:cNvPr id="90" name="TextBox 89">
            <a:extLst>
              <a:ext uri="{FF2B5EF4-FFF2-40B4-BE49-F238E27FC236}">
                <a16:creationId xmlns:a16="http://schemas.microsoft.com/office/drawing/2014/main" id="{34AD4BF6-3E89-0EEC-A3B5-C782F635C1F1}"/>
              </a:ext>
            </a:extLst>
          </p:cNvPr>
          <p:cNvSpPr txBox="1"/>
          <p:nvPr/>
        </p:nvSpPr>
        <p:spPr>
          <a:xfrm>
            <a:off x="7071693" y="2314372"/>
            <a:ext cx="3264366" cy="991041"/>
          </a:xfrm>
          <a:prstGeom prst="rect">
            <a:avLst/>
          </a:prstGeom>
          <a:noFill/>
        </p:spPr>
        <p:txBody>
          <a:bodyPr wrap="squar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Leadership</a:t>
            </a:r>
          </a:p>
        </p:txBody>
      </p:sp>
      <p:sp>
        <p:nvSpPr>
          <p:cNvPr id="91" name="TextBox 90">
            <a:extLst>
              <a:ext uri="{FF2B5EF4-FFF2-40B4-BE49-F238E27FC236}">
                <a16:creationId xmlns:a16="http://schemas.microsoft.com/office/drawing/2014/main" id="{585F3C49-DDC1-82A6-E4ED-48EA3D140A73}"/>
              </a:ext>
            </a:extLst>
          </p:cNvPr>
          <p:cNvSpPr txBox="1"/>
          <p:nvPr/>
        </p:nvSpPr>
        <p:spPr>
          <a:xfrm>
            <a:off x="8910167" y="4933496"/>
            <a:ext cx="2076210"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Resource</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Availability</a:t>
            </a:r>
          </a:p>
        </p:txBody>
      </p:sp>
      <p:sp>
        <p:nvSpPr>
          <p:cNvPr id="92" name="TextBox 91">
            <a:extLst>
              <a:ext uri="{FF2B5EF4-FFF2-40B4-BE49-F238E27FC236}">
                <a16:creationId xmlns:a16="http://schemas.microsoft.com/office/drawing/2014/main" id="{88E1B399-47DA-6562-4E45-652170F9DFDC}"/>
              </a:ext>
            </a:extLst>
          </p:cNvPr>
          <p:cNvSpPr txBox="1"/>
          <p:nvPr/>
        </p:nvSpPr>
        <p:spPr>
          <a:xfrm>
            <a:off x="865414" y="4070153"/>
            <a:ext cx="1817550"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Economic</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Pressures</a:t>
            </a:r>
          </a:p>
        </p:txBody>
      </p:sp>
      <p:sp>
        <p:nvSpPr>
          <p:cNvPr id="95" name="TextBox 94">
            <a:extLst>
              <a:ext uri="{FF2B5EF4-FFF2-40B4-BE49-F238E27FC236}">
                <a16:creationId xmlns:a16="http://schemas.microsoft.com/office/drawing/2014/main" id="{829735FD-77FC-29AC-1FEE-6E9CAAF3695D}"/>
              </a:ext>
            </a:extLst>
          </p:cNvPr>
          <p:cNvSpPr txBox="1"/>
          <p:nvPr/>
        </p:nvSpPr>
        <p:spPr>
          <a:xfrm>
            <a:off x="7327102" y="1004810"/>
            <a:ext cx="244009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Public Health</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Conditions</a:t>
            </a:r>
          </a:p>
        </p:txBody>
      </p:sp>
      <p:sp>
        <p:nvSpPr>
          <p:cNvPr id="96" name="TextBox 95">
            <a:extLst>
              <a:ext uri="{FF2B5EF4-FFF2-40B4-BE49-F238E27FC236}">
                <a16:creationId xmlns:a16="http://schemas.microsoft.com/office/drawing/2014/main" id="{50703934-04D6-AFC4-7872-8F134FE07CD5}"/>
              </a:ext>
            </a:extLst>
          </p:cNvPr>
          <p:cNvSpPr txBox="1"/>
          <p:nvPr/>
        </p:nvSpPr>
        <p:spPr>
          <a:xfrm>
            <a:off x="1973388" y="1604619"/>
            <a:ext cx="142417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Job</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Market</a:t>
            </a:r>
          </a:p>
        </p:txBody>
      </p:sp>
      <p:sp>
        <p:nvSpPr>
          <p:cNvPr id="97" name="TextBox 96">
            <a:extLst>
              <a:ext uri="{FF2B5EF4-FFF2-40B4-BE49-F238E27FC236}">
                <a16:creationId xmlns:a16="http://schemas.microsoft.com/office/drawing/2014/main" id="{40D4CF09-99A8-E26B-0410-FD3ED8A2A9FB}"/>
              </a:ext>
            </a:extLst>
          </p:cNvPr>
          <p:cNvSpPr txBox="1"/>
          <p:nvPr/>
        </p:nvSpPr>
        <p:spPr>
          <a:xfrm>
            <a:off x="8933847" y="3623934"/>
            <a:ext cx="2172967"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Educational</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Policies</a:t>
            </a:r>
          </a:p>
        </p:txBody>
      </p:sp>
      <p:sp>
        <p:nvSpPr>
          <p:cNvPr id="98" name="TextBox 97">
            <a:extLst>
              <a:ext uri="{FF2B5EF4-FFF2-40B4-BE49-F238E27FC236}">
                <a16:creationId xmlns:a16="http://schemas.microsoft.com/office/drawing/2014/main" id="{B7F0DA55-96D3-BE69-FB8B-9E3FD97D02D6}"/>
              </a:ext>
            </a:extLst>
          </p:cNvPr>
          <p:cNvSpPr txBox="1"/>
          <p:nvPr/>
        </p:nvSpPr>
        <p:spPr>
          <a:xfrm>
            <a:off x="904401" y="5302919"/>
            <a:ext cx="232711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Government</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Initiatives</a:t>
            </a:r>
          </a:p>
        </p:txBody>
      </p:sp>
      <p:grpSp>
        <p:nvGrpSpPr>
          <p:cNvPr id="103" name="Group 102">
            <a:extLst>
              <a:ext uri="{FF2B5EF4-FFF2-40B4-BE49-F238E27FC236}">
                <a16:creationId xmlns:a16="http://schemas.microsoft.com/office/drawing/2014/main" id="{9594C975-5DD7-436B-C808-796C8A8ADEF4}"/>
              </a:ext>
            </a:extLst>
          </p:cNvPr>
          <p:cNvGrpSpPr/>
          <p:nvPr/>
        </p:nvGrpSpPr>
        <p:grpSpPr>
          <a:xfrm>
            <a:off x="3819869" y="3623934"/>
            <a:ext cx="4579146" cy="4579146"/>
            <a:chOff x="3819869" y="3623934"/>
            <a:chExt cx="4579146" cy="4579146"/>
          </a:xfrm>
        </p:grpSpPr>
        <p:sp>
          <p:nvSpPr>
            <p:cNvPr id="100" name="Oval 99">
              <a:extLst>
                <a:ext uri="{FF2B5EF4-FFF2-40B4-BE49-F238E27FC236}">
                  <a16:creationId xmlns:a16="http://schemas.microsoft.com/office/drawing/2014/main" id="{88B4BE23-12BB-5CDB-8915-97F5BE8110FB}"/>
                </a:ext>
              </a:extLst>
            </p:cNvPr>
            <p:cNvSpPr/>
            <p:nvPr/>
          </p:nvSpPr>
          <p:spPr bwMode="auto">
            <a:xfrm>
              <a:off x="4093203" y="3856078"/>
              <a:ext cx="4032478" cy="4032478"/>
            </a:xfrm>
            <a:prstGeom prst="ellipse">
              <a:avLst/>
            </a:prstGeom>
            <a:solidFill>
              <a:schemeClr val="bg1"/>
            </a:solid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endParaRPr>
            </a:p>
          </p:txBody>
        </p:sp>
        <p:sp>
          <p:nvSpPr>
            <p:cNvPr id="102" name="Oval 101">
              <a:extLst>
                <a:ext uri="{FF2B5EF4-FFF2-40B4-BE49-F238E27FC236}">
                  <a16:creationId xmlns:a16="http://schemas.microsoft.com/office/drawing/2014/main" id="{7E104FA1-6979-2786-2C92-773176A42094}"/>
                </a:ext>
              </a:extLst>
            </p:cNvPr>
            <p:cNvSpPr/>
            <p:nvPr/>
          </p:nvSpPr>
          <p:spPr bwMode="auto">
            <a:xfrm>
              <a:off x="3819869" y="3623934"/>
              <a:ext cx="4579146" cy="4579146"/>
            </a:xfrm>
            <a:prstGeom prst="ellipse">
              <a:avLst/>
            </a:prstGeom>
            <a:no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All of this</a:t>
              </a:r>
              <a:b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b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combined leads to the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performance</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behaviors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and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learning outcomes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of the experience</a:t>
              </a:r>
            </a:p>
          </p:txBody>
        </p:sp>
      </p:grpSp>
    </p:spTree>
    <p:extLst>
      <p:ext uri="{BB962C8B-B14F-4D97-AF65-F5344CB8AC3E}">
        <p14:creationId xmlns:p14="http://schemas.microsoft.com/office/powerpoint/2010/main" val="12770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circle(out)">
                                      <p:cBhvr>
                                        <p:cTn id="7" dur="500"/>
                                        <p:tgtEl>
                                          <p:spTgt spid="9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circle(out)">
                                      <p:cBhvr>
                                        <p:cTn id="10" dur="500"/>
                                        <p:tgtEl>
                                          <p:spTgt spid="10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99" grpId="0" animBg="1"/>
      <p:bldP spid="88" grpId="0"/>
      <p:bldP spid="89" grpId="0"/>
      <p:bldP spid="90" grpId="0"/>
      <p:bldP spid="91" grpId="0"/>
      <p:bldP spid="92" grpId="0"/>
      <p:bldP spid="95" grpId="0"/>
      <p:bldP spid="96" grpId="0"/>
      <p:bldP spid="97" grpId="0"/>
      <p:bldP spid="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7867F1-42C7-430F-9878-9A3E847DA52E}"/>
              </a:ext>
            </a:extLst>
          </p:cNvPr>
          <p:cNvSpPr/>
          <p:nvPr/>
        </p:nvSpPr>
        <p:spPr>
          <a:xfrm>
            <a:off x="653142" y="2188029"/>
            <a:ext cx="262345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E722B-5559-403C-87AE-1B253F37EEEA}"/>
              </a:ext>
            </a:extLst>
          </p:cNvPr>
          <p:cNvSpPr/>
          <p:nvPr/>
        </p:nvSpPr>
        <p:spPr>
          <a:xfrm>
            <a:off x="4190999" y="2166257"/>
            <a:ext cx="424905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1E708-652B-4673-AF6D-F32507EE3CF9}"/>
              </a:ext>
            </a:extLst>
          </p:cNvPr>
          <p:cNvSpPr/>
          <p:nvPr/>
        </p:nvSpPr>
        <p:spPr>
          <a:xfrm>
            <a:off x="3576704" y="2644829"/>
            <a:ext cx="214448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81968-112C-49AF-B9BC-C296852D4CEB}"/>
              </a:ext>
            </a:extLst>
          </p:cNvPr>
          <p:cNvSpPr/>
          <p:nvPr/>
        </p:nvSpPr>
        <p:spPr>
          <a:xfrm>
            <a:off x="4408715" y="1676400"/>
            <a:ext cx="112122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effectLst/>
                <a:latin typeface="Calibri" panose="020F0502020204030204" pitchFamily="34" charset="0"/>
                <a:ea typeface="Calibri" panose="020F0502020204030204" pitchFamily="34" charset="0"/>
                <a:cs typeface="Calibri" panose="020F0502020204030204" pitchFamily="34" charset="0"/>
              </a:rPr>
              <a:t>[ˈ</a:t>
            </a:r>
            <a:r>
              <a:rPr lang="en-US" sz="2800" dirty="0" err="1">
                <a:effectLst/>
                <a:latin typeface="Calibri" panose="020F0502020204030204" pitchFamily="34" charset="0"/>
                <a:ea typeface="Calibri" panose="020F0502020204030204" pitchFamily="34" charset="0"/>
                <a:cs typeface="Calibri" panose="020F0502020204030204" pitchFamily="34" charset="0"/>
              </a:rPr>
              <a:t>lərniNG</a:t>
            </a:r>
            <a:r>
              <a:rPr lang="en-US" sz="2800" dirty="0">
                <a:effectLst/>
                <a:latin typeface="Calibri" panose="020F0502020204030204" pitchFamily="34" charset="0"/>
                <a:ea typeface="Calibri" panose="020F0502020204030204" pitchFamily="34" charset="0"/>
                <a:cs typeface="Calibri" panose="020F0502020204030204" pitchFamily="34" charset="0"/>
              </a:rPr>
              <a:t> ˌ</a:t>
            </a:r>
            <a:r>
              <a:rPr lang="en-US" sz="2800" dirty="0" err="1">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B08A1A7-1064-94B9-DC74-7F92A104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46699" y="501779"/>
            <a:ext cx="9204897" cy="6365648"/>
          </a:xfrm>
          <a:prstGeom prst="rect">
            <a:avLst/>
          </a:prstGeom>
          <a:effectLst/>
        </p:spPr>
      </p:pic>
      <p:pic>
        <p:nvPicPr>
          <p:cNvPr id="2" name="Speech Bubble">
            <a:extLst>
              <a:ext uri="{FF2B5EF4-FFF2-40B4-BE49-F238E27FC236}">
                <a16:creationId xmlns:a16="http://schemas.microsoft.com/office/drawing/2014/main" id="{12EADDE7-F09F-4873-0C0C-D7CAFFC86013}"/>
              </a:ext>
            </a:extLst>
          </p:cNvPr>
          <p:cNvPicPr>
            <a:picLocks noChangeAspect="1"/>
          </p:cNvPicPr>
          <p:nvPr/>
        </p:nvPicPr>
        <p:blipFill>
          <a:blip r:embed="rId4"/>
          <a:stretch>
            <a:fillRect/>
          </a:stretch>
        </p:blipFill>
        <p:spPr>
          <a:xfrm>
            <a:off x="856181" y="10886"/>
            <a:ext cx="5459347" cy="3061245"/>
          </a:xfrm>
          <a:prstGeom prst="rect">
            <a:avLst/>
          </a:prstGeom>
        </p:spPr>
      </p:pic>
    </p:spTree>
    <p:extLst>
      <p:ext uri="{BB962C8B-B14F-4D97-AF65-F5344CB8AC3E}">
        <p14:creationId xmlns:p14="http://schemas.microsoft.com/office/powerpoint/2010/main" val="34621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40832-77EC-B475-8FAB-9340BC8CD464}"/>
              </a:ext>
            </a:extLst>
          </p:cNvPr>
          <p:cNvPicPr>
            <a:picLocks noChangeAspect="1"/>
          </p:cNvPicPr>
          <p:nvPr/>
        </p:nvPicPr>
        <p:blipFill rotWithShape="1">
          <a:blip r:embed="rId2"/>
          <a:srcRect t="12812" b="22837"/>
          <a:stretch/>
        </p:blipFill>
        <p:spPr>
          <a:xfrm>
            <a:off x="119124" y="957944"/>
            <a:ext cx="12192000" cy="2377830"/>
          </a:xfrm>
          <a:prstGeom prst="rect">
            <a:avLst/>
          </a:prstGeom>
        </p:spPr>
      </p:pic>
      <p:pic>
        <p:nvPicPr>
          <p:cNvPr id="5" name="Picture 4">
            <a:extLst>
              <a:ext uri="{FF2B5EF4-FFF2-40B4-BE49-F238E27FC236}">
                <a16:creationId xmlns:a16="http://schemas.microsoft.com/office/drawing/2014/main" id="{AA6E0481-5F2C-FACE-D774-168C397C0DCF}"/>
              </a:ext>
            </a:extLst>
          </p:cNvPr>
          <p:cNvPicPr>
            <a:picLocks noChangeAspect="1"/>
          </p:cNvPicPr>
          <p:nvPr/>
        </p:nvPicPr>
        <p:blipFill rotWithShape="1">
          <a:blip r:embed="rId3"/>
          <a:srcRect l="6963" t="8909" r="6963" b="26699"/>
          <a:stretch/>
        </p:blipFill>
        <p:spPr>
          <a:xfrm>
            <a:off x="2546019" y="2264228"/>
            <a:ext cx="7338210" cy="2088811"/>
          </a:xfrm>
          <a:prstGeom prst="rect">
            <a:avLst/>
          </a:prstGeom>
        </p:spPr>
      </p:pic>
    </p:spTree>
    <p:extLst>
      <p:ext uri="{BB962C8B-B14F-4D97-AF65-F5344CB8AC3E}">
        <p14:creationId xmlns:p14="http://schemas.microsoft.com/office/powerpoint/2010/main" val="38061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tar: 24 Points 70">
            <a:extLst>
              <a:ext uri="{FF2B5EF4-FFF2-40B4-BE49-F238E27FC236}">
                <a16:creationId xmlns:a16="http://schemas.microsoft.com/office/drawing/2014/main" id="{CDF28BF6-6546-F2DB-04D9-E3AF5701A2DF}"/>
              </a:ext>
            </a:extLst>
          </p:cNvPr>
          <p:cNvSpPr/>
          <p:nvPr/>
        </p:nvSpPr>
        <p:spPr bwMode="auto">
          <a:xfrm>
            <a:off x="7657117" y="-1074430"/>
            <a:ext cx="5288862" cy="5288862"/>
          </a:xfrm>
          <a:prstGeom prst="star24">
            <a:avLst>
              <a:gd name="adj" fmla="val 26479"/>
            </a:avLst>
          </a:prstGeom>
          <a:gradFill flip="none" rotWithShape="1">
            <a:gsLst>
              <a:gs pos="23000">
                <a:schemeClr val="bg1"/>
              </a:gs>
              <a:gs pos="100000">
                <a:srgbClr val="FEE06B"/>
              </a:gs>
              <a:gs pos="20000">
                <a:srgbClr val="FFFFFF"/>
              </a:gs>
            </a:gsLst>
            <a:path path="circle">
              <a:fillToRect l="50000" t="50000" r="50000" b="50000"/>
            </a:path>
            <a:tileRect/>
          </a:gra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3" name="Straight Arrow Connector 2">
            <a:extLst>
              <a:ext uri="{FF2B5EF4-FFF2-40B4-BE49-F238E27FC236}">
                <a16:creationId xmlns:a16="http://schemas.microsoft.com/office/drawing/2014/main" id="{D08DF86B-F499-6D47-6182-FAE1A3CCEBF6}"/>
              </a:ext>
            </a:extLst>
          </p:cNvPr>
          <p:cNvCxnSpPr>
            <a:cxnSpLocks/>
          </p:cNvCxnSpPr>
          <p:nvPr/>
        </p:nvCxnSpPr>
        <p:spPr bwMode="auto">
          <a:xfrm>
            <a:off x="786064" y="3039984"/>
            <a:ext cx="9753600" cy="0"/>
          </a:xfrm>
          <a:prstGeom prst="straightConnector1">
            <a:avLst/>
          </a:prstGeom>
          <a:solidFill>
            <a:schemeClr val="accent1"/>
          </a:solidFill>
          <a:ln w="76200" cap="flat" cmpd="sng" algn="ctr">
            <a:solidFill>
              <a:srgbClr val="0F3E65"/>
            </a:solidFill>
            <a:prstDash val="solid"/>
            <a:miter lim="800000"/>
            <a:headEnd type="oval" w="med" len="med"/>
            <a:tailEnd type="triangle"/>
          </a:ln>
          <a:effectLst/>
        </p:spPr>
      </p:cxnSp>
      <p:sp>
        <p:nvSpPr>
          <p:cNvPr id="6" name="Oval 5">
            <a:extLst>
              <a:ext uri="{FF2B5EF4-FFF2-40B4-BE49-F238E27FC236}">
                <a16:creationId xmlns:a16="http://schemas.microsoft.com/office/drawing/2014/main" id="{C7351AD8-D905-09EF-EE0B-9802D06B28A3}"/>
              </a:ext>
            </a:extLst>
          </p:cNvPr>
          <p:cNvSpPr/>
          <p:nvPr/>
        </p:nvSpPr>
        <p:spPr bwMode="auto">
          <a:xfrm>
            <a:off x="159644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Oval 6">
            <a:extLst>
              <a:ext uri="{FF2B5EF4-FFF2-40B4-BE49-F238E27FC236}">
                <a16:creationId xmlns:a16="http://schemas.microsoft.com/office/drawing/2014/main" id="{B647DE09-7202-B76C-D2CE-66F637B31DDC}"/>
              </a:ext>
            </a:extLst>
          </p:cNvPr>
          <p:cNvSpPr/>
          <p:nvPr/>
        </p:nvSpPr>
        <p:spPr bwMode="auto">
          <a:xfrm>
            <a:off x="3457866"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Oval 7">
            <a:extLst>
              <a:ext uri="{FF2B5EF4-FFF2-40B4-BE49-F238E27FC236}">
                <a16:creationId xmlns:a16="http://schemas.microsoft.com/office/drawing/2014/main" id="{F15A03BA-3B38-72E5-C7D7-F09B93B285E2}"/>
              </a:ext>
            </a:extLst>
          </p:cNvPr>
          <p:cNvSpPr/>
          <p:nvPr/>
        </p:nvSpPr>
        <p:spPr bwMode="auto">
          <a:xfrm>
            <a:off x="531929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71EC3656-48F3-B7FD-43DF-892037C05108}"/>
              </a:ext>
            </a:extLst>
          </p:cNvPr>
          <p:cNvSpPr/>
          <p:nvPr/>
        </p:nvSpPr>
        <p:spPr bwMode="auto">
          <a:xfrm>
            <a:off x="7180716"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Oval 9">
            <a:extLst>
              <a:ext uri="{FF2B5EF4-FFF2-40B4-BE49-F238E27FC236}">
                <a16:creationId xmlns:a16="http://schemas.microsoft.com/office/drawing/2014/main" id="{98DBA2FD-4ED1-F8AD-1582-ED3A8DE2221D}"/>
              </a:ext>
            </a:extLst>
          </p:cNvPr>
          <p:cNvSpPr/>
          <p:nvPr/>
        </p:nvSpPr>
        <p:spPr bwMode="auto">
          <a:xfrm>
            <a:off x="904214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Oval 10">
            <a:extLst>
              <a:ext uri="{FF2B5EF4-FFF2-40B4-BE49-F238E27FC236}">
                <a16:creationId xmlns:a16="http://schemas.microsoft.com/office/drawing/2014/main" id="{217ED728-CC75-E862-0BC3-36EDB171AD3E}"/>
              </a:ext>
            </a:extLst>
          </p:cNvPr>
          <p:cNvSpPr/>
          <p:nvPr/>
        </p:nvSpPr>
        <p:spPr bwMode="auto">
          <a:xfrm>
            <a:off x="10903564"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9" name="Straight Connector 18">
            <a:extLst>
              <a:ext uri="{FF2B5EF4-FFF2-40B4-BE49-F238E27FC236}">
                <a16:creationId xmlns:a16="http://schemas.microsoft.com/office/drawing/2014/main" id="{BDF91445-B164-1B22-EF2C-E5CAEFB6A5F4}"/>
              </a:ext>
            </a:extLst>
          </p:cNvPr>
          <p:cNvCxnSpPr>
            <a:cxnSpLocks/>
          </p:cNvCxnSpPr>
          <p:nvPr/>
        </p:nvCxnSpPr>
        <p:spPr bwMode="auto">
          <a:xfrm flipV="1">
            <a:off x="786064" y="1989226"/>
            <a:ext cx="0" cy="1050758"/>
          </a:xfrm>
          <a:prstGeom prst="line">
            <a:avLst/>
          </a:prstGeom>
          <a:solidFill>
            <a:schemeClr val="accent1"/>
          </a:solidFill>
          <a:ln w="38100" cap="flat" cmpd="sng" algn="ctr">
            <a:solidFill>
              <a:srgbClr val="0F3E65"/>
            </a:solidFill>
            <a:prstDash val="solid"/>
            <a:miter lim="800000"/>
            <a:headEnd type="none" w="med" len="med"/>
            <a:tailEnd type="none" w="med" len="med"/>
          </a:ln>
          <a:effectLst/>
        </p:spPr>
      </p:cxnSp>
      <p:grpSp>
        <p:nvGrpSpPr>
          <p:cNvPr id="23" name="Group 22">
            <a:extLst>
              <a:ext uri="{FF2B5EF4-FFF2-40B4-BE49-F238E27FC236}">
                <a16:creationId xmlns:a16="http://schemas.microsoft.com/office/drawing/2014/main" id="{0A3CD0D5-15A9-C869-6DB8-02D90831F1A7}"/>
              </a:ext>
            </a:extLst>
          </p:cNvPr>
          <p:cNvGrpSpPr/>
          <p:nvPr/>
        </p:nvGrpSpPr>
        <p:grpSpPr>
          <a:xfrm>
            <a:off x="360947" y="1570001"/>
            <a:ext cx="1347538" cy="544459"/>
            <a:chOff x="352926" y="1396146"/>
            <a:chExt cx="1347538" cy="544459"/>
          </a:xfrm>
        </p:grpSpPr>
        <p:sp>
          <p:nvSpPr>
            <p:cNvPr id="17" name="Rectangle 16">
              <a:extLst>
                <a:ext uri="{FF2B5EF4-FFF2-40B4-BE49-F238E27FC236}">
                  <a16:creationId xmlns:a16="http://schemas.microsoft.com/office/drawing/2014/main" id="{2CA77CC4-2E0F-DCFA-962A-B308CF736B5D}"/>
                </a:ext>
              </a:extLst>
            </p:cNvPr>
            <p:cNvSpPr/>
            <p:nvPr/>
          </p:nvSpPr>
          <p:spPr bwMode="auto">
            <a:xfrm>
              <a:off x="352926" y="1396147"/>
              <a:ext cx="1347538" cy="544458"/>
            </a:xfrm>
            <a:prstGeom prst="rect">
              <a:avLst/>
            </a:prstGeom>
            <a:solidFill>
              <a:srgbClr val="0F3E65"/>
            </a:solidFill>
            <a:ln w="34925"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gary Script OT" panose="02000506000000020003" pitchFamily="50" charset="0"/>
              </a:endParaRPr>
            </a:p>
          </p:txBody>
        </p:sp>
        <p:pic>
          <p:nvPicPr>
            <p:cNvPr id="22" name="Picture 21">
              <a:extLst>
                <a:ext uri="{FF2B5EF4-FFF2-40B4-BE49-F238E27FC236}">
                  <a16:creationId xmlns:a16="http://schemas.microsoft.com/office/drawing/2014/main" id="{85F1F715-A094-B165-4581-742783A5E528}"/>
                </a:ext>
              </a:extLst>
            </p:cNvPr>
            <p:cNvPicPr>
              <a:picLocks noChangeAspect="1"/>
            </p:cNvPicPr>
            <p:nvPr/>
          </p:nvPicPr>
          <p:blipFill rotWithShape="1">
            <a:blip r:embed="rId2"/>
            <a:srcRect l="12202" t="9331" r="5496" b="31007"/>
            <a:stretch/>
          </p:blipFill>
          <p:spPr>
            <a:xfrm>
              <a:off x="457200" y="1396146"/>
              <a:ext cx="1138990" cy="512860"/>
            </a:xfrm>
            <a:prstGeom prst="rect">
              <a:avLst/>
            </a:prstGeom>
          </p:spPr>
        </p:pic>
      </p:grpSp>
      <p:pic>
        <p:nvPicPr>
          <p:cNvPr id="25" name="Graphic 24" descr="Race Flag with solid fill">
            <a:extLst>
              <a:ext uri="{FF2B5EF4-FFF2-40B4-BE49-F238E27FC236}">
                <a16:creationId xmlns:a16="http://schemas.microsoft.com/office/drawing/2014/main" id="{745D2AD0-8AA8-D6C8-820A-3001C358F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23693">
            <a:off x="9258755" y="506496"/>
            <a:ext cx="2041360" cy="2041360"/>
          </a:xfrm>
          <a:prstGeom prst="rect">
            <a:avLst/>
          </a:prstGeom>
        </p:spPr>
      </p:pic>
      <p:pic>
        <p:nvPicPr>
          <p:cNvPr id="27" name="Picture 26">
            <a:extLst>
              <a:ext uri="{FF2B5EF4-FFF2-40B4-BE49-F238E27FC236}">
                <a16:creationId xmlns:a16="http://schemas.microsoft.com/office/drawing/2014/main" id="{EBEE5793-2CF4-7885-8E8E-CB53ACA2C9C5}"/>
              </a:ext>
            </a:extLst>
          </p:cNvPr>
          <p:cNvPicPr>
            <a:picLocks noChangeAspect="1"/>
          </p:cNvPicPr>
          <p:nvPr/>
        </p:nvPicPr>
        <p:blipFill>
          <a:blip r:embed="rId5"/>
          <a:stretch>
            <a:fillRect/>
          </a:stretch>
        </p:blipFill>
        <p:spPr>
          <a:xfrm rot="21336738">
            <a:off x="9707654" y="2184329"/>
            <a:ext cx="1859441" cy="859611"/>
          </a:xfrm>
          <a:prstGeom prst="rect">
            <a:avLst/>
          </a:prstGeom>
        </p:spPr>
      </p:pic>
      <p:sp>
        <p:nvSpPr>
          <p:cNvPr id="30" name="TextBox 29">
            <a:extLst>
              <a:ext uri="{FF2B5EF4-FFF2-40B4-BE49-F238E27FC236}">
                <a16:creationId xmlns:a16="http://schemas.microsoft.com/office/drawing/2014/main" id="{02D50E22-4A41-D22E-27DC-CDFE5126C8A0}"/>
              </a:ext>
            </a:extLst>
          </p:cNvPr>
          <p:cNvSpPr txBox="1"/>
          <p:nvPr/>
        </p:nvSpPr>
        <p:spPr>
          <a:xfrm>
            <a:off x="97678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DISCOVER</a:t>
            </a:r>
          </a:p>
        </p:txBody>
      </p:sp>
      <p:sp>
        <p:nvSpPr>
          <p:cNvPr id="31" name="TextBox 30">
            <a:extLst>
              <a:ext uri="{FF2B5EF4-FFF2-40B4-BE49-F238E27FC236}">
                <a16:creationId xmlns:a16="http://schemas.microsoft.com/office/drawing/2014/main" id="{9EC4CFB0-F321-2C71-5D92-AED60AAAB46E}"/>
              </a:ext>
            </a:extLst>
          </p:cNvPr>
          <p:cNvSpPr txBox="1"/>
          <p:nvPr/>
        </p:nvSpPr>
        <p:spPr>
          <a:xfrm>
            <a:off x="283821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IDEATE</a:t>
            </a:r>
          </a:p>
        </p:txBody>
      </p:sp>
      <p:sp>
        <p:nvSpPr>
          <p:cNvPr id="32" name="TextBox 31">
            <a:extLst>
              <a:ext uri="{FF2B5EF4-FFF2-40B4-BE49-F238E27FC236}">
                <a16:creationId xmlns:a16="http://schemas.microsoft.com/office/drawing/2014/main" id="{79A157B5-94EE-AE6D-CD19-CD5EA7574F7C}"/>
              </a:ext>
            </a:extLst>
          </p:cNvPr>
          <p:cNvSpPr txBox="1"/>
          <p:nvPr/>
        </p:nvSpPr>
        <p:spPr>
          <a:xfrm>
            <a:off x="469964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FEEDBACK</a:t>
            </a:r>
          </a:p>
        </p:txBody>
      </p:sp>
      <p:sp>
        <p:nvSpPr>
          <p:cNvPr id="33" name="TextBox 32">
            <a:extLst>
              <a:ext uri="{FF2B5EF4-FFF2-40B4-BE49-F238E27FC236}">
                <a16:creationId xmlns:a16="http://schemas.microsoft.com/office/drawing/2014/main" id="{86F76CED-41B9-326E-DED9-EB5C88DB7765}"/>
              </a:ext>
            </a:extLst>
          </p:cNvPr>
          <p:cNvSpPr txBox="1"/>
          <p:nvPr/>
        </p:nvSpPr>
        <p:spPr>
          <a:xfrm>
            <a:off x="656107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TESTING</a:t>
            </a:r>
          </a:p>
        </p:txBody>
      </p:sp>
      <p:sp>
        <p:nvSpPr>
          <p:cNvPr id="34" name="TextBox 33">
            <a:extLst>
              <a:ext uri="{FF2B5EF4-FFF2-40B4-BE49-F238E27FC236}">
                <a16:creationId xmlns:a16="http://schemas.microsoft.com/office/drawing/2014/main" id="{2324A62C-D5C5-1782-55FA-9A689446B385}"/>
              </a:ext>
            </a:extLst>
          </p:cNvPr>
          <p:cNvSpPr txBox="1"/>
          <p:nvPr/>
        </p:nvSpPr>
        <p:spPr>
          <a:xfrm>
            <a:off x="842250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ITERATE</a:t>
            </a:r>
          </a:p>
        </p:txBody>
      </p:sp>
      <p:sp>
        <p:nvSpPr>
          <p:cNvPr id="35" name="TextBox 34">
            <a:extLst>
              <a:ext uri="{FF2B5EF4-FFF2-40B4-BE49-F238E27FC236}">
                <a16:creationId xmlns:a16="http://schemas.microsoft.com/office/drawing/2014/main" id="{8D7F9849-98D7-0EC8-C78B-917734DAC13F}"/>
              </a:ext>
            </a:extLst>
          </p:cNvPr>
          <p:cNvSpPr txBox="1"/>
          <p:nvPr/>
        </p:nvSpPr>
        <p:spPr>
          <a:xfrm>
            <a:off x="1028393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MATURE</a:t>
            </a:r>
          </a:p>
        </p:txBody>
      </p:sp>
      <p:sp>
        <p:nvSpPr>
          <p:cNvPr id="40" name="TextBox 39">
            <a:extLst>
              <a:ext uri="{FF2B5EF4-FFF2-40B4-BE49-F238E27FC236}">
                <a16:creationId xmlns:a16="http://schemas.microsoft.com/office/drawing/2014/main" id="{27249CB6-75D0-4619-87C4-A4B837D40303}"/>
              </a:ext>
            </a:extLst>
          </p:cNvPr>
          <p:cNvSpPr txBox="1"/>
          <p:nvPr/>
        </p:nvSpPr>
        <p:spPr>
          <a:xfrm>
            <a:off x="97678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Research</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Interviews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Design Cards</a:t>
            </a:r>
          </a:p>
        </p:txBody>
      </p:sp>
      <p:sp>
        <p:nvSpPr>
          <p:cNvPr id="41" name="TextBox 40">
            <a:extLst>
              <a:ext uri="{FF2B5EF4-FFF2-40B4-BE49-F238E27FC236}">
                <a16:creationId xmlns:a16="http://schemas.microsoft.com/office/drawing/2014/main" id="{1A6CD6A0-4D66-6C99-703D-32A85C3E70BB}"/>
              </a:ext>
            </a:extLst>
          </p:cNvPr>
          <p:cNvSpPr txBox="1"/>
          <p:nvPr/>
        </p:nvSpPr>
        <p:spPr>
          <a:xfrm>
            <a:off x="283821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Personas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Use Cases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Logic Models</a:t>
            </a:r>
          </a:p>
        </p:txBody>
      </p:sp>
      <p:sp>
        <p:nvSpPr>
          <p:cNvPr id="42" name="TextBox 41">
            <a:extLst>
              <a:ext uri="{FF2B5EF4-FFF2-40B4-BE49-F238E27FC236}">
                <a16:creationId xmlns:a16="http://schemas.microsoft.com/office/drawing/2014/main" id="{B3C8DEF8-E724-7C88-B3AC-F97039594F4E}"/>
              </a:ext>
            </a:extLst>
          </p:cNvPr>
          <p:cNvSpPr txBox="1"/>
          <p:nvPr/>
        </p:nvSpPr>
        <p:spPr>
          <a:xfrm>
            <a:off x="469964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Wireframes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Prototypes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Discussions</a:t>
            </a:r>
          </a:p>
        </p:txBody>
      </p:sp>
      <p:sp>
        <p:nvSpPr>
          <p:cNvPr id="43" name="TextBox 42">
            <a:extLst>
              <a:ext uri="{FF2B5EF4-FFF2-40B4-BE49-F238E27FC236}">
                <a16:creationId xmlns:a16="http://schemas.microsoft.com/office/drawing/2014/main" id="{6C55DA80-141D-8D4B-1B3E-E2F3754B7DF3}"/>
              </a:ext>
            </a:extLst>
          </p:cNvPr>
          <p:cNvSpPr txBox="1"/>
          <p:nvPr/>
        </p:nvSpPr>
        <p:spPr>
          <a:xfrm>
            <a:off x="656107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Think Aloud</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Outcomes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Usability</a:t>
            </a:r>
          </a:p>
        </p:txBody>
      </p:sp>
      <p:cxnSp>
        <p:nvCxnSpPr>
          <p:cNvPr id="45" name="Connector: Curved 44">
            <a:extLst>
              <a:ext uri="{FF2B5EF4-FFF2-40B4-BE49-F238E27FC236}">
                <a16:creationId xmlns:a16="http://schemas.microsoft.com/office/drawing/2014/main" id="{458A2F1B-DD32-0F14-1DCE-EF453DCA0CAA}"/>
              </a:ext>
            </a:extLst>
          </p:cNvPr>
          <p:cNvCxnSpPr>
            <a:cxnSpLocks/>
            <a:stCxn id="34" idx="2"/>
            <a:endCxn id="30" idx="2"/>
          </p:cNvCxnSpPr>
          <p:nvPr/>
        </p:nvCxnSpPr>
        <p:spPr bwMode="auto">
          <a:xfrm rot="5400000">
            <a:off x="5499746" y="62177"/>
            <a:ext cx="12700" cy="7445720"/>
          </a:xfrm>
          <a:prstGeom prst="curvedConnector3">
            <a:avLst>
              <a:gd name="adj1" fmla="val 18375000"/>
            </a:avLst>
          </a:prstGeom>
          <a:solidFill>
            <a:schemeClr val="accent1"/>
          </a:solidFill>
          <a:ln w="57150" cap="rnd" cmpd="sng" algn="ctr">
            <a:solidFill>
              <a:srgbClr val="DB3F2D"/>
            </a:solidFill>
            <a:prstDash val="solid"/>
            <a:miter lim="800000"/>
            <a:headEnd type="none" w="med" len="med"/>
            <a:tailEnd type="triangle"/>
          </a:ln>
          <a:effectLst/>
        </p:spPr>
      </p:cxnSp>
      <p:cxnSp>
        <p:nvCxnSpPr>
          <p:cNvPr id="48" name="Connector: Curved 47">
            <a:extLst>
              <a:ext uri="{FF2B5EF4-FFF2-40B4-BE49-F238E27FC236}">
                <a16:creationId xmlns:a16="http://schemas.microsoft.com/office/drawing/2014/main" id="{28AC49A1-B1D2-2EE7-6286-AB4482FCF860}"/>
              </a:ext>
            </a:extLst>
          </p:cNvPr>
          <p:cNvCxnSpPr>
            <a:cxnSpLocks/>
            <a:stCxn id="34" idx="2"/>
            <a:endCxn id="31" idx="2"/>
          </p:cNvCxnSpPr>
          <p:nvPr/>
        </p:nvCxnSpPr>
        <p:spPr bwMode="auto">
          <a:xfrm rot="5400000">
            <a:off x="6430461" y="992892"/>
            <a:ext cx="12700" cy="5584290"/>
          </a:xfrm>
          <a:prstGeom prst="curvedConnector3">
            <a:avLst>
              <a:gd name="adj1" fmla="val 13575000"/>
            </a:avLst>
          </a:prstGeom>
          <a:solidFill>
            <a:schemeClr val="accent1"/>
          </a:solidFill>
          <a:ln w="57150" cap="rnd" cmpd="sng" algn="ctr">
            <a:solidFill>
              <a:srgbClr val="DB3F2D"/>
            </a:solidFill>
            <a:prstDash val="solid"/>
            <a:miter lim="800000"/>
            <a:headEnd type="none" w="med" len="med"/>
            <a:tailEnd type="triangle"/>
          </a:ln>
          <a:effectLst/>
        </p:spPr>
      </p:cxnSp>
      <p:cxnSp>
        <p:nvCxnSpPr>
          <p:cNvPr id="52" name="Connector: Curved 51">
            <a:extLst>
              <a:ext uri="{FF2B5EF4-FFF2-40B4-BE49-F238E27FC236}">
                <a16:creationId xmlns:a16="http://schemas.microsoft.com/office/drawing/2014/main" id="{2D1FE1DF-C4CD-B9C6-A10F-615207AFF3D5}"/>
              </a:ext>
            </a:extLst>
          </p:cNvPr>
          <p:cNvCxnSpPr>
            <a:cxnSpLocks/>
            <a:stCxn id="34" idx="2"/>
            <a:endCxn id="32" idx="2"/>
          </p:cNvCxnSpPr>
          <p:nvPr/>
        </p:nvCxnSpPr>
        <p:spPr bwMode="auto">
          <a:xfrm rot="5400000">
            <a:off x="7361176" y="1923607"/>
            <a:ext cx="12700" cy="3722860"/>
          </a:xfrm>
          <a:prstGeom prst="curvedConnector3">
            <a:avLst>
              <a:gd name="adj1" fmla="val 9525000"/>
            </a:avLst>
          </a:prstGeom>
          <a:solidFill>
            <a:schemeClr val="accent1"/>
          </a:solidFill>
          <a:ln w="57150" cap="rnd" cmpd="sng" algn="ctr">
            <a:solidFill>
              <a:srgbClr val="DB3F2D"/>
            </a:solidFill>
            <a:prstDash val="solid"/>
            <a:miter lim="800000"/>
            <a:headEnd type="none" w="med" len="med"/>
            <a:tailEnd type="triangle"/>
          </a:ln>
          <a:effectLst/>
        </p:spPr>
      </p:cxnSp>
      <p:sp>
        <p:nvSpPr>
          <p:cNvPr id="75" name="Arc 74">
            <a:extLst>
              <a:ext uri="{FF2B5EF4-FFF2-40B4-BE49-F238E27FC236}">
                <a16:creationId xmlns:a16="http://schemas.microsoft.com/office/drawing/2014/main" id="{1CB65AA5-F10D-D32F-FACD-77F88CA53192}"/>
              </a:ext>
            </a:extLst>
          </p:cNvPr>
          <p:cNvSpPr/>
          <p:nvPr/>
        </p:nvSpPr>
        <p:spPr>
          <a:xfrm flipV="1">
            <a:off x="3546079" y="2774022"/>
            <a:ext cx="1810925" cy="2201253"/>
          </a:xfrm>
          <a:custGeom>
            <a:avLst/>
            <a:gdLst>
              <a:gd name="connsiteX0" fmla="*/ 169 w 1810925"/>
              <a:gd name="connsiteY0" fmla="*/ 1079332 h 2201253"/>
              <a:gd name="connsiteX1" fmla="*/ 918404 w 1810925"/>
              <a:gd name="connsiteY1" fmla="*/ 112 h 2201253"/>
              <a:gd name="connsiteX2" fmla="*/ 1810925 w 1810925"/>
              <a:gd name="connsiteY2" fmla="*/ 1100627 h 2201253"/>
              <a:gd name="connsiteX3" fmla="*/ 905463 w 1810925"/>
              <a:gd name="connsiteY3" fmla="*/ 1100627 h 2201253"/>
              <a:gd name="connsiteX4" fmla="*/ 169 w 1810925"/>
              <a:gd name="connsiteY4" fmla="*/ 1079332 h 2201253"/>
              <a:gd name="connsiteX0" fmla="*/ 169 w 1810925"/>
              <a:gd name="connsiteY0" fmla="*/ 1079332 h 2201253"/>
              <a:gd name="connsiteX1" fmla="*/ 918404 w 1810925"/>
              <a:gd name="connsiteY1" fmla="*/ 112 h 2201253"/>
              <a:gd name="connsiteX2" fmla="*/ 1810925 w 1810925"/>
              <a:gd name="connsiteY2" fmla="*/ 1100627 h 2201253"/>
            </a:gdLst>
            <a:ahLst/>
            <a:cxnLst>
              <a:cxn ang="0">
                <a:pos x="connsiteX0" y="connsiteY0"/>
              </a:cxn>
              <a:cxn ang="0">
                <a:pos x="connsiteX1" y="connsiteY1"/>
              </a:cxn>
              <a:cxn ang="0">
                <a:pos x="connsiteX2" y="connsiteY2"/>
              </a:cxn>
            </a:cxnLst>
            <a:rect l="l" t="t" r="r" b="b"/>
            <a:pathLst>
              <a:path w="1810925" h="2201253" stroke="0" extrusionOk="0">
                <a:moveTo>
                  <a:pt x="169" y="1079332"/>
                </a:moveTo>
                <a:cubicBezTo>
                  <a:pt x="-48480" y="437804"/>
                  <a:pt x="340650" y="21300"/>
                  <a:pt x="918404" y="112"/>
                </a:cubicBezTo>
                <a:cubicBezTo>
                  <a:pt x="1478277" y="22374"/>
                  <a:pt x="1705755" y="502246"/>
                  <a:pt x="1810925" y="1100627"/>
                </a:cubicBezTo>
                <a:cubicBezTo>
                  <a:pt x="1701445" y="1041574"/>
                  <a:pt x="1165276" y="1032535"/>
                  <a:pt x="905463" y="1100627"/>
                </a:cubicBezTo>
                <a:cubicBezTo>
                  <a:pt x="605290" y="1080118"/>
                  <a:pt x="93739" y="1130970"/>
                  <a:pt x="169" y="1079332"/>
                </a:cubicBezTo>
                <a:close/>
              </a:path>
              <a:path w="1810925" h="2201253" fill="none" extrusionOk="0">
                <a:moveTo>
                  <a:pt x="169" y="1079332"/>
                </a:moveTo>
                <a:cubicBezTo>
                  <a:pt x="606" y="385986"/>
                  <a:pt x="400884" y="18256"/>
                  <a:pt x="918404" y="112"/>
                </a:cubicBezTo>
                <a:cubicBezTo>
                  <a:pt x="1512034" y="63943"/>
                  <a:pt x="1856091" y="509762"/>
                  <a:pt x="1810925" y="1100627"/>
                </a:cubicBezTo>
              </a:path>
              <a:path w="1810925" h="2201253" fill="none" stroke="0" extrusionOk="0">
                <a:moveTo>
                  <a:pt x="169" y="1079332"/>
                </a:moveTo>
                <a:cubicBezTo>
                  <a:pt x="26970" y="475794"/>
                  <a:pt x="455011" y="-80249"/>
                  <a:pt x="918404" y="112"/>
                </a:cubicBezTo>
                <a:cubicBezTo>
                  <a:pt x="1324372" y="-4918"/>
                  <a:pt x="1797711" y="511343"/>
                  <a:pt x="1810925" y="1100627"/>
                </a:cubicBezTo>
              </a:path>
            </a:pathLst>
          </a:custGeom>
          <a:ln w="127000" cap="rnd">
            <a:solidFill>
              <a:srgbClr val="DB3F2D"/>
            </a:solidFill>
            <a:extLst>
              <a:ext uri="{C807C97D-BFC1-408E-A445-0C87EB9F89A2}">
                <ask:lineSketchStyleProps xmlns:ask="http://schemas.microsoft.com/office/drawing/2018/sketchyshapes" sd="1219033472">
                  <a:prstGeom prst="arc">
                    <a:avLst>
                      <a:gd name="adj1" fmla="val 10880850"/>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9EE1C207-9925-95CB-346C-9D4E58F3F191}"/>
              </a:ext>
            </a:extLst>
          </p:cNvPr>
          <p:cNvSpPr/>
          <p:nvPr/>
        </p:nvSpPr>
        <p:spPr>
          <a:xfrm flipV="1">
            <a:off x="5319290" y="3161463"/>
            <a:ext cx="2020996" cy="1718830"/>
          </a:xfrm>
          <a:custGeom>
            <a:avLst/>
            <a:gdLst>
              <a:gd name="connsiteX0" fmla="*/ 8189 w 2020996"/>
              <a:gd name="connsiteY0" fmla="*/ 968605 h 1718830"/>
              <a:gd name="connsiteX1" fmla="*/ 546542 w 2020996"/>
              <a:gd name="connsiteY1" fmla="*/ 95940 h 1718830"/>
              <a:gd name="connsiteX2" fmla="*/ 1508244 w 2020996"/>
              <a:gd name="connsiteY2" fmla="*/ 111492 h 1718830"/>
              <a:gd name="connsiteX3" fmla="*/ 2005480 w 2020996"/>
              <a:gd name="connsiteY3" fmla="*/ 1009440 h 1718830"/>
              <a:gd name="connsiteX4" fmla="*/ 1010498 w 2020996"/>
              <a:gd name="connsiteY4" fmla="*/ 859415 h 1718830"/>
              <a:gd name="connsiteX5" fmla="*/ 8189 w 2020996"/>
              <a:gd name="connsiteY5" fmla="*/ 968605 h 1718830"/>
              <a:gd name="connsiteX0" fmla="*/ 8189 w 2020996"/>
              <a:gd name="connsiteY0" fmla="*/ 968605 h 1718830"/>
              <a:gd name="connsiteX1" fmla="*/ 546542 w 2020996"/>
              <a:gd name="connsiteY1" fmla="*/ 95940 h 1718830"/>
              <a:gd name="connsiteX2" fmla="*/ 1508244 w 2020996"/>
              <a:gd name="connsiteY2" fmla="*/ 111492 h 1718830"/>
              <a:gd name="connsiteX3" fmla="*/ 2005480 w 2020996"/>
              <a:gd name="connsiteY3" fmla="*/ 1009440 h 1718830"/>
            </a:gdLst>
            <a:ahLst/>
            <a:cxnLst>
              <a:cxn ang="0">
                <a:pos x="connsiteX0" y="connsiteY0"/>
              </a:cxn>
              <a:cxn ang="0">
                <a:pos x="connsiteX1" y="connsiteY1"/>
              </a:cxn>
              <a:cxn ang="0">
                <a:pos x="connsiteX2" y="connsiteY2"/>
              </a:cxn>
              <a:cxn ang="0">
                <a:pos x="connsiteX3" y="connsiteY3"/>
              </a:cxn>
            </a:cxnLst>
            <a:rect l="l" t="t" r="r" b="b"/>
            <a:pathLst>
              <a:path w="2020996" h="1718830" stroke="0" extrusionOk="0">
                <a:moveTo>
                  <a:pt x="8189" y="968605"/>
                </a:moveTo>
                <a:cubicBezTo>
                  <a:pt x="-42552" y="601707"/>
                  <a:pt x="90504" y="242222"/>
                  <a:pt x="546542" y="95940"/>
                </a:cubicBezTo>
                <a:cubicBezTo>
                  <a:pt x="852475" y="-3035"/>
                  <a:pt x="1211431" y="-19653"/>
                  <a:pt x="1508244" y="111492"/>
                </a:cubicBezTo>
                <a:cubicBezTo>
                  <a:pt x="1881781" y="286072"/>
                  <a:pt x="2073703" y="608008"/>
                  <a:pt x="2005480" y="1009440"/>
                </a:cubicBezTo>
                <a:cubicBezTo>
                  <a:pt x="1648444" y="993432"/>
                  <a:pt x="1215932" y="896403"/>
                  <a:pt x="1010498" y="859415"/>
                </a:cubicBezTo>
                <a:cubicBezTo>
                  <a:pt x="620678" y="861220"/>
                  <a:pt x="335587" y="989795"/>
                  <a:pt x="8189" y="968605"/>
                </a:cubicBezTo>
                <a:close/>
              </a:path>
              <a:path w="2020996" h="1718830" fill="none" extrusionOk="0">
                <a:moveTo>
                  <a:pt x="8189" y="968605"/>
                </a:moveTo>
                <a:cubicBezTo>
                  <a:pt x="-32415" y="586761"/>
                  <a:pt x="186330" y="309528"/>
                  <a:pt x="546542" y="95940"/>
                </a:cubicBezTo>
                <a:cubicBezTo>
                  <a:pt x="841446" y="8691"/>
                  <a:pt x="1220653" y="9873"/>
                  <a:pt x="1508244" y="111492"/>
                </a:cubicBezTo>
                <a:cubicBezTo>
                  <a:pt x="1869470" y="248626"/>
                  <a:pt x="2079033" y="656181"/>
                  <a:pt x="2005480" y="1009440"/>
                </a:cubicBezTo>
              </a:path>
              <a:path w="2020996" h="1718830" fill="none" stroke="0" extrusionOk="0">
                <a:moveTo>
                  <a:pt x="8189" y="968605"/>
                </a:moveTo>
                <a:cubicBezTo>
                  <a:pt x="-64063" y="626257"/>
                  <a:pt x="148344" y="271231"/>
                  <a:pt x="546542" y="95940"/>
                </a:cubicBezTo>
                <a:cubicBezTo>
                  <a:pt x="847531" y="-29400"/>
                  <a:pt x="1186354" y="-81239"/>
                  <a:pt x="1508244" y="111492"/>
                </a:cubicBezTo>
                <a:cubicBezTo>
                  <a:pt x="1896779" y="263159"/>
                  <a:pt x="2118464" y="599895"/>
                  <a:pt x="2005480" y="1009440"/>
                </a:cubicBezTo>
              </a:path>
            </a:pathLst>
          </a:custGeom>
          <a:ln w="127000" cap="rnd">
            <a:solidFill>
              <a:srgbClr val="DB3F2D"/>
            </a:solidFill>
            <a:extLst>
              <a:ext uri="{C807C97D-BFC1-408E-A445-0C87EB9F89A2}">
                <ask:lineSketchStyleProps xmlns:ask="http://schemas.microsoft.com/office/drawing/2018/sketchyshapes" sd="2834375569">
                  <a:prstGeom prst="arc">
                    <a:avLst>
                      <a:gd name="adj1" fmla="val 10426967"/>
                      <a:gd name="adj2" fmla="val 514472"/>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a:extLst>
              <a:ext uri="{FF2B5EF4-FFF2-40B4-BE49-F238E27FC236}">
                <a16:creationId xmlns:a16="http://schemas.microsoft.com/office/drawing/2014/main" id="{E3B5A344-FA0D-9176-33F6-86F3457EAA26}"/>
              </a:ext>
            </a:extLst>
          </p:cNvPr>
          <p:cNvSpPr/>
          <p:nvPr/>
        </p:nvSpPr>
        <p:spPr>
          <a:xfrm flipV="1">
            <a:off x="7329583" y="2774023"/>
            <a:ext cx="1919758" cy="2046628"/>
          </a:xfrm>
          <a:custGeom>
            <a:avLst/>
            <a:gdLst>
              <a:gd name="connsiteX0" fmla="*/ 4285 w 1919758"/>
              <a:gd name="connsiteY0" fmla="*/ 926734 h 2046628"/>
              <a:gd name="connsiteX1" fmla="*/ 1003260 w 1919758"/>
              <a:gd name="connsiteY1" fmla="*/ 1045 h 2046628"/>
              <a:gd name="connsiteX2" fmla="*/ 1919651 w 1919758"/>
              <a:gd name="connsiteY2" fmla="*/ 1008047 h 2046628"/>
              <a:gd name="connsiteX3" fmla="*/ 959879 w 1919758"/>
              <a:gd name="connsiteY3" fmla="*/ 1023314 h 2046628"/>
              <a:gd name="connsiteX4" fmla="*/ 4285 w 1919758"/>
              <a:gd name="connsiteY4" fmla="*/ 926734 h 2046628"/>
              <a:gd name="connsiteX0" fmla="*/ 4285 w 1919758"/>
              <a:gd name="connsiteY0" fmla="*/ 926734 h 2046628"/>
              <a:gd name="connsiteX1" fmla="*/ 1003260 w 1919758"/>
              <a:gd name="connsiteY1" fmla="*/ 1045 h 2046628"/>
              <a:gd name="connsiteX2" fmla="*/ 1919651 w 1919758"/>
              <a:gd name="connsiteY2" fmla="*/ 1008047 h 2046628"/>
            </a:gdLst>
            <a:ahLst/>
            <a:cxnLst>
              <a:cxn ang="0">
                <a:pos x="connsiteX0" y="connsiteY0"/>
              </a:cxn>
              <a:cxn ang="0">
                <a:pos x="connsiteX1" y="connsiteY1"/>
              </a:cxn>
              <a:cxn ang="0">
                <a:pos x="connsiteX2" y="connsiteY2"/>
              </a:cxn>
            </a:cxnLst>
            <a:rect l="l" t="t" r="r" b="b"/>
            <a:pathLst>
              <a:path w="1919758" h="2046628" stroke="0" extrusionOk="0">
                <a:moveTo>
                  <a:pt x="4285" y="926734"/>
                </a:moveTo>
                <a:cubicBezTo>
                  <a:pt x="53365" y="406288"/>
                  <a:pt x="419008" y="-17562"/>
                  <a:pt x="1003260" y="1045"/>
                </a:cubicBezTo>
                <a:cubicBezTo>
                  <a:pt x="1486732" y="18465"/>
                  <a:pt x="1934098" y="454634"/>
                  <a:pt x="1919651" y="1008047"/>
                </a:cubicBezTo>
                <a:cubicBezTo>
                  <a:pt x="1708521" y="1060001"/>
                  <a:pt x="1057696" y="946789"/>
                  <a:pt x="959879" y="1023314"/>
                </a:cubicBezTo>
                <a:cubicBezTo>
                  <a:pt x="755068" y="1046273"/>
                  <a:pt x="446989" y="984050"/>
                  <a:pt x="4285" y="926734"/>
                </a:cubicBezTo>
                <a:close/>
              </a:path>
              <a:path w="1919758" h="2046628" fill="none" extrusionOk="0">
                <a:moveTo>
                  <a:pt x="4285" y="926734"/>
                </a:moveTo>
                <a:cubicBezTo>
                  <a:pt x="7087" y="363875"/>
                  <a:pt x="512813" y="-40204"/>
                  <a:pt x="1003260" y="1045"/>
                </a:cubicBezTo>
                <a:cubicBezTo>
                  <a:pt x="1493308" y="-41264"/>
                  <a:pt x="1927398" y="505236"/>
                  <a:pt x="1919651" y="1008047"/>
                </a:cubicBezTo>
              </a:path>
              <a:path w="1919758" h="2046628" fill="none" stroke="0" extrusionOk="0">
                <a:moveTo>
                  <a:pt x="4285" y="926734"/>
                </a:moveTo>
                <a:cubicBezTo>
                  <a:pt x="42558" y="343548"/>
                  <a:pt x="518802" y="336"/>
                  <a:pt x="1003260" y="1045"/>
                </a:cubicBezTo>
                <a:cubicBezTo>
                  <a:pt x="1439590" y="45237"/>
                  <a:pt x="1807336" y="444736"/>
                  <a:pt x="1919651" y="1008047"/>
                </a:cubicBezTo>
              </a:path>
            </a:pathLst>
          </a:custGeom>
          <a:ln w="127000" cap="rnd">
            <a:solidFill>
              <a:srgbClr val="DB3F2D"/>
            </a:solidFill>
            <a:extLst>
              <a:ext uri="{C807C97D-BFC1-408E-A445-0C87EB9F89A2}">
                <ask:lineSketchStyleProps xmlns:ask="http://schemas.microsoft.com/office/drawing/2018/sketchyshapes" sd="2225865239">
                  <a:prstGeom prst="arc">
                    <a:avLst>
                      <a:gd name="adj1" fmla="val 11146269"/>
                      <a:gd name="adj2" fmla="val 21545324"/>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a:extLst>
              <a:ext uri="{FF2B5EF4-FFF2-40B4-BE49-F238E27FC236}">
                <a16:creationId xmlns:a16="http://schemas.microsoft.com/office/drawing/2014/main" id="{EC19A86E-9821-606B-641D-B4E9076D7283}"/>
              </a:ext>
            </a:extLst>
          </p:cNvPr>
          <p:cNvSpPr/>
          <p:nvPr/>
        </p:nvSpPr>
        <p:spPr>
          <a:xfrm flipV="1">
            <a:off x="9249341" y="3161463"/>
            <a:ext cx="1953666" cy="1501149"/>
          </a:xfrm>
          <a:custGeom>
            <a:avLst/>
            <a:gdLst>
              <a:gd name="connsiteX0" fmla="*/ 1421 w 1953666"/>
              <a:gd name="connsiteY0" fmla="*/ 791050 h 1501149"/>
              <a:gd name="connsiteX1" fmla="*/ 593671 w 1953666"/>
              <a:gd name="connsiteY1" fmla="*/ 60151 h 1501149"/>
              <a:gd name="connsiteX2" fmla="*/ 1430570 w 1953666"/>
              <a:gd name="connsiteY2" fmla="*/ 85885 h 1501149"/>
              <a:gd name="connsiteX3" fmla="*/ 1939014 w 1953666"/>
              <a:gd name="connsiteY3" fmla="*/ 880086 h 1501149"/>
              <a:gd name="connsiteX4" fmla="*/ 976833 w 1953666"/>
              <a:gd name="connsiteY4" fmla="*/ 750575 h 1501149"/>
              <a:gd name="connsiteX5" fmla="*/ 1421 w 1953666"/>
              <a:gd name="connsiteY5" fmla="*/ 791050 h 1501149"/>
              <a:gd name="connsiteX0" fmla="*/ 1421 w 1953666"/>
              <a:gd name="connsiteY0" fmla="*/ 791050 h 1501149"/>
              <a:gd name="connsiteX1" fmla="*/ 593671 w 1953666"/>
              <a:gd name="connsiteY1" fmla="*/ 60151 h 1501149"/>
              <a:gd name="connsiteX2" fmla="*/ 1430570 w 1953666"/>
              <a:gd name="connsiteY2" fmla="*/ 85885 h 1501149"/>
              <a:gd name="connsiteX3" fmla="*/ 1939014 w 1953666"/>
              <a:gd name="connsiteY3" fmla="*/ 880086 h 1501149"/>
            </a:gdLst>
            <a:ahLst/>
            <a:cxnLst>
              <a:cxn ang="0">
                <a:pos x="connsiteX0" y="connsiteY0"/>
              </a:cxn>
              <a:cxn ang="0">
                <a:pos x="connsiteX1" y="connsiteY1"/>
              </a:cxn>
              <a:cxn ang="0">
                <a:pos x="connsiteX2" y="connsiteY2"/>
              </a:cxn>
              <a:cxn ang="0">
                <a:pos x="connsiteX3" y="connsiteY3"/>
              </a:cxn>
            </a:cxnLst>
            <a:rect l="l" t="t" r="r" b="b"/>
            <a:pathLst>
              <a:path w="1953666" h="1501149" stroke="0" extrusionOk="0">
                <a:moveTo>
                  <a:pt x="1421" y="791050"/>
                </a:moveTo>
                <a:cubicBezTo>
                  <a:pt x="-88494" y="462025"/>
                  <a:pt x="270324" y="231535"/>
                  <a:pt x="593671" y="60151"/>
                </a:cubicBezTo>
                <a:cubicBezTo>
                  <a:pt x="910671" y="-1844"/>
                  <a:pt x="1128660" y="7769"/>
                  <a:pt x="1430570" y="85885"/>
                </a:cubicBezTo>
                <a:cubicBezTo>
                  <a:pt x="1786861" y="228836"/>
                  <a:pt x="2027126" y="575685"/>
                  <a:pt x="1939014" y="880086"/>
                </a:cubicBezTo>
                <a:cubicBezTo>
                  <a:pt x="1664511" y="773554"/>
                  <a:pt x="1159751" y="799231"/>
                  <a:pt x="976833" y="750575"/>
                </a:cubicBezTo>
                <a:cubicBezTo>
                  <a:pt x="570484" y="699707"/>
                  <a:pt x="422145" y="771498"/>
                  <a:pt x="1421" y="791050"/>
                </a:cubicBezTo>
                <a:close/>
              </a:path>
              <a:path w="1953666" h="1501149" fill="none" extrusionOk="0">
                <a:moveTo>
                  <a:pt x="1421" y="791050"/>
                </a:moveTo>
                <a:cubicBezTo>
                  <a:pt x="-29221" y="470447"/>
                  <a:pt x="205318" y="244773"/>
                  <a:pt x="593671" y="60151"/>
                </a:cubicBezTo>
                <a:cubicBezTo>
                  <a:pt x="858725" y="-12533"/>
                  <a:pt x="1181890" y="-2247"/>
                  <a:pt x="1430570" y="85885"/>
                </a:cubicBezTo>
                <a:cubicBezTo>
                  <a:pt x="1773501" y="285593"/>
                  <a:pt x="1970227" y="585700"/>
                  <a:pt x="1939014" y="880086"/>
                </a:cubicBezTo>
              </a:path>
              <a:path w="1953666" h="1501149" fill="none" stroke="0" extrusionOk="0">
                <a:moveTo>
                  <a:pt x="1421" y="791050"/>
                </a:moveTo>
                <a:cubicBezTo>
                  <a:pt x="21932" y="496615"/>
                  <a:pt x="189273" y="163149"/>
                  <a:pt x="593671" y="60151"/>
                </a:cubicBezTo>
                <a:cubicBezTo>
                  <a:pt x="877256" y="-53596"/>
                  <a:pt x="1167758" y="-12682"/>
                  <a:pt x="1430570" y="85885"/>
                </a:cubicBezTo>
                <a:cubicBezTo>
                  <a:pt x="1807160" y="202714"/>
                  <a:pt x="2011546" y="566992"/>
                  <a:pt x="1939014" y="880086"/>
                </a:cubicBezTo>
              </a:path>
            </a:pathLst>
          </a:custGeom>
          <a:ln w="127000" cap="rnd">
            <a:solidFill>
              <a:srgbClr val="DB3F2D"/>
            </a:solidFill>
            <a:extLst>
              <a:ext uri="{C807C97D-BFC1-408E-A445-0C87EB9F89A2}">
                <ask:lineSketchStyleProps xmlns:ask="http://schemas.microsoft.com/office/drawing/2018/sketchyshapes" sd="3328984544">
                  <a:prstGeom prst="arc">
                    <a:avLst>
                      <a:gd name="adj1" fmla="val 10657428"/>
                      <a:gd name="adj2" fmla="val 459962"/>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a:extLst>
              <a:ext uri="{FF2B5EF4-FFF2-40B4-BE49-F238E27FC236}">
                <a16:creationId xmlns:a16="http://schemas.microsoft.com/office/drawing/2014/main" id="{5DA3E63B-1F74-756D-B7BC-A8F08AAA5572}"/>
              </a:ext>
            </a:extLst>
          </p:cNvPr>
          <p:cNvSpPr/>
          <p:nvPr/>
        </p:nvSpPr>
        <p:spPr>
          <a:xfrm flipV="1">
            <a:off x="1612900" y="2774022"/>
            <a:ext cx="1905779" cy="2201246"/>
          </a:xfrm>
          <a:custGeom>
            <a:avLst/>
            <a:gdLst>
              <a:gd name="connsiteX0" fmla="*/ 198 w 1905779"/>
              <a:gd name="connsiteY0" fmla="*/ 1078213 h 2201246"/>
              <a:gd name="connsiteX1" fmla="*/ 965832 w 1905779"/>
              <a:gd name="connsiteY1" fmla="*/ 101 h 2201246"/>
              <a:gd name="connsiteX2" fmla="*/ 1905780 w 1905779"/>
              <a:gd name="connsiteY2" fmla="*/ 1100622 h 2201246"/>
              <a:gd name="connsiteX3" fmla="*/ 952890 w 1905779"/>
              <a:gd name="connsiteY3" fmla="*/ 1100623 h 2201246"/>
              <a:gd name="connsiteX4" fmla="*/ 198 w 1905779"/>
              <a:gd name="connsiteY4" fmla="*/ 1078213 h 2201246"/>
              <a:gd name="connsiteX0" fmla="*/ 198 w 1905779"/>
              <a:gd name="connsiteY0" fmla="*/ 1078213 h 2201246"/>
              <a:gd name="connsiteX1" fmla="*/ 965832 w 1905779"/>
              <a:gd name="connsiteY1" fmla="*/ 101 h 2201246"/>
              <a:gd name="connsiteX2" fmla="*/ 1905780 w 1905779"/>
              <a:gd name="connsiteY2" fmla="*/ 1100622 h 2201246"/>
            </a:gdLst>
            <a:ahLst/>
            <a:cxnLst>
              <a:cxn ang="0">
                <a:pos x="connsiteX0" y="connsiteY0"/>
              </a:cxn>
              <a:cxn ang="0">
                <a:pos x="connsiteX1" y="connsiteY1"/>
              </a:cxn>
              <a:cxn ang="0">
                <a:pos x="connsiteX2" y="connsiteY2"/>
              </a:cxn>
            </a:cxnLst>
            <a:rect l="l" t="t" r="r" b="b"/>
            <a:pathLst>
              <a:path w="1905779" h="2201246" stroke="0" extrusionOk="0">
                <a:moveTo>
                  <a:pt x="198" y="1078213"/>
                </a:moveTo>
                <a:cubicBezTo>
                  <a:pt x="-16018" y="456813"/>
                  <a:pt x="365669" y="20584"/>
                  <a:pt x="965832" y="101"/>
                </a:cubicBezTo>
                <a:cubicBezTo>
                  <a:pt x="1571227" y="26009"/>
                  <a:pt x="1822467" y="501244"/>
                  <a:pt x="1905780" y="1100622"/>
                </a:cubicBezTo>
                <a:cubicBezTo>
                  <a:pt x="1742563" y="1117247"/>
                  <a:pt x="1053156" y="1142903"/>
                  <a:pt x="952890" y="1100623"/>
                </a:cubicBezTo>
                <a:cubicBezTo>
                  <a:pt x="709919" y="1125853"/>
                  <a:pt x="137978" y="1091210"/>
                  <a:pt x="198" y="1078213"/>
                </a:cubicBezTo>
                <a:close/>
              </a:path>
              <a:path w="1905779" h="2201246" fill="none" extrusionOk="0">
                <a:moveTo>
                  <a:pt x="198" y="1078213"/>
                </a:moveTo>
                <a:cubicBezTo>
                  <a:pt x="2904" y="397501"/>
                  <a:pt x="400074" y="50337"/>
                  <a:pt x="965832" y="101"/>
                </a:cubicBezTo>
                <a:cubicBezTo>
                  <a:pt x="1521428" y="27551"/>
                  <a:pt x="1938270" y="506407"/>
                  <a:pt x="1905780" y="1100622"/>
                </a:cubicBezTo>
              </a:path>
              <a:path w="1905779" h="2201246" fill="none" stroke="0" extrusionOk="0">
                <a:moveTo>
                  <a:pt x="198" y="1078213"/>
                </a:moveTo>
                <a:cubicBezTo>
                  <a:pt x="63556" y="479644"/>
                  <a:pt x="465618" y="-56444"/>
                  <a:pt x="965832" y="101"/>
                </a:cubicBezTo>
                <a:cubicBezTo>
                  <a:pt x="1454264" y="3264"/>
                  <a:pt x="1832793" y="567312"/>
                  <a:pt x="1905780" y="1100622"/>
                </a:cubicBezTo>
              </a:path>
            </a:pathLst>
          </a:custGeom>
          <a:ln w="127000" cap="rnd">
            <a:solidFill>
              <a:srgbClr val="DB3F2D"/>
            </a:solidFill>
            <a:extLst>
              <a:ext uri="{C807C97D-BFC1-408E-A445-0C87EB9F89A2}">
                <ask:lineSketchStyleProps xmlns:ask="http://schemas.microsoft.com/office/drawing/2018/sketchyshapes" sd="1219033472">
                  <a:prstGeom prst="arc">
                    <a:avLst>
                      <a:gd name="adj1" fmla="val 10880850"/>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Mask">
            <a:extLst>
              <a:ext uri="{FF2B5EF4-FFF2-40B4-BE49-F238E27FC236}">
                <a16:creationId xmlns:a16="http://schemas.microsoft.com/office/drawing/2014/main" id="{E746C49C-7988-8606-FA1C-AEF004CEA28D}"/>
              </a:ext>
            </a:extLst>
          </p:cNvPr>
          <p:cNvSpPr/>
          <p:nvPr/>
        </p:nvSpPr>
        <p:spPr bwMode="auto">
          <a:xfrm>
            <a:off x="0" y="0"/>
            <a:ext cx="12192000" cy="6858000"/>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7" name="Resources">
            <a:extLst>
              <a:ext uri="{FF2B5EF4-FFF2-40B4-BE49-F238E27FC236}">
                <a16:creationId xmlns:a16="http://schemas.microsoft.com/office/drawing/2014/main" id="{A01B80D2-5A5C-2675-63DA-FCCC30EC21B2}"/>
              </a:ext>
            </a:extLst>
          </p:cNvPr>
          <p:cNvSpPr txBox="1"/>
          <p:nvPr/>
        </p:nvSpPr>
        <p:spPr>
          <a:xfrm rot="21257650">
            <a:off x="7254802" y="533071"/>
            <a:ext cx="5057419" cy="6975615"/>
          </a:xfrm>
          <a:prstGeom prst="rect">
            <a:avLst/>
          </a:prstGeom>
          <a:blipFill dpi="0" rotWithShape="1">
            <a:blip r:embed="rId6"/>
            <a:srcRect/>
            <a:stretch>
              <a:fillRect/>
            </a:stretch>
          </a:blipFill>
          <a:ln>
            <a:noFill/>
          </a:ln>
          <a:effectLst>
            <a:outerShdw blurRad="50800" dist="63500" dir="13500000" algn="br" rotWithShape="0">
              <a:prstClr val="black">
                <a:alpha val="70000"/>
              </a:prstClr>
            </a:outerShdw>
          </a:effectLst>
        </p:spPr>
        <p:txBody>
          <a:bodyPr wrap="square" lIns="457200" tIns="548640" rIns="182880" bIns="91440">
            <a:noAutofit/>
          </a:bodyPr>
          <a:lstStyle/>
          <a:p>
            <a:pPr>
              <a:lnSpc>
                <a:spcPct val="135000"/>
              </a:lnSpc>
            </a:pPr>
            <a:r>
              <a:rPr lang="en-US" sz="2400" b="1" dirty="0">
                <a:latin typeface="Calibri" panose="020F0502020204030204" pitchFamily="34" charset="0"/>
                <a:cs typeface="Calibri" panose="020F0502020204030204" pitchFamily="34" charset="0"/>
              </a:rPr>
              <a:t>DRAW TECHNIQUES FROM:</a:t>
            </a:r>
          </a:p>
          <a:p>
            <a:pPr marL="119063">
              <a:lnSpc>
                <a:spcPct val="135000"/>
              </a:lnSpc>
            </a:pPr>
            <a:r>
              <a:rPr lang="en-US" sz="2400" dirty="0">
                <a:latin typeface="Calibri" panose="020F0502020204030204" pitchFamily="34" charset="0"/>
                <a:cs typeface="Calibri" panose="020F0502020204030204" pitchFamily="34" charset="0"/>
              </a:rPr>
              <a:t>User-Centered Design</a:t>
            </a:r>
          </a:p>
          <a:p>
            <a:pPr marL="119063">
              <a:lnSpc>
                <a:spcPct val="135000"/>
              </a:lnSpc>
            </a:pPr>
            <a:r>
              <a:rPr lang="en-US" sz="2400" dirty="0">
                <a:latin typeface="Calibri" panose="020F0502020204030204" pitchFamily="34" charset="0"/>
                <a:cs typeface="Calibri" panose="020F0502020204030204" pitchFamily="34" charset="0"/>
              </a:rPr>
              <a:t>User Experience Design</a:t>
            </a:r>
          </a:p>
          <a:p>
            <a:pPr marL="119063">
              <a:lnSpc>
                <a:spcPct val="135000"/>
              </a:lnSpc>
            </a:pPr>
            <a:r>
              <a:rPr lang="en-US" sz="2400" dirty="0">
                <a:latin typeface="Calibri" panose="020F0502020204030204" pitchFamily="34" charset="0"/>
                <a:cs typeface="Calibri" panose="020F0502020204030204" pitchFamily="34" charset="0"/>
              </a:rPr>
              <a:t>Human-Systems Integration</a:t>
            </a:r>
          </a:p>
          <a:p>
            <a:pPr marL="119063">
              <a:lnSpc>
                <a:spcPct val="135000"/>
              </a:lnSpc>
            </a:pPr>
            <a:r>
              <a:rPr lang="en-US" sz="2400" dirty="0">
                <a:latin typeface="Calibri" panose="020F0502020204030204" pitchFamily="34" charset="0"/>
                <a:cs typeface="Calibri" panose="020F0502020204030204" pitchFamily="34" charset="0"/>
              </a:rPr>
              <a:t>Human Factors and Ergonomics</a:t>
            </a:r>
          </a:p>
          <a:p>
            <a:pPr marL="119063">
              <a:lnSpc>
                <a:spcPct val="135000"/>
              </a:lnSpc>
            </a:pPr>
            <a:r>
              <a:rPr lang="en-US" sz="2400" dirty="0">
                <a:latin typeface="Calibri" panose="020F0502020204030204" pitchFamily="34" charset="0"/>
                <a:cs typeface="Calibri" panose="020F0502020204030204" pitchFamily="34" charset="0"/>
              </a:rPr>
              <a:t>Design Thinking</a:t>
            </a:r>
          </a:p>
          <a:p>
            <a:pPr marL="119063">
              <a:lnSpc>
                <a:spcPct val="135000"/>
              </a:lnSpc>
            </a:pPr>
            <a:r>
              <a:rPr lang="en-US" sz="2400" dirty="0">
                <a:latin typeface="Calibri" panose="020F0502020204030204" pitchFamily="34" charset="0"/>
                <a:cs typeface="Calibri" panose="020F0502020204030204" pitchFamily="34" charset="0"/>
              </a:rPr>
              <a:t>Participatory Design</a:t>
            </a:r>
          </a:p>
          <a:p>
            <a:pPr marL="119063">
              <a:lnSpc>
                <a:spcPct val="135000"/>
              </a:lnSpc>
            </a:pPr>
            <a:r>
              <a:rPr lang="en-US" sz="2400" dirty="0">
                <a:latin typeface="Calibri" panose="020F0502020204030204" pitchFamily="34" charset="0"/>
                <a:cs typeface="Calibri" panose="020F0502020204030204" pitchFamily="34" charset="0"/>
              </a:rPr>
              <a:t>Design Justice</a:t>
            </a:r>
          </a:p>
          <a:p>
            <a:pPr marL="119063">
              <a:lnSpc>
                <a:spcPct val="135000"/>
              </a:lnSpc>
            </a:pPr>
            <a:r>
              <a:rPr lang="en-US" sz="2400" dirty="0">
                <a:latin typeface="Calibri" panose="020F0502020204030204" pitchFamily="34" charset="0"/>
                <a:cs typeface="Calibri" panose="020F0502020204030204" pitchFamily="34" charset="0"/>
              </a:rPr>
              <a:t>Universal Design For Learning</a:t>
            </a:r>
          </a:p>
          <a:p>
            <a:pPr marL="119063">
              <a:lnSpc>
                <a:spcPct val="135000"/>
              </a:lnSpc>
            </a:pPr>
            <a:r>
              <a:rPr lang="en-US" sz="2400" dirty="0">
                <a:latin typeface="Calibri" panose="020F0502020204030204" pitchFamily="34" charset="0"/>
                <a:cs typeface="Calibri" panose="020F0502020204030204" pitchFamily="34" charset="0"/>
              </a:rPr>
              <a:t>Learning Experience Design</a:t>
            </a:r>
          </a:p>
          <a:p>
            <a:pPr marL="119063">
              <a:lnSpc>
                <a:spcPct val="135000"/>
              </a:lnSpc>
            </a:pPr>
            <a:r>
              <a:rPr lang="en-US" sz="2400" dirty="0">
                <a:latin typeface="Calibri" panose="020F0502020204030204" pitchFamily="34" charset="0"/>
                <a:cs typeface="Calibri" panose="020F0502020204030204" pitchFamily="34" charset="0"/>
              </a:rPr>
              <a:t>Design-Based Research</a:t>
            </a:r>
          </a:p>
        </p:txBody>
      </p:sp>
      <p:pic>
        <p:nvPicPr>
          <p:cNvPr id="88" name="Design Kit">
            <a:extLst>
              <a:ext uri="{FF2B5EF4-FFF2-40B4-BE49-F238E27FC236}">
                <a16:creationId xmlns:a16="http://schemas.microsoft.com/office/drawing/2014/main" id="{AE381762-8C44-2E54-2F4C-B4F615C9EE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381831">
            <a:off x="3043934" y="415889"/>
            <a:ext cx="7680183" cy="5763766"/>
          </a:xfrm>
          <a:prstGeom prst="rect">
            <a:avLst/>
          </a:prstGeom>
          <a:noFill/>
          <a:ln>
            <a:solidFill>
              <a:srgbClr val="616161"/>
            </a:solidFill>
          </a:ln>
          <a:effectLst>
            <a:outerShdw blurRad="50800" dist="50800" dir="8100000" algn="tr" rotWithShape="0">
              <a:prstClr val="black">
                <a:alpha val="67000"/>
              </a:prstClr>
            </a:outerShdw>
          </a:effectLst>
        </p:spPr>
      </p:pic>
      <p:sp>
        <p:nvSpPr>
          <p:cNvPr id="89" name="Freeform: Shape 88">
            <a:extLst>
              <a:ext uri="{FF2B5EF4-FFF2-40B4-BE49-F238E27FC236}">
                <a16:creationId xmlns:a16="http://schemas.microsoft.com/office/drawing/2014/main" id="{10AE5A0E-074F-01F5-30F5-9656B395A27F}"/>
              </a:ext>
            </a:extLst>
          </p:cNvPr>
          <p:cNvSpPr/>
          <p:nvPr/>
        </p:nvSpPr>
        <p:spPr bwMode="auto">
          <a:xfrm>
            <a:off x="1080647" y="5412440"/>
            <a:ext cx="47480" cy="518874"/>
          </a:xfrm>
          <a:custGeom>
            <a:avLst/>
            <a:gdLst>
              <a:gd name="connsiteX0" fmla="*/ 0 w 47480"/>
              <a:gd name="connsiteY0" fmla="*/ 0 h 518874"/>
              <a:gd name="connsiteX1" fmla="*/ 22559 w 47480"/>
              <a:gd name="connsiteY1" fmla="*/ 518874 h 518874"/>
            </a:gdLst>
            <a:ahLst/>
            <a:cxnLst>
              <a:cxn ang="0">
                <a:pos x="connsiteX0" y="connsiteY0"/>
              </a:cxn>
              <a:cxn ang="0">
                <a:pos x="connsiteX1" y="connsiteY1"/>
              </a:cxn>
            </a:cxnLst>
            <a:rect l="l" t="t" r="r" b="b"/>
            <a:pathLst>
              <a:path w="47480" h="518874" extrusionOk="0">
                <a:moveTo>
                  <a:pt x="0" y="0"/>
                </a:moveTo>
                <a:cubicBezTo>
                  <a:pt x="23745" y="193036"/>
                  <a:pt x="70983" y="389354"/>
                  <a:pt x="22559" y="518874"/>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0" name="Freeform: Shape 89">
            <a:extLst>
              <a:ext uri="{FF2B5EF4-FFF2-40B4-BE49-F238E27FC236}">
                <a16:creationId xmlns:a16="http://schemas.microsoft.com/office/drawing/2014/main" id="{1ADC9F62-A587-9D2E-B4B5-127C5AAFC019}"/>
              </a:ext>
            </a:extLst>
          </p:cNvPr>
          <p:cNvSpPr/>
          <p:nvPr/>
        </p:nvSpPr>
        <p:spPr bwMode="auto">
          <a:xfrm rot="15975428" flipH="1">
            <a:off x="1110584" y="5458156"/>
            <a:ext cx="45719" cy="423638"/>
          </a:xfrm>
          <a:custGeom>
            <a:avLst/>
            <a:gdLst>
              <a:gd name="connsiteX0" fmla="*/ 0 w 45719"/>
              <a:gd name="connsiteY0" fmla="*/ 0 h 423638"/>
              <a:gd name="connsiteX1" fmla="*/ 21723 w 45719"/>
              <a:gd name="connsiteY1" fmla="*/ 423638 h 423638"/>
            </a:gdLst>
            <a:ahLst/>
            <a:cxnLst>
              <a:cxn ang="0">
                <a:pos x="connsiteX0" y="connsiteY0"/>
              </a:cxn>
              <a:cxn ang="0">
                <a:pos x="connsiteX1" y="connsiteY1"/>
              </a:cxn>
            </a:cxnLst>
            <a:rect l="l" t="t" r="r" b="b"/>
            <a:pathLst>
              <a:path w="45719" h="423638" extrusionOk="0">
                <a:moveTo>
                  <a:pt x="0" y="0"/>
                </a:moveTo>
                <a:cubicBezTo>
                  <a:pt x="13372" y="170334"/>
                  <a:pt x="69838" y="302126"/>
                  <a:pt x="21723" y="423638"/>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1" name="TextBox 90">
            <a:extLst>
              <a:ext uri="{FF2B5EF4-FFF2-40B4-BE49-F238E27FC236}">
                <a16:creationId xmlns:a16="http://schemas.microsoft.com/office/drawing/2014/main" id="{E5E1DD89-3403-D68A-BDC6-F9E14E3D6D36}"/>
              </a:ext>
            </a:extLst>
          </p:cNvPr>
          <p:cNvSpPr txBox="1"/>
          <p:nvPr/>
        </p:nvSpPr>
        <p:spPr>
          <a:xfrm>
            <a:off x="1596441" y="5176620"/>
            <a:ext cx="10189029" cy="754694"/>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rPr>
              <a:t>Stay focused on the actual challenge to be solved</a:t>
            </a:r>
            <a:endParaRPr kumimoji="0" lang="en-US" sz="3200" b="0"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4066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14:presetBounceEnd="5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50000">
                                          <p:cBhvr additive="base">
                                            <p:cTn id="1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14:presetBounceEnd="50000">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14:presetBounceEnd="50000">
                                      <p:stCondLst>
                                        <p:cond delay="1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14:presetBounceEnd="50000">
                                      <p:stCondLst>
                                        <p:cond delay="30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3" fill="hold" grpId="0" nodeType="withEffect" p14:presetBounceEnd="50000">
                                      <p:stCondLst>
                                        <p:cond delay="10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250"/>
                                            <p:tgtEl>
                                              <p:spTgt spid="30"/>
                                            </p:tgtEl>
                                          </p:cBhvr>
                                        </p:animEffec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Effect transition="in" filter="wipe(left)">
                                          <p:cBhvr>
                                            <p:cTn id="61" dur="250"/>
                                            <p:tgtEl>
                                              <p:spTgt spid="40">
                                                <p:txEl>
                                                  <p:pRg st="0" end="0"/>
                                                </p:txEl>
                                              </p:spTgt>
                                            </p:tgtEl>
                                          </p:cBhvr>
                                        </p:animEffect>
                                      </p:childTnLst>
                                    </p:cTn>
                                  </p:par>
                                </p:childTnLst>
                              </p:cTn>
                            </p:par>
                            <p:par>
                              <p:cTn id="62" fill="hold">
                                <p:stCondLst>
                                  <p:cond delay="250"/>
                                </p:stCondLst>
                                <p:childTnLst>
                                  <p:par>
                                    <p:cTn id="63" presetID="22" presetClass="entr" presetSubtype="8" fill="hold" nodeType="after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wipe(left)">
                                          <p:cBhvr>
                                            <p:cTn id="65" dur="250"/>
                                            <p:tgtEl>
                                              <p:spTgt spid="40">
                                                <p:txEl>
                                                  <p:pRg st="1" end="1"/>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40">
                                                <p:txEl>
                                                  <p:pRg st="2" end="2"/>
                                                </p:txEl>
                                              </p:spTgt>
                                            </p:tgtEl>
                                            <p:attrNameLst>
                                              <p:attrName>style.visibility</p:attrName>
                                            </p:attrNameLst>
                                          </p:cBhvr>
                                          <p:to>
                                            <p:strVal val="visible"/>
                                          </p:to>
                                        </p:set>
                                        <p:animEffect transition="in" filter="wipe(left)">
                                          <p:cBhvr>
                                            <p:cTn id="69" dur="250"/>
                                            <p:tgtEl>
                                              <p:spTgt spid="4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250"/>
                                            <p:tgtEl>
                                              <p:spTgt spid="31"/>
                                            </p:tgtEl>
                                          </p:cBhvr>
                                        </p:animEffect>
                                      </p:childTnLst>
                                    </p:cTn>
                                  </p:par>
                                  <p:par>
                                    <p:cTn id="75" presetID="10" presetClass="exit" presetSubtype="0" fill="hold" grpId="0" nodeType="withEffect">
                                      <p:stCondLst>
                                        <p:cond delay="0"/>
                                      </p:stCondLst>
                                      <p:childTnLst>
                                        <p:animEffect transition="out" filter="fade">
                                          <p:cBhvr>
                                            <p:cTn id="76" dur="250"/>
                                            <p:tgtEl>
                                              <p:spTgt spid="40">
                                                <p:txEl>
                                                  <p:pRg st="0" end="0"/>
                                                </p:txEl>
                                              </p:spTgt>
                                            </p:tgtEl>
                                          </p:cBhvr>
                                        </p:animEffect>
                                        <p:set>
                                          <p:cBhvr>
                                            <p:cTn id="77" dur="1" fill="hold">
                                              <p:stCondLst>
                                                <p:cond delay="249"/>
                                              </p:stCondLst>
                                            </p:cTn>
                                            <p:tgtEl>
                                              <p:spTgt spid="4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50"/>
                                            <p:tgtEl>
                                              <p:spTgt spid="40">
                                                <p:txEl>
                                                  <p:pRg st="1" end="1"/>
                                                </p:txEl>
                                              </p:spTgt>
                                            </p:tgtEl>
                                          </p:cBhvr>
                                        </p:animEffect>
                                        <p:set>
                                          <p:cBhvr>
                                            <p:cTn id="80" dur="1" fill="hold">
                                              <p:stCondLst>
                                                <p:cond delay="249"/>
                                              </p:stCondLst>
                                            </p:cTn>
                                            <p:tgtEl>
                                              <p:spTgt spid="40">
                                                <p:txEl>
                                                  <p:pRg st="1" end="1"/>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50"/>
                                            <p:tgtEl>
                                              <p:spTgt spid="40">
                                                <p:txEl>
                                                  <p:pRg st="2" end="2"/>
                                                </p:txEl>
                                              </p:spTgt>
                                            </p:tgtEl>
                                          </p:cBhvr>
                                        </p:animEffect>
                                        <p:set>
                                          <p:cBhvr>
                                            <p:cTn id="83" dur="1" fill="hold">
                                              <p:stCondLst>
                                                <p:cond delay="249"/>
                                              </p:stCondLst>
                                            </p:cTn>
                                            <p:tgtEl>
                                              <p:spTgt spid="40">
                                                <p:txEl>
                                                  <p:pRg st="2" end="2"/>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wipe(left)">
                                          <p:cBhvr>
                                            <p:cTn id="88" dur="250"/>
                                            <p:tgtEl>
                                              <p:spTgt spid="41">
                                                <p:txEl>
                                                  <p:pRg st="0" end="0"/>
                                                </p:txEl>
                                              </p:spTgt>
                                            </p:tgtEl>
                                          </p:cBhvr>
                                        </p:animEffect>
                                      </p:childTnLst>
                                    </p:cTn>
                                  </p:par>
                                </p:childTnLst>
                              </p:cTn>
                            </p:par>
                            <p:par>
                              <p:cTn id="89" fill="hold">
                                <p:stCondLst>
                                  <p:cond delay="250"/>
                                </p:stCondLst>
                                <p:childTnLst>
                                  <p:par>
                                    <p:cTn id="90" presetID="22" presetClass="entr" presetSubtype="8" fill="hold" grpId="0" nodeType="afterEffect">
                                      <p:stCondLst>
                                        <p:cond delay="0"/>
                                      </p:stCondLst>
                                      <p:childTnLst>
                                        <p:set>
                                          <p:cBhvr>
                                            <p:cTn id="91" dur="1" fill="hold">
                                              <p:stCondLst>
                                                <p:cond delay="0"/>
                                              </p:stCondLst>
                                            </p:cTn>
                                            <p:tgtEl>
                                              <p:spTgt spid="41">
                                                <p:txEl>
                                                  <p:pRg st="1" end="1"/>
                                                </p:txEl>
                                              </p:spTgt>
                                            </p:tgtEl>
                                            <p:attrNameLst>
                                              <p:attrName>style.visibility</p:attrName>
                                            </p:attrNameLst>
                                          </p:cBhvr>
                                          <p:to>
                                            <p:strVal val="visible"/>
                                          </p:to>
                                        </p:set>
                                        <p:animEffect transition="in" filter="wipe(left)">
                                          <p:cBhvr>
                                            <p:cTn id="92" dur="250"/>
                                            <p:tgtEl>
                                              <p:spTgt spid="41">
                                                <p:txEl>
                                                  <p:pRg st="1" end="1"/>
                                                </p:txEl>
                                              </p:spTgt>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1">
                                                <p:txEl>
                                                  <p:pRg st="2" end="2"/>
                                                </p:txEl>
                                              </p:spTgt>
                                            </p:tgtEl>
                                            <p:attrNameLst>
                                              <p:attrName>style.visibility</p:attrName>
                                            </p:attrNameLst>
                                          </p:cBhvr>
                                          <p:to>
                                            <p:strVal val="visible"/>
                                          </p:to>
                                        </p:set>
                                        <p:animEffect transition="in" filter="wipe(left)">
                                          <p:cBhvr>
                                            <p:cTn id="96" dur="250"/>
                                            <p:tgtEl>
                                              <p:spTgt spid="41">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250"/>
                                            <p:tgtEl>
                                              <p:spTgt spid="32"/>
                                            </p:tgtEl>
                                          </p:cBhvr>
                                        </p:animEffect>
                                      </p:childTnLst>
                                    </p:cTn>
                                  </p:par>
                                  <p:par>
                                    <p:cTn id="102" presetID="10" presetClass="exit" presetSubtype="0" fill="hold" grpId="1" nodeType="withEffect">
                                      <p:stCondLst>
                                        <p:cond delay="0"/>
                                      </p:stCondLst>
                                      <p:childTnLst>
                                        <p:animEffect transition="out" filter="fade">
                                          <p:cBhvr>
                                            <p:cTn id="103" dur="250"/>
                                            <p:tgtEl>
                                              <p:spTgt spid="41">
                                                <p:txEl>
                                                  <p:pRg st="0" end="0"/>
                                                </p:txEl>
                                              </p:spTgt>
                                            </p:tgtEl>
                                          </p:cBhvr>
                                        </p:animEffect>
                                        <p:set>
                                          <p:cBhvr>
                                            <p:cTn id="104" dur="1" fill="hold">
                                              <p:stCondLst>
                                                <p:cond delay="249"/>
                                              </p:stCondLst>
                                            </p:cTn>
                                            <p:tgtEl>
                                              <p:spTgt spid="41">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1">
                                                <p:txEl>
                                                  <p:pRg st="1" end="1"/>
                                                </p:txEl>
                                              </p:spTgt>
                                            </p:tgtEl>
                                          </p:cBhvr>
                                        </p:animEffect>
                                        <p:set>
                                          <p:cBhvr>
                                            <p:cTn id="107" dur="1" fill="hold">
                                              <p:stCondLst>
                                                <p:cond delay="249"/>
                                              </p:stCondLst>
                                            </p:cTn>
                                            <p:tgtEl>
                                              <p:spTgt spid="41">
                                                <p:txEl>
                                                  <p:pRg st="1" end="1"/>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1">
                                                <p:txEl>
                                                  <p:pRg st="2" end="2"/>
                                                </p:txEl>
                                              </p:spTgt>
                                            </p:tgtEl>
                                          </p:cBhvr>
                                        </p:animEffect>
                                        <p:set>
                                          <p:cBhvr>
                                            <p:cTn id="110" dur="1" fill="hold">
                                              <p:stCondLst>
                                                <p:cond delay="249"/>
                                              </p:stCondLst>
                                            </p:cTn>
                                            <p:tgtEl>
                                              <p:spTgt spid="41">
                                                <p:txEl>
                                                  <p:pRg st="2" end="2"/>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250"/>
                                            <p:tgtEl>
                                              <p:spTgt spid="42">
                                                <p:txEl>
                                                  <p:pRg st="0" end="0"/>
                                                </p:txEl>
                                              </p:spTgt>
                                            </p:tgtEl>
                                          </p:cBhvr>
                                        </p:animEffect>
                                      </p:childTnLst>
                                    </p:cTn>
                                  </p:par>
                                </p:childTnLst>
                              </p:cTn>
                            </p:par>
                            <p:par>
                              <p:cTn id="116" fill="hold">
                                <p:stCondLst>
                                  <p:cond delay="250"/>
                                </p:stCondLst>
                                <p:childTnLst>
                                  <p:par>
                                    <p:cTn id="117" presetID="22" presetClass="entr" presetSubtype="8" fill="hold" grpId="0" nodeType="afterEffect">
                                      <p:stCondLst>
                                        <p:cond delay="0"/>
                                      </p:stCondLst>
                                      <p:childTnLst>
                                        <p:set>
                                          <p:cBhvr>
                                            <p:cTn id="118" dur="1" fill="hold">
                                              <p:stCondLst>
                                                <p:cond delay="0"/>
                                              </p:stCondLst>
                                            </p:cTn>
                                            <p:tgtEl>
                                              <p:spTgt spid="42">
                                                <p:txEl>
                                                  <p:pRg st="1" end="1"/>
                                                </p:txEl>
                                              </p:spTgt>
                                            </p:tgtEl>
                                            <p:attrNameLst>
                                              <p:attrName>style.visibility</p:attrName>
                                            </p:attrNameLst>
                                          </p:cBhvr>
                                          <p:to>
                                            <p:strVal val="visible"/>
                                          </p:to>
                                        </p:set>
                                        <p:animEffect transition="in" filter="wipe(left)">
                                          <p:cBhvr>
                                            <p:cTn id="119" dur="250"/>
                                            <p:tgtEl>
                                              <p:spTgt spid="42">
                                                <p:txEl>
                                                  <p:pRg st="1" end="1"/>
                                                </p:txEl>
                                              </p:spTgt>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42">
                                                <p:txEl>
                                                  <p:pRg st="2" end="2"/>
                                                </p:txEl>
                                              </p:spTgt>
                                            </p:tgtEl>
                                            <p:attrNameLst>
                                              <p:attrName>style.visibility</p:attrName>
                                            </p:attrNameLst>
                                          </p:cBhvr>
                                          <p:to>
                                            <p:strVal val="visible"/>
                                          </p:to>
                                        </p:set>
                                        <p:animEffect transition="in" filter="wipe(left)">
                                          <p:cBhvr>
                                            <p:cTn id="123" dur="250"/>
                                            <p:tgtEl>
                                              <p:spTgt spid="42">
                                                <p:txEl>
                                                  <p:pRg st="2" end="2"/>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250"/>
                                            <p:tgtEl>
                                              <p:spTgt spid="33"/>
                                            </p:tgtEl>
                                          </p:cBhvr>
                                        </p:animEffect>
                                      </p:childTnLst>
                                    </p:cTn>
                                  </p:par>
                                  <p:par>
                                    <p:cTn id="129" presetID="10" presetClass="exit" presetSubtype="0" fill="hold" grpId="1" nodeType="withEffect">
                                      <p:stCondLst>
                                        <p:cond delay="0"/>
                                      </p:stCondLst>
                                      <p:childTnLst>
                                        <p:animEffect transition="out" filter="fade">
                                          <p:cBhvr>
                                            <p:cTn id="130" dur="250"/>
                                            <p:tgtEl>
                                              <p:spTgt spid="42">
                                                <p:txEl>
                                                  <p:pRg st="0" end="0"/>
                                                </p:txEl>
                                              </p:spTgt>
                                            </p:tgtEl>
                                          </p:cBhvr>
                                        </p:animEffect>
                                        <p:set>
                                          <p:cBhvr>
                                            <p:cTn id="131" dur="1" fill="hold">
                                              <p:stCondLst>
                                                <p:cond delay="249"/>
                                              </p:stCondLst>
                                            </p:cTn>
                                            <p:tgtEl>
                                              <p:spTgt spid="42">
                                                <p:txEl>
                                                  <p:pRg st="0" end="0"/>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42">
                                                <p:txEl>
                                                  <p:pRg st="1" end="1"/>
                                                </p:txEl>
                                              </p:spTgt>
                                            </p:tgtEl>
                                          </p:cBhvr>
                                        </p:animEffect>
                                        <p:set>
                                          <p:cBhvr>
                                            <p:cTn id="134" dur="1" fill="hold">
                                              <p:stCondLst>
                                                <p:cond delay="249"/>
                                              </p:stCondLst>
                                            </p:cTn>
                                            <p:tgtEl>
                                              <p:spTgt spid="42">
                                                <p:txEl>
                                                  <p:pRg st="1" end="1"/>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42">
                                                <p:txEl>
                                                  <p:pRg st="2" end="2"/>
                                                </p:txEl>
                                              </p:spTgt>
                                            </p:tgtEl>
                                          </p:cBhvr>
                                        </p:animEffect>
                                        <p:set>
                                          <p:cBhvr>
                                            <p:cTn id="137" dur="1" fill="hold">
                                              <p:stCondLst>
                                                <p:cond delay="249"/>
                                              </p:stCondLst>
                                            </p:cTn>
                                            <p:tgtEl>
                                              <p:spTgt spid="42">
                                                <p:txEl>
                                                  <p:pRg st="2" end="2"/>
                                                </p:txEl>
                                              </p:spTgt>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43">
                                                <p:txEl>
                                                  <p:pRg st="0" end="0"/>
                                                </p:txEl>
                                              </p:spTgt>
                                            </p:tgtEl>
                                            <p:attrNameLst>
                                              <p:attrName>style.visibility</p:attrName>
                                            </p:attrNameLst>
                                          </p:cBhvr>
                                          <p:to>
                                            <p:strVal val="visible"/>
                                          </p:to>
                                        </p:set>
                                        <p:animEffect transition="in" filter="wipe(left)">
                                          <p:cBhvr>
                                            <p:cTn id="142" dur="250"/>
                                            <p:tgtEl>
                                              <p:spTgt spid="43">
                                                <p:txEl>
                                                  <p:pRg st="0" end="0"/>
                                                </p:txEl>
                                              </p:spTgt>
                                            </p:tgtEl>
                                          </p:cBhvr>
                                        </p:animEffect>
                                      </p:childTnLst>
                                    </p:cTn>
                                  </p:par>
                                </p:childTnLst>
                              </p:cTn>
                            </p:par>
                            <p:par>
                              <p:cTn id="143" fill="hold">
                                <p:stCondLst>
                                  <p:cond delay="250"/>
                                </p:stCondLst>
                                <p:childTnLst>
                                  <p:par>
                                    <p:cTn id="144" presetID="22" presetClass="entr" presetSubtype="8" fill="hold" grpId="0" nodeType="afterEffect">
                                      <p:stCondLst>
                                        <p:cond delay="0"/>
                                      </p:stCondLst>
                                      <p:childTnLst>
                                        <p:set>
                                          <p:cBhvr>
                                            <p:cTn id="145" dur="1" fill="hold">
                                              <p:stCondLst>
                                                <p:cond delay="0"/>
                                              </p:stCondLst>
                                            </p:cTn>
                                            <p:tgtEl>
                                              <p:spTgt spid="43">
                                                <p:txEl>
                                                  <p:pRg st="1" end="1"/>
                                                </p:txEl>
                                              </p:spTgt>
                                            </p:tgtEl>
                                            <p:attrNameLst>
                                              <p:attrName>style.visibility</p:attrName>
                                            </p:attrNameLst>
                                          </p:cBhvr>
                                          <p:to>
                                            <p:strVal val="visible"/>
                                          </p:to>
                                        </p:set>
                                        <p:animEffect transition="in" filter="wipe(left)">
                                          <p:cBhvr>
                                            <p:cTn id="146" dur="250"/>
                                            <p:tgtEl>
                                              <p:spTgt spid="43">
                                                <p:txEl>
                                                  <p:pRg st="1" end="1"/>
                                                </p:tx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43">
                                                <p:txEl>
                                                  <p:pRg st="2" end="2"/>
                                                </p:txEl>
                                              </p:spTgt>
                                            </p:tgtEl>
                                            <p:attrNameLst>
                                              <p:attrName>style.visibility</p:attrName>
                                            </p:attrNameLst>
                                          </p:cBhvr>
                                          <p:to>
                                            <p:strVal val="visible"/>
                                          </p:to>
                                        </p:set>
                                        <p:animEffect transition="in" filter="wipe(left)">
                                          <p:cBhvr>
                                            <p:cTn id="150" dur="250"/>
                                            <p:tgtEl>
                                              <p:spTgt spid="43">
                                                <p:txEl>
                                                  <p:pRg st="2" end="2"/>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left)">
                                          <p:cBhvr>
                                            <p:cTn id="155" dur="250"/>
                                            <p:tgtEl>
                                              <p:spTgt spid="34"/>
                                            </p:tgtEl>
                                          </p:cBhvr>
                                        </p:animEffect>
                                      </p:childTnLst>
                                    </p:cTn>
                                  </p:par>
                                  <p:par>
                                    <p:cTn id="156" presetID="10" presetClass="exit" presetSubtype="0" fill="hold" grpId="1" nodeType="withEffect">
                                      <p:stCondLst>
                                        <p:cond delay="0"/>
                                      </p:stCondLst>
                                      <p:childTnLst>
                                        <p:animEffect transition="out" filter="fade">
                                          <p:cBhvr>
                                            <p:cTn id="157" dur="250"/>
                                            <p:tgtEl>
                                              <p:spTgt spid="43">
                                                <p:txEl>
                                                  <p:pRg st="0" end="0"/>
                                                </p:txEl>
                                              </p:spTgt>
                                            </p:tgtEl>
                                          </p:cBhvr>
                                        </p:animEffect>
                                        <p:set>
                                          <p:cBhvr>
                                            <p:cTn id="158" dur="1" fill="hold">
                                              <p:stCondLst>
                                                <p:cond delay="249"/>
                                              </p:stCondLst>
                                            </p:cTn>
                                            <p:tgtEl>
                                              <p:spTgt spid="43">
                                                <p:txEl>
                                                  <p:pRg st="0" end="0"/>
                                                </p:txEl>
                                              </p:spTgt>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250"/>
                                            <p:tgtEl>
                                              <p:spTgt spid="43">
                                                <p:txEl>
                                                  <p:pRg st="1" end="1"/>
                                                </p:txEl>
                                              </p:spTgt>
                                            </p:tgtEl>
                                          </p:cBhvr>
                                        </p:animEffect>
                                        <p:set>
                                          <p:cBhvr>
                                            <p:cTn id="161" dur="1" fill="hold">
                                              <p:stCondLst>
                                                <p:cond delay="249"/>
                                              </p:stCondLst>
                                            </p:cTn>
                                            <p:tgtEl>
                                              <p:spTgt spid="43">
                                                <p:txEl>
                                                  <p:pRg st="1" end="1"/>
                                                </p:txEl>
                                              </p:spTgt>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250"/>
                                            <p:tgtEl>
                                              <p:spTgt spid="43">
                                                <p:txEl>
                                                  <p:pRg st="2" end="2"/>
                                                </p:txEl>
                                              </p:spTgt>
                                            </p:tgtEl>
                                          </p:cBhvr>
                                        </p:animEffect>
                                        <p:set>
                                          <p:cBhvr>
                                            <p:cTn id="164" dur="1" fill="hold">
                                              <p:stCondLst>
                                                <p:cond delay="249"/>
                                              </p:stCondLst>
                                            </p:cTn>
                                            <p:tgtEl>
                                              <p:spTgt spid="43">
                                                <p:txEl>
                                                  <p:pRg st="2" end="2"/>
                                                </p:txEl>
                                              </p:spTgt>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wipe(right)">
                                          <p:cBhvr>
                                            <p:cTn id="169" dur="500"/>
                                            <p:tgtEl>
                                              <p:spTgt spid="52"/>
                                            </p:tgtEl>
                                          </p:cBhvr>
                                        </p:animEffect>
                                      </p:childTnLst>
                                    </p:cTn>
                                  </p:par>
                                  <p:par>
                                    <p:cTn id="170" presetID="22" presetClass="entr" presetSubtype="2" fill="hold" nodeType="withEffect">
                                      <p:stCondLst>
                                        <p:cond delay="0"/>
                                      </p:stCondLst>
                                      <p:childTnLst>
                                        <p:set>
                                          <p:cBhvr>
                                            <p:cTn id="171" dur="1" fill="hold">
                                              <p:stCondLst>
                                                <p:cond delay="0"/>
                                              </p:stCondLst>
                                            </p:cTn>
                                            <p:tgtEl>
                                              <p:spTgt spid="48"/>
                                            </p:tgtEl>
                                            <p:attrNameLst>
                                              <p:attrName>style.visibility</p:attrName>
                                            </p:attrNameLst>
                                          </p:cBhvr>
                                          <p:to>
                                            <p:strVal val="visible"/>
                                          </p:to>
                                        </p:set>
                                        <p:animEffect transition="in" filter="wipe(right)">
                                          <p:cBhvr>
                                            <p:cTn id="172" dur="670"/>
                                            <p:tgtEl>
                                              <p:spTgt spid="48"/>
                                            </p:tgtEl>
                                          </p:cBhvr>
                                        </p:animEffect>
                                      </p:childTnLst>
                                    </p:cTn>
                                  </p:par>
                                  <p:par>
                                    <p:cTn id="173" presetID="22" presetClass="entr" presetSubtype="2"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wipe(right)">
                                          <p:cBhvr>
                                            <p:cTn id="175" dur="750"/>
                                            <p:tgtEl>
                                              <p:spTgt spid="45"/>
                                            </p:tgtEl>
                                          </p:cBhvr>
                                        </p:animEffect>
                                      </p:childTnLst>
                                    </p:cTn>
                                  </p:par>
                                </p:childTnLst>
                              </p:cTn>
                            </p:par>
                          </p:childTnLst>
                        </p:cTn>
                      </p:par>
                      <p:par>
                        <p:cTn id="176" fill="hold">
                          <p:stCondLst>
                            <p:cond delay="indefinite"/>
                          </p:stCondLst>
                          <p:childTnLst>
                            <p:par>
                              <p:cTn id="177" fill="hold">
                                <p:stCondLst>
                                  <p:cond delay="0"/>
                                </p:stCondLst>
                                <p:childTnLst>
                                  <p:par>
                                    <p:cTn id="178" presetID="6" presetClass="entr" presetSubtype="32" fill="hold" grpId="0" nodeType="click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circle(out)">
                                          <p:cBhvr>
                                            <p:cTn id="180" dur="500"/>
                                            <p:tgtEl>
                                              <p:spTgt spid="71"/>
                                            </p:tgtEl>
                                          </p:cBhvr>
                                        </p:animEffect>
                                      </p:childTnLst>
                                    </p:cTn>
                                  </p:par>
                                  <p:par>
                                    <p:cTn id="181" presetID="10" presetClass="exit" presetSubtype="0" fill="hold" nodeType="withEffect">
                                      <p:stCondLst>
                                        <p:cond delay="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5"/>
                                            </p:tgtEl>
                                          </p:cBhvr>
                                        </p:animEffect>
                                        <p:set>
                                          <p:cBhvr>
                                            <p:cTn id="186" dur="1" fill="hold">
                                              <p:stCondLst>
                                                <p:cond delay="499"/>
                                              </p:stCondLst>
                                            </p:cTn>
                                            <p:tgtEl>
                                              <p:spTgt spid="45"/>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52"/>
                                            </p:tgtEl>
                                          </p:cBhvr>
                                        </p:animEffect>
                                        <p:set>
                                          <p:cBhvr>
                                            <p:cTn id="189" dur="1" fill="hold">
                                              <p:stCondLst>
                                                <p:cond delay="499"/>
                                              </p:stCondLst>
                                            </p:cTn>
                                            <p:tgtEl>
                                              <p:spTgt spid="5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3" fill="hold" grpId="0" nodeType="clickEffect" p14:presetBounceEnd="50000">
                                      <p:stCondLst>
                                        <p:cond delay="0"/>
                                      </p:stCondLst>
                                      <p:childTnLst>
                                        <p:set>
                                          <p:cBhvr>
                                            <p:cTn id="193" dur="1" fill="hold">
                                              <p:stCondLst>
                                                <p:cond delay="0"/>
                                              </p:stCondLst>
                                            </p:cTn>
                                            <p:tgtEl>
                                              <p:spTgt spid="11"/>
                                            </p:tgtEl>
                                            <p:attrNameLst>
                                              <p:attrName>style.visibility</p:attrName>
                                            </p:attrNameLst>
                                          </p:cBhvr>
                                          <p:to>
                                            <p:strVal val="visible"/>
                                          </p:to>
                                        </p:set>
                                        <p:anim calcmode="lin" valueType="num" p14:bounceEnd="50000">
                                          <p:cBhvr additive="base">
                                            <p:cTn id="19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95" dur="500" fill="hold"/>
                                            <p:tgtEl>
                                              <p:spTgt spid="11"/>
                                            </p:tgtEl>
                                            <p:attrNameLst>
                                              <p:attrName>ppt_y</p:attrName>
                                            </p:attrNameLst>
                                          </p:cBhvr>
                                          <p:tavLst>
                                            <p:tav tm="0">
                                              <p:val>
                                                <p:strVal val="0-#ppt_h/2"/>
                                              </p:val>
                                            </p:tav>
                                            <p:tav tm="100000">
                                              <p:val>
                                                <p:strVal val="#ppt_y"/>
                                              </p:val>
                                            </p:tav>
                                          </p:tavLst>
                                        </p:anim>
                                      </p:childTnLst>
                                    </p:cTn>
                                  </p:par>
                                  <p:par>
                                    <p:cTn id="196" presetID="22" presetClass="entr" presetSubtype="8" fill="hold" grpId="0" nodeType="withEffect">
                                      <p:stCondLst>
                                        <p:cond delay="0"/>
                                      </p:stCondLst>
                                      <p:childTnLst>
                                        <p:set>
                                          <p:cBhvr>
                                            <p:cTn id="197" dur="1" fill="hold">
                                              <p:stCondLst>
                                                <p:cond delay="0"/>
                                              </p:stCondLst>
                                            </p:cTn>
                                            <p:tgtEl>
                                              <p:spTgt spid="35"/>
                                            </p:tgtEl>
                                            <p:attrNameLst>
                                              <p:attrName>style.visibility</p:attrName>
                                            </p:attrNameLst>
                                          </p:cBhvr>
                                          <p:to>
                                            <p:strVal val="visible"/>
                                          </p:to>
                                        </p:set>
                                        <p:animEffect transition="in" filter="wipe(left)">
                                          <p:cBhvr>
                                            <p:cTn id="198" dur="250"/>
                                            <p:tgtEl>
                                              <p:spTgt spid="35"/>
                                            </p:tgtEl>
                                          </p:cBhvr>
                                        </p:animEffect>
                                      </p:childTnLst>
                                    </p:cTn>
                                  </p:par>
                                </p:childTnLst>
                              </p:cTn>
                            </p:par>
                            <p:par>
                              <p:cTn id="199" fill="hold">
                                <p:stCondLst>
                                  <p:cond delay="500"/>
                                </p:stCondLst>
                                <p:childTnLst>
                                  <p:par>
                                    <p:cTn id="200" presetID="22" presetClass="entr" presetSubtype="2" fill="hold" grpId="0" nodeType="afterEffect">
                                      <p:stCondLst>
                                        <p:cond delay="0"/>
                                      </p:stCondLst>
                                      <p:childTnLst>
                                        <p:set>
                                          <p:cBhvr>
                                            <p:cTn id="201" dur="1" fill="hold">
                                              <p:stCondLst>
                                                <p:cond delay="0"/>
                                              </p:stCondLst>
                                            </p:cTn>
                                            <p:tgtEl>
                                              <p:spTgt spid="78"/>
                                            </p:tgtEl>
                                            <p:attrNameLst>
                                              <p:attrName>style.visibility</p:attrName>
                                            </p:attrNameLst>
                                          </p:cBhvr>
                                          <p:to>
                                            <p:strVal val="visible"/>
                                          </p:to>
                                        </p:set>
                                        <p:animEffect transition="in" filter="wipe(right)">
                                          <p:cBhvr>
                                            <p:cTn id="202" dur="250"/>
                                            <p:tgtEl>
                                              <p:spTgt spid="78"/>
                                            </p:tgtEl>
                                          </p:cBhvr>
                                        </p:animEffect>
                                      </p:childTnLst>
                                    </p:cTn>
                                  </p:par>
                                </p:childTnLst>
                              </p:cTn>
                            </p:par>
                            <p:par>
                              <p:cTn id="203" fill="hold">
                                <p:stCondLst>
                                  <p:cond delay="750"/>
                                </p:stCondLst>
                                <p:childTnLst>
                                  <p:par>
                                    <p:cTn id="204" presetID="22" presetClass="entr" presetSubtype="2" fill="hold" grpId="0" nodeType="after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wipe(right)">
                                          <p:cBhvr>
                                            <p:cTn id="206" dur="250"/>
                                            <p:tgtEl>
                                              <p:spTgt spid="77"/>
                                            </p:tgtEl>
                                          </p:cBhvr>
                                        </p:animEffect>
                                      </p:childTnLst>
                                    </p:cTn>
                                  </p:par>
                                </p:childTnLst>
                              </p:cTn>
                            </p:par>
                            <p:par>
                              <p:cTn id="207" fill="hold">
                                <p:stCondLst>
                                  <p:cond delay="1000"/>
                                </p:stCondLst>
                                <p:childTnLst>
                                  <p:par>
                                    <p:cTn id="208" presetID="22" presetClass="entr" presetSubtype="2" fill="hold" grpId="0" nodeType="afterEffect">
                                      <p:stCondLst>
                                        <p:cond delay="0"/>
                                      </p:stCondLst>
                                      <p:childTnLst>
                                        <p:set>
                                          <p:cBhvr>
                                            <p:cTn id="209" dur="1" fill="hold">
                                              <p:stCondLst>
                                                <p:cond delay="0"/>
                                              </p:stCondLst>
                                            </p:cTn>
                                            <p:tgtEl>
                                              <p:spTgt spid="76"/>
                                            </p:tgtEl>
                                            <p:attrNameLst>
                                              <p:attrName>style.visibility</p:attrName>
                                            </p:attrNameLst>
                                          </p:cBhvr>
                                          <p:to>
                                            <p:strVal val="visible"/>
                                          </p:to>
                                        </p:set>
                                        <p:animEffect transition="in" filter="wipe(right)">
                                          <p:cBhvr>
                                            <p:cTn id="210" dur="250"/>
                                            <p:tgtEl>
                                              <p:spTgt spid="76"/>
                                            </p:tgtEl>
                                          </p:cBhvr>
                                        </p:animEffect>
                                      </p:childTnLst>
                                    </p:cTn>
                                  </p:par>
                                </p:childTnLst>
                              </p:cTn>
                            </p:par>
                            <p:par>
                              <p:cTn id="211" fill="hold">
                                <p:stCondLst>
                                  <p:cond delay="1250"/>
                                </p:stCondLst>
                                <p:childTnLst>
                                  <p:par>
                                    <p:cTn id="212" presetID="22" presetClass="entr" presetSubtype="2" fill="hold" grpId="0" nodeType="after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wipe(right)">
                                          <p:cBhvr>
                                            <p:cTn id="214" dur="250"/>
                                            <p:tgtEl>
                                              <p:spTgt spid="75"/>
                                            </p:tgtEl>
                                          </p:cBhvr>
                                        </p:animEffect>
                                      </p:childTnLst>
                                    </p:cTn>
                                  </p:par>
                                </p:childTnLst>
                              </p:cTn>
                            </p:par>
                            <p:par>
                              <p:cTn id="215" fill="hold">
                                <p:stCondLst>
                                  <p:cond delay="1500"/>
                                </p:stCondLst>
                                <p:childTnLst>
                                  <p:par>
                                    <p:cTn id="216" presetID="22" presetClass="entr" presetSubtype="2" fill="hold" grpId="0" nodeType="afterEffect">
                                      <p:stCondLst>
                                        <p:cond delay="0"/>
                                      </p:stCondLst>
                                      <p:childTnLst>
                                        <p:set>
                                          <p:cBhvr>
                                            <p:cTn id="217" dur="1" fill="hold">
                                              <p:stCondLst>
                                                <p:cond delay="0"/>
                                              </p:stCondLst>
                                            </p:cTn>
                                            <p:tgtEl>
                                              <p:spTgt spid="79"/>
                                            </p:tgtEl>
                                            <p:attrNameLst>
                                              <p:attrName>style.visibility</p:attrName>
                                            </p:attrNameLst>
                                          </p:cBhvr>
                                          <p:to>
                                            <p:strVal val="visible"/>
                                          </p:to>
                                        </p:set>
                                        <p:animEffect transition="in" filter="wipe(right)">
                                          <p:cBhvr>
                                            <p:cTn id="218" dur="250"/>
                                            <p:tgtEl>
                                              <p:spTgt spid="7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250"/>
                                            <p:tgtEl>
                                              <p:spTgt spid="86"/>
                                            </p:tgtEl>
                                          </p:cBhvr>
                                        </p:animEffect>
                                      </p:childTnLst>
                                    </p:cTn>
                                  </p:par>
                                  <p:par>
                                    <p:cTn id="224" presetID="2" presetClass="entr" presetSubtype="2" fill="hold" grpId="0" nodeType="withEffect" p14:presetBounceEnd="50000">
                                      <p:stCondLst>
                                        <p:cond delay="0"/>
                                      </p:stCondLst>
                                      <p:childTnLst>
                                        <p:set>
                                          <p:cBhvr>
                                            <p:cTn id="225" dur="1" fill="hold">
                                              <p:stCondLst>
                                                <p:cond delay="0"/>
                                              </p:stCondLst>
                                            </p:cTn>
                                            <p:tgtEl>
                                              <p:spTgt spid="87"/>
                                            </p:tgtEl>
                                            <p:attrNameLst>
                                              <p:attrName>style.visibility</p:attrName>
                                            </p:attrNameLst>
                                          </p:cBhvr>
                                          <p:to>
                                            <p:strVal val="visible"/>
                                          </p:to>
                                        </p:set>
                                        <p:anim calcmode="lin" valueType="num" p14:bounceEnd="50000">
                                          <p:cBhvr additive="base">
                                            <p:cTn id="226" dur="500" fill="hold"/>
                                            <p:tgtEl>
                                              <p:spTgt spid="87"/>
                                            </p:tgtEl>
                                            <p:attrNameLst>
                                              <p:attrName>ppt_x</p:attrName>
                                            </p:attrNameLst>
                                          </p:cBhvr>
                                          <p:tavLst>
                                            <p:tav tm="0">
                                              <p:val>
                                                <p:strVal val="1+#ppt_w/2"/>
                                              </p:val>
                                            </p:tav>
                                            <p:tav tm="100000">
                                              <p:val>
                                                <p:strVal val="#ppt_x"/>
                                              </p:val>
                                            </p:tav>
                                          </p:tavLst>
                                        </p:anim>
                                        <p:anim calcmode="lin" valueType="num" p14:bounceEnd="50000">
                                          <p:cBhvr additive="base">
                                            <p:cTn id="227" dur="500" fill="hold"/>
                                            <p:tgtEl>
                                              <p:spTgt spid="87"/>
                                            </p:tgtEl>
                                            <p:attrNameLst>
                                              <p:attrName>ppt_y</p:attrName>
                                            </p:attrNameLst>
                                          </p:cBhvr>
                                          <p:tavLst>
                                            <p:tav tm="0">
                                              <p:val>
                                                <p:strVal val="#ppt_y"/>
                                              </p:val>
                                            </p:tav>
                                            <p:tav tm="100000">
                                              <p:val>
                                                <p:strVal val="#ppt_y"/>
                                              </p:val>
                                            </p:tav>
                                          </p:tavLst>
                                        </p:anim>
                                      </p:childTnLst>
                                    </p:cTn>
                                  </p:par>
                                  <p:par>
                                    <p:cTn id="228" presetID="10" presetClass="exit" presetSubtype="0" fill="hold" grpId="1" nodeType="withEffect">
                                      <p:stCondLst>
                                        <p:cond delay="0"/>
                                      </p:stCondLst>
                                      <p:childTnLst>
                                        <p:animEffect transition="out" filter="fade">
                                          <p:cBhvr>
                                            <p:cTn id="229" dur="250"/>
                                            <p:tgtEl>
                                              <p:spTgt spid="78"/>
                                            </p:tgtEl>
                                          </p:cBhvr>
                                        </p:animEffect>
                                        <p:set>
                                          <p:cBhvr>
                                            <p:cTn id="230" dur="1" fill="hold">
                                              <p:stCondLst>
                                                <p:cond delay="249"/>
                                              </p:stCondLst>
                                            </p:cTn>
                                            <p:tgtEl>
                                              <p:spTgt spid="78"/>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250"/>
                                            <p:tgtEl>
                                              <p:spTgt spid="77"/>
                                            </p:tgtEl>
                                          </p:cBhvr>
                                        </p:animEffect>
                                        <p:set>
                                          <p:cBhvr>
                                            <p:cTn id="233" dur="1" fill="hold">
                                              <p:stCondLst>
                                                <p:cond delay="249"/>
                                              </p:stCondLst>
                                            </p:cTn>
                                            <p:tgtEl>
                                              <p:spTgt spid="77"/>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250"/>
                                            <p:tgtEl>
                                              <p:spTgt spid="76"/>
                                            </p:tgtEl>
                                          </p:cBhvr>
                                        </p:animEffect>
                                        <p:set>
                                          <p:cBhvr>
                                            <p:cTn id="236" dur="1" fill="hold">
                                              <p:stCondLst>
                                                <p:cond delay="249"/>
                                              </p:stCondLst>
                                            </p:cTn>
                                            <p:tgtEl>
                                              <p:spTgt spid="76"/>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250"/>
                                            <p:tgtEl>
                                              <p:spTgt spid="75"/>
                                            </p:tgtEl>
                                          </p:cBhvr>
                                        </p:animEffect>
                                        <p:set>
                                          <p:cBhvr>
                                            <p:cTn id="239" dur="1" fill="hold">
                                              <p:stCondLst>
                                                <p:cond delay="249"/>
                                              </p:stCondLst>
                                            </p:cTn>
                                            <p:tgtEl>
                                              <p:spTgt spid="75"/>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250"/>
                                            <p:tgtEl>
                                              <p:spTgt spid="79"/>
                                            </p:tgtEl>
                                          </p:cBhvr>
                                        </p:animEffect>
                                        <p:set>
                                          <p:cBhvr>
                                            <p:cTn id="242" dur="1" fill="hold">
                                              <p:stCondLst>
                                                <p:cond delay="249"/>
                                              </p:stCondLst>
                                            </p:cTn>
                                            <p:tgtEl>
                                              <p:spTgt spid="7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2" presetClass="entr" presetSubtype="2" fill="hold" nodeType="clickEffect" p14:presetBounceEnd="50000">
                                      <p:stCondLst>
                                        <p:cond delay="0"/>
                                      </p:stCondLst>
                                      <p:childTnLst>
                                        <p:set>
                                          <p:cBhvr>
                                            <p:cTn id="246" dur="1" fill="hold">
                                              <p:stCondLst>
                                                <p:cond delay="0"/>
                                              </p:stCondLst>
                                            </p:cTn>
                                            <p:tgtEl>
                                              <p:spTgt spid="88"/>
                                            </p:tgtEl>
                                            <p:attrNameLst>
                                              <p:attrName>style.visibility</p:attrName>
                                            </p:attrNameLst>
                                          </p:cBhvr>
                                          <p:to>
                                            <p:strVal val="visible"/>
                                          </p:to>
                                        </p:set>
                                        <p:anim calcmode="lin" valueType="num" p14:bounceEnd="50000">
                                          <p:cBhvr additive="base">
                                            <p:cTn id="247" dur="500" fill="hold"/>
                                            <p:tgtEl>
                                              <p:spTgt spid="88"/>
                                            </p:tgtEl>
                                            <p:attrNameLst>
                                              <p:attrName>ppt_x</p:attrName>
                                            </p:attrNameLst>
                                          </p:cBhvr>
                                          <p:tavLst>
                                            <p:tav tm="0">
                                              <p:val>
                                                <p:strVal val="1+#ppt_w/2"/>
                                              </p:val>
                                            </p:tav>
                                            <p:tav tm="100000">
                                              <p:val>
                                                <p:strVal val="#ppt_x"/>
                                              </p:val>
                                            </p:tav>
                                          </p:tavLst>
                                        </p:anim>
                                        <p:anim calcmode="lin" valueType="num" p14:bounceEnd="50000">
                                          <p:cBhvr additive="base">
                                            <p:cTn id="24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250"/>
                                            <p:tgtEl>
                                              <p:spTgt spid="88"/>
                                            </p:tgtEl>
                                          </p:cBhvr>
                                        </p:animEffect>
                                        <p:set>
                                          <p:cBhvr>
                                            <p:cTn id="253" dur="1" fill="hold">
                                              <p:stCondLst>
                                                <p:cond delay="249"/>
                                              </p:stCondLst>
                                            </p:cTn>
                                            <p:tgtEl>
                                              <p:spTgt spid="8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250"/>
                                            <p:tgtEl>
                                              <p:spTgt spid="87"/>
                                            </p:tgtEl>
                                          </p:cBhvr>
                                        </p:animEffect>
                                        <p:set>
                                          <p:cBhvr>
                                            <p:cTn id="256" dur="1" fill="hold">
                                              <p:stCondLst>
                                                <p:cond delay="249"/>
                                              </p:stCondLst>
                                            </p:cTn>
                                            <p:tgtEl>
                                              <p:spTgt spid="87"/>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86"/>
                                            </p:tgtEl>
                                          </p:cBhvr>
                                        </p:animEffect>
                                        <p:set>
                                          <p:cBhvr>
                                            <p:cTn id="259" dur="1" fill="hold">
                                              <p:stCondLst>
                                                <p:cond delay="499"/>
                                              </p:stCondLst>
                                            </p:cTn>
                                            <p:tgtEl>
                                              <p:spTgt spid="86"/>
                                            </p:tgtEl>
                                            <p:attrNameLst>
                                              <p:attrName>style.visibility</p:attrName>
                                            </p:attrNameLst>
                                          </p:cBhvr>
                                          <p:to>
                                            <p:strVal val="hidden"/>
                                          </p:to>
                                        </p:set>
                                      </p:childTnLst>
                                    </p:cTn>
                                  </p:par>
                                </p:childTnLst>
                              </p:cTn>
                            </p:par>
                            <p:par>
                              <p:cTn id="260" fill="hold">
                                <p:stCondLst>
                                  <p:cond delay="500"/>
                                </p:stCondLst>
                                <p:childTnLst>
                                  <p:par>
                                    <p:cTn id="261" presetID="22" presetClass="entr" presetSubtype="1" fill="hold" grpId="0" nodeType="after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wipe(up)">
                                          <p:cBhvr>
                                            <p:cTn id="263" dur="150"/>
                                            <p:tgtEl>
                                              <p:spTgt spid="89"/>
                                            </p:tgtEl>
                                          </p:cBhvr>
                                        </p:animEffect>
                                      </p:childTnLst>
                                    </p:cTn>
                                  </p:par>
                                </p:childTnLst>
                              </p:cTn>
                            </p:par>
                            <p:par>
                              <p:cTn id="264" fill="hold">
                                <p:stCondLst>
                                  <p:cond delay="650"/>
                                </p:stCondLst>
                                <p:childTnLst>
                                  <p:par>
                                    <p:cTn id="265" presetID="22" presetClass="entr" presetSubtype="8" fill="hold" grpId="0" nodeType="after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wipe(left)">
                                          <p:cBhvr>
                                            <p:cTn id="267" dur="150"/>
                                            <p:tgtEl>
                                              <p:spTgt spid="90"/>
                                            </p:tgtEl>
                                          </p:cBhvr>
                                        </p:animEffect>
                                      </p:childTnLst>
                                    </p:cTn>
                                  </p:par>
                                </p:childTnLst>
                              </p:cTn>
                            </p:par>
                            <p:par>
                              <p:cTn id="268" fill="hold">
                                <p:stCondLst>
                                  <p:cond delay="800"/>
                                </p:stCondLst>
                                <p:childTnLst>
                                  <p:par>
                                    <p:cTn id="269" presetID="22" presetClass="entr" presetSubtype="8" fill="hold" grpId="0" nodeType="afterEffect">
                                      <p:stCondLst>
                                        <p:cond delay="0"/>
                                      </p:stCondLst>
                                      <p:childTnLst>
                                        <p:set>
                                          <p:cBhvr>
                                            <p:cTn id="270" dur="1" fill="hold">
                                              <p:stCondLst>
                                                <p:cond delay="0"/>
                                              </p:stCondLst>
                                            </p:cTn>
                                            <p:tgtEl>
                                              <p:spTgt spid="91"/>
                                            </p:tgtEl>
                                            <p:attrNameLst>
                                              <p:attrName>style.visibility</p:attrName>
                                            </p:attrNameLst>
                                          </p:cBhvr>
                                          <p:to>
                                            <p:strVal val="visible"/>
                                          </p:to>
                                        </p:set>
                                        <p:animEffect transition="in" filter="wipe(left)">
                                          <p:cBhvr>
                                            <p:cTn id="27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40" grpId="0" build="allAtOnce"/>
          <p:bldP spid="41" grpId="0" uiExpand="1" build="p"/>
          <p:bldP spid="41" grpId="1" uiExpand="1" build="p"/>
          <p:bldP spid="42" grpId="0" uiExpand="1" build="p"/>
          <p:bldP spid="42" grpId="1" uiExpand="1" build="p"/>
          <p:bldP spid="43" grpId="0" uiExpand="1" build="p"/>
          <p:bldP spid="43" grpId="1" uiExpand="1" build="p"/>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6" grpId="0" animBg="1"/>
          <p:bldP spid="86" grpId="1" animBg="1"/>
          <p:bldP spid="87" grpId="0" animBg="1"/>
          <p:bldP spid="87" grpId="1" animBg="1"/>
          <p:bldP spid="89" grpId="0" animBg="1"/>
          <p:bldP spid="90" grpId="0" animBg="1"/>
          <p:bldP spid="9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stCondLst>
                                        <p:cond delay="1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3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3" fill="hold" grpId="0" nodeType="withEffect">
                                      <p:stCondLst>
                                        <p:cond delay="1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250"/>
                                            <p:tgtEl>
                                              <p:spTgt spid="30"/>
                                            </p:tgtEl>
                                          </p:cBhvr>
                                        </p:animEffec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Effect transition="in" filter="wipe(left)">
                                          <p:cBhvr>
                                            <p:cTn id="61" dur="250"/>
                                            <p:tgtEl>
                                              <p:spTgt spid="40">
                                                <p:txEl>
                                                  <p:pRg st="0" end="0"/>
                                                </p:txEl>
                                              </p:spTgt>
                                            </p:tgtEl>
                                          </p:cBhvr>
                                        </p:animEffect>
                                      </p:childTnLst>
                                    </p:cTn>
                                  </p:par>
                                </p:childTnLst>
                              </p:cTn>
                            </p:par>
                            <p:par>
                              <p:cTn id="62" fill="hold">
                                <p:stCondLst>
                                  <p:cond delay="250"/>
                                </p:stCondLst>
                                <p:childTnLst>
                                  <p:par>
                                    <p:cTn id="63" presetID="22" presetClass="entr" presetSubtype="8" fill="hold" nodeType="after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wipe(left)">
                                          <p:cBhvr>
                                            <p:cTn id="65" dur="250"/>
                                            <p:tgtEl>
                                              <p:spTgt spid="40">
                                                <p:txEl>
                                                  <p:pRg st="1" end="1"/>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40">
                                                <p:txEl>
                                                  <p:pRg st="2" end="2"/>
                                                </p:txEl>
                                              </p:spTgt>
                                            </p:tgtEl>
                                            <p:attrNameLst>
                                              <p:attrName>style.visibility</p:attrName>
                                            </p:attrNameLst>
                                          </p:cBhvr>
                                          <p:to>
                                            <p:strVal val="visible"/>
                                          </p:to>
                                        </p:set>
                                        <p:animEffect transition="in" filter="wipe(left)">
                                          <p:cBhvr>
                                            <p:cTn id="69" dur="250"/>
                                            <p:tgtEl>
                                              <p:spTgt spid="4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250"/>
                                            <p:tgtEl>
                                              <p:spTgt spid="31"/>
                                            </p:tgtEl>
                                          </p:cBhvr>
                                        </p:animEffect>
                                      </p:childTnLst>
                                    </p:cTn>
                                  </p:par>
                                  <p:par>
                                    <p:cTn id="75" presetID="10" presetClass="exit" presetSubtype="0" fill="hold" grpId="0" nodeType="withEffect">
                                      <p:stCondLst>
                                        <p:cond delay="0"/>
                                      </p:stCondLst>
                                      <p:childTnLst>
                                        <p:animEffect transition="out" filter="fade">
                                          <p:cBhvr>
                                            <p:cTn id="76" dur="250"/>
                                            <p:tgtEl>
                                              <p:spTgt spid="40">
                                                <p:txEl>
                                                  <p:pRg st="0" end="0"/>
                                                </p:txEl>
                                              </p:spTgt>
                                            </p:tgtEl>
                                          </p:cBhvr>
                                        </p:animEffect>
                                        <p:set>
                                          <p:cBhvr>
                                            <p:cTn id="77" dur="1" fill="hold">
                                              <p:stCondLst>
                                                <p:cond delay="249"/>
                                              </p:stCondLst>
                                            </p:cTn>
                                            <p:tgtEl>
                                              <p:spTgt spid="4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50"/>
                                            <p:tgtEl>
                                              <p:spTgt spid="40">
                                                <p:txEl>
                                                  <p:pRg st="1" end="1"/>
                                                </p:txEl>
                                              </p:spTgt>
                                            </p:tgtEl>
                                          </p:cBhvr>
                                        </p:animEffect>
                                        <p:set>
                                          <p:cBhvr>
                                            <p:cTn id="80" dur="1" fill="hold">
                                              <p:stCondLst>
                                                <p:cond delay="249"/>
                                              </p:stCondLst>
                                            </p:cTn>
                                            <p:tgtEl>
                                              <p:spTgt spid="40">
                                                <p:txEl>
                                                  <p:pRg st="1" end="1"/>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50"/>
                                            <p:tgtEl>
                                              <p:spTgt spid="40">
                                                <p:txEl>
                                                  <p:pRg st="2" end="2"/>
                                                </p:txEl>
                                              </p:spTgt>
                                            </p:tgtEl>
                                          </p:cBhvr>
                                        </p:animEffect>
                                        <p:set>
                                          <p:cBhvr>
                                            <p:cTn id="83" dur="1" fill="hold">
                                              <p:stCondLst>
                                                <p:cond delay="249"/>
                                              </p:stCondLst>
                                            </p:cTn>
                                            <p:tgtEl>
                                              <p:spTgt spid="40">
                                                <p:txEl>
                                                  <p:pRg st="2" end="2"/>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wipe(left)">
                                          <p:cBhvr>
                                            <p:cTn id="88" dur="250"/>
                                            <p:tgtEl>
                                              <p:spTgt spid="41">
                                                <p:txEl>
                                                  <p:pRg st="0" end="0"/>
                                                </p:txEl>
                                              </p:spTgt>
                                            </p:tgtEl>
                                          </p:cBhvr>
                                        </p:animEffect>
                                      </p:childTnLst>
                                    </p:cTn>
                                  </p:par>
                                </p:childTnLst>
                              </p:cTn>
                            </p:par>
                            <p:par>
                              <p:cTn id="89" fill="hold">
                                <p:stCondLst>
                                  <p:cond delay="250"/>
                                </p:stCondLst>
                                <p:childTnLst>
                                  <p:par>
                                    <p:cTn id="90" presetID="22" presetClass="entr" presetSubtype="8" fill="hold" grpId="0" nodeType="afterEffect">
                                      <p:stCondLst>
                                        <p:cond delay="0"/>
                                      </p:stCondLst>
                                      <p:childTnLst>
                                        <p:set>
                                          <p:cBhvr>
                                            <p:cTn id="91" dur="1" fill="hold">
                                              <p:stCondLst>
                                                <p:cond delay="0"/>
                                              </p:stCondLst>
                                            </p:cTn>
                                            <p:tgtEl>
                                              <p:spTgt spid="41">
                                                <p:txEl>
                                                  <p:pRg st="1" end="1"/>
                                                </p:txEl>
                                              </p:spTgt>
                                            </p:tgtEl>
                                            <p:attrNameLst>
                                              <p:attrName>style.visibility</p:attrName>
                                            </p:attrNameLst>
                                          </p:cBhvr>
                                          <p:to>
                                            <p:strVal val="visible"/>
                                          </p:to>
                                        </p:set>
                                        <p:animEffect transition="in" filter="wipe(left)">
                                          <p:cBhvr>
                                            <p:cTn id="92" dur="250"/>
                                            <p:tgtEl>
                                              <p:spTgt spid="41">
                                                <p:txEl>
                                                  <p:pRg st="1" end="1"/>
                                                </p:txEl>
                                              </p:spTgt>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1">
                                                <p:txEl>
                                                  <p:pRg st="2" end="2"/>
                                                </p:txEl>
                                              </p:spTgt>
                                            </p:tgtEl>
                                            <p:attrNameLst>
                                              <p:attrName>style.visibility</p:attrName>
                                            </p:attrNameLst>
                                          </p:cBhvr>
                                          <p:to>
                                            <p:strVal val="visible"/>
                                          </p:to>
                                        </p:set>
                                        <p:animEffect transition="in" filter="wipe(left)">
                                          <p:cBhvr>
                                            <p:cTn id="96" dur="250"/>
                                            <p:tgtEl>
                                              <p:spTgt spid="41">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250"/>
                                            <p:tgtEl>
                                              <p:spTgt spid="32"/>
                                            </p:tgtEl>
                                          </p:cBhvr>
                                        </p:animEffect>
                                      </p:childTnLst>
                                    </p:cTn>
                                  </p:par>
                                  <p:par>
                                    <p:cTn id="102" presetID="10" presetClass="exit" presetSubtype="0" fill="hold" grpId="1" nodeType="withEffect">
                                      <p:stCondLst>
                                        <p:cond delay="0"/>
                                      </p:stCondLst>
                                      <p:childTnLst>
                                        <p:animEffect transition="out" filter="fade">
                                          <p:cBhvr>
                                            <p:cTn id="103" dur="250"/>
                                            <p:tgtEl>
                                              <p:spTgt spid="41">
                                                <p:txEl>
                                                  <p:pRg st="0" end="0"/>
                                                </p:txEl>
                                              </p:spTgt>
                                            </p:tgtEl>
                                          </p:cBhvr>
                                        </p:animEffect>
                                        <p:set>
                                          <p:cBhvr>
                                            <p:cTn id="104" dur="1" fill="hold">
                                              <p:stCondLst>
                                                <p:cond delay="249"/>
                                              </p:stCondLst>
                                            </p:cTn>
                                            <p:tgtEl>
                                              <p:spTgt spid="41">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1">
                                                <p:txEl>
                                                  <p:pRg st="1" end="1"/>
                                                </p:txEl>
                                              </p:spTgt>
                                            </p:tgtEl>
                                          </p:cBhvr>
                                        </p:animEffect>
                                        <p:set>
                                          <p:cBhvr>
                                            <p:cTn id="107" dur="1" fill="hold">
                                              <p:stCondLst>
                                                <p:cond delay="249"/>
                                              </p:stCondLst>
                                            </p:cTn>
                                            <p:tgtEl>
                                              <p:spTgt spid="41">
                                                <p:txEl>
                                                  <p:pRg st="1" end="1"/>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1">
                                                <p:txEl>
                                                  <p:pRg st="2" end="2"/>
                                                </p:txEl>
                                              </p:spTgt>
                                            </p:tgtEl>
                                          </p:cBhvr>
                                        </p:animEffect>
                                        <p:set>
                                          <p:cBhvr>
                                            <p:cTn id="110" dur="1" fill="hold">
                                              <p:stCondLst>
                                                <p:cond delay="249"/>
                                              </p:stCondLst>
                                            </p:cTn>
                                            <p:tgtEl>
                                              <p:spTgt spid="41">
                                                <p:txEl>
                                                  <p:pRg st="2" end="2"/>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250"/>
                                            <p:tgtEl>
                                              <p:spTgt spid="42">
                                                <p:txEl>
                                                  <p:pRg st="0" end="0"/>
                                                </p:txEl>
                                              </p:spTgt>
                                            </p:tgtEl>
                                          </p:cBhvr>
                                        </p:animEffect>
                                      </p:childTnLst>
                                    </p:cTn>
                                  </p:par>
                                </p:childTnLst>
                              </p:cTn>
                            </p:par>
                            <p:par>
                              <p:cTn id="116" fill="hold">
                                <p:stCondLst>
                                  <p:cond delay="250"/>
                                </p:stCondLst>
                                <p:childTnLst>
                                  <p:par>
                                    <p:cTn id="117" presetID="22" presetClass="entr" presetSubtype="8" fill="hold" grpId="0" nodeType="afterEffect">
                                      <p:stCondLst>
                                        <p:cond delay="0"/>
                                      </p:stCondLst>
                                      <p:childTnLst>
                                        <p:set>
                                          <p:cBhvr>
                                            <p:cTn id="118" dur="1" fill="hold">
                                              <p:stCondLst>
                                                <p:cond delay="0"/>
                                              </p:stCondLst>
                                            </p:cTn>
                                            <p:tgtEl>
                                              <p:spTgt spid="42">
                                                <p:txEl>
                                                  <p:pRg st="1" end="1"/>
                                                </p:txEl>
                                              </p:spTgt>
                                            </p:tgtEl>
                                            <p:attrNameLst>
                                              <p:attrName>style.visibility</p:attrName>
                                            </p:attrNameLst>
                                          </p:cBhvr>
                                          <p:to>
                                            <p:strVal val="visible"/>
                                          </p:to>
                                        </p:set>
                                        <p:animEffect transition="in" filter="wipe(left)">
                                          <p:cBhvr>
                                            <p:cTn id="119" dur="250"/>
                                            <p:tgtEl>
                                              <p:spTgt spid="42">
                                                <p:txEl>
                                                  <p:pRg st="1" end="1"/>
                                                </p:txEl>
                                              </p:spTgt>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42">
                                                <p:txEl>
                                                  <p:pRg st="2" end="2"/>
                                                </p:txEl>
                                              </p:spTgt>
                                            </p:tgtEl>
                                            <p:attrNameLst>
                                              <p:attrName>style.visibility</p:attrName>
                                            </p:attrNameLst>
                                          </p:cBhvr>
                                          <p:to>
                                            <p:strVal val="visible"/>
                                          </p:to>
                                        </p:set>
                                        <p:animEffect transition="in" filter="wipe(left)">
                                          <p:cBhvr>
                                            <p:cTn id="123" dur="250"/>
                                            <p:tgtEl>
                                              <p:spTgt spid="42">
                                                <p:txEl>
                                                  <p:pRg st="2" end="2"/>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250"/>
                                            <p:tgtEl>
                                              <p:spTgt spid="33"/>
                                            </p:tgtEl>
                                          </p:cBhvr>
                                        </p:animEffect>
                                      </p:childTnLst>
                                    </p:cTn>
                                  </p:par>
                                  <p:par>
                                    <p:cTn id="129" presetID="10" presetClass="exit" presetSubtype="0" fill="hold" grpId="1" nodeType="withEffect">
                                      <p:stCondLst>
                                        <p:cond delay="0"/>
                                      </p:stCondLst>
                                      <p:childTnLst>
                                        <p:animEffect transition="out" filter="fade">
                                          <p:cBhvr>
                                            <p:cTn id="130" dur="250"/>
                                            <p:tgtEl>
                                              <p:spTgt spid="42">
                                                <p:txEl>
                                                  <p:pRg st="0" end="0"/>
                                                </p:txEl>
                                              </p:spTgt>
                                            </p:tgtEl>
                                          </p:cBhvr>
                                        </p:animEffect>
                                        <p:set>
                                          <p:cBhvr>
                                            <p:cTn id="131" dur="1" fill="hold">
                                              <p:stCondLst>
                                                <p:cond delay="249"/>
                                              </p:stCondLst>
                                            </p:cTn>
                                            <p:tgtEl>
                                              <p:spTgt spid="42">
                                                <p:txEl>
                                                  <p:pRg st="0" end="0"/>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42">
                                                <p:txEl>
                                                  <p:pRg st="1" end="1"/>
                                                </p:txEl>
                                              </p:spTgt>
                                            </p:tgtEl>
                                          </p:cBhvr>
                                        </p:animEffect>
                                        <p:set>
                                          <p:cBhvr>
                                            <p:cTn id="134" dur="1" fill="hold">
                                              <p:stCondLst>
                                                <p:cond delay="249"/>
                                              </p:stCondLst>
                                            </p:cTn>
                                            <p:tgtEl>
                                              <p:spTgt spid="42">
                                                <p:txEl>
                                                  <p:pRg st="1" end="1"/>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42">
                                                <p:txEl>
                                                  <p:pRg st="2" end="2"/>
                                                </p:txEl>
                                              </p:spTgt>
                                            </p:tgtEl>
                                          </p:cBhvr>
                                        </p:animEffect>
                                        <p:set>
                                          <p:cBhvr>
                                            <p:cTn id="137" dur="1" fill="hold">
                                              <p:stCondLst>
                                                <p:cond delay="249"/>
                                              </p:stCondLst>
                                            </p:cTn>
                                            <p:tgtEl>
                                              <p:spTgt spid="42">
                                                <p:txEl>
                                                  <p:pRg st="2" end="2"/>
                                                </p:txEl>
                                              </p:spTgt>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43">
                                                <p:txEl>
                                                  <p:pRg st="0" end="0"/>
                                                </p:txEl>
                                              </p:spTgt>
                                            </p:tgtEl>
                                            <p:attrNameLst>
                                              <p:attrName>style.visibility</p:attrName>
                                            </p:attrNameLst>
                                          </p:cBhvr>
                                          <p:to>
                                            <p:strVal val="visible"/>
                                          </p:to>
                                        </p:set>
                                        <p:animEffect transition="in" filter="wipe(left)">
                                          <p:cBhvr>
                                            <p:cTn id="142" dur="250"/>
                                            <p:tgtEl>
                                              <p:spTgt spid="43">
                                                <p:txEl>
                                                  <p:pRg st="0" end="0"/>
                                                </p:txEl>
                                              </p:spTgt>
                                            </p:tgtEl>
                                          </p:cBhvr>
                                        </p:animEffect>
                                      </p:childTnLst>
                                    </p:cTn>
                                  </p:par>
                                </p:childTnLst>
                              </p:cTn>
                            </p:par>
                            <p:par>
                              <p:cTn id="143" fill="hold">
                                <p:stCondLst>
                                  <p:cond delay="250"/>
                                </p:stCondLst>
                                <p:childTnLst>
                                  <p:par>
                                    <p:cTn id="144" presetID="22" presetClass="entr" presetSubtype="8" fill="hold" grpId="0" nodeType="afterEffect">
                                      <p:stCondLst>
                                        <p:cond delay="0"/>
                                      </p:stCondLst>
                                      <p:childTnLst>
                                        <p:set>
                                          <p:cBhvr>
                                            <p:cTn id="145" dur="1" fill="hold">
                                              <p:stCondLst>
                                                <p:cond delay="0"/>
                                              </p:stCondLst>
                                            </p:cTn>
                                            <p:tgtEl>
                                              <p:spTgt spid="43">
                                                <p:txEl>
                                                  <p:pRg st="1" end="1"/>
                                                </p:txEl>
                                              </p:spTgt>
                                            </p:tgtEl>
                                            <p:attrNameLst>
                                              <p:attrName>style.visibility</p:attrName>
                                            </p:attrNameLst>
                                          </p:cBhvr>
                                          <p:to>
                                            <p:strVal val="visible"/>
                                          </p:to>
                                        </p:set>
                                        <p:animEffect transition="in" filter="wipe(left)">
                                          <p:cBhvr>
                                            <p:cTn id="146" dur="250"/>
                                            <p:tgtEl>
                                              <p:spTgt spid="43">
                                                <p:txEl>
                                                  <p:pRg st="1" end="1"/>
                                                </p:tx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43">
                                                <p:txEl>
                                                  <p:pRg st="2" end="2"/>
                                                </p:txEl>
                                              </p:spTgt>
                                            </p:tgtEl>
                                            <p:attrNameLst>
                                              <p:attrName>style.visibility</p:attrName>
                                            </p:attrNameLst>
                                          </p:cBhvr>
                                          <p:to>
                                            <p:strVal val="visible"/>
                                          </p:to>
                                        </p:set>
                                        <p:animEffect transition="in" filter="wipe(left)">
                                          <p:cBhvr>
                                            <p:cTn id="150" dur="250"/>
                                            <p:tgtEl>
                                              <p:spTgt spid="43">
                                                <p:txEl>
                                                  <p:pRg st="2" end="2"/>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left)">
                                          <p:cBhvr>
                                            <p:cTn id="155" dur="250"/>
                                            <p:tgtEl>
                                              <p:spTgt spid="34"/>
                                            </p:tgtEl>
                                          </p:cBhvr>
                                        </p:animEffect>
                                      </p:childTnLst>
                                    </p:cTn>
                                  </p:par>
                                  <p:par>
                                    <p:cTn id="156" presetID="10" presetClass="exit" presetSubtype="0" fill="hold" grpId="1" nodeType="withEffect">
                                      <p:stCondLst>
                                        <p:cond delay="0"/>
                                      </p:stCondLst>
                                      <p:childTnLst>
                                        <p:animEffect transition="out" filter="fade">
                                          <p:cBhvr>
                                            <p:cTn id="157" dur="250"/>
                                            <p:tgtEl>
                                              <p:spTgt spid="43">
                                                <p:txEl>
                                                  <p:pRg st="0" end="0"/>
                                                </p:txEl>
                                              </p:spTgt>
                                            </p:tgtEl>
                                          </p:cBhvr>
                                        </p:animEffect>
                                        <p:set>
                                          <p:cBhvr>
                                            <p:cTn id="158" dur="1" fill="hold">
                                              <p:stCondLst>
                                                <p:cond delay="249"/>
                                              </p:stCondLst>
                                            </p:cTn>
                                            <p:tgtEl>
                                              <p:spTgt spid="43">
                                                <p:txEl>
                                                  <p:pRg st="0" end="0"/>
                                                </p:txEl>
                                              </p:spTgt>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250"/>
                                            <p:tgtEl>
                                              <p:spTgt spid="43">
                                                <p:txEl>
                                                  <p:pRg st="1" end="1"/>
                                                </p:txEl>
                                              </p:spTgt>
                                            </p:tgtEl>
                                          </p:cBhvr>
                                        </p:animEffect>
                                        <p:set>
                                          <p:cBhvr>
                                            <p:cTn id="161" dur="1" fill="hold">
                                              <p:stCondLst>
                                                <p:cond delay="249"/>
                                              </p:stCondLst>
                                            </p:cTn>
                                            <p:tgtEl>
                                              <p:spTgt spid="43">
                                                <p:txEl>
                                                  <p:pRg st="1" end="1"/>
                                                </p:txEl>
                                              </p:spTgt>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250"/>
                                            <p:tgtEl>
                                              <p:spTgt spid="43">
                                                <p:txEl>
                                                  <p:pRg st="2" end="2"/>
                                                </p:txEl>
                                              </p:spTgt>
                                            </p:tgtEl>
                                          </p:cBhvr>
                                        </p:animEffect>
                                        <p:set>
                                          <p:cBhvr>
                                            <p:cTn id="164" dur="1" fill="hold">
                                              <p:stCondLst>
                                                <p:cond delay="249"/>
                                              </p:stCondLst>
                                            </p:cTn>
                                            <p:tgtEl>
                                              <p:spTgt spid="43">
                                                <p:txEl>
                                                  <p:pRg st="2" end="2"/>
                                                </p:txEl>
                                              </p:spTgt>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wipe(right)">
                                          <p:cBhvr>
                                            <p:cTn id="169" dur="500"/>
                                            <p:tgtEl>
                                              <p:spTgt spid="52"/>
                                            </p:tgtEl>
                                          </p:cBhvr>
                                        </p:animEffect>
                                      </p:childTnLst>
                                    </p:cTn>
                                  </p:par>
                                  <p:par>
                                    <p:cTn id="170" presetID="22" presetClass="entr" presetSubtype="2" fill="hold" nodeType="withEffect">
                                      <p:stCondLst>
                                        <p:cond delay="0"/>
                                      </p:stCondLst>
                                      <p:childTnLst>
                                        <p:set>
                                          <p:cBhvr>
                                            <p:cTn id="171" dur="1" fill="hold">
                                              <p:stCondLst>
                                                <p:cond delay="0"/>
                                              </p:stCondLst>
                                            </p:cTn>
                                            <p:tgtEl>
                                              <p:spTgt spid="48"/>
                                            </p:tgtEl>
                                            <p:attrNameLst>
                                              <p:attrName>style.visibility</p:attrName>
                                            </p:attrNameLst>
                                          </p:cBhvr>
                                          <p:to>
                                            <p:strVal val="visible"/>
                                          </p:to>
                                        </p:set>
                                        <p:animEffect transition="in" filter="wipe(right)">
                                          <p:cBhvr>
                                            <p:cTn id="172" dur="670"/>
                                            <p:tgtEl>
                                              <p:spTgt spid="48"/>
                                            </p:tgtEl>
                                          </p:cBhvr>
                                        </p:animEffect>
                                      </p:childTnLst>
                                    </p:cTn>
                                  </p:par>
                                  <p:par>
                                    <p:cTn id="173" presetID="22" presetClass="entr" presetSubtype="2"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wipe(right)">
                                          <p:cBhvr>
                                            <p:cTn id="175" dur="750"/>
                                            <p:tgtEl>
                                              <p:spTgt spid="45"/>
                                            </p:tgtEl>
                                          </p:cBhvr>
                                        </p:animEffect>
                                      </p:childTnLst>
                                    </p:cTn>
                                  </p:par>
                                </p:childTnLst>
                              </p:cTn>
                            </p:par>
                          </p:childTnLst>
                        </p:cTn>
                      </p:par>
                      <p:par>
                        <p:cTn id="176" fill="hold">
                          <p:stCondLst>
                            <p:cond delay="indefinite"/>
                          </p:stCondLst>
                          <p:childTnLst>
                            <p:par>
                              <p:cTn id="177" fill="hold">
                                <p:stCondLst>
                                  <p:cond delay="0"/>
                                </p:stCondLst>
                                <p:childTnLst>
                                  <p:par>
                                    <p:cTn id="178" presetID="6" presetClass="entr" presetSubtype="32" fill="hold" grpId="0" nodeType="click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circle(out)">
                                          <p:cBhvr>
                                            <p:cTn id="180" dur="500"/>
                                            <p:tgtEl>
                                              <p:spTgt spid="71"/>
                                            </p:tgtEl>
                                          </p:cBhvr>
                                        </p:animEffect>
                                      </p:childTnLst>
                                    </p:cTn>
                                  </p:par>
                                  <p:par>
                                    <p:cTn id="181" presetID="10" presetClass="exit" presetSubtype="0" fill="hold" nodeType="withEffect">
                                      <p:stCondLst>
                                        <p:cond delay="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5"/>
                                            </p:tgtEl>
                                          </p:cBhvr>
                                        </p:animEffect>
                                        <p:set>
                                          <p:cBhvr>
                                            <p:cTn id="186" dur="1" fill="hold">
                                              <p:stCondLst>
                                                <p:cond delay="499"/>
                                              </p:stCondLst>
                                            </p:cTn>
                                            <p:tgtEl>
                                              <p:spTgt spid="45"/>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52"/>
                                            </p:tgtEl>
                                          </p:cBhvr>
                                        </p:animEffect>
                                        <p:set>
                                          <p:cBhvr>
                                            <p:cTn id="189" dur="1" fill="hold">
                                              <p:stCondLst>
                                                <p:cond delay="499"/>
                                              </p:stCondLst>
                                            </p:cTn>
                                            <p:tgtEl>
                                              <p:spTgt spid="5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3" fill="hold" grpId="0" nodeType="clickEffect">
                                      <p:stCondLst>
                                        <p:cond delay="0"/>
                                      </p:stCondLst>
                                      <p:childTnLst>
                                        <p:set>
                                          <p:cBhvr>
                                            <p:cTn id="193" dur="1" fill="hold">
                                              <p:stCondLst>
                                                <p:cond delay="0"/>
                                              </p:stCondLst>
                                            </p:cTn>
                                            <p:tgtEl>
                                              <p:spTgt spid="11"/>
                                            </p:tgtEl>
                                            <p:attrNameLst>
                                              <p:attrName>style.visibility</p:attrName>
                                            </p:attrNameLst>
                                          </p:cBhvr>
                                          <p:to>
                                            <p:strVal val="visible"/>
                                          </p:to>
                                        </p:set>
                                        <p:anim calcmode="lin" valueType="num">
                                          <p:cBhvr additive="base">
                                            <p:cTn id="194" dur="500" fill="hold"/>
                                            <p:tgtEl>
                                              <p:spTgt spid="11"/>
                                            </p:tgtEl>
                                            <p:attrNameLst>
                                              <p:attrName>ppt_x</p:attrName>
                                            </p:attrNameLst>
                                          </p:cBhvr>
                                          <p:tavLst>
                                            <p:tav tm="0">
                                              <p:val>
                                                <p:strVal val="1+#ppt_w/2"/>
                                              </p:val>
                                            </p:tav>
                                            <p:tav tm="100000">
                                              <p:val>
                                                <p:strVal val="#ppt_x"/>
                                              </p:val>
                                            </p:tav>
                                          </p:tavLst>
                                        </p:anim>
                                        <p:anim calcmode="lin" valueType="num">
                                          <p:cBhvr additive="base">
                                            <p:cTn id="195" dur="500" fill="hold"/>
                                            <p:tgtEl>
                                              <p:spTgt spid="11"/>
                                            </p:tgtEl>
                                            <p:attrNameLst>
                                              <p:attrName>ppt_y</p:attrName>
                                            </p:attrNameLst>
                                          </p:cBhvr>
                                          <p:tavLst>
                                            <p:tav tm="0">
                                              <p:val>
                                                <p:strVal val="0-#ppt_h/2"/>
                                              </p:val>
                                            </p:tav>
                                            <p:tav tm="100000">
                                              <p:val>
                                                <p:strVal val="#ppt_y"/>
                                              </p:val>
                                            </p:tav>
                                          </p:tavLst>
                                        </p:anim>
                                      </p:childTnLst>
                                    </p:cTn>
                                  </p:par>
                                  <p:par>
                                    <p:cTn id="196" presetID="22" presetClass="entr" presetSubtype="8" fill="hold" grpId="0" nodeType="withEffect">
                                      <p:stCondLst>
                                        <p:cond delay="0"/>
                                      </p:stCondLst>
                                      <p:childTnLst>
                                        <p:set>
                                          <p:cBhvr>
                                            <p:cTn id="197" dur="1" fill="hold">
                                              <p:stCondLst>
                                                <p:cond delay="0"/>
                                              </p:stCondLst>
                                            </p:cTn>
                                            <p:tgtEl>
                                              <p:spTgt spid="35"/>
                                            </p:tgtEl>
                                            <p:attrNameLst>
                                              <p:attrName>style.visibility</p:attrName>
                                            </p:attrNameLst>
                                          </p:cBhvr>
                                          <p:to>
                                            <p:strVal val="visible"/>
                                          </p:to>
                                        </p:set>
                                        <p:animEffect transition="in" filter="wipe(left)">
                                          <p:cBhvr>
                                            <p:cTn id="198" dur="250"/>
                                            <p:tgtEl>
                                              <p:spTgt spid="35"/>
                                            </p:tgtEl>
                                          </p:cBhvr>
                                        </p:animEffect>
                                      </p:childTnLst>
                                    </p:cTn>
                                  </p:par>
                                </p:childTnLst>
                              </p:cTn>
                            </p:par>
                            <p:par>
                              <p:cTn id="199" fill="hold">
                                <p:stCondLst>
                                  <p:cond delay="500"/>
                                </p:stCondLst>
                                <p:childTnLst>
                                  <p:par>
                                    <p:cTn id="200" presetID="22" presetClass="entr" presetSubtype="2" fill="hold" grpId="0" nodeType="afterEffect">
                                      <p:stCondLst>
                                        <p:cond delay="0"/>
                                      </p:stCondLst>
                                      <p:childTnLst>
                                        <p:set>
                                          <p:cBhvr>
                                            <p:cTn id="201" dur="1" fill="hold">
                                              <p:stCondLst>
                                                <p:cond delay="0"/>
                                              </p:stCondLst>
                                            </p:cTn>
                                            <p:tgtEl>
                                              <p:spTgt spid="78"/>
                                            </p:tgtEl>
                                            <p:attrNameLst>
                                              <p:attrName>style.visibility</p:attrName>
                                            </p:attrNameLst>
                                          </p:cBhvr>
                                          <p:to>
                                            <p:strVal val="visible"/>
                                          </p:to>
                                        </p:set>
                                        <p:animEffect transition="in" filter="wipe(right)">
                                          <p:cBhvr>
                                            <p:cTn id="202" dur="250"/>
                                            <p:tgtEl>
                                              <p:spTgt spid="78"/>
                                            </p:tgtEl>
                                          </p:cBhvr>
                                        </p:animEffect>
                                      </p:childTnLst>
                                    </p:cTn>
                                  </p:par>
                                </p:childTnLst>
                              </p:cTn>
                            </p:par>
                            <p:par>
                              <p:cTn id="203" fill="hold">
                                <p:stCondLst>
                                  <p:cond delay="750"/>
                                </p:stCondLst>
                                <p:childTnLst>
                                  <p:par>
                                    <p:cTn id="204" presetID="22" presetClass="entr" presetSubtype="2" fill="hold" grpId="0" nodeType="after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wipe(right)">
                                          <p:cBhvr>
                                            <p:cTn id="206" dur="250"/>
                                            <p:tgtEl>
                                              <p:spTgt spid="77"/>
                                            </p:tgtEl>
                                          </p:cBhvr>
                                        </p:animEffect>
                                      </p:childTnLst>
                                    </p:cTn>
                                  </p:par>
                                </p:childTnLst>
                              </p:cTn>
                            </p:par>
                            <p:par>
                              <p:cTn id="207" fill="hold">
                                <p:stCondLst>
                                  <p:cond delay="1000"/>
                                </p:stCondLst>
                                <p:childTnLst>
                                  <p:par>
                                    <p:cTn id="208" presetID="22" presetClass="entr" presetSubtype="2" fill="hold" grpId="0" nodeType="afterEffect">
                                      <p:stCondLst>
                                        <p:cond delay="0"/>
                                      </p:stCondLst>
                                      <p:childTnLst>
                                        <p:set>
                                          <p:cBhvr>
                                            <p:cTn id="209" dur="1" fill="hold">
                                              <p:stCondLst>
                                                <p:cond delay="0"/>
                                              </p:stCondLst>
                                            </p:cTn>
                                            <p:tgtEl>
                                              <p:spTgt spid="76"/>
                                            </p:tgtEl>
                                            <p:attrNameLst>
                                              <p:attrName>style.visibility</p:attrName>
                                            </p:attrNameLst>
                                          </p:cBhvr>
                                          <p:to>
                                            <p:strVal val="visible"/>
                                          </p:to>
                                        </p:set>
                                        <p:animEffect transition="in" filter="wipe(right)">
                                          <p:cBhvr>
                                            <p:cTn id="210" dur="250"/>
                                            <p:tgtEl>
                                              <p:spTgt spid="76"/>
                                            </p:tgtEl>
                                          </p:cBhvr>
                                        </p:animEffect>
                                      </p:childTnLst>
                                    </p:cTn>
                                  </p:par>
                                </p:childTnLst>
                              </p:cTn>
                            </p:par>
                            <p:par>
                              <p:cTn id="211" fill="hold">
                                <p:stCondLst>
                                  <p:cond delay="1250"/>
                                </p:stCondLst>
                                <p:childTnLst>
                                  <p:par>
                                    <p:cTn id="212" presetID="22" presetClass="entr" presetSubtype="2" fill="hold" grpId="0" nodeType="after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wipe(right)">
                                          <p:cBhvr>
                                            <p:cTn id="214" dur="250"/>
                                            <p:tgtEl>
                                              <p:spTgt spid="75"/>
                                            </p:tgtEl>
                                          </p:cBhvr>
                                        </p:animEffect>
                                      </p:childTnLst>
                                    </p:cTn>
                                  </p:par>
                                </p:childTnLst>
                              </p:cTn>
                            </p:par>
                            <p:par>
                              <p:cTn id="215" fill="hold">
                                <p:stCondLst>
                                  <p:cond delay="1500"/>
                                </p:stCondLst>
                                <p:childTnLst>
                                  <p:par>
                                    <p:cTn id="216" presetID="22" presetClass="entr" presetSubtype="2" fill="hold" grpId="0" nodeType="afterEffect">
                                      <p:stCondLst>
                                        <p:cond delay="0"/>
                                      </p:stCondLst>
                                      <p:childTnLst>
                                        <p:set>
                                          <p:cBhvr>
                                            <p:cTn id="217" dur="1" fill="hold">
                                              <p:stCondLst>
                                                <p:cond delay="0"/>
                                              </p:stCondLst>
                                            </p:cTn>
                                            <p:tgtEl>
                                              <p:spTgt spid="79"/>
                                            </p:tgtEl>
                                            <p:attrNameLst>
                                              <p:attrName>style.visibility</p:attrName>
                                            </p:attrNameLst>
                                          </p:cBhvr>
                                          <p:to>
                                            <p:strVal val="visible"/>
                                          </p:to>
                                        </p:set>
                                        <p:animEffect transition="in" filter="wipe(right)">
                                          <p:cBhvr>
                                            <p:cTn id="218" dur="250"/>
                                            <p:tgtEl>
                                              <p:spTgt spid="7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250"/>
                                            <p:tgtEl>
                                              <p:spTgt spid="86"/>
                                            </p:tgtEl>
                                          </p:cBhvr>
                                        </p:animEffect>
                                      </p:childTnLst>
                                    </p:cTn>
                                  </p:par>
                                  <p:par>
                                    <p:cTn id="224" presetID="2" presetClass="entr" presetSubtype="2" fill="hold" grpId="0" nodeType="withEffect">
                                      <p:stCondLst>
                                        <p:cond delay="0"/>
                                      </p:stCondLst>
                                      <p:childTnLst>
                                        <p:set>
                                          <p:cBhvr>
                                            <p:cTn id="225" dur="1" fill="hold">
                                              <p:stCondLst>
                                                <p:cond delay="0"/>
                                              </p:stCondLst>
                                            </p:cTn>
                                            <p:tgtEl>
                                              <p:spTgt spid="87"/>
                                            </p:tgtEl>
                                            <p:attrNameLst>
                                              <p:attrName>style.visibility</p:attrName>
                                            </p:attrNameLst>
                                          </p:cBhvr>
                                          <p:to>
                                            <p:strVal val="visible"/>
                                          </p:to>
                                        </p:set>
                                        <p:anim calcmode="lin" valueType="num">
                                          <p:cBhvr additive="base">
                                            <p:cTn id="226" dur="500" fill="hold"/>
                                            <p:tgtEl>
                                              <p:spTgt spid="87"/>
                                            </p:tgtEl>
                                            <p:attrNameLst>
                                              <p:attrName>ppt_x</p:attrName>
                                            </p:attrNameLst>
                                          </p:cBhvr>
                                          <p:tavLst>
                                            <p:tav tm="0">
                                              <p:val>
                                                <p:strVal val="1+#ppt_w/2"/>
                                              </p:val>
                                            </p:tav>
                                            <p:tav tm="100000">
                                              <p:val>
                                                <p:strVal val="#ppt_x"/>
                                              </p:val>
                                            </p:tav>
                                          </p:tavLst>
                                        </p:anim>
                                        <p:anim calcmode="lin" valueType="num">
                                          <p:cBhvr additive="base">
                                            <p:cTn id="227" dur="500" fill="hold"/>
                                            <p:tgtEl>
                                              <p:spTgt spid="87"/>
                                            </p:tgtEl>
                                            <p:attrNameLst>
                                              <p:attrName>ppt_y</p:attrName>
                                            </p:attrNameLst>
                                          </p:cBhvr>
                                          <p:tavLst>
                                            <p:tav tm="0">
                                              <p:val>
                                                <p:strVal val="#ppt_y"/>
                                              </p:val>
                                            </p:tav>
                                            <p:tav tm="100000">
                                              <p:val>
                                                <p:strVal val="#ppt_y"/>
                                              </p:val>
                                            </p:tav>
                                          </p:tavLst>
                                        </p:anim>
                                      </p:childTnLst>
                                    </p:cTn>
                                  </p:par>
                                  <p:par>
                                    <p:cTn id="228" presetID="10" presetClass="exit" presetSubtype="0" fill="hold" grpId="1" nodeType="withEffect">
                                      <p:stCondLst>
                                        <p:cond delay="0"/>
                                      </p:stCondLst>
                                      <p:childTnLst>
                                        <p:animEffect transition="out" filter="fade">
                                          <p:cBhvr>
                                            <p:cTn id="229" dur="250"/>
                                            <p:tgtEl>
                                              <p:spTgt spid="78"/>
                                            </p:tgtEl>
                                          </p:cBhvr>
                                        </p:animEffect>
                                        <p:set>
                                          <p:cBhvr>
                                            <p:cTn id="230" dur="1" fill="hold">
                                              <p:stCondLst>
                                                <p:cond delay="249"/>
                                              </p:stCondLst>
                                            </p:cTn>
                                            <p:tgtEl>
                                              <p:spTgt spid="78"/>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250"/>
                                            <p:tgtEl>
                                              <p:spTgt spid="77"/>
                                            </p:tgtEl>
                                          </p:cBhvr>
                                        </p:animEffect>
                                        <p:set>
                                          <p:cBhvr>
                                            <p:cTn id="233" dur="1" fill="hold">
                                              <p:stCondLst>
                                                <p:cond delay="249"/>
                                              </p:stCondLst>
                                            </p:cTn>
                                            <p:tgtEl>
                                              <p:spTgt spid="77"/>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250"/>
                                            <p:tgtEl>
                                              <p:spTgt spid="76"/>
                                            </p:tgtEl>
                                          </p:cBhvr>
                                        </p:animEffect>
                                        <p:set>
                                          <p:cBhvr>
                                            <p:cTn id="236" dur="1" fill="hold">
                                              <p:stCondLst>
                                                <p:cond delay="249"/>
                                              </p:stCondLst>
                                            </p:cTn>
                                            <p:tgtEl>
                                              <p:spTgt spid="76"/>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250"/>
                                            <p:tgtEl>
                                              <p:spTgt spid="75"/>
                                            </p:tgtEl>
                                          </p:cBhvr>
                                        </p:animEffect>
                                        <p:set>
                                          <p:cBhvr>
                                            <p:cTn id="239" dur="1" fill="hold">
                                              <p:stCondLst>
                                                <p:cond delay="249"/>
                                              </p:stCondLst>
                                            </p:cTn>
                                            <p:tgtEl>
                                              <p:spTgt spid="75"/>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250"/>
                                            <p:tgtEl>
                                              <p:spTgt spid="79"/>
                                            </p:tgtEl>
                                          </p:cBhvr>
                                        </p:animEffect>
                                        <p:set>
                                          <p:cBhvr>
                                            <p:cTn id="242" dur="1" fill="hold">
                                              <p:stCondLst>
                                                <p:cond delay="249"/>
                                              </p:stCondLst>
                                            </p:cTn>
                                            <p:tgtEl>
                                              <p:spTgt spid="7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2" presetClass="entr" presetSubtype="2" fill="hold" nodeType="clickEffect">
                                      <p:stCondLst>
                                        <p:cond delay="0"/>
                                      </p:stCondLst>
                                      <p:childTnLst>
                                        <p:set>
                                          <p:cBhvr>
                                            <p:cTn id="246" dur="1" fill="hold">
                                              <p:stCondLst>
                                                <p:cond delay="0"/>
                                              </p:stCondLst>
                                            </p:cTn>
                                            <p:tgtEl>
                                              <p:spTgt spid="88"/>
                                            </p:tgtEl>
                                            <p:attrNameLst>
                                              <p:attrName>style.visibility</p:attrName>
                                            </p:attrNameLst>
                                          </p:cBhvr>
                                          <p:to>
                                            <p:strVal val="visible"/>
                                          </p:to>
                                        </p:set>
                                        <p:anim calcmode="lin" valueType="num">
                                          <p:cBhvr additive="base">
                                            <p:cTn id="247" dur="500" fill="hold"/>
                                            <p:tgtEl>
                                              <p:spTgt spid="88"/>
                                            </p:tgtEl>
                                            <p:attrNameLst>
                                              <p:attrName>ppt_x</p:attrName>
                                            </p:attrNameLst>
                                          </p:cBhvr>
                                          <p:tavLst>
                                            <p:tav tm="0">
                                              <p:val>
                                                <p:strVal val="1+#ppt_w/2"/>
                                              </p:val>
                                            </p:tav>
                                            <p:tav tm="100000">
                                              <p:val>
                                                <p:strVal val="#ppt_x"/>
                                              </p:val>
                                            </p:tav>
                                          </p:tavLst>
                                        </p:anim>
                                        <p:anim calcmode="lin" valueType="num">
                                          <p:cBhvr additive="base">
                                            <p:cTn id="24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250"/>
                                            <p:tgtEl>
                                              <p:spTgt spid="88"/>
                                            </p:tgtEl>
                                          </p:cBhvr>
                                        </p:animEffect>
                                        <p:set>
                                          <p:cBhvr>
                                            <p:cTn id="253" dur="1" fill="hold">
                                              <p:stCondLst>
                                                <p:cond delay="249"/>
                                              </p:stCondLst>
                                            </p:cTn>
                                            <p:tgtEl>
                                              <p:spTgt spid="8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250"/>
                                            <p:tgtEl>
                                              <p:spTgt spid="87"/>
                                            </p:tgtEl>
                                          </p:cBhvr>
                                        </p:animEffect>
                                        <p:set>
                                          <p:cBhvr>
                                            <p:cTn id="256" dur="1" fill="hold">
                                              <p:stCondLst>
                                                <p:cond delay="249"/>
                                              </p:stCondLst>
                                            </p:cTn>
                                            <p:tgtEl>
                                              <p:spTgt spid="87"/>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86"/>
                                            </p:tgtEl>
                                          </p:cBhvr>
                                        </p:animEffect>
                                        <p:set>
                                          <p:cBhvr>
                                            <p:cTn id="259" dur="1" fill="hold">
                                              <p:stCondLst>
                                                <p:cond delay="499"/>
                                              </p:stCondLst>
                                            </p:cTn>
                                            <p:tgtEl>
                                              <p:spTgt spid="86"/>
                                            </p:tgtEl>
                                            <p:attrNameLst>
                                              <p:attrName>style.visibility</p:attrName>
                                            </p:attrNameLst>
                                          </p:cBhvr>
                                          <p:to>
                                            <p:strVal val="hidden"/>
                                          </p:to>
                                        </p:set>
                                      </p:childTnLst>
                                    </p:cTn>
                                  </p:par>
                                </p:childTnLst>
                              </p:cTn>
                            </p:par>
                            <p:par>
                              <p:cTn id="260" fill="hold">
                                <p:stCondLst>
                                  <p:cond delay="500"/>
                                </p:stCondLst>
                                <p:childTnLst>
                                  <p:par>
                                    <p:cTn id="261" presetID="22" presetClass="entr" presetSubtype="1" fill="hold" grpId="0" nodeType="after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wipe(up)">
                                          <p:cBhvr>
                                            <p:cTn id="263" dur="150"/>
                                            <p:tgtEl>
                                              <p:spTgt spid="89"/>
                                            </p:tgtEl>
                                          </p:cBhvr>
                                        </p:animEffect>
                                      </p:childTnLst>
                                    </p:cTn>
                                  </p:par>
                                </p:childTnLst>
                              </p:cTn>
                            </p:par>
                            <p:par>
                              <p:cTn id="264" fill="hold">
                                <p:stCondLst>
                                  <p:cond delay="650"/>
                                </p:stCondLst>
                                <p:childTnLst>
                                  <p:par>
                                    <p:cTn id="265" presetID="22" presetClass="entr" presetSubtype="8" fill="hold" grpId="0" nodeType="after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wipe(left)">
                                          <p:cBhvr>
                                            <p:cTn id="267" dur="150"/>
                                            <p:tgtEl>
                                              <p:spTgt spid="90"/>
                                            </p:tgtEl>
                                          </p:cBhvr>
                                        </p:animEffect>
                                      </p:childTnLst>
                                    </p:cTn>
                                  </p:par>
                                </p:childTnLst>
                              </p:cTn>
                            </p:par>
                            <p:par>
                              <p:cTn id="268" fill="hold">
                                <p:stCondLst>
                                  <p:cond delay="800"/>
                                </p:stCondLst>
                                <p:childTnLst>
                                  <p:par>
                                    <p:cTn id="269" presetID="22" presetClass="entr" presetSubtype="8" fill="hold" grpId="0" nodeType="afterEffect">
                                      <p:stCondLst>
                                        <p:cond delay="0"/>
                                      </p:stCondLst>
                                      <p:childTnLst>
                                        <p:set>
                                          <p:cBhvr>
                                            <p:cTn id="270" dur="1" fill="hold">
                                              <p:stCondLst>
                                                <p:cond delay="0"/>
                                              </p:stCondLst>
                                            </p:cTn>
                                            <p:tgtEl>
                                              <p:spTgt spid="91"/>
                                            </p:tgtEl>
                                            <p:attrNameLst>
                                              <p:attrName>style.visibility</p:attrName>
                                            </p:attrNameLst>
                                          </p:cBhvr>
                                          <p:to>
                                            <p:strVal val="visible"/>
                                          </p:to>
                                        </p:set>
                                        <p:animEffect transition="in" filter="wipe(left)">
                                          <p:cBhvr>
                                            <p:cTn id="27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40" grpId="0" build="allAtOnce"/>
          <p:bldP spid="41" grpId="0" uiExpand="1" build="p"/>
          <p:bldP spid="41" grpId="1" uiExpand="1" build="p"/>
          <p:bldP spid="42" grpId="0" uiExpand="1" build="p"/>
          <p:bldP spid="42" grpId="1" uiExpand="1" build="p"/>
          <p:bldP spid="43" grpId="0" uiExpand="1" build="p"/>
          <p:bldP spid="43" grpId="1" uiExpand="1" build="p"/>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6" grpId="0" animBg="1"/>
          <p:bldP spid="86" grpId="1" animBg="1"/>
          <p:bldP spid="87" grpId="0" animBg="1"/>
          <p:bldP spid="87" grpId="1" animBg="1"/>
          <p:bldP spid="89" grpId="0" animBg="1"/>
          <p:bldP spid="90" grpId="0" animBg="1"/>
          <p:bldP spid="91"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Map">
            <a:extLst>
              <a:ext uri="{FF2B5EF4-FFF2-40B4-BE49-F238E27FC236}">
                <a16:creationId xmlns:a16="http://schemas.microsoft.com/office/drawing/2014/main" id="{1158E44C-944E-8F1A-9183-97A22DF3F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0"/>
            <a:ext cx="7262813"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0FD3E96-DA80-5B56-6836-88515700B0CF}"/>
              </a:ext>
            </a:extLst>
          </p:cNvPr>
          <p:cNvSpPr/>
          <p:nvPr/>
        </p:nvSpPr>
        <p:spPr bwMode="auto">
          <a:xfrm>
            <a:off x="2728913" y="2064370"/>
            <a:ext cx="871538" cy="383555"/>
          </a:xfrm>
          <a:prstGeom prst="ellipse">
            <a:avLst/>
          </a:prstGeom>
          <a:noFill/>
          <a:ln w="762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30" name="Banjul Gambia skyline">
            <a:extLst>
              <a:ext uri="{FF2B5EF4-FFF2-40B4-BE49-F238E27FC236}">
                <a16:creationId xmlns:a16="http://schemas.microsoft.com/office/drawing/2014/main" id="{2D8B0D93-53C0-7F9D-857B-69790D3423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 t="8042" r="272" b="8042"/>
          <a:stretch/>
        </p:blipFill>
        <p:spPr bwMode="auto">
          <a:xfrm>
            <a:off x="-16626" y="0"/>
            <a:ext cx="12208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School Kids" descr="A picture containing person, group, people, several&#10;&#10;Description automatically generated">
            <a:extLst>
              <a:ext uri="{FF2B5EF4-FFF2-40B4-BE49-F238E27FC236}">
                <a16:creationId xmlns:a16="http://schemas.microsoft.com/office/drawing/2014/main" id="{16CE6A41-07FA-55E6-2F88-10D12526C2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 t="4643" r="-46" b="21479"/>
          <a:stretch/>
        </p:blipFill>
        <p:spPr>
          <a:xfrm>
            <a:off x="-16625" y="0"/>
            <a:ext cx="12225250" cy="6858000"/>
          </a:xfrm>
          <a:prstGeom prst="rect">
            <a:avLst/>
          </a:prstGeom>
        </p:spPr>
      </p:pic>
      <p:pic>
        <p:nvPicPr>
          <p:cNvPr id="1026" name="First Cart">
            <a:extLst>
              <a:ext uri="{FF2B5EF4-FFF2-40B4-BE49-F238E27FC236}">
                <a16:creationId xmlns:a16="http://schemas.microsoft.com/office/drawing/2014/main" id="{23CF703D-E54A-1FAF-C8EB-8FA607F40D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6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Second Cart">
            <a:extLst>
              <a:ext uri="{FF2B5EF4-FFF2-40B4-BE49-F238E27FC236}">
                <a16:creationId xmlns:a16="http://schemas.microsoft.com/office/drawing/2014/main" id="{48B3C172-550A-BDF2-2681-DF0113873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2" b="7812"/>
          <a:stretch/>
        </p:blipFill>
        <p:spPr bwMode="auto">
          <a:xfrm>
            <a:off x="-166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EB7B9A-1C47-0974-C3BD-6EADACC5D3FE}"/>
              </a:ext>
            </a:extLst>
          </p:cNvPr>
          <p:cNvSpPr txBox="1"/>
          <p:nvPr/>
        </p:nvSpPr>
        <p:spPr>
          <a:xfrm>
            <a:off x="97972" y="6419990"/>
            <a:ext cx="5000897" cy="338554"/>
          </a:xfrm>
          <a:prstGeom prst="rect">
            <a:avLst/>
          </a:prstGeom>
          <a:solidFill>
            <a:srgbClr val="000000">
              <a:alpha val="50196"/>
            </a:srgbClr>
          </a:solidFill>
        </p:spPr>
        <p:txBody>
          <a:bodyPr wrap="square">
            <a:spAutoFit/>
          </a:bodyPr>
          <a:lstStyle/>
          <a:p>
            <a:pPr algn="ctr"/>
            <a:r>
              <a:rPr lang="en-US" sz="1600" b="0" i="0" dirty="0">
                <a:solidFill>
                  <a:schemeClr val="bg1"/>
                </a:solidFill>
                <a:effectLst/>
                <a:latin typeface="Calibri" panose="020F0502020204030204" pitchFamily="34" charset="0"/>
                <a:cs typeface="Calibri" panose="020F0502020204030204" pitchFamily="34" charset="0"/>
              </a:rPr>
              <a:t>Photo and project information courtesy of the World Bank</a:t>
            </a:r>
            <a:endParaRPr lang="en-U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15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descr="Stack of multicolored books">
            <a:extLst>
              <a:ext uri="{FF2B5EF4-FFF2-40B4-BE49-F238E27FC236}">
                <a16:creationId xmlns:a16="http://schemas.microsoft.com/office/drawing/2014/main" id="{3F158702-B803-D5DD-DB26-0F96AD712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9" t="472" r="15449" b="472"/>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71253" y="2112579"/>
            <a:ext cx="2881548" cy="581828"/>
          </a:xfrm>
          <a:custGeom>
            <a:avLst/>
            <a:gdLst>
              <a:gd name="connsiteX0" fmla="*/ 0 w 2881548"/>
              <a:gd name="connsiteY0" fmla="*/ 290914 h 581828"/>
              <a:gd name="connsiteX1" fmla="*/ 1440774 w 2881548"/>
              <a:gd name="connsiteY1" fmla="*/ 0 h 581828"/>
              <a:gd name="connsiteX2" fmla="*/ 2881548 w 2881548"/>
              <a:gd name="connsiteY2" fmla="*/ 290914 h 581828"/>
              <a:gd name="connsiteX3" fmla="*/ 1440774 w 2881548"/>
              <a:gd name="connsiteY3" fmla="*/ 581828 h 581828"/>
              <a:gd name="connsiteX4" fmla="*/ 0 w 2881548"/>
              <a:gd name="connsiteY4" fmla="*/ 290914 h 58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48" h="581828" extrusionOk="0">
                <a:moveTo>
                  <a:pt x="0" y="290914"/>
                </a:moveTo>
                <a:cubicBezTo>
                  <a:pt x="-79804" y="133661"/>
                  <a:pt x="703288" y="57252"/>
                  <a:pt x="1440774" y="0"/>
                </a:cubicBezTo>
                <a:cubicBezTo>
                  <a:pt x="2239431" y="6031"/>
                  <a:pt x="2882002" y="144100"/>
                  <a:pt x="2881548" y="290914"/>
                </a:cubicBezTo>
                <a:cubicBezTo>
                  <a:pt x="2841425" y="391047"/>
                  <a:pt x="2311669" y="672722"/>
                  <a:pt x="1440774" y="581828"/>
                </a:cubicBezTo>
                <a:cubicBezTo>
                  <a:pt x="652236" y="555120"/>
                  <a:pt x="9771" y="469798"/>
                  <a:pt x="0" y="290914"/>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54182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ounded Rectangle 5"/>
          <p:cNvSpPr/>
          <p:nvPr/>
        </p:nvSpPr>
        <p:spPr bwMode="auto">
          <a:xfrm>
            <a:off x="6166087" y="1187018"/>
            <a:ext cx="874251"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Year: 1990</a:t>
            </a:r>
          </a:p>
        </p:txBody>
      </p:sp>
      <p:sp>
        <p:nvSpPr>
          <p:cNvPr id="9" name="Rounded Rectangle 8"/>
          <p:cNvSpPr/>
          <p:nvPr/>
        </p:nvSpPr>
        <p:spPr bwMode="auto">
          <a:xfrm>
            <a:off x="5486742" y="114398"/>
            <a:ext cx="1553596" cy="817245"/>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ecological discipline</a:t>
            </a:r>
          </a:p>
        </p:txBody>
      </p:sp>
      <p:sp>
        <p:nvSpPr>
          <p:cNvPr id="10" name="Rounded Rectangle 9"/>
          <p:cNvSpPr/>
          <p:nvPr/>
        </p:nvSpPr>
        <p:spPr bwMode="auto">
          <a:xfrm>
            <a:off x="2758571" y="368476"/>
            <a:ext cx="2150547" cy="340519"/>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body of knowledge</a:t>
            </a:r>
          </a:p>
        </p:txBody>
      </p:sp>
      <p:sp>
        <p:nvSpPr>
          <p:cNvPr id="11" name="Rounded Rectangle 10"/>
          <p:cNvSpPr/>
          <p:nvPr/>
        </p:nvSpPr>
        <p:spPr bwMode="auto">
          <a:xfrm>
            <a:off x="2758571" y="1063289"/>
            <a:ext cx="2150547"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How people learn and how to enhance learning</a:t>
            </a:r>
          </a:p>
        </p:txBody>
      </p:sp>
      <p:sp>
        <p:nvSpPr>
          <p:cNvPr id="12" name="Rounded Rectangle 11"/>
          <p:cNvSpPr/>
          <p:nvPr/>
        </p:nvSpPr>
        <p:spPr bwMode="auto">
          <a:xfrm>
            <a:off x="2758571" y="2021050"/>
            <a:ext cx="2150547" cy="340519"/>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Scientific Research</a:t>
            </a:r>
          </a:p>
        </p:txBody>
      </p:sp>
      <p:sp>
        <p:nvSpPr>
          <p:cNvPr id="13" name="Rounded Rectangle 12"/>
          <p:cNvSpPr/>
          <p:nvPr/>
        </p:nvSpPr>
        <p:spPr bwMode="auto">
          <a:xfrm>
            <a:off x="358815" y="2007793"/>
            <a:ext cx="1795100"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Human cognition and learning</a:t>
            </a:r>
          </a:p>
        </p:txBody>
      </p:sp>
      <p:sp>
        <p:nvSpPr>
          <p:cNvPr id="14" name="Rounded Rectangle 13"/>
          <p:cNvSpPr/>
          <p:nvPr/>
        </p:nvSpPr>
        <p:spPr bwMode="auto">
          <a:xfrm>
            <a:off x="358815" y="3173723"/>
            <a:ext cx="1795105"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 theory and practice</a:t>
            </a:r>
          </a:p>
        </p:txBody>
      </p:sp>
      <p:cxnSp>
        <p:nvCxnSpPr>
          <p:cNvPr id="16" name="Straight Arrow Connector 15"/>
          <p:cNvCxnSpPr>
            <a:cxnSpLocks/>
            <a:endCxn id="10" idx="3"/>
          </p:cNvCxnSpPr>
          <p:nvPr/>
        </p:nvCxnSpPr>
        <p:spPr bwMode="auto">
          <a:xfrm flipH="1" flipV="1">
            <a:off x="4909118" y="538736"/>
            <a:ext cx="1187608" cy="213237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6" name="Group 355"/>
          <p:cNvGrpSpPr/>
          <p:nvPr/>
        </p:nvGrpSpPr>
        <p:grpSpPr>
          <a:xfrm>
            <a:off x="3399502" y="708995"/>
            <a:ext cx="868685" cy="354294"/>
            <a:chOff x="2036375" y="708995"/>
            <a:chExt cx="868685" cy="354294"/>
          </a:xfrm>
        </p:grpSpPr>
        <p:cxnSp>
          <p:nvCxnSpPr>
            <p:cNvPr id="22" name="Straight Arrow Connector 21"/>
            <p:cNvCxnSpPr>
              <a:cxnSpLocks/>
              <a:stCxn id="10" idx="2"/>
              <a:endCxn id="11" idx="0"/>
            </p:cNvCxnSpPr>
            <p:nvPr/>
          </p:nvCxnSpPr>
          <p:spPr bwMode="auto">
            <a:xfrm>
              <a:off x="2470718" y="708995"/>
              <a:ext cx="0" cy="354294"/>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56" name="TextBox 55"/>
            <p:cNvSpPr txBox="1"/>
            <p:nvPr/>
          </p:nvSpPr>
          <p:spPr>
            <a:xfrm>
              <a:off x="2036375" y="800618"/>
              <a:ext cx="868685"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…about…</a:t>
              </a:r>
            </a:p>
          </p:txBody>
        </p:sp>
      </p:grpSp>
      <p:grpSp>
        <p:nvGrpSpPr>
          <p:cNvPr id="357" name="Group 356"/>
          <p:cNvGrpSpPr/>
          <p:nvPr/>
        </p:nvGrpSpPr>
        <p:grpSpPr>
          <a:xfrm>
            <a:off x="2912809" y="1642171"/>
            <a:ext cx="1842072" cy="378879"/>
            <a:chOff x="1458816" y="1642170"/>
            <a:chExt cx="1842072" cy="378879"/>
          </a:xfrm>
        </p:grpSpPr>
        <p:cxnSp>
          <p:nvCxnSpPr>
            <p:cNvPr id="27" name="Straight Arrow Connector 26"/>
            <p:cNvCxnSpPr>
              <a:cxnSpLocks/>
              <a:stCxn id="11" idx="2"/>
              <a:endCxn id="12" idx="0"/>
            </p:cNvCxnSpPr>
            <p:nvPr/>
          </p:nvCxnSpPr>
          <p:spPr bwMode="auto">
            <a:xfrm>
              <a:off x="2379852" y="1642170"/>
              <a:ext cx="0" cy="378879"/>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60" name="TextBox 59"/>
            <p:cNvSpPr txBox="1"/>
            <p:nvPr/>
          </p:nvSpPr>
          <p:spPr>
            <a:xfrm>
              <a:off x="1458816" y="1750548"/>
              <a:ext cx="1842072"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…derived from…</a:t>
              </a:r>
            </a:p>
          </p:txBody>
        </p:sp>
      </p:grpSp>
      <p:grpSp>
        <p:nvGrpSpPr>
          <p:cNvPr id="358" name="Group 357"/>
          <p:cNvGrpSpPr/>
          <p:nvPr/>
        </p:nvGrpSpPr>
        <p:grpSpPr>
          <a:xfrm>
            <a:off x="2153916" y="2297234"/>
            <a:ext cx="1679929" cy="1165930"/>
            <a:chOff x="629916" y="2297234"/>
            <a:chExt cx="1679931" cy="1165930"/>
          </a:xfrm>
        </p:grpSpPr>
        <p:cxnSp>
          <p:nvCxnSpPr>
            <p:cNvPr id="33" name="Curved Connector 32"/>
            <p:cNvCxnSpPr>
              <a:cxnSpLocks/>
              <a:stCxn id="12" idx="2"/>
              <a:endCxn id="61" idx="3"/>
            </p:cNvCxnSpPr>
            <p:nvPr/>
          </p:nvCxnSpPr>
          <p:spPr bwMode="auto">
            <a:xfrm rot="5400000">
              <a:off x="1567302" y="2296848"/>
              <a:ext cx="677825" cy="807265"/>
            </a:xfrm>
            <a:prstGeom prst="curvedConnector2">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35" name="Curved Connector 34"/>
            <p:cNvCxnSpPr>
              <a:cxnSpLocks/>
              <a:stCxn id="61" idx="1"/>
              <a:endCxn id="14" idx="3"/>
            </p:cNvCxnSpPr>
            <p:nvPr/>
          </p:nvCxnSpPr>
          <p:spPr bwMode="auto">
            <a:xfrm rot="10800000" flipV="1">
              <a:off x="629920" y="3039394"/>
              <a:ext cx="604651" cy="42377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sp>
          <p:nvSpPr>
            <p:cNvPr id="61" name="TextBox 60"/>
            <p:cNvSpPr txBox="1"/>
            <p:nvPr/>
          </p:nvSpPr>
          <p:spPr>
            <a:xfrm>
              <a:off x="1234571" y="2947028"/>
              <a:ext cx="26801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a:t>
              </a:r>
            </a:p>
          </p:txBody>
        </p:sp>
        <p:cxnSp>
          <p:nvCxnSpPr>
            <p:cNvPr id="66" name="Curved Connector 65"/>
            <p:cNvCxnSpPr>
              <a:cxnSpLocks/>
              <a:stCxn id="61" idx="1"/>
              <a:endCxn id="13" idx="3"/>
            </p:cNvCxnSpPr>
            <p:nvPr/>
          </p:nvCxnSpPr>
          <p:spPr bwMode="auto">
            <a:xfrm rot="10800000">
              <a:off x="629916" y="2297234"/>
              <a:ext cx="604656" cy="74216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60" name="Group 359"/>
          <p:cNvGrpSpPr/>
          <p:nvPr/>
        </p:nvGrpSpPr>
        <p:grpSpPr>
          <a:xfrm>
            <a:off x="6008186" y="1765900"/>
            <a:ext cx="917639" cy="1042081"/>
            <a:chOff x="4484186" y="1765900"/>
            <a:chExt cx="917639" cy="1042081"/>
          </a:xfrm>
        </p:grpSpPr>
        <p:cxnSp>
          <p:nvCxnSpPr>
            <p:cNvPr id="5" name="Straight Arrow Connector 4"/>
            <p:cNvCxnSpPr>
              <a:cxnSpLocks/>
              <a:endCxn id="6" idx="2"/>
            </p:cNvCxnSpPr>
            <p:nvPr/>
          </p:nvCxnSpPr>
          <p:spPr bwMode="auto">
            <a:xfrm flipV="1">
              <a:off x="4601213" y="1765900"/>
              <a:ext cx="478000" cy="104208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sp>
          <p:nvSpPr>
            <p:cNvPr id="73" name="TextBox 72"/>
            <p:cNvSpPr txBox="1"/>
            <p:nvPr/>
          </p:nvSpPr>
          <p:spPr>
            <a:xfrm>
              <a:off x="4484186" y="1971467"/>
              <a:ext cx="917639"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Formally Established</a:t>
              </a:r>
            </a:p>
          </p:txBody>
        </p:sp>
      </p:grpSp>
      <p:sp>
        <p:nvSpPr>
          <p:cNvPr id="74" name="TextBox 73"/>
          <p:cNvSpPr txBox="1"/>
          <p:nvPr/>
        </p:nvSpPr>
        <p:spPr>
          <a:xfrm>
            <a:off x="5285808" y="1357745"/>
            <a:ext cx="278482" cy="259766"/>
          </a:xfrm>
          <a:prstGeom prst="ellipse">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a:t>
            </a:r>
          </a:p>
        </p:txBody>
      </p:sp>
      <p:cxnSp>
        <p:nvCxnSpPr>
          <p:cNvPr id="75" name="Straight Arrow Connector 74"/>
          <p:cNvCxnSpPr>
            <a:stCxn id="74" idx="7"/>
            <a:endCxn id="9" idx="2"/>
          </p:cNvCxnSpPr>
          <p:nvPr/>
        </p:nvCxnSpPr>
        <p:spPr bwMode="auto">
          <a:xfrm flipV="1">
            <a:off x="5523507" y="931643"/>
            <a:ext cx="740033" cy="464144"/>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9" name="Group 358"/>
          <p:cNvGrpSpPr/>
          <p:nvPr/>
        </p:nvGrpSpPr>
        <p:grpSpPr>
          <a:xfrm>
            <a:off x="281020" y="2586675"/>
            <a:ext cx="1923518" cy="587048"/>
            <a:chOff x="-97135" y="2513492"/>
            <a:chExt cx="1096133" cy="587048"/>
          </a:xfrm>
        </p:grpSpPr>
        <p:cxnSp>
          <p:nvCxnSpPr>
            <p:cNvPr id="71" name="Straight Connector 70"/>
            <p:cNvCxnSpPr>
              <a:cxnSpLocks/>
              <a:stCxn id="13" idx="2"/>
              <a:endCxn id="14" idx="0"/>
            </p:cNvCxnSpPr>
            <p:nvPr/>
          </p:nvCxnSpPr>
          <p:spPr bwMode="auto">
            <a:xfrm>
              <a:off x="458674" y="2513492"/>
              <a:ext cx="2" cy="587048"/>
            </a:xfrm>
            <a:prstGeom prst="line">
              <a:avLst/>
            </a:prstGeom>
            <a:solidFill>
              <a:schemeClr val="accent1"/>
            </a:solidFill>
            <a:ln w="25400" cap="flat" cmpd="sng" algn="ctr">
              <a:solidFill>
                <a:schemeClr val="bg1"/>
              </a:solidFill>
              <a:prstDash val="sysDot"/>
              <a:miter lim="800000"/>
              <a:headEnd type="none" w="med" len="med"/>
              <a:tailEnd type="none" w="med" len="med"/>
            </a:ln>
            <a:effectLst/>
          </p:spPr>
        </p:cxnSp>
        <p:sp>
          <p:nvSpPr>
            <p:cNvPr id="78" name="TextBox 77"/>
            <p:cNvSpPr txBox="1"/>
            <p:nvPr/>
          </p:nvSpPr>
          <p:spPr>
            <a:xfrm>
              <a:off x="-97135" y="2718057"/>
              <a:ext cx="1096133" cy="184731"/>
            </a:xfrm>
            <a:prstGeom prst="rect">
              <a:avLst/>
            </a:prstGeom>
            <a:solidFill>
              <a:schemeClr val="tx1"/>
            </a:solidFill>
            <a:ln>
              <a:noFill/>
            </a:ln>
          </p:spPr>
          <p:txBody>
            <a:bodyPr wrap="square" lIns="0" tIns="0" rIns="0" bIns="0" rtlCol="0" anchor="ctr">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(linked together)</a:t>
              </a:r>
            </a:p>
          </p:txBody>
        </p:sp>
      </p:grpSp>
      <p:grpSp>
        <p:nvGrpSpPr>
          <p:cNvPr id="367" name="Group 366"/>
          <p:cNvGrpSpPr/>
          <p:nvPr/>
        </p:nvGrpSpPr>
        <p:grpSpPr>
          <a:xfrm>
            <a:off x="6322090" y="1416366"/>
            <a:ext cx="2502530" cy="1666438"/>
            <a:chOff x="4798090" y="1358491"/>
            <a:chExt cx="2502530" cy="1666438"/>
          </a:xfrm>
        </p:grpSpPr>
        <p:cxnSp>
          <p:nvCxnSpPr>
            <p:cNvPr id="45" name="Straight Arrow Connector 44"/>
            <p:cNvCxnSpPr>
              <a:cxnSpLocks/>
              <a:endCxn id="101" idx="2"/>
            </p:cNvCxnSpPr>
            <p:nvPr/>
          </p:nvCxnSpPr>
          <p:spPr bwMode="auto">
            <a:xfrm flipV="1">
              <a:off x="4798090" y="1726349"/>
              <a:ext cx="1836690" cy="129858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sp>
          <p:nvSpPr>
            <p:cNvPr id="101" name="TextBox 100"/>
            <p:cNvSpPr txBox="1"/>
            <p:nvPr/>
          </p:nvSpPr>
          <p:spPr>
            <a:xfrm>
              <a:off x="5968939" y="1358491"/>
              <a:ext cx="1331681"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Interdisciplinary field, including…</a:t>
              </a:r>
            </a:p>
          </p:txBody>
        </p:sp>
      </p:grpSp>
      <p:grpSp>
        <p:nvGrpSpPr>
          <p:cNvPr id="372" name="Group 371"/>
          <p:cNvGrpSpPr/>
          <p:nvPr/>
        </p:nvGrpSpPr>
        <p:grpSpPr>
          <a:xfrm>
            <a:off x="8824620" y="1600295"/>
            <a:ext cx="3084075" cy="381587"/>
            <a:chOff x="7300620" y="1295261"/>
            <a:chExt cx="3084075" cy="381587"/>
          </a:xfrm>
          <a:solidFill>
            <a:srgbClr val="1C75BC"/>
          </a:solidFill>
        </p:grpSpPr>
        <p:sp>
          <p:nvSpPr>
            <p:cNvPr id="49" name="Rounded Rectangle 48"/>
            <p:cNvSpPr/>
            <p:nvPr/>
          </p:nvSpPr>
          <p:spPr bwMode="auto">
            <a:xfrm>
              <a:off x="8007255" y="1338520"/>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Cognitive Science</a:t>
              </a:r>
            </a:p>
          </p:txBody>
        </p:sp>
        <p:cxnSp>
          <p:nvCxnSpPr>
            <p:cNvPr id="103" name="Straight Arrow Connector 102"/>
            <p:cNvCxnSpPr>
              <a:cxnSpLocks/>
              <a:stCxn id="101" idx="3"/>
              <a:endCxn id="49" idx="1"/>
            </p:cNvCxnSpPr>
            <p:nvPr/>
          </p:nvCxnSpPr>
          <p:spPr bwMode="auto">
            <a:xfrm>
              <a:off x="7300620" y="1295261"/>
              <a:ext cx="706635" cy="212423"/>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0" name="Group 369"/>
          <p:cNvGrpSpPr/>
          <p:nvPr/>
        </p:nvGrpSpPr>
        <p:grpSpPr>
          <a:xfrm>
            <a:off x="8824620" y="869977"/>
            <a:ext cx="3076690" cy="730318"/>
            <a:chOff x="6815599" y="694153"/>
            <a:chExt cx="3076690" cy="730318"/>
          </a:xfrm>
          <a:solidFill>
            <a:srgbClr val="1C75BC"/>
          </a:solidFill>
        </p:grpSpPr>
        <p:sp>
          <p:nvSpPr>
            <p:cNvPr id="50" name="Rounded Rectangle 49"/>
            <p:cNvSpPr/>
            <p:nvPr/>
          </p:nvSpPr>
          <p:spPr bwMode="auto">
            <a:xfrm>
              <a:off x="7514849" y="69415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Neuroscience</a:t>
              </a:r>
            </a:p>
          </p:txBody>
        </p:sp>
        <p:cxnSp>
          <p:nvCxnSpPr>
            <p:cNvPr id="107" name="Straight Arrow Connector 106"/>
            <p:cNvCxnSpPr>
              <a:cxnSpLocks/>
              <a:stCxn id="101" idx="3"/>
              <a:endCxn id="50" idx="1"/>
            </p:cNvCxnSpPr>
            <p:nvPr/>
          </p:nvCxnSpPr>
          <p:spPr bwMode="auto">
            <a:xfrm flipV="1">
              <a:off x="6815599" y="863317"/>
              <a:ext cx="699250" cy="561154"/>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3" name="Group 372"/>
          <p:cNvGrpSpPr/>
          <p:nvPr/>
        </p:nvGrpSpPr>
        <p:grpSpPr>
          <a:xfrm>
            <a:off x="8824620" y="1600295"/>
            <a:ext cx="3076690" cy="762510"/>
            <a:chOff x="7300619" y="1346038"/>
            <a:chExt cx="3076690" cy="762510"/>
          </a:xfrm>
          <a:solidFill>
            <a:srgbClr val="1C75BC"/>
          </a:solidFill>
        </p:grpSpPr>
        <p:sp>
          <p:nvSpPr>
            <p:cNvPr id="51" name="Rounded Rectangle 50"/>
            <p:cNvSpPr/>
            <p:nvPr/>
          </p:nvSpPr>
          <p:spPr bwMode="auto">
            <a:xfrm>
              <a:off x="7999869" y="1768029"/>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Computer Science</a:t>
              </a:r>
            </a:p>
          </p:txBody>
        </p:sp>
        <p:cxnSp>
          <p:nvCxnSpPr>
            <p:cNvPr id="113" name="Straight Arrow Connector 112"/>
            <p:cNvCxnSpPr>
              <a:cxnSpLocks/>
              <a:stCxn id="101" idx="3"/>
              <a:endCxn id="51" idx="1"/>
            </p:cNvCxnSpPr>
            <p:nvPr/>
          </p:nvCxnSpPr>
          <p:spPr bwMode="auto">
            <a:xfrm>
              <a:off x="7300619" y="1346038"/>
              <a:ext cx="699250" cy="59225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8" name="Group 367"/>
          <p:cNvGrpSpPr/>
          <p:nvPr/>
        </p:nvGrpSpPr>
        <p:grpSpPr>
          <a:xfrm>
            <a:off x="8824620" y="107525"/>
            <a:ext cx="3076690" cy="1492770"/>
            <a:chOff x="6815599" y="158956"/>
            <a:chExt cx="3076690" cy="1492770"/>
          </a:xfrm>
          <a:solidFill>
            <a:srgbClr val="1C75BC"/>
          </a:solidFill>
        </p:grpSpPr>
        <p:sp>
          <p:nvSpPr>
            <p:cNvPr id="52" name="Rounded Rectangle 51"/>
            <p:cNvSpPr/>
            <p:nvPr/>
          </p:nvSpPr>
          <p:spPr bwMode="auto">
            <a:xfrm>
              <a:off x="7514849" y="158956"/>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a:t>
              </a:r>
            </a:p>
          </p:txBody>
        </p:sp>
        <p:cxnSp>
          <p:nvCxnSpPr>
            <p:cNvPr id="116" name="Straight Arrow Connector 115"/>
            <p:cNvCxnSpPr>
              <a:cxnSpLocks/>
              <a:stCxn id="101" idx="3"/>
              <a:endCxn id="52" idx="1"/>
            </p:cNvCxnSpPr>
            <p:nvPr/>
          </p:nvCxnSpPr>
          <p:spPr bwMode="auto">
            <a:xfrm flipV="1">
              <a:off x="6815599" y="329216"/>
              <a:ext cx="699250" cy="1322510"/>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9" name="Group 368"/>
          <p:cNvGrpSpPr/>
          <p:nvPr/>
        </p:nvGrpSpPr>
        <p:grpSpPr>
          <a:xfrm>
            <a:off x="8824620" y="488390"/>
            <a:ext cx="3076690" cy="1111905"/>
            <a:chOff x="6815599" y="365023"/>
            <a:chExt cx="3076690" cy="1111905"/>
          </a:xfrm>
          <a:solidFill>
            <a:srgbClr val="1C75BC"/>
          </a:solidFill>
        </p:grpSpPr>
        <p:sp>
          <p:nvSpPr>
            <p:cNvPr id="53" name="Rounded Rectangle 52"/>
            <p:cNvSpPr/>
            <p:nvPr/>
          </p:nvSpPr>
          <p:spPr bwMode="auto">
            <a:xfrm>
              <a:off x="7514849" y="36502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Anthropology</a:t>
              </a:r>
            </a:p>
          </p:txBody>
        </p:sp>
        <p:cxnSp>
          <p:nvCxnSpPr>
            <p:cNvPr id="119" name="Straight Arrow Connector 118"/>
            <p:cNvCxnSpPr>
              <a:cxnSpLocks/>
              <a:stCxn id="101" idx="3"/>
              <a:endCxn id="53" idx="1"/>
            </p:cNvCxnSpPr>
            <p:nvPr/>
          </p:nvCxnSpPr>
          <p:spPr bwMode="auto">
            <a:xfrm flipV="1">
              <a:off x="6815599" y="534187"/>
              <a:ext cx="699250" cy="94274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4" name="Group 373"/>
          <p:cNvGrpSpPr/>
          <p:nvPr/>
        </p:nvGrpSpPr>
        <p:grpSpPr>
          <a:xfrm>
            <a:off x="8824620" y="1600295"/>
            <a:ext cx="3076691" cy="1150917"/>
            <a:chOff x="7288815" y="1411807"/>
            <a:chExt cx="3076691" cy="1150917"/>
          </a:xfrm>
          <a:solidFill>
            <a:srgbClr val="1C75BC"/>
          </a:solidFill>
        </p:grpSpPr>
        <p:sp>
          <p:nvSpPr>
            <p:cNvPr id="54" name="Rounded Rectangle 53"/>
            <p:cNvSpPr/>
            <p:nvPr/>
          </p:nvSpPr>
          <p:spPr bwMode="auto">
            <a:xfrm>
              <a:off x="7988066" y="2222205"/>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Linguistics</a:t>
              </a:r>
            </a:p>
          </p:txBody>
        </p:sp>
        <p:cxnSp>
          <p:nvCxnSpPr>
            <p:cNvPr id="122" name="Straight Arrow Connector 121"/>
            <p:cNvCxnSpPr>
              <a:cxnSpLocks/>
              <a:stCxn id="101" idx="3"/>
              <a:endCxn id="54" idx="1"/>
            </p:cNvCxnSpPr>
            <p:nvPr/>
          </p:nvCxnSpPr>
          <p:spPr bwMode="auto">
            <a:xfrm>
              <a:off x="7288815" y="1411807"/>
              <a:ext cx="699251" cy="98065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1" name="Group 370"/>
          <p:cNvGrpSpPr/>
          <p:nvPr/>
        </p:nvGrpSpPr>
        <p:grpSpPr>
          <a:xfrm>
            <a:off x="8824620" y="1257289"/>
            <a:ext cx="3076690" cy="343006"/>
            <a:chOff x="6815599" y="968059"/>
            <a:chExt cx="3076690" cy="343006"/>
          </a:xfrm>
          <a:solidFill>
            <a:srgbClr val="1C75BC"/>
          </a:solidFill>
        </p:grpSpPr>
        <p:sp>
          <p:nvSpPr>
            <p:cNvPr id="55" name="Rounded Rectangle 54"/>
            <p:cNvSpPr/>
            <p:nvPr/>
          </p:nvSpPr>
          <p:spPr bwMode="auto">
            <a:xfrm>
              <a:off x="7514849" y="968059"/>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Design Science</a:t>
              </a:r>
            </a:p>
          </p:txBody>
        </p:sp>
        <p:cxnSp>
          <p:nvCxnSpPr>
            <p:cNvPr id="125" name="Straight Arrow Connector 124"/>
            <p:cNvCxnSpPr>
              <a:cxnSpLocks/>
              <a:stCxn id="101" idx="3"/>
              <a:endCxn id="55" idx="1"/>
            </p:cNvCxnSpPr>
            <p:nvPr/>
          </p:nvCxnSpPr>
          <p:spPr bwMode="auto">
            <a:xfrm flipV="1">
              <a:off x="6815599" y="1137223"/>
              <a:ext cx="699250" cy="173842"/>
            </a:xfrm>
            <a:prstGeom prst="straightConnector1">
              <a:avLst/>
            </a:prstGeom>
            <a:grpFill/>
            <a:ln w="25400" cap="flat" cmpd="sng" algn="ctr">
              <a:solidFill>
                <a:schemeClr val="bg1"/>
              </a:solidFill>
              <a:prstDash val="solid"/>
              <a:miter lim="800000"/>
              <a:headEnd type="none" w="med" len="med"/>
              <a:tailEnd type="triangle"/>
            </a:ln>
            <a:effectLst/>
          </p:spPr>
        </p:cxnSp>
      </p:grpSp>
      <p:pic>
        <p:nvPicPr>
          <p:cNvPr id="176" name="Picture 175" descr="Young woman thinking"/>
          <p:cNvPicPr>
            <a:picLocks noChangeAspect="1"/>
          </p:cNvPicPr>
          <p:nvPr/>
        </p:nvPicPr>
        <p:blipFill rotWithShape="1">
          <a:blip r:embed="rId2" cstate="print">
            <a:extLst>
              <a:ext uri="{28A0092B-C50C-407E-A947-70E740481C1C}">
                <a14:useLocalDpi xmlns:a14="http://schemas.microsoft.com/office/drawing/2010/main" val="0"/>
              </a:ext>
            </a:extLst>
          </a:blip>
          <a:srcRect l="23349" t="10099" r="23349" b="10099"/>
          <a:stretch/>
        </p:blipFill>
        <p:spPr>
          <a:xfrm>
            <a:off x="5181600" y="2631522"/>
            <a:ext cx="1828800" cy="1828800"/>
          </a:xfrm>
          <a:prstGeom prst="ellipse">
            <a:avLst/>
          </a:prstGeom>
          <a:solidFill>
            <a:srgbClr val="ECFEFF"/>
          </a:solidFill>
          <a:ln w="57150">
            <a:solidFill>
              <a:schemeClr val="bg1"/>
            </a:solidFill>
          </a:ln>
        </p:spPr>
      </p:pic>
      <p:sp>
        <p:nvSpPr>
          <p:cNvPr id="182" name="Rounded Rectangle 181"/>
          <p:cNvSpPr/>
          <p:nvPr/>
        </p:nvSpPr>
        <p:spPr bwMode="auto">
          <a:xfrm>
            <a:off x="8100032" y="3384282"/>
            <a:ext cx="3646406"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Create and discover learning innovations</a:t>
            </a:r>
          </a:p>
        </p:txBody>
      </p:sp>
      <p:grpSp>
        <p:nvGrpSpPr>
          <p:cNvPr id="377" name="Group 376"/>
          <p:cNvGrpSpPr/>
          <p:nvPr/>
        </p:nvGrpSpPr>
        <p:grpSpPr>
          <a:xfrm>
            <a:off x="7672377" y="2985441"/>
            <a:ext cx="4048620" cy="560481"/>
            <a:chOff x="6141493" y="2944790"/>
            <a:chExt cx="2659734" cy="560481"/>
          </a:xfrm>
        </p:grpSpPr>
        <p:sp>
          <p:nvSpPr>
            <p:cNvPr id="183" name="Rounded Rectangle 182"/>
            <p:cNvSpPr/>
            <p:nvPr/>
          </p:nvSpPr>
          <p:spPr bwMode="auto">
            <a:xfrm>
              <a:off x="6439138" y="2944790"/>
              <a:ext cx="2362089"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Continuously improve instructional methods</a:t>
              </a:r>
            </a:p>
          </p:txBody>
        </p:sp>
        <p:cxnSp>
          <p:nvCxnSpPr>
            <p:cNvPr id="191" name="Straight Arrow Connector 190"/>
            <p:cNvCxnSpPr>
              <a:cxnSpLocks/>
              <a:stCxn id="190" idx="3"/>
              <a:endCxn id="183" idx="1"/>
            </p:cNvCxnSpPr>
            <p:nvPr/>
          </p:nvCxnSpPr>
          <p:spPr bwMode="auto">
            <a:xfrm flipV="1">
              <a:off x="6141493" y="3115050"/>
              <a:ext cx="297645" cy="39022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76" name="Group 375"/>
          <p:cNvGrpSpPr/>
          <p:nvPr/>
        </p:nvGrpSpPr>
        <p:grpSpPr>
          <a:xfrm>
            <a:off x="7010400" y="3453556"/>
            <a:ext cx="661978" cy="184731"/>
            <a:chOff x="5486400" y="3453556"/>
            <a:chExt cx="661978" cy="184731"/>
          </a:xfrm>
        </p:grpSpPr>
        <p:sp>
          <p:nvSpPr>
            <p:cNvPr id="190" name="TextBox 189"/>
            <p:cNvSpPr txBox="1"/>
            <p:nvPr/>
          </p:nvSpPr>
          <p:spPr>
            <a:xfrm>
              <a:off x="5691178" y="3453556"/>
              <a:ext cx="45720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Goals</a:t>
              </a:r>
            </a:p>
          </p:txBody>
        </p:sp>
        <p:cxnSp>
          <p:nvCxnSpPr>
            <p:cNvPr id="201" name="Straight Arrow Connector 200"/>
            <p:cNvCxnSpPr>
              <a:stCxn id="176" idx="6"/>
              <a:endCxn id="190" idx="1"/>
            </p:cNvCxnSpPr>
            <p:nvPr/>
          </p:nvCxnSpPr>
          <p:spPr bwMode="auto">
            <a:xfrm>
              <a:off x="5486400" y="3545922"/>
              <a:ext cx="204778" cy="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cxnSp>
        <p:nvCxnSpPr>
          <p:cNvPr id="208" name="Straight Arrow Connector 207"/>
          <p:cNvCxnSpPr>
            <a:cxnSpLocks/>
            <a:stCxn id="190" idx="3"/>
            <a:endCxn id="182" idx="1"/>
          </p:cNvCxnSpPr>
          <p:nvPr/>
        </p:nvCxnSpPr>
        <p:spPr bwMode="auto">
          <a:xfrm>
            <a:off x="7672378" y="3545922"/>
            <a:ext cx="427654" cy="8620"/>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78" name="Group 377"/>
          <p:cNvGrpSpPr/>
          <p:nvPr/>
        </p:nvGrpSpPr>
        <p:grpSpPr>
          <a:xfrm>
            <a:off x="7672378" y="3545922"/>
            <a:ext cx="4074060" cy="809109"/>
            <a:chOff x="6148377" y="3535751"/>
            <a:chExt cx="4074060" cy="809109"/>
          </a:xfrm>
          <a:solidFill>
            <a:srgbClr val="00A79D"/>
          </a:solidFill>
        </p:grpSpPr>
        <p:sp>
          <p:nvSpPr>
            <p:cNvPr id="184" name="Rounded Rectangle 183"/>
            <p:cNvSpPr/>
            <p:nvPr/>
          </p:nvSpPr>
          <p:spPr bwMode="auto">
            <a:xfrm>
              <a:off x="6576032" y="3765978"/>
              <a:ext cx="3646405" cy="578882"/>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Apply it to create effective, efficient, and affordable learning</a:t>
              </a:r>
            </a:p>
          </p:txBody>
        </p:sp>
        <p:cxnSp>
          <p:nvCxnSpPr>
            <p:cNvPr id="211" name="Straight Arrow Connector 210"/>
            <p:cNvCxnSpPr>
              <a:cxnSpLocks/>
              <a:stCxn id="190" idx="3"/>
              <a:endCxn id="184" idx="1"/>
            </p:cNvCxnSpPr>
            <p:nvPr/>
          </p:nvCxnSpPr>
          <p:spPr bwMode="auto">
            <a:xfrm>
              <a:off x="6148377" y="3535751"/>
              <a:ext cx="427655" cy="51966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9" name="Group 378"/>
          <p:cNvGrpSpPr/>
          <p:nvPr/>
        </p:nvGrpSpPr>
        <p:grpSpPr>
          <a:xfrm>
            <a:off x="10960100" y="3155701"/>
            <a:ext cx="786338" cy="1687051"/>
            <a:chOff x="8807694" y="3155700"/>
            <a:chExt cx="786338" cy="1687051"/>
          </a:xfrm>
        </p:grpSpPr>
        <p:sp>
          <p:nvSpPr>
            <p:cNvPr id="234" name="TextBox 233"/>
            <p:cNvSpPr txBox="1"/>
            <p:nvPr/>
          </p:nvSpPr>
          <p:spPr>
            <a:xfrm>
              <a:off x="8807694" y="4658020"/>
              <a:ext cx="766510" cy="184731"/>
            </a:xfrm>
            <a:prstGeom prst="rect">
              <a:avLst/>
            </a:prstGeom>
            <a:solidFill>
              <a:schemeClr val="tx1"/>
            </a:solidFill>
            <a:ln>
              <a:noFill/>
            </a:ln>
          </p:spPr>
          <p:txBody>
            <a:bodyPr wrap="square" lIns="0" tIns="0" rIns="0" bIns="0" rtlCol="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Where? </a:t>
              </a:r>
            </a:p>
          </p:txBody>
        </p:sp>
        <p:cxnSp>
          <p:nvCxnSpPr>
            <p:cNvPr id="238" name="Curved Connector 237"/>
            <p:cNvCxnSpPr>
              <a:cxnSpLocks/>
              <a:stCxn id="183" idx="3"/>
              <a:endCxn id="234" idx="3"/>
            </p:cNvCxnSpPr>
            <p:nvPr/>
          </p:nvCxnSpPr>
          <p:spPr bwMode="auto">
            <a:xfrm>
              <a:off x="9568593" y="3155700"/>
              <a:ext cx="5611" cy="1594686"/>
            </a:xfrm>
            <a:prstGeom prst="curvedConnector3">
              <a:avLst>
                <a:gd name="adj1" fmla="val 4174140"/>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1" name="Curved Connector 240"/>
            <p:cNvCxnSpPr>
              <a:cxnSpLocks/>
              <a:stCxn id="182" idx="3"/>
              <a:endCxn id="234" idx="3"/>
            </p:cNvCxnSpPr>
            <p:nvPr/>
          </p:nvCxnSpPr>
          <p:spPr bwMode="auto">
            <a:xfrm flipH="1">
              <a:off x="9574204" y="3554541"/>
              <a:ext cx="19828" cy="1195845"/>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4" name="Curved Connector 243"/>
            <p:cNvCxnSpPr>
              <a:cxnSpLocks/>
              <a:stCxn id="184" idx="3"/>
              <a:endCxn id="234" idx="3"/>
            </p:cNvCxnSpPr>
            <p:nvPr/>
          </p:nvCxnSpPr>
          <p:spPr bwMode="auto">
            <a:xfrm flipH="1">
              <a:off x="9574204" y="4065589"/>
              <a:ext cx="19828" cy="684797"/>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81" name="Group 380"/>
          <p:cNvGrpSpPr/>
          <p:nvPr/>
        </p:nvGrpSpPr>
        <p:grpSpPr>
          <a:xfrm>
            <a:off x="9020984" y="4842753"/>
            <a:ext cx="2322371" cy="712212"/>
            <a:chOff x="6897538" y="4842752"/>
            <a:chExt cx="2322372" cy="712212"/>
          </a:xfrm>
        </p:grpSpPr>
        <p:sp>
          <p:nvSpPr>
            <p:cNvPr id="186" name="Rounded Rectangle 185"/>
            <p:cNvSpPr/>
            <p:nvPr/>
          </p:nvSpPr>
          <p:spPr bwMode="auto">
            <a:xfrm>
              <a:off x="6897538" y="5214445"/>
              <a:ext cx="2037315"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Online / distributed</a:t>
              </a:r>
            </a:p>
          </p:txBody>
        </p:sp>
        <p:cxnSp>
          <p:nvCxnSpPr>
            <p:cNvPr id="255" name="Elbow Connector 254"/>
            <p:cNvCxnSpPr>
              <a:cxnSpLocks/>
              <a:stCxn id="234" idx="2"/>
              <a:endCxn id="186" idx="3"/>
            </p:cNvCxnSpPr>
            <p:nvPr/>
          </p:nvCxnSpPr>
          <p:spPr bwMode="auto">
            <a:xfrm rot="5400000">
              <a:off x="8806405" y="4971200"/>
              <a:ext cx="541954" cy="285057"/>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2" name="Group 381"/>
          <p:cNvGrpSpPr/>
          <p:nvPr/>
        </p:nvGrpSpPr>
        <p:grpSpPr>
          <a:xfrm>
            <a:off x="9020984" y="4842752"/>
            <a:ext cx="2322371" cy="1119485"/>
            <a:chOff x="6868578" y="4842751"/>
            <a:chExt cx="2322371" cy="1119485"/>
          </a:xfrm>
          <a:solidFill>
            <a:srgbClr val="00A79D"/>
          </a:solidFill>
        </p:grpSpPr>
        <p:sp>
          <p:nvSpPr>
            <p:cNvPr id="187" name="Rounded Rectangle 186"/>
            <p:cNvSpPr/>
            <p:nvPr/>
          </p:nvSpPr>
          <p:spPr bwMode="auto">
            <a:xfrm>
              <a:off x="6868578" y="5621717"/>
              <a:ext cx="2048411"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 the job</a:t>
              </a:r>
            </a:p>
          </p:txBody>
        </p:sp>
        <p:cxnSp>
          <p:nvCxnSpPr>
            <p:cNvPr id="258" name="Elbow Connector 257"/>
            <p:cNvCxnSpPr>
              <a:cxnSpLocks/>
              <a:stCxn id="234" idx="2"/>
              <a:endCxn id="187" idx="3"/>
            </p:cNvCxnSpPr>
            <p:nvPr/>
          </p:nvCxnSpPr>
          <p:spPr bwMode="auto">
            <a:xfrm rot="5400000">
              <a:off x="8579356" y="5180384"/>
              <a:ext cx="949226"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3" name="Group 382"/>
          <p:cNvGrpSpPr/>
          <p:nvPr/>
        </p:nvGrpSpPr>
        <p:grpSpPr>
          <a:xfrm>
            <a:off x="9020984" y="4842751"/>
            <a:ext cx="2322372" cy="1531785"/>
            <a:chOff x="6888023" y="4842750"/>
            <a:chExt cx="2322373" cy="1531785"/>
          </a:xfrm>
          <a:solidFill>
            <a:srgbClr val="00A79D"/>
          </a:solidFill>
        </p:grpSpPr>
        <p:sp>
          <p:nvSpPr>
            <p:cNvPr id="188" name="Rounded Rectangle 187"/>
            <p:cNvSpPr/>
            <p:nvPr/>
          </p:nvSpPr>
          <p:spPr bwMode="auto">
            <a:xfrm>
              <a:off x="6888023" y="6034016"/>
              <a:ext cx="2048412"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Informal settings</a:t>
              </a:r>
            </a:p>
          </p:txBody>
        </p:sp>
        <p:cxnSp>
          <p:nvCxnSpPr>
            <p:cNvPr id="261" name="Elbow Connector 260"/>
            <p:cNvCxnSpPr>
              <a:cxnSpLocks/>
              <a:stCxn id="234" idx="2"/>
              <a:endCxn id="188" idx="3"/>
            </p:cNvCxnSpPr>
            <p:nvPr/>
          </p:nvCxnSpPr>
          <p:spPr bwMode="auto">
            <a:xfrm rot="5400000">
              <a:off x="8392653" y="5386533"/>
              <a:ext cx="1361525"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4" name="Group 383"/>
          <p:cNvGrpSpPr/>
          <p:nvPr/>
        </p:nvGrpSpPr>
        <p:grpSpPr>
          <a:xfrm>
            <a:off x="9020984" y="4842751"/>
            <a:ext cx="2322372" cy="1952845"/>
            <a:chOff x="6886444" y="4842750"/>
            <a:chExt cx="2322372" cy="1952845"/>
          </a:xfrm>
        </p:grpSpPr>
        <p:sp>
          <p:nvSpPr>
            <p:cNvPr id="189" name="Rounded Rectangle 188"/>
            <p:cNvSpPr/>
            <p:nvPr/>
          </p:nvSpPr>
          <p:spPr bwMode="auto">
            <a:xfrm>
              <a:off x="6886444" y="6455076"/>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(basically anywhere)</a:t>
              </a:r>
            </a:p>
          </p:txBody>
        </p:sp>
        <p:cxnSp>
          <p:nvCxnSpPr>
            <p:cNvPr id="264" name="Elbow Connector 263"/>
            <p:cNvCxnSpPr>
              <a:cxnSpLocks/>
              <a:stCxn id="234" idx="2"/>
              <a:endCxn id="189" idx="3"/>
            </p:cNvCxnSpPr>
            <p:nvPr/>
          </p:nvCxnSpPr>
          <p:spPr bwMode="auto">
            <a:xfrm rot="5400000">
              <a:off x="8180543" y="5597063"/>
              <a:ext cx="1782585"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sp>
        <p:nvSpPr>
          <p:cNvPr id="280" name="Rounded Rectangle 279"/>
          <p:cNvSpPr/>
          <p:nvPr/>
        </p:nvSpPr>
        <p:spPr bwMode="auto">
          <a:xfrm>
            <a:off x="2472356" y="3847755"/>
            <a:ext cx="2349045"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FFFFFF"/>
                </a:solidFill>
                <a:latin typeface="Calibri" panose="020F0502020204030204" pitchFamily="34" charset="0"/>
              </a:rPr>
              <a:t>Just</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anecdote and tradition</a:t>
            </a:r>
          </a:p>
        </p:txBody>
      </p:sp>
      <p:sp>
        <p:nvSpPr>
          <p:cNvPr id="281" name="Rounded Rectangle 280"/>
          <p:cNvSpPr/>
          <p:nvPr/>
        </p:nvSpPr>
        <p:spPr bwMode="auto">
          <a:xfrm>
            <a:off x="644859" y="4259443"/>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Focused on isolated parts of the instructional system</a:t>
            </a:r>
          </a:p>
        </p:txBody>
      </p:sp>
      <p:sp>
        <p:nvSpPr>
          <p:cNvPr id="282" name="Rounded Rectangle 281"/>
          <p:cNvSpPr/>
          <p:nvPr/>
        </p:nvSpPr>
        <p:spPr bwMode="auto">
          <a:xfrm>
            <a:off x="644859" y="4671130"/>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Expecting “perfect” one-and-done solutions</a:t>
            </a:r>
          </a:p>
        </p:txBody>
      </p:sp>
      <p:cxnSp>
        <p:nvCxnSpPr>
          <p:cNvPr id="310" name="Straight Arrow Connector 309"/>
          <p:cNvCxnSpPr>
            <a:cxnSpLocks/>
            <a:stCxn id="286" idx="2"/>
            <a:endCxn id="280" idx="0"/>
          </p:cNvCxnSpPr>
          <p:nvPr/>
        </p:nvCxnSpPr>
        <p:spPr bwMode="auto">
          <a:xfrm>
            <a:off x="3643664" y="3655100"/>
            <a:ext cx="3215" cy="19265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61" name="Group 360"/>
          <p:cNvGrpSpPr/>
          <p:nvPr/>
        </p:nvGrpSpPr>
        <p:grpSpPr>
          <a:xfrm>
            <a:off x="3393592" y="3378036"/>
            <a:ext cx="1360354" cy="277064"/>
            <a:chOff x="1869592" y="3378035"/>
            <a:chExt cx="1360354" cy="277064"/>
          </a:xfrm>
        </p:grpSpPr>
        <p:sp>
          <p:nvSpPr>
            <p:cNvPr id="286" name="TextBox 285"/>
            <p:cNvSpPr txBox="1"/>
            <p:nvPr/>
          </p:nvSpPr>
          <p:spPr>
            <a:xfrm>
              <a:off x="1869592" y="3378035"/>
              <a:ext cx="500144"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 not </a:t>
              </a:r>
            </a:p>
          </p:txBody>
        </p:sp>
        <p:cxnSp>
          <p:nvCxnSpPr>
            <p:cNvPr id="321" name="Straight Connector 320"/>
            <p:cNvCxnSpPr>
              <a:cxnSpLocks/>
              <a:stCxn id="286" idx="3"/>
            </p:cNvCxnSpPr>
            <p:nvPr/>
          </p:nvCxnSpPr>
          <p:spPr bwMode="auto">
            <a:xfrm>
              <a:off x="2369736" y="3516567"/>
              <a:ext cx="860210" cy="0"/>
            </a:xfrm>
            <a:prstGeom prst="line">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85" name="Group 384"/>
          <p:cNvGrpSpPr/>
          <p:nvPr/>
        </p:nvGrpSpPr>
        <p:grpSpPr>
          <a:xfrm>
            <a:off x="6400953" y="4447652"/>
            <a:ext cx="1038646" cy="768562"/>
            <a:chOff x="4876953" y="4447651"/>
            <a:chExt cx="1038646" cy="768562"/>
          </a:xfrm>
        </p:grpSpPr>
        <p:sp>
          <p:nvSpPr>
            <p:cNvPr id="330" name="TextBox 329"/>
            <p:cNvSpPr txBox="1"/>
            <p:nvPr/>
          </p:nvSpPr>
          <p:spPr>
            <a:xfrm>
              <a:off x="4876953" y="4939149"/>
              <a:ext cx="1038646"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Areas of study</a:t>
              </a:r>
            </a:p>
          </p:txBody>
        </p:sp>
        <p:cxnSp>
          <p:nvCxnSpPr>
            <p:cNvPr id="331" name="Straight Arrow Connector 330"/>
            <p:cNvCxnSpPr>
              <a:endCxn id="330" idx="0"/>
            </p:cNvCxnSpPr>
            <p:nvPr/>
          </p:nvCxnSpPr>
          <p:spPr bwMode="auto">
            <a:xfrm>
              <a:off x="5038740" y="4447651"/>
              <a:ext cx="357536" cy="491498"/>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91" name="Group 390"/>
          <p:cNvGrpSpPr/>
          <p:nvPr/>
        </p:nvGrpSpPr>
        <p:grpSpPr>
          <a:xfrm>
            <a:off x="1242779" y="5216215"/>
            <a:ext cx="5677497" cy="1289377"/>
            <a:chOff x="-281221" y="5216215"/>
            <a:chExt cx="5677497" cy="1289377"/>
          </a:xfrm>
        </p:grpSpPr>
        <p:sp>
          <p:nvSpPr>
            <p:cNvPr id="324" name="Rounded Rectangle 323"/>
            <p:cNvSpPr/>
            <p:nvPr/>
          </p:nvSpPr>
          <p:spPr bwMode="auto">
            <a:xfrm>
              <a:off x="-281221" y="5711828"/>
              <a:ext cx="1227744" cy="793764"/>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cxnSp>
          <p:nvCxnSpPr>
            <p:cNvPr id="338" name="Elbow Connector 337"/>
            <p:cNvCxnSpPr>
              <a:cxnSpLocks/>
              <a:stCxn id="330" idx="2"/>
              <a:endCxn id="324" idx="0"/>
            </p:cNvCxnSpPr>
            <p:nvPr/>
          </p:nvCxnSpPr>
          <p:spPr bwMode="auto">
            <a:xfrm rot="5400000">
              <a:off x="2616657" y="2932209"/>
              <a:ext cx="495614" cy="506362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92" name="Group 391"/>
          <p:cNvGrpSpPr/>
          <p:nvPr/>
        </p:nvGrpSpPr>
        <p:grpSpPr>
          <a:xfrm>
            <a:off x="2602494" y="5216214"/>
            <a:ext cx="4317782" cy="1296305"/>
            <a:chOff x="1078494" y="5216214"/>
            <a:chExt cx="4317782" cy="1296305"/>
          </a:xfrm>
        </p:grpSpPr>
        <p:sp>
          <p:nvSpPr>
            <p:cNvPr id="325" name="Rounded Rectangle 324"/>
            <p:cNvSpPr/>
            <p:nvPr/>
          </p:nvSpPr>
          <p:spPr bwMode="auto">
            <a:xfrm>
              <a:off x="1078494" y="5695274"/>
              <a:ext cx="1181504"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cxnSp>
          <p:nvCxnSpPr>
            <p:cNvPr id="342" name="Elbow Connector 341"/>
            <p:cNvCxnSpPr>
              <a:cxnSpLocks/>
              <a:stCxn id="330" idx="2"/>
              <a:endCxn id="325" idx="0"/>
            </p:cNvCxnSpPr>
            <p:nvPr/>
          </p:nvCxnSpPr>
          <p:spPr bwMode="auto">
            <a:xfrm rot="5400000">
              <a:off x="3293231" y="3592229"/>
              <a:ext cx="479060" cy="3727030"/>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9" name="Group 388"/>
          <p:cNvGrpSpPr/>
          <p:nvPr/>
        </p:nvGrpSpPr>
        <p:grpSpPr>
          <a:xfrm>
            <a:off x="3915850" y="5216214"/>
            <a:ext cx="3004426" cy="1281995"/>
            <a:chOff x="2391850" y="5216213"/>
            <a:chExt cx="3004426" cy="1281995"/>
          </a:xfrm>
        </p:grpSpPr>
        <p:sp>
          <p:nvSpPr>
            <p:cNvPr id="326" name="Rounded Rectangle 325"/>
            <p:cNvSpPr/>
            <p:nvPr/>
          </p:nvSpPr>
          <p:spPr bwMode="auto">
            <a:xfrm>
              <a:off x="2391850" y="5680963"/>
              <a:ext cx="1617588"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cxnSp>
          <p:nvCxnSpPr>
            <p:cNvPr id="346" name="Elbow Connector 345"/>
            <p:cNvCxnSpPr>
              <a:cxnSpLocks/>
              <a:stCxn id="330" idx="2"/>
              <a:endCxn id="326" idx="0"/>
            </p:cNvCxnSpPr>
            <p:nvPr/>
          </p:nvCxnSpPr>
          <p:spPr bwMode="auto">
            <a:xfrm rot="5400000">
              <a:off x="4066085" y="4350772"/>
              <a:ext cx="464750" cy="2195632"/>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8" name="Group 387"/>
          <p:cNvGrpSpPr/>
          <p:nvPr/>
        </p:nvGrpSpPr>
        <p:grpSpPr>
          <a:xfrm>
            <a:off x="5671582" y="5216214"/>
            <a:ext cx="1248694" cy="1304583"/>
            <a:chOff x="4147582" y="5216214"/>
            <a:chExt cx="1248694" cy="1304583"/>
          </a:xfrm>
        </p:grpSpPr>
        <p:sp>
          <p:nvSpPr>
            <p:cNvPr id="327" name="Rounded Rectangle 326"/>
            <p:cNvSpPr/>
            <p:nvPr/>
          </p:nvSpPr>
          <p:spPr bwMode="auto">
            <a:xfrm>
              <a:off x="4147582" y="5703552"/>
              <a:ext cx="1168920"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cxnSp>
          <p:nvCxnSpPr>
            <p:cNvPr id="349" name="Elbow Connector 348"/>
            <p:cNvCxnSpPr>
              <a:cxnSpLocks/>
              <a:stCxn id="330" idx="2"/>
              <a:endCxn id="327" idx="0"/>
            </p:cNvCxnSpPr>
            <p:nvPr/>
          </p:nvCxnSpPr>
          <p:spPr bwMode="auto">
            <a:xfrm rot="5400000">
              <a:off x="4820490" y="5127766"/>
              <a:ext cx="487338" cy="664234"/>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7" name="Group 386"/>
          <p:cNvGrpSpPr/>
          <p:nvPr/>
        </p:nvGrpSpPr>
        <p:grpSpPr>
          <a:xfrm>
            <a:off x="6920276" y="5216213"/>
            <a:ext cx="1771960" cy="1289379"/>
            <a:chOff x="5396275" y="5216212"/>
            <a:chExt cx="1771960" cy="1289379"/>
          </a:xfrm>
        </p:grpSpPr>
        <p:sp>
          <p:nvSpPr>
            <p:cNvPr id="328" name="Rounded Rectangle 327"/>
            <p:cNvSpPr/>
            <p:nvPr/>
          </p:nvSpPr>
          <p:spPr bwMode="auto">
            <a:xfrm>
              <a:off x="5454645" y="5711828"/>
              <a:ext cx="1713590" cy="793763"/>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cxnSp>
          <p:nvCxnSpPr>
            <p:cNvPr id="352" name="Elbow Connector 351"/>
            <p:cNvCxnSpPr>
              <a:cxnSpLocks/>
              <a:stCxn id="330" idx="2"/>
              <a:endCxn id="328" idx="0"/>
            </p:cNvCxnSpPr>
            <p:nvPr/>
          </p:nvCxnSpPr>
          <p:spPr bwMode="auto">
            <a:xfrm rot="16200000" flipH="1">
              <a:off x="5606050" y="5006437"/>
              <a:ext cx="495615" cy="91516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 name="Group 2"/>
          <p:cNvGrpSpPr/>
          <p:nvPr/>
        </p:nvGrpSpPr>
        <p:grpSpPr>
          <a:xfrm>
            <a:off x="9020984" y="4813034"/>
            <a:ext cx="2322371" cy="340519"/>
            <a:chOff x="6885651" y="4813034"/>
            <a:chExt cx="2322371" cy="340519"/>
          </a:xfrm>
        </p:grpSpPr>
        <p:cxnSp>
          <p:nvCxnSpPr>
            <p:cNvPr id="252" name="Elbow Connector 251"/>
            <p:cNvCxnSpPr>
              <a:cxnSpLocks/>
              <a:stCxn id="234" idx="2"/>
              <a:endCxn id="114" idx="3"/>
            </p:cNvCxnSpPr>
            <p:nvPr/>
          </p:nvCxnSpPr>
          <p:spPr bwMode="auto">
            <a:xfrm rot="5400000">
              <a:off x="9000771" y="4776043"/>
              <a:ext cx="140542"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sp>
          <p:nvSpPr>
            <p:cNvPr id="114" name="Rounded Rectangle 113"/>
            <p:cNvSpPr/>
            <p:nvPr/>
          </p:nvSpPr>
          <p:spPr bwMode="auto">
            <a:xfrm>
              <a:off x="6885651" y="4813034"/>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 schools</a:t>
              </a:r>
            </a:p>
          </p:txBody>
        </p:sp>
      </p:grpSp>
      <p:pic>
        <p:nvPicPr>
          <p:cNvPr id="4" name="Learning Sciences">
            <a:extLst>
              <a:ext uri="{FF2B5EF4-FFF2-40B4-BE49-F238E27FC236}">
                <a16:creationId xmlns:a16="http://schemas.microsoft.com/office/drawing/2014/main" id="{0E1F005A-AACB-B60B-489E-DD7EE669DA89}"/>
              </a:ext>
            </a:extLst>
          </p:cNvPr>
          <p:cNvPicPr>
            <a:picLocks noChangeAspect="1"/>
          </p:cNvPicPr>
          <p:nvPr/>
        </p:nvPicPr>
        <p:blipFill>
          <a:blip r:embed="rId3"/>
          <a:stretch>
            <a:fillRect/>
          </a:stretch>
        </p:blipFill>
        <p:spPr>
          <a:xfrm>
            <a:off x="4859670" y="2388015"/>
            <a:ext cx="2438611" cy="2359356"/>
          </a:xfrm>
          <a:prstGeom prst="rect">
            <a:avLst/>
          </a:prstGeom>
        </p:spPr>
      </p:pic>
    </p:spTree>
    <p:extLst>
      <p:ext uri="{BB962C8B-B14F-4D97-AF65-F5344CB8AC3E}">
        <p14:creationId xmlns:p14="http://schemas.microsoft.com/office/powerpoint/2010/main" val="35669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wipe(down)">
                                      <p:cBhvr>
                                        <p:cTn id="7" dur="150"/>
                                        <p:tgtEl>
                                          <p:spTgt spid="360"/>
                                        </p:tgtEl>
                                      </p:cBhvr>
                                    </p:animEffect>
                                  </p:childTnLst>
                                </p:cTn>
                              </p:par>
                            </p:childTnLst>
                          </p:cTn>
                        </p:par>
                        <p:par>
                          <p:cTn id="8" fill="hold">
                            <p:stCondLst>
                              <p:cond delay="1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50"/>
                                        <p:tgtEl>
                                          <p:spTgt spid="74"/>
                                        </p:tgtEl>
                                      </p:cBhvr>
                                    </p:animEffect>
                                  </p:childTnLst>
                                </p:cTn>
                              </p:par>
                            </p:childTnLst>
                          </p:cTn>
                        </p:par>
                        <p:par>
                          <p:cTn id="20" fill="hold">
                            <p:stCondLst>
                              <p:cond delay="25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56"/>
                                        </p:tgtEl>
                                        <p:attrNameLst>
                                          <p:attrName>style.visibility</p:attrName>
                                        </p:attrNameLst>
                                      </p:cBhvr>
                                      <p:to>
                                        <p:strVal val="visible"/>
                                      </p:to>
                                    </p:set>
                                    <p:animEffect transition="in" filter="wipe(up)">
                                      <p:cBhvr>
                                        <p:cTn id="28" dur="250"/>
                                        <p:tgtEl>
                                          <p:spTgt spid="356"/>
                                        </p:tgtEl>
                                      </p:cBhvr>
                                    </p:animEffect>
                                  </p:childTnLst>
                                </p:cTn>
                              </p:par>
                            </p:childTnLst>
                          </p:cTn>
                        </p:par>
                        <p:par>
                          <p:cTn id="29" fill="hold">
                            <p:stCondLst>
                              <p:cond delay="250"/>
                            </p:stCondLst>
                            <p:childTnLst>
                              <p:par>
                                <p:cTn id="30" presetID="2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57"/>
                                        </p:tgtEl>
                                        <p:attrNameLst>
                                          <p:attrName>style.visibility</p:attrName>
                                        </p:attrNameLst>
                                      </p:cBhvr>
                                      <p:to>
                                        <p:strVal val="visible"/>
                                      </p:to>
                                    </p:set>
                                    <p:animEffect transition="in" filter="wipe(up)">
                                      <p:cBhvr>
                                        <p:cTn id="37" dur="250"/>
                                        <p:tgtEl>
                                          <p:spTgt spid="357"/>
                                        </p:tgtEl>
                                      </p:cBhvr>
                                    </p:animEffect>
                                  </p:childTnLst>
                                </p:cTn>
                              </p:par>
                            </p:childTnLst>
                          </p:cTn>
                        </p:par>
                        <p:par>
                          <p:cTn id="38" fill="hold">
                            <p:stCondLst>
                              <p:cond delay="25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5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wipe(right)">
                                      <p:cBhvr>
                                        <p:cTn id="46" dur="500"/>
                                        <p:tgtEl>
                                          <p:spTgt spid="358"/>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250"/>
                                        <p:tgtEl>
                                          <p:spTgt spid="13"/>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right)">
                                      <p:cBhvr>
                                        <p:cTn id="53" dur="250"/>
                                        <p:tgtEl>
                                          <p:spTgt spid="14"/>
                                        </p:tgtEl>
                                      </p:cBhvr>
                                    </p:animEffect>
                                  </p:childTnLst>
                                </p:cTn>
                              </p:par>
                            </p:childTnLst>
                          </p:cTn>
                        </p:par>
                        <p:par>
                          <p:cTn id="54" fill="hold">
                            <p:stCondLst>
                              <p:cond delay="750"/>
                            </p:stCondLst>
                            <p:childTnLst>
                              <p:par>
                                <p:cTn id="55" presetID="16" presetClass="entr" presetSubtype="26" fill="hold" nodeType="afterEffect">
                                  <p:stCondLst>
                                    <p:cond delay="0"/>
                                  </p:stCondLst>
                                  <p:childTnLst>
                                    <p:set>
                                      <p:cBhvr>
                                        <p:cTn id="56" dur="1" fill="hold">
                                          <p:stCondLst>
                                            <p:cond delay="0"/>
                                          </p:stCondLst>
                                        </p:cTn>
                                        <p:tgtEl>
                                          <p:spTgt spid="359"/>
                                        </p:tgtEl>
                                        <p:attrNameLst>
                                          <p:attrName>style.visibility</p:attrName>
                                        </p:attrNameLst>
                                      </p:cBhvr>
                                      <p:to>
                                        <p:strVal val="visible"/>
                                      </p:to>
                                    </p:set>
                                    <p:animEffect transition="in" filter="barn(inHorizontal)">
                                      <p:cBhvr>
                                        <p:cTn id="57" dur="500"/>
                                        <p:tgtEl>
                                          <p:spTgt spid="3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down)">
                                      <p:cBhvr>
                                        <p:cTn id="62" dur="150"/>
                                        <p:tgtEl>
                                          <p:spTgt spid="75"/>
                                        </p:tgtEl>
                                      </p:cBhvr>
                                    </p:animEffect>
                                  </p:childTnLst>
                                </p:cTn>
                              </p:par>
                            </p:childTnLst>
                          </p:cTn>
                        </p:par>
                        <p:par>
                          <p:cTn id="63" fill="hold">
                            <p:stCondLst>
                              <p:cond delay="150"/>
                            </p:stCondLst>
                            <p:childTnLst>
                              <p:par>
                                <p:cTn id="64" presetID="22" presetClass="entr" presetSubtype="4"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2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361"/>
                                        </p:tgtEl>
                                        <p:attrNameLst>
                                          <p:attrName>style.visibility</p:attrName>
                                        </p:attrNameLst>
                                      </p:cBhvr>
                                      <p:to>
                                        <p:strVal val="visible"/>
                                      </p:to>
                                    </p:set>
                                    <p:animEffect transition="in" filter="wipe(right)">
                                      <p:cBhvr>
                                        <p:cTn id="71" dur="150"/>
                                        <p:tgtEl>
                                          <p:spTgt spid="361"/>
                                        </p:tgtEl>
                                      </p:cBhvr>
                                    </p:animEffect>
                                  </p:childTnLst>
                                </p:cTn>
                              </p:par>
                            </p:childTnLst>
                          </p:cTn>
                        </p:par>
                        <p:par>
                          <p:cTn id="72" fill="hold">
                            <p:stCondLst>
                              <p:cond delay="150"/>
                            </p:stCondLst>
                            <p:childTnLst>
                              <p:par>
                                <p:cTn id="73" presetID="22" presetClass="entr" presetSubtype="1"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wipe(up)">
                                      <p:cBhvr>
                                        <p:cTn id="75" dur="100"/>
                                        <p:tgtEl>
                                          <p:spTgt spid="310"/>
                                        </p:tgtEl>
                                      </p:cBhvr>
                                    </p:animEffect>
                                  </p:childTnLst>
                                </p:cTn>
                              </p:par>
                            </p:childTnLst>
                          </p:cTn>
                        </p:par>
                        <p:par>
                          <p:cTn id="76" fill="hold">
                            <p:stCondLst>
                              <p:cond delay="250"/>
                            </p:stCondLst>
                            <p:childTnLst>
                              <p:par>
                                <p:cTn id="77" presetID="22" presetClass="entr" presetSubtype="1" fill="hold" grpId="0" nodeType="afterEffect">
                                  <p:stCondLst>
                                    <p:cond delay="0"/>
                                  </p:stCondLst>
                                  <p:childTnLst>
                                    <p:set>
                                      <p:cBhvr>
                                        <p:cTn id="78" dur="1" fill="hold">
                                          <p:stCondLst>
                                            <p:cond delay="0"/>
                                          </p:stCondLst>
                                        </p:cTn>
                                        <p:tgtEl>
                                          <p:spTgt spid="280"/>
                                        </p:tgtEl>
                                        <p:attrNameLst>
                                          <p:attrName>style.visibility</p:attrName>
                                        </p:attrNameLst>
                                      </p:cBhvr>
                                      <p:to>
                                        <p:strVal val="visible"/>
                                      </p:to>
                                    </p:set>
                                    <p:animEffect transition="in" filter="wipe(up)">
                                      <p:cBhvr>
                                        <p:cTn id="79" dur="250"/>
                                        <p:tgtEl>
                                          <p:spTgt spid="28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81"/>
                                        </p:tgtEl>
                                        <p:attrNameLst>
                                          <p:attrName>style.visibility</p:attrName>
                                        </p:attrNameLst>
                                      </p:cBhvr>
                                      <p:to>
                                        <p:strVal val="visible"/>
                                      </p:to>
                                    </p:set>
                                    <p:animEffect transition="in" filter="wipe(up)">
                                      <p:cBhvr>
                                        <p:cTn id="84" dur="250"/>
                                        <p:tgtEl>
                                          <p:spTgt spid="28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82"/>
                                        </p:tgtEl>
                                        <p:attrNameLst>
                                          <p:attrName>style.visibility</p:attrName>
                                        </p:attrNameLst>
                                      </p:cBhvr>
                                      <p:to>
                                        <p:strVal val="visible"/>
                                      </p:to>
                                    </p:set>
                                    <p:animEffect transition="in" filter="wipe(up)">
                                      <p:cBhvr>
                                        <p:cTn id="89" dur="250"/>
                                        <p:tgtEl>
                                          <p:spTgt spid="28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7"/>
                                        </p:tgtEl>
                                        <p:attrNameLst>
                                          <p:attrName>style.visibility</p:attrName>
                                        </p:attrNameLst>
                                      </p:cBhvr>
                                      <p:to>
                                        <p:strVal val="visible"/>
                                      </p:to>
                                    </p:set>
                                    <p:animEffect transition="in" filter="wipe(down)">
                                      <p:cBhvr>
                                        <p:cTn id="94" dur="250"/>
                                        <p:tgtEl>
                                          <p:spTgt spid="367"/>
                                        </p:tgtEl>
                                      </p:cBhvr>
                                    </p:animEffect>
                                  </p:childTnLst>
                                </p:cTn>
                              </p:par>
                            </p:childTnLst>
                          </p:cTn>
                        </p:par>
                        <p:par>
                          <p:cTn id="95" fill="hold">
                            <p:stCondLst>
                              <p:cond delay="400"/>
                            </p:stCondLst>
                            <p:childTnLst>
                              <p:par>
                                <p:cTn id="96" presetID="22" presetClass="entr" presetSubtype="8" fill="hold" nodeType="afterEffect">
                                  <p:stCondLst>
                                    <p:cond delay="0"/>
                                  </p:stCondLst>
                                  <p:childTnLst>
                                    <p:set>
                                      <p:cBhvr>
                                        <p:cTn id="97" dur="1" fill="hold">
                                          <p:stCondLst>
                                            <p:cond delay="0"/>
                                          </p:stCondLst>
                                        </p:cTn>
                                        <p:tgtEl>
                                          <p:spTgt spid="370"/>
                                        </p:tgtEl>
                                        <p:attrNameLst>
                                          <p:attrName>style.visibility</p:attrName>
                                        </p:attrNameLst>
                                      </p:cBhvr>
                                      <p:to>
                                        <p:strVal val="visible"/>
                                      </p:to>
                                    </p:set>
                                    <p:animEffect transition="in" filter="wipe(left)">
                                      <p:cBhvr>
                                        <p:cTn id="98" dur="150"/>
                                        <p:tgtEl>
                                          <p:spTgt spid="370"/>
                                        </p:tgtEl>
                                      </p:cBhvr>
                                    </p:animEffect>
                                  </p:childTnLst>
                                </p:cTn>
                              </p:par>
                            </p:childTnLst>
                          </p:cTn>
                        </p:par>
                        <p:par>
                          <p:cTn id="99" fill="hold">
                            <p:stCondLst>
                              <p:cond delay="850"/>
                            </p:stCondLst>
                            <p:childTnLst>
                              <p:par>
                                <p:cTn id="100" presetID="22" presetClass="entr" presetSubtype="8" fill="hold" nodeType="afterEffect">
                                  <p:stCondLst>
                                    <p:cond delay="0"/>
                                  </p:stCondLst>
                                  <p:childTnLst>
                                    <p:set>
                                      <p:cBhvr>
                                        <p:cTn id="101" dur="1" fill="hold">
                                          <p:stCondLst>
                                            <p:cond delay="0"/>
                                          </p:stCondLst>
                                        </p:cTn>
                                        <p:tgtEl>
                                          <p:spTgt spid="372"/>
                                        </p:tgtEl>
                                        <p:attrNameLst>
                                          <p:attrName>style.visibility</p:attrName>
                                        </p:attrNameLst>
                                      </p:cBhvr>
                                      <p:to>
                                        <p:strVal val="visible"/>
                                      </p:to>
                                    </p:set>
                                    <p:animEffect transition="in" filter="wipe(left)">
                                      <p:cBhvr>
                                        <p:cTn id="102" dur="150"/>
                                        <p:tgtEl>
                                          <p:spTgt spid="372"/>
                                        </p:tgtEl>
                                      </p:cBhvr>
                                    </p:animEffect>
                                  </p:childTnLst>
                                </p:cTn>
                              </p:par>
                            </p:childTnLst>
                          </p:cTn>
                        </p:par>
                        <p:par>
                          <p:cTn id="103" fill="hold">
                            <p:stCondLst>
                              <p:cond delay="1000"/>
                            </p:stCondLst>
                            <p:childTnLst>
                              <p:par>
                                <p:cTn id="104" presetID="22" presetClass="entr" presetSubtype="8" fill="hold" nodeType="afterEffect">
                                  <p:stCondLst>
                                    <p:cond delay="0"/>
                                  </p:stCondLst>
                                  <p:childTnLst>
                                    <p:set>
                                      <p:cBhvr>
                                        <p:cTn id="105" dur="1" fill="hold">
                                          <p:stCondLst>
                                            <p:cond delay="0"/>
                                          </p:stCondLst>
                                        </p:cTn>
                                        <p:tgtEl>
                                          <p:spTgt spid="371"/>
                                        </p:tgtEl>
                                        <p:attrNameLst>
                                          <p:attrName>style.visibility</p:attrName>
                                        </p:attrNameLst>
                                      </p:cBhvr>
                                      <p:to>
                                        <p:strVal val="visible"/>
                                      </p:to>
                                    </p:set>
                                    <p:animEffect transition="in" filter="wipe(left)">
                                      <p:cBhvr>
                                        <p:cTn id="106" dur="150"/>
                                        <p:tgtEl>
                                          <p:spTgt spid="371"/>
                                        </p:tgtEl>
                                      </p:cBhvr>
                                    </p:animEffect>
                                  </p:childTnLst>
                                </p:cTn>
                              </p:par>
                            </p:childTnLst>
                          </p:cTn>
                        </p:par>
                        <p:par>
                          <p:cTn id="107" fill="hold">
                            <p:stCondLst>
                              <p:cond delay="1150"/>
                            </p:stCondLst>
                            <p:childTnLst>
                              <p:par>
                                <p:cTn id="108" presetID="22" presetClass="entr" presetSubtype="8" fill="hold" nodeType="afterEffect">
                                  <p:stCondLst>
                                    <p:cond delay="0"/>
                                  </p:stCondLst>
                                  <p:childTnLst>
                                    <p:set>
                                      <p:cBhvr>
                                        <p:cTn id="109" dur="1" fill="hold">
                                          <p:stCondLst>
                                            <p:cond delay="0"/>
                                          </p:stCondLst>
                                        </p:cTn>
                                        <p:tgtEl>
                                          <p:spTgt spid="369"/>
                                        </p:tgtEl>
                                        <p:attrNameLst>
                                          <p:attrName>style.visibility</p:attrName>
                                        </p:attrNameLst>
                                      </p:cBhvr>
                                      <p:to>
                                        <p:strVal val="visible"/>
                                      </p:to>
                                    </p:set>
                                    <p:animEffect transition="in" filter="wipe(left)">
                                      <p:cBhvr>
                                        <p:cTn id="110" dur="150"/>
                                        <p:tgtEl>
                                          <p:spTgt spid="369"/>
                                        </p:tgtEl>
                                      </p:cBhvr>
                                    </p:animEffect>
                                  </p:childTnLst>
                                </p:cTn>
                              </p:par>
                            </p:childTnLst>
                          </p:cTn>
                        </p:par>
                        <p:par>
                          <p:cTn id="111" fill="hold">
                            <p:stCondLst>
                              <p:cond delay="1300"/>
                            </p:stCondLst>
                            <p:childTnLst>
                              <p:par>
                                <p:cTn id="112" presetID="22" presetClass="entr" presetSubtype="8" fill="hold" nodeType="afterEffect">
                                  <p:stCondLst>
                                    <p:cond delay="0"/>
                                  </p:stCondLst>
                                  <p:childTnLst>
                                    <p:set>
                                      <p:cBhvr>
                                        <p:cTn id="113" dur="1" fill="hold">
                                          <p:stCondLst>
                                            <p:cond delay="0"/>
                                          </p:stCondLst>
                                        </p:cTn>
                                        <p:tgtEl>
                                          <p:spTgt spid="368"/>
                                        </p:tgtEl>
                                        <p:attrNameLst>
                                          <p:attrName>style.visibility</p:attrName>
                                        </p:attrNameLst>
                                      </p:cBhvr>
                                      <p:to>
                                        <p:strVal val="visible"/>
                                      </p:to>
                                    </p:set>
                                    <p:animEffect transition="in" filter="wipe(left)">
                                      <p:cBhvr>
                                        <p:cTn id="114" dur="150"/>
                                        <p:tgtEl>
                                          <p:spTgt spid="368"/>
                                        </p:tgtEl>
                                      </p:cBhvr>
                                    </p:animEffect>
                                  </p:childTnLst>
                                </p:cTn>
                              </p:par>
                            </p:childTnLst>
                          </p:cTn>
                        </p:par>
                        <p:par>
                          <p:cTn id="115" fill="hold">
                            <p:stCondLst>
                              <p:cond delay="1450"/>
                            </p:stCondLst>
                            <p:childTnLst>
                              <p:par>
                                <p:cTn id="116" presetID="22" presetClass="entr" presetSubtype="8" fill="hold" nodeType="afterEffect">
                                  <p:stCondLst>
                                    <p:cond delay="0"/>
                                  </p:stCondLst>
                                  <p:childTnLst>
                                    <p:set>
                                      <p:cBhvr>
                                        <p:cTn id="117" dur="1" fill="hold">
                                          <p:stCondLst>
                                            <p:cond delay="0"/>
                                          </p:stCondLst>
                                        </p:cTn>
                                        <p:tgtEl>
                                          <p:spTgt spid="373"/>
                                        </p:tgtEl>
                                        <p:attrNameLst>
                                          <p:attrName>style.visibility</p:attrName>
                                        </p:attrNameLst>
                                      </p:cBhvr>
                                      <p:to>
                                        <p:strVal val="visible"/>
                                      </p:to>
                                    </p:set>
                                    <p:animEffect transition="in" filter="wipe(left)">
                                      <p:cBhvr>
                                        <p:cTn id="118" dur="150"/>
                                        <p:tgtEl>
                                          <p:spTgt spid="373"/>
                                        </p:tgtEl>
                                      </p:cBhvr>
                                    </p:animEffect>
                                  </p:childTnLst>
                                </p:cTn>
                              </p:par>
                            </p:childTnLst>
                          </p:cTn>
                        </p:par>
                        <p:par>
                          <p:cTn id="119" fill="hold">
                            <p:stCondLst>
                              <p:cond delay="1600"/>
                            </p:stCondLst>
                            <p:childTnLst>
                              <p:par>
                                <p:cTn id="120" presetID="22" presetClass="entr" presetSubtype="8" fill="hold" nodeType="afterEffect">
                                  <p:stCondLst>
                                    <p:cond delay="0"/>
                                  </p:stCondLst>
                                  <p:childTnLst>
                                    <p:set>
                                      <p:cBhvr>
                                        <p:cTn id="121" dur="1" fill="hold">
                                          <p:stCondLst>
                                            <p:cond delay="0"/>
                                          </p:stCondLst>
                                        </p:cTn>
                                        <p:tgtEl>
                                          <p:spTgt spid="374"/>
                                        </p:tgtEl>
                                        <p:attrNameLst>
                                          <p:attrName>style.visibility</p:attrName>
                                        </p:attrNameLst>
                                      </p:cBhvr>
                                      <p:to>
                                        <p:strVal val="visible"/>
                                      </p:to>
                                    </p:set>
                                    <p:animEffect transition="in" filter="wipe(left)">
                                      <p:cBhvr>
                                        <p:cTn id="122" dur="150"/>
                                        <p:tgtEl>
                                          <p:spTgt spid="37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376"/>
                                        </p:tgtEl>
                                        <p:attrNameLst>
                                          <p:attrName>style.visibility</p:attrName>
                                        </p:attrNameLst>
                                      </p:cBhvr>
                                      <p:to>
                                        <p:strVal val="visible"/>
                                      </p:to>
                                    </p:set>
                                    <p:animEffect transition="in" filter="wipe(left)">
                                      <p:cBhvr>
                                        <p:cTn id="127" dur="150"/>
                                        <p:tgtEl>
                                          <p:spTgt spid="376"/>
                                        </p:tgtEl>
                                      </p:cBhvr>
                                    </p:animEffect>
                                  </p:childTnLst>
                                </p:cTn>
                              </p:par>
                            </p:childTnLst>
                          </p:cTn>
                        </p:par>
                        <p:par>
                          <p:cTn id="128" fill="hold">
                            <p:stCondLst>
                              <p:cond delay="150"/>
                            </p:stCondLst>
                            <p:childTnLst>
                              <p:par>
                                <p:cTn id="129" presetID="22" presetClass="entr" presetSubtype="8" fill="hold" nodeType="afterEffect">
                                  <p:stCondLst>
                                    <p:cond delay="0"/>
                                  </p:stCondLst>
                                  <p:childTnLst>
                                    <p:set>
                                      <p:cBhvr>
                                        <p:cTn id="130" dur="1" fill="hold">
                                          <p:stCondLst>
                                            <p:cond delay="0"/>
                                          </p:stCondLst>
                                        </p:cTn>
                                        <p:tgtEl>
                                          <p:spTgt spid="208"/>
                                        </p:tgtEl>
                                        <p:attrNameLst>
                                          <p:attrName>style.visibility</p:attrName>
                                        </p:attrNameLst>
                                      </p:cBhvr>
                                      <p:to>
                                        <p:strVal val="visible"/>
                                      </p:to>
                                    </p:set>
                                    <p:animEffect transition="in" filter="wipe(left)">
                                      <p:cBhvr>
                                        <p:cTn id="131" dur="150"/>
                                        <p:tgtEl>
                                          <p:spTgt spid="208"/>
                                        </p:tgtEl>
                                      </p:cBhvr>
                                    </p:animEffect>
                                  </p:childTnLst>
                                </p:cTn>
                              </p:par>
                            </p:childTnLst>
                          </p:cTn>
                        </p:par>
                        <p:par>
                          <p:cTn id="132" fill="hold">
                            <p:stCondLst>
                              <p:cond delay="300"/>
                            </p:stCondLst>
                            <p:childTnLst>
                              <p:par>
                                <p:cTn id="133" presetID="22" presetClass="entr" presetSubtype="8" fill="hold" grpId="0" nodeType="afterEffect">
                                  <p:stCondLst>
                                    <p:cond delay="0"/>
                                  </p:stCondLst>
                                  <p:childTnLst>
                                    <p:set>
                                      <p:cBhvr>
                                        <p:cTn id="134" dur="1" fill="hold">
                                          <p:stCondLst>
                                            <p:cond delay="0"/>
                                          </p:stCondLst>
                                        </p:cTn>
                                        <p:tgtEl>
                                          <p:spTgt spid="182"/>
                                        </p:tgtEl>
                                        <p:attrNameLst>
                                          <p:attrName>style.visibility</p:attrName>
                                        </p:attrNameLst>
                                      </p:cBhvr>
                                      <p:to>
                                        <p:strVal val="visible"/>
                                      </p:to>
                                    </p:set>
                                    <p:animEffect transition="in" filter="wipe(left)">
                                      <p:cBhvr>
                                        <p:cTn id="135" dur="250"/>
                                        <p:tgtEl>
                                          <p:spTgt spid="18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377"/>
                                        </p:tgtEl>
                                        <p:attrNameLst>
                                          <p:attrName>style.visibility</p:attrName>
                                        </p:attrNameLst>
                                      </p:cBhvr>
                                      <p:to>
                                        <p:strVal val="visible"/>
                                      </p:to>
                                    </p:set>
                                    <p:animEffect transition="in" filter="wipe(left)">
                                      <p:cBhvr>
                                        <p:cTn id="140" dur="350"/>
                                        <p:tgtEl>
                                          <p:spTgt spid="37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78"/>
                                        </p:tgtEl>
                                        <p:attrNameLst>
                                          <p:attrName>style.visibility</p:attrName>
                                        </p:attrNameLst>
                                      </p:cBhvr>
                                      <p:to>
                                        <p:strVal val="visible"/>
                                      </p:to>
                                    </p:set>
                                    <p:animEffect transition="in" filter="wipe(left)">
                                      <p:cBhvr>
                                        <p:cTn id="145" dur="350"/>
                                        <p:tgtEl>
                                          <p:spTgt spid="37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379"/>
                                        </p:tgtEl>
                                        <p:attrNameLst>
                                          <p:attrName>style.visibility</p:attrName>
                                        </p:attrNameLst>
                                      </p:cBhvr>
                                      <p:to>
                                        <p:strVal val="visible"/>
                                      </p:to>
                                    </p:set>
                                    <p:animEffect transition="in" filter="wipe(up)">
                                      <p:cBhvr>
                                        <p:cTn id="150" dur="250"/>
                                        <p:tgtEl>
                                          <p:spTgt spid="379"/>
                                        </p:tgtEl>
                                      </p:cBhvr>
                                    </p:animEffect>
                                  </p:childTnLst>
                                </p:cTn>
                              </p:par>
                            </p:childTnLst>
                          </p:cTn>
                        </p:par>
                        <p:par>
                          <p:cTn id="151" fill="hold">
                            <p:stCondLst>
                              <p:cond delay="400"/>
                            </p:stCondLst>
                            <p:childTnLst>
                              <p:par>
                                <p:cTn id="152" presetID="22" presetClass="entr" presetSubtype="2" fill="hold" nodeType="afterEffect">
                                  <p:stCondLst>
                                    <p:cond delay="0"/>
                                  </p:stCondLst>
                                  <p:childTnLst>
                                    <p:set>
                                      <p:cBhvr>
                                        <p:cTn id="153" dur="1" fill="hold">
                                          <p:stCondLst>
                                            <p:cond delay="0"/>
                                          </p:stCondLst>
                                        </p:cTn>
                                        <p:tgtEl>
                                          <p:spTgt spid="382"/>
                                        </p:tgtEl>
                                        <p:attrNameLst>
                                          <p:attrName>style.visibility</p:attrName>
                                        </p:attrNameLst>
                                      </p:cBhvr>
                                      <p:to>
                                        <p:strVal val="visible"/>
                                      </p:to>
                                    </p:set>
                                    <p:animEffect transition="in" filter="wipe(right)">
                                      <p:cBhvr>
                                        <p:cTn id="154" dur="150"/>
                                        <p:tgtEl>
                                          <p:spTgt spid="382"/>
                                        </p:tgtEl>
                                      </p:cBhvr>
                                    </p:animEffect>
                                  </p:childTnLst>
                                </p:cTn>
                              </p:par>
                            </p:childTnLst>
                          </p:cTn>
                        </p:par>
                        <p:par>
                          <p:cTn id="155" fill="hold">
                            <p:stCondLst>
                              <p:cond delay="550"/>
                            </p:stCondLst>
                            <p:childTnLst>
                              <p:par>
                                <p:cTn id="156" presetID="22" presetClass="entr" presetSubtype="2" fill="hold" nodeType="afterEffect">
                                  <p:stCondLst>
                                    <p:cond delay="0"/>
                                  </p:stCondLst>
                                  <p:childTnLst>
                                    <p:set>
                                      <p:cBhvr>
                                        <p:cTn id="157" dur="1" fill="hold">
                                          <p:stCondLst>
                                            <p:cond delay="0"/>
                                          </p:stCondLst>
                                        </p:cTn>
                                        <p:tgtEl>
                                          <p:spTgt spid="381"/>
                                        </p:tgtEl>
                                        <p:attrNameLst>
                                          <p:attrName>style.visibility</p:attrName>
                                        </p:attrNameLst>
                                      </p:cBhvr>
                                      <p:to>
                                        <p:strVal val="visible"/>
                                      </p:to>
                                    </p:set>
                                    <p:animEffect transition="in" filter="wipe(right)">
                                      <p:cBhvr>
                                        <p:cTn id="158" dur="150"/>
                                        <p:tgtEl>
                                          <p:spTgt spid="381"/>
                                        </p:tgtEl>
                                      </p:cBhvr>
                                    </p:animEffect>
                                  </p:childTnLst>
                                </p:cTn>
                              </p:par>
                            </p:childTnLst>
                          </p:cTn>
                        </p:par>
                        <p:par>
                          <p:cTn id="159" fill="hold">
                            <p:stCondLst>
                              <p:cond delay="700"/>
                            </p:stCondLst>
                            <p:childTnLst>
                              <p:par>
                                <p:cTn id="160" presetID="22" presetClass="entr" presetSubtype="2" fill="hold" nodeType="afterEffect">
                                  <p:stCondLst>
                                    <p:cond delay="0"/>
                                  </p:stCondLst>
                                  <p:childTnLst>
                                    <p:set>
                                      <p:cBhvr>
                                        <p:cTn id="161" dur="1" fill="hold">
                                          <p:stCondLst>
                                            <p:cond delay="0"/>
                                          </p:stCondLst>
                                        </p:cTn>
                                        <p:tgtEl>
                                          <p:spTgt spid="384"/>
                                        </p:tgtEl>
                                        <p:attrNameLst>
                                          <p:attrName>style.visibility</p:attrName>
                                        </p:attrNameLst>
                                      </p:cBhvr>
                                      <p:to>
                                        <p:strVal val="visible"/>
                                      </p:to>
                                    </p:set>
                                    <p:animEffect transition="in" filter="wipe(right)">
                                      <p:cBhvr>
                                        <p:cTn id="162" dur="150"/>
                                        <p:tgtEl>
                                          <p:spTgt spid="384"/>
                                        </p:tgtEl>
                                      </p:cBhvr>
                                    </p:animEffect>
                                  </p:childTnLst>
                                </p:cTn>
                              </p:par>
                            </p:childTnLst>
                          </p:cTn>
                        </p:par>
                        <p:par>
                          <p:cTn id="163" fill="hold">
                            <p:stCondLst>
                              <p:cond delay="850"/>
                            </p:stCondLst>
                            <p:childTnLst>
                              <p:par>
                                <p:cTn id="164" presetID="22" presetClass="entr" presetSubtype="2" fill="hold" nodeType="afterEffect">
                                  <p:stCondLst>
                                    <p:cond delay="0"/>
                                  </p:stCondLst>
                                  <p:childTnLst>
                                    <p:set>
                                      <p:cBhvr>
                                        <p:cTn id="165" dur="1" fill="hold">
                                          <p:stCondLst>
                                            <p:cond delay="0"/>
                                          </p:stCondLst>
                                        </p:cTn>
                                        <p:tgtEl>
                                          <p:spTgt spid="383"/>
                                        </p:tgtEl>
                                        <p:attrNameLst>
                                          <p:attrName>style.visibility</p:attrName>
                                        </p:attrNameLst>
                                      </p:cBhvr>
                                      <p:to>
                                        <p:strVal val="visible"/>
                                      </p:to>
                                    </p:set>
                                    <p:animEffect transition="in" filter="wipe(right)">
                                      <p:cBhvr>
                                        <p:cTn id="166" dur="150"/>
                                        <p:tgtEl>
                                          <p:spTgt spid="383"/>
                                        </p:tgtEl>
                                      </p:cBhvr>
                                    </p:animEffect>
                                  </p:childTnLst>
                                </p:cTn>
                              </p:par>
                            </p:childTnLst>
                          </p:cTn>
                        </p:par>
                        <p:par>
                          <p:cTn id="167" fill="hold">
                            <p:stCondLst>
                              <p:cond delay="1000"/>
                            </p:stCondLst>
                            <p:childTnLst>
                              <p:par>
                                <p:cTn id="168" presetID="22" presetClass="entr" presetSubtype="2" fill="hold" nodeType="after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wipe(right)">
                                      <p:cBhvr>
                                        <p:cTn id="170" dur="15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385"/>
                                        </p:tgtEl>
                                        <p:attrNameLst>
                                          <p:attrName>style.visibility</p:attrName>
                                        </p:attrNameLst>
                                      </p:cBhvr>
                                      <p:to>
                                        <p:strVal val="visible"/>
                                      </p:to>
                                    </p:set>
                                    <p:animEffect transition="in" filter="wipe(up)">
                                      <p:cBhvr>
                                        <p:cTn id="175" dur="150"/>
                                        <p:tgtEl>
                                          <p:spTgt spid="385"/>
                                        </p:tgtEl>
                                      </p:cBhvr>
                                    </p:animEffect>
                                  </p:childTnLst>
                                </p:cTn>
                              </p:par>
                            </p:childTnLst>
                          </p:cTn>
                        </p:par>
                        <p:par>
                          <p:cTn id="176" fill="hold">
                            <p:stCondLst>
                              <p:cond delay="150"/>
                            </p:stCondLst>
                            <p:childTnLst>
                              <p:par>
                                <p:cTn id="177" presetID="22" presetClass="entr" presetSubtype="1" fill="hold" nodeType="afterEffect">
                                  <p:stCondLst>
                                    <p:cond delay="0"/>
                                  </p:stCondLst>
                                  <p:childTnLst>
                                    <p:set>
                                      <p:cBhvr>
                                        <p:cTn id="178" dur="1" fill="hold">
                                          <p:stCondLst>
                                            <p:cond delay="0"/>
                                          </p:stCondLst>
                                        </p:cTn>
                                        <p:tgtEl>
                                          <p:spTgt spid="391"/>
                                        </p:tgtEl>
                                        <p:attrNameLst>
                                          <p:attrName>style.visibility</p:attrName>
                                        </p:attrNameLst>
                                      </p:cBhvr>
                                      <p:to>
                                        <p:strVal val="visible"/>
                                      </p:to>
                                    </p:set>
                                    <p:animEffect transition="in" filter="wipe(up)">
                                      <p:cBhvr>
                                        <p:cTn id="179" dur="250"/>
                                        <p:tgtEl>
                                          <p:spTgt spid="39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1" fill="hold" nodeType="clickEffect">
                                  <p:stCondLst>
                                    <p:cond delay="0"/>
                                  </p:stCondLst>
                                  <p:childTnLst>
                                    <p:set>
                                      <p:cBhvr>
                                        <p:cTn id="183" dur="1" fill="hold">
                                          <p:stCondLst>
                                            <p:cond delay="0"/>
                                          </p:stCondLst>
                                        </p:cTn>
                                        <p:tgtEl>
                                          <p:spTgt spid="392"/>
                                        </p:tgtEl>
                                        <p:attrNameLst>
                                          <p:attrName>style.visibility</p:attrName>
                                        </p:attrNameLst>
                                      </p:cBhvr>
                                      <p:to>
                                        <p:strVal val="visible"/>
                                      </p:to>
                                    </p:set>
                                    <p:animEffect transition="in" filter="wipe(up)">
                                      <p:cBhvr>
                                        <p:cTn id="184" dur="250"/>
                                        <p:tgtEl>
                                          <p:spTgt spid="39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nodeType="clickEffect">
                                  <p:stCondLst>
                                    <p:cond delay="0"/>
                                  </p:stCondLst>
                                  <p:childTnLst>
                                    <p:set>
                                      <p:cBhvr>
                                        <p:cTn id="188" dur="1" fill="hold">
                                          <p:stCondLst>
                                            <p:cond delay="0"/>
                                          </p:stCondLst>
                                        </p:cTn>
                                        <p:tgtEl>
                                          <p:spTgt spid="389"/>
                                        </p:tgtEl>
                                        <p:attrNameLst>
                                          <p:attrName>style.visibility</p:attrName>
                                        </p:attrNameLst>
                                      </p:cBhvr>
                                      <p:to>
                                        <p:strVal val="visible"/>
                                      </p:to>
                                    </p:set>
                                    <p:animEffect transition="in" filter="wipe(up)">
                                      <p:cBhvr>
                                        <p:cTn id="189" dur="250"/>
                                        <p:tgtEl>
                                          <p:spTgt spid="389"/>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nodeType="clickEffect">
                                  <p:stCondLst>
                                    <p:cond delay="0"/>
                                  </p:stCondLst>
                                  <p:childTnLst>
                                    <p:set>
                                      <p:cBhvr>
                                        <p:cTn id="193" dur="1" fill="hold">
                                          <p:stCondLst>
                                            <p:cond delay="0"/>
                                          </p:stCondLst>
                                        </p:cTn>
                                        <p:tgtEl>
                                          <p:spTgt spid="388"/>
                                        </p:tgtEl>
                                        <p:attrNameLst>
                                          <p:attrName>style.visibility</p:attrName>
                                        </p:attrNameLst>
                                      </p:cBhvr>
                                      <p:to>
                                        <p:strVal val="visible"/>
                                      </p:to>
                                    </p:set>
                                    <p:animEffect transition="in" filter="wipe(up)">
                                      <p:cBhvr>
                                        <p:cTn id="194" dur="250"/>
                                        <p:tgtEl>
                                          <p:spTgt spid="388"/>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1" fill="hold" nodeType="clickEffect">
                                  <p:stCondLst>
                                    <p:cond delay="0"/>
                                  </p:stCondLst>
                                  <p:childTnLst>
                                    <p:set>
                                      <p:cBhvr>
                                        <p:cTn id="198" dur="1" fill="hold">
                                          <p:stCondLst>
                                            <p:cond delay="0"/>
                                          </p:stCondLst>
                                        </p:cTn>
                                        <p:tgtEl>
                                          <p:spTgt spid="387"/>
                                        </p:tgtEl>
                                        <p:attrNameLst>
                                          <p:attrName>style.visibility</p:attrName>
                                        </p:attrNameLst>
                                      </p:cBhvr>
                                      <p:to>
                                        <p:strVal val="visible"/>
                                      </p:to>
                                    </p:set>
                                    <p:animEffect transition="in" filter="wipe(up)">
                                      <p:cBhvr>
                                        <p:cTn id="199" dur="25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74" grpId="0" animBg="1"/>
      <p:bldP spid="182" grpId="0" animBg="1"/>
      <p:bldP spid="280" grpId="0" animBg="1"/>
      <p:bldP spid="281" grpId="0" animBg="1"/>
      <p:bldP spid="2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1023AFE-1C22-04E7-266F-56C4D6B15F61}"/>
              </a:ext>
            </a:extLst>
          </p:cNvPr>
          <p:cNvPicPr>
            <a:picLocks noChangeAspect="1"/>
          </p:cNvPicPr>
          <p:nvPr/>
        </p:nvPicPr>
        <p:blipFill rotWithShape="1">
          <a:blip r:embed="rId3">
            <a:extLst>
              <a:ext uri="{28A0092B-C50C-407E-A947-70E740481C1C}">
                <a14:useLocalDpi xmlns:a14="http://schemas.microsoft.com/office/drawing/2010/main" val="0"/>
              </a:ext>
            </a:extLst>
          </a:blip>
          <a:srcRect t="215" b="24337"/>
          <a:stretch/>
        </p:blipFill>
        <p:spPr>
          <a:xfrm>
            <a:off x="0" y="716473"/>
            <a:ext cx="12192000" cy="6141528"/>
          </a:xfrm>
          <a:prstGeom prst="rect">
            <a:avLst/>
          </a:prstGeom>
        </p:spPr>
      </p:pic>
      <p:grpSp>
        <p:nvGrpSpPr>
          <p:cNvPr id="18" name="Learning Science Group">
            <a:extLst>
              <a:ext uri="{FF2B5EF4-FFF2-40B4-BE49-F238E27FC236}">
                <a16:creationId xmlns:a16="http://schemas.microsoft.com/office/drawing/2014/main" id="{640155CC-292D-F235-8F0F-8DDE9ADBF145}"/>
              </a:ext>
            </a:extLst>
          </p:cNvPr>
          <p:cNvGrpSpPr/>
          <p:nvPr/>
        </p:nvGrpSpPr>
        <p:grpSpPr>
          <a:xfrm>
            <a:off x="1242779" y="5680964"/>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4" name="Rounded Rectangle 323">
              <a:extLst>
                <a:ext uri="{FF2B5EF4-FFF2-40B4-BE49-F238E27FC236}">
                  <a16:creationId xmlns:a16="http://schemas.microsoft.com/office/drawing/2014/main" id="{B7A716A9-DFEB-EF0E-39A6-1D5D788FDE4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7" name="Rounded Rectangle 324">
              <a:extLst>
                <a:ext uri="{FF2B5EF4-FFF2-40B4-BE49-F238E27FC236}">
                  <a16:creationId xmlns:a16="http://schemas.microsoft.com/office/drawing/2014/main" id="{CA5F30B8-22CB-CEC1-31A1-AE6B1EF5A9E7}"/>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0" name="Rounded Rectangle 325">
              <a:extLst>
                <a:ext uri="{FF2B5EF4-FFF2-40B4-BE49-F238E27FC236}">
                  <a16:creationId xmlns:a16="http://schemas.microsoft.com/office/drawing/2014/main" id="{BDCAE5A0-459D-4542-7BDF-06DD1084B74D}"/>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3" name="Rounded Rectangle 326">
              <a:extLst>
                <a:ext uri="{FF2B5EF4-FFF2-40B4-BE49-F238E27FC236}">
                  <a16:creationId xmlns:a16="http://schemas.microsoft.com/office/drawing/2014/main" id="{DDF33233-AC4A-452B-9595-F60D41A394DF}"/>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6" name="Rounded Rectangle 327">
              <a:extLst>
                <a:ext uri="{FF2B5EF4-FFF2-40B4-BE49-F238E27FC236}">
                  <a16:creationId xmlns:a16="http://schemas.microsoft.com/office/drawing/2014/main" id="{59FA2977-A97D-2E5D-A89E-6267D71ECFF6}"/>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19" name="Oval 18">
            <a:extLst>
              <a:ext uri="{FF2B5EF4-FFF2-40B4-BE49-F238E27FC236}">
                <a16:creationId xmlns:a16="http://schemas.microsoft.com/office/drawing/2014/main" id="{E8FB8011-1DB3-6292-3A6C-38A8B314D98E}"/>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Oval 19">
            <a:extLst>
              <a:ext uri="{FF2B5EF4-FFF2-40B4-BE49-F238E27FC236}">
                <a16:creationId xmlns:a16="http://schemas.microsoft.com/office/drawing/2014/main" id="{385FE4BF-F7C4-B62E-8E2B-12F26AFD21A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4" name="Picture 23">
            <a:extLst>
              <a:ext uri="{FF2B5EF4-FFF2-40B4-BE49-F238E27FC236}">
                <a16:creationId xmlns:a16="http://schemas.microsoft.com/office/drawing/2014/main" id="{BD244D25-B522-DE28-759C-E9C60F45A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278295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14:presetBounceEnd="33333">
                                      <p:stCondLst>
                                        <p:cond delay="0"/>
                                      </p:stCondLst>
                                      <p:childTnLst>
                                        <p:animMotion origin="layout" path="M -1.875E-6 -3.33333E-6 L 0.09258 -0.77453 " pathEditMode="relative" rAng="0" ptsTypes="AA" p14:bounceEnd="33333">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stCondLst>
                                        <p:cond delay="0"/>
                                      </p:stCondLst>
                                      <p:childTnLst>
                                        <p:animMotion origin="layout" path="M -1.875E-6 -3.33333E-6 L 0.09258 -0.77453 " pathEditMode="relative" rAng="0" ptsTypes="AA">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B21D2-F41A-F264-F38A-612CD07AC553}"/>
              </a:ext>
            </a:extLst>
          </p:cNvPr>
          <p:cNvPicPr>
            <a:picLocks noChangeAspect="1"/>
          </p:cNvPicPr>
          <p:nvPr/>
        </p:nvPicPr>
        <p:blipFill rotWithShape="1">
          <a:blip r:embed="rId3">
            <a:extLst>
              <a:ext uri="{28A0092B-C50C-407E-A947-70E740481C1C}">
                <a14:useLocalDpi xmlns:a14="http://schemas.microsoft.com/office/drawing/2010/main" val="0"/>
              </a:ext>
            </a:extLst>
          </a:blip>
          <a:srcRect t="12220" b="12220"/>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31433AAC-2606-E0F5-A597-D9EE37DE6BEC}"/>
              </a:ext>
            </a:extLst>
          </p:cNvPr>
          <p:cNvGrpSpPr/>
          <p:nvPr/>
        </p:nvGrpSpPr>
        <p:grpSpPr>
          <a:xfrm>
            <a:off x="2028497" y="84084"/>
            <a:ext cx="1887354" cy="1334814"/>
            <a:chOff x="2028497" y="84084"/>
            <a:chExt cx="1887354" cy="1334814"/>
          </a:xfrm>
        </p:grpSpPr>
        <p:sp>
          <p:nvSpPr>
            <p:cNvPr id="26" name="Oval 25">
              <a:extLst>
                <a:ext uri="{FF2B5EF4-FFF2-40B4-BE49-F238E27FC236}">
                  <a16:creationId xmlns:a16="http://schemas.microsoft.com/office/drawing/2014/main" id="{324EDF83-9FDE-9162-14FF-D8F8CBD00B93}"/>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Oval 26">
              <a:extLst>
                <a:ext uri="{FF2B5EF4-FFF2-40B4-BE49-F238E27FC236}">
                  <a16:creationId xmlns:a16="http://schemas.microsoft.com/office/drawing/2014/main" id="{9FA04A61-2742-4976-EEEE-52209C49A49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6" name="Arc 15">
            <a:extLst>
              <a:ext uri="{FF2B5EF4-FFF2-40B4-BE49-F238E27FC236}">
                <a16:creationId xmlns:a16="http://schemas.microsoft.com/office/drawing/2014/main" id="{957F798B-8949-3484-A073-265B466DFC50}"/>
              </a:ext>
            </a:extLst>
          </p:cNvPr>
          <p:cNvSpPr/>
          <p:nvPr/>
        </p:nvSpPr>
        <p:spPr bwMode="auto">
          <a:xfrm>
            <a:off x="3275863" y="152906"/>
            <a:ext cx="1781229" cy="1334814"/>
          </a:xfrm>
          <a:prstGeom prst="arc">
            <a:avLst>
              <a:gd name="adj1" fmla="val 18504895"/>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 name="Picture 9">
            <a:extLst>
              <a:ext uri="{FF2B5EF4-FFF2-40B4-BE49-F238E27FC236}">
                <a16:creationId xmlns:a16="http://schemas.microsoft.com/office/drawing/2014/main" id="{985E5641-1059-AE9F-678A-E61AF0229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557412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50"/>
                                        <p:tgtEl>
                                          <p:spTgt spid="18"/>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1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8D36B6C2-AA3B-EB5A-C395-DC2F7FDCFD82}"/>
              </a:ext>
            </a:extLst>
          </p:cNvPr>
          <p:cNvPicPr>
            <a:picLocks noChangeAspect="1"/>
          </p:cNvPicPr>
          <p:nvPr/>
        </p:nvPicPr>
        <p:blipFill rotWithShape="1">
          <a:blip r:embed="rId3">
            <a:extLst>
              <a:ext uri="{28A0092B-C50C-407E-A947-70E740481C1C}">
                <a14:useLocalDpi xmlns:a14="http://schemas.microsoft.com/office/drawing/2010/main" val="0"/>
              </a:ext>
            </a:extLst>
          </a:blip>
          <a:srcRect l="6570" t="28971" b="-1"/>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 name="Group 2">
            <a:extLst>
              <a:ext uri="{FF2B5EF4-FFF2-40B4-BE49-F238E27FC236}">
                <a16:creationId xmlns:a16="http://schemas.microsoft.com/office/drawing/2014/main" id="{D9EF0C18-CE6A-F689-D37D-4C0ACE61C9C5}"/>
              </a:ext>
            </a:extLst>
          </p:cNvPr>
          <p:cNvGrpSpPr/>
          <p:nvPr/>
        </p:nvGrpSpPr>
        <p:grpSpPr>
          <a:xfrm>
            <a:off x="3263115" y="189190"/>
            <a:ext cx="1781229" cy="1334814"/>
            <a:chOff x="3263115" y="189190"/>
            <a:chExt cx="1781229" cy="1334814"/>
          </a:xfrm>
        </p:grpSpPr>
        <p:sp>
          <p:nvSpPr>
            <p:cNvPr id="16" name="Arc 15">
              <a:extLst>
                <a:ext uri="{FF2B5EF4-FFF2-40B4-BE49-F238E27FC236}">
                  <a16:creationId xmlns:a16="http://schemas.microsoft.com/office/drawing/2014/main" id="{957F798B-8949-3484-A073-265B466DFC50}"/>
                </a:ext>
              </a:extLst>
            </p:cNvPr>
            <p:cNvSpPr/>
            <p:nvPr/>
          </p:nvSpPr>
          <p:spPr bwMode="auto">
            <a:xfrm>
              <a:off x="3263115" y="189190"/>
              <a:ext cx="1781229" cy="1334814"/>
            </a:xfrm>
            <a:prstGeom prst="arc">
              <a:avLst>
                <a:gd name="adj1" fmla="val 16200000"/>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6" name="Picture 5">
            <a:extLst>
              <a:ext uri="{FF2B5EF4-FFF2-40B4-BE49-F238E27FC236}">
                <a16:creationId xmlns:a16="http://schemas.microsoft.com/office/drawing/2014/main" id="{F887F8F0-B862-D7DF-B2A5-8550F2DBD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1912326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par>
                                    <p:cTn id="39" presetID="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750" fill="hold"/>
                                            <p:tgtEl>
                                              <p:spTgt spid="4"/>
                                            </p:tgtEl>
                                            <p:attrNameLst>
                                              <p:attrName>ppt_x</p:attrName>
                                            </p:attrNameLst>
                                          </p:cBhvr>
                                          <p:tavLst>
                                            <p:tav tm="0">
                                              <p:val>
                                                <p:strVal val="0-#ppt_w/2"/>
                                              </p:val>
                                            </p:tav>
                                            <p:tav tm="100000">
                                              <p:val>
                                                <p:strVal val="#ppt_x"/>
                                              </p:val>
                                            </p:tav>
                                          </p:tavLst>
                                        </p:anim>
                                        <p:anim calcmode="lin" valueType="num">
                                          <p:cBhvr additive="base">
                                            <p:cTn id="42"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wipe(left)">
                                          <p:cBhvr>
                                            <p:cTn id="47" dur="500"/>
                                            <p:tgtEl>
                                              <p:spTgt spid="19">
                                                <p:txEl>
                                                  <p:pRg st="4" end="4"/>
                                                </p:txEl>
                                              </p:spTgt>
                                            </p:tgtEl>
                                          </p:cBhvr>
                                        </p:animEffect>
                                      </p:childTnLst>
                                    </p:cTn>
                                  </p:par>
                                  <p:par>
                                    <p:cTn id="48" presetID="10" presetClass="exit" presetSubtype="0" fill="hold" grpId="1" nodeType="withEffect">
                                      <p:stCondLst>
                                        <p:cond delay="0"/>
                                      </p:stCondLst>
                                      <p:childTnLst>
                                        <p:animEffect transition="out" filter="fade">
                                          <p:cBhvr>
                                            <p:cTn id="49" dur="250"/>
                                            <p:tgtEl>
                                              <p:spTgt spid="22"/>
                                            </p:tgtEl>
                                          </p:cBhvr>
                                        </p:animEffect>
                                        <p:set>
                                          <p:cBhvr>
                                            <p:cTn id="50" dur="1" fill="hold">
                                              <p:stCondLst>
                                                <p:cond delay="249"/>
                                              </p:stCondLst>
                                            </p:cTn>
                                            <p:tgtEl>
                                              <p:spTgt spid="2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4"/>
                                            </p:tgtEl>
                                          </p:cBhvr>
                                        </p:animEffect>
                                        <p:set>
                                          <p:cBhvr>
                                            <p:cTn id="53" dur="1" fill="hold">
                                              <p:stCondLst>
                                                <p:cond delay="24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xEl>
                                                  <p:pRg st="5" end="5"/>
                                                </p:txEl>
                                              </p:spTgt>
                                            </p:tgtEl>
                                            <p:attrNameLst>
                                              <p:attrName>style.visibility</p:attrName>
                                            </p:attrNameLst>
                                          </p:cBhvr>
                                          <p:to>
                                            <p:strVal val="visible"/>
                                          </p:to>
                                        </p:set>
                                        <p:animEffect transition="in" filter="wipe(left)">
                                          <p:cBhvr>
                                            <p:cTn id="58" dur="500"/>
                                            <p:tgtEl>
                                              <p:spTgt spid="1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500"/>
                                            <p:tgtEl>
                                              <p:spTgt spid="19">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cBhvr additive="base">
                                            <p:cTn id="68" dur="500" fill="hold"/>
                                            <p:tgtEl>
                                              <p:spTgt spid="1026"/>
                                            </p:tgtEl>
                                            <p:attrNameLst>
                                              <p:attrName>ppt_x</p:attrName>
                                            </p:attrNameLst>
                                          </p:cBhvr>
                                          <p:tavLst>
                                            <p:tav tm="0">
                                              <p:val>
                                                <p:strVal val="0-#ppt_w/2"/>
                                              </p:val>
                                            </p:tav>
                                            <p:tav tm="100000">
                                              <p:val>
                                                <p:strVal val="#ppt_x"/>
                                              </p:val>
                                            </p:tav>
                                          </p:tavLst>
                                        </p:anim>
                                        <p:anim calcmode="lin" valueType="num">
                                          <p:cBhvr additive="base">
                                            <p:cTn id="69" dur="500" fill="hold"/>
                                            <p:tgtEl>
                                              <p:spTgt spid="1026"/>
                                            </p:tgtEl>
                                            <p:attrNameLst>
                                              <p:attrName>ppt_y</p:attrName>
                                            </p:attrNameLst>
                                          </p:cBhvr>
                                          <p:tavLst>
                                            <p:tav tm="0">
                                              <p:val>
                                                <p:strVal val="#ppt_y"/>
                                              </p:val>
                                            </p:tav>
                                            <p:tav tm="100000">
                                              <p:val>
                                                <p:strVal val="#ppt_y"/>
                                              </p:val>
                                            </p:tav>
                                          </p:tavLst>
                                        </p:anim>
                                      </p:childTnLst>
                                    </p:cTn>
                                  </p:par>
                                  <p:par>
                                    <p:cTn id="70" presetID="10" presetClass="entr" presetSubtype="0" fill="hold" grpId="2"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0-#ppt_w/2"/>
                                              </p:val>
                                            </p:tav>
                                            <p:tav tm="100000">
                                              <p:val>
                                                <p:strVal val="#ppt_x"/>
                                              </p:val>
                                            </p:tav>
                                          </p:tavLst>
                                        </p:anim>
                                        <p:anim calcmode="lin" valueType="num">
                                          <p:cBhvr additive="base">
                                            <p:cTn id="78" dur="500" fill="hold"/>
                                            <p:tgtEl>
                                              <p:spTgt spid="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2" presetClass="entr" presetSubtype="8"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0" grpId="0" animBg="1"/>
          <p:bldP spid="21" grpId="0" animBg="1"/>
          <p:bldGraphic spid="7" grpId="0">
            <p:bldAsOne/>
          </p:bldGraphic>
          <p:bldGraphic spid="25" grpId="0">
            <p:bldAsOne/>
          </p:bldGraphic>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1A8A26-CD5E-C75C-8041-C1FE1173929F}"/>
              </a:ext>
            </a:extLst>
          </p:cNvPr>
          <p:cNvPicPr>
            <a:picLocks noChangeAspect="1"/>
          </p:cNvPicPr>
          <p:nvPr/>
        </p:nvPicPr>
        <p:blipFill>
          <a:blip r:embed="rId3">
            <a:extLst>
              <a:ext uri="{28A0092B-C50C-407E-A947-70E740481C1C}">
                <a14:useLocalDpi xmlns:a14="http://schemas.microsoft.com/office/drawing/2010/main" val="0"/>
              </a:ext>
            </a:extLst>
          </a:blip>
          <a:srcRect t="12248" b="12248"/>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7BD6538A-8F45-C0AA-5FBC-C704BD84919F}"/>
              </a:ext>
            </a:extLst>
          </p:cNvPr>
          <p:cNvGrpSpPr/>
          <p:nvPr/>
        </p:nvGrpSpPr>
        <p:grpSpPr>
          <a:xfrm>
            <a:off x="4928922" y="189190"/>
            <a:ext cx="1755035" cy="1132879"/>
            <a:chOff x="4928922" y="189190"/>
            <a:chExt cx="1755035" cy="1132879"/>
          </a:xfrm>
        </p:grpSpPr>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pic>
        <p:nvPicPr>
          <p:cNvPr id="5" name="Picture 4">
            <a:extLst>
              <a:ext uri="{FF2B5EF4-FFF2-40B4-BE49-F238E27FC236}">
                <a16:creationId xmlns:a16="http://schemas.microsoft.com/office/drawing/2014/main" id="{4033A12D-6EE0-F76B-B37E-19B3AF8ED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681176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erson working with laptop and notepad">
            <a:extLst>
              <a:ext uri="{FF2B5EF4-FFF2-40B4-BE49-F238E27FC236}">
                <a16:creationId xmlns:a16="http://schemas.microsoft.com/office/drawing/2014/main" id="{B0ED57F2-BCDA-D10D-4C1A-5E953AC41E20}"/>
              </a:ext>
            </a:extLst>
          </p:cNvPr>
          <p:cNvPicPr>
            <a:picLocks noChangeAspect="1"/>
          </p:cNvPicPr>
          <p:nvPr/>
        </p:nvPicPr>
        <p:blipFill>
          <a:blip r:embed="rId3">
            <a:extLst>
              <a:ext uri="{28A0092B-C50C-407E-A947-70E740481C1C}">
                <a14:useLocalDpi xmlns:a14="http://schemas.microsoft.com/office/drawing/2010/main" val="0"/>
              </a:ext>
            </a:extLst>
          </a:blip>
          <a:srcRect t="12266" b="12266"/>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sp>
        <p:nvSpPr>
          <p:cNvPr id="13" name="Oval 12">
            <a:extLst>
              <a:ext uri="{FF2B5EF4-FFF2-40B4-BE49-F238E27FC236}">
                <a16:creationId xmlns:a16="http://schemas.microsoft.com/office/drawing/2014/main" id="{21823C50-B6A3-7E57-3C77-493C013D191D}"/>
              </a:ext>
            </a:extLst>
          </p:cNvPr>
          <p:cNvSpPr/>
          <p:nvPr/>
        </p:nvSpPr>
        <p:spPr bwMode="auto">
          <a:xfrm>
            <a:off x="8126382" y="273989"/>
            <a:ext cx="1781230" cy="1063995"/>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679FE55E-1EBD-7CE8-003B-24688BA3F1B3}"/>
              </a:ext>
            </a:extLst>
          </p:cNvPr>
          <p:cNvSpPr/>
          <p:nvPr/>
        </p:nvSpPr>
        <p:spPr bwMode="auto">
          <a:xfrm>
            <a:off x="8020258" y="273990"/>
            <a:ext cx="1887353" cy="9802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c 17">
            <a:extLst>
              <a:ext uri="{FF2B5EF4-FFF2-40B4-BE49-F238E27FC236}">
                <a16:creationId xmlns:a16="http://schemas.microsoft.com/office/drawing/2014/main" id="{24DDAD67-061B-DB6B-A1E0-4EA50B8A46DD}"/>
              </a:ext>
            </a:extLst>
          </p:cNvPr>
          <p:cNvSpPr/>
          <p:nvPr/>
        </p:nvSpPr>
        <p:spPr bwMode="auto">
          <a:xfrm>
            <a:off x="8245284" y="273988"/>
            <a:ext cx="1626708" cy="1206469"/>
          </a:xfrm>
          <a:prstGeom prst="arc">
            <a:avLst>
              <a:gd name="adj1" fmla="val 17805589"/>
              <a:gd name="adj2" fmla="val 6108278"/>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pic>
        <p:nvPicPr>
          <p:cNvPr id="24" name="Picture 23">
            <a:extLst>
              <a:ext uri="{FF2B5EF4-FFF2-40B4-BE49-F238E27FC236}">
                <a16:creationId xmlns:a16="http://schemas.microsoft.com/office/drawing/2014/main" id="{C883FAA2-BACA-E76D-617D-335B06A1B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extLst>
      <p:ext uri="{BB962C8B-B14F-4D97-AF65-F5344CB8AC3E}">
        <p14:creationId xmlns:p14="http://schemas.microsoft.com/office/powerpoint/2010/main" val="74905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6"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par>
                              <p:cTn id="19" fill="hold">
                                <p:stCondLst>
                                  <p:cond delay="750"/>
                                </p:stCondLst>
                                <p:childTnLst>
                                  <p:par>
                                    <p:cTn id="20" presetID="22" presetClass="entr" presetSubtype="8" fill="hold"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125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50"/>
                                            <p:tgtEl>
                                              <p:spTgt spid="6"/>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1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250"/>
                                            <p:tgtEl>
                                              <p:spTgt spid="42"/>
                                            </p:tgtEl>
                                          </p:cBhvr>
                                        </p:animEffect>
                                      </p:childTnLst>
                                    </p:cTn>
                                  </p:par>
                                </p:childTnLst>
                              </p:cTn>
                            </p:par>
                            <p:par>
                              <p:cTn id="36" fill="hold">
                                <p:stCondLst>
                                  <p:cond delay="250"/>
                                </p:stCondLst>
                                <p:childTnLst>
                                  <p:par>
                                    <p:cTn id="37" presetID="2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150"/>
                                            <p:tgtEl>
                                              <p:spTgt spid="49"/>
                                            </p:tgtEl>
                                          </p:cBhvr>
                                        </p:animEffect>
                                      </p:childTnLst>
                                    </p:cTn>
                                  </p:par>
                                </p:childTnLst>
                              </p:cTn>
                            </p:par>
                            <p:par>
                              <p:cTn id="40" fill="hold">
                                <p:stCondLst>
                                  <p:cond delay="400"/>
                                </p:stCondLst>
                                <p:childTnLst>
                                  <p:par>
                                    <p:cTn id="41" presetID="22" presetClass="entr" presetSubtype="8"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150"/>
                                            <p:tgtEl>
                                              <p:spTgt spid="55"/>
                                            </p:tgtEl>
                                          </p:cBhvr>
                                        </p:animEffect>
                                      </p:childTnLst>
                                    </p:cTn>
                                  </p:par>
                                </p:childTnLst>
                              </p:cTn>
                            </p:par>
                            <p:par>
                              <p:cTn id="44" fill="hold">
                                <p:stCondLst>
                                  <p:cond delay="550"/>
                                </p:stCondLst>
                                <p:childTnLst>
                                  <p:par>
                                    <p:cTn id="45" presetID="22" presetClass="entr" presetSubtype="8"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50"/>
                                            <p:tgtEl>
                                              <p:spTgt spid="56"/>
                                            </p:tgtEl>
                                          </p:cBhvr>
                                        </p:animEffect>
                                      </p:childTnLst>
                                    </p:cTn>
                                  </p:par>
                                </p:childTnLst>
                              </p:cTn>
                            </p:par>
                            <p:par>
                              <p:cTn id="48" fill="hold">
                                <p:stCondLst>
                                  <p:cond delay="700"/>
                                </p:stCondLst>
                                <p:childTnLst>
                                  <p:par>
                                    <p:cTn id="49" presetID="22" presetClass="entr" presetSubtype="8"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150"/>
                                            <p:tgtEl>
                                              <p:spTgt spid="57"/>
                                            </p:tgtEl>
                                          </p:cBhvr>
                                        </p:animEffect>
                                      </p:childTnLst>
                                    </p:cTn>
                                  </p:par>
                                </p:childTnLst>
                              </p:cTn>
                            </p:par>
                            <p:par>
                              <p:cTn id="52" fill="hold">
                                <p:stCondLst>
                                  <p:cond delay="85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15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200"/>
                                            <p:tgtEl>
                                              <p:spTgt spid="6"/>
                                            </p:tgtEl>
                                          </p:cBhvr>
                                        </p:animEffect>
                                        <p:set>
                                          <p:cBhvr>
                                            <p:cTn id="63" dur="1" fill="hold">
                                              <p:stCondLst>
                                                <p:cond delay="199"/>
                                              </p:stCondLst>
                                            </p:cTn>
                                            <p:tgtEl>
                                              <p:spTgt spid="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
                                            <p:tgtEl>
                                              <p:spTgt spid="42"/>
                                            </p:tgtEl>
                                          </p:cBhvr>
                                        </p:animEffect>
                                        <p:set>
                                          <p:cBhvr>
                                            <p:cTn id="66" dur="1" fill="hold">
                                              <p:stCondLst>
                                                <p:cond delay="199"/>
                                              </p:stCondLst>
                                            </p:cTn>
                                            <p:tgtEl>
                                              <p:spTgt spid="4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
                                            <p:tgtEl>
                                              <p:spTgt spid="10"/>
                                            </p:tgtEl>
                                          </p:cBhvr>
                                        </p:animEffect>
                                        <p:set>
                                          <p:cBhvr>
                                            <p:cTn id="69" dur="1" fill="hold">
                                              <p:stCondLst>
                                                <p:cond delay="1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
                                            <p:tgtEl>
                                              <p:spTgt spid="49"/>
                                            </p:tgtEl>
                                          </p:cBhvr>
                                        </p:animEffect>
                                        <p:set>
                                          <p:cBhvr>
                                            <p:cTn id="72" dur="1" fill="hold">
                                              <p:stCondLst>
                                                <p:cond delay="199"/>
                                              </p:stCondLst>
                                            </p:cTn>
                                            <p:tgtEl>
                                              <p:spTgt spid="4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
                                            <p:tgtEl>
                                              <p:spTgt spid="55"/>
                                            </p:tgtEl>
                                          </p:cBhvr>
                                        </p:animEffect>
                                        <p:set>
                                          <p:cBhvr>
                                            <p:cTn id="75" dur="1" fill="hold">
                                              <p:stCondLst>
                                                <p:cond delay="199"/>
                                              </p:stCondLst>
                                            </p:cTn>
                                            <p:tgtEl>
                                              <p:spTgt spid="5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
                                            <p:tgtEl>
                                              <p:spTgt spid="56"/>
                                            </p:tgtEl>
                                          </p:cBhvr>
                                        </p:animEffect>
                                        <p:set>
                                          <p:cBhvr>
                                            <p:cTn id="78" dur="1" fill="hold">
                                              <p:stCondLst>
                                                <p:cond delay="199"/>
                                              </p:stCondLst>
                                            </p:cTn>
                                            <p:tgtEl>
                                              <p:spTgt spid="5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
                                            <p:tgtEl>
                                              <p:spTgt spid="57"/>
                                            </p:tgtEl>
                                          </p:cBhvr>
                                        </p:animEffect>
                                        <p:set>
                                          <p:cBhvr>
                                            <p:cTn id="81" dur="1" fill="hold">
                                              <p:stCondLst>
                                                <p:cond delay="199"/>
                                              </p:stCondLst>
                                            </p:cTn>
                                            <p:tgtEl>
                                              <p:spTgt spid="5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
                                            <p:tgtEl>
                                              <p:spTgt spid="58"/>
                                            </p:tgtEl>
                                          </p:cBhvr>
                                        </p:animEffect>
                                        <p:set>
                                          <p:cBhvr>
                                            <p:cTn id="84" dur="1" fill="hold">
                                              <p:stCondLst>
                                                <p:cond delay="1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
                                            <p:tgtEl>
                                              <p:spTgt spid="54"/>
                                            </p:tgtEl>
                                          </p:cBhvr>
                                        </p:animEffect>
                                        <p:set>
                                          <p:cBhvr>
                                            <p:cTn id="87" dur="1" fill="hold">
                                              <p:stCondLst>
                                                <p:cond delay="199"/>
                                              </p:stCondLst>
                                            </p:cTn>
                                            <p:tgtEl>
                                              <p:spTgt spid="54"/>
                                            </p:tgtEl>
                                            <p:attrNameLst>
                                              <p:attrName>style.visibility</p:attrName>
                                            </p:attrNameLst>
                                          </p:cBhvr>
                                          <p:to>
                                            <p:strVal val="hidden"/>
                                          </p:to>
                                        </p:set>
                                      </p:childTnLst>
                                    </p:cTn>
                                  </p:par>
                                  <p:par>
                                    <p:cTn id="88" presetID="22" presetClass="entr" presetSubtype="8"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wipe(left)">
                                          <p:cBhvr>
                                            <p:cTn id="90" dur="500"/>
                                            <p:tgtEl>
                                              <p:spTgt spid="19">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9">
                                                <p:txEl>
                                                  <p:pRg st="2" end="2"/>
                                                </p:txEl>
                                              </p:spTgt>
                                            </p:tgtEl>
                                            <p:attrNameLst>
                                              <p:attrName>style.visibility</p:attrName>
                                            </p:attrNameLst>
                                          </p:cBhvr>
                                          <p:to>
                                            <p:strVal val="visible"/>
                                          </p:to>
                                        </p:set>
                                        <p:animEffect transition="in" filter="wipe(left)">
                                          <p:cBhvr>
                                            <p:cTn id="95" dur="500"/>
                                            <p:tgtEl>
                                              <p:spTgt spid="19">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9">
                                                <p:txEl>
                                                  <p:pRg st="3" end="3"/>
                                                </p:txEl>
                                              </p:spTgt>
                                            </p:tgtEl>
                                            <p:attrNameLst>
                                              <p:attrName>style.visibility</p:attrName>
                                            </p:attrNameLst>
                                          </p:cBhvr>
                                          <p:to>
                                            <p:strVal val="visible"/>
                                          </p:to>
                                        </p:set>
                                        <p:animEffect transition="in" filter="wipe(left)">
                                          <p:cBhvr>
                                            <p:cTn id="100" dur="500"/>
                                            <p:tgtEl>
                                              <p:spTgt spid="19">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additive="base">
                                            <p:cTn id="105" dur="500" fill="hold"/>
                                            <p:tgtEl>
                                              <p:spTgt spid="7"/>
                                            </p:tgtEl>
                                            <p:attrNameLst>
                                              <p:attrName>ppt_x</p:attrName>
                                            </p:attrNameLst>
                                          </p:cBhvr>
                                          <p:tavLst>
                                            <p:tav tm="0">
                                              <p:val>
                                                <p:strVal val="0-#ppt_w/2"/>
                                              </p:val>
                                            </p:tav>
                                            <p:tav tm="100000">
                                              <p:val>
                                                <p:strVal val="#ppt_x"/>
                                              </p:val>
                                            </p:tav>
                                          </p:tavLst>
                                        </p:anim>
                                        <p:anim calcmode="lin" valueType="num">
                                          <p:cBhvr additive="base">
                                            <p:cTn id="106" dur="500" fill="hold"/>
                                            <p:tgtEl>
                                              <p:spTgt spid="7"/>
                                            </p:tgtEl>
                                            <p:attrNameLst>
                                              <p:attrName>ppt_y</p:attrName>
                                            </p:attrNameLst>
                                          </p:cBhvr>
                                          <p:tavLst>
                                            <p:tav tm="0">
                                              <p:val>
                                                <p:strVal val="#ppt_y"/>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9">
                                                <p:txEl>
                                                  <p:pRg st="4" end="4"/>
                                                </p:txEl>
                                              </p:spTgt>
                                            </p:tgtEl>
                                            <p:attrNameLst>
                                              <p:attrName>style.visibility</p:attrName>
                                            </p:attrNameLst>
                                          </p:cBhvr>
                                          <p:to>
                                            <p:strVal val="visible"/>
                                          </p:to>
                                        </p:set>
                                        <p:animEffect transition="in" filter="wipe(left)">
                                          <p:cBhvr>
                                            <p:cTn id="114" dur="500"/>
                                            <p:tgtEl>
                                              <p:spTgt spid="19">
                                                <p:txEl>
                                                  <p:pRg st="4" end="4"/>
                                                </p:txEl>
                                              </p:spTgt>
                                            </p:tgtEl>
                                          </p:cBhvr>
                                        </p:animEffect>
                                      </p:childTnLst>
                                    </p:cTn>
                                  </p:par>
                                  <p:par>
                                    <p:cTn id="115" presetID="10" presetClass="exit" presetSubtype="0" fill="hold" grpId="3" nodeType="withEffect">
                                      <p:stCondLst>
                                        <p:cond delay="0"/>
                                      </p:stCondLst>
                                      <p:childTnLst>
                                        <p:animEffect transition="out" filter="fade">
                                          <p:cBhvr>
                                            <p:cTn id="116" dur="250"/>
                                            <p:tgtEl>
                                              <p:spTgt spid="20"/>
                                            </p:tgtEl>
                                          </p:cBhvr>
                                        </p:animEffect>
                                        <p:set>
                                          <p:cBhvr>
                                            <p:cTn id="117" dur="1" fill="hold">
                                              <p:stCondLst>
                                                <p:cond delay="249"/>
                                              </p:stCondLst>
                                            </p:cTn>
                                            <p:tgtEl>
                                              <p:spTgt spid="2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7"/>
                                            </p:tgtEl>
                                          </p:cBhvr>
                                        </p:animEffect>
                                        <p:set>
                                          <p:cBhvr>
                                            <p:cTn id="120" dur="1" fill="hold">
                                              <p:stCondLst>
                                                <p:cond delay="249"/>
                                              </p:stCondLst>
                                            </p:cTn>
                                            <p:tgtEl>
                                              <p:spTgt spid="7"/>
                                            </p:tgtEl>
                                            <p:attrNameLst>
                                              <p:attrName>style.visibility</p:attrName>
                                            </p:attrNameLst>
                                          </p:cBhvr>
                                          <p:to>
                                            <p:strVal val="hidden"/>
                                          </p:to>
                                        </p:set>
                                      </p:childTnLst>
                                    </p:cTn>
                                  </p:par>
                                </p:childTnLst>
                              </p:cTn>
                            </p:par>
                            <p:par>
                              <p:cTn id="121" fill="hold">
                                <p:stCondLst>
                                  <p:cond delay="500"/>
                                </p:stCondLst>
                                <p:childTnLst>
                                  <p:par>
                                    <p:cTn id="122" presetID="2" presetClass="entr" presetSubtype="2" fill="hold" nodeType="afterEffect">
                                      <p:stCondLst>
                                        <p:cond delay="0"/>
                                      </p:stCondLst>
                                      <p:childTnLst>
                                        <p:set>
                                          <p:cBhvr>
                                            <p:cTn id="123" dur="1" fill="hold">
                                              <p:stCondLst>
                                                <p:cond delay="0"/>
                                              </p:stCondLst>
                                            </p:cTn>
                                            <p:tgtEl>
                                              <p:spTgt spid="5"/>
                                            </p:tgtEl>
                                            <p:attrNameLst>
                                              <p:attrName>style.visibility</p:attrName>
                                            </p:attrNameLst>
                                          </p:cBhvr>
                                          <p:to>
                                            <p:strVal val="visible"/>
                                          </p:to>
                                        </p:set>
                                        <p:anim calcmode="lin" valueType="num">
                                          <p:cBhvr additive="base">
                                            <p:cTn id="124" dur="500" fill="hold"/>
                                            <p:tgtEl>
                                              <p:spTgt spid="5"/>
                                            </p:tgtEl>
                                            <p:attrNameLst>
                                              <p:attrName>ppt_x</p:attrName>
                                            </p:attrNameLst>
                                          </p:cBhvr>
                                          <p:tavLst>
                                            <p:tav tm="0">
                                              <p:val>
                                                <p:strVal val="1+#ppt_w/2"/>
                                              </p:val>
                                            </p:tav>
                                            <p:tav tm="100000">
                                              <p:val>
                                                <p:strVal val="#ppt_x"/>
                                              </p:val>
                                            </p:tav>
                                          </p:tavLst>
                                        </p:anim>
                                        <p:anim calcmode="lin" valueType="num">
                                          <p:cBhvr additive="base">
                                            <p:cTn id="1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9">
                                                <p:txEl>
                                                  <p:pRg st="5" end="5"/>
                                                </p:txEl>
                                              </p:spTgt>
                                            </p:tgtEl>
                                            <p:attrNameLst>
                                              <p:attrName>style.visibility</p:attrName>
                                            </p:attrNameLst>
                                          </p:cBhvr>
                                          <p:to>
                                            <p:strVal val="visible"/>
                                          </p:to>
                                        </p:set>
                                        <p:animEffect transition="in" filter="wipe(left)">
                                          <p:cBhvr>
                                            <p:cTn id="130" dur="500"/>
                                            <p:tgtEl>
                                              <p:spTgt spid="19">
                                                <p:txEl>
                                                  <p:pRg st="5" end="5"/>
                                                </p:txEl>
                                              </p:spTgt>
                                            </p:tgtEl>
                                          </p:cBhvr>
                                        </p:animEffect>
                                      </p:childTnLst>
                                    </p:cTn>
                                  </p:par>
                                  <p:par>
                                    <p:cTn id="131" presetID="10" presetClass="exit" presetSubtype="0" fill="hold" grpId="1" nodeType="withEffect">
                                      <p:stCondLst>
                                        <p:cond delay="0"/>
                                      </p:stCondLst>
                                      <p:childTnLst>
                                        <p:animEffect transition="out" filter="fade">
                                          <p:cBhvr>
                                            <p:cTn id="132" dur="250"/>
                                            <p:tgtEl>
                                              <p:spTgt spid="20"/>
                                            </p:tgtEl>
                                          </p:cBhvr>
                                        </p:animEffect>
                                        <p:set>
                                          <p:cBhvr>
                                            <p:cTn id="133" dur="1" fill="hold">
                                              <p:stCondLst>
                                                <p:cond delay="24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19">
                                                <p:txEl>
                                                  <p:pRg st="6" end="6"/>
                                                </p:txEl>
                                              </p:spTgt>
                                            </p:tgtEl>
                                            <p:attrNameLst>
                                              <p:attrName>style.visibility</p:attrName>
                                            </p:attrNameLst>
                                          </p:cBhvr>
                                          <p:to>
                                            <p:strVal val="visible"/>
                                          </p:to>
                                        </p:set>
                                        <p:animEffect transition="in" filter="wipe(left)">
                                          <p:cBhvr>
                                            <p:cTn id="14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3" animBg="1"/>
          <p:bldP spid="23" grpId="0" animBg="1"/>
          <p:bldP spid="13" grpId="0" animBg="1"/>
          <p:bldP spid="16" grpId="0" animBg="1"/>
          <p:bldP spid="18" grpId="0" animBg="1"/>
          <p:bldP spid="54" grpId="0"/>
          <p:bldP spid="54"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Science</a:t>
            </a:r>
          </a:p>
        </p:txBody>
      </p:sp>
      <p:sp>
        <p:nvSpPr>
          <p:cNvPr id="7" name="TextBox 6">
            <a:extLst>
              <a:ext uri="{FF2B5EF4-FFF2-40B4-BE49-F238E27FC236}">
                <a16:creationId xmlns:a16="http://schemas.microsoft.com/office/drawing/2014/main" id="{D5ED1204-8B4D-4502-961F-04C94450F570}"/>
              </a:ext>
            </a:extLst>
          </p:cNvPr>
          <p:cNvSpPr txBox="1"/>
          <p:nvPr/>
        </p:nvSpPr>
        <p:spPr>
          <a:xfrm>
            <a:off x="6821007" y="2253343"/>
            <a:ext cx="46490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Engineering</a:t>
            </a:r>
          </a:p>
        </p:txBody>
      </p:sp>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849243"/>
            <a:ext cx="0" cy="3799114"/>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86AAE-A9A9-4F8C-9F35-FDB64B033DE6}"/>
              </a:ext>
            </a:extLst>
          </p:cNvPr>
          <p:cNvPicPr>
            <a:picLocks noChangeAspect="1"/>
          </p:cNvPicPr>
          <p:nvPr/>
        </p:nvPicPr>
        <p:blipFill>
          <a:blip r:embed="rId4"/>
          <a:stretch>
            <a:fillRect/>
          </a:stretch>
        </p:blipFill>
        <p:spPr>
          <a:xfrm>
            <a:off x="1759181" y="4421510"/>
            <a:ext cx="8913124" cy="3078747"/>
          </a:xfrm>
          <a:prstGeom prst="rect">
            <a:avLst/>
          </a:prstGeom>
        </p:spPr>
      </p:pic>
    </p:spTree>
    <p:extLst>
      <p:ext uri="{BB962C8B-B14F-4D97-AF65-F5344CB8AC3E}">
        <p14:creationId xmlns:p14="http://schemas.microsoft.com/office/powerpoint/2010/main" val="2246145433"/>
      </p:ext>
    </p:extLst>
  </p:cSld>
  <p:clrMapOvr>
    <a:overrideClrMapping bg1="lt1" tx1="dk1" bg2="lt2" tx2="dk2" accent1="accent1" accent2="accent2" accent3="accent3" accent4="accent4" accent5="accent5" accent6="accent6" hlink="hlink" folHlink="folHlink"/>
  </p:clrMapOvr>
  <p:transition>
    <p:push/>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51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Programming data on computer monitor">
            <a:extLst>
              <a:ext uri="{FF2B5EF4-FFF2-40B4-BE49-F238E27FC236}">
                <a16:creationId xmlns:a16="http://schemas.microsoft.com/office/drawing/2014/main" id="{690DE7B4-4555-48B4-82E8-10E625120C1F}"/>
              </a:ext>
            </a:extLst>
          </p:cNvPr>
          <p:cNvPicPr>
            <a:picLocks noChangeAspect="1"/>
          </p:cNvPicPr>
          <p:nvPr/>
        </p:nvPicPr>
        <p:blipFill rotWithShape="1">
          <a:blip r:embed="rId3">
            <a:extLst>
              <a:ext uri="{28A0092B-C50C-407E-A947-70E740481C1C}">
                <a14:useLocalDpi xmlns:a14="http://schemas.microsoft.com/office/drawing/2010/main" val="0"/>
              </a:ext>
            </a:extLst>
          </a:blip>
          <a:srcRect l="629" t="8333" r="629" b="8333"/>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74F74F6-92C4-3AC0-8C19-6CEFC7F2B932}"/>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E6B07378-5E53-04DA-E53C-992C783EF603}"/>
              </a:ext>
            </a:extLst>
          </p:cNvPr>
          <p:cNvSpPr/>
          <p:nvPr/>
        </p:nvSpPr>
        <p:spPr>
          <a:xfrm>
            <a:off x="6582670" y="2127153"/>
            <a:ext cx="1990845" cy="646391"/>
          </a:xfrm>
          <a:custGeom>
            <a:avLst/>
            <a:gdLst>
              <a:gd name="connsiteX0" fmla="*/ 0 w 1990845"/>
              <a:gd name="connsiteY0" fmla="*/ 323196 h 646391"/>
              <a:gd name="connsiteX1" fmla="*/ 995423 w 1990845"/>
              <a:gd name="connsiteY1" fmla="*/ 0 h 646391"/>
              <a:gd name="connsiteX2" fmla="*/ 1990846 w 1990845"/>
              <a:gd name="connsiteY2" fmla="*/ 323196 h 646391"/>
              <a:gd name="connsiteX3" fmla="*/ 995423 w 1990845"/>
              <a:gd name="connsiteY3" fmla="*/ 646392 h 646391"/>
              <a:gd name="connsiteX4" fmla="*/ 0 w 1990845"/>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845" h="646391" extrusionOk="0">
                <a:moveTo>
                  <a:pt x="0" y="323196"/>
                </a:moveTo>
                <a:cubicBezTo>
                  <a:pt x="-63333" y="147409"/>
                  <a:pt x="459820" y="13916"/>
                  <a:pt x="995423" y="0"/>
                </a:cubicBezTo>
                <a:cubicBezTo>
                  <a:pt x="1560572" y="31590"/>
                  <a:pt x="1991891" y="176591"/>
                  <a:pt x="1990846" y="323196"/>
                </a:cubicBezTo>
                <a:cubicBezTo>
                  <a:pt x="1960476" y="455872"/>
                  <a:pt x="1558439" y="662423"/>
                  <a:pt x="995423" y="646392"/>
                </a:cubicBezTo>
                <a:cubicBezTo>
                  <a:pt x="449353" y="632679"/>
                  <a:pt x="10953" y="522114"/>
                  <a:pt x="0" y="323196"/>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4B7927-7395-AB68-1656-7A03DB3CF216}"/>
              </a:ext>
            </a:extLst>
          </p:cNvPr>
          <p:cNvSpPr/>
          <p:nvPr/>
        </p:nvSpPr>
        <p:spPr>
          <a:xfrm>
            <a:off x="3560676" y="2588732"/>
            <a:ext cx="2265058" cy="646391"/>
          </a:xfrm>
          <a:custGeom>
            <a:avLst/>
            <a:gdLst>
              <a:gd name="connsiteX0" fmla="*/ 0 w 2265058"/>
              <a:gd name="connsiteY0" fmla="*/ 323196 h 646391"/>
              <a:gd name="connsiteX1" fmla="*/ 1132529 w 2265058"/>
              <a:gd name="connsiteY1" fmla="*/ 0 h 646391"/>
              <a:gd name="connsiteX2" fmla="*/ 2265058 w 2265058"/>
              <a:gd name="connsiteY2" fmla="*/ 323196 h 646391"/>
              <a:gd name="connsiteX3" fmla="*/ 1132529 w 2265058"/>
              <a:gd name="connsiteY3" fmla="*/ 646392 h 646391"/>
              <a:gd name="connsiteX4" fmla="*/ 0 w 2265058"/>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8" h="646391" extrusionOk="0">
                <a:moveTo>
                  <a:pt x="0" y="323196"/>
                </a:moveTo>
                <a:cubicBezTo>
                  <a:pt x="-85946" y="148376"/>
                  <a:pt x="517114" y="9894"/>
                  <a:pt x="1132529" y="0"/>
                </a:cubicBezTo>
                <a:cubicBezTo>
                  <a:pt x="1773399" y="31590"/>
                  <a:pt x="2266103" y="176591"/>
                  <a:pt x="2265058" y="323196"/>
                </a:cubicBezTo>
                <a:cubicBezTo>
                  <a:pt x="2236216" y="458178"/>
                  <a:pt x="1777355" y="669785"/>
                  <a:pt x="1132529" y="646392"/>
                </a:cubicBezTo>
                <a:cubicBezTo>
                  <a:pt x="510738" y="632679"/>
                  <a:pt x="10953" y="522114"/>
                  <a:pt x="0" y="323196"/>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44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lden Gate" descr="Golden Gate Bridge in fog">
            <a:extLst>
              <a:ext uri="{FF2B5EF4-FFF2-40B4-BE49-F238E27FC236}">
                <a16:creationId xmlns:a16="http://schemas.microsoft.com/office/drawing/2014/main" id="{7AE58436-5E76-6007-EDC9-A7A8A3A0E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atterns">
            <a:extLst>
              <a:ext uri="{FF2B5EF4-FFF2-40B4-BE49-F238E27FC236}">
                <a16:creationId xmlns:a16="http://schemas.microsoft.com/office/drawing/2014/main" id="{FA19E59E-5AD5-12C2-489B-2CEBBEFA1253}"/>
              </a:ext>
            </a:extLst>
          </p:cNvPr>
          <p:cNvPicPr>
            <a:picLocks noChangeAspect="1"/>
          </p:cNvPicPr>
          <p:nvPr/>
        </p:nvPicPr>
        <p:blipFill>
          <a:blip r:embed="rId4"/>
          <a:stretch>
            <a:fillRect/>
          </a:stretch>
        </p:blipFill>
        <p:spPr>
          <a:xfrm rot="21417107">
            <a:off x="6555260" y="1329256"/>
            <a:ext cx="5449016" cy="2300797"/>
          </a:xfrm>
          <a:prstGeom prst="rect">
            <a:avLst/>
          </a:prstGeom>
        </p:spPr>
      </p:pic>
      <p:pic>
        <p:nvPicPr>
          <p:cNvPr id="18" name="Design">
            <a:extLst>
              <a:ext uri="{FF2B5EF4-FFF2-40B4-BE49-F238E27FC236}">
                <a16:creationId xmlns:a16="http://schemas.microsoft.com/office/drawing/2014/main" id="{22D69615-1178-B92C-BF70-6EA5AE235FA4}"/>
              </a:ext>
            </a:extLst>
          </p:cNvPr>
          <p:cNvPicPr>
            <a:picLocks noChangeAspect="1"/>
          </p:cNvPicPr>
          <p:nvPr/>
        </p:nvPicPr>
        <p:blipFill>
          <a:blip r:embed="rId5"/>
          <a:stretch>
            <a:fillRect/>
          </a:stretch>
        </p:blipFill>
        <p:spPr>
          <a:xfrm rot="21370081">
            <a:off x="6898613" y="389364"/>
            <a:ext cx="4533253" cy="2300796"/>
          </a:xfrm>
          <a:prstGeom prst="rect">
            <a:avLst/>
          </a:prstGeom>
        </p:spPr>
      </p:pic>
      <p:pic>
        <p:nvPicPr>
          <p:cNvPr id="3" name="Top-right" descr="Bridge at sunrise">
            <a:extLst>
              <a:ext uri="{FF2B5EF4-FFF2-40B4-BE49-F238E27FC236}">
                <a16:creationId xmlns:a16="http://schemas.microsoft.com/office/drawing/2014/main" id="{347A535E-4BB6-0185-A404-C13768DBEF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171"/>
          <a:stretch/>
        </p:blipFill>
        <p:spPr>
          <a:xfrm>
            <a:off x="6092395" y="1"/>
            <a:ext cx="6099605" cy="2838860"/>
          </a:xfrm>
          <a:prstGeom prst="rect">
            <a:avLst/>
          </a:prstGeom>
        </p:spPr>
      </p:pic>
      <p:pic>
        <p:nvPicPr>
          <p:cNvPr id="5" name="Top-left" descr="Illuminated suspension bridge at night">
            <a:extLst>
              <a:ext uri="{FF2B5EF4-FFF2-40B4-BE49-F238E27FC236}">
                <a16:creationId xmlns:a16="http://schemas.microsoft.com/office/drawing/2014/main" id="{3EFE743C-44A5-2125-B232-4880535EAD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3" t="1" r="38927" b="-376"/>
          <a:stretch/>
        </p:blipFill>
        <p:spPr>
          <a:xfrm>
            <a:off x="0" y="-8266"/>
            <a:ext cx="3728678" cy="4365681"/>
          </a:xfrm>
          <a:prstGeom prst="rect">
            <a:avLst/>
          </a:prstGeom>
        </p:spPr>
      </p:pic>
      <p:pic>
        <p:nvPicPr>
          <p:cNvPr id="7" name="Bottom Right" descr="Tower Bridge and Tower of London on gloomy day">
            <a:extLst>
              <a:ext uri="{FF2B5EF4-FFF2-40B4-BE49-F238E27FC236}">
                <a16:creationId xmlns:a16="http://schemas.microsoft.com/office/drawing/2014/main" id="{583E67BC-0C4C-4A08-71BB-0ECE79C3C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894" b="30935"/>
          <a:stretch/>
        </p:blipFill>
        <p:spPr>
          <a:xfrm>
            <a:off x="6117238" y="4908137"/>
            <a:ext cx="6096001" cy="1527717"/>
          </a:xfrm>
          <a:prstGeom prst="rect">
            <a:avLst/>
          </a:prstGeom>
        </p:spPr>
      </p:pic>
      <p:pic>
        <p:nvPicPr>
          <p:cNvPr id="12" name="Bottom Left" descr="Alexandre III bridge in Paris">
            <a:extLst>
              <a:ext uri="{FF2B5EF4-FFF2-40B4-BE49-F238E27FC236}">
                <a16:creationId xmlns:a16="http://schemas.microsoft.com/office/drawing/2014/main" id="{C3FA059B-E114-D52C-B243-DBD050BAB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 y="4349346"/>
            <a:ext cx="3717599" cy="2508653"/>
          </a:xfrm>
          <a:prstGeom prst="rect">
            <a:avLst/>
          </a:prstGeom>
        </p:spPr>
      </p:pic>
      <p:pic>
        <p:nvPicPr>
          <p:cNvPr id="37" name="Mid Right" descr="Bridge suspended on water canal">
            <a:extLst>
              <a:ext uri="{FF2B5EF4-FFF2-40B4-BE49-F238E27FC236}">
                <a16:creationId xmlns:a16="http://schemas.microsoft.com/office/drawing/2014/main" id="{B21D438D-37EE-B33C-407C-1FA6D6DDEE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1520" y="2838861"/>
            <a:ext cx="3091515" cy="2061010"/>
          </a:xfrm>
          <a:prstGeom prst="rect">
            <a:avLst/>
          </a:prstGeom>
        </p:spPr>
      </p:pic>
      <p:cxnSp>
        <p:nvCxnSpPr>
          <p:cNvPr id="21" name="Straight Connector 20">
            <a:extLst>
              <a:ext uri="{FF2B5EF4-FFF2-40B4-BE49-F238E27FC236}">
                <a16:creationId xmlns:a16="http://schemas.microsoft.com/office/drawing/2014/main" id="{58FDBA3E-1352-681D-AC82-8C267EBADFD1}"/>
              </a:ext>
            </a:extLst>
          </p:cNvPr>
          <p:cNvCxnSpPr>
            <a:cxnSpLocks/>
          </p:cNvCxnSpPr>
          <p:nvPr/>
        </p:nvCxnSpPr>
        <p:spPr>
          <a:xfrm flipH="1">
            <a:off x="-1" y="4353380"/>
            <a:ext cx="371706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descr="Dramatic sunset with rainbow bridge and Tokyo cityscape">
            <a:extLst>
              <a:ext uri="{FF2B5EF4-FFF2-40B4-BE49-F238E27FC236}">
                <a16:creationId xmlns:a16="http://schemas.microsoft.com/office/drawing/2014/main" id="{329E321E-9E36-EF0B-E4FE-AA7CE584D8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836" t="8464" r="3043" b="4372"/>
          <a:stretch/>
        </p:blipFill>
        <p:spPr>
          <a:xfrm>
            <a:off x="6118885" y="2838861"/>
            <a:ext cx="2949739" cy="2061010"/>
          </a:xfrm>
          <a:prstGeom prst="rect">
            <a:avLst/>
          </a:prstGeom>
        </p:spPr>
      </p:pic>
      <p:cxnSp>
        <p:nvCxnSpPr>
          <p:cNvPr id="23" name="Straight Connector 22">
            <a:extLst>
              <a:ext uri="{FF2B5EF4-FFF2-40B4-BE49-F238E27FC236}">
                <a16:creationId xmlns:a16="http://schemas.microsoft.com/office/drawing/2014/main" id="{D9B20D45-8356-C57F-4633-A411CB63EA37}"/>
              </a:ext>
            </a:extLst>
          </p:cNvPr>
          <p:cNvCxnSpPr>
            <a:cxnSpLocks/>
          </p:cNvCxnSpPr>
          <p:nvPr/>
        </p:nvCxnSpPr>
        <p:spPr>
          <a:xfrm flipV="1">
            <a:off x="3695800" y="4"/>
            <a:ext cx="0" cy="686626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42389A-79CE-99B6-D70B-0F62F9B1E2D9}"/>
              </a:ext>
            </a:extLst>
          </p:cNvPr>
          <p:cNvCxnSpPr>
            <a:cxnSpLocks/>
          </p:cNvCxnSpPr>
          <p:nvPr/>
        </p:nvCxnSpPr>
        <p:spPr>
          <a:xfrm flipV="1">
            <a:off x="6092395" y="-8266"/>
            <a:ext cx="0" cy="68662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E7A5AC-A30E-9E01-F7FE-2D8D0080D9F9}"/>
              </a:ext>
            </a:extLst>
          </p:cNvPr>
          <p:cNvCxnSpPr/>
          <p:nvPr/>
        </p:nvCxnSpPr>
        <p:spPr>
          <a:xfrm flipH="1">
            <a:off x="6112870" y="6435853"/>
            <a:ext cx="6096000"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A7FEA4-1CF2-FED0-B2D7-3900B281D57F}"/>
              </a:ext>
            </a:extLst>
          </p:cNvPr>
          <p:cNvCxnSpPr/>
          <p:nvPr/>
        </p:nvCxnSpPr>
        <p:spPr>
          <a:xfrm flipH="1">
            <a:off x="6112870" y="4922363"/>
            <a:ext cx="6096000"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F36674E-27BF-59AA-D9F1-092FE3788A98}"/>
              </a:ext>
            </a:extLst>
          </p:cNvPr>
          <p:cNvCxnSpPr>
            <a:cxnSpLocks/>
          </p:cNvCxnSpPr>
          <p:nvPr/>
        </p:nvCxnSpPr>
        <p:spPr>
          <a:xfrm flipV="1">
            <a:off x="9077333" y="2838861"/>
            <a:ext cx="0" cy="20835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D5EF51-8547-F131-B657-275C56F2A54F}"/>
              </a:ext>
            </a:extLst>
          </p:cNvPr>
          <p:cNvCxnSpPr>
            <a:cxnSpLocks/>
          </p:cNvCxnSpPr>
          <p:nvPr/>
        </p:nvCxnSpPr>
        <p:spPr>
          <a:xfrm flipH="1">
            <a:off x="6092395" y="2839071"/>
            <a:ext cx="61164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354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250"/>
                                        <p:tgtEl>
                                          <p:spTgt spid="5"/>
                                        </p:tgtEl>
                                      </p:cBhvr>
                                    </p:animEffect>
                                  </p:childTnLst>
                                </p:cTn>
                              </p:par>
                            </p:childTnLst>
                          </p:cTn>
                        </p:par>
                        <p:par>
                          <p:cTn id="21" fill="hold">
                            <p:stCondLst>
                              <p:cond delay="750"/>
                            </p:stCondLst>
                            <p:childTnLst>
                              <p:par>
                                <p:cTn id="22" presetID="2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250"/>
                                        <p:tgtEl>
                                          <p:spTgt spid="21"/>
                                        </p:tgtEl>
                                      </p:cBhvr>
                                    </p:animEffect>
                                  </p:childTnLst>
                                </p:cTn>
                              </p:par>
                              <p:par>
                                <p:cTn id="25" presetID="2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250"/>
                                        <p:tgtEl>
                                          <p:spTgt spid="12"/>
                                        </p:tgtEl>
                                      </p:cBhvr>
                                    </p:animEffect>
                                  </p:childTnLst>
                                </p:cTn>
                              </p:par>
                              <p:par>
                                <p:cTn id="28" presetID="2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par>
                                <p:cTn id="31" presetID="22" presetClass="entr" presetSubtype="8" fill="hold" nodeType="withEffect">
                                  <p:stCondLst>
                                    <p:cond delay="25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200"/>
                                        <p:tgtEl>
                                          <p:spTgt spid="2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250"/>
                                        <p:tgtEl>
                                          <p:spTgt spid="30"/>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25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50"/>
                                        <p:tgtEl>
                                          <p:spTgt spid="3"/>
                                        </p:tgtEl>
                                      </p:cBhvr>
                                    </p:animEffect>
                                  </p:childTnLst>
                                </p:cTn>
                              </p:par>
                              <p:par>
                                <p:cTn id="45" presetID="22" presetClass="entr" presetSubtype="1" fill="hold" nodeType="withEffect">
                                  <p:stCondLst>
                                    <p:cond delay="20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200"/>
                                        <p:tgtEl>
                                          <p:spTgt spid="38"/>
                                        </p:tgtEl>
                                      </p:cBhvr>
                                    </p:animEffect>
                                  </p:childTnLst>
                                </p:cTn>
                              </p:par>
                            </p:childTnLst>
                          </p:cTn>
                        </p:par>
                        <p:par>
                          <p:cTn id="48" fill="hold">
                            <p:stCondLst>
                              <p:cond delay="1900"/>
                            </p:stCondLst>
                            <p:childTnLst>
                              <p:par>
                                <p:cTn id="49" presetID="22" presetClass="entr" presetSubtype="8"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25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250"/>
                                        <p:tgtEl>
                                          <p:spTgt spid="37"/>
                                        </p:tgtEl>
                                      </p:cBhvr>
                                    </p:animEffect>
                                  </p:childTnLst>
                                </p:cTn>
                              </p:par>
                            </p:childTnLst>
                          </p:cTn>
                        </p:par>
                        <p:par>
                          <p:cTn id="55" fill="hold">
                            <p:stCondLst>
                              <p:cond delay="2150"/>
                            </p:stCondLst>
                            <p:childTnLst>
                              <p:par>
                                <p:cTn id="56" presetID="10" presetClass="entr" presetSubtype="0"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37B27AC0-3791-79EA-3A87-F5005B4D0316}"/>
              </a:ext>
            </a:extLst>
          </p:cNvPr>
          <p:cNvSpPr txBox="1"/>
          <p:nvPr/>
        </p:nvSpPr>
        <p:spPr>
          <a:xfrm>
            <a:off x="384910" y="5224058"/>
            <a:ext cx="11502290" cy="954107"/>
          </a:xfrm>
          <a:prstGeom prst="rect">
            <a:avLst/>
          </a:prstGeom>
          <a:noFill/>
        </p:spPr>
        <p:txBody>
          <a:bodyPr wrap="square">
            <a:spAutoFit/>
          </a:bodyPr>
          <a:lstStyle/>
          <a:p>
            <a:pPr algn="ctr"/>
            <a:r>
              <a:rPr lang="en-US" sz="2800" dirty="0">
                <a:solidFill>
                  <a:srgbClr val="0F3E65"/>
                </a:solidFill>
                <a:latin typeface="Calibri" panose="020F0502020204030204" pitchFamily="34" charset="0"/>
                <a:cs typeface="Calibri" panose="020F0502020204030204" pitchFamily="34" charset="0"/>
              </a:rPr>
              <a:t>Learning Engineering uses design patterns and other transferable concepts common to engineering disciplines.</a:t>
            </a:r>
            <a:r>
              <a:rPr lang="en-US" sz="2800" b="1" dirty="0">
                <a:solidFill>
                  <a:srgbClr val="0F3E65"/>
                </a:solidFill>
                <a:latin typeface="Calibri" panose="020F0502020204030204" pitchFamily="34" charset="0"/>
                <a:cs typeface="Calibri" panose="020F0502020204030204" pitchFamily="34" charset="0"/>
              </a:rPr>
              <a:t> It requires an engineering mindset.</a:t>
            </a:r>
          </a:p>
        </p:txBody>
      </p:sp>
      <p:cxnSp>
        <p:nvCxnSpPr>
          <p:cNvPr id="48" name="Connector: Curved 47" hidden="1">
            <a:extLst>
              <a:ext uri="{FF2B5EF4-FFF2-40B4-BE49-F238E27FC236}">
                <a16:creationId xmlns:a16="http://schemas.microsoft.com/office/drawing/2014/main" id="{049B5E2E-BA63-97C7-7307-4A6A276ED510}"/>
              </a:ext>
            </a:extLst>
          </p:cNvPr>
          <p:cNvCxnSpPr>
            <a:cxnSpLocks/>
          </p:cNvCxnSpPr>
          <p:nvPr/>
        </p:nvCxnSpPr>
        <p:spPr bwMode="auto">
          <a:xfrm rot="10800000" flipV="1">
            <a:off x="5005882" y="374794"/>
            <a:ext cx="1128524" cy="893830"/>
          </a:xfrm>
          <a:prstGeom prst="curvedConnector2">
            <a:avLst/>
          </a:prstGeom>
          <a:solidFill>
            <a:schemeClr val="accent1"/>
          </a:solidFill>
          <a:ln w="57150" cap="flat" cmpd="sng" algn="ctr">
            <a:solidFill>
              <a:srgbClr val="8DC63F"/>
            </a:solidFill>
            <a:prstDash val="solid"/>
            <a:miter lim="800000"/>
            <a:headEnd type="none" w="med" len="med"/>
            <a:tailEnd type="triangle"/>
          </a:ln>
          <a:effectLst/>
        </p:spPr>
      </p:cxnSp>
      <p:sp>
        <p:nvSpPr>
          <p:cNvPr id="4" name="TextBox 3" hidden="1">
            <a:extLst>
              <a:ext uri="{FF2B5EF4-FFF2-40B4-BE49-F238E27FC236}">
                <a16:creationId xmlns:a16="http://schemas.microsoft.com/office/drawing/2014/main" id="{6E36D886-92D0-5A0E-7824-8CC14238E80B}"/>
              </a:ext>
            </a:extLst>
          </p:cNvPr>
          <p:cNvSpPr txBox="1"/>
          <p:nvPr/>
        </p:nvSpPr>
        <p:spPr>
          <a:xfrm>
            <a:off x="6096000" y="136265"/>
            <a:ext cx="5484453" cy="1200329"/>
          </a:xfrm>
          <a:prstGeom prst="rect">
            <a:avLst/>
          </a:prstGeom>
          <a:solidFill>
            <a:srgbClr val="BADD8B"/>
          </a:solidFill>
          <a:ln>
            <a:solidFill>
              <a:srgbClr val="8DC63F"/>
            </a:solidFill>
          </a:ln>
          <a:effectLst>
            <a:outerShdw blurRad="50800" dist="38100" dir="8100000" algn="tr" rotWithShape="0">
              <a:prstClr val="black">
                <a:alpha val="40000"/>
              </a:prstClr>
            </a:outerShdw>
          </a:effectLst>
        </p:spPr>
        <p:txBody>
          <a:bodyPr wrap="square" lIns="182880" tIns="91440" rIns="182880" bIns="91440">
            <a:spAutoFit/>
          </a:bodyPr>
          <a:lstStyle/>
          <a:p>
            <a:pPr algn="l"/>
            <a:r>
              <a:rPr lang="en-US" sz="2200" b="0" i="0" u="none" strike="noStrike" baseline="0" dirty="0">
                <a:solidFill>
                  <a:srgbClr val="000000"/>
                </a:solidFill>
                <a:latin typeface="Calibri" panose="020F0502020204030204" pitchFamily="34" charset="0"/>
                <a:cs typeface="Calibri" panose="020F0502020204030204" pitchFamily="34" charset="0"/>
              </a:rPr>
              <a:t>Instrumentation uses </a:t>
            </a:r>
            <a:r>
              <a:rPr lang="en-US" sz="2200" b="1" i="0" u="none" strike="noStrike" baseline="0" dirty="0">
                <a:solidFill>
                  <a:srgbClr val="000000"/>
                </a:solidFill>
                <a:latin typeface="Calibri" panose="020F0502020204030204" pitchFamily="34" charset="0"/>
                <a:cs typeface="Calibri" panose="020F0502020204030204" pitchFamily="34" charset="0"/>
              </a:rPr>
              <a:t>sensors</a:t>
            </a:r>
            <a:r>
              <a:rPr lang="en-US" sz="2200" b="0" i="0" u="none" strike="noStrike" baseline="0" dirty="0">
                <a:solidFill>
                  <a:srgbClr val="000000"/>
                </a:solidFill>
                <a:latin typeface="Calibri" panose="020F0502020204030204" pitchFamily="34" charset="0"/>
                <a:cs typeface="Calibri" panose="020F0502020204030204" pitchFamily="34" charset="0"/>
              </a:rPr>
              <a:t> to capture data along with software and hardware to process and store data for analysis. </a:t>
            </a:r>
            <a:endParaRPr lang="en-US" sz="2200" dirty="0">
              <a:latin typeface="Calibri" panose="020F0502020204030204" pitchFamily="34" charset="0"/>
              <a:cs typeface="Calibri" panose="020F0502020204030204" pitchFamily="34" charset="0"/>
            </a:endParaRPr>
          </a:p>
        </p:txBody>
      </p:sp>
      <p:pic>
        <p:nvPicPr>
          <p:cNvPr id="27" name="Sensor">
            <a:extLst>
              <a:ext uri="{FF2B5EF4-FFF2-40B4-BE49-F238E27FC236}">
                <a16:creationId xmlns:a16="http://schemas.microsoft.com/office/drawing/2014/main" id="{14D9D3B4-4B71-3D8F-9EE1-53B455223792}"/>
              </a:ext>
            </a:extLst>
          </p:cNvPr>
          <p:cNvPicPr>
            <a:picLocks noChangeAspect="1"/>
          </p:cNvPicPr>
          <p:nvPr/>
        </p:nvPicPr>
        <p:blipFill>
          <a:blip r:embed="rId3"/>
          <a:stretch>
            <a:fillRect/>
          </a:stretch>
        </p:blipFill>
        <p:spPr>
          <a:xfrm>
            <a:off x="4174696" y="1624781"/>
            <a:ext cx="2572735" cy="1207113"/>
          </a:xfrm>
          <a:prstGeom prst="rect">
            <a:avLst/>
          </a:prstGeom>
        </p:spPr>
      </p:pic>
      <p:sp>
        <p:nvSpPr>
          <p:cNvPr id="29" name="Freeform: Shape 28">
            <a:extLst>
              <a:ext uri="{FF2B5EF4-FFF2-40B4-BE49-F238E27FC236}">
                <a16:creationId xmlns:a16="http://schemas.microsoft.com/office/drawing/2014/main" id="{A6625C4C-DA77-84A4-AC6E-F8FBEE6D7DA7}"/>
              </a:ext>
            </a:extLst>
          </p:cNvPr>
          <p:cNvSpPr/>
          <p:nvPr/>
        </p:nvSpPr>
        <p:spPr bwMode="auto">
          <a:xfrm>
            <a:off x="4845539" y="4126988"/>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Freeform: Shape 29">
            <a:extLst>
              <a:ext uri="{FF2B5EF4-FFF2-40B4-BE49-F238E27FC236}">
                <a16:creationId xmlns:a16="http://schemas.microsoft.com/office/drawing/2014/main" id="{C49C1C24-DE13-EDEA-9694-735284F4AA13}"/>
              </a:ext>
            </a:extLst>
          </p:cNvPr>
          <p:cNvSpPr/>
          <p:nvPr/>
        </p:nvSpPr>
        <p:spPr bwMode="auto">
          <a:xfrm rot="1774865" flipH="1">
            <a:off x="5974012" y="398537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Freeform: Shape 30">
            <a:extLst>
              <a:ext uri="{FF2B5EF4-FFF2-40B4-BE49-F238E27FC236}">
                <a16:creationId xmlns:a16="http://schemas.microsoft.com/office/drawing/2014/main" id="{3068A2FA-BE79-148C-90D1-14A049CE84AB}"/>
              </a:ext>
            </a:extLst>
          </p:cNvPr>
          <p:cNvSpPr/>
          <p:nvPr/>
        </p:nvSpPr>
        <p:spPr bwMode="auto">
          <a:xfrm rot="3508202" flipH="1">
            <a:off x="6078380" y="4045934"/>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Freeform: Shape 31">
            <a:extLst>
              <a:ext uri="{FF2B5EF4-FFF2-40B4-BE49-F238E27FC236}">
                <a16:creationId xmlns:a16="http://schemas.microsoft.com/office/drawing/2014/main" id="{4653541E-0E0C-2941-DFAF-0CAA26375876}"/>
              </a:ext>
            </a:extLst>
          </p:cNvPr>
          <p:cNvSpPr/>
          <p:nvPr/>
        </p:nvSpPr>
        <p:spPr bwMode="auto">
          <a:xfrm rot="169874">
            <a:off x="9027892" y="4096392"/>
            <a:ext cx="2142669" cy="166997"/>
          </a:xfrm>
          <a:custGeom>
            <a:avLst/>
            <a:gdLst>
              <a:gd name="connsiteX0" fmla="*/ 0 w 2142669"/>
              <a:gd name="connsiteY0" fmla="*/ 166997 h 166997"/>
              <a:gd name="connsiteX1" fmla="*/ 2142669 w 2142669"/>
              <a:gd name="connsiteY1" fmla="*/ 549 h 166997"/>
            </a:gdLst>
            <a:ahLst/>
            <a:cxnLst>
              <a:cxn ang="0">
                <a:pos x="connsiteX0" y="connsiteY0"/>
              </a:cxn>
              <a:cxn ang="0">
                <a:pos x="connsiteX1" y="connsiteY1"/>
              </a:cxn>
            </a:cxnLst>
            <a:rect l="l" t="t" r="r" b="b"/>
            <a:pathLst>
              <a:path w="2142669" h="166997" extrusionOk="0">
                <a:moveTo>
                  <a:pt x="0" y="166997"/>
                </a:moveTo>
                <a:cubicBezTo>
                  <a:pt x="650146" y="95637"/>
                  <a:pt x="1431315" y="29291"/>
                  <a:pt x="2142669" y="54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Freeform: Shape 32">
            <a:extLst>
              <a:ext uri="{FF2B5EF4-FFF2-40B4-BE49-F238E27FC236}">
                <a16:creationId xmlns:a16="http://schemas.microsoft.com/office/drawing/2014/main" id="{6F894A8D-02CE-16C8-9F4C-736BE8087F4B}"/>
              </a:ext>
            </a:extLst>
          </p:cNvPr>
          <p:cNvSpPr/>
          <p:nvPr/>
        </p:nvSpPr>
        <p:spPr bwMode="auto">
          <a:xfrm rot="1774865" flipH="1">
            <a:off x="10867139" y="3985375"/>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Freeform: Shape 33">
            <a:extLst>
              <a:ext uri="{FF2B5EF4-FFF2-40B4-BE49-F238E27FC236}">
                <a16:creationId xmlns:a16="http://schemas.microsoft.com/office/drawing/2014/main" id="{6134365C-E76C-334A-1FA3-5D4D7D8E4CA4}"/>
              </a:ext>
            </a:extLst>
          </p:cNvPr>
          <p:cNvSpPr/>
          <p:nvPr/>
        </p:nvSpPr>
        <p:spPr bwMode="auto">
          <a:xfrm rot="3508202" flipH="1">
            <a:off x="10971507" y="404593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Input">
            <a:extLst>
              <a:ext uri="{FF2B5EF4-FFF2-40B4-BE49-F238E27FC236}">
                <a16:creationId xmlns:a16="http://schemas.microsoft.com/office/drawing/2014/main" id="{557E9E63-55E4-A9F0-660D-D23B6B781A55}"/>
              </a:ext>
            </a:extLst>
          </p:cNvPr>
          <p:cNvPicPr>
            <a:picLocks noChangeAspect="1"/>
          </p:cNvPicPr>
          <p:nvPr/>
        </p:nvPicPr>
        <p:blipFill>
          <a:blip r:embed="rId4"/>
          <a:stretch>
            <a:fillRect/>
          </a:stretch>
        </p:blipFill>
        <p:spPr>
          <a:xfrm>
            <a:off x="4275388" y="3476316"/>
            <a:ext cx="1670449" cy="658425"/>
          </a:xfrm>
          <a:prstGeom prst="rect">
            <a:avLst/>
          </a:prstGeom>
        </p:spPr>
      </p:pic>
      <p:pic>
        <p:nvPicPr>
          <p:cNvPr id="47" name="Output">
            <a:extLst>
              <a:ext uri="{FF2B5EF4-FFF2-40B4-BE49-F238E27FC236}">
                <a16:creationId xmlns:a16="http://schemas.microsoft.com/office/drawing/2014/main" id="{87003E28-8822-D8A9-007C-4AF8BA4C1674}"/>
              </a:ext>
            </a:extLst>
          </p:cNvPr>
          <p:cNvPicPr>
            <a:picLocks noChangeAspect="1"/>
          </p:cNvPicPr>
          <p:nvPr/>
        </p:nvPicPr>
        <p:blipFill>
          <a:blip r:embed="rId5"/>
          <a:stretch>
            <a:fillRect/>
          </a:stretch>
        </p:blipFill>
        <p:spPr>
          <a:xfrm>
            <a:off x="9157333" y="3389610"/>
            <a:ext cx="1926503" cy="743776"/>
          </a:xfrm>
          <a:prstGeom prst="rect">
            <a:avLst/>
          </a:prstGeom>
        </p:spPr>
      </p:pic>
      <p:sp>
        <p:nvSpPr>
          <p:cNvPr id="49" name="Freeform: Shape 48">
            <a:extLst>
              <a:ext uri="{FF2B5EF4-FFF2-40B4-BE49-F238E27FC236}">
                <a16:creationId xmlns:a16="http://schemas.microsoft.com/office/drawing/2014/main" id="{7AB8832A-7327-9A47-1E62-0351AA191E2A}"/>
              </a:ext>
            </a:extLst>
          </p:cNvPr>
          <p:cNvSpPr/>
          <p:nvPr/>
        </p:nvSpPr>
        <p:spPr bwMode="auto">
          <a:xfrm flipV="1">
            <a:off x="9166989" y="2245469"/>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Freeform: Shape 49">
            <a:extLst>
              <a:ext uri="{FF2B5EF4-FFF2-40B4-BE49-F238E27FC236}">
                <a16:creationId xmlns:a16="http://schemas.microsoft.com/office/drawing/2014/main" id="{107DA594-7197-78DB-4684-98D5425FD7D1}"/>
              </a:ext>
            </a:extLst>
          </p:cNvPr>
          <p:cNvSpPr/>
          <p:nvPr/>
        </p:nvSpPr>
        <p:spPr bwMode="auto">
          <a:xfrm rot="16509355" flipV="1">
            <a:off x="7967425" y="1170612"/>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51" name="Freeform: Shape 50">
            <a:extLst>
              <a:ext uri="{FF2B5EF4-FFF2-40B4-BE49-F238E27FC236}">
                <a16:creationId xmlns:a16="http://schemas.microsoft.com/office/drawing/2014/main" id="{E19702F9-8D87-9173-B2F8-40C7D3105F82}"/>
              </a:ext>
            </a:extLst>
          </p:cNvPr>
          <p:cNvSpPr/>
          <p:nvPr/>
        </p:nvSpPr>
        <p:spPr bwMode="auto">
          <a:xfrm rot="18677228" flipH="1">
            <a:off x="6953647" y="2089452"/>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Freeform: Shape 51">
            <a:extLst>
              <a:ext uri="{FF2B5EF4-FFF2-40B4-BE49-F238E27FC236}">
                <a16:creationId xmlns:a16="http://schemas.microsoft.com/office/drawing/2014/main" id="{78349D0A-BB84-582D-FB68-CEB8EDAD6C64}"/>
              </a:ext>
            </a:extLst>
          </p:cNvPr>
          <p:cNvSpPr/>
          <p:nvPr/>
        </p:nvSpPr>
        <p:spPr bwMode="auto">
          <a:xfrm rot="18074924" flipH="1">
            <a:off x="7149578" y="215576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3" name="Eyeball">
            <a:extLst>
              <a:ext uri="{FF2B5EF4-FFF2-40B4-BE49-F238E27FC236}">
                <a16:creationId xmlns:a16="http://schemas.microsoft.com/office/drawing/2014/main" id="{701D16B0-A28D-6958-E2C7-ECDAFC2010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13028" y="1319008"/>
            <a:ext cx="1071508" cy="612290"/>
          </a:xfrm>
          <a:prstGeom prst="rect">
            <a:avLst/>
          </a:prstGeom>
        </p:spPr>
      </p:pic>
      <p:sp>
        <p:nvSpPr>
          <p:cNvPr id="54" name="Freeform: Shape 53">
            <a:extLst>
              <a:ext uri="{FF2B5EF4-FFF2-40B4-BE49-F238E27FC236}">
                <a16:creationId xmlns:a16="http://schemas.microsoft.com/office/drawing/2014/main" id="{4C8AD913-CBEF-901B-2161-514908A18535}"/>
              </a:ext>
            </a:extLst>
          </p:cNvPr>
          <p:cNvSpPr/>
          <p:nvPr/>
        </p:nvSpPr>
        <p:spPr bwMode="auto">
          <a:xfrm rot="16509355" flipV="1">
            <a:off x="3430102" y="1740993"/>
            <a:ext cx="101232" cy="997792"/>
          </a:xfrm>
          <a:custGeom>
            <a:avLst/>
            <a:gdLst>
              <a:gd name="connsiteX0" fmla="*/ 0 w 101232"/>
              <a:gd name="connsiteY0" fmla="*/ 997791 h 997792"/>
              <a:gd name="connsiteX1" fmla="*/ 101232 w 101232"/>
              <a:gd name="connsiteY1" fmla="*/ 3280 h 997792"/>
            </a:gdLst>
            <a:ahLst/>
            <a:cxnLst>
              <a:cxn ang="0">
                <a:pos x="connsiteX0" y="connsiteY0"/>
              </a:cxn>
              <a:cxn ang="0">
                <a:pos x="connsiteX1" y="connsiteY1"/>
              </a:cxn>
            </a:cxnLst>
            <a:rect l="l" t="t" r="r" b="b"/>
            <a:pathLst>
              <a:path w="101232" h="997792" extrusionOk="0">
                <a:moveTo>
                  <a:pt x="0" y="997791"/>
                </a:moveTo>
                <a:cubicBezTo>
                  <a:pt x="27025" y="477584"/>
                  <a:pt x="72580" y="-38292"/>
                  <a:pt x="101232" y="32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55" name="Freeform: Shape 54">
            <a:extLst>
              <a:ext uri="{FF2B5EF4-FFF2-40B4-BE49-F238E27FC236}">
                <a16:creationId xmlns:a16="http://schemas.microsoft.com/office/drawing/2014/main" id="{AF3A4670-C195-B2B2-FB32-A54EE9B7FF24}"/>
              </a:ext>
            </a:extLst>
          </p:cNvPr>
          <p:cNvSpPr/>
          <p:nvPr/>
        </p:nvSpPr>
        <p:spPr bwMode="auto">
          <a:xfrm flipH="1" flipV="1">
            <a:off x="2951942" y="2245467"/>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6" name="Freeform: Shape 55">
            <a:extLst>
              <a:ext uri="{FF2B5EF4-FFF2-40B4-BE49-F238E27FC236}">
                <a16:creationId xmlns:a16="http://schemas.microsoft.com/office/drawing/2014/main" id="{F284CD9F-1396-18E5-54D7-842EE964E15C}"/>
              </a:ext>
            </a:extLst>
          </p:cNvPr>
          <p:cNvSpPr/>
          <p:nvPr/>
        </p:nvSpPr>
        <p:spPr bwMode="auto">
          <a:xfrm>
            <a:off x="2997661" y="4107901"/>
            <a:ext cx="3242291" cy="250055"/>
          </a:xfrm>
          <a:custGeom>
            <a:avLst/>
            <a:gdLst>
              <a:gd name="connsiteX0" fmla="*/ 0 w 3242291"/>
              <a:gd name="connsiteY0" fmla="*/ 250055 h 250055"/>
              <a:gd name="connsiteX1" fmla="*/ 3242291 w 3242291"/>
              <a:gd name="connsiteY1" fmla="*/ 822 h 250055"/>
            </a:gdLst>
            <a:ahLst/>
            <a:cxnLst>
              <a:cxn ang="0">
                <a:pos x="connsiteX0" y="connsiteY0"/>
              </a:cxn>
              <a:cxn ang="0">
                <a:pos x="connsiteX1" y="connsiteY1"/>
              </a:cxn>
            </a:cxnLst>
            <a:rect l="l" t="t" r="r" b="b"/>
            <a:pathLst>
              <a:path w="3242291" h="250055" extrusionOk="0">
                <a:moveTo>
                  <a:pt x="0" y="250055"/>
                </a:moveTo>
                <a:cubicBezTo>
                  <a:pt x="864960" y="180692"/>
                  <a:pt x="2210575" y="102154"/>
                  <a:pt x="3242291" y="8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Freeform: Shape 22">
            <a:extLst>
              <a:ext uri="{FF2B5EF4-FFF2-40B4-BE49-F238E27FC236}">
                <a16:creationId xmlns:a16="http://schemas.microsoft.com/office/drawing/2014/main" id="{B7EE8782-F741-1249-E55F-26D7F4C82CDD}"/>
              </a:ext>
            </a:extLst>
          </p:cNvPr>
          <p:cNvSpPr/>
          <p:nvPr/>
        </p:nvSpPr>
        <p:spPr bwMode="auto">
          <a:xfrm>
            <a:off x="3050022" y="4130494"/>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Freeform: Shape 23">
            <a:extLst>
              <a:ext uri="{FF2B5EF4-FFF2-40B4-BE49-F238E27FC236}">
                <a16:creationId xmlns:a16="http://schemas.microsoft.com/office/drawing/2014/main" id="{6DED2A96-FD0C-D0ED-C869-FD0950AAC14D}"/>
              </a:ext>
            </a:extLst>
          </p:cNvPr>
          <p:cNvSpPr/>
          <p:nvPr/>
        </p:nvSpPr>
        <p:spPr bwMode="auto">
          <a:xfrm rot="2030194" flipH="1">
            <a:off x="5983547" y="4015215"/>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Freeform: Shape 24">
            <a:extLst>
              <a:ext uri="{FF2B5EF4-FFF2-40B4-BE49-F238E27FC236}">
                <a16:creationId xmlns:a16="http://schemas.microsoft.com/office/drawing/2014/main" id="{F6768E34-20B8-94A5-E562-74CA15108BE2}"/>
              </a:ext>
            </a:extLst>
          </p:cNvPr>
          <p:cNvSpPr/>
          <p:nvPr/>
        </p:nvSpPr>
        <p:spPr bwMode="auto">
          <a:xfrm rot="3508202" flipH="1">
            <a:off x="6072548" y="4071864"/>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6" name="Controller Shape">
            <a:extLst>
              <a:ext uri="{FF2B5EF4-FFF2-40B4-BE49-F238E27FC236}">
                <a16:creationId xmlns:a16="http://schemas.microsoft.com/office/drawing/2014/main" id="{D54B0362-BAC7-96D3-AF12-4A9160E09FE4}"/>
              </a:ext>
            </a:extLst>
          </p:cNvPr>
          <p:cNvGrpSpPr/>
          <p:nvPr/>
        </p:nvGrpSpPr>
        <p:grpSpPr>
          <a:xfrm>
            <a:off x="2810757" y="3658030"/>
            <a:ext cx="1112742" cy="1112742"/>
            <a:chOff x="3401070" y="4285253"/>
            <a:chExt cx="1112742" cy="1112742"/>
          </a:xfrm>
        </p:grpSpPr>
        <p:sp>
          <p:nvSpPr>
            <p:cNvPr id="28" name="Oval 27">
              <a:extLst>
                <a:ext uri="{FF2B5EF4-FFF2-40B4-BE49-F238E27FC236}">
                  <a16:creationId xmlns:a16="http://schemas.microsoft.com/office/drawing/2014/main" id="{DB6B6E16-5A86-096F-2C38-3883214CD081}"/>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6" name="Graphic 35" descr="Processor with solid fill">
              <a:extLst>
                <a:ext uri="{FF2B5EF4-FFF2-40B4-BE49-F238E27FC236}">
                  <a16:creationId xmlns:a16="http://schemas.microsoft.com/office/drawing/2014/main" id="{8D83BEDD-CAB5-B3E7-0BC5-6638D4ABF0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5" name="Process">
            <a:extLst>
              <a:ext uri="{FF2B5EF4-FFF2-40B4-BE49-F238E27FC236}">
                <a16:creationId xmlns:a16="http://schemas.microsoft.com/office/drawing/2014/main" id="{FD4FB1DF-1629-7682-039C-95D64E077567}"/>
              </a:ext>
            </a:extLst>
          </p:cNvPr>
          <p:cNvPicPr>
            <a:picLocks noChangeAspect="1"/>
          </p:cNvPicPr>
          <p:nvPr/>
        </p:nvPicPr>
        <p:blipFill>
          <a:blip r:embed="rId10"/>
          <a:stretch>
            <a:fillRect/>
          </a:stretch>
        </p:blipFill>
        <p:spPr>
          <a:xfrm>
            <a:off x="6419896" y="3639721"/>
            <a:ext cx="2615411" cy="1085182"/>
          </a:xfrm>
          <a:prstGeom prst="rect">
            <a:avLst/>
          </a:prstGeom>
        </p:spPr>
      </p:pic>
      <p:pic>
        <p:nvPicPr>
          <p:cNvPr id="10" name="Picture 9">
            <a:extLst>
              <a:ext uri="{FF2B5EF4-FFF2-40B4-BE49-F238E27FC236}">
                <a16:creationId xmlns:a16="http://schemas.microsoft.com/office/drawing/2014/main" id="{C36A7008-0271-E665-A0AE-3A4150154D62}"/>
              </a:ext>
            </a:extLst>
          </p:cNvPr>
          <p:cNvPicPr>
            <a:picLocks noChangeAspect="1"/>
          </p:cNvPicPr>
          <p:nvPr/>
        </p:nvPicPr>
        <p:blipFill>
          <a:blip r:embed="rId11"/>
          <a:stretch>
            <a:fillRect/>
          </a:stretch>
        </p:blipFill>
        <p:spPr>
          <a:xfrm>
            <a:off x="9584566" y="3863920"/>
            <a:ext cx="772609" cy="650839"/>
          </a:xfrm>
          <a:prstGeom prst="rect">
            <a:avLst/>
          </a:prstGeom>
        </p:spPr>
      </p:pic>
      <p:pic>
        <p:nvPicPr>
          <p:cNvPr id="41" name="Picture 40">
            <a:extLst>
              <a:ext uri="{FF2B5EF4-FFF2-40B4-BE49-F238E27FC236}">
                <a16:creationId xmlns:a16="http://schemas.microsoft.com/office/drawing/2014/main" id="{E11F562D-9A3B-2E12-8B73-CE2D4CC355BB}"/>
              </a:ext>
            </a:extLst>
          </p:cNvPr>
          <p:cNvPicPr>
            <a:picLocks noChangeAspect="1"/>
          </p:cNvPicPr>
          <p:nvPr/>
        </p:nvPicPr>
        <p:blipFill>
          <a:blip r:embed="rId11"/>
          <a:stretch>
            <a:fillRect/>
          </a:stretch>
        </p:blipFill>
        <p:spPr>
          <a:xfrm>
            <a:off x="8711284" y="2655492"/>
            <a:ext cx="772609" cy="650839"/>
          </a:xfrm>
          <a:prstGeom prst="rect">
            <a:avLst/>
          </a:prstGeom>
        </p:spPr>
      </p:pic>
      <p:pic>
        <p:nvPicPr>
          <p:cNvPr id="42" name="Picture 41">
            <a:extLst>
              <a:ext uri="{FF2B5EF4-FFF2-40B4-BE49-F238E27FC236}">
                <a16:creationId xmlns:a16="http://schemas.microsoft.com/office/drawing/2014/main" id="{4352ABA7-CFA1-7C1A-53F5-11F28BDCC2F3}"/>
              </a:ext>
            </a:extLst>
          </p:cNvPr>
          <p:cNvPicPr>
            <a:picLocks noChangeAspect="1"/>
          </p:cNvPicPr>
          <p:nvPr/>
        </p:nvPicPr>
        <p:blipFill>
          <a:blip r:embed="rId11"/>
          <a:stretch>
            <a:fillRect/>
          </a:stretch>
        </p:blipFill>
        <p:spPr>
          <a:xfrm>
            <a:off x="7631485" y="1965379"/>
            <a:ext cx="772609" cy="650839"/>
          </a:xfrm>
          <a:prstGeom prst="rect">
            <a:avLst/>
          </a:prstGeom>
        </p:spPr>
      </p:pic>
      <p:pic>
        <p:nvPicPr>
          <p:cNvPr id="43" name="Picture 42">
            <a:extLst>
              <a:ext uri="{FF2B5EF4-FFF2-40B4-BE49-F238E27FC236}">
                <a16:creationId xmlns:a16="http://schemas.microsoft.com/office/drawing/2014/main" id="{24D98032-C8A6-3F63-FAD4-A74FF64C55B3}"/>
              </a:ext>
            </a:extLst>
          </p:cNvPr>
          <p:cNvPicPr>
            <a:picLocks noChangeAspect="1"/>
          </p:cNvPicPr>
          <p:nvPr/>
        </p:nvPicPr>
        <p:blipFill>
          <a:blip r:embed="rId11"/>
          <a:stretch>
            <a:fillRect/>
          </a:stretch>
        </p:blipFill>
        <p:spPr>
          <a:xfrm>
            <a:off x="5091793" y="2470827"/>
            <a:ext cx="772609" cy="650839"/>
          </a:xfrm>
          <a:prstGeom prst="rect">
            <a:avLst/>
          </a:prstGeom>
        </p:spPr>
      </p:pic>
      <p:pic>
        <p:nvPicPr>
          <p:cNvPr id="44" name="Picture 43">
            <a:extLst>
              <a:ext uri="{FF2B5EF4-FFF2-40B4-BE49-F238E27FC236}">
                <a16:creationId xmlns:a16="http://schemas.microsoft.com/office/drawing/2014/main" id="{EDEEF0BE-DEE6-605A-96CA-D3A4A47FA990}"/>
              </a:ext>
            </a:extLst>
          </p:cNvPr>
          <p:cNvPicPr>
            <a:picLocks noChangeAspect="1"/>
          </p:cNvPicPr>
          <p:nvPr/>
        </p:nvPicPr>
        <p:blipFill>
          <a:blip r:embed="rId11"/>
          <a:stretch>
            <a:fillRect/>
          </a:stretch>
        </p:blipFill>
        <p:spPr>
          <a:xfrm>
            <a:off x="3012890" y="1905110"/>
            <a:ext cx="772609" cy="650839"/>
          </a:xfrm>
          <a:prstGeom prst="rect">
            <a:avLst/>
          </a:prstGeom>
        </p:spPr>
      </p:pic>
      <p:pic>
        <p:nvPicPr>
          <p:cNvPr id="57" name="Picture 56">
            <a:extLst>
              <a:ext uri="{FF2B5EF4-FFF2-40B4-BE49-F238E27FC236}">
                <a16:creationId xmlns:a16="http://schemas.microsoft.com/office/drawing/2014/main" id="{C43AC0E6-B336-3551-9525-FBA11B74A04C}"/>
              </a:ext>
            </a:extLst>
          </p:cNvPr>
          <p:cNvPicPr>
            <a:picLocks noChangeAspect="1"/>
          </p:cNvPicPr>
          <p:nvPr/>
        </p:nvPicPr>
        <p:blipFill>
          <a:blip r:embed="rId11"/>
          <a:stretch>
            <a:fillRect/>
          </a:stretch>
        </p:blipFill>
        <p:spPr>
          <a:xfrm>
            <a:off x="2518033" y="2757613"/>
            <a:ext cx="772609" cy="650839"/>
          </a:xfrm>
          <a:prstGeom prst="rect">
            <a:avLst/>
          </a:prstGeom>
        </p:spPr>
      </p:pic>
      <p:pic>
        <p:nvPicPr>
          <p:cNvPr id="58" name="Picture 57">
            <a:extLst>
              <a:ext uri="{FF2B5EF4-FFF2-40B4-BE49-F238E27FC236}">
                <a16:creationId xmlns:a16="http://schemas.microsoft.com/office/drawing/2014/main" id="{B5CBB81E-FFEE-DD53-DD96-7C2A6C126719}"/>
              </a:ext>
            </a:extLst>
          </p:cNvPr>
          <p:cNvPicPr>
            <a:picLocks noChangeAspect="1"/>
          </p:cNvPicPr>
          <p:nvPr/>
        </p:nvPicPr>
        <p:blipFill>
          <a:blip r:embed="rId11"/>
          <a:stretch>
            <a:fillRect/>
          </a:stretch>
        </p:blipFill>
        <p:spPr>
          <a:xfrm>
            <a:off x="2963316" y="4381754"/>
            <a:ext cx="772609" cy="650839"/>
          </a:xfrm>
          <a:prstGeom prst="rect">
            <a:avLst/>
          </a:prstGeom>
        </p:spPr>
      </p:pic>
      <p:pic>
        <p:nvPicPr>
          <p:cNvPr id="59" name="Picture 58">
            <a:extLst>
              <a:ext uri="{FF2B5EF4-FFF2-40B4-BE49-F238E27FC236}">
                <a16:creationId xmlns:a16="http://schemas.microsoft.com/office/drawing/2014/main" id="{A1FFB275-0856-B6F7-63BF-E54D9524FF11}"/>
              </a:ext>
            </a:extLst>
          </p:cNvPr>
          <p:cNvPicPr>
            <a:picLocks noChangeAspect="1"/>
          </p:cNvPicPr>
          <p:nvPr/>
        </p:nvPicPr>
        <p:blipFill>
          <a:blip r:embed="rId11"/>
          <a:stretch>
            <a:fillRect/>
          </a:stretch>
        </p:blipFill>
        <p:spPr>
          <a:xfrm>
            <a:off x="4657260" y="4039054"/>
            <a:ext cx="772609" cy="650839"/>
          </a:xfrm>
          <a:prstGeom prst="rect">
            <a:avLst/>
          </a:prstGeom>
        </p:spPr>
      </p:pic>
      <p:cxnSp>
        <p:nvCxnSpPr>
          <p:cNvPr id="38" name="Connector: Curved 37">
            <a:extLst>
              <a:ext uri="{FF2B5EF4-FFF2-40B4-BE49-F238E27FC236}">
                <a16:creationId xmlns:a16="http://schemas.microsoft.com/office/drawing/2014/main" id="{93A792EE-AC28-D358-CE7B-E20875E5F706}"/>
              </a:ext>
            </a:extLst>
          </p:cNvPr>
          <p:cNvCxnSpPr>
            <a:cxnSpLocks/>
          </p:cNvCxnSpPr>
          <p:nvPr/>
        </p:nvCxnSpPr>
        <p:spPr bwMode="auto">
          <a:xfrm rot="16200000" flipH="1">
            <a:off x="1583764" y="3247758"/>
            <a:ext cx="1060345" cy="872942"/>
          </a:xfrm>
          <a:prstGeom prst="curvedConnector2">
            <a:avLst/>
          </a:prstGeom>
          <a:solidFill>
            <a:schemeClr val="accent1"/>
          </a:solidFill>
          <a:ln w="57150" cap="flat" cmpd="sng" algn="ctr">
            <a:solidFill>
              <a:srgbClr val="C00000"/>
            </a:solidFill>
            <a:prstDash val="solid"/>
            <a:miter lim="800000"/>
            <a:headEnd type="none" w="med" len="med"/>
            <a:tailEnd type="triangle"/>
          </a:ln>
          <a:effectLst/>
        </p:spPr>
      </p:cxnSp>
      <p:sp>
        <p:nvSpPr>
          <p:cNvPr id="37" name="TextBox 36">
            <a:extLst>
              <a:ext uri="{FF2B5EF4-FFF2-40B4-BE49-F238E27FC236}">
                <a16:creationId xmlns:a16="http://schemas.microsoft.com/office/drawing/2014/main" id="{3CF68C51-63E8-77D6-D945-70BBFA345882}"/>
              </a:ext>
            </a:extLst>
          </p:cNvPr>
          <p:cNvSpPr txBox="1"/>
          <p:nvPr/>
        </p:nvSpPr>
        <p:spPr>
          <a:xfrm>
            <a:off x="268928" y="871382"/>
            <a:ext cx="3211790" cy="2215991"/>
          </a:xfrm>
          <a:prstGeom prst="rect">
            <a:avLst/>
          </a:prstGeom>
          <a:solidFill>
            <a:srgbClr val="EB002D"/>
          </a:solidFill>
          <a:ln>
            <a:solidFill>
              <a:srgbClr val="C00000"/>
            </a:solidFill>
          </a:ln>
          <a:effectLst>
            <a:outerShdw blurRad="50800" dist="38100" dir="8100000" algn="tr" rotWithShape="0">
              <a:prstClr val="black">
                <a:alpha val="40000"/>
              </a:prstClr>
            </a:outerShdw>
          </a:effectLst>
        </p:spPr>
        <p:txBody>
          <a:bodyPr wrap="square" lIns="182880" tIns="91440" rIns="182880" bIns="91440">
            <a:spAutoFit/>
          </a:bodyPr>
          <a:lstStyle/>
          <a:p>
            <a:r>
              <a:rPr lang="en-US" sz="2200" dirty="0">
                <a:solidFill>
                  <a:schemeClr val="bg1"/>
                </a:solidFill>
                <a:latin typeface="Calibri" panose="020F0502020204030204" pitchFamily="34" charset="0"/>
                <a:cs typeface="Calibri" panose="020F0502020204030204" pitchFamily="34" charset="0"/>
              </a:rPr>
              <a:t>A </a:t>
            </a:r>
            <a:r>
              <a:rPr lang="en-US" sz="2200" b="1" dirty="0">
                <a:solidFill>
                  <a:schemeClr val="bg1"/>
                </a:solidFill>
                <a:latin typeface="Calibri" panose="020F0502020204030204" pitchFamily="34" charset="0"/>
                <a:cs typeface="Calibri" panose="020F0502020204030204" pitchFamily="34" charset="0"/>
              </a:rPr>
              <a:t>transfer function </a:t>
            </a:r>
            <a:r>
              <a:rPr lang="en-US" sz="2200" dirty="0">
                <a:solidFill>
                  <a:schemeClr val="bg1"/>
                </a:solidFill>
                <a:latin typeface="Calibri" panose="020F0502020204030204" pitchFamily="34" charset="0"/>
                <a:cs typeface="Calibri" panose="020F0502020204030204" pitchFamily="34" charset="0"/>
              </a:rPr>
              <a:t>is a mathematical description of the relationship between the input and the output of a system.</a:t>
            </a:r>
          </a:p>
        </p:txBody>
      </p:sp>
      <p:sp>
        <p:nvSpPr>
          <p:cNvPr id="60" name="Rectangle: Rounded Corners 19">
            <a:extLst>
              <a:ext uri="{FF2B5EF4-FFF2-40B4-BE49-F238E27FC236}">
                <a16:creationId xmlns:a16="http://schemas.microsoft.com/office/drawing/2014/main" id="{8C973F7F-B80B-D31F-98ED-9E60DFFDF243}"/>
              </a:ext>
            </a:extLst>
          </p:cNvPr>
          <p:cNvSpPr/>
          <p:nvPr/>
        </p:nvSpPr>
        <p:spPr>
          <a:xfrm>
            <a:off x="1030099" y="1260325"/>
            <a:ext cx="2645422" cy="2215991"/>
          </a:xfrm>
          <a:prstGeom prst="roundRect">
            <a:avLst>
              <a:gd name="adj" fmla="val 0"/>
            </a:avLst>
          </a:prstGeom>
          <a:solidFill>
            <a:srgbClr val="EB002D"/>
          </a:solidFill>
          <a:ln>
            <a:solidFill>
              <a:srgbClr val="C00000"/>
            </a:solidFill>
          </a:ln>
          <a:effectLst>
            <a:outerShdw blurRad="50800" dist="38100" dir="8100000" algn="tr" rotWithShape="0">
              <a:prstClr val="black">
                <a:alpha val="40000"/>
              </a:prstClr>
            </a:outerShdw>
          </a:effectLst>
        </p:spPr>
        <p:txBody>
          <a:bodyPr wrap="square" lIns="182880" tIns="91440" rIns="182880" bIns="91440">
            <a:spAutoFit/>
          </a:bodyPr>
          <a:lstStyle/>
          <a:p>
            <a:r>
              <a:rPr lang="en-US" sz="2200" dirty="0">
                <a:solidFill>
                  <a:schemeClr val="bg1"/>
                </a:solidFill>
                <a:latin typeface="Calibri" panose="020F0502020204030204" pitchFamily="34" charset="0"/>
                <a:cs typeface="Calibri" panose="020F0502020204030204" pitchFamily="34" charset="0"/>
              </a:rPr>
              <a:t>The time from the moment an output is measured to a resulting change in the input is called a </a:t>
            </a:r>
            <a:r>
              <a:rPr lang="en-US" sz="2200" b="1" dirty="0">
                <a:solidFill>
                  <a:schemeClr val="bg1"/>
                </a:solidFill>
                <a:latin typeface="Calibri" panose="020F0502020204030204" pitchFamily="34" charset="0"/>
                <a:cs typeface="Calibri" panose="020F0502020204030204" pitchFamily="34" charset="0"/>
              </a:rPr>
              <a:t>propagation delay</a:t>
            </a:r>
            <a:r>
              <a:rPr lang="en-US" sz="2200" dirty="0">
                <a:solidFill>
                  <a:schemeClr val="bg1"/>
                </a:solidFill>
                <a:latin typeface="Calibri" panose="020F0502020204030204" pitchFamily="34" charset="0"/>
                <a:cs typeface="Calibri" panose="020F0502020204030204" pitchFamily="34" charset="0"/>
              </a:rPr>
              <a:t>.</a:t>
            </a:r>
          </a:p>
        </p:txBody>
      </p:sp>
      <p:cxnSp>
        <p:nvCxnSpPr>
          <p:cNvPr id="62" name="Connector: Curved 61">
            <a:extLst>
              <a:ext uri="{FF2B5EF4-FFF2-40B4-BE49-F238E27FC236}">
                <a16:creationId xmlns:a16="http://schemas.microsoft.com/office/drawing/2014/main" id="{A85E50A2-549D-D835-BD25-B498294E1AC5}"/>
              </a:ext>
            </a:extLst>
          </p:cNvPr>
          <p:cNvCxnSpPr>
            <a:cxnSpLocks/>
            <a:stCxn id="60" idx="3"/>
            <a:endCxn id="59" idx="0"/>
          </p:cNvCxnSpPr>
          <p:nvPr/>
        </p:nvCxnSpPr>
        <p:spPr bwMode="auto">
          <a:xfrm>
            <a:off x="3675521" y="2368321"/>
            <a:ext cx="1368044" cy="1670733"/>
          </a:xfrm>
          <a:prstGeom prst="curvedConnector2">
            <a:avLst/>
          </a:prstGeom>
          <a:solidFill>
            <a:schemeClr val="accent1"/>
          </a:solidFill>
          <a:ln w="57150" cap="flat" cmpd="sng" algn="ctr">
            <a:solidFill>
              <a:srgbClr val="C00000"/>
            </a:solidFill>
            <a:prstDash val="solid"/>
            <a:miter lim="800000"/>
            <a:headEnd type="none" w="med" len="med"/>
            <a:tailEnd type="triangle"/>
          </a:ln>
          <a:effectLst/>
        </p:spPr>
      </p:cxnSp>
    </p:spTree>
    <p:extLst>
      <p:ext uri="{BB962C8B-B14F-4D97-AF65-F5344CB8AC3E}">
        <p14:creationId xmlns:p14="http://schemas.microsoft.com/office/powerpoint/2010/main" val="988692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250"/>
                                        <p:tgtEl>
                                          <p:spTgt spid="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50"/>
                                        <p:tgtEl>
                                          <p:spTgt spid="29"/>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150"/>
                                        <p:tgtEl>
                                          <p:spTgt spid="30"/>
                                        </p:tgtEl>
                                      </p:cBhvr>
                                    </p:animEffect>
                                  </p:childTnLst>
                                </p:cTn>
                              </p:par>
                            </p:childTnLst>
                          </p:cTn>
                        </p:par>
                        <p:par>
                          <p:cTn id="16" fill="hold">
                            <p:stCondLst>
                              <p:cond delay="9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150"/>
                                        <p:tgtEl>
                                          <p:spTgt spid="31"/>
                                        </p:tgtEl>
                                      </p:cBhvr>
                                    </p:animEffect>
                                  </p:childTnLst>
                                </p:cTn>
                              </p:par>
                            </p:childTnLst>
                          </p:cTn>
                        </p:par>
                        <p:par>
                          <p:cTn id="20" fill="hold">
                            <p:stCondLst>
                              <p:cond delay="105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3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250"/>
                                        <p:tgtEl>
                                          <p:spTgt spid="47"/>
                                        </p:tgtEl>
                                      </p:cBhvr>
                                    </p:animEffect>
                                  </p:childTnLst>
                                </p:cTn>
                              </p:par>
                            </p:childTnLst>
                          </p:cTn>
                        </p:par>
                        <p:par>
                          <p:cTn id="28" fill="hold">
                            <p:stCondLst>
                              <p:cond delay="1550"/>
                            </p:stCondLst>
                            <p:childTnLst>
                              <p:par>
                                <p:cTn id="29" presetID="22" presetClass="entr" presetSubtype="8"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250"/>
                                        <p:tgtEl>
                                          <p:spTgt spid="32"/>
                                        </p:tgtEl>
                                      </p:cBhvr>
                                    </p:animEffect>
                                  </p:childTnLst>
                                </p:cTn>
                              </p:par>
                            </p:childTnLst>
                          </p:cTn>
                        </p:par>
                        <p:par>
                          <p:cTn id="32" fill="hold">
                            <p:stCondLst>
                              <p:cond delay="1800"/>
                            </p:stCondLst>
                            <p:childTnLst>
                              <p:par>
                                <p:cTn id="33" presetID="22" presetClass="entr" presetSubtype="4"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150"/>
                                        <p:tgtEl>
                                          <p:spTgt spid="3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15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down)">
                                      <p:cBhvr>
                                        <p:cTn id="41" dur="200"/>
                                        <p:tgtEl>
                                          <p:spTgt spid="49"/>
                                        </p:tgtEl>
                                      </p:cBhvr>
                                    </p:animEffect>
                                  </p:childTnLst>
                                </p:cTn>
                              </p:par>
                            </p:childTnLst>
                          </p:cTn>
                        </p:par>
                        <p:par>
                          <p:cTn id="42" fill="hold">
                            <p:stCondLst>
                              <p:cond delay="2000"/>
                            </p:stCondLst>
                            <p:childTnLst>
                              <p:par>
                                <p:cTn id="43" presetID="22" presetClass="entr" presetSubtype="2"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200"/>
                                        <p:tgtEl>
                                          <p:spTgt spid="50"/>
                                        </p:tgtEl>
                                      </p:cBhvr>
                                    </p:animEffect>
                                  </p:childTnLst>
                                </p:cTn>
                              </p:par>
                            </p:childTnLst>
                          </p:cTn>
                        </p:par>
                        <p:par>
                          <p:cTn id="46" fill="hold">
                            <p:stCondLst>
                              <p:cond delay="2200"/>
                            </p:stCondLst>
                            <p:childTnLst>
                              <p:par>
                                <p:cTn id="47" presetID="22" presetClass="entr" presetSubtype="8"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150"/>
                                        <p:tgtEl>
                                          <p:spTgt spid="51"/>
                                        </p:tgtEl>
                                      </p:cBhvr>
                                    </p:animEffect>
                                  </p:childTnLst>
                                </p:cTn>
                              </p:par>
                            </p:childTnLst>
                          </p:cTn>
                        </p:par>
                        <p:par>
                          <p:cTn id="50" fill="hold">
                            <p:stCondLst>
                              <p:cond delay="2350"/>
                            </p:stCondLst>
                            <p:childTnLst>
                              <p:par>
                                <p:cTn id="51" presetID="22" presetClass="entr" presetSubtype="8"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150"/>
                                        <p:tgtEl>
                                          <p:spTgt spid="52"/>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6" presetClass="entr" presetSubtype="32"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circle(out)">
                                      <p:cBhvr>
                                        <p:cTn id="60" dur="250"/>
                                        <p:tgtEl>
                                          <p:spTgt spid="53"/>
                                        </p:tgtEl>
                                      </p:cBhvr>
                                    </p:animEffect>
                                  </p:childTnLst>
                                </p:cTn>
                              </p:par>
                            </p:childTnLst>
                          </p:cTn>
                        </p:par>
                        <p:par>
                          <p:cTn id="61" fill="hold">
                            <p:stCondLst>
                              <p:cond delay="2750"/>
                            </p:stCondLst>
                            <p:childTnLst>
                              <p:par>
                                <p:cTn id="62" presetID="22" presetClass="entr" presetSubtype="2" fill="hold" grpId="0"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right)">
                                      <p:cBhvr>
                                        <p:cTn id="64" dur="200"/>
                                        <p:tgtEl>
                                          <p:spTgt spid="54"/>
                                        </p:tgtEl>
                                      </p:cBhvr>
                                    </p:animEffect>
                                  </p:childTnLst>
                                </p:cTn>
                              </p:par>
                            </p:childTnLst>
                          </p:cTn>
                        </p:par>
                        <p:par>
                          <p:cTn id="65" fill="hold">
                            <p:stCondLst>
                              <p:cond delay="2950"/>
                            </p:stCondLst>
                            <p:childTnLst>
                              <p:par>
                                <p:cTn id="66" presetID="22" presetClass="entr" presetSubtype="1"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up)">
                                      <p:cBhvr>
                                        <p:cTn id="68" dur="200"/>
                                        <p:tgtEl>
                                          <p:spTgt spid="55"/>
                                        </p:tgtEl>
                                      </p:cBhvr>
                                    </p:animEffect>
                                  </p:childTnLst>
                                </p:cTn>
                              </p:par>
                            </p:childTnLst>
                          </p:cTn>
                        </p:par>
                        <p:par>
                          <p:cTn id="69" fill="hold">
                            <p:stCondLst>
                              <p:cond delay="3150"/>
                            </p:stCondLst>
                            <p:childTnLst>
                              <p:par>
                                <p:cTn id="70" presetID="22" presetClass="entr" presetSubtype="8" fill="hold" grpId="0" nodeType="after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left)">
                                      <p:cBhvr>
                                        <p:cTn id="72" dur="2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circle(out)">
                                      <p:cBhvr>
                                        <p:cTn id="77" dur="500"/>
                                        <p:tgtEl>
                                          <p:spTgt spid="26"/>
                                        </p:tgtEl>
                                      </p:cBhvr>
                                    </p:animEffect>
                                  </p:childTnLst>
                                </p:cTn>
                              </p:par>
                            </p:childTnLst>
                          </p:cTn>
                        </p:par>
                        <p:par>
                          <p:cTn id="78" fill="hold">
                            <p:stCondLst>
                              <p:cond delay="550"/>
                            </p:stCondLst>
                            <p:childTnLst>
                              <p:par>
                                <p:cTn id="79" presetID="10"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50"/>
                                        <p:tgtEl>
                                          <p:spTgt spid="37"/>
                                        </p:tgtEl>
                                      </p:cBhvr>
                                    </p:animEffect>
                                  </p:childTnLst>
                                </p:cTn>
                              </p:par>
                            </p:childTnLst>
                          </p:cTn>
                        </p:par>
                        <p:par>
                          <p:cTn id="82" fill="hold">
                            <p:stCondLst>
                              <p:cond delay="800"/>
                            </p:stCondLst>
                            <p:childTnLst>
                              <p:par>
                                <p:cTn id="83" presetID="22" presetClass="entr" presetSubtype="1"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up)">
                                      <p:cBhvr>
                                        <p:cTn id="85" dur="150"/>
                                        <p:tgtEl>
                                          <p:spTgt spid="3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250"/>
                                        <p:tgtEl>
                                          <p:spTgt spid="37"/>
                                        </p:tgtEl>
                                      </p:cBhvr>
                                    </p:animEffect>
                                    <p:set>
                                      <p:cBhvr>
                                        <p:cTn id="90" dur="1" fill="hold">
                                          <p:stCondLst>
                                            <p:cond delay="249"/>
                                          </p:stCondLst>
                                        </p:cTn>
                                        <p:tgtEl>
                                          <p:spTgt spid="3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38"/>
                                        </p:tgtEl>
                                      </p:cBhvr>
                                    </p:animEffect>
                                    <p:set>
                                      <p:cBhvr>
                                        <p:cTn id="93" dur="1" fill="hold">
                                          <p:stCondLst>
                                            <p:cond delay="249"/>
                                          </p:stCondLst>
                                        </p:cTn>
                                        <p:tgtEl>
                                          <p:spTgt spid="38"/>
                                        </p:tgtEl>
                                        <p:attrNameLst>
                                          <p:attrName>style.visibility</p:attrName>
                                        </p:attrNameLst>
                                      </p:cBhvr>
                                      <p:to>
                                        <p:strVal val="hidden"/>
                                      </p:to>
                                    </p:set>
                                  </p:childTnLst>
                                </p:cTn>
                              </p:par>
                              <p:par>
                                <p:cTn id="94" presetID="22" presetClass="entr" presetSubtype="8"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ipe(left)">
                                      <p:cBhvr>
                                        <p:cTn id="96" dur="200"/>
                                        <p:tgtEl>
                                          <p:spTgt spid="23"/>
                                        </p:tgtEl>
                                      </p:cBhvr>
                                    </p:animEffect>
                                  </p:childTnLst>
                                </p:cTn>
                              </p:par>
                              <p:par>
                                <p:cTn id="97" presetID="22" presetClass="entr" presetSubtype="8" fill="hold" grpId="0" nodeType="withEffect">
                                  <p:stCondLst>
                                    <p:cond delay="20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150"/>
                                        <p:tgtEl>
                                          <p:spTgt spid="24"/>
                                        </p:tgtEl>
                                      </p:cBhvr>
                                    </p:animEffect>
                                  </p:childTnLst>
                                </p:cTn>
                              </p:par>
                              <p:par>
                                <p:cTn id="100" presetID="22" presetClass="entr" presetSubtype="2" fill="hold" grpId="0" nodeType="withEffect">
                                  <p:stCondLst>
                                    <p:cond delay="400"/>
                                  </p:stCondLst>
                                  <p:childTnLst>
                                    <p:set>
                                      <p:cBhvr>
                                        <p:cTn id="101" dur="1" fill="hold">
                                          <p:stCondLst>
                                            <p:cond delay="0"/>
                                          </p:stCondLst>
                                        </p:cTn>
                                        <p:tgtEl>
                                          <p:spTgt spid="25"/>
                                        </p:tgtEl>
                                        <p:attrNameLst>
                                          <p:attrName>style.visibility</p:attrName>
                                        </p:attrNameLst>
                                      </p:cBhvr>
                                      <p:to>
                                        <p:strVal val="visible"/>
                                      </p:to>
                                    </p:set>
                                    <p:animEffect transition="in" filter="wipe(right)">
                                      <p:cBhvr>
                                        <p:cTn id="102" dur="150"/>
                                        <p:tgtEl>
                                          <p:spTgt spid="25"/>
                                        </p:tgtEl>
                                      </p:cBhvr>
                                    </p:animEffect>
                                  </p:childTnLst>
                                </p:cTn>
                              </p:par>
                            </p:childTnLst>
                          </p:cTn>
                        </p:par>
                        <p:par>
                          <p:cTn id="103" fill="hold">
                            <p:stCondLst>
                              <p:cond delay="550"/>
                            </p:stCondLst>
                            <p:childTnLst>
                              <p:par>
                                <p:cTn id="104" presetID="10" presetClass="entr" presetSubtype="0" fill="hold" grpId="0" nodeType="after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250"/>
                                        <p:tgtEl>
                                          <p:spTgt spid="60"/>
                                        </p:tgtEl>
                                      </p:cBhvr>
                                    </p:animEffect>
                                  </p:childTnLst>
                                </p:cTn>
                              </p:par>
                            </p:childTnLst>
                          </p:cTn>
                        </p:par>
                        <p:par>
                          <p:cTn id="107" fill="hold">
                            <p:stCondLst>
                              <p:cond delay="800"/>
                            </p:stCondLst>
                            <p:childTnLst>
                              <p:par>
                                <p:cTn id="108" presetID="22" presetClass="entr" presetSubtype="1" fill="hold" nodeType="after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wipe(up)">
                                      <p:cBhvr>
                                        <p:cTn id="110" dur="15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250"/>
                                        <p:tgtEl>
                                          <p:spTgt spid="4"/>
                                        </p:tgtEl>
                                      </p:cBhvr>
                                    </p:animEffect>
                                  </p:childTnLst>
                                </p:cTn>
                              </p:par>
                            </p:childTnLst>
                          </p:cTn>
                        </p:par>
                        <p:par>
                          <p:cTn id="116" fill="hold">
                            <p:stCondLst>
                              <p:cond delay="250"/>
                            </p:stCondLst>
                            <p:childTnLst>
                              <p:par>
                                <p:cTn id="117" presetID="22" presetClass="entr" presetSubtype="1" fill="hold" nodeType="after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wipe(up)">
                                      <p:cBhvr>
                                        <p:cTn id="119" dur="150"/>
                                        <p:tgtEl>
                                          <p:spTgt spid="48"/>
                                        </p:tgtEl>
                                      </p:cBhvr>
                                    </p:animEffect>
                                  </p:childTnLst>
                                </p:cTn>
                              </p:par>
                            </p:childTnLst>
                          </p:cTn>
                        </p:par>
                      </p:childTnLst>
                    </p:cTn>
                  </p:par>
                  <p:par>
                    <p:cTn id="120" fill="hold">
                      <p:stCondLst>
                        <p:cond delay="indefinite"/>
                      </p:stCondLst>
                      <p:childTnLst>
                        <p:par>
                          <p:cTn id="121" fill="hold">
                            <p:stCondLst>
                              <p:cond delay="0"/>
                            </p:stCondLst>
                            <p:childTnLst>
                              <p:par>
                                <p:cTn id="122" presetID="6" presetClass="entr" presetSubtype="32" fill="hold"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circle(out)">
                                      <p:cBhvr>
                                        <p:cTn id="124" dur="250"/>
                                        <p:tgtEl>
                                          <p:spTgt spid="41"/>
                                        </p:tgtEl>
                                      </p:cBhvr>
                                    </p:animEffect>
                                  </p:childTnLst>
                                </p:cTn>
                              </p:par>
                              <p:par>
                                <p:cTn id="125" presetID="6" presetClass="entr" presetSubtype="32"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circle(out)">
                                      <p:cBhvr>
                                        <p:cTn id="127" dur="250"/>
                                        <p:tgtEl>
                                          <p:spTgt spid="10"/>
                                        </p:tgtEl>
                                      </p:cBhvr>
                                    </p:animEffect>
                                  </p:childTnLst>
                                </p:cTn>
                              </p:par>
                              <p:par>
                                <p:cTn id="128" presetID="6" presetClass="entr" presetSubtype="32" fill="hold"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circle(out)">
                                      <p:cBhvr>
                                        <p:cTn id="130" dur="250"/>
                                        <p:tgtEl>
                                          <p:spTgt spid="42"/>
                                        </p:tgtEl>
                                      </p:cBhvr>
                                    </p:animEffect>
                                  </p:childTnLst>
                                </p:cTn>
                              </p:par>
                              <p:par>
                                <p:cTn id="131" presetID="6" presetClass="entr" presetSubtype="32" fill="hold"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circle(out)">
                                      <p:cBhvr>
                                        <p:cTn id="133" dur="250"/>
                                        <p:tgtEl>
                                          <p:spTgt spid="43"/>
                                        </p:tgtEl>
                                      </p:cBhvr>
                                    </p:animEffect>
                                  </p:childTnLst>
                                </p:cTn>
                              </p:par>
                              <p:par>
                                <p:cTn id="134" presetID="6" presetClass="entr" presetSubtype="32"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circle(out)">
                                      <p:cBhvr>
                                        <p:cTn id="136" dur="250"/>
                                        <p:tgtEl>
                                          <p:spTgt spid="44"/>
                                        </p:tgtEl>
                                      </p:cBhvr>
                                    </p:animEffect>
                                  </p:childTnLst>
                                </p:cTn>
                              </p:par>
                              <p:par>
                                <p:cTn id="137" presetID="6" presetClass="entr" presetSubtype="32"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circle(out)">
                                      <p:cBhvr>
                                        <p:cTn id="139" dur="250"/>
                                        <p:tgtEl>
                                          <p:spTgt spid="57"/>
                                        </p:tgtEl>
                                      </p:cBhvr>
                                    </p:animEffect>
                                  </p:childTnLst>
                                </p:cTn>
                              </p:par>
                              <p:par>
                                <p:cTn id="140" presetID="6" presetClass="entr" presetSubtype="32" fill="hold"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circle(out)">
                                      <p:cBhvr>
                                        <p:cTn id="142" dur="250"/>
                                        <p:tgtEl>
                                          <p:spTgt spid="58"/>
                                        </p:tgtEl>
                                      </p:cBhvr>
                                    </p:animEffect>
                                  </p:childTnLst>
                                </p:cTn>
                              </p:par>
                              <p:par>
                                <p:cTn id="143" presetID="6" presetClass="entr" presetSubtype="32"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circle(out)">
                                      <p:cBhvr>
                                        <p:cTn id="145" dur="250"/>
                                        <p:tgtEl>
                                          <p:spTgt spid="59"/>
                                        </p:tgtEl>
                                      </p:cBhvr>
                                    </p:animEffect>
                                  </p:childTnLst>
                                </p:cTn>
                              </p:par>
                              <p:par>
                                <p:cTn id="146" presetID="10" presetClass="exit" presetSubtype="0" fill="hold" nodeType="withEffect">
                                  <p:stCondLst>
                                    <p:cond delay="0"/>
                                  </p:stCondLst>
                                  <p:childTnLst>
                                    <p:animEffect transition="out" filter="fade">
                                      <p:cBhvr>
                                        <p:cTn id="147" dur="250"/>
                                        <p:tgtEl>
                                          <p:spTgt spid="62"/>
                                        </p:tgtEl>
                                      </p:cBhvr>
                                    </p:animEffect>
                                    <p:set>
                                      <p:cBhvr>
                                        <p:cTn id="148" dur="1" fill="hold">
                                          <p:stCondLst>
                                            <p:cond delay="249"/>
                                          </p:stCondLst>
                                        </p:cTn>
                                        <p:tgtEl>
                                          <p:spTgt spid="6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250"/>
                                        <p:tgtEl>
                                          <p:spTgt spid="60"/>
                                        </p:tgtEl>
                                      </p:cBhvr>
                                    </p:animEffect>
                                    <p:set>
                                      <p:cBhvr>
                                        <p:cTn id="151" dur="1" fill="hold">
                                          <p:stCondLst>
                                            <p:cond delay="24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2" grpId="0" animBg="1"/>
      <p:bldP spid="33" grpId="0" animBg="1"/>
      <p:bldP spid="34" grpId="0" animBg="1"/>
      <p:bldP spid="49" grpId="0" animBg="1"/>
      <p:bldP spid="50" grpId="0" animBg="1"/>
      <p:bldP spid="51" grpId="0" animBg="1"/>
      <p:bldP spid="52" grpId="0" animBg="1"/>
      <p:bldP spid="54" grpId="0" animBg="1"/>
      <p:bldP spid="55" grpId="0" animBg="1"/>
      <p:bldP spid="56" grpId="0" animBg="1"/>
      <p:bldP spid="23" grpId="0" animBg="1"/>
      <p:bldP spid="24" grpId="0" animBg="1"/>
      <p:bldP spid="25" grpId="0" animBg="1"/>
      <p:bldP spid="37" grpId="0" animBg="1"/>
      <p:bldP spid="37" grpId="1" animBg="1"/>
      <p:bldP spid="60" grpId="0" animBg="1"/>
      <p:bldP spid="6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46A46A-CCBE-9246-423F-610A90D3D706}"/>
              </a:ext>
            </a:extLst>
          </p:cNvPr>
          <p:cNvPicPr>
            <a:picLocks noChangeAspect="1"/>
          </p:cNvPicPr>
          <p:nvPr/>
        </p:nvPicPr>
        <p:blipFill>
          <a:blip r:embed="rId2"/>
          <a:stretch>
            <a:fillRect/>
          </a:stretch>
        </p:blipFill>
        <p:spPr>
          <a:xfrm>
            <a:off x="-175980" y="0"/>
            <a:ext cx="10876550" cy="3597968"/>
          </a:xfrm>
          <a:prstGeom prst="rect">
            <a:avLst/>
          </a:prstGeom>
        </p:spPr>
      </p:pic>
      <p:pic>
        <p:nvPicPr>
          <p:cNvPr id="11" name="Picture 10">
            <a:extLst>
              <a:ext uri="{FF2B5EF4-FFF2-40B4-BE49-F238E27FC236}">
                <a16:creationId xmlns:a16="http://schemas.microsoft.com/office/drawing/2014/main" id="{0178B087-64E3-7BDA-0B79-FE3C2BCBBDCA}"/>
              </a:ext>
            </a:extLst>
          </p:cNvPr>
          <p:cNvPicPr>
            <a:picLocks noChangeAspect="1"/>
          </p:cNvPicPr>
          <p:nvPr/>
        </p:nvPicPr>
        <p:blipFill>
          <a:blip r:embed="rId3"/>
          <a:stretch>
            <a:fillRect/>
          </a:stretch>
        </p:blipFill>
        <p:spPr>
          <a:xfrm>
            <a:off x="751529" y="1663942"/>
            <a:ext cx="8394920" cy="2981202"/>
          </a:xfrm>
          <a:prstGeom prst="rect">
            <a:avLst/>
          </a:prstGeom>
        </p:spPr>
      </p:pic>
      <p:pic>
        <p:nvPicPr>
          <p:cNvPr id="12" name="Picture 11">
            <a:extLst>
              <a:ext uri="{FF2B5EF4-FFF2-40B4-BE49-F238E27FC236}">
                <a16:creationId xmlns:a16="http://schemas.microsoft.com/office/drawing/2014/main" id="{EE5F8398-F2FD-C583-B4DC-18ACCE482F0B}"/>
              </a:ext>
            </a:extLst>
          </p:cNvPr>
          <p:cNvPicPr>
            <a:picLocks noChangeAspect="1"/>
          </p:cNvPicPr>
          <p:nvPr/>
        </p:nvPicPr>
        <p:blipFill>
          <a:blip r:embed="rId4"/>
          <a:stretch>
            <a:fillRect/>
          </a:stretch>
        </p:blipFill>
        <p:spPr>
          <a:xfrm>
            <a:off x="4363935" y="2611805"/>
            <a:ext cx="7346317" cy="4438273"/>
          </a:xfrm>
          <a:prstGeom prst="rect">
            <a:avLst/>
          </a:prstGeom>
        </p:spPr>
      </p:pic>
    </p:spTree>
    <p:extLst>
      <p:ext uri="{BB962C8B-B14F-4D97-AF65-F5344CB8AC3E}">
        <p14:creationId xmlns:p14="http://schemas.microsoft.com/office/powerpoint/2010/main" val="2407285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BAD350-64F1-1869-6F1F-5A20BABEE47B}"/>
              </a:ext>
            </a:extLst>
          </p:cNvPr>
          <p:cNvSpPr txBox="1"/>
          <p:nvPr/>
        </p:nvSpPr>
        <p:spPr>
          <a:xfrm>
            <a:off x="1026695" y="1267326"/>
            <a:ext cx="5200463"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1: Get data</a:t>
            </a:r>
          </a:p>
        </p:txBody>
      </p:sp>
    </p:spTree>
    <p:extLst>
      <p:ext uri="{BB962C8B-B14F-4D97-AF65-F5344CB8AC3E}">
        <p14:creationId xmlns:p14="http://schemas.microsoft.com/office/powerpoint/2010/main" val="1362668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3Gears">
            <a:extLst>
              <a:ext uri="{FF2B5EF4-FFF2-40B4-BE49-F238E27FC236}">
                <a16:creationId xmlns:a16="http://schemas.microsoft.com/office/drawing/2014/main" id="{F1F29278-B3E4-F020-843A-6A14C5D22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1473" y="2133226"/>
            <a:ext cx="3410844" cy="2997953"/>
          </a:xfrm>
          <a:prstGeom prst="rect">
            <a:avLst/>
          </a:prstGeom>
        </p:spPr>
      </p:pic>
      <p:pic>
        <p:nvPicPr>
          <p:cNvPr id="27" name="3B Line">
            <a:extLst>
              <a:ext uri="{FF2B5EF4-FFF2-40B4-BE49-F238E27FC236}">
                <a16:creationId xmlns:a16="http://schemas.microsoft.com/office/drawing/2014/main" id="{1BCBF78F-405D-02FA-D52C-D203447626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6702" y="856882"/>
            <a:ext cx="719060" cy="2653989"/>
          </a:xfrm>
          <a:prstGeom prst="rect">
            <a:avLst/>
          </a:prstGeom>
        </p:spPr>
      </p:pic>
      <p:pic>
        <p:nvPicPr>
          <p:cNvPr id="17" name="2Lines">
            <a:extLst>
              <a:ext uri="{FF2B5EF4-FFF2-40B4-BE49-F238E27FC236}">
                <a16:creationId xmlns:a16="http://schemas.microsoft.com/office/drawing/2014/main" id="{3ECCD972-4AC2-B0FF-8002-6C7E5F08BE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2443" y="1330103"/>
            <a:ext cx="4606472" cy="4545668"/>
          </a:xfrm>
          <a:prstGeom prst="rect">
            <a:avLst/>
          </a:prstGeom>
        </p:spPr>
      </p:pic>
      <p:pic>
        <p:nvPicPr>
          <p:cNvPr id="4" name="1Audio">
            <a:extLst>
              <a:ext uri="{FF2B5EF4-FFF2-40B4-BE49-F238E27FC236}">
                <a16:creationId xmlns:a16="http://schemas.microsoft.com/office/drawing/2014/main" id="{BAE1E46F-7891-C4AB-B9F7-2873DF044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7324" y="1030516"/>
            <a:ext cx="1382288" cy="1023252"/>
          </a:xfrm>
          <a:prstGeom prst="rect">
            <a:avLst/>
          </a:prstGeom>
        </p:spPr>
      </p:pic>
      <p:pic>
        <p:nvPicPr>
          <p:cNvPr id="7" name="1video">
            <a:extLst>
              <a:ext uri="{FF2B5EF4-FFF2-40B4-BE49-F238E27FC236}">
                <a16:creationId xmlns:a16="http://schemas.microsoft.com/office/drawing/2014/main" id="{E750FBF4-B979-962E-8591-EC3B18E282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3924" y="2186819"/>
            <a:ext cx="736025" cy="1005302"/>
          </a:xfrm>
          <a:prstGeom prst="rect">
            <a:avLst/>
          </a:prstGeom>
        </p:spPr>
      </p:pic>
      <p:pic>
        <p:nvPicPr>
          <p:cNvPr id="9" name="1Tablet">
            <a:extLst>
              <a:ext uri="{FF2B5EF4-FFF2-40B4-BE49-F238E27FC236}">
                <a16:creationId xmlns:a16="http://schemas.microsoft.com/office/drawing/2014/main" id="{19A16B15-98E5-0FB8-D70D-227BD57C17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235" y="2844596"/>
            <a:ext cx="1059158" cy="1382289"/>
          </a:xfrm>
          <a:prstGeom prst="rect">
            <a:avLst/>
          </a:prstGeom>
        </p:spPr>
      </p:pic>
      <p:pic>
        <p:nvPicPr>
          <p:cNvPr id="11" name="1Glasses">
            <a:extLst>
              <a:ext uri="{FF2B5EF4-FFF2-40B4-BE49-F238E27FC236}">
                <a16:creationId xmlns:a16="http://schemas.microsoft.com/office/drawing/2014/main" id="{D705B813-E003-74F3-B5C8-A9B2127781E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73924" y="3836798"/>
            <a:ext cx="1382289" cy="502650"/>
          </a:xfrm>
          <a:prstGeom prst="rect">
            <a:avLst/>
          </a:prstGeom>
        </p:spPr>
      </p:pic>
      <p:pic>
        <p:nvPicPr>
          <p:cNvPr id="13" name="1keyboard">
            <a:extLst>
              <a:ext uri="{FF2B5EF4-FFF2-40B4-BE49-F238E27FC236}">
                <a16:creationId xmlns:a16="http://schemas.microsoft.com/office/drawing/2014/main" id="{B89A002E-1CDE-C63F-4551-08473F65AA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0591" y="4710614"/>
            <a:ext cx="2086666" cy="690552"/>
          </a:xfrm>
          <a:prstGeom prst="rect">
            <a:avLst/>
          </a:prstGeom>
        </p:spPr>
      </p:pic>
      <p:pic>
        <p:nvPicPr>
          <p:cNvPr id="15" name="1Mouse">
            <a:extLst>
              <a:ext uri="{FF2B5EF4-FFF2-40B4-BE49-F238E27FC236}">
                <a16:creationId xmlns:a16="http://schemas.microsoft.com/office/drawing/2014/main" id="{52270362-5DF7-64B6-59DC-8F95B622D0C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33047" y="5457436"/>
            <a:ext cx="430842" cy="969395"/>
          </a:xfrm>
          <a:prstGeom prst="rect">
            <a:avLst/>
          </a:prstGeom>
        </p:spPr>
      </p:pic>
      <p:pic>
        <p:nvPicPr>
          <p:cNvPr id="19" name="3Secure Cloud">
            <a:extLst>
              <a:ext uri="{FF2B5EF4-FFF2-40B4-BE49-F238E27FC236}">
                <a16:creationId xmlns:a16="http://schemas.microsoft.com/office/drawing/2014/main" id="{91826CF0-10CA-E7DC-A4B5-14CEB11292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76003" y="2939252"/>
            <a:ext cx="2100360" cy="1364336"/>
          </a:xfrm>
          <a:prstGeom prst="rect">
            <a:avLst/>
          </a:prstGeom>
        </p:spPr>
      </p:pic>
      <p:pic>
        <p:nvPicPr>
          <p:cNvPr id="23" name="4 Line">
            <a:extLst>
              <a:ext uri="{FF2B5EF4-FFF2-40B4-BE49-F238E27FC236}">
                <a16:creationId xmlns:a16="http://schemas.microsoft.com/office/drawing/2014/main" id="{5C853833-A071-B3E1-81C2-DC7B4F028A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22773" y="3601934"/>
            <a:ext cx="3935622" cy="396736"/>
          </a:xfrm>
          <a:prstGeom prst="rect">
            <a:avLst/>
          </a:prstGeom>
        </p:spPr>
      </p:pic>
      <p:pic>
        <p:nvPicPr>
          <p:cNvPr id="25" name="4 Server">
            <a:extLst>
              <a:ext uri="{FF2B5EF4-FFF2-40B4-BE49-F238E27FC236}">
                <a16:creationId xmlns:a16="http://schemas.microsoft.com/office/drawing/2014/main" id="{0C563186-F0AC-35BD-A838-6D79A9CE9E7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96713" y="3036060"/>
            <a:ext cx="677994" cy="719504"/>
          </a:xfrm>
          <a:prstGeom prst="rect">
            <a:avLst/>
          </a:prstGeom>
        </p:spPr>
      </p:pic>
      <p:pic>
        <p:nvPicPr>
          <p:cNvPr id="29" name="5Analytics3">
            <a:extLst>
              <a:ext uri="{FF2B5EF4-FFF2-40B4-BE49-F238E27FC236}">
                <a16:creationId xmlns:a16="http://schemas.microsoft.com/office/drawing/2014/main" id="{DA171A21-7922-EC8B-44C0-40AF2EDB34D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872849" y="1520390"/>
            <a:ext cx="1340576" cy="831156"/>
          </a:xfrm>
          <a:prstGeom prst="rect">
            <a:avLst/>
          </a:prstGeom>
        </p:spPr>
      </p:pic>
      <p:pic>
        <p:nvPicPr>
          <p:cNvPr id="31" name="5Analytics2">
            <a:extLst>
              <a:ext uri="{FF2B5EF4-FFF2-40B4-BE49-F238E27FC236}">
                <a16:creationId xmlns:a16="http://schemas.microsoft.com/office/drawing/2014/main" id="{6AD5C0BC-BE49-1C11-89F6-53AE79B89B3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167546" y="2593014"/>
            <a:ext cx="2669270" cy="2017840"/>
          </a:xfrm>
          <a:prstGeom prst="rect">
            <a:avLst/>
          </a:prstGeom>
        </p:spPr>
      </p:pic>
      <p:pic>
        <p:nvPicPr>
          <p:cNvPr id="33" name="5Analytics1">
            <a:extLst>
              <a:ext uri="{FF2B5EF4-FFF2-40B4-BE49-F238E27FC236}">
                <a16:creationId xmlns:a16="http://schemas.microsoft.com/office/drawing/2014/main" id="{9EDFDF16-02E4-977B-237A-BB0DC9BA5BE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663497" y="4799780"/>
            <a:ext cx="1759280" cy="1202772"/>
          </a:xfrm>
          <a:prstGeom prst="rect">
            <a:avLst/>
          </a:prstGeom>
        </p:spPr>
      </p:pic>
      <p:pic>
        <p:nvPicPr>
          <p:cNvPr id="34" name="4 Server">
            <a:extLst>
              <a:ext uri="{FF2B5EF4-FFF2-40B4-BE49-F238E27FC236}">
                <a16:creationId xmlns:a16="http://schemas.microsoft.com/office/drawing/2014/main" id="{36A264B3-FE1B-124E-1930-5D06152F8C4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342086" y="3036060"/>
            <a:ext cx="677994" cy="719504"/>
          </a:xfrm>
          <a:prstGeom prst="rect">
            <a:avLst/>
          </a:prstGeom>
        </p:spPr>
      </p:pic>
      <p:pic>
        <p:nvPicPr>
          <p:cNvPr id="35" name="4 Server">
            <a:extLst>
              <a:ext uri="{FF2B5EF4-FFF2-40B4-BE49-F238E27FC236}">
                <a16:creationId xmlns:a16="http://schemas.microsoft.com/office/drawing/2014/main" id="{B81F9B00-D96F-D88A-7AAB-5382058AA9B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087459" y="3036060"/>
            <a:ext cx="677994" cy="719504"/>
          </a:xfrm>
          <a:prstGeom prst="rect">
            <a:avLst/>
          </a:prstGeom>
        </p:spPr>
      </p:pic>
      <p:sp>
        <p:nvSpPr>
          <p:cNvPr id="40" name="TextBox 39">
            <a:extLst>
              <a:ext uri="{FF2B5EF4-FFF2-40B4-BE49-F238E27FC236}">
                <a16:creationId xmlns:a16="http://schemas.microsoft.com/office/drawing/2014/main" id="{80E89ACA-E14D-45EC-2C43-4FE294328448}"/>
              </a:ext>
            </a:extLst>
          </p:cNvPr>
          <p:cNvSpPr txBox="1"/>
          <p:nvPr/>
        </p:nvSpPr>
        <p:spPr>
          <a:xfrm>
            <a:off x="4838568" y="737181"/>
            <a:ext cx="1478417" cy="1653273"/>
          </a:xfrm>
          <a:prstGeom prst="rect">
            <a:avLst/>
          </a:prstGeom>
          <a:noFill/>
        </p:spPr>
        <p:txBody>
          <a:bodyPr wrap="none" rtlCol="0">
            <a:spAutoFit/>
          </a:bodyPr>
          <a:lstStyle/>
          <a:p>
            <a:pPr algn="r">
              <a:lnSpc>
                <a:spcPct val="114000"/>
              </a:lnSpc>
            </a:pPr>
            <a:r>
              <a:rPr lang="en-US" sz="1800" b="1" dirty="0">
                <a:solidFill>
                  <a:srgbClr val="333333"/>
                </a:solidFill>
                <a:latin typeface="Calibri" panose="020F0502020204030204" pitchFamily="34" charset="0"/>
                <a:cs typeface="Calibri" panose="020F0502020204030204" pitchFamily="34" charset="0"/>
              </a:rPr>
              <a:t>Who</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Action</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Activity</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Context</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Result</a:t>
            </a:r>
          </a:p>
        </p:txBody>
      </p:sp>
      <p:sp>
        <p:nvSpPr>
          <p:cNvPr id="42" name="Oval 41">
            <a:extLst>
              <a:ext uri="{FF2B5EF4-FFF2-40B4-BE49-F238E27FC236}">
                <a16:creationId xmlns:a16="http://schemas.microsoft.com/office/drawing/2014/main" id="{483EE6A0-161D-E4E8-E6D3-E69752A24337}"/>
              </a:ext>
            </a:extLst>
          </p:cNvPr>
          <p:cNvSpPr/>
          <p:nvPr/>
        </p:nvSpPr>
        <p:spPr bwMode="auto">
          <a:xfrm>
            <a:off x="3703091" y="532808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3" name="Oval 42">
            <a:extLst>
              <a:ext uri="{FF2B5EF4-FFF2-40B4-BE49-F238E27FC236}">
                <a16:creationId xmlns:a16="http://schemas.microsoft.com/office/drawing/2014/main" id="{460E578D-AAAC-DADB-8A9D-6655C4F30BC7}"/>
              </a:ext>
            </a:extLst>
          </p:cNvPr>
          <p:cNvSpPr/>
          <p:nvPr/>
        </p:nvSpPr>
        <p:spPr bwMode="auto">
          <a:xfrm>
            <a:off x="3931691" y="447308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4" name="Oval 43">
            <a:extLst>
              <a:ext uri="{FF2B5EF4-FFF2-40B4-BE49-F238E27FC236}">
                <a16:creationId xmlns:a16="http://schemas.microsoft.com/office/drawing/2014/main" id="{2417442F-A8CA-8BFE-C9A4-A62FE91142F6}"/>
              </a:ext>
            </a:extLst>
          </p:cNvPr>
          <p:cNvSpPr/>
          <p:nvPr/>
        </p:nvSpPr>
        <p:spPr bwMode="auto">
          <a:xfrm>
            <a:off x="3163495" y="407498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5" name="Oval 44">
            <a:extLst>
              <a:ext uri="{FF2B5EF4-FFF2-40B4-BE49-F238E27FC236}">
                <a16:creationId xmlns:a16="http://schemas.microsoft.com/office/drawing/2014/main" id="{1EB254D4-0E5A-B6E5-E50C-041B05FEE745}"/>
              </a:ext>
            </a:extLst>
          </p:cNvPr>
          <p:cNvSpPr/>
          <p:nvPr/>
        </p:nvSpPr>
        <p:spPr bwMode="auto">
          <a:xfrm>
            <a:off x="2848468" y="335322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6" name="Oval 45">
            <a:extLst>
              <a:ext uri="{FF2B5EF4-FFF2-40B4-BE49-F238E27FC236}">
                <a16:creationId xmlns:a16="http://schemas.microsoft.com/office/drawing/2014/main" id="{C3722DC9-7487-E345-7CF4-5A59178BDE59}"/>
              </a:ext>
            </a:extLst>
          </p:cNvPr>
          <p:cNvSpPr/>
          <p:nvPr/>
        </p:nvSpPr>
        <p:spPr bwMode="auto">
          <a:xfrm>
            <a:off x="3425202" y="25918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7" name="Oval 46">
            <a:extLst>
              <a:ext uri="{FF2B5EF4-FFF2-40B4-BE49-F238E27FC236}">
                <a16:creationId xmlns:a16="http://schemas.microsoft.com/office/drawing/2014/main" id="{9F78BFFD-D724-B176-D9ED-C26ADD8263F4}"/>
              </a:ext>
            </a:extLst>
          </p:cNvPr>
          <p:cNvSpPr/>
          <p:nvPr/>
        </p:nvSpPr>
        <p:spPr bwMode="auto">
          <a:xfrm>
            <a:off x="3847111" y="1732103"/>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8" name="Oval 47">
            <a:extLst>
              <a:ext uri="{FF2B5EF4-FFF2-40B4-BE49-F238E27FC236}">
                <a16:creationId xmlns:a16="http://schemas.microsoft.com/office/drawing/2014/main" id="{97F9909B-9039-EE89-1760-21703217BAC3}"/>
              </a:ext>
            </a:extLst>
          </p:cNvPr>
          <p:cNvSpPr/>
          <p:nvPr/>
        </p:nvSpPr>
        <p:spPr bwMode="auto">
          <a:xfrm>
            <a:off x="6140371" y="254116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pic>
        <p:nvPicPr>
          <p:cNvPr id="2" name="Hardware Sensors">
            <a:extLst>
              <a:ext uri="{FF2B5EF4-FFF2-40B4-BE49-F238E27FC236}">
                <a16:creationId xmlns:a16="http://schemas.microsoft.com/office/drawing/2014/main" id="{D20D5682-97EB-E244-E1CA-4E6EAAAA9E16}"/>
              </a:ext>
            </a:extLst>
          </p:cNvPr>
          <p:cNvPicPr>
            <a:picLocks noChangeAspect="1"/>
          </p:cNvPicPr>
          <p:nvPr/>
        </p:nvPicPr>
        <p:blipFill>
          <a:blip r:embed="rId33"/>
          <a:stretch>
            <a:fillRect/>
          </a:stretch>
        </p:blipFill>
        <p:spPr>
          <a:xfrm>
            <a:off x="-119066" y="965480"/>
            <a:ext cx="2305906" cy="1328056"/>
          </a:xfrm>
          <a:prstGeom prst="rect">
            <a:avLst/>
          </a:prstGeom>
        </p:spPr>
      </p:pic>
      <p:pic>
        <p:nvPicPr>
          <p:cNvPr id="3" name="Softwre Sensors">
            <a:extLst>
              <a:ext uri="{FF2B5EF4-FFF2-40B4-BE49-F238E27FC236}">
                <a16:creationId xmlns:a16="http://schemas.microsoft.com/office/drawing/2014/main" id="{2A1425D5-AD31-B7EB-DDEB-4B37EBB3B182}"/>
              </a:ext>
            </a:extLst>
          </p:cNvPr>
          <p:cNvPicPr>
            <a:picLocks noChangeAspect="1"/>
          </p:cNvPicPr>
          <p:nvPr/>
        </p:nvPicPr>
        <p:blipFill>
          <a:blip r:embed="rId34"/>
          <a:stretch>
            <a:fillRect/>
          </a:stretch>
        </p:blipFill>
        <p:spPr>
          <a:xfrm>
            <a:off x="4160291" y="5358613"/>
            <a:ext cx="4190464" cy="1282616"/>
          </a:xfrm>
          <a:prstGeom prst="rect">
            <a:avLst/>
          </a:prstGeom>
          <a:noFill/>
        </p:spPr>
      </p:pic>
      <p:pic>
        <p:nvPicPr>
          <p:cNvPr id="5" name="Data Transform">
            <a:extLst>
              <a:ext uri="{FF2B5EF4-FFF2-40B4-BE49-F238E27FC236}">
                <a16:creationId xmlns:a16="http://schemas.microsoft.com/office/drawing/2014/main" id="{06DAD3FF-34F9-4291-4FF5-CC3AC1E7C09F}"/>
              </a:ext>
            </a:extLst>
          </p:cNvPr>
          <p:cNvPicPr>
            <a:picLocks noChangeAspect="1"/>
          </p:cNvPicPr>
          <p:nvPr/>
        </p:nvPicPr>
        <p:blipFill>
          <a:blip r:embed="rId35"/>
          <a:stretch>
            <a:fillRect/>
          </a:stretch>
        </p:blipFill>
        <p:spPr>
          <a:xfrm>
            <a:off x="6440867" y="2157891"/>
            <a:ext cx="2464289" cy="983022"/>
          </a:xfrm>
          <a:prstGeom prst="rect">
            <a:avLst/>
          </a:prstGeom>
        </p:spPr>
      </p:pic>
      <p:pic>
        <p:nvPicPr>
          <p:cNvPr id="6" name="Analytics">
            <a:extLst>
              <a:ext uri="{FF2B5EF4-FFF2-40B4-BE49-F238E27FC236}">
                <a16:creationId xmlns:a16="http://schemas.microsoft.com/office/drawing/2014/main" id="{3075457C-F105-AC23-8D38-DB2CB4AA7381}"/>
              </a:ext>
            </a:extLst>
          </p:cNvPr>
          <p:cNvPicPr>
            <a:picLocks noChangeAspect="1"/>
          </p:cNvPicPr>
          <p:nvPr/>
        </p:nvPicPr>
        <p:blipFill>
          <a:blip r:embed="rId36"/>
          <a:stretch>
            <a:fillRect/>
          </a:stretch>
        </p:blipFill>
        <p:spPr>
          <a:xfrm>
            <a:off x="7681083" y="891416"/>
            <a:ext cx="4520335" cy="738092"/>
          </a:xfrm>
          <a:prstGeom prst="rect">
            <a:avLst/>
          </a:prstGeom>
        </p:spPr>
      </p:pic>
    </p:spTree>
    <p:extLst>
      <p:ext uri="{BB962C8B-B14F-4D97-AF65-F5344CB8AC3E}">
        <p14:creationId xmlns:p14="http://schemas.microsoft.com/office/powerpoint/2010/main" val="2792151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6" presetClass="entr" presetSubtype="32" fill="hold" nodeType="withEffect">
                                  <p:stCondLst>
                                    <p:cond delay="250"/>
                                  </p:stCondLst>
                                  <p:childTnLst>
                                    <p:set>
                                      <p:cBhvr>
                                        <p:cTn id="39" dur="1" fill="hold">
                                          <p:stCondLst>
                                            <p:cond delay="0"/>
                                          </p:stCondLst>
                                        </p:cTn>
                                        <p:tgtEl>
                                          <p:spTgt spid="19"/>
                                        </p:tgtEl>
                                        <p:attrNameLst>
                                          <p:attrName>style.visibility</p:attrName>
                                        </p:attrNameLst>
                                      </p:cBhvr>
                                      <p:to>
                                        <p:strVal val="visible"/>
                                      </p:to>
                                    </p:set>
                                    <p:animEffect transition="in" filter="circle(out)">
                                      <p:cBhvr>
                                        <p:cTn id="40" dur="250"/>
                                        <p:tgtEl>
                                          <p:spTgt spid="19"/>
                                        </p:tgtEl>
                                      </p:cBhvr>
                                    </p:animEffect>
                                  </p:childTnLst>
                                </p:cTn>
                              </p:par>
                            </p:childTnLst>
                          </p:cTn>
                        </p:par>
                        <p:par>
                          <p:cTn id="41" fill="hold">
                            <p:stCondLst>
                              <p:cond delay="500"/>
                            </p:stCondLst>
                            <p:childTnLst>
                              <p:par>
                                <p:cTn id="42" presetID="6" presetClass="entr" presetSubtype="3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out)">
                                      <p:cBhvr>
                                        <p:cTn id="44" dur="500"/>
                                        <p:tgtEl>
                                          <p:spTgt spid="21"/>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25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250"/>
                                        <p:tgtEl>
                                          <p:spTgt spid="27"/>
                                        </p:tgtEl>
                                      </p:cBhvr>
                                    </p:animEffect>
                                  </p:childTnLst>
                                </p:cTn>
                              </p:par>
                            </p:childTnLst>
                          </p:cTn>
                        </p:par>
                        <p:par>
                          <p:cTn id="54" fill="hold">
                            <p:stCondLst>
                              <p:cond delay="250"/>
                            </p:stCondLst>
                            <p:childTnLst>
                              <p:par>
                                <p:cTn id="55" presetID="22" presetClass="entr" presetSubtype="8" fill="hold" nodeType="afterEffect">
                                  <p:stCondLst>
                                    <p:cond delay="0"/>
                                  </p:stCondLst>
                                  <p:childTnLst>
                                    <p:set>
                                      <p:cBhvr>
                                        <p:cTn id="56" dur="1" fill="hold">
                                          <p:stCondLst>
                                            <p:cond delay="0"/>
                                          </p:stCondLst>
                                        </p:cTn>
                                        <p:tgtEl>
                                          <p:spTgt spid="40">
                                            <p:txEl>
                                              <p:pRg st="0" end="0"/>
                                            </p:txEl>
                                          </p:spTgt>
                                        </p:tgtEl>
                                        <p:attrNameLst>
                                          <p:attrName>style.visibility</p:attrName>
                                        </p:attrNameLst>
                                      </p:cBhvr>
                                      <p:to>
                                        <p:strVal val="visible"/>
                                      </p:to>
                                    </p:set>
                                    <p:animEffect transition="in" filter="wipe(left)">
                                      <p:cBhvr>
                                        <p:cTn id="57" dur="150"/>
                                        <p:tgtEl>
                                          <p:spTgt spid="40">
                                            <p:txEl>
                                              <p:pRg st="0" end="0"/>
                                            </p:txEl>
                                          </p:spTgt>
                                        </p:tgtEl>
                                      </p:cBhvr>
                                    </p:animEffect>
                                  </p:childTnLst>
                                </p:cTn>
                              </p:par>
                            </p:childTnLst>
                          </p:cTn>
                        </p:par>
                        <p:par>
                          <p:cTn id="58" fill="hold">
                            <p:stCondLst>
                              <p:cond delay="400"/>
                            </p:stCondLst>
                            <p:childTnLst>
                              <p:par>
                                <p:cTn id="59" presetID="22" presetClass="entr" presetSubtype="8" fill="hold" nodeType="afterEffect">
                                  <p:stCondLst>
                                    <p:cond delay="0"/>
                                  </p:stCondLst>
                                  <p:childTnLst>
                                    <p:set>
                                      <p:cBhvr>
                                        <p:cTn id="60" dur="1" fill="hold">
                                          <p:stCondLst>
                                            <p:cond delay="0"/>
                                          </p:stCondLst>
                                        </p:cTn>
                                        <p:tgtEl>
                                          <p:spTgt spid="40">
                                            <p:txEl>
                                              <p:pRg st="1" end="1"/>
                                            </p:txEl>
                                          </p:spTgt>
                                        </p:tgtEl>
                                        <p:attrNameLst>
                                          <p:attrName>style.visibility</p:attrName>
                                        </p:attrNameLst>
                                      </p:cBhvr>
                                      <p:to>
                                        <p:strVal val="visible"/>
                                      </p:to>
                                    </p:set>
                                    <p:animEffect transition="in" filter="wipe(left)">
                                      <p:cBhvr>
                                        <p:cTn id="61" dur="150"/>
                                        <p:tgtEl>
                                          <p:spTgt spid="40">
                                            <p:txEl>
                                              <p:pRg st="1" end="1"/>
                                            </p:txEl>
                                          </p:spTgt>
                                        </p:tgtEl>
                                      </p:cBhvr>
                                    </p:animEffect>
                                  </p:childTnLst>
                                </p:cTn>
                              </p:par>
                            </p:childTnLst>
                          </p:cTn>
                        </p:par>
                        <p:par>
                          <p:cTn id="62" fill="hold">
                            <p:stCondLst>
                              <p:cond delay="550"/>
                            </p:stCondLst>
                            <p:childTnLst>
                              <p:par>
                                <p:cTn id="63" presetID="22" presetClass="entr" presetSubtype="8" fill="hold" nodeType="afterEffect">
                                  <p:stCondLst>
                                    <p:cond delay="0"/>
                                  </p:stCondLst>
                                  <p:childTnLst>
                                    <p:set>
                                      <p:cBhvr>
                                        <p:cTn id="64" dur="1" fill="hold">
                                          <p:stCondLst>
                                            <p:cond delay="0"/>
                                          </p:stCondLst>
                                        </p:cTn>
                                        <p:tgtEl>
                                          <p:spTgt spid="40">
                                            <p:txEl>
                                              <p:pRg st="2" end="2"/>
                                            </p:txEl>
                                          </p:spTgt>
                                        </p:tgtEl>
                                        <p:attrNameLst>
                                          <p:attrName>style.visibility</p:attrName>
                                        </p:attrNameLst>
                                      </p:cBhvr>
                                      <p:to>
                                        <p:strVal val="visible"/>
                                      </p:to>
                                    </p:set>
                                    <p:animEffect transition="in" filter="wipe(left)">
                                      <p:cBhvr>
                                        <p:cTn id="65" dur="150"/>
                                        <p:tgtEl>
                                          <p:spTgt spid="40">
                                            <p:txEl>
                                              <p:pRg st="2" end="2"/>
                                            </p:txEl>
                                          </p:spTgt>
                                        </p:tgtEl>
                                      </p:cBhvr>
                                    </p:animEffect>
                                  </p:childTnLst>
                                </p:cTn>
                              </p:par>
                            </p:childTnLst>
                          </p:cTn>
                        </p:par>
                        <p:par>
                          <p:cTn id="66" fill="hold">
                            <p:stCondLst>
                              <p:cond delay="700"/>
                            </p:stCondLst>
                            <p:childTnLst>
                              <p:par>
                                <p:cTn id="67" presetID="22" presetClass="entr" presetSubtype="8" fill="hold" nodeType="afterEffect">
                                  <p:stCondLst>
                                    <p:cond delay="0"/>
                                  </p:stCondLst>
                                  <p:childTnLst>
                                    <p:set>
                                      <p:cBhvr>
                                        <p:cTn id="68" dur="1" fill="hold">
                                          <p:stCondLst>
                                            <p:cond delay="0"/>
                                          </p:stCondLst>
                                        </p:cTn>
                                        <p:tgtEl>
                                          <p:spTgt spid="40">
                                            <p:txEl>
                                              <p:pRg st="3" end="3"/>
                                            </p:txEl>
                                          </p:spTgt>
                                        </p:tgtEl>
                                        <p:attrNameLst>
                                          <p:attrName>style.visibility</p:attrName>
                                        </p:attrNameLst>
                                      </p:cBhvr>
                                      <p:to>
                                        <p:strVal val="visible"/>
                                      </p:to>
                                    </p:set>
                                    <p:animEffect transition="in" filter="wipe(left)">
                                      <p:cBhvr>
                                        <p:cTn id="69" dur="150"/>
                                        <p:tgtEl>
                                          <p:spTgt spid="40">
                                            <p:txEl>
                                              <p:pRg st="3" end="3"/>
                                            </p:txEl>
                                          </p:spTgt>
                                        </p:tgtEl>
                                      </p:cBhvr>
                                    </p:animEffect>
                                  </p:childTnLst>
                                </p:cTn>
                              </p:par>
                            </p:childTnLst>
                          </p:cTn>
                        </p:par>
                        <p:par>
                          <p:cTn id="70" fill="hold">
                            <p:stCondLst>
                              <p:cond delay="850"/>
                            </p:stCondLst>
                            <p:childTnLst>
                              <p:par>
                                <p:cTn id="71" presetID="22" presetClass="entr" presetSubtype="8" fill="hold" nodeType="afterEffect">
                                  <p:stCondLst>
                                    <p:cond delay="0"/>
                                  </p:stCondLst>
                                  <p:childTnLst>
                                    <p:set>
                                      <p:cBhvr>
                                        <p:cTn id="72" dur="1" fill="hold">
                                          <p:stCondLst>
                                            <p:cond delay="0"/>
                                          </p:stCondLst>
                                        </p:cTn>
                                        <p:tgtEl>
                                          <p:spTgt spid="40">
                                            <p:txEl>
                                              <p:pRg st="4" end="4"/>
                                            </p:txEl>
                                          </p:spTgt>
                                        </p:tgtEl>
                                        <p:attrNameLst>
                                          <p:attrName>style.visibility</p:attrName>
                                        </p:attrNameLst>
                                      </p:cBhvr>
                                      <p:to>
                                        <p:strVal val="visible"/>
                                      </p:to>
                                    </p:set>
                                    <p:animEffect transition="in" filter="wipe(left)">
                                      <p:cBhvr>
                                        <p:cTn id="73" dur="150"/>
                                        <p:tgtEl>
                                          <p:spTgt spid="40">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32"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circle(out)">
                                      <p:cBhvr>
                                        <p:cTn id="78" dur="250"/>
                                        <p:tgtEl>
                                          <p:spTgt spid="42"/>
                                        </p:tgtEl>
                                      </p:cBhvr>
                                    </p:animEffect>
                                  </p:childTnLst>
                                </p:cTn>
                              </p:par>
                              <p:par>
                                <p:cTn id="79" presetID="6" presetClass="entr" presetSubtype="32"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circle(out)">
                                      <p:cBhvr>
                                        <p:cTn id="81" dur="250"/>
                                        <p:tgtEl>
                                          <p:spTgt spid="46"/>
                                        </p:tgtEl>
                                      </p:cBhvr>
                                    </p:animEffect>
                                  </p:childTnLst>
                                </p:cTn>
                              </p:par>
                              <p:par>
                                <p:cTn id="82" presetID="6" presetClass="entr" presetSubtype="32"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circle(out)">
                                      <p:cBhvr>
                                        <p:cTn id="84" dur="250"/>
                                        <p:tgtEl>
                                          <p:spTgt spid="45"/>
                                        </p:tgtEl>
                                      </p:cBhvr>
                                    </p:animEffect>
                                  </p:childTnLst>
                                </p:cTn>
                              </p:par>
                              <p:par>
                                <p:cTn id="85" presetID="6" presetClass="entr" presetSubtype="32"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circle(out)">
                                      <p:cBhvr>
                                        <p:cTn id="87" dur="250"/>
                                        <p:tgtEl>
                                          <p:spTgt spid="43"/>
                                        </p:tgtEl>
                                      </p:cBhvr>
                                    </p:animEffect>
                                  </p:childTnLst>
                                </p:cTn>
                              </p:par>
                              <p:par>
                                <p:cTn id="88" presetID="6" presetClass="entr" presetSubtype="32"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circle(out)">
                                      <p:cBhvr>
                                        <p:cTn id="90" dur="250"/>
                                        <p:tgtEl>
                                          <p:spTgt spid="44"/>
                                        </p:tgtEl>
                                      </p:cBhvr>
                                    </p:animEffect>
                                  </p:childTnLst>
                                </p:cTn>
                              </p:par>
                              <p:par>
                                <p:cTn id="91" presetID="6" presetClass="entr" presetSubtype="32"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circle(out)">
                                      <p:cBhvr>
                                        <p:cTn id="93" dur="250"/>
                                        <p:tgtEl>
                                          <p:spTgt spid="47"/>
                                        </p:tgtEl>
                                      </p:cBhvr>
                                    </p:animEffect>
                                  </p:childTnLst>
                                </p:cTn>
                              </p:par>
                              <p:par>
                                <p:cTn id="94" presetID="6" presetClass="entr" presetSubtype="32"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circle(out)">
                                      <p:cBhvr>
                                        <p:cTn id="96" dur="250"/>
                                        <p:tgtEl>
                                          <p:spTgt spid="4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250"/>
                                        <p:tgtEl>
                                          <p:spTgt spid="42"/>
                                        </p:tgtEl>
                                      </p:cBhvr>
                                    </p:animEffect>
                                    <p:set>
                                      <p:cBhvr>
                                        <p:cTn id="101" dur="1" fill="hold">
                                          <p:stCondLst>
                                            <p:cond delay="249"/>
                                          </p:stCondLst>
                                        </p:cTn>
                                        <p:tgtEl>
                                          <p:spTgt spid="4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50"/>
                                        <p:tgtEl>
                                          <p:spTgt spid="46"/>
                                        </p:tgtEl>
                                      </p:cBhvr>
                                    </p:animEffect>
                                    <p:set>
                                      <p:cBhvr>
                                        <p:cTn id="104" dur="1" fill="hold">
                                          <p:stCondLst>
                                            <p:cond delay="249"/>
                                          </p:stCondLst>
                                        </p:cTn>
                                        <p:tgtEl>
                                          <p:spTgt spid="4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5"/>
                                        </p:tgtEl>
                                      </p:cBhvr>
                                    </p:animEffect>
                                    <p:set>
                                      <p:cBhvr>
                                        <p:cTn id="107" dur="1" fill="hold">
                                          <p:stCondLst>
                                            <p:cond delay="249"/>
                                          </p:stCondLst>
                                        </p:cTn>
                                        <p:tgtEl>
                                          <p:spTgt spid="4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3"/>
                                        </p:tgtEl>
                                      </p:cBhvr>
                                    </p:animEffect>
                                    <p:set>
                                      <p:cBhvr>
                                        <p:cTn id="110" dur="1" fill="hold">
                                          <p:stCondLst>
                                            <p:cond delay="249"/>
                                          </p:stCondLst>
                                        </p:cTn>
                                        <p:tgtEl>
                                          <p:spTgt spid="4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50"/>
                                        <p:tgtEl>
                                          <p:spTgt spid="44"/>
                                        </p:tgtEl>
                                      </p:cBhvr>
                                    </p:animEffect>
                                    <p:set>
                                      <p:cBhvr>
                                        <p:cTn id="113" dur="1" fill="hold">
                                          <p:stCondLst>
                                            <p:cond delay="249"/>
                                          </p:stCondLst>
                                        </p:cTn>
                                        <p:tgtEl>
                                          <p:spTgt spid="4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50"/>
                                        <p:tgtEl>
                                          <p:spTgt spid="47"/>
                                        </p:tgtEl>
                                      </p:cBhvr>
                                    </p:animEffect>
                                    <p:set>
                                      <p:cBhvr>
                                        <p:cTn id="116" dur="1" fill="hold">
                                          <p:stCondLst>
                                            <p:cond delay="249"/>
                                          </p:stCondLst>
                                        </p:cTn>
                                        <p:tgtEl>
                                          <p:spTgt spid="4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50"/>
                                        <p:tgtEl>
                                          <p:spTgt spid="48"/>
                                        </p:tgtEl>
                                      </p:cBhvr>
                                    </p:animEffect>
                                    <p:set>
                                      <p:cBhvr>
                                        <p:cTn id="119" dur="1" fill="hold">
                                          <p:stCondLst>
                                            <p:cond delay="249"/>
                                          </p:stCondLst>
                                        </p:cTn>
                                        <p:tgtEl>
                                          <p:spTgt spid="48"/>
                                        </p:tgtEl>
                                        <p:attrNameLst>
                                          <p:attrName>style.visibility</p:attrName>
                                        </p:attrNameLst>
                                      </p:cBhvr>
                                      <p:to>
                                        <p:strVal val="hidden"/>
                                      </p:to>
                                    </p:set>
                                  </p:childTnLst>
                                </p:cTn>
                              </p:par>
                              <p:par>
                                <p:cTn id="120" presetID="22" presetClass="entr" presetSubtype="8"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left)">
                                      <p:cBhvr>
                                        <p:cTn id="122" dur="500"/>
                                        <p:tgtEl>
                                          <p:spTgt spid="23"/>
                                        </p:tgtEl>
                                      </p:cBhvr>
                                    </p:animEffect>
                                  </p:childTnLst>
                                </p:cTn>
                              </p:par>
                              <p:par>
                                <p:cTn id="123" presetID="22" presetClass="entr" presetSubtype="4" fill="hold" nodeType="withEffect">
                                  <p:stCondLst>
                                    <p:cond delay="150"/>
                                  </p:stCondLst>
                                  <p:childTnLst>
                                    <p:set>
                                      <p:cBhvr>
                                        <p:cTn id="124" dur="1" fill="hold">
                                          <p:stCondLst>
                                            <p:cond delay="0"/>
                                          </p:stCondLst>
                                        </p:cTn>
                                        <p:tgtEl>
                                          <p:spTgt spid="25"/>
                                        </p:tgtEl>
                                        <p:attrNameLst>
                                          <p:attrName>style.visibility</p:attrName>
                                        </p:attrNameLst>
                                      </p:cBhvr>
                                      <p:to>
                                        <p:strVal val="visible"/>
                                      </p:to>
                                    </p:set>
                                    <p:animEffect transition="in" filter="wipe(down)">
                                      <p:cBhvr>
                                        <p:cTn id="125" dur="250"/>
                                        <p:tgtEl>
                                          <p:spTgt spid="25"/>
                                        </p:tgtEl>
                                      </p:cBhvr>
                                    </p:animEffect>
                                  </p:childTnLst>
                                </p:cTn>
                              </p:par>
                              <p:par>
                                <p:cTn id="126" presetID="22" presetClass="entr" presetSubtype="4" fill="hold" nodeType="withEffect">
                                  <p:stCondLst>
                                    <p:cond delay="300"/>
                                  </p:stCondLst>
                                  <p:childTnLst>
                                    <p:set>
                                      <p:cBhvr>
                                        <p:cTn id="127" dur="1" fill="hold">
                                          <p:stCondLst>
                                            <p:cond delay="0"/>
                                          </p:stCondLst>
                                        </p:cTn>
                                        <p:tgtEl>
                                          <p:spTgt spid="34"/>
                                        </p:tgtEl>
                                        <p:attrNameLst>
                                          <p:attrName>style.visibility</p:attrName>
                                        </p:attrNameLst>
                                      </p:cBhvr>
                                      <p:to>
                                        <p:strVal val="visible"/>
                                      </p:to>
                                    </p:set>
                                    <p:animEffect transition="in" filter="wipe(down)">
                                      <p:cBhvr>
                                        <p:cTn id="128" dur="250"/>
                                        <p:tgtEl>
                                          <p:spTgt spid="34"/>
                                        </p:tgtEl>
                                      </p:cBhvr>
                                    </p:animEffect>
                                  </p:childTnLst>
                                </p:cTn>
                              </p:par>
                              <p:par>
                                <p:cTn id="129" presetID="22" presetClass="entr" presetSubtype="4" fill="hold" nodeType="withEffect">
                                  <p:stCondLst>
                                    <p:cond delay="45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250"/>
                                        <p:tgtEl>
                                          <p:spTgt spid="35"/>
                                        </p:tgtEl>
                                      </p:cBhvr>
                                    </p:animEffect>
                                  </p:childTnLst>
                                </p:cTn>
                              </p:par>
                            </p:childTnLst>
                          </p:cTn>
                        </p:par>
                        <p:par>
                          <p:cTn id="132" fill="hold">
                            <p:stCondLst>
                              <p:cond delay="700"/>
                            </p:stCondLst>
                            <p:childTnLst>
                              <p:par>
                                <p:cTn id="133" presetID="22" presetClass="entr" presetSubtype="8" fill="hold" nodeType="after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wipe(left)">
                                      <p:cBhvr>
                                        <p:cTn id="135" dur="100"/>
                                        <p:tgtEl>
                                          <p:spTgt spid="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500"/>
                                        <p:tgtEl>
                                          <p:spTgt spid="31"/>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fade">
                                      <p:cBhvr>
                                        <p:cTn id="144" dur="500"/>
                                        <p:tgtEl>
                                          <p:spTgt spid="29"/>
                                        </p:tgtEl>
                                      </p:cBhvr>
                                    </p:animEffect>
                                  </p:childTnLst>
                                </p:cTn>
                              </p:par>
                            </p:childTnLst>
                          </p:cTn>
                        </p:par>
                        <p:par>
                          <p:cTn id="145" fill="hold">
                            <p:stCondLst>
                              <p:cond delay="1000"/>
                            </p:stCondLst>
                            <p:childTnLst>
                              <p:par>
                                <p:cTn id="146" presetID="10" presetClass="entr" presetSubtype="0" fill="hold" nodeType="after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fade">
                                      <p:cBhvr>
                                        <p:cTn id="148" dur="500"/>
                                        <p:tgtEl>
                                          <p:spTgt spid="33"/>
                                        </p:tgtEl>
                                      </p:cBhvr>
                                    </p:animEffect>
                                  </p:childTnLst>
                                </p:cTn>
                              </p:par>
                            </p:childTnLst>
                          </p:cTn>
                        </p:par>
                        <p:par>
                          <p:cTn id="149" fill="hold">
                            <p:stCondLst>
                              <p:cond delay="1500"/>
                            </p:stCondLst>
                            <p:childTnLst>
                              <p:par>
                                <p:cTn id="150" presetID="22" presetClass="entr" presetSubtype="8" fill="hold" nodeType="after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wipe(left)">
                                      <p:cBhvr>
                                        <p:cTn id="15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EF4D833C-A959-5E55-4A9B-684FD29F23B1}"/>
              </a:ext>
            </a:extLst>
          </p:cNvPr>
          <p:cNvSpPr/>
          <p:nvPr/>
        </p:nvSpPr>
        <p:spPr>
          <a:xfrm>
            <a:off x="2694681" y="614438"/>
            <a:ext cx="9125040" cy="1626013"/>
          </a:xfrm>
          <a:prstGeom prst="rect">
            <a:avLst/>
          </a:prstGeom>
          <a:solidFill>
            <a:srgbClr val="BBDDE7"/>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0C40483C-A540-AC5B-6641-36860F1166E4}"/>
              </a:ext>
            </a:extLst>
          </p:cNvPr>
          <p:cNvGrpSpPr/>
          <p:nvPr/>
        </p:nvGrpSpPr>
        <p:grpSpPr>
          <a:xfrm>
            <a:off x="6690821" y="1192036"/>
            <a:ext cx="2386262" cy="1167974"/>
            <a:chOff x="7284372" y="940574"/>
            <a:chExt cx="2386262" cy="1167974"/>
          </a:xfrm>
          <a:solidFill>
            <a:srgbClr val="1C75BC"/>
          </a:solidFill>
        </p:grpSpPr>
        <p:sp>
          <p:nvSpPr>
            <p:cNvPr id="143" name="Rounded Rectangle 50">
              <a:extLst>
                <a:ext uri="{FF2B5EF4-FFF2-40B4-BE49-F238E27FC236}">
                  <a16:creationId xmlns:a16="http://schemas.microsoft.com/office/drawing/2014/main" id="{C1700046-D75F-3C44-7791-770AAD3EEC59}"/>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Perishability</a:t>
              </a:r>
            </a:p>
          </p:txBody>
        </p:sp>
        <p:cxnSp>
          <p:nvCxnSpPr>
            <p:cNvPr id="144" name="Straight Arrow Connector 143">
              <a:extLst>
                <a:ext uri="{FF2B5EF4-FFF2-40B4-BE49-F238E27FC236}">
                  <a16:creationId xmlns:a16="http://schemas.microsoft.com/office/drawing/2014/main" id="{13860935-E68F-3043-58F1-3491C21A564A}"/>
                </a:ext>
              </a:extLst>
            </p:cNvPr>
            <p:cNvCxnSpPr>
              <a:cxnSpLocks/>
              <a:endCxn id="143" idx="1"/>
            </p:cNvCxnSpPr>
            <p:nvPr/>
          </p:nvCxnSpPr>
          <p:spPr bwMode="auto">
            <a:xfrm>
              <a:off x="7284372" y="940574"/>
              <a:ext cx="715497" cy="997715"/>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29" name="Group 128">
            <a:extLst>
              <a:ext uri="{FF2B5EF4-FFF2-40B4-BE49-F238E27FC236}">
                <a16:creationId xmlns:a16="http://schemas.microsoft.com/office/drawing/2014/main" id="{7044962E-0D9F-CA73-1527-1170461BB299}"/>
              </a:ext>
            </a:extLst>
          </p:cNvPr>
          <p:cNvGrpSpPr/>
          <p:nvPr/>
        </p:nvGrpSpPr>
        <p:grpSpPr>
          <a:xfrm>
            <a:off x="6707068" y="1205614"/>
            <a:ext cx="2377400" cy="381587"/>
            <a:chOff x="7300620" y="1295261"/>
            <a:chExt cx="2377400" cy="381587"/>
          </a:xfrm>
          <a:solidFill>
            <a:srgbClr val="1C75BC"/>
          </a:solidFill>
        </p:grpSpPr>
        <p:sp>
          <p:nvSpPr>
            <p:cNvPr id="130" name="Rounded Rectangle 48">
              <a:extLst>
                <a:ext uri="{FF2B5EF4-FFF2-40B4-BE49-F238E27FC236}">
                  <a16:creationId xmlns:a16="http://schemas.microsoft.com/office/drawing/2014/main" id="{D1F8F894-6672-9859-1698-F93A54D2193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131" name="Straight Arrow Connector 130">
              <a:extLst>
                <a:ext uri="{FF2B5EF4-FFF2-40B4-BE49-F238E27FC236}">
                  <a16:creationId xmlns:a16="http://schemas.microsoft.com/office/drawing/2014/main" id="{5880EC82-5C81-D055-EB6F-C4DC4FEA5A8D}"/>
                </a:ext>
              </a:extLst>
            </p:cNvPr>
            <p:cNvCxnSpPr>
              <a:cxnSpLocks/>
              <a:endCxn id="130"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2" name="Group 131">
            <a:extLst>
              <a:ext uri="{FF2B5EF4-FFF2-40B4-BE49-F238E27FC236}">
                <a16:creationId xmlns:a16="http://schemas.microsoft.com/office/drawing/2014/main" id="{B777281F-95DB-C3BA-D2B3-35792F8F9145}"/>
              </a:ext>
            </a:extLst>
          </p:cNvPr>
          <p:cNvGrpSpPr/>
          <p:nvPr/>
        </p:nvGrpSpPr>
        <p:grpSpPr>
          <a:xfrm>
            <a:off x="6707068" y="475296"/>
            <a:ext cx="2377400" cy="730318"/>
            <a:chOff x="6815599" y="694153"/>
            <a:chExt cx="2377400" cy="730318"/>
          </a:xfrm>
          <a:solidFill>
            <a:srgbClr val="1C75BC"/>
          </a:solidFill>
        </p:grpSpPr>
        <p:sp>
          <p:nvSpPr>
            <p:cNvPr id="133" name="Rounded Rectangle 49">
              <a:extLst>
                <a:ext uri="{FF2B5EF4-FFF2-40B4-BE49-F238E27FC236}">
                  <a16:creationId xmlns:a16="http://schemas.microsoft.com/office/drawing/2014/main" id="{8F5141EA-3191-78A1-B759-8FDFC6D25570}"/>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134" name="Straight Arrow Connector 133">
              <a:extLst>
                <a:ext uri="{FF2B5EF4-FFF2-40B4-BE49-F238E27FC236}">
                  <a16:creationId xmlns:a16="http://schemas.microsoft.com/office/drawing/2014/main" id="{91327EC8-956D-F970-1185-33BB488F1112}"/>
                </a:ext>
              </a:extLst>
            </p:cNvPr>
            <p:cNvCxnSpPr>
              <a:cxnSpLocks/>
              <a:endCxn id="133"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5" name="Group 134">
            <a:extLst>
              <a:ext uri="{FF2B5EF4-FFF2-40B4-BE49-F238E27FC236}">
                <a16:creationId xmlns:a16="http://schemas.microsoft.com/office/drawing/2014/main" id="{EDA0D089-A859-E23A-494F-CC8C263EFC9B}"/>
              </a:ext>
            </a:extLst>
          </p:cNvPr>
          <p:cNvGrpSpPr/>
          <p:nvPr/>
        </p:nvGrpSpPr>
        <p:grpSpPr>
          <a:xfrm>
            <a:off x="6707068" y="1205614"/>
            <a:ext cx="2370015" cy="762510"/>
            <a:chOff x="7300619" y="1346038"/>
            <a:chExt cx="2370015" cy="762510"/>
          </a:xfrm>
          <a:solidFill>
            <a:srgbClr val="1C75BC"/>
          </a:solidFill>
        </p:grpSpPr>
        <p:sp>
          <p:nvSpPr>
            <p:cNvPr id="136" name="Rounded Rectangle 50">
              <a:extLst>
                <a:ext uri="{FF2B5EF4-FFF2-40B4-BE49-F238E27FC236}">
                  <a16:creationId xmlns:a16="http://schemas.microsoft.com/office/drawing/2014/main" id="{6DAEB57D-CB63-09CA-79C2-7DE724E6AD6F}"/>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Detector</a:t>
              </a:r>
            </a:p>
          </p:txBody>
        </p:sp>
        <p:cxnSp>
          <p:nvCxnSpPr>
            <p:cNvPr id="137" name="Straight Arrow Connector 136">
              <a:extLst>
                <a:ext uri="{FF2B5EF4-FFF2-40B4-BE49-F238E27FC236}">
                  <a16:creationId xmlns:a16="http://schemas.microsoft.com/office/drawing/2014/main" id="{120136AA-E215-9BDD-917F-FBF2CFE6B2CC}"/>
                </a:ext>
              </a:extLst>
            </p:cNvPr>
            <p:cNvCxnSpPr>
              <a:cxnSpLocks/>
              <a:endCxn id="136"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8" name="Group 137">
            <a:extLst>
              <a:ext uri="{FF2B5EF4-FFF2-40B4-BE49-F238E27FC236}">
                <a16:creationId xmlns:a16="http://schemas.microsoft.com/office/drawing/2014/main" id="{2D29D0B1-5286-5A90-F89A-F24C129C838E}"/>
              </a:ext>
            </a:extLst>
          </p:cNvPr>
          <p:cNvGrpSpPr/>
          <p:nvPr/>
        </p:nvGrpSpPr>
        <p:grpSpPr>
          <a:xfrm>
            <a:off x="6707068" y="862608"/>
            <a:ext cx="2377400" cy="343006"/>
            <a:chOff x="6815599" y="968059"/>
            <a:chExt cx="2377400" cy="343006"/>
          </a:xfrm>
          <a:solidFill>
            <a:srgbClr val="1C75BC"/>
          </a:solidFill>
        </p:grpSpPr>
        <p:sp>
          <p:nvSpPr>
            <p:cNvPr id="139" name="Rounded Rectangle 54">
              <a:extLst>
                <a:ext uri="{FF2B5EF4-FFF2-40B4-BE49-F238E27FC236}">
                  <a16:creationId xmlns:a16="http://schemas.microsoft.com/office/drawing/2014/main" id="{3C5BB25D-C4B4-EFAD-A8E3-660597B21068}"/>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140" name="Straight Arrow Connector 139">
              <a:extLst>
                <a:ext uri="{FF2B5EF4-FFF2-40B4-BE49-F238E27FC236}">
                  <a16:creationId xmlns:a16="http://schemas.microsoft.com/office/drawing/2014/main" id="{3070633E-1043-9F86-AF38-4D32CA18E265}"/>
                </a:ext>
              </a:extLst>
            </p:cNvPr>
            <p:cNvCxnSpPr>
              <a:cxnSpLocks/>
              <a:endCxn id="13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sp>
        <p:nvSpPr>
          <p:cNvPr id="53" name="Sensor Line 3">
            <a:extLst>
              <a:ext uri="{FF2B5EF4-FFF2-40B4-BE49-F238E27FC236}">
                <a16:creationId xmlns:a16="http://schemas.microsoft.com/office/drawing/2014/main" id="{23A968B8-02EE-407F-1A00-464F62D8D1AB}"/>
              </a:ext>
            </a:extLst>
          </p:cNvPr>
          <p:cNvSpPr/>
          <p:nvPr/>
        </p:nvSpPr>
        <p:spPr>
          <a:xfrm>
            <a:off x="2591917" y="5321428"/>
            <a:ext cx="1584841" cy="1374767"/>
          </a:xfrm>
          <a:custGeom>
            <a:avLst/>
            <a:gdLst>
              <a:gd name="connsiteX0" fmla="*/ 1584841 w 1584841"/>
              <a:gd name="connsiteY0" fmla="*/ 0 h 1374767"/>
              <a:gd name="connsiteX1" fmla="*/ 1080156 w 1584841"/>
              <a:gd name="connsiteY1" fmla="*/ 264637 h 1374767"/>
              <a:gd name="connsiteX2" fmla="*/ 757514 w 1584841"/>
              <a:gd name="connsiteY2" fmla="*/ 867017 h 1374767"/>
              <a:gd name="connsiteX3" fmla="*/ 0 w 1584841"/>
              <a:gd name="connsiteY3" fmla="*/ 1374767 h 1374767"/>
            </a:gdLst>
            <a:ahLst/>
            <a:cxnLst>
              <a:cxn ang="0">
                <a:pos x="connsiteX0" y="connsiteY0"/>
              </a:cxn>
              <a:cxn ang="0">
                <a:pos x="connsiteX1" y="connsiteY1"/>
              </a:cxn>
              <a:cxn ang="0">
                <a:pos x="connsiteX2" y="connsiteY2"/>
              </a:cxn>
              <a:cxn ang="0">
                <a:pos x="connsiteX3" y="connsiteY3"/>
              </a:cxn>
            </a:cxnLst>
            <a:rect l="l" t="t" r="r" b="b"/>
            <a:pathLst>
              <a:path w="1584841" h="1374767">
                <a:moveTo>
                  <a:pt x="1584841" y="0"/>
                </a:moveTo>
                <a:cubicBezTo>
                  <a:pt x="1404035" y="42683"/>
                  <a:pt x="1203433" y="113974"/>
                  <a:pt x="1080156" y="264637"/>
                </a:cubicBezTo>
                <a:cubicBezTo>
                  <a:pt x="939293" y="436823"/>
                  <a:pt x="869126" y="674942"/>
                  <a:pt x="757514" y="867017"/>
                </a:cubicBezTo>
                <a:cubicBezTo>
                  <a:pt x="597298" y="1142824"/>
                  <a:pt x="325293" y="1371498"/>
                  <a:pt x="0" y="1374767"/>
                </a:cubicBezTo>
              </a:path>
            </a:pathLst>
          </a:custGeom>
          <a:noFill/>
          <a:ln w="17667" cap="rnd">
            <a:solidFill>
              <a:srgbClr val="04556C"/>
            </a:solidFill>
            <a:prstDash val="solid"/>
            <a:round/>
          </a:ln>
        </p:spPr>
        <p:txBody>
          <a:bodyPr rtlCol="0" anchor="ctr"/>
          <a:lstStyle/>
          <a:p>
            <a:endParaRPr lang="en-US"/>
          </a:p>
        </p:txBody>
      </p:sp>
      <p:sp>
        <p:nvSpPr>
          <p:cNvPr id="55" name="Sensor Line 2">
            <a:extLst>
              <a:ext uri="{FF2B5EF4-FFF2-40B4-BE49-F238E27FC236}">
                <a16:creationId xmlns:a16="http://schemas.microsoft.com/office/drawing/2014/main" id="{82372A5E-FF89-D98D-B83D-AF5453800B76}"/>
              </a:ext>
            </a:extLst>
          </p:cNvPr>
          <p:cNvSpPr/>
          <p:nvPr/>
        </p:nvSpPr>
        <p:spPr>
          <a:xfrm>
            <a:off x="2288894" y="5295637"/>
            <a:ext cx="1955821" cy="979358"/>
          </a:xfrm>
          <a:custGeom>
            <a:avLst/>
            <a:gdLst>
              <a:gd name="connsiteX0" fmla="*/ 0 w 1955821"/>
              <a:gd name="connsiteY0" fmla="*/ 940759 h 979358"/>
              <a:gd name="connsiteX1" fmla="*/ 983567 w 1955821"/>
              <a:gd name="connsiteY1" fmla="*/ 643792 h 979358"/>
              <a:gd name="connsiteX2" fmla="*/ 1955822 w 1955821"/>
              <a:gd name="connsiteY2" fmla="*/ 0 h 979358"/>
            </a:gdLst>
            <a:ahLst/>
            <a:cxnLst>
              <a:cxn ang="0">
                <a:pos x="connsiteX0" y="connsiteY0"/>
              </a:cxn>
              <a:cxn ang="0">
                <a:pos x="connsiteX1" y="connsiteY1"/>
              </a:cxn>
              <a:cxn ang="0">
                <a:pos x="connsiteX2" y="connsiteY2"/>
              </a:cxn>
            </a:cxnLst>
            <a:rect l="l" t="t" r="r" b="b"/>
            <a:pathLst>
              <a:path w="1955821" h="979358">
                <a:moveTo>
                  <a:pt x="0" y="940759"/>
                </a:moveTo>
                <a:cubicBezTo>
                  <a:pt x="0" y="940759"/>
                  <a:pt x="605958" y="1137194"/>
                  <a:pt x="983567" y="643792"/>
                </a:cubicBezTo>
                <a:cubicBezTo>
                  <a:pt x="1361175" y="150391"/>
                  <a:pt x="1730123" y="46043"/>
                  <a:pt x="1955822" y="0"/>
                </a:cubicBezTo>
              </a:path>
            </a:pathLst>
          </a:custGeom>
          <a:noFill/>
          <a:ln w="17667" cap="rnd">
            <a:solidFill>
              <a:srgbClr val="04556C"/>
            </a:solidFill>
            <a:prstDash val="solid"/>
            <a:round/>
          </a:ln>
        </p:spPr>
        <p:txBody>
          <a:bodyPr rtlCol="0" anchor="ctr"/>
          <a:lstStyle/>
          <a:p>
            <a:endParaRPr lang="en-US" dirty="0"/>
          </a:p>
        </p:txBody>
      </p:sp>
      <p:sp>
        <p:nvSpPr>
          <p:cNvPr id="56" name="Sensor Line 1">
            <a:extLst>
              <a:ext uri="{FF2B5EF4-FFF2-40B4-BE49-F238E27FC236}">
                <a16:creationId xmlns:a16="http://schemas.microsoft.com/office/drawing/2014/main" id="{678A9BA0-863B-DD00-0EE5-3C9A4D953848}"/>
              </a:ext>
            </a:extLst>
          </p:cNvPr>
          <p:cNvSpPr/>
          <p:nvPr/>
        </p:nvSpPr>
        <p:spPr>
          <a:xfrm>
            <a:off x="2480040" y="5322064"/>
            <a:ext cx="1782880" cy="470893"/>
          </a:xfrm>
          <a:custGeom>
            <a:avLst/>
            <a:gdLst>
              <a:gd name="connsiteX0" fmla="*/ 0 w 1782880"/>
              <a:gd name="connsiteY0" fmla="*/ 440093 h 470893"/>
              <a:gd name="connsiteX1" fmla="*/ 787737 w 1782880"/>
              <a:gd name="connsiteY1" fmla="*/ 353909 h 470893"/>
              <a:gd name="connsiteX2" fmla="*/ 1782880 w 1782880"/>
              <a:gd name="connsiteY2" fmla="*/ 0 h 470893"/>
            </a:gdLst>
            <a:ahLst/>
            <a:cxnLst>
              <a:cxn ang="0">
                <a:pos x="connsiteX0" y="connsiteY0"/>
              </a:cxn>
              <a:cxn ang="0">
                <a:pos x="connsiteX1" y="connsiteY1"/>
              </a:cxn>
              <a:cxn ang="0">
                <a:pos x="connsiteX2" y="connsiteY2"/>
              </a:cxn>
            </a:cxnLst>
            <a:rect l="l" t="t" r="r" b="b"/>
            <a:pathLst>
              <a:path w="1782880" h="470893">
                <a:moveTo>
                  <a:pt x="0" y="440093"/>
                </a:moveTo>
                <a:cubicBezTo>
                  <a:pt x="0" y="440093"/>
                  <a:pt x="382204" y="550252"/>
                  <a:pt x="787737" y="353909"/>
                </a:cubicBezTo>
                <a:cubicBezTo>
                  <a:pt x="1039417" y="219774"/>
                  <a:pt x="1305148" y="14894"/>
                  <a:pt x="1782880" y="0"/>
                </a:cubicBezTo>
              </a:path>
            </a:pathLst>
          </a:custGeom>
          <a:noFill/>
          <a:ln w="17667" cap="rnd">
            <a:solidFill>
              <a:srgbClr val="04556C"/>
            </a:solidFill>
            <a:prstDash val="solid"/>
            <a:round/>
          </a:ln>
        </p:spPr>
        <p:txBody>
          <a:bodyPr rtlCol="0" anchor="ctr"/>
          <a:lstStyle/>
          <a:p>
            <a:endParaRPr lang="en-US"/>
          </a:p>
        </p:txBody>
      </p:sp>
      <p:sp>
        <p:nvSpPr>
          <p:cNvPr id="2" name="TextBox 1">
            <a:extLst>
              <a:ext uri="{FF2B5EF4-FFF2-40B4-BE49-F238E27FC236}">
                <a16:creationId xmlns:a16="http://schemas.microsoft.com/office/drawing/2014/main" id="{3CE5C4EE-3417-39D5-B50E-9C2AEF716D2E}"/>
              </a:ext>
            </a:extLst>
          </p:cNvPr>
          <p:cNvSpPr txBox="1"/>
          <p:nvPr/>
        </p:nvSpPr>
        <p:spPr>
          <a:xfrm>
            <a:off x="-169222" y="5678875"/>
            <a:ext cx="1620320"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Sensors</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(Interfaces)</a:t>
            </a:r>
          </a:p>
        </p:txBody>
      </p:sp>
      <p:pic>
        <p:nvPicPr>
          <p:cNvPr id="16" name="Sensors">
            <a:extLst>
              <a:ext uri="{FF2B5EF4-FFF2-40B4-BE49-F238E27FC236}">
                <a16:creationId xmlns:a16="http://schemas.microsoft.com/office/drawing/2014/main" id="{BF39E8BD-7C4D-52BA-701C-8012EE7E6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33" y="5456852"/>
            <a:ext cx="1276350" cy="1276350"/>
          </a:xfrm>
          <a:prstGeom prst="rect">
            <a:avLst/>
          </a:prstGeom>
        </p:spPr>
      </p:pic>
      <p:pic>
        <p:nvPicPr>
          <p:cNvPr id="26" name="Database">
            <a:extLst>
              <a:ext uri="{FF2B5EF4-FFF2-40B4-BE49-F238E27FC236}">
                <a16:creationId xmlns:a16="http://schemas.microsoft.com/office/drawing/2014/main" id="{50D6E92C-3C05-C869-3686-F559E01F3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6825" y="4317556"/>
            <a:ext cx="1133475" cy="923925"/>
          </a:xfrm>
          <a:prstGeom prst="rect">
            <a:avLst/>
          </a:prstGeom>
        </p:spPr>
      </p:pic>
      <p:pic>
        <p:nvPicPr>
          <p:cNvPr id="32" name="Graphic 31">
            <a:extLst>
              <a:ext uri="{FF2B5EF4-FFF2-40B4-BE49-F238E27FC236}">
                <a16:creationId xmlns:a16="http://schemas.microsoft.com/office/drawing/2014/main" id="{18A1F00D-6B8A-4204-A716-CBAB490417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0610" y="2576418"/>
            <a:ext cx="1228725" cy="1238250"/>
          </a:xfrm>
          <a:prstGeom prst="rect">
            <a:avLst/>
          </a:prstGeom>
        </p:spPr>
      </p:pic>
      <p:pic>
        <p:nvPicPr>
          <p:cNvPr id="34" name="Graphic 33">
            <a:extLst>
              <a:ext uri="{FF2B5EF4-FFF2-40B4-BE49-F238E27FC236}">
                <a16:creationId xmlns:a16="http://schemas.microsoft.com/office/drawing/2014/main" id="{3809A225-36D5-9B0A-606E-6989EB98F7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21746" y="2764777"/>
            <a:ext cx="1238250" cy="866775"/>
          </a:xfrm>
          <a:prstGeom prst="rect">
            <a:avLst/>
          </a:prstGeom>
        </p:spPr>
      </p:pic>
      <p:pic>
        <p:nvPicPr>
          <p:cNvPr id="36" name="Graphic 35">
            <a:extLst>
              <a:ext uri="{FF2B5EF4-FFF2-40B4-BE49-F238E27FC236}">
                <a16:creationId xmlns:a16="http://schemas.microsoft.com/office/drawing/2014/main" id="{ED80DADE-66DB-2078-7E52-7E7438F1DA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76889" y="2722489"/>
            <a:ext cx="542925" cy="314325"/>
          </a:xfrm>
          <a:prstGeom prst="rect">
            <a:avLst/>
          </a:prstGeom>
        </p:spPr>
      </p:pic>
      <p:pic>
        <p:nvPicPr>
          <p:cNvPr id="40" name="Graphic 39">
            <a:extLst>
              <a:ext uri="{FF2B5EF4-FFF2-40B4-BE49-F238E27FC236}">
                <a16:creationId xmlns:a16="http://schemas.microsoft.com/office/drawing/2014/main" id="{0A800440-0D6E-DB4B-C7AD-C4ACE420FA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78841" y="2673057"/>
            <a:ext cx="1143000" cy="1047750"/>
          </a:xfrm>
          <a:prstGeom prst="rect">
            <a:avLst/>
          </a:prstGeom>
        </p:spPr>
      </p:pic>
      <p:pic>
        <p:nvPicPr>
          <p:cNvPr id="42" name="Graphic 41">
            <a:extLst>
              <a:ext uri="{FF2B5EF4-FFF2-40B4-BE49-F238E27FC236}">
                <a16:creationId xmlns:a16="http://schemas.microsoft.com/office/drawing/2014/main" id="{8E1985AD-8D3B-2E9F-1EC9-9DBD6BB24BB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27944" y="2879651"/>
            <a:ext cx="1209675" cy="914400"/>
          </a:xfrm>
          <a:prstGeom prst="rect">
            <a:avLst/>
          </a:prstGeom>
        </p:spPr>
      </p:pic>
      <p:pic>
        <p:nvPicPr>
          <p:cNvPr id="46" name="Graphic 45">
            <a:extLst>
              <a:ext uri="{FF2B5EF4-FFF2-40B4-BE49-F238E27FC236}">
                <a16:creationId xmlns:a16="http://schemas.microsoft.com/office/drawing/2014/main" id="{A85DBFE6-3AB1-BC13-2D8F-0115FB0D00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03726" y="1806151"/>
            <a:ext cx="866775" cy="1238250"/>
          </a:xfrm>
          <a:prstGeom prst="rect">
            <a:avLst/>
          </a:prstGeom>
        </p:spPr>
      </p:pic>
      <p:pic>
        <p:nvPicPr>
          <p:cNvPr id="48" name="Graphic 47">
            <a:extLst>
              <a:ext uri="{FF2B5EF4-FFF2-40B4-BE49-F238E27FC236}">
                <a16:creationId xmlns:a16="http://schemas.microsoft.com/office/drawing/2014/main" id="{607A5140-9646-923F-A098-A67655D5C3D0}"/>
              </a:ext>
            </a:extLst>
          </p:cNvPr>
          <p:cNvPicPr>
            <a:picLocks noChangeAspect="1"/>
          </p:cNvPicPr>
          <p:nvPr/>
        </p:nvPicPr>
        <p:blipFill>
          <a:blip r:embed="rId17">
            <a:extLst>
              <a:ext uri="{96DAC541-7B7A-43D3-8B79-37D633B846F1}">
                <asvg:svgBlip xmlns:asvg="http://schemas.microsoft.com/office/drawing/2016/SVG/main" r:embed="rId19"/>
              </a:ext>
            </a:extLst>
          </a:blip>
          <a:stretch>
            <a:fillRect/>
          </a:stretch>
        </p:blipFill>
        <p:spPr>
          <a:xfrm>
            <a:off x="4010696" y="65013"/>
            <a:ext cx="866775" cy="1238250"/>
          </a:xfrm>
          <a:prstGeom prst="rect">
            <a:avLst/>
          </a:prstGeom>
        </p:spPr>
      </p:pic>
      <p:sp>
        <p:nvSpPr>
          <p:cNvPr id="49" name="xAPI Oval">
            <a:extLst>
              <a:ext uri="{FF2B5EF4-FFF2-40B4-BE49-F238E27FC236}">
                <a16:creationId xmlns:a16="http://schemas.microsoft.com/office/drawing/2014/main" id="{C8E5B0EC-06C3-705C-8144-DD0A5871CE6E}"/>
              </a:ext>
            </a:extLst>
          </p:cNvPr>
          <p:cNvSpPr/>
          <p:nvPr/>
        </p:nvSpPr>
        <p:spPr bwMode="auto">
          <a:xfrm>
            <a:off x="3003035" y="53103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8" name="xAPI Oval">
            <a:extLst>
              <a:ext uri="{FF2B5EF4-FFF2-40B4-BE49-F238E27FC236}">
                <a16:creationId xmlns:a16="http://schemas.microsoft.com/office/drawing/2014/main" id="{BFEE34FE-2B9A-75DD-01D8-7A20EFB383E9}"/>
              </a:ext>
            </a:extLst>
          </p:cNvPr>
          <p:cNvSpPr/>
          <p:nvPr/>
        </p:nvSpPr>
        <p:spPr bwMode="auto">
          <a:xfrm>
            <a:off x="3315189" y="5866427"/>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9" name="xAPI Oval">
            <a:extLst>
              <a:ext uri="{FF2B5EF4-FFF2-40B4-BE49-F238E27FC236}">
                <a16:creationId xmlns:a16="http://schemas.microsoft.com/office/drawing/2014/main" id="{9AF19132-C6FD-C01E-7121-03AE305359EC}"/>
              </a:ext>
            </a:extLst>
          </p:cNvPr>
          <p:cNvSpPr/>
          <p:nvPr/>
        </p:nvSpPr>
        <p:spPr bwMode="auto">
          <a:xfrm>
            <a:off x="2694681" y="596993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grpSp>
        <p:nvGrpSpPr>
          <p:cNvPr id="60" name="Group 59">
            <a:extLst>
              <a:ext uri="{FF2B5EF4-FFF2-40B4-BE49-F238E27FC236}">
                <a16:creationId xmlns:a16="http://schemas.microsoft.com/office/drawing/2014/main" id="{2A9269A4-0321-9BEF-0A16-E2E5E57D3E7B}"/>
              </a:ext>
            </a:extLst>
          </p:cNvPr>
          <p:cNvGrpSpPr/>
          <p:nvPr/>
        </p:nvGrpSpPr>
        <p:grpSpPr>
          <a:xfrm>
            <a:off x="6057929" y="4819021"/>
            <a:ext cx="2377400" cy="381587"/>
            <a:chOff x="7300620" y="1295261"/>
            <a:chExt cx="2377400" cy="381587"/>
          </a:xfrm>
          <a:solidFill>
            <a:srgbClr val="1C75BC"/>
          </a:solidFill>
        </p:grpSpPr>
        <p:sp>
          <p:nvSpPr>
            <p:cNvPr id="61" name="Rounded Rectangle 48">
              <a:extLst>
                <a:ext uri="{FF2B5EF4-FFF2-40B4-BE49-F238E27FC236}">
                  <a16:creationId xmlns:a16="http://schemas.microsoft.com/office/drawing/2014/main" id="{E10C93CF-4DDD-0B80-2646-20CCE7EBC2C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62" name="Straight Arrow Connector 61">
              <a:extLst>
                <a:ext uri="{FF2B5EF4-FFF2-40B4-BE49-F238E27FC236}">
                  <a16:creationId xmlns:a16="http://schemas.microsoft.com/office/drawing/2014/main" id="{7990EC6E-E441-BB4E-871B-2A9C1F532F84}"/>
                </a:ext>
              </a:extLst>
            </p:cNvPr>
            <p:cNvCxnSpPr>
              <a:cxnSpLocks/>
              <a:endCxn id="61"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3" name="Group 62">
            <a:extLst>
              <a:ext uri="{FF2B5EF4-FFF2-40B4-BE49-F238E27FC236}">
                <a16:creationId xmlns:a16="http://schemas.microsoft.com/office/drawing/2014/main" id="{C3410AE6-7360-7BA4-DD51-ADE12B83580C}"/>
              </a:ext>
            </a:extLst>
          </p:cNvPr>
          <p:cNvGrpSpPr/>
          <p:nvPr/>
        </p:nvGrpSpPr>
        <p:grpSpPr>
          <a:xfrm>
            <a:off x="6057929" y="4088703"/>
            <a:ext cx="2377400" cy="730318"/>
            <a:chOff x="6815599" y="694153"/>
            <a:chExt cx="2377400" cy="730318"/>
          </a:xfrm>
          <a:solidFill>
            <a:srgbClr val="1C75BC"/>
          </a:solidFill>
        </p:grpSpPr>
        <p:sp>
          <p:nvSpPr>
            <p:cNvPr id="64" name="Rounded Rectangle 49">
              <a:extLst>
                <a:ext uri="{FF2B5EF4-FFF2-40B4-BE49-F238E27FC236}">
                  <a16:creationId xmlns:a16="http://schemas.microsoft.com/office/drawing/2014/main" id="{7E90479B-F904-E3F6-F543-0838FA48C1DB}"/>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65" name="Straight Arrow Connector 64">
              <a:extLst>
                <a:ext uri="{FF2B5EF4-FFF2-40B4-BE49-F238E27FC236}">
                  <a16:creationId xmlns:a16="http://schemas.microsoft.com/office/drawing/2014/main" id="{A45E5738-299E-C395-138B-DB3050F30B95}"/>
                </a:ext>
              </a:extLst>
            </p:cNvPr>
            <p:cNvCxnSpPr>
              <a:cxnSpLocks/>
              <a:endCxn id="64"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6" name="Group 65">
            <a:extLst>
              <a:ext uri="{FF2B5EF4-FFF2-40B4-BE49-F238E27FC236}">
                <a16:creationId xmlns:a16="http://schemas.microsoft.com/office/drawing/2014/main" id="{FE115288-D812-CDF5-7067-754B9E4265CC}"/>
              </a:ext>
            </a:extLst>
          </p:cNvPr>
          <p:cNvGrpSpPr/>
          <p:nvPr/>
        </p:nvGrpSpPr>
        <p:grpSpPr>
          <a:xfrm>
            <a:off x="6065314" y="4819021"/>
            <a:ext cx="2370015" cy="762510"/>
            <a:chOff x="7300619" y="1346038"/>
            <a:chExt cx="2370015" cy="762510"/>
          </a:xfrm>
          <a:solidFill>
            <a:srgbClr val="1C75BC"/>
          </a:solidFill>
        </p:grpSpPr>
        <p:sp>
          <p:nvSpPr>
            <p:cNvPr id="67" name="Rounded Rectangle 50">
              <a:extLst>
                <a:ext uri="{FF2B5EF4-FFF2-40B4-BE49-F238E27FC236}">
                  <a16:creationId xmlns:a16="http://schemas.microsoft.com/office/drawing/2014/main" id="{C5EF3D42-5A28-7580-1D2B-12CBC1ED029B}"/>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Profile</a:t>
              </a:r>
            </a:p>
          </p:txBody>
        </p:sp>
        <p:cxnSp>
          <p:nvCxnSpPr>
            <p:cNvPr id="68" name="Straight Arrow Connector 67">
              <a:extLst>
                <a:ext uri="{FF2B5EF4-FFF2-40B4-BE49-F238E27FC236}">
                  <a16:creationId xmlns:a16="http://schemas.microsoft.com/office/drawing/2014/main" id="{56AB8378-49F0-8EA0-5ACD-605518D9438C}"/>
                </a:ext>
              </a:extLst>
            </p:cNvPr>
            <p:cNvCxnSpPr>
              <a:cxnSpLocks/>
              <a:endCxn id="67"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2" name="IO Puzzle">
            <a:extLst>
              <a:ext uri="{FF2B5EF4-FFF2-40B4-BE49-F238E27FC236}">
                <a16:creationId xmlns:a16="http://schemas.microsoft.com/office/drawing/2014/main" id="{44680D51-8337-BBCF-8024-3A2C3103D5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2764518"/>
            <a:ext cx="1238250" cy="866775"/>
          </a:xfrm>
          <a:prstGeom prst="rect">
            <a:avLst/>
          </a:prstGeom>
        </p:spPr>
      </p:pic>
      <p:grpSp>
        <p:nvGrpSpPr>
          <p:cNvPr id="78" name="Group 77">
            <a:extLst>
              <a:ext uri="{FF2B5EF4-FFF2-40B4-BE49-F238E27FC236}">
                <a16:creationId xmlns:a16="http://schemas.microsoft.com/office/drawing/2014/main" id="{AC2AC56A-EF59-0933-3506-119A0E5133B8}"/>
              </a:ext>
            </a:extLst>
          </p:cNvPr>
          <p:cNvGrpSpPr/>
          <p:nvPr/>
        </p:nvGrpSpPr>
        <p:grpSpPr>
          <a:xfrm>
            <a:off x="6057929" y="4476015"/>
            <a:ext cx="2377400" cy="343006"/>
            <a:chOff x="6815599" y="968059"/>
            <a:chExt cx="2377400" cy="343006"/>
          </a:xfrm>
          <a:solidFill>
            <a:srgbClr val="1C75BC"/>
          </a:solidFill>
        </p:grpSpPr>
        <p:sp>
          <p:nvSpPr>
            <p:cNvPr id="79" name="Rounded Rectangle 54">
              <a:extLst>
                <a:ext uri="{FF2B5EF4-FFF2-40B4-BE49-F238E27FC236}">
                  <a16:creationId xmlns:a16="http://schemas.microsoft.com/office/drawing/2014/main" id="{501B264C-685B-1383-C73D-3DB4B42293B2}"/>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80" name="Straight Arrow Connector 79">
              <a:extLst>
                <a:ext uri="{FF2B5EF4-FFF2-40B4-BE49-F238E27FC236}">
                  <a16:creationId xmlns:a16="http://schemas.microsoft.com/office/drawing/2014/main" id="{88FA2253-72D8-2EE0-F73A-4F44CD0A4088}"/>
                </a:ext>
              </a:extLst>
            </p:cNvPr>
            <p:cNvCxnSpPr>
              <a:cxnSpLocks/>
              <a:endCxn id="7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1" name="xAPI Puzzle">
            <a:extLst>
              <a:ext uri="{FF2B5EF4-FFF2-40B4-BE49-F238E27FC236}">
                <a16:creationId xmlns:a16="http://schemas.microsoft.com/office/drawing/2014/main" id="{9BFF0EC8-93CD-C8EC-791A-D9575A4DE60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8142" y="3344867"/>
            <a:ext cx="866775" cy="1238250"/>
          </a:xfrm>
          <a:prstGeom prst="rect">
            <a:avLst/>
          </a:prstGeom>
        </p:spPr>
      </p:pic>
      <p:pic>
        <p:nvPicPr>
          <p:cNvPr id="22" name="IO Puzzle">
            <a:extLst>
              <a:ext uri="{FF2B5EF4-FFF2-40B4-BE49-F238E27FC236}">
                <a16:creationId xmlns:a16="http://schemas.microsoft.com/office/drawing/2014/main" id="{FE05E724-B293-8295-F472-0C4DD199BB8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4298732"/>
            <a:ext cx="1238250" cy="866775"/>
          </a:xfrm>
          <a:prstGeom prst="rect">
            <a:avLst/>
          </a:prstGeom>
        </p:spPr>
      </p:pic>
      <p:pic>
        <p:nvPicPr>
          <p:cNvPr id="20" name="xAPI Puzzle">
            <a:extLst>
              <a:ext uri="{FF2B5EF4-FFF2-40B4-BE49-F238E27FC236}">
                <a16:creationId xmlns:a16="http://schemas.microsoft.com/office/drawing/2014/main" id="{3161F71E-0E28-1D14-9E26-590B6F75979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0860" y="4885401"/>
            <a:ext cx="866775" cy="1238250"/>
          </a:xfrm>
          <a:prstGeom prst="rect">
            <a:avLst/>
          </a:prstGeom>
        </p:spPr>
      </p:pic>
      <p:sp>
        <p:nvSpPr>
          <p:cNvPr id="83" name="Freeform: Shape 82">
            <a:extLst>
              <a:ext uri="{FF2B5EF4-FFF2-40B4-BE49-F238E27FC236}">
                <a16:creationId xmlns:a16="http://schemas.microsoft.com/office/drawing/2014/main" id="{9697BE24-10BC-FF76-CE3F-2BD39CD4B805}"/>
              </a:ext>
            </a:extLst>
          </p:cNvPr>
          <p:cNvSpPr/>
          <p:nvPr/>
        </p:nvSpPr>
        <p:spPr bwMode="auto">
          <a:xfrm flipH="1">
            <a:off x="7610264" y="2879652"/>
            <a:ext cx="45719" cy="599560"/>
          </a:xfrm>
          <a:custGeom>
            <a:avLst/>
            <a:gdLst>
              <a:gd name="connsiteX0" fmla="*/ 0 w 45719"/>
              <a:gd name="connsiteY0" fmla="*/ 0 h 599560"/>
              <a:gd name="connsiteX1" fmla="*/ 21723 w 45719"/>
              <a:gd name="connsiteY1" fmla="*/ 599560 h 599560"/>
            </a:gdLst>
            <a:ahLst/>
            <a:cxnLst>
              <a:cxn ang="0">
                <a:pos x="connsiteX0" y="connsiteY0"/>
              </a:cxn>
              <a:cxn ang="0">
                <a:pos x="connsiteX1" y="connsiteY1"/>
              </a:cxn>
            </a:cxnLst>
            <a:rect l="l" t="t" r="r" b="b"/>
            <a:pathLst>
              <a:path w="45719" h="599560" extrusionOk="0">
                <a:moveTo>
                  <a:pt x="0" y="0"/>
                </a:moveTo>
                <a:cubicBezTo>
                  <a:pt x="28528" y="213941"/>
                  <a:pt x="68695" y="438966"/>
                  <a:pt x="21723" y="599560"/>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4" name="Freeform: Shape 83">
            <a:extLst>
              <a:ext uri="{FF2B5EF4-FFF2-40B4-BE49-F238E27FC236}">
                <a16:creationId xmlns:a16="http://schemas.microsoft.com/office/drawing/2014/main" id="{2CED4DD1-6832-F321-C925-471AB234BFF6}"/>
              </a:ext>
            </a:extLst>
          </p:cNvPr>
          <p:cNvSpPr/>
          <p:nvPr/>
        </p:nvSpPr>
        <p:spPr bwMode="auto">
          <a:xfrm rot="15975428">
            <a:off x="7633123" y="2910924"/>
            <a:ext cx="45719" cy="594225"/>
          </a:xfrm>
          <a:custGeom>
            <a:avLst/>
            <a:gdLst>
              <a:gd name="connsiteX0" fmla="*/ 0 w 45719"/>
              <a:gd name="connsiteY0" fmla="*/ 0 h 594225"/>
              <a:gd name="connsiteX1" fmla="*/ 21723 w 45719"/>
              <a:gd name="connsiteY1" fmla="*/ 594225 h 594225"/>
            </a:gdLst>
            <a:ahLst/>
            <a:cxnLst>
              <a:cxn ang="0">
                <a:pos x="connsiteX0" y="connsiteY0"/>
              </a:cxn>
              <a:cxn ang="0">
                <a:pos x="connsiteX1" y="connsiteY1"/>
              </a:cxn>
            </a:cxnLst>
            <a:rect l="l" t="t" r="r" b="b"/>
            <a:pathLst>
              <a:path w="45719" h="594225" extrusionOk="0">
                <a:moveTo>
                  <a:pt x="0" y="0"/>
                </a:moveTo>
                <a:cubicBezTo>
                  <a:pt x="13932" y="228425"/>
                  <a:pt x="69715" y="421253"/>
                  <a:pt x="21723" y="594225"/>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5" name="TextBox 84">
            <a:extLst>
              <a:ext uri="{FF2B5EF4-FFF2-40B4-BE49-F238E27FC236}">
                <a16:creationId xmlns:a16="http://schemas.microsoft.com/office/drawing/2014/main" id="{82BB6ED9-4BE5-ED6B-AE9F-66E7690C1AFF}"/>
              </a:ext>
            </a:extLst>
          </p:cNvPr>
          <p:cNvSpPr txBox="1"/>
          <p:nvPr/>
        </p:nvSpPr>
        <p:spPr>
          <a:xfrm>
            <a:off x="9452546" y="2859345"/>
            <a:ext cx="193404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Standard Detector Plug-ins</a:t>
            </a:r>
          </a:p>
        </p:txBody>
      </p:sp>
      <p:sp>
        <p:nvSpPr>
          <p:cNvPr id="92" name="Rounded Rectangle 49">
            <a:extLst>
              <a:ext uri="{FF2B5EF4-FFF2-40B4-BE49-F238E27FC236}">
                <a16:creationId xmlns:a16="http://schemas.microsoft.com/office/drawing/2014/main" id="{E506C047-F904-F858-3A80-3D82A8CA97D5}"/>
              </a:ext>
            </a:extLst>
          </p:cNvPr>
          <p:cNvSpPr/>
          <p:nvPr/>
        </p:nvSpPr>
        <p:spPr bwMode="auto">
          <a:xfrm>
            <a:off x="8867575" y="4083442"/>
            <a:ext cx="2624139" cy="338328"/>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Knowledge Inference</a:t>
            </a:r>
          </a:p>
        </p:txBody>
      </p:sp>
      <p:sp>
        <p:nvSpPr>
          <p:cNvPr id="93" name="Rounded Rectangle 49">
            <a:extLst>
              <a:ext uri="{FF2B5EF4-FFF2-40B4-BE49-F238E27FC236}">
                <a16:creationId xmlns:a16="http://schemas.microsoft.com/office/drawing/2014/main" id="{4C222149-C38C-BDD3-9F42-6226C68E383E}"/>
              </a:ext>
            </a:extLst>
          </p:cNvPr>
          <p:cNvSpPr/>
          <p:nvPr/>
        </p:nvSpPr>
        <p:spPr bwMode="auto">
          <a:xfrm>
            <a:off x="8867575" y="445638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Misconception Inference</a:t>
            </a:r>
          </a:p>
        </p:txBody>
      </p:sp>
      <p:sp>
        <p:nvSpPr>
          <p:cNvPr id="94" name="Rounded Rectangle 49">
            <a:extLst>
              <a:ext uri="{FF2B5EF4-FFF2-40B4-BE49-F238E27FC236}">
                <a16:creationId xmlns:a16="http://schemas.microsoft.com/office/drawing/2014/main" id="{25DA6F19-C52C-1EA6-53B8-4CE01B5DFB57}"/>
              </a:ext>
            </a:extLst>
          </p:cNvPr>
          <p:cNvSpPr/>
          <p:nvPr/>
        </p:nvSpPr>
        <p:spPr bwMode="auto">
          <a:xfrm>
            <a:off x="8867575" y="483151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Forgetting Curve</a:t>
            </a:r>
          </a:p>
        </p:txBody>
      </p:sp>
      <p:sp>
        <p:nvSpPr>
          <p:cNvPr id="95" name="Rounded Rectangle 49">
            <a:extLst>
              <a:ext uri="{FF2B5EF4-FFF2-40B4-BE49-F238E27FC236}">
                <a16:creationId xmlns:a16="http://schemas.microsoft.com/office/drawing/2014/main" id="{AD340D7E-9792-6F06-62B1-16C97B15B891}"/>
              </a:ext>
            </a:extLst>
          </p:cNvPr>
          <p:cNvSpPr/>
          <p:nvPr/>
        </p:nvSpPr>
        <p:spPr bwMode="auto">
          <a:xfrm>
            <a:off x="8867575" y="520664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Behavior Inference</a:t>
            </a:r>
          </a:p>
        </p:txBody>
      </p:sp>
      <p:sp>
        <p:nvSpPr>
          <p:cNvPr id="96" name="Rounded Rectangle 49">
            <a:extLst>
              <a:ext uri="{FF2B5EF4-FFF2-40B4-BE49-F238E27FC236}">
                <a16:creationId xmlns:a16="http://schemas.microsoft.com/office/drawing/2014/main" id="{4BE608F9-CB84-5E47-1CBC-8A966093411B}"/>
              </a:ext>
            </a:extLst>
          </p:cNvPr>
          <p:cNvSpPr/>
          <p:nvPr/>
        </p:nvSpPr>
        <p:spPr bwMode="auto">
          <a:xfrm>
            <a:off x="8867575" y="5581772"/>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Nudge Impact Predictor</a:t>
            </a:r>
          </a:p>
        </p:txBody>
      </p:sp>
      <p:cxnSp>
        <p:nvCxnSpPr>
          <p:cNvPr id="98" name="Connector: Curved 97">
            <a:extLst>
              <a:ext uri="{FF2B5EF4-FFF2-40B4-BE49-F238E27FC236}">
                <a16:creationId xmlns:a16="http://schemas.microsoft.com/office/drawing/2014/main" id="{535BADC7-76AB-5B83-3FA2-506D7896F19B}"/>
              </a:ext>
            </a:extLst>
          </p:cNvPr>
          <p:cNvCxnSpPr>
            <a:cxnSpLocks/>
          </p:cNvCxnSpPr>
          <p:nvPr/>
        </p:nvCxnSpPr>
        <p:spPr>
          <a:xfrm>
            <a:off x="9644699" y="3205680"/>
            <a:ext cx="542026" cy="746591"/>
          </a:xfrm>
          <a:prstGeom prst="curvedConnector2">
            <a:avLst/>
          </a:prstGeom>
          <a:ln w="50800" cap="sq">
            <a:solidFill>
              <a:srgbClr val="DB3F2D"/>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2464018-2AFB-2C33-51D3-AC3A3A3FE5DD}"/>
              </a:ext>
            </a:extLst>
          </p:cNvPr>
          <p:cNvSpPr txBox="1"/>
          <p:nvPr/>
        </p:nvSpPr>
        <p:spPr>
          <a:xfrm>
            <a:off x="208508" y="4434106"/>
            <a:ext cx="34996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Event Data Store </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(xAPI Learning Record Store)</a:t>
            </a:r>
          </a:p>
        </p:txBody>
      </p:sp>
      <p:sp>
        <p:nvSpPr>
          <p:cNvPr id="101" name="TextBox 100">
            <a:extLst>
              <a:ext uri="{FF2B5EF4-FFF2-40B4-BE49-F238E27FC236}">
                <a16:creationId xmlns:a16="http://schemas.microsoft.com/office/drawing/2014/main" id="{294512B3-6FEC-715F-41E7-2FAF20D06F75}"/>
              </a:ext>
            </a:extLst>
          </p:cNvPr>
          <p:cNvSpPr txBox="1"/>
          <p:nvPr/>
        </p:nvSpPr>
        <p:spPr>
          <a:xfrm>
            <a:off x="1752899" y="3059652"/>
            <a:ext cx="1955271" cy="341632"/>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Adaptive Engine</a:t>
            </a:r>
          </a:p>
        </p:txBody>
      </p:sp>
      <p:sp>
        <p:nvSpPr>
          <p:cNvPr id="102" name="TextBox 101">
            <a:extLst>
              <a:ext uri="{FF2B5EF4-FFF2-40B4-BE49-F238E27FC236}">
                <a16:creationId xmlns:a16="http://schemas.microsoft.com/office/drawing/2014/main" id="{ADC8BD81-053A-CB7F-7D9B-F254941709CA}"/>
              </a:ext>
            </a:extLst>
          </p:cNvPr>
          <p:cNvSpPr txBox="1"/>
          <p:nvPr/>
        </p:nvSpPr>
        <p:spPr>
          <a:xfrm>
            <a:off x="-267054" y="1283403"/>
            <a:ext cx="28399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Inferred Data Store</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(Learner Model)</a:t>
            </a:r>
          </a:p>
        </p:txBody>
      </p:sp>
      <p:pic>
        <p:nvPicPr>
          <p:cNvPr id="106" name="Graphic 105">
            <a:extLst>
              <a:ext uri="{FF2B5EF4-FFF2-40B4-BE49-F238E27FC236}">
                <a16:creationId xmlns:a16="http://schemas.microsoft.com/office/drawing/2014/main" id="{90A11F18-7C64-FA8E-1616-73A9C33C12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10086" y="570176"/>
            <a:ext cx="76200" cy="971550"/>
          </a:xfrm>
          <a:prstGeom prst="rect">
            <a:avLst/>
          </a:prstGeom>
        </p:spPr>
      </p:pic>
      <p:pic>
        <p:nvPicPr>
          <p:cNvPr id="107" name="Graphic 106">
            <a:extLst>
              <a:ext uri="{FF2B5EF4-FFF2-40B4-BE49-F238E27FC236}">
                <a16:creationId xmlns:a16="http://schemas.microsoft.com/office/drawing/2014/main" id="{E62DE51A-33EF-B2C2-3D53-0FA6B3D82E6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149049" y="660284"/>
            <a:ext cx="590550" cy="590550"/>
          </a:xfrm>
          <a:prstGeom prst="rect">
            <a:avLst/>
          </a:prstGeom>
        </p:spPr>
      </p:pic>
      <p:pic>
        <p:nvPicPr>
          <p:cNvPr id="108" name="Graphic 107">
            <a:extLst>
              <a:ext uri="{FF2B5EF4-FFF2-40B4-BE49-F238E27FC236}">
                <a16:creationId xmlns:a16="http://schemas.microsoft.com/office/drawing/2014/main" id="{E77B13A4-ED53-C3D7-0A16-C047D3F4BF3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411043" y="387427"/>
            <a:ext cx="76200" cy="619125"/>
          </a:xfrm>
          <a:prstGeom prst="rect">
            <a:avLst/>
          </a:prstGeom>
        </p:spPr>
      </p:pic>
      <p:pic>
        <p:nvPicPr>
          <p:cNvPr id="109" name="Graphic 108">
            <a:extLst>
              <a:ext uri="{FF2B5EF4-FFF2-40B4-BE49-F238E27FC236}">
                <a16:creationId xmlns:a16="http://schemas.microsoft.com/office/drawing/2014/main" id="{9FFA74B7-9857-A3BF-910D-196325ADBF8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94499" y="783356"/>
            <a:ext cx="800100" cy="76200"/>
          </a:xfrm>
          <a:prstGeom prst="rect">
            <a:avLst/>
          </a:prstGeom>
        </p:spPr>
      </p:pic>
      <p:pic>
        <p:nvPicPr>
          <p:cNvPr id="110" name="Graphic 109">
            <a:extLst>
              <a:ext uri="{FF2B5EF4-FFF2-40B4-BE49-F238E27FC236}">
                <a16:creationId xmlns:a16="http://schemas.microsoft.com/office/drawing/2014/main" id="{134C5720-BB6B-D969-6E93-3E4AA36CE79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681473" y="614438"/>
            <a:ext cx="809625" cy="809625"/>
          </a:xfrm>
          <a:prstGeom prst="rect">
            <a:avLst/>
          </a:prstGeom>
        </p:spPr>
      </p:pic>
      <p:pic>
        <p:nvPicPr>
          <p:cNvPr id="111" name="Graphic 110">
            <a:extLst>
              <a:ext uri="{FF2B5EF4-FFF2-40B4-BE49-F238E27FC236}">
                <a16:creationId xmlns:a16="http://schemas.microsoft.com/office/drawing/2014/main" id="{6D2132C9-4478-E2D8-5E85-905EFB9828D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63942" y="1109244"/>
            <a:ext cx="57150" cy="114300"/>
          </a:xfrm>
          <a:prstGeom prst="rect">
            <a:avLst/>
          </a:prstGeom>
        </p:spPr>
      </p:pic>
      <p:pic>
        <p:nvPicPr>
          <p:cNvPr id="112" name="Graphic 111">
            <a:extLst>
              <a:ext uri="{FF2B5EF4-FFF2-40B4-BE49-F238E27FC236}">
                <a16:creationId xmlns:a16="http://schemas.microsoft.com/office/drawing/2014/main" id="{8F3BA3B4-F08F-E58C-AF8A-850C54EB2D8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754215" y="793486"/>
            <a:ext cx="590550" cy="590550"/>
          </a:xfrm>
          <a:prstGeom prst="rect">
            <a:avLst/>
          </a:prstGeom>
        </p:spPr>
      </p:pic>
      <p:pic>
        <p:nvPicPr>
          <p:cNvPr id="113" name="Graphic 112">
            <a:extLst>
              <a:ext uri="{FF2B5EF4-FFF2-40B4-BE49-F238E27FC236}">
                <a16:creationId xmlns:a16="http://schemas.microsoft.com/office/drawing/2014/main" id="{FBF11F61-48B7-479C-D103-0475D24EF0E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66210" y="1196597"/>
            <a:ext cx="123825" cy="266700"/>
          </a:xfrm>
          <a:prstGeom prst="rect">
            <a:avLst/>
          </a:prstGeom>
        </p:spPr>
      </p:pic>
      <p:pic>
        <p:nvPicPr>
          <p:cNvPr id="114" name="Graphic 113">
            <a:extLst>
              <a:ext uri="{FF2B5EF4-FFF2-40B4-BE49-F238E27FC236}">
                <a16:creationId xmlns:a16="http://schemas.microsoft.com/office/drawing/2014/main" id="{0D5B6A53-878D-E740-DEFB-A4730A78B2F7}"/>
              </a:ext>
            </a:extLst>
          </p:cNvPr>
          <p:cNvPicPr/>
          <p:nvPr/>
        </p:nvPicPr>
        <p:blipFill>
          <a:blip r:embed="rId40">
            <a:extLst>
              <a:ext uri="{96DAC541-7B7A-43D3-8B79-37D633B846F1}">
                <asvg:svgBlip xmlns:asvg="http://schemas.microsoft.com/office/drawing/2016/SVG/main" r:embed="rId41"/>
              </a:ext>
            </a:extLst>
          </a:blip>
          <a:stretch>
            <a:fillRect/>
          </a:stretch>
        </p:blipFill>
        <p:spPr>
          <a:xfrm>
            <a:off x="4961713" y="1164961"/>
            <a:ext cx="152400" cy="295275"/>
          </a:xfrm>
          <a:prstGeom prst="rect">
            <a:avLst/>
          </a:prstGeom>
        </p:spPr>
      </p:pic>
      <p:pic>
        <p:nvPicPr>
          <p:cNvPr id="115" name="Graphic 114">
            <a:extLst>
              <a:ext uri="{FF2B5EF4-FFF2-40B4-BE49-F238E27FC236}">
                <a16:creationId xmlns:a16="http://schemas.microsoft.com/office/drawing/2014/main" id="{9F7E8B99-F065-7243-8E3B-6D62009E778D}"/>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919644" y="1417373"/>
            <a:ext cx="800100" cy="76200"/>
          </a:xfrm>
          <a:prstGeom prst="rect">
            <a:avLst/>
          </a:prstGeom>
        </p:spPr>
      </p:pic>
      <p:pic>
        <p:nvPicPr>
          <p:cNvPr id="116" name="Graphic 115">
            <a:extLst>
              <a:ext uri="{FF2B5EF4-FFF2-40B4-BE49-F238E27FC236}">
                <a16:creationId xmlns:a16="http://schemas.microsoft.com/office/drawing/2014/main" id="{F6DB7D8A-7B69-4465-8A32-FDAD6EA15DE1}"/>
              </a:ext>
            </a:extLst>
          </p:cNvPr>
          <p:cNvPicPr/>
          <p:nvPr/>
        </p:nvPicPr>
        <p:blipFill>
          <a:blip r:embed="rId44">
            <a:extLst>
              <a:ext uri="{96DAC541-7B7A-43D3-8B79-37D633B846F1}">
                <asvg:svgBlip xmlns:asvg="http://schemas.microsoft.com/office/drawing/2016/SVG/main" r:embed="rId45"/>
              </a:ext>
            </a:extLst>
          </a:blip>
          <a:stretch>
            <a:fillRect/>
          </a:stretch>
        </p:blipFill>
        <p:spPr>
          <a:xfrm>
            <a:off x="5321508" y="848848"/>
            <a:ext cx="76200" cy="990600"/>
          </a:xfrm>
          <a:prstGeom prst="rect">
            <a:avLst/>
          </a:prstGeom>
        </p:spPr>
      </p:pic>
      <p:pic>
        <p:nvPicPr>
          <p:cNvPr id="117" name="Graphic 116">
            <a:extLst>
              <a:ext uri="{FF2B5EF4-FFF2-40B4-BE49-F238E27FC236}">
                <a16:creationId xmlns:a16="http://schemas.microsoft.com/office/drawing/2014/main" id="{778BD524-7D33-97AF-7159-431650D41A20}"/>
              </a:ext>
            </a:extLst>
          </p:cNvPr>
          <p:cNvPicPr/>
          <p:nvPr/>
        </p:nvPicPr>
        <p:blipFill>
          <a:blip r:embed="rId46">
            <a:extLst>
              <a:ext uri="{96DAC541-7B7A-43D3-8B79-37D633B846F1}">
                <asvg:svgBlip xmlns:asvg="http://schemas.microsoft.com/office/drawing/2016/SVG/main" r:embed="rId47"/>
              </a:ext>
            </a:extLst>
          </a:blip>
          <a:stretch>
            <a:fillRect/>
          </a:stretch>
        </p:blipFill>
        <p:spPr>
          <a:xfrm>
            <a:off x="5092908" y="1207823"/>
            <a:ext cx="304800" cy="647700"/>
          </a:xfrm>
          <a:prstGeom prst="rect">
            <a:avLst/>
          </a:prstGeom>
        </p:spPr>
      </p:pic>
      <p:pic>
        <p:nvPicPr>
          <p:cNvPr id="118" name="Graphic 117">
            <a:extLst>
              <a:ext uri="{FF2B5EF4-FFF2-40B4-BE49-F238E27FC236}">
                <a16:creationId xmlns:a16="http://schemas.microsoft.com/office/drawing/2014/main" id="{D1444C3F-10B7-162D-3B08-94C226AAD33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97696" y="1155436"/>
            <a:ext cx="314325" cy="314325"/>
          </a:xfrm>
          <a:prstGeom prst="rect">
            <a:avLst/>
          </a:prstGeom>
        </p:spPr>
      </p:pic>
      <p:pic>
        <p:nvPicPr>
          <p:cNvPr id="119" name="Graphic 118">
            <a:extLst>
              <a:ext uri="{FF2B5EF4-FFF2-40B4-BE49-F238E27FC236}">
                <a16:creationId xmlns:a16="http://schemas.microsoft.com/office/drawing/2014/main" id="{C139B91D-9520-7736-D6B2-CAFEEDC7B16B}"/>
              </a:ext>
            </a:extLst>
          </p:cNvPr>
          <p:cNvPicPr/>
          <p:nvPr/>
        </p:nvPicPr>
        <p:blipFill>
          <a:blip r:embed="rId50">
            <a:extLst>
              <a:ext uri="{96DAC541-7B7A-43D3-8B79-37D633B846F1}">
                <asvg:svgBlip xmlns:asvg="http://schemas.microsoft.com/office/drawing/2016/SVG/main" r:embed="rId51"/>
              </a:ext>
            </a:extLst>
          </a:blip>
          <a:stretch>
            <a:fillRect/>
          </a:stretch>
        </p:blipFill>
        <p:spPr>
          <a:xfrm>
            <a:off x="5353711" y="1454339"/>
            <a:ext cx="704850" cy="704850"/>
          </a:xfrm>
          <a:prstGeom prst="rect">
            <a:avLst/>
          </a:prstGeom>
        </p:spPr>
      </p:pic>
      <p:pic>
        <p:nvPicPr>
          <p:cNvPr id="120" name="Graphic 119">
            <a:extLst>
              <a:ext uri="{FF2B5EF4-FFF2-40B4-BE49-F238E27FC236}">
                <a16:creationId xmlns:a16="http://schemas.microsoft.com/office/drawing/2014/main" id="{0EB0ACBB-9472-67BE-3812-04B8239E7DC4}"/>
              </a:ext>
            </a:extLst>
          </p:cNvPr>
          <p:cNvPicPr>
            <a:picLocks noChangeAspect="1"/>
          </p:cNvPicPr>
          <p:nvPr/>
        </p:nvPicPr>
        <p:blipFill>
          <a:blip r:embed="rId30">
            <a:extLst>
              <a:ext uri="{96DAC541-7B7A-43D3-8B79-37D633B846F1}">
                <asvg:svgBlip xmlns:asvg="http://schemas.microsoft.com/office/drawing/2016/SVG/main" r:embed="rId52"/>
              </a:ext>
            </a:extLst>
          </a:blip>
          <a:stretch>
            <a:fillRect/>
          </a:stretch>
        </p:blipFill>
        <p:spPr>
          <a:xfrm>
            <a:off x="5566210" y="1055951"/>
            <a:ext cx="800100" cy="76200"/>
          </a:xfrm>
          <a:prstGeom prst="rect">
            <a:avLst/>
          </a:prstGeom>
        </p:spPr>
      </p:pic>
      <p:pic>
        <p:nvPicPr>
          <p:cNvPr id="121" name="Main Circle">
            <a:extLst>
              <a:ext uri="{FF2B5EF4-FFF2-40B4-BE49-F238E27FC236}">
                <a16:creationId xmlns:a16="http://schemas.microsoft.com/office/drawing/2014/main" id="{4BB73484-10DF-93D3-6843-48506EC9D3D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283408" y="1379273"/>
            <a:ext cx="152400" cy="152400"/>
          </a:xfrm>
          <a:prstGeom prst="rect">
            <a:avLst/>
          </a:prstGeom>
        </p:spPr>
      </p:pic>
      <p:pic>
        <p:nvPicPr>
          <p:cNvPr id="122" name="Main Circle">
            <a:extLst>
              <a:ext uri="{FF2B5EF4-FFF2-40B4-BE49-F238E27FC236}">
                <a16:creationId xmlns:a16="http://schemas.microsoft.com/office/drawing/2014/main" id="{1A9AC91C-C667-843A-F6D9-BD06F020934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216773" y="746841"/>
            <a:ext cx="152400" cy="152400"/>
          </a:xfrm>
          <a:prstGeom prst="rect">
            <a:avLst/>
          </a:prstGeom>
        </p:spPr>
      </p:pic>
      <p:pic>
        <p:nvPicPr>
          <p:cNvPr id="123" name="Main Circle">
            <a:extLst>
              <a:ext uri="{FF2B5EF4-FFF2-40B4-BE49-F238E27FC236}">
                <a16:creationId xmlns:a16="http://schemas.microsoft.com/office/drawing/2014/main" id="{09824207-2BBF-93BC-5550-F1E7A934DE7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973290" y="1012561"/>
            <a:ext cx="152400" cy="152400"/>
          </a:xfrm>
          <a:prstGeom prst="rect">
            <a:avLst/>
          </a:prstGeom>
        </p:spPr>
      </p:pic>
      <p:grpSp>
        <p:nvGrpSpPr>
          <p:cNvPr id="128" name="Group 127">
            <a:extLst>
              <a:ext uri="{FF2B5EF4-FFF2-40B4-BE49-F238E27FC236}">
                <a16:creationId xmlns:a16="http://schemas.microsoft.com/office/drawing/2014/main" id="{BEA5B2C7-E97F-D41C-9830-0C4F674DEF40}"/>
              </a:ext>
            </a:extLst>
          </p:cNvPr>
          <p:cNvGrpSpPr/>
          <p:nvPr/>
        </p:nvGrpSpPr>
        <p:grpSpPr>
          <a:xfrm>
            <a:off x="3317325" y="1326020"/>
            <a:ext cx="1556747" cy="480131"/>
            <a:chOff x="5114917" y="1326020"/>
            <a:chExt cx="1556747" cy="480131"/>
          </a:xfrm>
        </p:grpSpPr>
        <p:sp>
          <p:nvSpPr>
            <p:cNvPr id="103" name="TextBox 102">
              <a:extLst>
                <a:ext uri="{FF2B5EF4-FFF2-40B4-BE49-F238E27FC236}">
                  <a16:creationId xmlns:a16="http://schemas.microsoft.com/office/drawing/2014/main" id="{D3B14331-BB07-B37F-48C3-1F471A545D5B}"/>
                </a:ext>
              </a:extLst>
            </p:cNvPr>
            <p:cNvSpPr txBox="1"/>
            <p:nvPr/>
          </p:nvSpPr>
          <p:spPr>
            <a:xfrm>
              <a:off x="5114917" y="1326020"/>
              <a:ext cx="1238250" cy="480131"/>
            </a:xfrm>
            <a:prstGeom prst="rect">
              <a:avLst/>
            </a:prstGeom>
            <a:noFill/>
          </p:spPr>
          <p:txBody>
            <a:bodyPr wrap="square" rtlCol="0">
              <a:spAutoFit/>
            </a:bodyPr>
            <a:lstStyle/>
            <a:p>
              <a:pPr>
                <a:lnSpc>
                  <a:spcPct val="90000"/>
                </a:lnSpc>
              </a:pPr>
              <a:r>
                <a:rPr lang="en-US" sz="1400" dirty="0">
                  <a:solidFill>
                    <a:srgbClr val="04556C"/>
                  </a:solidFill>
                  <a:latin typeface="+mn-lt"/>
                </a:rPr>
                <a:t>INFERENCES</a:t>
              </a:r>
            </a:p>
            <a:p>
              <a:pPr>
                <a:lnSpc>
                  <a:spcPct val="90000"/>
                </a:lnSpc>
              </a:pPr>
              <a:r>
                <a:rPr lang="en-US" sz="1400" dirty="0">
                  <a:solidFill>
                    <a:srgbClr val="04556C"/>
                  </a:solidFill>
                  <a:latin typeface="+mn-lt"/>
                </a:rPr>
                <a:t>STORED HERE</a:t>
              </a:r>
            </a:p>
          </p:txBody>
        </p:sp>
        <p:pic>
          <p:nvPicPr>
            <p:cNvPr id="127" name="Graphic 126">
              <a:extLst>
                <a:ext uri="{FF2B5EF4-FFF2-40B4-BE49-F238E27FC236}">
                  <a16:creationId xmlns:a16="http://schemas.microsoft.com/office/drawing/2014/main" id="{09B0CB2A-EF84-B089-B747-5510A465FBE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6230978" y="1484487"/>
              <a:ext cx="440686" cy="193902"/>
            </a:xfrm>
            <a:prstGeom prst="rect">
              <a:avLst/>
            </a:prstGeom>
          </p:spPr>
        </p:pic>
      </p:grpSp>
      <p:sp>
        <p:nvSpPr>
          <p:cNvPr id="154" name="TextBox 153">
            <a:extLst>
              <a:ext uri="{FF2B5EF4-FFF2-40B4-BE49-F238E27FC236}">
                <a16:creationId xmlns:a16="http://schemas.microsoft.com/office/drawing/2014/main" id="{20C34CAC-C398-EA21-27C7-7036183C823E}"/>
              </a:ext>
            </a:extLst>
          </p:cNvPr>
          <p:cNvSpPr txBox="1"/>
          <p:nvPr/>
        </p:nvSpPr>
        <p:spPr>
          <a:xfrm>
            <a:off x="9341426" y="883992"/>
            <a:ext cx="2029735" cy="1055674"/>
          </a:xfrm>
          <a:prstGeom prst="rect">
            <a:avLst/>
          </a:prstGeom>
          <a:noFill/>
        </p:spPr>
        <p:txBody>
          <a:bodyPr wrap="square" rtlCol="0">
            <a:spAutoFit/>
          </a:bodyPr>
          <a:lstStyle/>
          <a:p>
            <a:pPr>
              <a:lnSpc>
                <a:spcPct val="90000"/>
              </a:lnSpc>
            </a:pPr>
            <a:r>
              <a:rPr lang="en-US" sz="1800" dirty="0">
                <a:solidFill>
                  <a:srgbClr val="47494D"/>
                </a:solidFill>
                <a:latin typeface="Calibri" panose="020F0502020204030204" pitchFamily="34" charset="0"/>
                <a:cs typeface="Calibri" panose="020F0502020204030204" pitchFamily="34" charset="0"/>
              </a:rPr>
              <a:t>Linked Data Stores (Knowledge Model)</a:t>
            </a:r>
          </a:p>
          <a:p>
            <a:pPr>
              <a:lnSpc>
                <a:spcPct val="90000"/>
              </a:lnSpc>
              <a:spcBef>
                <a:spcPts val="600"/>
              </a:spcBef>
            </a:pPr>
            <a:r>
              <a:rPr lang="en-US" sz="1400" dirty="0">
                <a:solidFill>
                  <a:srgbClr val="47494D"/>
                </a:solidFill>
                <a:latin typeface="Calibri" panose="020F0502020204030204" pitchFamily="34" charset="0"/>
                <a:cs typeface="Calibri" panose="020F0502020204030204" pitchFamily="34" charset="0"/>
              </a:rPr>
              <a:t>Connected via Standards for Linked Metadata</a:t>
            </a:r>
            <a:endParaRPr lang="en-US" sz="1800" dirty="0">
              <a:solidFill>
                <a:srgbClr val="4749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7572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25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250"/>
                                        <p:tgtEl>
                                          <p:spTgt spid="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250"/>
                                        <p:tgtEl>
                                          <p:spTgt spid="53"/>
                                        </p:tgtEl>
                                      </p:cBhvr>
                                    </p:animEffect>
                                  </p:childTnLst>
                                </p:cTn>
                              </p:par>
                            </p:childTnLst>
                          </p:cTn>
                        </p:par>
                        <p:par>
                          <p:cTn id="14" fill="hold">
                            <p:stCondLst>
                              <p:cond delay="250"/>
                            </p:stCondLst>
                            <p:childTnLst>
                              <p:par>
                                <p:cTn id="15" presetID="6" presetClass="entr" presetSubtype="32"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out)">
                                      <p:cBhvr>
                                        <p:cTn id="17" dur="250"/>
                                        <p:tgtEl>
                                          <p:spTgt spid="49"/>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circle(out)">
                                      <p:cBhvr>
                                        <p:cTn id="20" dur="250"/>
                                        <p:tgtEl>
                                          <p:spTgt spid="58"/>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circle(out)">
                                      <p:cBhvr>
                                        <p:cTn id="23" dur="250"/>
                                        <p:tgtEl>
                                          <p:spTgt spid="5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250"/>
                            </p:stCondLst>
                            <p:childTnLst>
                              <p:par>
                                <p:cTn id="34" presetID="22" presetClass="entr" presetSubtype="2" fill="hold" grpId="0" nodeType="after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wipe(right)">
                                      <p:cBhvr>
                                        <p:cTn id="36" dur="250"/>
                                        <p:tgtEl>
                                          <p:spTgt spid="1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childTnLst>
                          </p:cTn>
                        </p:par>
                        <p:par>
                          <p:cTn id="42" fill="hold">
                            <p:stCondLst>
                              <p:cond delay="250"/>
                            </p:stCondLst>
                            <p:childTnLst>
                              <p:par>
                                <p:cTn id="43" presetID="22" presetClass="entr" presetSubtype="8"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150"/>
                                        <p:tgtEl>
                                          <p:spTgt spid="63"/>
                                        </p:tgtEl>
                                      </p:cBhvr>
                                    </p:animEffect>
                                  </p:childTnLst>
                                </p:cTn>
                              </p:par>
                            </p:childTnLst>
                          </p:cTn>
                        </p:par>
                        <p:par>
                          <p:cTn id="46" fill="hold">
                            <p:stCondLst>
                              <p:cond delay="400"/>
                            </p:stCondLst>
                            <p:childTnLst>
                              <p:par>
                                <p:cTn id="47" presetID="22" presetClass="entr" presetSubtype="8" fill="hold" nodeType="after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left)">
                                      <p:cBhvr>
                                        <p:cTn id="49" dur="150"/>
                                        <p:tgtEl>
                                          <p:spTgt spid="78"/>
                                        </p:tgtEl>
                                      </p:cBhvr>
                                    </p:animEffect>
                                  </p:childTnLst>
                                </p:cTn>
                              </p:par>
                            </p:childTnLst>
                          </p:cTn>
                        </p:par>
                        <p:par>
                          <p:cTn id="50" fill="hold">
                            <p:stCondLst>
                              <p:cond delay="550"/>
                            </p:stCondLst>
                            <p:childTnLst>
                              <p:par>
                                <p:cTn id="51" presetID="22" presetClass="entr" presetSubtype="8"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150"/>
                                        <p:tgtEl>
                                          <p:spTgt spid="60"/>
                                        </p:tgtEl>
                                      </p:cBhvr>
                                    </p:animEffect>
                                  </p:childTnLst>
                                </p:cTn>
                              </p:par>
                            </p:childTnLst>
                          </p:cTn>
                        </p:par>
                        <p:par>
                          <p:cTn id="54" fill="hold">
                            <p:stCondLst>
                              <p:cond delay="700"/>
                            </p:stCondLst>
                            <p:childTnLst>
                              <p:par>
                                <p:cTn id="55" presetID="22" presetClass="entr" presetSubtype="8" fill="hold"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15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25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250"/>
                                        <p:tgtEl>
                                          <p:spTgt spid="82"/>
                                        </p:tgtEl>
                                      </p:cBhvr>
                                    </p:animEffect>
                                  </p:childTnLst>
                                </p:cTn>
                              </p:par>
                            </p:childTnLst>
                          </p:cTn>
                        </p:par>
                        <p:par>
                          <p:cTn id="68" fill="hold">
                            <p:stCondLst>
                              <p:cond delay="25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250"/>
                                        <p:tgtEl>
                                          <p:spTgt spid="32"/>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right)">
                                      <p:cBhvr>
                                        <p:cTn id="74" dur="250"/>
                                        <p:tgtEl>
                                          <p:spTgt spid="101"/>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childTnLst>
                          </p:cTn>
                        </p:par>
                        <p:par>
                          <p:cTn id="79" fill="hold">
                            <p:stCondLst>
                              <p:cond delay="750"/>
                            </p:stCondLst>
                            <p:childTnLst>
                              <p:par>
                                <p:cTn id="80" presetID="6" presetClass="entr" presetSubtype="3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out)">
                                      <p:cBhvr>
                                        <p:cTn id="82" dur="25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animEffect transition="in" filter="wipe(left)">
                                      <p:cBhvr>
                                        <p:cTn id="87" dur="150"/>
                                        <p:tgtEl>
                                          <p:spTgt spid="84"/>
                                        </p:tgtEl>
                                      </p:cBhvr>
                                    </p:animEffect>
                                  </p:childTnLst>
                                </p:cTn>
                              </p:par>
                            </p:childTnLst>
                          </p:cTn>
                        </p:par>
                        <p:par>
                          <p:cTn id="88" fill="hold">
                            <p:stCondLst>
                              <p:cond delay="150"/>
                            </p:stCondLst>
                            <p:childTnLst>
                              <p:par>
                                <p:cTn id="89" presetID="22" presetClass="entr" presetSubtype="1"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up)">
                                      <p:cBhvr>
                                        <p:cTn id="91" dur="150"/>
                                        <p:tgtEl>
                                          <p:spTgt spid="83"/>
                                        </p:tgtEl>
                                      </p:cBhvr>
                                    </p:animEffect>
                                  </p:childTnLst>
                                </p:cTn>
                              </p:par>
                            </p:childTnLst>
                          </p:cTn>
                        </p:par>
                        <p:par>
                          <p:cTn id="92" fill="hold">
                            <p:stCondLst>
                              <p:cond delay="300"/>
                            </p:stCondLst>
                            <p:childTnLst>
                              <p:par>
                                <p:cTn id="93" presetID="10" presetClass="entr" presetSubtype="0" fill="hold"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250"/>
                                        <p:tgtEl>
                                          <p:spTgt spid="4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fade">
                                      <p:cBhvr>
                                        <p:cTn id="98" dur="250"/>
                                        <p:tgtEl>
                                          <p:spTgt spid="85"/>
                                        </p:tgtEl>
                                      </p:cBhvr>
                                    </p:animEffect>
                                  </p:childTnLst>
                                </p:cTn>
                              </p:par>
                            </p:childTnLst>
                          </p:cTn>
                        </p:par>
                        <p:par>
                          <p:cTn id="99" fill="hold">
                            <p:stCondLst>
                              <p:cond delay="550"/>
                            </p:stCondLst>
                            <p:childTnLst>
                              <p:par>
                                <p:cTn id="100" presetID="10" presetClass="entr" presetSubtype="0" fill="hold"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25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up)">
                                      <p:cBhvr>
                                        <p:cTn id="107" dur="250"/>
                                        <p:tgtEl>
                                          <p:spTgt spid="98"/>
                                        </p:tgtEl>
                                      </p:cBhvr>
                                    </p:animEffect>
                                  </p:childTnLst>
                                </p:cTn>
                              </p:par>
                            </p:childTnLst>
                          </p:cTn>
                        </p:par>
                        <p:par>
                          <p:cTn id="108" fill="hold">
                            <p:stCondLst>
                              <p:cond delay="250"/>
                            </p:stCondLst>
                            <p:childTnLst>
                              <p:par>
                                <p:cTn id="109" presetID="10" presetClass="entr" presetSubtype="0" fill="hold" grpId="0" nodeType="after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250"/>
                                        <p:tgtEl>
                                          <p:spTgt spid="92"/>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fade">
                                      <p:cBhvr>
                                        <p:cTn id="115" dur="250"/>
                                        <p:tgtEl>
                                          <p:spTgt spid="93"/>
                                        </p:tgtEl>
                                      </p:cBhvr>
                                    </p:animEffect>
                                  </p:childTnLst>
                                </p:cTn>
                              </p:par>
                            </p:childTnLst>
                          </p:cTn>
                        </p:par>
                        <p:par>
                          <p:cTn id="116" fill="hold">
                            <p:stCondLst>
                              <p:cond delay="750"/>
                            </p:stCondLst>
                            <p:childTnLst>
                              <p:par>
                                <p:cTn id="117" presetID="10" presetClass="entr" presetSubtype="0" fill="hold" grpId="0"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250"/>
                                        <p:tgtEl>
                                          <p:spTgt spid="94"/>
                                        </p:tgtEl>
                                      </p:cBhvr>
                                    </p:animEffect>
                                  </p:childTnLst>
                                </p:cTn>
                              </p:par>
                            </p:childTnLst>
                          </p:cTn>
                        </p:par>
                        <p:par>
                          <p:cTn id="120" fill="hold">
                            <p:stCondLst>
                              <p:cond delay="1000"/>
                            </p:stCondLst>
                            <p:childTnLst>
                              <p:par>
                                <p:cTn id="121" presetID="10" presetClass="entr" presetSubtype="0" fill="hold" grpId="0" nodeType="after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fade">
                                      <p:cBhvr>
                                        <p:cTn id="123" dur="250"/>
                                        <p:tgtEl>
                                          <p:spTgt spid="95"/>
                                        </p:tgtEl>
                                      </p:cBhvr>
                                    </p:animEffect>
                                  </p:childTnLst>
                                </p:cTn>
                              </p:par>
                            </p:childTnLst>
                          </p:cTn>
                        </p:par>
                        <p:par>
                          <p:cTn id="124" fill="hold">
                            <p:stCondLst>
                              <p:cond delay="1250"/>
                            </p:stCondLst>
                            <p:childTnLst>
                              <p:par>
                                <p:cTn id="125" presetID="10" presetClass="entr" presetSubtype="0" fill="hold" grpId="0" nodeType="after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250"/>
                                        <p:tgtEl>
                                          <p:spTgt spid="9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250"/>
                                        <p:tgtEl>
                                          <p:spTgt spid="4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grpId="0"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right)">
                                      <p:cBhvr>
                                        <p:cTn id="137" dur="250"/>
                                        <p:tgtEl>
                                          <p:spTgt spid="102"/>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152"/>
                                        </p:tgtEl>
                                        <p:attrNameLst>
                                          <p:attrName>style.visibility</p:attrName>
                                        </p:attrNameLst>
                                      </p:cBhvr>
                                      <p:to>
                                        <p:strVal val="visible"/>
                                      </p:to>
                                    </p:set>
                                    <p:animEffect transition="in" filter="wipe(left)">
                                      <p:cBhvr>
                                        <p:cTn id="140" dur="500"/>
                                        <p:tgtEl>
                                          <p:spTgt spid="152"/>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128"/>
                                        </p:tgtEl>
                                        <p:attrNameLst>
                                          <p:attrName>style.visibility</p:attrName>
                                        </p:attrNameLst>
                                      </p:cBhvr>
                                      <p:to>
                                        <p:strVal val="visible"/>
                                      </p:to>
                                    </p:set>
                                    <p:animEffect transition="in" filter="wipe(left)">
                                      <p:cBhvr>
                                        <p:cTn id="144" dur="250"/>
                                        <p:tgtEl>
                                          <p:spTgt spid="128"/>
                                        </p:tgtEl>
                                      </p:cBhvr>
                                    </p:animEffect>
                                  </p:childTnLst>
                                </p:cTn>
                              </p:par>
                            </p:childTnLst>
                          </p:cTn>
                        </p:par>
                        <p:par>
                          <p:cTn id="145" fill="hold">
                            <p:stCondLst>
                              <p:cond delay="750"/>
                            </p:stCondLst>
                            <p:childTnLst>
                              <p:par>
                                <p:cTn id="146" presetID="6" presetClass="entr" presetSubtype="32" fill="hold" nodeType="afterEffect">
                                  <p:stCondLst>
                                    <p:cond delay="0"/>
                                  </p:stCondLst>
                                  <p:childTnLst>
                                    <p:set>
                                      <p:cBhvr>
                                        <p:cTn id="147" dur="1" fill="hold">
                                          <p:stCondLst>
                                            <p:cond delay="0"/>
                                          </p:stCondLst>
                                        </p:cTn>
                                        <p:tgtEl>
                                          <p:spTgt spid="121"/>
                                        </p:tgtEl>
                                        <p:attrNameLst>
                                          <p:attrName>style.visibility</p:attrName>
                                        </p:attrNameLst>
                                      </p:cBhvr>
                                      <p:to>
                                        <p:strVal val="visible"/>
                                      </p:to>
                                    </p:set>
                                    <p:animEffect transition="in" filter="circle(out)">
                                      <p:cBhvr>
                                        <p:cTn id="148" dur="250"/>
                                        <p:tgtEl>
                                          <p:spTgt spid="121"/>
                                        </p:tgtEl>
                                      </p:cBhvr>
                                    </p:animEffect>
                                  </p:childTnLst>
                                </p:cTn>
                              </p:par>
                            </p:childTnLst>
                          </p:cTn>
                        </p:par>
                        <p:par>
                          <p:cTn id="149" fill="hold">
                            <p:stCondLst>
                              <p:cond delay="1000"/>
                            </p:stCondLst>
                            <p:childTnLst>
                              <p:par>
                                <p:cTn id="150" presetID="16" presetClass="entr" presetSubtype="37" fill="hold" nodeType="afterEffect">
                                  <p:stCondLst>
                                    <p:cond delay="0"/>
                                  </p:stCondLst>
                                  <p:childTnLst>
                                    <p:set>
                                      <p:cBhvr>
                                        <p:cTn id="151" dur="1" fill="hold">
                                          <p:stCondLst>
                                            <p:cond delay="0"/>
                                          </p:stCondLst>
                                        </p:cTn>
                                        <p:tgtEl>
                                          <p:spTgt spid="115"/>
                                        </p:tgtEl>
                                        <p:attrNameLst>
                                          <p:attrName>style.visibility</p:attrName>
                                        </p:attrNameLst>
                                      </p:cBhvr>
                                      <p:to>
                                        <p:strVal val="visible"/>
                                      </p:to>
                                    </p:set>
                                    <p:animEffect transition="in" filter="barn(outVertical)">
                                      <p:cBhvr>
                                        <p:cTn id="152" dur="250"/>
                                        <p:tgtEl>
                                          <p:spTgt spid="115"/>
                                        </p:tgtEl>
                                      </p:cBhvr>
                                    </p:animEffect>
                                  </p:childTnLst>
                                </p:cTn>
                              </p:par>
                            </p:childTnLst>
                          </p:cTn>
                        </p:par>
                        <p:par>
                          <p:cTn id="153" fill="hold">
                            <p:stCondLst>
                              <p:cond delay="1250"/>
                            </p:stCondLst>
                            <p:childTnLst>
                              <p:par>
                                <p:cTn id="154" presetID="22" presetClass="entr" presetSubtype="4" fill="hold" nodeType="afterEffect">
                                  <p:stCondLst>
                                    <p:cond delay="0"/>
                                  </p:stCondLst>
                                  <p:childTnLst>
                                    <p:set>
                                      <p:cBhvr>
                                        <p:cTn id="155" dur="1" fill="hold">
                                          <p:stCondLst>
                                            <p:cond delay="0"/>
                                          </p:stCondLst>
                                        </p:cTn>
                                        <p:tgtEl>
                                          <p:spTgt spid="114"/>
                                        </p:tgtEl>
                                        <p:attrNameLst>
                                          <p:attrName>style.visibility</p:attrName>
                                        </p:attrNameLst>
                                      </p:cBhvr>
                                      <p:to>
                                        <p:strVal val="visible"/>
                                      </p:to>
                                    </p:set>
                                    <p:animEffect transition="in" filter="wipe(down)">
                                      <p:cBhvr>
                                        <p:cTn id="156" dur="150"/>
                                        <p:tgtEl>
                                          <p:spTgt spid="114"/>
                                        </p:tgtEl>
                                      </p:cBhvr>
                                    </p:animEffect>
                                  </p:childTnLst>
                                </p:cTn>
                              </p:par>
                            </p:childTnLst>
                          </p:cTn>
                        </p:par>
                        <p:par>
                          <p:cTn id="157" fill="hold">
                            <p:stCondLst>
                              <p:cond delay="1400"/>
                            </p:stCondLst>
                            <p:childTnLst>
                              <p:par>
                                <p:cTn id="158" presetID="16" presetClass="entr" presetSubtype="42" fill="hold" nodeType="afterEffect">
                                  <p:stCondLst>
                                    <p:cond delay="0"/>
                                  </p:stCondLst>
                                  <p:childTnLst>
                                    <p:set>
                                      <p:cBhvr>
                                        <p:cTn id="159" dur="1" fill="hold">
                                          <p:stCondLst>
                                            <p:cond delay="0"/>
                                          </p:stCondLst>
                                        </p:cTn>
                                        <p:tgtEl>
                                          <p:spTgt spid="116"/>
                                        </p:tgtEl>
                                        <p:attrNameLst>
                                          <p:attrName>style.visibility</p:attrName>
                                        </p:attrNameLst>
                                      </p:cBhvr>
                                      <p:to>
                                        <p:strVal val="visible"/>
                                      </p:to>
                                    </p:set>
                                    <p:animEffect transition="in" filter="barn(outHorizontal)">
                                      <p:cBhvr>
                                        <p:cTn id="160" dur="250"/>
                                        <p:tgtEl>
                                          <p:spTgt spid="116"/>
                                        </p:tgtEl>
                                      </p:cBhvr>
                                    </p:animEffect>
                                  </p:childTnLst>
                                </p:cTn>
                              </p:par>
                            </p:childTnLst>
                          </p:cTn>
                        </p:par>
                        <p:par>
                          <p:cTn id="161" fill="hold">
                            <p:stCondLst>
                              <p:cond delay="1650"/>
                            </p:stCondLst>
                            <p:childTnLst>
                              <p:par>
                                <p:cTn id="162" presetID="22" presetClass="entr" presetSubtype="8" fill="hold" nodeType="afterEffect">
                                  <p:stCondLst>
                                    <p:cond delay="0"/>
                                  </p:stCondLst>
                                  <p:childTnLst>
                                    <p:set>
                                      <p:cBhvr>
                                        <p:cTn id="163" dur="1" fill="hold">
                                          <p:stCondLst>
                                            <p:cond delay="0"/>
                                          </p:stCondLst>
                                        </p:cTn>
                                        <p:tgtEl>
                                          <p:spTgt spid="119"/>
                                        </p:tgtEl>
                                        <p:attrNameLst>
                                          <p:attrName>style.visibility</p:attrName>
                                        </p:attrNameLst>
                                      </p:cBhvr>
                                      <p:to>
                                        <p:strVal val="visible"/>
                                      </p:to>
                                    </p:set>
                                    <p:animEffect transition="in" filter="wipe(left)">
                                      <p:cBhvr>
                                        <p:cTn id="164" dur="250"/>
                                        <p:tgtEl>
                                          <p:spTgt spid="119"/>
                                        </p:tgtEl>
                                      </p:cBhvr>
                                    </p:animEffect>
                                  </p:childTnLst>
                                </p:cTn>
                              </p:par>
                              <p:par>
                                <p:cTn id="165" presetID="22" presetClass="entr" presetSubtype="4" fill="hold" nodeType="with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wipe(down)">
                                      <p:cBhvr>
                                        <p:cTn id="167" dur="150"/>
                                        <p:tgtEl>
                                          <p:spTgt spid="117"/>
                                        </p:tgtEl>
                                      </p:cBhvr>
                                    </p:animEffect>
                                  </p:childTnLst>
                                </p:cTn>
                              </p:par>
                            </p:childTnLst>
                          </p:cTn>
                        </p:par>
                        <p:par>
                          <p:cTn id="168" fill="hold">
                            <p:stCondLst>
                              <p:cond delay="1900"/>
                            </p:stCondLst>
                            <p:childTnLst>
                              <p:par>
                                <p:cTn id="169" presetID="22" presetClass="entr" presetSubtype="4" fill="hold" nodeType="after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down)">
                                      <p:cBhvr>
                                        <p:cTn id="171" dur="150"/>
                                        <p:tgtEl>
                                          <p:spTgt spid="118"/>
                                        </p:tgtEl>
                                      </p:cBhvr>
                                    </p:animEffect>
                                  </p:childTnLst>
                                </p:cTn>
                              </p:par>
                            </p:childTnLst>
                          </p:cTn>
                        </p:par>
                        <p:par>
                          <p:cTn id="172" fill="hold">
                            <p:stCondLst>
                              <p:cond delay="2050"/>
                            </p:stCondLst>
                            <p:childTnLst>
                              <p:par>
                                <p:cTn id="173" presetID="22" presetClass="entr" presetSubtype="1" fill="hold" nodeType="afterEffect">
                                  <p:stCondLst>
                                    <p:cond delay="0"/>
                                  </p:stCondLst>
                                  <p:childTnLst>
                                    <p:set>
                                      <p:cBhvr>
                                        <p:cTn id="174" dur="1" fill="hold">
                                          <p:stCondLst>
                                            <p:cond delay="0"/>
                                          </p:stCondLst>
                                        </p:cTn>
                                        <p:tgtEl>
                                          <p:spTgt spid="113"/>
                                        </p:tgtEl>
                                        <p:attrNameLst>
                                          <p:attrName>style.visibility</p:attrName>
                                        </p:attrNameLst>
                                      </p:cBhvr>
                                      <p:to>
                                        <p:strVal val="visible"/>
                                      </p:to>
                                    </p:set>
                                    <p:animEffect transition="in" filter="wipe(up)">
                                      <p:cBhvr>
                                        <p:cTn id="175" dur="150"/>
                                        <p:tgtEl>
                                          <p:spTgt spid="113"/>
                                        </p:tgtEl>
                                      </p:cBhvr>
                                    </p:animEffect>
                                  </p:childTnLst>
                                </p:cTn>
                              </p:par>
                            </p:childTnLst>
                          </p:cTn>
                        </p:par>
                        <p:par>
                          <p:cTn id="176" fill="hold">
                            <p:stCondLst>
                              <p:cond delay="2200"/>
                            </p:stCondLst>
                            <p:childTnLst>
                              <p:par>
                                <p:cTn id="177" presetID="22" presetClass="entr" presetSubtype="4" fill="hold" nodeType="afterEffect">
                                  <p:stCondLst>
                                    <p:cond delay="0"/>
                                  </p:stCondLst>
                                  <p:childTnLst>
                                    <p:set>
                                      <p:cBhvr>
                                        <p:cTn id="178" dur="1" fill="hold">
                                          <p:stCondLst>
                                            <p:cond delay="0"/>
                                          </p:stCondLst>
                                        </p:cTn>
                                        <p:tgtEl>
                                          <p:spTgt spid="111"/>
                                        </p:tgtEl>
                                        <p:attrNameLst>
                                          <p:attrName>style.visibility</p:attrName>
                                        </p:attrNameLst>
                                      </p:cBhvr>
                                      <p:to>
                                        <p:strVal val="visible"/>
                                      </p:to>
                                    </p:set>
                                    <p:animEffect transition="in" filter="wipe(down)">
                                      <p:cBhvr>
                                        <p:cTn id="179" dur="150"/>
                                        <p:tgtEl>
                                          <p:spTgt spid="111"/>
                                        </p:tgtEl>
                                      </p:cBhvr>
                                    </p:animEffect>
                                  </p:childTnLst>
                                </p:cTn>
                              </p:par>
                            </p:childTnLst>
                          </p:cTn>
                        </p:par>
                        <p:par>
                          <p:cTn id="180" fill="hold">
                            <p:stCondLst>
                              <p:cond delay="2350"/>
                            </p:stCondLst>
                            <p:childTnLst>
                              <p:par>
                                <p:cTn id="181" presetID="22" presetClass="entr" presetSubtype="8" fill="hold" nodeType="after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wipe(left)">
                                      <p:cBhvr>
                                        <p:cTn id="183" dur="250"/>
                                        <p:tgtEl>
                                          <p:spTgt spid="120"/>
                                        </p:tgtEl>
                                      </p:cBhvr>
                                    </p:animEffect>
                                  </p:childTnLst>
                                </p:cTn>
                              </p:par>
                              <p:par>
                                <p:cTn id="184" presetID="6" presetClass="entr" presetSubtype="32" fill="hold" nodeType="withEffect">
                                  <p:stCondLst>
                                    <p:cond delay="100"/>
                                  </p:stCondLst>
                                  <p:childTnLst>
                                    <p:set>
                                      <p:cBhvr>
                                        <p:cTn id="185" dur="1" fill="hold">
                                          <p:stCondLst>
                                            <p:cond delay="0"/>
                                          </p:stCondLst>
                                        </p:cTn>
                                        <p:tgtEl>
                                          <p:spTgt spid="123"/>
                                        </p:tgtEl>
                                        <p:attrNameLst>
                                          <p:attrName>style.visibility</p:attrName>
                                        </p:attrNameLst>
                                      </p:cBhvr>
                                      <p:to>
                                        <p:strVal val="visible"/>
                                      </p:to>
                                    </p:set>
                                    <p:animEffect transition="in" filter="circle(out)">
                                      <p:cBhvr>
                                        <p:cTn id="186" dur="250"/>
                                        <p:tgtEl>
                                          <p:spTgt spid="123"/>
                                        </p:tgtEl>
                                      </p:cBhvr>
                                    </p:animEffect>
                                  </p:childTnLst>
                                </p:cTn>
                              </p:par>
                            </p:childTnLst>
                          </p:cTn>
                        </p:par>
                        <p:par>
                          <p:cTn id="187" fill="hold">
                            <p:stCondLst>
                              <p:cond delay="2700"/>
                            </p:stCondLst>
                            <p:childTnLst>
                              <p:par>
                                <p:cTn id="188" presetID="16" presetClass="entr" presetSubtype="42" fill="hold" nodeType="after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outHorizontal)">
                                      <p:cBhvr>
                                        <p:cTn id="190" dur="250"/>
                                        <p:tgtEl>
                                          <p:spTgt spid="106"/>
                                        </p:tgtEl>
                                      </p:cBhvr>
                                    </p:animEffect>
                                  </p:childTnLst>
                                </p:cTn>
                              </p:par>
                            </p:childTnLst>
                          </p:cTn>
                        </p:par>
                        <p:par>
                          <p:cTn id="191" fill="hold">
                            <p:stCondLst>
                              <p:cond delay="2950"/>
                            </p:stCondLst>
                            <p:childTnLst>
                              <p:par>
                                <p:cTn id="192" presetID="16" presetClass="entr" presetSubtype="37" fill="hold" nodeType="afterEffect">
                                  <p:stCondLst>
                                    <p:cond delay="0"/>
                                  </p:stCondLst>
                                  <p:childTnLst>
                                    <p:set>
                                      <p:cBhvr>
                                        <p:cTn id="193" dur="1" fill="hold">
                                          <p:stCondLst>
                                            <p:cond delay="0"/>
                                          </p:stCondLst>
                                        </p:cTn>
                                        <p:tgtEl>
                                          <p:spTgt spid="112"/>
                                        </p:tgtEl>
                                        <p:attrNameLst>
                                          <p:attrName>style.visibility</p:attrName>
                                        </p:attrNameLst>
                                      </p:cBhvr>
                                      <p:to>
                                        <p:strVal val="visible"/>
                                      </p:to>
                                    </p:set>
                                    <p:animEffect transition="in" filter="barn(outVertical)">
                                      <p:cBhvr>
                                        <p:cTn id="194" dur="250"/>
                                        <p:tgtEl>
                                          <p:spTgt spid="112"/>
                                        </p:tgtEl>
                                      </p:cBhvr>
                                    </p:animEffect>
                                  </p:childTnLst>
                                </p:cTn>
                              </p:par>
                            </p:childTnLst>
                          </p:cTn>
                        </p:par>
                        <p:par>
                          <p:cTn id="195" fill="hold">
                            <p:stCondLst>
                              <p:cond delay="3200"/>
                            </p:stCondLst>
                            <p:childTnLst>
                              <p:par>
                                <p:cTn id="196" presetID="22" presetClass="entr" presetSubtype="4" fill="hold" nodeType="afterEffect">
                                  <p:stCondLst>
                                    <p:cond delay="0"/>
                                  </p:stCondLst>
                                  <p:childTnLst>
                                    <p:set>
                                      <p:cBhvr>
                                        <p:cTn id="197" dur="1" fill="hold">
                                          <p:stCondLst>
                                            <p:cond delay="0"/>
                                          </p:stCondLst>
                                        </p:cTn>
                                        <p:tgtEl>
                                          <p:spTgt spid="110"/>
                                        </p:tgtEl>
                                        <p:attrNameLst>
                                          <p:attrName>style.visibility</p:attrName>
                                        </p:attrNameLst>
                                      </p:cBhvr>
                                      <p:to>
                                        <p:strVal val="visible"/>
                                      </p:to>
                                    </p:set>
                                    <p:animEffect transition="in" filter="wipe(down)">
                                      <p:cBhvr>
                                        <p:cTn id="198" dur="150"/>
                                        <p:tgtEl>
                                          <p:spTgt spid="110"/>
                                        </p:tgtEl>
                                      </p:cBhvr>
                                    </p:animEffect>
                                  </p:childTnLst>
                                </p:cTn>
                              </p:par>
                            </p:childTnLst>
                          </p:cTn>
                        </p:par>
                        <p:par>
                          <p:cTn id="199" fill="hold">
                            <p:stCondLst>
                              <p:cond delay="3350"/>
                            </p:stCondLst>
                            <p:childTnLst>
                              <p:par>
                                <p:cTn id="200" presetID="6" presetClass="entr" presetSubtype="32" fill="hold" nodeType="afterEffect">
                                  <p:stCondLst>
                                    <p:cond delay="0"/>
                                  </p:stCondLst>
                                  <p:childTnLst>
                                    <p:set>
                                      <p:cBhvr>
                                        <p:cTn id="201" dur="1" fill="hold">
                                          <p:stCondLst>
                                            <p:cond delay="0"/>
                                          </p:stCondLst>
                                        </p:cTn>
                                        <p:tgtEl>
                                          <p:spTgt spid="122"/>
                                        </p:tgtEl>
                                        <p:attrNameLst>
                                          <p:attrName>style.visibility</p:attrName>
                                        </p:attrNameLst>
                                      </p:cBhvr>
                                      <p:to>
                                        <p:strVal val="visible"/>
                                      </p:to>
                                    </p:set>
                                    <p:animEffect transition="in" filter="circle(out)">
                                      <p:cBhvr>
                                        <p:cTn id="202" dur="250"/>
                                        <p:tgtEl>
                                          <p:spTgt spid="122"/>
                                        </p:tgtEl>
                                      </p:cBhvr>
                                    </p:animEffect>
                                  </p:childTnLst>
                                </p:cTn>
                              </p:par>
                            </p:childTnLst>
                          </p:cTn>
                        </p:par>
                        <p:par>
                          <p:cTn id="203" fill="hold">
                            <p:stCondLst>
                              <p:cond delay="3600"/>
                            </p:stCondLst>
                            <p:childTnLst>
                              <p:par>
                                <p:cTn id="204" presetID="16" presetClass="entr" presetSubtype="42" fill="hold" nodeType="after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barn(outHorizontal)">
                                      <p:cBhvr>
                                        <p:cTn id="206" dur="250"/>
                                        <p:tgtEl>
                                          <p:spTgt spid="108"/>
                                        </p:tgtEl>
                                      </p:cBhvr>
                                    </p:animEffect>
                                  </p:childTnLst>
                                </p:cTn>
                              </p:par>
                            </p:childTnLst>
                          </p:cTn>
                        </p:par>
                        <p:par>
                          <p:cTn id="207" fill="hold">
                            <p:stCondLst>
                              <p:cond delay="3850"/>
                            </p:stCondLst>
                            <p:childTnLst>
                              <p:par>
                                <p:cTn id="208" presetID="16" presetClass="entr" presetSubtype="37" fill="hold" nodeType="after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barn(outVertical)">
                                      <p:cBhvr>
                                        <p:cTn id="210" dur="250"/>
                                        <p:tgtEl>
                                          <p:spTgt spid="109"/>
                                        </p:tgtEl>
                                      </p:cBhvr>
                                    </p:animEffect>
                                  </p:childTnLst>
                                </p:cTn>
                              </p:par>
                            </p:childTnLst>
                          </p:cTn>
                        </p:par>
                        <p:par>
                          <p:cTn id="211" fill="hold">
                            <p:stCondLst>
                              <p:cond delay="4100"/>
                            </p:stCondLst>
                            <p:childTnLst>
                              <p:par>
                                <p:cTn id="212" presetID="16" presetClass="entr" presetSubtype="42" fill="hold" nodeType="afterEffect">
                                  <p:stCondLst>
                                    <p:cond delay="0"/>
                                  </p:stCondLst>
                                  <p:childTnLst>
                                    <p:set>
                                      <p:cBhvr>
                                        <p:cTn id="213" dur="1" fill="hold">
                                          <p:stCondLst>
                                            <p:cond delay="0"/>
                                          </p:stCondLst>
                                        </p:cTn>
                                        <p:tgtEl>
                                          <p:spTgt spid="107"/>
                                        </p:tgtEl>
                                        <p:attrNameLst>
                                          <p:attrName>style.visibility</p:attrName>
                                        </p:attrNameLst>
                                      </p:cBhvr>
                                      <p:to>
                                        <p:strVal val="visible"/>
                                      </p:to>
                                    </p:set>
                                    <p:animEffect transition="in" filter="barn(outHorizontal)">
                                      <p:cBhvr>
                                        <p:cTn id="214" dur="250"/>
                                        <p:tgtEl>
                                          <p:spTgt spid="10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154"/>
                                        </p:tgtEl>
                                        <p:attrNameLst>
                                          <p:attrName>style.visibility</p:attrName>
                                        </p:attrNameLst>
                                      </p:cBhvr>
                                      <p:to>
                                        <p:strVal val="visible"/>
                                      </p:to>
                                    </p:set>
                                    <p:animEffect transition="in" filter="fade">
                                      <p:cBhvr>
                                        <p:cTn id="219" dur="250"/>
                                        <p:tgtEl>
                                          <p:spTgt spid="154"/>
                                        </p:tgtEl>
                                      </p:cBhvr>
                                    </p:animEffect>
                                  </p:childTnLst>
                                </p:cTn>
                              </p:par>
                            </p:childTnLst>
                          </p:cTn>
                        </p:par>
                        <p:par>
                          <p:cTn id="220" fill="hold">
                            <p:stCondLst>
                              <p:cond delay="250"/>
                            </p:stCondLst>
                            <p:childTnLst>
                              <p:par>
                                <p:cTn id="221" presetID="22" presetClass="entr" presetSubtype="8" fill="hold" nodeType="afterEffect">
                                  <p:stCondLst>
                                    <p:cond delay="0"/>
                                  </p:stCondLst>
                                  <p:childTnLst>
                                    <p:set>
                                      <p:cBhvr>
                                        <p:cTn id="222" dur="1" fill="hold">
                                          <p:stCondLst>
                                            <p:cond delay="0"/>
                                          </p:stCondLst>
                                        </p:cTn>
                                        <p:tgtEl>
                                          <p:spTgt spid="132"/>
                                        </p:tgtEl>
                                        <p:attrNameLst>
                                          <p:attrName>style.visibility</p:attrName>
                                        </p:attrNameLst>
                                      </p:cBhvr>
                                      <p:to>
                                        <p:strVal val="visible"/>
                                      </p:to>
                                    </p:set>
                                    <p:animEffect transition="in" filter="wipe(left)">
                                      <p:cBhvr>
                                        <p:cTn id="223" dur="150"/>
                                        <p:tgtEl>
                                          <p:spTgt spid="132"/>
                                        </p:tgtEl>
                                      </p:cBhvr>
                                    </p:animEffect>
                                  </p:childTnLst>
                                </p:cTn>
                              </p:par>
                            </p:childTnLst>
                          </p:cTn>
                        </p:par>
                        <p:par>
                          <p:cTn id="224" fill="hold">
                            <p:stCondLst>
                              <p:cond delay="400"/>
                            </p:stCondLst>
                            <p:childTnLst>
                              <p:par>
                                <p:cTn id="225" presetID="22" presetClass="entr" presetSubtype="8" fill="hold" nodeType="afterEffect">
                                  <p:stCondLst>
                                    <p:cond delay="0"/>
                                  </p:stCondLst>
                                  <p:childTnLst>
                                    <p:set>
                                      <p:cBhvr>
                                        <p:cTn id="226" dur="1" fill="hold">
                                          <p:stCondLst>
                                            <p:cond delay="0"/>
                                          </p:stCondLst>
                                        </p:cTn>
                                        <p:tgtEl>
                                          <p:spTgt spid="138"/>
                                        </p:tgtEl>
                                        <p:attrNameLst>
                                          <p:attrName>style.visibility</p:attrName>
                                        </p:attrNameLst>
                                      </p:cBhvr>
                                      <p:to>
                                        <p:strVal val="visible"/>
                                      </p:to>
                                    </p:set>
                                    <p:animEffect transition="in" filter="wipe(left)">
                                      <p:cBhvr>
                                        <p:cTn id="227" dur="150"/>
                                        <p:tgtEl>
                                          <p:spTgt spid="138"/>
                                        </p:tgtEl>
                                      </p:cBhvr>
                                    </p:animEffect>
                                  </p:childTnLst>
                                </p:cTn>
                              </p:par>
                            </p:childTnLst>
                          </p:cTn>
                        </p:par>
                        <p:par>
                          <p:cTn id="228" fill="hold">
                            <p:stCondLst>
                              <p:cond delay="550"/>
                            </p:stCondLst>
                            <p:childTnLst>
                              <p:par>
                                <p:cTn id="229" presetID="22" presetClass="entr" presetSubtype="8" fill="hold" nodeType="afterEffect">
                                  <p:stCondLst>
                                    <p:cond delay="0"/>
                                  </p:stCondLst>
                                  <p:childTnLst>
                                    <p:set>
                                      <p:cBhvr>
                                        <p:cTn id="230" dur="1" fill="hold">
                                          <p:stCondLst>
                                            <p:cond delay="0"/>
                                          </p:stCondLst>
                                        </p:cTn>
                                        <p:tgtEl>
                                          <p:spTgt spid="129"/>
                                        </p:tgtEl>
                                        <p:attrNameLst>
                                          <p:attrName>style.visibility</p:attrName>
                                        </p:attrNameLst>
                                      </p:cBhvr>
                                      <p:to>
                                        <p:strVal val="visible"/>
                                      </p:to>
                                    </p:set>
                                    <p:animEffect transition="in" filter="wipe(left)">
                                      <p:cBhvr>
                                        <p:cTn id="231" dur="150"/>
                                        <p:tgtEl>
                                          <p:spTgt spid="129"/>
                                        </p:tgtEl>
                                      </p:cBhvr>
                                    </p:animEffect>
                                  </p:childTnLst>
                                </p:cTn>
                              </p:par>
                            </p:childTnLst>
                          </p:cTn>
                        </p:par>
                        <p:par>
                          <p:cTn id="232" fill="hold">
                            <p:stCondLst>
                              <p:cond delay="700"/>
                            </p:stCondLst>
                            <p:childTnLst>
                              <p:par>
                                <p:cTn id="233" presetID="22" presetClass="entr" presetSubtype="8" fill="hold" nodeType="afterEffect">
                                  <p:stCondLst>
                                    <p:cond delay="0"/>
                                  </p:stCondLst>
                                  <p:childTnLst>
                                    <p:set>
                                      <p:cBhvr>
                                        <p:cTn id="234" dur="1" fill="hold">
                                          <p:stCondLst>
                                            <p:cond delay="0"/>
                                          </p:stCondLst>
                                        </p:cTn>
                                        <p:tgtEl>
                                          <p:spTgt spid="135"/>
                                        </p:tgtEl>
                                        <p:attrNameLst>
                                          <p:attrName>style.visibility</p:attrName>
                                        </p:attrNameLst>
                                      </p:cBhvr>
                                      <p:to>
                                        <p:strVal val="visible"/>
                                      </p:to>
                                    </p:set>
                                    <p:animEffect transition="in" filter="wipe(left)">
                                      <p:cBhvr>
                                        <p:cTn id="235" dur="150"/>
                                        <p:tgtEl>
                                          <p:spTgt spid="135"/>
                                        </p:tgtEl>
                                      </p:cBhvr>
                                    </p:animEffect>
                                  </p:childTnLst>
                                </p:cTn>
                              </p:par>
                            </p:childTnLst>
                          </p:cTn>
                        </p:par>
                        <p:par>
                          <p:cTn id="236" fill="hold">
                            <p:stCondLst>
                              <p:cond delay="850"/>
                            </p:stCondLst>
                            <p:childTnLst>
                              <p:par>
                                <p:cTn id="237" presetID="22" presetClass="entr" presetSubtype="8" fill="hold" nodeType="afterEffect">
                                  <p:stCondLst>
                                    <p:cond delay="0"/>
                                  </p:stCondLst>
                                  <p:childTnLst>
                                    <p:set>
                                      <p:cBhvr>
                                        <p:cTn id="238" dur="1" fill="hold">
                                          <p:stCondLst>
                                            <p:cond delay="0"/>
                                          </p:stCondLst>
                                        </p:cTn>
                                        <p:tgtEl>
                                          <p:spTgt spid="142"/>
                                        </p:tgtEl>
                                        <p:attrNameLst>
                                          <p:attrName>style.visibility</p:attrName>
                                        </p:attrNameLst>
                                      </p:cBhvr>
                                      <p:to>
                                        <p:strVal val="visible"/>
                                      </p:to>
                                    </p:set>
                                    <p:animEffect transition="in" filter="wipe(left)">
                                      <p:cBhvr>
                                        <p:cTn id="239" dur="150"/>
                                        <p:tgtEl>
                                          <p:spTgt spid="142"/>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53" grpId="0" animBg="1"/>
      <p:bldP spid="55" grpId="0" animBg="1"/>
      <p:bldP spid="56" grpId="0" animBg="1"/>
      <p:bldP spid="49" grpId="0" animBg="1"/>
      <p:bldP spid="58" grpId="0" animBg="1"/>
      <p:bldP spid="59" grpId="0" animBg="1"/>
      <p:bldP spid="83" grpId="0" animBg="1"/>
      <p:bldP spid="84" grpId="0" animBg="1"/>
      <p:bldP spid="85" grpId="0"/>
      <p:bldP spid="92" grpId="0" animBg="1"/>
      <p:bldP spid="93" grpId="0" animBg="1"/>
      <p:bldP spid="94" grpId="0" animBg="1"/>
      <p:bldP spid="95" grpId="0" animBg="1"/>
      <p:bldP spid="96" grpId="0" animBg="1"/>
      <p:bldP spid="100" grpId="0"/>
      <p:bldP spid="101" grpId="0"/>
      <p:bldP spid="102" grpId="0"/>
      <p:bldP spid="1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BAD350-64F1-1869-6F1F-5A20BABEE47B}"/>
              </a:ext>
            </a:extLst>
          </p:cNvPr>
          <p:cNvSpPr txBox="1"/>
          <p:nvPr/>
        </p:nvSpPr>
        <p:spPr>
          <a:xfrm>
            <a:off x="1026695" y="1267326"/>
            <a:ext cx="5200463"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1: Get data</a:t>
            </a:r>
          </a:p>
        </p:txBody>
      </p:sp>
      <p:sp>
        <p:nvSpPr>
          <p:cNvPr id="2" name="TextBox 1">
            <a:extLst>
              <a:ext uri="{FF2B5EF4-FFF2-40B4-BE49-F238E27FC236}">
                <a16:creationId xmlns:a16="http://schemas.microsoft.com/office/drawing/2014/main" id="{53EAE63F-36A2-0E6A-E4EB-0C96260B5FEF}"/>
              </a:ext>
            </a:extLst>
          </p:cNvPr>
          <p:cNvSpPr txBox="1"/>
          <p:nvPr/>
        </p:nvSpPr>
        <p:spPr>
          <a:xfrm>
            <a:off x="1026695" y="2367580"/>
            <a:ext cx="5255862"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2: Use data</a:t>
            </a:r>
          </a:p>
        </p:txBody>
      </p:sp>
      <p:sp>
        <p:nvSpPr>
          <p:cNvPr id="15" name="Freeform: Shape 14">
            <a:extLst>
              <a:ext uri="{FF2B5EF4-FFF2-40B4-BE49-F238E27FC236}">
                <a16:creationId xmlns:a16="http://schemas.microsoft.com/office/drawing/2014/main" id="{E94BB926-ADCC-E64F-0937-FDEBA8D4831A}"/>
              </a:ext>
            </a:extLst>
          </p:cNvPr>
          <p:cNvSpPr/>
          <p:nvPr/>
        </p:nvSpPr>
        <p:spPr bwMode="auto">
          <a:xfrm>
            <a:off x="6227158" y="1501500"/>
            <a:ext cx="292973" cy="446245"/>
          </a:xfrm>
          <a:custGeom>
            <a:avLst/>
            <a:gdLst>
              <a:gd name="connsiteX0" fmla="*/ 0 w 379142"/>
              <a:gd name="connsiteY0" fmla="*/ 0 h 542692"/>
              <a:gd name="connsiteX1" fmla="*/ 379142 w 379142"/>
              <a:gd name="connsiteY1" fmla="*/ 542692 h 542692"/>
            </a:gdLst>
            <a:ahLst/>
            <a:cxnLst>
              <a:cxn ang="0">
                <a:pos x="connsiteX0" y="connsiteY0"/>
              </a:cxn>
              <a:cxn ang="0">
                <a:pos x="connsiteX1" y="connsiteY1"/>
              </a:cxn>
            </a:cxnLst>
            <a:rect l="l" t="t" r="r" b="b"/>
            <a:pathLst>
              <a:path w="379142" h="542692">
                <a:moveTo>
                  <a:pt x="0" y="0"/>
                </a:moveTo>
                <a:cubicBezTo>
                  <a:pt x="148063" y="187712"/>
                  <a:pt x="296127" y="375424"/>
                  <a:pt x="379142" y="542692"/>
                </a:cubicBezTo>
              </a:path>
            </a:pathLst>
          </a:custGeom>
          <a:noFill/>
          <a:ln w="1270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Freeform: Shape 15">
            <a:extLst>
              <a:ext uri="{FF2B5EF4-FFF2-40B4-BE49-F238E27FC236}">
                <a16:creationId xmlns:a16="http://schemas.microsoft.com/office/drawing/2014/main" id="{38CDA534-E44F-546C-B9CA-A1D89E048C09}"/>
              </a:ext>
            </a:extLst>
          </p:cNvPr>
          <p:cNvSpPr/>
          <p:nvPr/>
        </p:nvSpPr>
        <p:spPr bwMode="auto">
          <a:xfrm flipV="1">
            <a:off x="6520131" y="932080"/>
            <a:ext cx="505522" cy="1015665"/>
          </a:xfrm>
          <a:custGeom>
            <a:avLst/>
            <a:gdLst>
              <a:gd name="connsiteX0" fmla="*/ 0 w 379142"/>
              <a:gd name="connsiteY0" fmla="*/ 0 h 542692"/>
              <a:gd name="connsiteX1" fmla="*/ 379142 w 379142"/>
              <a:gd name="connsiteY1" fmla="*/ 542692 h 542692"/>
            </a:gdLst>
            <a:ahLst/>
            <a:cxnLst>
              <a:cxn ang="0">
                <a:pos x="connsiteX0" y="connsiteY0"/>
              </a:cxn>
              <a:cxn ang="0">
                <a:pos x="connsiteX1" y="connsiteY1"/>
              </a:cxn>
            </a:cxnLst>
            <a:rect l="l" t="t" r="r" b="b"/>
            <a:pathLst>
              <a:path w="379142" h="542692">
                <a:moveTo>
                  <a:pt x="0" y="0"/>
                </a:moveTo>
                <a:cubicBezTo>
                  <a:pt x="148063" y="187712"/>
                  <a:pt x="296127" y="375424"/>
                  <a:pt x="379142" y="542692"/>
                </a:cubicBezTo>
              </a:path>
            </a:pathLst>
          </a:custGeom>
          <a:noFill/>
          <a:ln w="1270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85225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50"/>
                                        <p:tgtEl>
                                          <p:spTgt spid="16"/>
                                        </p:tgtEl>
                                      </p:cBhvr>
                                    </p:animEffect>
                                  </p:childTnLst>
                                </p:cTn>
                              </p:par>
                            </p:childTnLst>
                          </p:cTn>
                        </p:par>
                        <p:par>
                          <p:cTn id="12" fill="hold">
                            <p:stCondLst>
                              <p:cond delay="500"/>
                            </p:stCondLst>
                            <p:childTnLst>
                              <p:par>
                                <p:cTn id="13" presetID="9" presetClass="emph" presetSubtype="0" grpId="0" nodeType="afterEffect">
                                  <p:stCondLst>
                                    <p:cond delay="0"/>
                                  </p:stCondLst>
                                  <p:childTnLst>
                                    <p:set>
                                      <p:cBhvr>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2c1fdf382c_0_119"/>
          <p:cNvSpPr txBox="1">
            <a:spLocks noGrp="1"/>
          </p:cNvSpPr>
          <p:nvPr>
            <p:ph type="title"/>
          </p:nvPr>
        </p:nvSpPr>
        <p:spPr>
          <a:xfrm>
            <a:off x="1989600" y="764375"/>
            <a:ext cx="9516600" cy="12930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000"/>
              <a:t>Learning Analytics to Optimize Spaced Repetition</a:t>
            </a:r>
            <a:endParaRPr sz="3000"/>
          </a:p>
        </p:txBody>
      </p:sp>
      <p:sp>
        <p:nvSpPr>
          <p:cNvPr id="2" name="Title">
            <a:extLst>
              <a:ext uri="{FF2B5EF4-FFF2-40B4-BE49-F238E27FC236}">
                <a16:creationId xmlns:a16="http://schemas.microsoft.com/office/drawing/2014/main" id="{60AEBEBD-9866-BF86-2CB5-72FD2F4BA65A}"/>
              </a:ext>
            </a:extLst>
          </p:cNvPr>
          <p:cNvSpPr txBox="1">
            <a:spLocks/>
          </p:cNvSpPr>
          <p:nvPr/>
        </p:nvSpPr>
        <p:spPr bwMode="auto">
          <a:xfrm>
            <a:off x="523875" y="964399"/>
            <a:ext cx="3705225" cy="3102775"/>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lvl="0" algn="r" rtl="0" eaLnBrk="1" fontAlgn="base" hangingPunct="1">
              <a:lnSpc>
                <a:spcPct val="90000"/>
              </a:lnSpc>
              <a:spcBef>
                <a:spcPts val="0"/>
              </a:spcBef>
              <a:spcAft>
                <a:spcPts val="0"/>
              </a:spcAft>
              <a:buClr>
                <a:schemeClr val="lt1"/>
              </a:buClr>
              <a:buSzPts val="1800"/>
              <a:buNone/>
              <a:defRPr sz="2800" b="1">
                <a:solidFill>
                  <a:schemeClr val="bg1"/>
                </a:solidFill>
                <a:latin typeface="+mj-lt"/>
                <a:ea typeface="+mj-ea"/>
                <a:cs typeface="+mj-cs"/>
              </a:defRPr>
            </a:lvl1pPr>
            <a:lvl2pPr lvl="1" algn="l" rtl="0" eaLnBrk="1" fontAlgn="base" hangingPunct="1">
              <a:spcBef>
                <a:spcPts val="0"/>
              </a:spcBef>
              <a:spcAft>
                <a:spcPts val="0"/>
              </a:spcAft>
              <a:buSzPts val="1400"/>
              <a:buNone/>
              <a:defRPr sz="4267" b="1">
                <a:solidFill>
                  <a:srgbClr val="F77B0B"/>
                </a:solidFill>
                <a:latin typeface="Tahoma" charset="0"/>
              </a:defRPr>
            </a:lvl2pPr>
            <a:lvl3pPr lvl="2" algn="l" rtl="0" eaLnBrk="1" fontAlgn="base" hangingPunct="1">
              <a:spcBef>
                <a:spcPts val="0"/>
              </a:spcBef>
              <a:spcAft>
                <a:spcPts val="0"/>
              </a:spcAft>
              <a:buSzPts val="1400"/>
              <a:buNone/>
              <a:defRPr sz="4267" b="1">
                <a:solidFill>
                  <a:srgbClr val="F77B0B"/>
                </a:solidFill>
                <a:latin typeface="Tahoma" charset="0"/>
              </a:defRPr>
            </a:lvl3pPr>
            <a:lvl4pPr lvl="3" algn="l" rtl="0" eaLnBrk="1" fontAlgn="base" hangingPunct="1">
              <a:spcBef>
                <a:spcPts val="0"/>
              </a:spcBef>
              <a:spcAft>
                <a:spcPts val="0"/>
              </a:spcAft>
              <a:buSzPts val="1400"/>
              <a:buNone/>
              <a:defRPr sz="4267" b="1">
                <a:solidFill>
                  <a:srgbClr val="F77B0B"/>
                </a:solidFill>
                <a:latin typeface="Tahoma" charset="0"/>
              </a:defRPr>
            </a:lvl4pPr>
            <a:lvl5pPr lvl="4" algn="l" rtl="0" eaLnBrk="1" fontAlgn="base" hangingPunct="1">
              <a:spcBef>
                <a:spcPts val="0"/>
              </a:spcBef>
              <a:spcAft>
                <a:spcPts val="0"/>
              </a:spcAft>
              <a:buSzPts val="1400"/>
              <a:buNone/>
              <a:defRPr sz="4267" b="1">
                <a:solidFill>
                  <a:srgbClr val="F77B0B"/>
                </a:solidFill>
                <a:latin typeface="Tahoma" charset="0"/>
              </a:defRPr>
            </a:lvl5pPr>
            <a:lvl6pPr marL="609585" lvl="5" algn="l" rtl="0" eaLnBrk="1" fontAlgn="base" hangingPunct="1">
              <a:spcBef>
                <a:spcPts val="0"/>
              </a:spcBef>
              <a:spcAft>
                <a:spcPts val="0"/>
              </a:spcAft>
              <a:buSzPts val="1400"/>
              <a:buNone/>
              <a:defRPr sz="4267" b="1">
                <a:solidFill>
                  <a:srgbClr val="F77B0B"/>
                </a:solidFill>
                <a:latin typeface="Tahoma" charset="0"/>
              </a:defRPr>
            </a:lvl6pPr>
            <a:lvl7pPr marL="1219170" lvl="6" algn="l" rtl="0" eaLnBrk="1" fontAlgn="base" hangingPunct="1">
              <a:spcBef>
                <a:spcPts val="0"/>
              </a:spcBef>
              <a:spcAft>
                <a:spcPts val="0"/>
              </a:spcAft>
              <a:buSzPts val="1400"/>
              <a:buNone/>
              <a:defRPr sz="4267" b="1">
                <a:solidFill>
                  <a:srgbClr val="F77B0B"/>
                </a:solidFill>
                <a:latin typeface="Tahoma" charset="0"/>
              </a:defRPr>
            </a:lvl7pPr>
            <a:lvl8pPr marL="1828754" lvl="7" algn="l" rtl="0" eaLnBrk="1" fontAlgn="base" hangingPunct="1">
              <a:spcBef>
                <a:spcPts val="0"/>
              </a:spcBef>
              <a:spcAft>
                <a:spcPts val="0"/>
              </a:spcAft>
              <a:buSzPts val="1400"/>
              <a:buNone/>
              <a:defRPr sz="4267" b="1">
                <a:solidFill>
                  <a:srgbClr val="F77B0B"/>
                </a:solidFill>
                <a:latin typeface="Tahoma" charset="0"/>
              </a:defRPr>
            </a:lvl8pPr>
            <a:lvl9pPr marL="2438339" lvl="8" algn="l" rtl="0" eaLnBrk="1" fontAlgn="base" hangingPunct="1">
              <a:spcBef>
                <a:spcPts val="0"/>
              </a:spcBef>
              <a:spcAft>
                <a:spcPts val="0"/>
              </a:spcAft>
              <a:buSzPts val="1400"/>
              <a:buNone/>
              <a:defRPr sz="4267" b="1">
                <a:solidFill>
                  <a:srgbClr val="F77B0B"/>
                </a:solidFill>
                <a:latin typeface="Tahoma" charset="0"/>
              </a:defRPr>
            </a:lvl9pPr>
          </a:lstStyle>
          <a:p>
            <a:pPr algn="ctr"/>
            <a:r>
              <a:rPr lang="en-US" sz="3600" b="0" kern="0"/>
              <a:t>EXAMPLE Learning Analytics to Optimize Spaced Repetition</a:t>
            </a:r>
            <a:endParaRPr lang="en-US" sz="3600" b="0" kern="0" dirty="0"/>
          </a:p>
        </p:txBody>
      </p:sp>
      <p:pic>
        <p:nvPicPr>
          <p:cNvPr id="3" name="Duolingo Team">
            <a:extLst>
              <a:ext uri="{FF2B5EF4-FFF2-40B4-BE49-F238E27FC236}">
                <a16:creationId xmlns:a16="http://schemas.microsoft.com/office/drawing/2014/main" id="{2400FE46-B8F2-D238-F850-F6721FD5EA35}"/>
              </a:ext>
            </a:extLst>
          </p:cNvPr>
          <p:cNvPicPr preferRelativeResize="0"/>
          <p:nvPr/>
        </p:nvPicPr>
        <p:blipFill rotWithShape="1">
          <a:blip r:embed="rId3">
            <a:alphaModFix/>
          </a:blip>
          <a:srcRect b="17824"/>
          <a:stretch/>
        </p:blipFill>
        <p:spPr>
          <a:xfrm>
            <a:off x="2902421" y="999470"/>
            <a:ext cx="6430834" cy="5058430"/>
          </a:xfrm>
          <a:prstGeom prst="rect">
            <a:avLst/>
          </a:prstGeom>
          <a:noFill/>
          <a:ln>
            <a:noFill/>
          </a:ln>
          <a:effectLst>
            <a:outerShdw blurRad="50800" dist="38100" dir="2700000" algn="tl" rotWithShape="0">
              <a:prstClr val="black">
                <a:alpha val="40000"/>
              </a:prstClr>
            </a:outerShdw>
          </a:effectLst>
        </p:spPr>
      </p:pic>
      <p:pic>
        <p:nvPicPr>
          <p:cNvPr id="4" name="App">
            <a:extLst>
              <a:ext uri="{FF2B5EF4-FFF2-40B4-BE49-F238E27FC236}">
                <a16:creationId xmlns:a16="http://schemas.microsoft.com/office/drawing/2014/main" id="{B8085D75-6429-C3B1-C02D-0385BEAEF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910803"/>
            <a:ext cx="10629902" cy="5220832"/>
          </a:xfrm>
          <a:prstGeom prst="rect">
            <a:avLst/>
          </a:prstGeom>
          <a:noFill/>
          <a:extLst>
            <a:ext uri="{909E8E84-426E-40DD-AFC4-6F175D3DCCD1}">
              <a14:hiddenFill xmlns:a14="http://schemas.microsoft.com/office/drawing/2010/main">
                <a:solidFill>
                  <a:srgbClr val="FFFFFF"/>
                </a:solidFill>
              </a14:hiddenFill>
            </a:ext>
          </a:extLst>
        </p:spPr>
      </p:pic>
      <p:pic>
        <p:nvPicPr>
          <p:cNvPr id="6" name="Forgetting Curve">
            <a:extLst>
              <a:ext uri="{FF2B5EF4-FFF2-40B4-BE49-F238E27FC236}">
                <a16:creationId xmlns:a16="http://schemas.microsoft.com/office/drawing/2014/main" id="{7367480E-255C-5DA8-3E17-C1D6DDBF6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4559">
            <a:off x="1627650" y="521836"/>
            <a:ext cx="7620000" cy="5419725"/>
          </a:xfrm>
          <a:prstGeom prst="rect">
            <a:avLst/>
          </a:prstGeom>
          <a:noFill/>
          <a:ln>
            <a:solidFill>
              <a:srgbClr val="616161"/>
            </a:solidFill>
          </a:ln>
          <a:effectLst>
            <a:outerShdw blurRad="50800" dist="50800" dir="8100000" algn="tr" rotWithShape="0">
              <a:prstClr val="black">
                <a:alpha val="67000"/>
              </a:prstClr>
            </a:outerShdw>
          </a:effectLst>
          <a:extLst>
            <a:ext uri="{909E8E84-426E-40DD-AFC4-6F175D3DCCD1}">
              <a14:hiddenFill xmlns:a14="http://schemas.microsoft.com/office/drawing/2010/main">
                <a:solidFill>
                  <a:srgbClr val="FFFFFF"/>
                </a:solidFill>
              </a14:hiddenFill>
            </a:ext>
          </a:extLst>
        </p:spPr>
      </p:pic>
      <p:pic>
        <p:nvPicPr>
          <p:cNvPr id="5" name="Bird" descr="Duolingo - The world's best way to learn a language">
            <a:extLst>
              <a:ext uri="{FF2B5EF4-FFF2-40B4-BE49-F238E27FC236}">
                <a16:creationId xmlns:a16="http://schemas.microsoft.com/office/drawing/2014/main" id="{A801ED9F-2511-5AC4-A4D2-BED8168FE6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2503"/>
          <a:stretch/>
        </p:blipFill>
        <p:spPr bwMode="auto">
          <a:xfrm>
            <a:off x="7955601" y="4525729"/>
            <a:ext cx="3455349" cy="2332271"/>
          </a:xfrm>
          <a:prstGeom prst="rect">
            <a:avLst/>
          </a:prstGeom>
          <a:noFill/>
          <a:effectLst>
            <a:outerShdw blurRad="76200" sx="103000" sy="103000" algn="ctr" rotWithShape="0">
              <a:prstClr val="black">
                <a:alpha val="6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74">
                                              <p:stCondLst>
                                                <p:cond delay="0"/>
                                              </p:stCondLst>
                                            </p:cTn>
                                            <p:tgtEl>
                                              <p:spTgt spid="5"/>
                                            </p:tgtEl>
                                          </p:cBhvr>
                                        </p:animEffect>
                                        <p:anim calcmode="lin" valueType="num">
                                          <p:cBhvr>
                                            <p:cTn id="12" dur="54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5"/>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5"/>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5"/>
                                            </p:tgtEl>
                                            <p:attrNameLst>
                                              <p:attrName>ppt_y</p:attrName>
                                            </p:attrNameLst>
                                          </p:cBhvr>
                                          <p:tavLst>
                                            <p:tav tm="0" fmla="#ppt_y-sin(pi*$)/81">
                                              <p:val>
                                                <p:fltVal val="0"/>
                                              </p:val>
                                            </p:tav>
                                            <p:tav tm="100000">
                                              <p:val>
                                                <p:fltVal val="1"/>
                                              </p:val>
                                            </p:tav>
                                          </p:tavLst>
                                        </p:anim>
                                        <p:animScale>
                                          <p:cBhvr>
                                            <p:cTn id="17" dur="8">
                                              <p:stCondLst>
                                                <p:cond delay="195"/>
                                              </p:stCondLst>
                                            </p:cTn>
                                            <p:tgtEl>
                                              <p:spTgt spid="5"/>
                                            </p:tgtEl>
                                          </p:cBhvr>
                                          <p:to x="100000" y="60000"/>
                                        </p:animScale>
                                        <p:animScale>
                                          <p:cBhvr>
                                            <p:cTn id="18" dur="50" decel="50000">
                                              <p:stCondLst>
                                                <p:cond delay="203"/>
                                              </p:stCondLst>
                                            </p:cTn>
                                            <p:tgtEl>
                                              <p:spTgt spid="5"/>
                                            </p:tgtEl>
                                          </p:cBhvr>
                                          <p:to x="100000" y="100000"/>
                                        </p:animScale>
                                        <p:animScale>
                                          <p:cBhvr>
                                            <p:cTn id="19" dur="8">
                                              <p:stCondLst>
                                                <p:cond delay="394"/>
                                              </p:stCondLst>
                                            </p:cTn>
                                            <p:tgtEl>
                                              <p:spTgt spid="5"/>
                                            </p:tgtEl>
                                          </p:cBhvr>
                                          <p:to x="100000" y="80000"/>
                                        </p:animScale>
                                        <p:animScale>
                                          <p:cBhvr>
                                            <p:cTn id="20" dur="50" decel="50000">
                                              <p:stCondLst>
                                                <p:cond delay="401"/>
                                              </p:stCondLst>
                                            </p:cTn>
                                            <p:tgtEl>
                                              <p:spTgt spid="5"/>
                                            </p:tgtEl>
                                          </p:cBhvr>
                                          <p:to x="100000" y="100000"/>
                                        </p:animScale>
                                        <p:animScale>
                                          <p:cBhvr>
                                            <p:cTn id="21" dur="8">
                                              <p:stCondLst>
                                                <p:cond delay="493"/>
                                              </p:stCondLst>
                                            </p:cTn>
                                            <p:tgtEl>
                                              <p:spTgt spid="5"/>
                                            </p:tgtEl>
                                          </p:cBhvr>
                                          <p:to x="100000" y="90000"/>
                                        </p:animScale>
                                        <p:animScale>
                                          <p:cBhvr>
                                            <p:cTn id="22" dur="50" decel="50000">
                                              <p:stCondLst>
                                                <p:cond delay="500"/>
                                              </p:stCondLst>
                                            </p:cTn>
                                            <p:tgtEl>
                                              <p:spTgt spid="5"/>
                                            </p:tgtEl>
                                          </p:cBhvr>
                                          <p:to x="100000" y="100000"/>
                                        </p:animScale>
                                        <p:animScale>
                                          <p:cBhvr>
                                            <p:cTn id="23" dur="8">
                                              <p:stCondLst>
                                                <p:cond delay="542"/>
                                              </p:stCondLst>
                                            </p:cTn>
                                            <p:tgtEl>
                                              <p:spTgt spid="5"/>
                                            </p:tgtEl>
                                          </p:cBhvr>
                                          <p:to x="100000" y="95000"/>
                                        </p:animScale>
                                        <p:animScale>
                                          <p:cBhvr>
                                            <p:cTn id="24" dur="50" decel="50000">
                                              <p:stCondLst>
                                                <p:cond delay="550"/>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50000">
                                          <p:cBhvr additive="base">
                                            <p:cTn id="29"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74">
                                              <p:stCondLst>
                                                <p:cond delay="0"/>
                                              </p:stCondLst>
                                            </p:cTn>
                                            <p:tgtEl>
                                              <p:spTgt spid="5"/>
                                            </p:tgtEl>
                                          </p:cBhvr>
                                        </p:animEffect>
                                        <p:anim calcmode="lin" valueType="num">
                                          <p:cBhvr>
                                            <p:cTn id="12" dur="54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5"/>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5"/>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5"/>
                                            </p:tgtEl>
                                            <p:attrNameLst>
                                              <p:attrName>ppt_y</p:attrName>
                                            </p:attrNameLst>
                                          </p:cBhvr>
                                          <p:tavLst>
                                            <p:tav tm="0" fmla="#ppt_y-sin(pi*$)/81">
                                              <p:val>
                                                <p:fltVal val="0"/>
                                              </p:val>
                                            </p:tav>
                                            <p:tav tm="100000">
                                              <p:val>
                                                <p:fltVal val="1"/>
                                              </p:val>
                                            </p:tav>
                                          </p:tavLst>
                                        </p:anim>
                                        <p:animScale>
                                          <p:cBhvr>
                                            <p:cTn id="17" dur="8">
                                              <p:stCondLst>
                                                <p:cond delay="195"/>
                                              </p:stCondLst>
                                            </p:cTn>
                                            <p:tgtEl>
                                              <p:spTgt spid="5"/>
                                            </p:tgtEl>
                                          </p:cBhvr>
                                          <p:to x="100000" y="60000"/>
                                        </p:animScale>
                                        <p:animScale>
                                          <p:cBhvr>
                                            <p:cTn id="18" dur="50" decel="50000">
                                              <p:stCondLst>
                                                <p:cond delay="203"/>
                                              </p:stCondLst>
                                            </p:cTn>
                                            <p:tgtEl>
                                              <p:spTgt spid="5"/>
                                            </p:tgtEl>
                                          </p:cBhvr>
                                          <p:to x="100000" y="100000"/>
                                        </p:animScale>
                                        <p:animScale>
                                          <p:cBhvr>
                                            <p:cTn id="19" dur="8">
                                              <p:stCondLst>
                                                <p:cond delay="394"/>
                                              </p:stCondLst>
                                            </p:cTn>
                                            <p:tgtEl>
                                              <p:spTgt spid="5"/>
                                            </p:tgtEl>
                                          </p:cBhvr>
                                          <p:to x="100000" y="80000"/>
                                        </p:animScale>
                                        <p:animScale>
                                          <p:cBhvr>
                                            <p:cTn id="20" dur="50" decel="50000">
                                              <p:stCondLst>
                                                <p:cond delay="401"/>
                                              </p:stCondLst>
                                            </p:cTn>
                                            <p:tgtEl>
                                              <p:spTgt spid="5"/>
                                            </p:tgtEl>
                                          </p:cBhvr>
                                          <p:to x="100000" y="100000"/>
                                        </p:animScale>
                                        <p:animScale>
                                          <p:cBhvr>
                                            <p:cTn id="21" dur="8">
                                              <p:stCondLst>
                                                <p:cond delay="493"/>
                                              </p:stCondLst>
                                            </p:cTn>
                                            <p:tgtEl>
                                              <p:spTgt spid="5"/>
                                            </p:tgtEl>
                                          </p:cBhvr>
                                          <p:to x="100000" y="90000"/>
                                        </p:animScale>
                                        <p:animScale>
                                          <p:cBhvr>
                                            <p:cTn id="22" dur="50" decel="50000">
                                              <p:stCondLst>
                                                <p:cond delay="500"/>
                                              </p:stCondLst>
                                            </p:cTn>
                                            <p:tgtEl>
                                              <p:spTgt spid="5"/>
                                            </p:tgtEl>
                                          </p:cBhvr>
                                          <p:to x="100000" y="100000"/>
                                        </p:animScale>
                                        <p:animScale>
                                          <p:cBhvr>
                                            <p:cTn id="23" dur="8">
                                              <p:stCondLst>
                                                <p:cond delay="542"/>
                                              </p:stCondLst>
                                            </p:cTn>
                                            <p:tgtEl>
                                              <p:spTgt spid="5"/>
                                            </p:tgtEl>
                                          </p:cBhvr>
                                          <p:to x="100000" y="95000"/>
                                        </p:animScale>
                                        <p:animScale>
                                          <p:cBhvr>
                                            <p:cTn id="24" dur="50" decel="50000">
                                              <p:stCondLst>
                                                <p:cond delay="550"/>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94DE2DB-F6AF-45C7-944E-C7FE1BDABD48}"/>
              </a:ext>
            </a:extLst>
          </p:cNvPr>
          <p:cNvGrpSpPr/>
          <p:nvPr/>
        </p:nvGrpSpPr>
        <p:grpSpPr>
          <a:xfrm>
            <a:off x="6800941" y="379127"/>
            <a:ext cx="3345490" cy="3422896"/>
            <a:chOff x="6308429" y="379127"/>
            <a:chExt cx="3345490" cy="3422896"/>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01"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03E98C-3F52-47CE-98AC-0424C5BDDF56}"/>
                </a:ext>
              </a:extLst>
            </p:cNvPr>
            <p:cNvSpPr txBox="1"/>
            <p:nvPr/>
          </p:nvSpPr>
          <p:spPr>
            <a:xfrm>
              <a:off x="6308429" y="379127"/>
              <a:ext cx="3345490"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Engineers Begin to Scale</a:t>
              </a:r>
            </a:p>
          </p:txBody>
        </p:sp>
      </p:grpSp>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spTree>
    <p:extLst>
      <p:ext uri="{BB962C8B-B14F-4D97-AF65-F5344CB8AC3E}">
        <p14:creationId xmlns:p14="http://schemas.microsoft.com/office/powerpoint/2010/main" val="140378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1" fill="hold" nodeType="withEffect">
                                  <p:stCondLst>
                                    <p:cond delay="15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50"/>
                                        <p:tgtEl>
                                          <p:spTgt spid="7"/>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250"/>
                                        <p:tgtEl>
                                          <p:spTgt spid="1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50"/>
                                        <p:tgtEl>
                                          <p:spTgt spid="18"/>
                                        </p:tgtEl>
                                      </p:cBhvr>
                                    </p:animEffect>
                                  </p:childTnLst>
                                </p:cTn>
                              </p:par>
                            </p:childTnLst>
                          </p:cTn>
                        </p:par>
                        <p:par>
                          <p:cTn id="35" fill="hold">
                            <p:stCondLst>
                              <p:cond delay="150"/>
                            </p:stCondLst>
                            <p:childTnLst>
                              <p:par>
                                <p:cTn id="36" presetID="10" presetClass="entr" presetSubtype="0" fill="hold" nodeType="afterEffect">
                                  <p:stCondLst>
                                    <p:cond delay="0"/>
                                  </p:stCondLst>
                                  <p:childTnLst>
                                    <p:set>
                                      <p:cBhvr>
                                        <p:cTn id="37" dur="1" fill="hold">
                                          <p:stCondLst>
                                            <p:cond delay="0"/>
                                          </p:stCondLst>
                                        </p:cTn>
                                        <p:tgtEl>
                                          <p:spTgt spid="2049"/>
                                        </p:tgtEl>
                                        <p:attrNameLst>
                                          <p:attrName>style.visibility</p:attrName>
                                        </p:attrNameLst>
                                      </p:cBhvr>
                                      <p:to>
                                        <p:strVal val="visible"/>
                                      </p:to>
                                    </p:set>
                                    <p:animEffect transition="in" filter="fade">
                                      <p:cBhvr>
                                        <p:cTn id="38" dur="250"/>
                                        <p:tgtEl>
                                          <p:spTgt spid="20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250"/>
                                        <p:tgtEl>
                                          <p:spTgt spid="26"/>
                                        </p:tgtEl>
                                      </p:cBhvr>
                                    </p:animEffect>
                                  </p:childTnLst>
                                </p:cTn>
                              </p:par>
                            </p:childTnLst>
                          </p:cTn>
                        </p:par>
                        <p:par>
                          <p:cTn id="44" fill="hold">
                            <p:stCondLst>
                              <p:cond delay="250"/>
                            </p:stCondLst>
                            <p:childTnLst>
                              <p:par>
                                <p:cTn id="45" presetID="10" presetClass="entr" presetSubtype="0" fill="hold" nodeType="after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25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9" name="3Gears">
            <a:extLst>
              <a:ext uri="{FF2B5EF4-FFF2-40B4-BE49-F238E27FC236}">
                <a16:creationId xmlns:a16="http://schemas.microsoft.com/office/drawing/2014/main" id="{1BADFDEF-B0DE-D2B7-752C-991FDB074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8235" y="1122232"/>
            <a:ext cx="3114875" cy="2737812"/>
          </a:xfrm>
          <a:prstGeom prst="rect">
            <a:avLst/>
          </a:prstGeom>
          <a:effectLst>
            <a:glow rad="101600">
              <a:schemeClr val="bg1">
                <a:alpha val="40000"/>
              </a:schemeClr>
            </a:glow>
          </a:effectLst>
        </p:spPr>
      </p:pic>
      <p:pic>
        <p:nvPicPr>
          <p:cNvPr id="60" name="3Secure Cloud">
            <a:extLst>
              <a:ext uri="{FF2B5EF4-FFF2-40B4-BE49-F238E27FC236}">
                <a16:creationId xmlns:a16="http://schemas.microsoft.com/office/drawing/2014/main" id="{CFD1A522-974C-F748-A7CA-579C79EB0F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8092" y="1415135"/>
            <a:ext cx="1436155" cy="932887"/>
          </a:xfrm>
          <a:prstGeom prst="rect">
            <a:avLst/>
          </a:prstGeom>
        </p:spPr>
      </p:pic>
      <p:pic>
        <p:nvPicPr>
          <p:cNvPr id="14" name="Graphic 13">
            <a:extLst>
              <a:ext uri="{FF2B5EF4-FFF2-40B4-BE49-F238E27FC236}">
                <a16:creationId xmlns:a16="http://schemas.microsoft.com/office/drawing/2014/main" id="{236A7C12-1B71-C2C1-2187-BF6570EAD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847" y="2382090"/>
            <a:ext cx="981075" cy="733425"/>
          </a:xfrm>
          <a:prstGeom prst="rect">
            <a:avLst/>
          </a:prstGeom>
        </p:spPr>
      </p:pic>
      <p:sp>
        <p:nvSpPr>
          <p:cNvPr id="176" name="TextBox 175">
            <a:extLst>
              <a:ext uri="{FF2B5EF4-FFF2-40B4-BE49-F238E27FC236}">
                <a16:creationId xmlns:a16="http://schemas.microsoft.com/office/drawing/2014/main" id="{755399AD-8069-B5DC-0ABE-D7944B8818EF}"/>
              </a:ext>
            </a:extLst>
          </p:cNvPr>
          <p:cNvSpPr txBox="1"/>
          <p:nvPr/>
        </p:nvSpPr>
        <p:spPr>
          <a:xfrm>
            <a:off x="1526185" y="2271214"/>
            <a:ext cx="5384551"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1. What question do we want the data to answer?</a:t>
            </a:r>
          </a:p>
        </p:txBody>
      </p:sp>
      <p:sp>
        <p:nvSpPr>
          <p:cNvPr id="49" name="TextBox 48">
            <a:extLst>
              <a:ext uri="{FF2B5EF4-FFF2-40B4-BE49-F238E27FC236}">
                <a16:creationId xmlns:a16="http://schemas.microsoft.com/office/drawing/2014/main" id="{FCC37173-3DC3-C589-2CBF-90B1A9A17AEF}"/>
              </a:ext>
            </a:extLst>
          </p:cNvPr>
          <p:cNvSpPr txBox="1"/>
          <p:nvPr/>
        </p:nvSpPr>
        <p:spPr>
          <a:xfrm>
            <a:off x="1526185" y="2865574"/>
            <a:ext cx="5249194"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2. Do we have the data to answer this question? </a:t>
            </a:r>
          </a:p>
        </p:txBody>
      </p:sp>
      <p:sp>
        <p:nvSpPr>
          <p:cNvPr id="50" name="TextBox 49">
            <a:extLst>
              <a:ext uri="{FF2B5EF4-FFF2-40B4-BE49-F238E27FC236}">
                <a16:creationId xmlns:a16="http://schemas.microsoft.com/office/drawing/2014/main" id="{21CE9B38-A138-970C-DB65-A67C8D5B9803}"/>
              </a:ext>
            </a:extLst>
          </p:cNvPr>
          <p:cNvSpPr txBox="1"/>
          <p:nvPr/>
        </p:nvSpPr>
        <p:spPr>
          <a:xfrm>
            <a:off x="1526185" y="3459934"/>
            <a:ext cx="3503395"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3. Translate into data questions.</a:t>
            </a:r>
          </a:p>
        </p:txBody>
      </p:sp>
      <p:sp>
        <p:nvSpPr>
          <p:cNvPr id="52" name="TextBox 51">
            <a:extLst>
              <a:ext uri="{FF2B5EF4-FFF2-40B4-BE49-F238E27FC236}">
                <a16:creationId xmlns:a16="http://schemas.microsoft.com/office/drawing/2014/main" id="{0CA4AFCC-FA72-4808-2E66-63E197F81C7B}"/>
              </a:ext>
            </a:extLst>
          </p:cNvPr>
          <p:cNvSpPr txBox="1"/>
          <p:nvPr/>
        </p:nvSpPr>
        <p:spPr>
          <a:xfrm>
            <a:off x="7147287" y="2853105"/>
            <a:ext cx="3714237" cy="369332"/>
          </a:xfrm>
          <a:prstGeom prst="rect">
            <a:avLst/>
          </a:prstGeom>
          <a:noFill/>
        </p:spPr>
        <p:txBody>
          <a:bodyPr wrap="square">
            <a:spAutoFit/>
          </a:bodyPr>
          <a:lstStyle/>
          <a:p>
            <a:r>
              <a:rPr lang="en-US" sz="1800" b="1" dirty="0">
                <a:solidFill>
                  <a:srgbClr val="EB002D"/>
                </a:solidFill>
                <a:latin typeface="Calibri" panose="020F0502020204030204" pitchFamily="34" charset="0"/>
                <a:cs typeface="Calibri" panose="020F0502020204030204" pitchFamily="34" charset="0"/>
              </a:rPr>
              <a:t>No</a:t>
            </a:r>
            <a:r>
              <a:rPr lang="en-US" sz="1800" dirty="0">
                <a:solidFill>
                  <a:srgbClr val="47494D"/>
                </a:solidFill>
                <a:latin typeface="Calibri" panose="020F0502020204030204" pitchFamily="34" charset="0"/>
                <a:cs typeface="Calibri" panose="020F0502020204030204" pitchFamily="34" charset="0"/>
              </a:rPr>
              <a:t> </a:t>
            </a:r>
            <a:r>
              <a:rPr lang="en-US" sz="1800" dirty="0">
                <a:solidFill>
                  <a:srgbClr val="3986A0"/>
                </a:solidFill>
                <a:latin typeface="Calibri" panose="020F0502020204030204" pitchFamily="34" charset="0"/>
                <a:cs typeface="Calibri" panose="020F0502020204030204" pitchFamily="34" charset="0"/>
              </a:rPr>
              <a:t>=  Instrument to collect data</a:t>
            </a:r>
          </a:p>
        </p:txBody>
      </p:sp>
      <p:sp>
        <p:nvSpPr>
          <p:cNvPr id="53" name="TextBox 52">
            <a:extLst>
              <a:ext uri="{FF2B5EF4-FFF2-40B4-BE49-F238E27FC236}">
                <a16:creationId xmlns:a16="http://schemas.microsoft.com/office/drawing/2014/main" id="{A10D9C44-F3A6-F3D8-0AFB-3F464C129340}"/>
              </a:ext>
            </a:extLst>
          </p:cNvPr>
          <p:cNvSpPr txBox="1"/>
          <p:nvPr/>
        </p:nvSpPr>
        <p:spPr>
          <a:xfrm>
            <a:off x="2049886" y="4054294"/>
            <a:ext cx="6130011"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Real-world question: Which students need intervention? </a:t>
            </a:r>
          </a:p>
        </p:txBody>
      </p:sp>
      <p:sp>
        <p:nvSpPr>
          <p:cNvPr id="178" name="Flowchart: Summing Junction 177">
            <a:extLst>
              <a:ext uri="{FF2B5EF4-FFF2-40B4-BE49-F238E27FC236}">
                <a16:creationId xmlns:a16="http://schemas.microsoft.com/office/drawing/2014/main" id="{65F54C21-1318-8F4F-C5A5-5FA346F757F1}"/>
              </a:ext>
            </a:extLst>
          </p:cNvPr>
          <p:cNvSpPr/>
          <p:nvPr/>
        </p:nvSpPr>
        <p:spPr bwMode="auto">
          <a:xfrm>
            <a:off x="6808762" y="2864074"/>
            <a:ext cx="335719" cy="335719"/>
          </a:xfrm>
          <a:prstGeom prst="flowChartSummingJunction">
            <a:avLst/>
          </a:prstGeom>
          <a:noFill/>
          <a:ln w="34925"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charset="0"/>
            </a:endParaRPr>
          </a:p>
        </p:txBody>
      </p:sp>
      <p:sp>
        <p:nvSpPr>
          <p:cNvPr id="57" name="TextBox 56">
            <a:extLst>
              <a:ext uri="{FF2B5EF4-FFF2-40B4-BE49-F238E27FC236}">
                <a16:creationId xmlns:a16="http://schemas.microsoft.com/office/drawing/2014/main" id="{A98B2168-FC44-C1BA-28EF-FA9CABB83632}"/>
              </a:ext>
            </a:extLst>
          </p:cNvPr>
          <p:cNvSpPr txBox="1"/>
          <p:nvPr/>
        </p:nvSpPr>
        <p:spPr>
          <a:xfrm>
            <a:off x="2049886" y="4514490"/>
            <a:ext cx="8982780"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Data questions: How do I predict the probability? What’s the cutoff for intervention?</a:t>
            </a:r>
          </a:p>
        </p:txBody>
      </p:sp>
      <p:pic>
        <p:nvPicPr>
          <p:cNvPr id="58" name="Sensors">
            <a:extLst>
              <a:ext uri="{FF2B5EF4-FFF2-40B4-BE49-F238E27FC236}">
                <a16:creationId xmlns:a16="http://schemas.microsoft.com/office/drawing/2014/main" id="{6C073680-110B-314D-C4DF-346AADA025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0595" y="2274777"/>
            <a:ext cx="1276350" cy="1276350"/>
          </a:xfrm>
          <a:prstGeom prst="rect">
            <a:avLst/>
          </a:prstGeom>
        </p:spPr>
      </p:pic>
      <p:sp>
        <p:nvSpPr>
          <p:cNvPr id="61" name="TextBox 60">
            <a:extLst>
              <a:ext uri="{FF2B5EF4-FFF2-40B4-BE49-F238E27FC236}">
                <a16:creationId xmlns:a16="http://schemas.microsoft.com/office/drawing/2014/main" id="{073BFA33-5B3D-8BDC-4497-D37A55D64708}"/>
              </a:ext>
            </a:extLst>
          </p:cNvPr>
          <p:cNvSpPr txBox="1"/>
          <p:nvPr/>
        </p:nvSpPr>
        <p:spPr>
          <a:xfrm>
            <a:off x="871109" y="1181469"/>
            <a:ext cx="7682424" cy="646331"/>
          </a:xfrm>
          <a:prstGeom prst="rect">
            <a:avLst/>
          </a:prstGeom>
          <a:noFill/>
        </p:spPr>
        <p:txBody>
          <a:bodyPr wrap="none" rtlCol="0">
            <a:spAutoFit/>
          </a:bodyPr>
          <a:lstStyle/>
          <a:p>
            <a:r>
              <a:rPr lang="en-US" sz="3600" b="1" dirty="0">
                <a:solidFill>
                  <a:srgbClr val="35464E"/>
                </a:solidFill>
                <a:latin typeface="Arial" panose="020B0604020202020204" pitchFamily="34" charset="0"/>
                <a:cs typeface="Arial" panose="020B0604020202020204" pitchFamily="34" charset="0"/>
              </a:rPr>
              <a:t>Learning Analytics Process Model</a:t>
            </a:r>
          </a:p>
        </p:txBody>
      </p:sp>
      <p:sp>
        <p:nvSpPr>
          <p:cNvPr id="180" name="Right Brace 179">
            <a:extLst>
              <a:ext uri="{FF2B5EF4-FFF2-40B4-BE49-F238E27FC236}">
                <a16:creationId xmlns:a16="http://schemas.microsoft.com/office/drawing/2014/main" id="{62C1F90E-3A84-896E-565E-8B4CE002EFB0}"/>
              </a:ext>
            </a:extLst>
          </p:cNvPr>
          <p:cNvSpPr/>
          <p:nvPr/>
        </p:nvSpPr>
        <p:spPr bwMode="auto">
          <a:xfrm rot="5400000">
            <a:off x="6044572" y="871389"/>
            <a:ext cx="758869" cy="8875032"/>
          </a:xfrm>
          <a:prstGeom prst="rightBrace">
            <a:avLst>
              <a:gd name="adj1" fmla="val 33528"/>
              <a:gd name="adj2" fmla="val 50000"/>
            </a:avLst>
          </a:prstGeom>
          <a:noFill/>
          <a:ln w="63500" cap="rnd" cmpd="sng" algn="ctr">
            <a:solidFill>
              <a:srgbClr val="DB3F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82" name="Straight Arrow Connector 181">
            <a:extLst>
              <a:ext uri="{FF2B5EF4-FFF2-40B4-BE49-F238E27FC236}">
                <a16:creationId xmlns:a16="http://schemas.microsoft.com/office/drawing/2014/main" id="{16B59766-D3EB-E7F0-DE54-DD28E66AB615}"/>
              </a:ext>
            </a:extLst>
          </p:cNvPr>
          <p:cNvCxnSpPr>
            <a:cxnSpLocks/>
            <a:stCxn id="180" idx="1"/>
          </p:cNvCxnSpPr>
          <p:nvPr/>
        </p:nvCxnSpPr>
        <p:spPr bwMode="auto">
          <a:xfrm>
            <a:off x="6424007" y="5688340"/>
            <a:ext cx="0" cy="1585296"/>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25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2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circle(out)">
                                      <p:cBhvr>
                                        <p:cTn id="17" dur="150"/>
                                        <p:tgtEl>
                                          <p:spTgt spid="178"/>
                                        </p:tgtEl>
                                      </p:cBhvr>
                                    </p:animEffect>
                                  </p:childTnLst>
                                </p:cTn>
                              </p:par>
                            </p:childTnLst>
                          </p:cTn>
                        </p:par>
                        <p:par>
                          <p:cTn id="18" fill="hold">
                            <p:stCondLst>
                              <p:cond delay="150"/>
                            </p:stCondLst>
                            <p:childTnLst>
                              <p:par>
                                <p:cTn id="19" presetID="22" presetClass="entr" presetSubtype="8"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
                                        <p:tgtEl>
                                          <p:spTgt spid="52"/>
                                        </p:tgtEl>
                                      </p:cBhvr>
                                    </p:animEffect>
                                  </p:childTnLst>
                                </p:cTn>
                              </p:par>
                            </p:childTnLst>
                          </p:cTn>
                        </p:par>
                        <p:par>
                          <p:cTn id="22" fill="hold">
                            <p:stCondLst>
                              <p:cond delay="300"/>
                            </p:stCondLst>
                            <p:childTnLst>
                              <p:par>
                                <p:cTn id="23" presetID="10" presetClass="entr" presetSubtype="0"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50"/>
                                        <p:tgtEl>
                                          <p:spTgt spid="58"/>
                                        </p:tgtEl>
                                      </p:cBhvr>
                                    </p:animEffect>
                                  </p:childTnLst>
                                </p:cTn>
                              </p:par>
                              <p:par>
                                <p:cTn id="26" presetID="6" presetClass="entr" presetSubtype="32"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circle(out)">
                                      <p:cBhvr>
                                        <p:cTn id="28" dur="250"/>
                                        <p:tgtEl>
                                          <p:spTgt spid="60"/>
                                        </p:tgtEl>
                                      </p:cBhvr>
                                    </p:animEffect>
                                  </p:childTnLst>
                                </p:cTn>
                              </p:par>
                            </p:childTnLst>
                          </p:cTn>
                        </p:par>
                        <p:par>
                          <p:cTn id="29" fill="hold">
                            <p:stCondLst>
                              <p:cond delay="550"/>
                            </p:stCondLst>
                            <p:childTnLst>
                              <p:par>
                                <p:cTn id="30" presetID="6" presetClass="entr" presetSubtype="32"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circle(ou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250"/>
                                        <p:tgtEl>
                                          <p:spTgt spid="50"/>
                                        </p:tgtEl>
                                      </p:cBhvr>
                                    </p:animEffect>
                                  </p:childTnLst>
                                </p:cTn>
                              </p:par>
                              <p:par>
                                <p:cTn id="38" presetID="10" presetClass="exit" presetSubtype="0" fill="hold" grpId="1" nodeType="withEffect">
                                  <p:stCondLst>
                                    <p:cond delay="0"/>
                                  </p:stCondLst>
                                  <p:childTnLst>
                                    <p:animEffect transition="out" filter="fade">
                                      <p:cBhvr>
                                        <p:cTn id="39" dur="150"/>
                                        <p:tgtEl>
                                          <p:spTgt spid="178"/>
                                        </p:tgtEl>
                                      </p:cBhvr>
                                    </p:animEffect>
                                    <p:set>
                                      <p:cBhvr>
                                        <p:cTn id="40" dur="1" fill="hold">
                                          <p:stCondLst>
                                            <p:cond delay="149"/>
                                          </p:stCondLst>
                                        </p:cTn>
                                        <p:tgtEl>
                                          <p:spTgt spid="17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50"/>
                                        <p:tgtEl>
                                          <p:spTgt spid="52"/>
                                        </p:tgtEl>
                                      </p:cBhvr>
                                    </p:animEffect>
                                    <p:set>
                                      <p:cBhvr>
                                        <p:cTn id="43" dur="1" fill="hold">
                                          <p:stCondLst>
                                            <p:cond delay="149"/>
                                          </p:stCondLst>
                                        </p:cTn>
                                        <p:tgtEl>
                                          <p:spTgt spid="5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50"/>
                                        <p:tgtEl>
                                          <p:spTgt spid="58"/>
                                        </p:tgtEl>
                                      </p:cBhvr>
                                    </p:animEffect>
                                    <p:set>
                                      <p:cBhvr>
                                        <p:cTn id="46" dur="1" fill="hold">
                                          <p:stCondLst>
                                            <p:cond delay="149"/>
                                          </p:stCondLst>
                                        </p:cTn>
                                        <p:tgtEl>
                                          <p:spTgt spid="5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50"/>
                                        <p:tgtEl>
                                          <p:spTgt spid="60"/>
                                        </p:tgtEl>
                                      </p:cBhvr>
                                    </p:animEffect>
                                    <p:set>
                                      <p:cBhvr>
                                        <p:cTn id="49" dur="1" fill="hold">
                                          <p:stCondLst>
                                            <p:cond delay="149"/>
                                          </p:stCondLst>
                                        </p:cTn>
                                        <p:tgtEl>
                                          <p:spTgt spid="6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50"/>
                                        <p:tgtEl>
                                          <p:spTgt spid="59"/>
                                        </p:tgtEl>
                                      </p:cBhvr>
                                    </p:animEffect>
                                    <p:set>
                                      <p:cBhvr>
                                        <p:cTn id="52" dur="1" fill="hold">
                                          <p:stCondLst>
                                            <p:cond delay="149"/>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left)">
                                      <p:cBhvr>
                                        <p:cTn id="57" dur="25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25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barn(inVertical)">
                                      <p:cBhvr>
                                        <p:cTn id="67" dur="250"/>
                                        <p:tgtEl>
                                          <p:spTgt spid="180"/>
                                        </p:tgtEl>
                                      </p:cBhvr>
                                    </p:animEffect>
                                  </p:childTnLst>
                                </p:cTn>
                              </p:par>
                            </p:childTnLst>
                          </p:cTn>
                        </p:par>
                        <p:par>
                          <p:cTn id="68" fill="hold">
                            <p:stCondLst>
                              <p:cond delay="250"/>
                            </p:stCondLst>
                            <p:childTnLst>
                              <p:par>
                                <p:cTn id="69" presetID="22" presetClass="entr" presetSubtype="1" fill="hold" nodeType="afterEffect">
                                  <p:stCondLst>
                                    <p:cond delay="0"/>
                                  </p:stCondLst>
                                  <p:childTnLst>
                                    <p:set>
                                      <p:cBhvr>
                                        <p:cTn id="70" dur="1" fill="hold">
                                          <p:stCondLst>
                                            <p:cond delay="0"/>
                                          </p:stCondLst>
                                        </p:cTn>
                                        <p:tgtEl>
                                          <p:spTgt spid="182"/>
                                        </p:tgtEl>
                                        <p:attrNameLst>
                                          <p:attrName>style.visibility</p:attrName>
                                        </p:attrNameLst>
                                      </p:cBhvr>
                                      <p:to>
                                        <p:strVal val="visible"/>
                                      </p:to>
                                    </p:set>
                                    <p:animEffect transition="in" filter="wipe(up)">
                                      <p:cBhvr>
                                        <p:cTn id="71" dur="15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49" grpId="0"/>
      <p:bldP spid="50" grpId="0"/>
      <p:bldP spid="52" grpId="0"/>
      <p:bldP spid="52" grpId="1"/>
      <p:bldP spid="53" grpId="0"/>
      <p:bldP spid="178" grpId="0" animBg="1"/>
      <p:bldP spid="178" grpId="1" animBg="1"/>
      <p:bldP spid="57" grpId="0"/>
      <p:bldP spid="18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4" name="Rectangle 3">
            <a:extLst>
              <a:ext uri="{FF2B5EF4-FFF2-40B4-BE49-F238E27FC236}">
                <a16:creationId xmlns:a16="http://schemas.microsoft.com/office/drawing/2014/main" id="{32A8C88D-7DA0-39DF-6888-7623B159A2E1}"/>
              </a:ext>
            </a:extLst>
          </p:cNvPr>
          <p:cNvSpPr/>
          <p:nvPr/>
        </p:nvSpPr>
        <p:spPr bwMode="auto">
          <a:xfrm>
            <a:off x="2485505" y="1463040"/>
            <a:ext cx="2990856" cy="5394960"/>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972A3BFE-CD6B-36E4-E578-E83D8A8ED2BD}"/>
              </a:ext>
            </a:extLst>
          </p:cNvPr>
          <p:cNvSpPr/>
          <p:nvPr/>
        </p:nvSpPr>
        <p:spPr bwMode="auto">
          <a:xfrm>
            <a:off x="5620266" y="1463040"/>
            <a:ext cx="2990856" cy="5394960"/>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D5089BE2-AB95-E05B-12B9-1FDDCEA82511}"/>
              </a:ext>
            </a:extLst>
          </p:cNvPr>
          <p:cNvSpPr/>
          <p:nvPr/>
        </p:nvSpPr>
        <p:spPr bwMode="auto">
          <a:xfrm>
            <a:off x="8755028" y="1463040"/>
            <a:ext cx="2990856" cy="5394960"/>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2" name="Arrow: Pentagon 11">
            <a:extLst>
              <a:ext uri="{FF2B5EF4-FFF2-40B4-BE49-F238E27FC236}">
                <a16:creationId xmlns:a16="http://schemas.microsoft.com/office/drawing/2014/main" id="{EDD59B0D-92AF-778F-7CA8-B625712C449C}"/>
              </a:ext>
            </a:extLst>
          </p:cNvPr>
          <p:cNvSpPr/>
          <p:nvPr/>
        </p:nvSpPr>
        <p:spPr bwMode="auto">
          <a:xfrm>
            <a:off x="495721" y="15960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Answer</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the Question</a:t>
            </a:r>
          </a:p>
        </p:txBody>
      </p:sp>
      <p:sp>
        <p:nvSpPr>
          <p:cNvPr id="28" name="Arrow: Pentagon 27">
            <a:extLst>
              <a:ext uri="{FF2B5EF4-FFF2-40B4-BE49-F238E27FC236}">
                <a16:creationId xmlns:a16="http://schemas.microsoft.com/office/drawing/2014/main" id="{544117F9-ECC0-5567-17B6-971AED1A4D6E}"/>
              </a:ext>
            </a:extLst>
          </p:cNvPr>
          <p:cNvSpPr/>
          <p:nvPr/>
        </p:nvSpPr>
        <p:spPr bwMode="auto">
          <a:xfrm>
            <a:off x="495721" y="29676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Goals</a:t>
            </a:r>
          </a:p>
        </p:txBody>
      </p:sp>
      <p:sp>
        <p:nvSpPr>
          <p:cNvPr id="29" name="Arrow: Pentagon 28">
            <a:extLst>
              <a:ext uri="{FF2B5EF4-FFF2-40B4-BE49-F238E27FC236}">
                <a16:creationId xmlns:a16="http://schemas.microsoft.com/office/drawing/2014/main" id="{524E0F9B-18FC-668A-678D-68D2661E714F}"/>
              </a:ext>
            </a:extLst>
          </p:cNvPr>
          <p:cNvSpPr/>
          <p:nvPr/>
        </p:nvSpPr>
        <p:spPr bwMode="auto">
          <a:xfrm>
            <a:off x="495721" y="43392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Examples</a:t>
            </a:r>
          </a:p>
        </p:txBody>
      </p:sp>
      <p:sp>
        <p:nvSpPr>
          <p:cNvPr id="13" name="TextBox 12">
            <a:extLst>
              <a:ext uri="{FF2B5EF4-FFF2-40B4-BE49-F238E27FC236}">
                <a16:creationId xmlns:a16="http://schemas.microsoft.com/office/drawing/2014/main" id="{0819F75A-4B29-1A00-B520-E794B39DA501}"/>
              </a:ext>
            </a:extLst>
          </p:cNvPr>
          <p:cNvSpPr txBox="1"/>
          <p:nvPr/>
        </p:nvSpPr>
        <p:spPr>
          <a:xfrm>
            <a:off x="2485504"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accurately predict new data points (e.g. learner outcomes)?</a:t>
            </a:r>
          </a:p>
        </p:txBody>
      </p:sp>
      <p:sp>
        <p:nvSpPr>
          <p:cNvPr id="31" name="TextBox 30">
            <a:extLst>
              <a:ext uri="{FF2B5EF4-FFF2-40B4-BE49-F238E27FC236}">
                <a16:creationId xmlns:a16="http://schemas.microsoft.com/office/drawing/2014/main" id="{9BD5292D-00D1-6DE8-5C4D-1AC5C03076CE}"/>
              </a:ext>
            </a:extLst>
          </p:cNvPr>
          <p:cNvSpPr txBox="1"/>
          <p:nvPr/>
        </p:nvSpPr>
        <p:spPr>
          <a:xfrm>
            <a:off x="2485504"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 model to predict a single aspect of the data (value or category) with high accuracy and low error</a:t>
            </a:r>
          </a:p>
        </p:txBody>
      </p:sp>
      <p:sp>
        <p:nvSpPr>
          <p:cNvPr id="32" name="TextBox 31">
            <a:extLst>
              <a:ext uri="{FF2B5EF4-FFF2-40B4-BE49-F238E27FC236}">
                <a16:creationId xmlns:a16="http://schemas.microsoft.com/office/drawing/2014/main" id="{578B3E23-5B69-FCF7-B7BC-EA23D7F78B65}"/>
              </a:ext>
            </a:extLst>
          </p:cNvPr>
          <p:cNvSpPr txBox="1"/>
          <p:nvPr/>
        </p:nvSpPr>
        <p:spPr>
          <a:xfrm>
            <a:off x="2485504" y="4286090"/>
            <a:ext cx="2990856" cy="1477328"/>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What’s the probability a learner will successfully complete this course? Should we classify the learner as “likely” or “unlikely” to complete?</a:t>
            </a:r>
          </a:p>
        </p:txBody>
      </p:sp>
      <p:pic>
        <p:nvPicPr>
          <p:cNvPr id="16" name="Picture 15">
            <a:extLst>
              <a:ext uri="{FF2B5EF4-FFF2-40B4-BE49-F238E27FC236}">
                <a16:creationId xmlns:a16="http://schemas.microsoft.com/office/drawing/2014/main" id="{19035D87-A81F-55BC-89CF-1C4CBB8C577B}"/>
              </a:ext>
            </a:extLst>
          </p:cNvPr>
          <p:cNvPicPr>
            <a:picLocks noChangeAspect="1"/>
          </p:cNvPicPr>
          <p:nvPr/>
        </p:nvPicPr>
        <p:blipFill>
          <a:blip r:embed="rId3"/>
          <a:stretch>
            <a:fillRect/>
          </a:stretch>
        </p:blipFill>
        <p:spPr>
          <a:xfrm>
            <a:off x="2826947" y="755154"/>
            <a:ext cx="2213040" cy="1072989"/>
          </a:xfrm>
          <a:prstGeom prst="rect">
            <a:avLst/>
          </a:prstGeom>
        </p:spPr>
      </p:pic>
      <p:pic>
        <p:nvPicPr>
          <p:cNvPr id="17" name="Picture 16">
            <a:extLst>
              <a:ext uri="{FF2B5EF4-FFF2-40B4-BE49-F238E27FC236}">
                <a16:creationId xmlns:a16="http://schemas.microsoft.com/office/drawing/2014/main" id="{F352CBB7-3BCA-6FB4-6A10-4BDD0112F3B8}"/>
              </a:ext>
            </a:extLst>
          </p:cNvPr>
          <p:cNvPicPr>
            <a:picLocks noChangeAspect="1"/>
          </p:cNvPicPr>
          <p:nvPr/>
        </p:nvPicPr>
        <p:blipFill>
          <a:blip r:embed="rId4"/>
          <a:stretch>
            <a:fillRect/>
          </a:stretch>
        </p:blipFill>
        <p:spPr>
          <a:xfrm>
            <a:off x="6145516" y="752704"/>
            <a:ext cx="1908213" cy="1072989"/>
          </a:xfrm>
          <a:prstGeom prst="rect">
            <a:avLst/>
          </a:prstGeom>
        </p:spPr>
      </p:pic>
      <p:pic>
        <p:nvPicPr>
          <p:cNvPr id="18" name="Picture 17">
            <a:extLst>
              <a:ext uri="{FF2B5EF4-FFF2-40B4-BE49-F238E27FC236}">
                <a16:creationId xmlns:a16="http://schemas.microsoft.com/office/drawing/2014/main" id="{9C5C67DE-F04F-AFBA-359C-1AB70DE56FD4}"/>
              </a:ext>
            </a:extLst>
          </p:cNvPr>
          <p:cNvPicPr>
            <a:picLocks noChangeAspect="1"/>
          </p:cNvPicPr>
          <p:nvPr/>
        </p:nvPicPr>
        <p:blipFill>
          <a:blip r:embed="rId5"/>
          <a:stretch>
            <a:fillRect/>
          </a:stretch>
        </p:blipFill>
        <p:spPr>
          <a:xfrm>
            <a:off x="9360287" y="752704"/>
            <a:ext cx="1908213" cy="1072989"/>
          </a:xfrm>
          <a:prstGeom prst="rect">
            <a:avLst/>
          </a:prstGeom>
        </p:spPr>
      </p:pic>
      <p:sp>
        <p:nvSpPr>
          <p:cNvPr id="40" name="TextBox 39">
            <a:extLst>
              <a:ext uri="{FF2B5EF4-FFF2-40B4-BE49-F238E27FC236}">
                <a16:creationId xmlns:a16="http://schemas.microsoft.com/office/drawing/2014/main" id="{CAD98174-C9FC-2764-810C-E75F7C00A3B8}"/>
              </a:ext>
            </a:extLst>
          </p:cNvPr>
          <p:cNvSpPr txBox="1"/>
          <p:nvPr/>
        </p:nvSpPr>
        <p:spPr>
          <a:xfrm>
            <a:off x="5619402" y="1634311"/>
            <a:ext cx="2990856" cy="492443"/>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 meaning can be inferred from the data?</a:t>
            </a:r>
          </a:p>
        </p:txBody>
      </p:sp>
      <p:sp>
        <p:nvSpPr>
          <p:cNvPr id="41" name="TextBox 40">
            <a:extLst>
              <a:ext uri="{FF2B5EF4-FFF2-40B4-BE49-F238E27FC236}">
                <a16:creationId xmlns:a16="http://schemas.microsoft.com/office/drawing/2014/main" id="{A38F612A-82CE-E0CF-DB1D-E84B95E8115F}"/>
              </a:ext>
            </a:extLst>
          </p:cNvPr>
          <p:cNvSpPr txBox="1"/>
          <p:nvPr/>
        </p:nvSpPr>
        <p:spPr>
          <a:xfrm>
            <a:off x="5619402"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An estimate of association between an outcome variable and predictor variables.</a:t>
            </a:r>
          </a:p>
        </p:txBody>
      </p:sp>
      <p:sp>
        <p:nvSpPr>
          <p:cNvPr id="42" name="TextBox 41">
            <a:extLst>
              <a:ext uri="{FF2B5EF4-FFF2-40B4-BE49-F238E27FC236}">
                <a16:creationId xmlns:a16="http://schemas.microsoft.com/office/drawing/2014/main" id="{6EDCA73B-E4BC-0709-E988-21F204C8E462}"/>
              </a:ext>
            </a:extLst>
          </p:cNvPr>
          <p:cNvSpPr txBox="1"/>
          <p:nvPr/>
        </p:nvSpPr>
        <p:spPr>
          <a:xfrm>
            <a:off x="5619402" y="4294404"/>
            <a:ext cx="2990856" cy="1631216"/>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a learner is bored or frustrated?</a:t>
            </a:r>
          </a:p>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the learning activity results in learning?</a:t>
            </a:r>
          </a:p>
        </p:txBody>
      </p:sp>
      <p:sp>
        <p:nvSpPr>
          <p:cNvPr id="43" name="TextBox 42">
            <a:extLst>
              <a:ext uri="{FF2B5EF4-FFF2-40B4-BE49-F238E27FC236}">
                <a16:creationId xmlns:a16="http://schemas.microsoft.com/office/drawing/2014/main" id="{60F8B936-9329-BAA3-5DCE-3AD7AFACFFC7}"/>
              </a:ext>
            </a:extLst>
          </p:cNvPr>
          <p:cNvSpPr txBox="1"/>
          <p:nvPr/>
        </p:nvSpPr>
        <p:spPr>
          <a:xfrm>
            <a:off x="8753301"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isolate the most useful information from a large data set?</a:t>
            </a:r>
          </a:p>
        </p:txBody>
      </p:sp>
      <p:sp>
        <p:nvSpPr>
          <p:cNvPr id="44" name="TextBox 43">
            <a:extLst>
              <a:ext uri="{FF2B5EF4-FFF2-40B4-BE49-F238E27FC236}">
                <a16:creationId xmlns:a16="http://schemas.microsoft.com/office/drawing/2014/main" id="{512B3B48-7AA1-E72D-BD72-E565218FA6D1}"/>
              </a:ext>
            </a:extLst>
          </p:cNvPr>
          <p:cNvSpPr txBox="1"/>
          <p:nvPr/>
        </p:nvSpPr>
        <p:spPr>
          <a:xfrm>
            <a:off x="8753301"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Discover features, patterns, correlations, or anomalies of a data set useful for decision making or further analysis</a:t>
            </a:r>
          </a:p>
        </p:txBody>
      </p:sp>
      <p:sp>
        <p:nvSpPr>
          <p:cNvPr id="45" name="TextBox 44">
            <a:extLst>
              <a:ext uri="{FF2B5EF4-FFF2-40B4-BE49-F238E27FC236}">
                <a16:creationId xmlns:a16="http://schemas.microsoft.com/office/drawing/2014/main" id="{B730F178-4BF7-AFC6-777C-7BFC8FE85DD7}"/>
              </a:ext>
            </a:extLst>
          </p:cNvPr>
          <p:cNvSpPr txBox="1"/>
          <p:nvPr/>
        </p:nvSpPr>
        <p:spPr>
          <a:xfrm>
            <a:off x="8753301" y="4335966"/>
            <a:ext cx="2990856" cy="1723549"/>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What features of the data are most useful for creating a predictive model? What interactions between learners engaged in collaborative learning are most productive?</a:t>
            </a:r>
          </a:p>
        </p:txBody>
      </p:sp>
      <p:pic>
        <p:nvPicPr>
          <p:cNvPr id="46" name="Picture 45">
            <a:extLst>
              <a:ext uri="{FF2B5EF4-FFF2-40B4-BE49-F238E27FC236}">
                <a16:creationId xmlns:a16="http://schemas.microsoft.com/office/drawing/2014/main" id="{B732B98A-1897-BC8B-22A2-66A6072446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3925" y="62787"/>
            <a:ext cx="477078" cy="478270"/>
          </a:xfrm>
          <a:prstGeom prst="rect">
            <a:avLst/>
          </a:prstGeom>
        </p:spPr>
      </p:pic>
      <p:pic>
        <p:nvPicPr>
          <p:cNvPr id="47" name="Picture 46" descr="Text, logo&#10;&#10;Description automatically generated">
            <a:extLst>
              <a:ext uri="{FF2B5EF4-FFF2-40B4-BE49-F238E27FC236}">
                <a16:creationId xmlns:a16="http://schemas.microsoft.com/office/drawing/2014/main" id="{D1D19D40-9B48-1A03-4CD5-B37CCF3CE2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163" y="82770"/>
            <a:ext cx="1094689" cy="438303"/>
          </a:xfrm>
          <a:prstGeom prst="rect">
            <a:avLst/>
          </a:prstGeom>
        </p:spPr>
      </p:pic>
      <p:grpSp>
        <p:nvGrpSpPr>
          <p:cNvPr id="48" name="Group 47">
            <a:extLst>
              <a:ext uri="{FF2B5EF4-FFF2-40B4-BE49-F238E27FC236}">
                <a16:creationId xmlns:a16="http://schemas.microsoft.com/office/drawing/2014/main" id="{651AD39E-69BA-7C88-DE1B-6F6011CCA577}"/>
              </a:ext>
            </a:extLst>
          </p:cNvPr>
          <p:cNvGrpSpPr/>
          <p:nvPr/>
        </p:nvGrpSpPr>
        <p:grpSpPr>
          <a:xfrm>
            <a:off x="177576" y="233016"/>
            <a:ext cx="2160131" cy="286507"/>
            <a:chOff x="177576" y="6503087"/>
            <a:chExt cx="2160131" cy="286507"/>
          </a:xfrm>
        </p:grpSpPr>
        <p:grpSp>
          <p:nvGrpSpPr>
            <p:cNvPr id="51" name="Group 50">
              <a:extLst>
                <a:ext uri="{FF2B5EF4-FFF2-40B4-BE49-F238E27FC236}">
                  <a16:creationId xmlns:a16="http://schemas.microsoft.com/office/drawing/2014/main" id="{4AE36E2B-9D9E-A1B8-8701-7EEB98862795}"/>
                </a:ext>
              </a:extLst>
            </p:cNvPr>
            <p:cNvGrpSpPr/>
            <p:nvPr userDrawn="1"/>
          </p:nvGrpSpPr>
          <p:grpSpPr>
            <a:xfrm>
              <a:off x="177576" y="6503087"/>
              <a:ext cx="861987" cy="282877"/>
              <a:chOff x="177576" y="6503087"/>
              <a:chExt cx="1127548" cy="282877"/>
            </a:xfrm>
          </p:grpSpPr>
          <p:sp>
            <p:nvSpPr>
              <p:cNvPr id="62" name="Rectangle 61">
                <a:extLst>
                  <a:ext uri="{FF2B5EF4-FFF2-40B4-BE49-F238E27FC236}">
                    <a16:creationId xmlns:a16="http://schemas.microsoft.com/office/drawing/2014/main" id="{2A9C5F4B-EB30-A01A-E39B-F404A68F2551}"/>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63" name="Picture 62" descr="twitterlogosmall.png">
                <a:extLst>
                  <a:ext uri="{FF2B5EF4-FFF2-40B4-BE49-F238E27FC236}">
                    <a16:creationId xmlns:a16="http://schemas.microsoft.com/office/drawing/2014/main" id="{E6969938-1450-2E39-ADEC-EE625BF1F8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54" name="Group 53">
              <a:extLst>
                <a:ext uri="{FF2B5EF4-FFF2-40B4-BE49-F238E27FC236}">
                  <a16:creationId xmlns:a16="http://schemas.microsoft.com/office/drawing/2014/main" id="{CEF06828-D559-A301-5A83-CDA141EDE09B}"/>
                </a:ext>
              </a:extLst>
            </p:cNvPr>
            <p:cNvGrpSpPr/>
            <p:nvPr userDrawn="1"/>
          </p:nvGrpSpPr>
          <p:grpSpPr>
            <a:xfrm>
              <a:off x="1314146" y="6512595"/>
              <a:ext cx="1023561" cy="276999"/>
              <a:chOff x="2207996" y="6472185"/>
              <a:chExt cx="1338900" cy="276999"/>
            </a:xfrm>
          </p:grpSpPr>
          <p:pic>
            <p:nvPicPr>
              <p:cNvPr id="55" name="Picture 54" descr="YouTube_icon_block.png">
                <a:extLst>
                  <a:ext uri="{FF2B5EF4-FFF2-40B4-BE49-F238E27FC236}">
                    <a16:creationId xmlns:a16="http://schemas.microsoft.com/office/drawing/2014/main" id="{0910EB94-7DFC-9289-BE66-8A8E0607ED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56" name="Rectangle 55">
                <a:extLst>
                  <a:ext uri="{FF2B5EF4-FFF2-40B4-BE49-F238E27FC236}">
                    <a16:creationId xmlns:a16="http://schemas.microsoft.com/office/drawing/2014/main" id="{2D52AE64-BC20-9258-564A-C2D01CE911A1}"/>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cxnSp>
        <p:nvCxnSpPr>
          <p:cNvPr id="64" name="Straight Arrow Connector 63">
            <a:extLst>
              <a:ext uri="{FF2B5EF4-FFF2-40B4-BE49-F238E27FC236}">
                <a16:creationId xmlns:a16="http://schemas.microsoft.com/office/drawing/2014/main" id="{6D96F65B-F072-6278-BBAC-1908D336615F}"/>
              </a:ext>
            </a:extLst>
          </p:cNvPr>
          <p:cNvCxnSpPr>
            <a:cxnSpLocks/>
          </p:cNvCxnSpPr>
          <p:nvPr/>
        </p:nvCxnSpPr>
        <p:spPr bwMode="auto">
          <a:xfrm>
            <a:off x="6424007" y="-133004"/>
            <a:ext cx="0" cy="624974"/>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spTree>
    <p:extLst>
      <p:ext uri="{BB962C8B-B14F-4D97-AF65-F5344CB8AC3E}">
        <p14:creationId xmlns:p14="http://schemas.microsoft.com/office/powerpoint/2010/main" val="232411909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250"/>
                                        <p:tgtEl>
                                          <p:spTgt spid="12"/>
                                        </p:tgtEl>
                                      </p:cBhvr>
                                    </p:animEffect>
                                  </p:childTnLst>
                                </p:cTn>
                              </p:par>
                            </p:childTnLst>
                          </p:cTn>
                        </p:par>
                        <p:par>
                          <p:cTn id="21" fill="hold">
                            <p:stCondLst>
                              <p:cond delay="25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5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250"/>
                                        <p:tgtEl>
                                          <p:spTgt spid="28"/>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5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5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250"/>
                                        <p:tgtEl>
                                          <p:spTgt spid="29"/>
                                        </p:tgtEl>
                                      </p:cBhvr>
                                    </p:animEffect>
                                  </p:childTnLst>
                                </p:cTn>
                              </p:par>
                            </p:childTnLst>
                          </p:cTn>
                        </p:par>
                        <p:par>
                          <p:cTn id="59" fill="hold">
                            <p:stCondLst>
                              <p:cond delay="25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25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P spid="13" grpId="0"/>
      <p:bldP spid="31" grpId="0"/>
      <p:bldP spid="32" grpId="0"/>
      <p:bldP spid="40" grpId="0"/>
      <p:bldP spid="41" grpId="0"/>
      <p:bldP spid="42" grpId="0"/>
      <p:bldP spid="43" grpId="0"/>
      <p:bldP spid="44" grpId="0"/>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46"/>
        <p:cNvGrpSpPr/>
        <p:nvPr/>
      </p:nvGrpSpPr>
      <p:grpSpPr>
        <a:xfrm>
          <a:off x="0" y="0"/>
          <a:ext cx="0" cy="0"/>
          <a:chOff x="0" y="0"/>
          <a:chExt cx="0" cy="0"/>
        </a:xfrm>
      </p:grpSpPr>
      <p:sp>
        <p:nvSpPr>
          <p:cNvPr id="8" name="Rectangle 7">
            <a:extLst>
              <a:ext uri="{FF2B5EF4-FFF2-40B4-BE49-F238E27FC236}">
                <a16:creationId xmlns:a16="http://schemas.microsoft.com/office/drawing/2014/main" id="{87568AE5-D32D-EBEA-8513-545AC1828F53}"/>
              </a:ext>
            </a:extLst>
          </p:cNvPr>
          <p:cNvSpPr/>
          <p:nvPr/>
        </p:nvSpPr>
        <p:spPr bwMode="auto">
          <a:xfrm>
            <a:off x="2485505" y="-1"/>
            <a:ext cx="2990856" cy="299259"/>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4F100D5F-7349-1238-E403-AA93BF4AFD84}"/>
              </a:ext>
            </a:extLst>
          </p:cNvPr>
          <p:cNvSpPr/>
          <p:nvPr/>
        </p:nvSpPr>
        <p:spPr bwMode="auto">
          <a:xfrm>
            <a:off x="5620266" y="-1"/>
            <a:ext cx="2990856" cy="299259"/>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391C6148-4E10-AC64-CD75-5CF94D7FCBBE}"/>
              </a:ext>
            </a:extLst>
          </p:cNvPr>
          <p:cNvSpPr/>
          <p:nvPr/>
        </p:nvSpPr>
        <p:spPr bwMode="auto">
          <a:xfrm>
            <a:off x="8755028" y="-1"/>
            <a:ext cx="2990856" cy="299259"/>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EFC64EA9-69F5-862D-23CE-4B4735BFA5D6}"/>
              </a:ext>
            </a:extLst>
          </p:cNvPr>
          <p:cNvSpPr txBox="1"/>
          <p:nvPr/>
        </p:nvSpPr>
        <p:spPr>
          <a:xfrm>
            <a:off x="407323" y="554890"/>
            <a:ext cx="1487976" cy="923330"/>
          </a:xfrm>
          <a:prstGeom prst="rect">
            <a:avLst/>
          </a:prstGeom>
          <a:noFill/>
        </p:spPr>
        <p:txBody>
          <a:bodyPr wrap="square" rtlCol="0">
            <a:spAutoFit/>
          </a:bodyPr>
          <a:lstStyle/>
          <a:p>
            <a:pPr algn="l"/>
            <a:r>
              <a:rPr lang="en-US" sz="1800" dirty="0">
                <a:solidFill>
                  <a:srgbClr val="47494D"/>
                </a:solidFill>
                <a:latin typeface="Calibri" panose="020F0502020204030204" pitchFamily="34" charset="0"/>
                <a:cs typeface="Calibri" panose="020F0502020204030204" pitchFamily="34" charset="0"/>
              </a:rPr>
              <a:t>Choose method and data set</a:t>
            </a:r>
          </a:p>
        </p:txBody>
      </p:sp>
      <p:sp>
        <p:nvSpPr>
          <p:cNvPr id="24" name="TextBox 23">
            <a:extLst>
              <a:ext uri="{FF2B5EF4-FFF2-40B4-BE49-F238E27FC236}">
                <a16:creationId xmlns:a16="http://schemas.microsoft.com/office/drawing/2014/main" id="{D5CB9A67-439B-13DE-D477-2E66BB8C0B2F}"/>
              </a:ext>
            </a:extLst>
          </p:cNvPr>
          <p:cNvSpPr txBox="1"/>
          <p:nvPr/>
        </p:nvSpPr>
        <p:spPr>
          <a:xfrm>
            <a:off x="407323" y="1865828"/>
            <a:ext cx="1487976" cy="923330"/>
          </a:xfrm>
          <a:prstGeom prst="rect">
            <a:avLst/>
          </a:prstGeom>
          <a:noFill/>
        </p:spPr>
        <p:txBody>
          <a:bodyPr wrap="square" rtlCol="0">
            <a:spAutoFit/>
          </a:bodyPr>
          <a:lstStyle/>
          <a:p>
            <a:pPr algn="l"/>
            <a:r>
              <a:rPr lang="en-US" sz="1800" dirty="0">
                <a:solidFill>
                  <a:srgbClr val="47494D"/>
                </a:solidFill>
                <a:latin typeface="Calibri" panose="020F0502020204030204" pitchFamily="34" charset="0"/>
                <a:cs typeface="Calibri" panose="020F0502020204030204" pitchFamily="34" charset="0"/>
              </a:rPr>
              <a:t>Create a model using data</a:t>
            </a:r>
          </a:p>
        </p:txBody>
      </p:sp>
      <p:sp>
        <p:nvSpPr>
          <p:cNvPr id="23" name="Rectangle 22">
            <a:extLst>
              <a:ext uri="{FF2B5EF4-FFF2-40B4-BE49-F238E27FC236}">
                <a16:creationId xmlns:a16="http://schemas.microsoft.com/office/drawing/2014/main" id="{F9F37AC6-7F27-CCBD-7A02-FC52B511098D}"/>
              </a:ext>
            </a:extLst>
          </p:cNvPr>
          <p:cNvSpPr/>
          <p:nvPr/>
        </p:nvSpPr>
        <p:spPr bwMode="auto">
          <a:xfrm>
            <a:off x="3057812" y="535240"/>
            <a:ext cx="1631022" cy="798022"/>
          </a:xfrm>
          <a:prstGeom prst="rect">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Predictive Modeling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cxnSp>
        <p:nvCxnSpPr>
          <p:cNvPr id="28" name="Connector: Elbow 27">
            <a:extLst>
              <a:ext uri="{FF2B5EF4-FFF2-40B4-BE49-F238E27FC236}">
                <a16:creationId xmlns:a16="http://schemas.microsoft.com/office/drawing/2014/main" id="{B8D519A1-C7BC-7AC2-80EB-CC69B22D9AC2}"/>
              </a:ext>
            </a:extLst>
          </p:cNvPr>
          <p:cNvCxnSpPr>
            <a:cxnSpLocks/>
            <a:stCxn id="23" idx="2"/>
            <a:endCxn id="34" idx="0"/>
          </p:cNvCxnSpPr>
          <p:nvPr/>
        </p:nvCxnSpPr>
        <p:spPr bwMode="auto">
          <a:xfrm rot="5400000">
            <a:off x="3176789" y="1302434"/>
            <a:ext cx="665707" cy="727363"/>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cxnSp>
        <p:nvCxnSpPr>
          <p:cNvPr id="31" name="Connector: Elbow 30">
            <a:extLst>
              <a:ext uri="{FF2B5EF4-FFF2-40B4-BE49-F238E27FC236}">
                <a16:creationId xmlns:a16="http://schemas.microsoft.com/office/drawing/2014/main" id="{C87EAB06-2387-DA47-DE04-2AFA50F10DC8}"/>
              </a:ext>
            </a:extLst>
          </p:cNvPr>
          <p:cNvCxnSpPr>
            <a:cxnSpLocks/>
            <a:stCxn id="23" idx="2"/>
            <a:endCxn id="37" idx="0"/>
          </p:cNvCxnSpPr>
          <p:nvPr/>
        </p:nvCxnSpPr>
        <p:spPr bwMode="auto">
          <a:xfrm rot="16200000" flipH="1">
            <a:off x="3904152" y="1302433"/>
            <a:ext cx="665707" cy="727364"/>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sp>
        <p:nvSpPr>
          <p:cNvPr id="34" name="Rectangle: Rounded Corners 33">
            <a:extLst>
              <a:ext uri="{FF2B5EF4-FFF2-40B4-BE49-F238E27FC236}">
                <a16:creationId xmlns:a16="http://schemas.microsoft.com/office/drawing/2014/main" id="{DCA4A989-52A5-9D00-D419-591D785C2819}"/>
              </a:ext>
            </a:extLst>
          </p:cNvPr>
          <p:cNvSpPr/>
          <p:nvPr/>
        </p:nvSpPr>
        <p:spPr bwMode="auto">
          <a:xfrm>
            <a:off x="2442470"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Regression Prediction</a:t>
            </a:r>
          </a:p>
        </p:txBody>
      </p:sp>
      <p:sp>
        <p:nvSpPr>
          <p:cNvPr id="37" name="Rectangle: Rounded Corners 36">
            <a:extLst>
              <a:ext uri="{FF2B5EF4-FFF2-40B4-BE49-F238E27FC236}">
                <a16:creationId xmlns:a16="http://schemas.microsoft.com/office/drawing/2014/main" id="{44687B0E-5F13-991B-5DC1-D1C3770CDCA0}"/>
              </a:ext>
            </a:extLst>
          </p:cNvPr>
          <p:cNvSpPr/>
          <p:nvPr/>
        </p:nvSpPr>
        <p:spPr bwMode="auto">
          <a:xfrm>
            <a:off x="3897197"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Classification</a:t>
            </a:r>
          </a:p>
        </p:txBody>
      </p:sp>
      <p:sp>
        <p:nvSpPr>
          <p:cNvPr id="325" name="TextBox 324">
            <a:extLst>
              <a:ext uri="{FF2B5EF4-FFF2-40B4-BE49-F238E27FC236}">
                <a16:creationId xmlns:a16="http://schemas.microsoft.com/office/drawing/2014/main" id="{F2537332-CEF7-BA54-4634-966C8A6F7587}"/>
              </a:ext>
            </a:extLst>
          </p:cNvPr>
          <p:cNvSpPr txBox="1"/>
          <p:nvPr/>
        </p:nvSpPr>
        <p:spPr>
          <a:xfrm>
            <a:off x="1260355" y="3287683"/>
            <a:ext cx="2364229" cy="738664"/>
          </a:xfrm>
          <a:prstGeom prst="rect">
            <a:avLst/>
          </a:prstGeom>
          <a:noFill/>
        </p:spPr>
        <p:txBody>
          <a:bodyPr wrap="square" rtlCol="0">
            <a:spAutoFit/>
          </a:bodyPr>
          <a:lstStyle/>
          <a:p>
            <a:pPr algn="l"/>
            <a:r>
              <a:rPr lang="en-US" sz="1400" dirty="0">
                <a:solidFill>
                  <a:srgbClr val="47494D"/>
                </a:solidFill>
                <a:latin typeface="Calibri" panose="020F0502020204030204" pitchFamily="34" charset="0"/>
                <a:cs typeface="Calibri" panose="020F0502020204030204" pitchFamily="34" charset="0"/>
              </a:rPr>
              <a:t>Methods, e.g.</a:t>
            </a:r>
          </a:p>
          <a:p>
            <a:pPr algn="l"/>
            <a:r>
              <a:rPr lang="en-US" sz="1400" dirty="0">
                <a:solidFill>
                  <a:srgbClr val="47494D"/>
                </a:solidFill>
                <a:latin typeface="Calibri" panose="020F0502020204030204" pitchFamily="34" charset="0"/>
                <a:cs typeface="Calibri" panose="020F0502020204030204" pitchFamily="34" charset="0"/>
              </a:rPr>
              <a:t>• Linear regression</a:t>
            </a:r>
          </a:p>
          <a:p>
            <a:pPr algn="l"/>
            <a:r>
              <a:rPr lang="en-US" sz="1400" dirty="0">
                <a:solidFill>
                  <a:srgbClr val="47494D"/>
                </a:solidFill>
                <a:latin typeface="Calibri" panose="020F0502020204030204" pitchFamily="34" charset="0"/>
                <a:cs typeface="Calibri" panose="020F0502020204030204" pitchFamily="34" charset="0"/>
              </a:rPr>
              <a:t>• Support-vector machines</a:t>
            </a:r>
          </a:p>
        </p:txBody>
      </p:sp>
      <p:sp>
        <p:nvSpPr>
          <p:cNvPr id="41" name="TextBox 40">
            <a:extLst>
              <a:ext uri="{FF2B5EF4-FFF2-40B4-BE49-F238E27FC236}">
                <a16:creationId xmlns:a16="http://schemas.microsoft.com/office/drawing/2014/main" id="{82E3F287-CBC9-DE87-93A2-627975A43F96}"/>
              </a:ext>
            </a:extLst>
          </p:cNvPr>
          <p:cNvSpPr txBox="1"/>
          <p:nvPr/>
        </p:nvSpPr>
        <p:spPr>
          <a:xfrm>
            <a:off x="4389778" y="2998253"/>
            <a:ext cx="2460975" cy="954107"/>
          </a:xfrm>
          <a:prstGeom prst="rect">
            <a:avLst/>
          </a:prstGeom>
          <a:noFill/>
        </p:spPr>
        <p:txBody>
          <a:bodyPr wrap="square" rtlCol="0">
            <a:spAutoFit/>
          </a:bodyPr>
          <a:lstStyle/>
          <a:p>
            <a:pPr algn="l"/>
            <a:r>
              <a:rPr lang="en-US" sz="1400" dirty="0">
                <a:solidFill>
                  <a:srgbClr val="47494D"/>
                </a:solidFill>
                <a:latin typeface="Calibri" panose="020F0502020204030204" pitchFamily="34" charset="0"/>
                <a:cs typeface="Calibri" panose="020F0502020204030204" pitchFamily="34" charset="0"/>
              </a:rPr>
              <a:t>Methods, e.g.</a:t>
            </a:r>
          </a:p>
          <a:p>
            <a:pPr algn="l"/>
            <a:r>
              <a:rPr lang="en-US" sz="1400" dirty="0">
                <a:solidFill>
                  <a:srgbClr val="47494D"/>
                </a:solidFill>
                <a:latin typeface="Calibri" panose="020F0502020204030204" pitchFamily="34" charset="0"/>
                <a:cs typeface="Calibri" panose="020F0502020204030204" pitchFamily="34" charset="0"/>
              </a:rPr>
              <a:t>• Step regression</a:t>
            </a:r>
          </a:p>
          <a:p>
            <a:pPr algn="l"/>
            <a:r>
              <a:rPr lang="en-US" sz="1400" dirty="0">
                <a:solidFill>
                  <a:srgbClr val="47494D"/>
                </a:solidFill>
                <a:latin typeface="Calibri" panose="020F0502020204030204" pitchFamily="34" charset="0"/>
                <a:cs typeface="Calibri" panose="020F0502020204030204" pitchFamily="34" charset="0"/>
              </a:rPr>
              <a:t>• Logistic regression</a:t>
            </a:r>
          </a:p>
          <a:p>
            <a:pPr algn="l"/>
            <a:r>
              <a:rPr lang="en-US" sz="1400" dirty="0">
                <a:solidFill>
                  <a:srgbClr val="47494D"/>
                </a:solidFill>
                <a:latin typeface="Calibri" panose="020F0502020204030204" pitchFamily="34" charset="0"/>
                <a:cs typeface="Calibri" panose="020F0502020204030204" pitchFamily="34" charset="0"/>
              </a:rPr>
              <a:t>• Decision trees</a:t>
            </a:r>
          </a:p>
        </p:txBody>
      </p:sp>
      <p:pic>
        <p:nvPicPr>
          <p:cNvPr id="59" name="Graphic 58">
            <a:extLst>
              <a:ext uri="{FF2B5EF4-FFF2-40B4-BE49-F238E27FC236}">
                <a16:creationId xmlns:a16="http://schemas.microsoft.com/office/drawing/2014/main" id="{E45BDB94-E318-F2B0-9338-2BCE16E3E5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00000">
            <a:off x="2353806" y="2948150"/>
            <a:ext cx="938145" cy="412784"/>
          </a:xfrm>
          <a:prstGeom prst="rect">
            <a:avLst/>
          </a:prstGeom>
        </p:spPr>
      </p:pic>
      <p:pic>
        <p:nvPicPr>
          <p:cNvPr id="60" name="Graphic 59">
            <a:extLst>
              <a:ext uri="{FF2B5EF4-FFF2-40B4-BE49-F238E27FC236}">
                <a16:creationId xmlns:a16="http://schemas.microsoft.com/office/drawing/2014/main" id="{46B69E0E-F883-084B-64C1-D03D54751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29910" flipV="1">
            <a:off x="3907638" y="2939516"/>
            <a:ext cx="673153" cy="296187"/>
          </a:xfrm>
          <a:prstGeom prst="rect">
            <a:avLst/>
          </a:prstGeom>
        </p:spPr>
      </p:pic>
      <p:sp>
        <p:nvSpPr>
          <p:cNvPr id="61" name="Rectangle 60">
            <a:extLst>
              <a:ext uri="{FF2B5EF4-FFF2-40B4-BE49-F238E27FC236}">
                <a16:creationId xmlns:a16="http://schemas.microsoft.com/office/drawing/2014/main" id="{E94D4F31-08D9-65C0-9732-200E6B416D41}"/>
              </a:ext>
            </a:extLst>
          </p:cNvPr>
          <p:cNvSpPr/>
          <p:nvPr/>
        </p:nvSpPr>
        <p:spPr bwMode="auto">
          <a:xfrm>
            <a:off x="6299776" y="535240"/>
            <a:ext cx="1631022" cy="798022"/>
          </a:xfrm>
          <a:prstGeom prst="rect">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Inference Modeling</a:t>
            </a:r>
          </a:p>
        </p:txBody>
      </p:sp>
      <p:cxnSp>
        <p:nvCxnSpPr>
          <p:cNvPr id="62" name="Connector: Elbow 61">
            <a:extLst>
              <a:ext uri="{FF2B5EF4-FFF2-40B4-BE49-F238E27FC236}">
                <a16:creationId xmlns:a16="http://schemas.microsoft.com/office/drawing/2014/main" id="{25672D66-AB8C-8C39-892A-6E6907985029}"/>
              </a:ext>
            </a:extLst>
          </p:cNvPr>
          <p:cNvCxnSpPr>
            <a:cxnSpLocks/>
            <a:stCxn id="61" idx="2"/>
            <a:endCxn id="64" idx="0"/>
          </p:cNvCxnSpPr>
          <p:nvPr/>
        </p:nvCxnSpPr>
        <p:spPr bwMode="auto">
          <a:xfrm rot="5400000">
            <a:off x="6418753" y="1302434"/>
            <a:ext cx="665707" cy="727363"/>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cxnSp>
        <p:nvCxnSpPr>
          <p:cNvPr id="63" name="Connector: Elbow 62">
            <a:extLst>
              <a:ext uri="{FF2B5EF4-FFF2-40B4-BE49-F238E27FC236}">
                <a16:creationId xmlns:a16="http://schemas.microsoft.com/office/drawing/2014/main" id="{B270E4AD-4B7A-FBFD-BAA8-476142CFADAF}"/>
              </a:ext>
            </a:extLst>
          </p:cNvPr>
          <p:cNvCxnSpPr>
            <a:cxnSpLocks/>
            <a:stCxn id="61" idx="2"/>
            <a:endCxn id="65" idx="0"/>
          </p:cNvCxnSpPr>
          <p:nvPr/>
        </p:nvCxnSpPr>
        <p:spPr bwMode="auto">
          <a:xfrm rot="16200000" flipH="1">
            <a:off x="7146116" y="1302433"/>
            <a:ext cx="665707" cy="727364"/>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sp>
        <p:nvSpPr>
          <p:cNvPr id="64" name="Rectangle: Rounded Corners 63">
            <a:extLst>
              <a:ext uri="{FF2B5EF4-FFF2-40B4-BE49-F238E27FC236}">
                <a16:creationId xmlns:a16="http://schemas.microsoft.com/office/drawing/2014/main" id="{627DCEF3-C387-9E75-B5F3-EE39A12B97C9}"/>
              </a:ext>
            </a:extLst>
          </p:cNvPr>
          <p:cNvSpPr/>
          <p:nvPr/>
        </p:nvSpPr>
        <p:spPr bwMode="auto">
          <a:xfrm>
            <a:off x="5684434"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Knowledge Inference</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2F3D4284-3187-8107-80C9-2E5F73DEC185}"/>
              </a:ext>
            </a:extLst>
          </p:cNvPr>
          <p:cNvSpPr/>
          <p:nvPr/>
        </p:nvSpPr>
        <p:spPr bwMode="auto">
          <a:xfrm>
            <a:off x="7139161"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Behavior Detection</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4A2BFCEB-886E-D801-C06C-649692BBEAF2}"/>
              </a:ext>
            </a:extLst>
          </p:cNvPr>
          <p:cNvSpPr txBox="1"/>
          <p:nvPr/>
        </p:nvSpPr>
        <p:spPr>
          <a:xfrm>
            <a:off x="5411015" y="2982773"/>
            <a:ext cx="2364229" cy="1169551"/>
          </a:xfrm>
          <a:prstGeom prst="rect">
            <a:avLst/>
          </a:prstGeom>
          <a:noFill/>
        </p:spPr>
        <p:txBody>
          <a:bodyPr wrap="square" rtlCol="0">
            <a:spAutoFit/>
          </a:bodyPr>
          <a:lstStyle/>
          <a:p>
            <a:r>
              <a:rPr lang="sv-SE" sz="1400" dirty="0">
                <a:solidFill>
                  <a:srgbClr val="47494D"/>
                </a:solidFill>
                <a:latin typeface="Calibri" panose="020F0502020204030204" pitchFamily="34" charset="0"/>
                <a:cs typeface="Calibri" panose="020F0502020204030204" pitchFamily="34" charset="0"/>
              </a:rPr>
              <a:t>Methods, e.g.</a:t>
            </a:r>
          </a:p>
          <a:p>
            <a:r>
              <a:rPr lang="sv-SE" sz="1400" dirty="0">
                <a:solidFill>
                  <a:srgbClr val="47494D"/>
                </a:solidFill>
                <a:latin typeface="Calibri" panose="020F0502020204030204" pitchFamily="34" charset="0"/>
                <a:cs typeface="Calibri" panose="020F0502020204030204" pitchFamily="34" charset="0"/>
              </a:rPr>
              <a:t>• BKT +variants</a:t>
            </a:r>
          </a:p>
          <a:p>
            <a:r>
              <a:rPr lang="sv-SE" sz="1400" dirty="0">
                <a:solidFill>
                  <a:srgbClr val="47494D"/>
                </a:solidFill>
                <a:latin typeface="Calibri" panose="020F0502020204030204" pitchFamily="34" charset="0"/>
                <a:cs typeface="Calibri" panose="020F0502020204030204" pitchFamily="34" charset="0"/>
              </a:rPr>
              <a:t>• PFA</a:t>
            </a:r>
          </a:p>
          <a:p>
            <a:r>
              <a:rPr lang="sv-SE" sz="1400" dirty="0">
                <a:solidFill>
                  <a:srgbClr val="47494D"/>
                </a:solidFill>
                <a:latin typeface="Calibri" panose="020F0502020204030204" pitchFamily="34" charset="0"/>
                <a:cs typeface="Calibri" panose="020F0502020204030204" pitchFamily="34" charset="0"/>
              </a:rPr>
              <a:t>• IRT</a:t>
            </a:r>
          </a:p>
          <a:p>
            <a:r>
              <a:rPr lang="sv-SE" sz="1400" dirty="0">
                <a:solidFill>
                  <a:srgbClr val="47494D"/>
                </a:solidFill>
                <a:latin typeface="Calibri" panose="020F0502020204030204" pitchFamily="34" charset="0"/>
                <a:cs typeface="Calibri" panose="020F0502020204030204" pitchFamily="34" charset="0"/>
              </a:rPr>
              <a:t>• DKT</a:t>
            </a:r>
          </a:p>
        </p:txBody>
      </p:sp>
      <p:sp>
        <p:nvSpPr>
          <p:cNvPr id="67" name="TextBox 66">
            <a:extLst>
              <a:ext uri="{FF2B5EF4-FFF2-40B4-BE49-F238E27FC236}">
                <a16:creationId xmlns:a16="http://schemas.microsoft.com/office/drawing/2014/main" id="{D47CE770-F567-DB12-7330-0AA7C3C5B5DC}"/>
              </a:ext>
            </a:extLst>
          </p:cNvPr>
          <p:cNvSpPr txBox="1"/>
          <p:nvPr/>
        </p:nvSpPr>
        <p:spPr>
          <a:xfrm>
            <a:off x="7723182" y="2998253"/>
            <a:ext cx="3208463" cy="523220"/>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Methods, e.g.</a:t>
            </a:r>
          </a:p>
          <a:p>
            <a:r>
              <a:rPr lang="en-US" sz="1400" dirty="0">
                <a:solidFill>
                  <a:srgbClr val="47494D"/>
                </a:solidFill>
                <a:latin typeface="Calibri" panose="020F0502020204030204" pitchFamily="34" charset="0"/>
                <a:cs typeface="Calibri" panose="020F0502020204030204" pitchFamily="34" charset="0"/>
              </a:rPr>
              <a:t>• Carelessness detection algorithms</a:t>
            </a:r>
          </a:p>
        </p:txBody>
      </p:sp>
      <p:pic>
        <p:nvPicPr>
          <p:cNvPr id="68" name="Graphic 67">
            <a:extLst>
              <a:ext uri="{FF2B5EF4-FFF2-40B4-BE49-F238E27FC236}">
                <a16:creationId xmlns:a16="http://schemas.microsoft.com/office/drawing/2014/main" id="{ED011182-5032-C70F-1391-06D888FF26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040509">
            <a:off x="6469702" y="2879495"/>
            <a:ext cx="469446" cy="206556"/>
          </a:xfrm>
          <a:prstGeom prst="rect">
            <a:avLst/>
          </a:prstGeom>
        </p:spPr>
      </p:pic>
      <p:pic>
        <p:nvPicPr>
          <p:cNvPr id="69" name="Graphic 68">
            <a:extLst>
              <a:ext uri="{FF2B5EF4-FFF2-40B4-BE49-F238E27FC236}">
                <a16:creationId xmlns:a16="http://schemas.microsoft.com/office/drawing/2014/main" id="{F56037B4-7660-63D9-218A-A095E0FDD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29910" flipV="1">
            <a:off x="7241042" y="2939516"/>
            <a:ext cx="673153" cy="296187"/>
          </a:xfrm>
          <a:prstGeom prst="rect">
            <a:avLst/>
          </a:prstGeom>
        </p:spPr>
      </p:pic>
      <p:sp>
        <p:nvSpPr>
          <p:cNvPr id="72" name="Rectangle 71">
            <a:extLst>
              <a:ext uri="{FF2B5EF4-FFF2-40B4-BE49-F238E27FC236}">
                <a16:creationId xmlns:a16="http://schemas.microsoft.com/office/drawing/2014/main" id="{08638BB6-6CAB-1657-F491-C4F03217090F}"/>
              </a:ext>
            </a:extLst>
          </p:cNvPr>
          <p:cNvSpPr/>
          <p:nvPr/>
        </p:nvSpPr>
        <p:spPr bwMode="auto">
          <a:xfrm>
            <a:off x="9718035" y="535240"/>
            <a:ext cx="1631022" cy="798022"/>
          </a:xfrm>
          <a:prstGeom prst="rect">
            <a:avLst/>
          </a:prstGeom>
          <a:solidFill>
            <a:srgbClr val="35464E"/>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Mining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343" name="TextBox 342">
            <a:extLst>
              <a:ext uri="{FF2B5EF4-FFF2-40B4-BE49-F238E27FC236}">
                <a16:creationId xmlns:a16="http://schemas.microsoft.com/office/drawing/2014/main" id="{3B713F87-2021-A884-881A-1DCEE185D212}"/>
              </a:ext>
            </a:extLst>
          </p:cNvPr>
          <p:cNvSpPr txBox="1"/>
          <p:nvPr/>
        </p:nvSpPr>
        <p:spPr>
          <a:xfrm flipH="1">
            <a:off x="7879352" y="420534"/>
            <a:ext cx="1866104" cy="523220"/>
          </a:xfrm>
          <a:prstGeom prst="rect">
            <a:avLst/>
          </a:prstGeom>
          <a:noFill/>
        </p:spPr>
        <p:txBody>
          <a:bodyPr wrap="square" rtlCol="0">
            <a:spAutoFit/>
          </a:bodyPr>
          <a:lstStyle/>
          <a:p>
            <a:pPr algn="r"/>
            <a:r>
              <a:rPr lang="en-US" sz="1400" cap="all" dirty="0">
                <a:solidFill>
                  <a:srgbClr val="47494D"/>
                </a:solidFill>
                <a:latin typeface="Calibri" panose="020F0502020204030204" pitchFamily="34" charset="0"/>
                <a:cs typeface="Calibri" panose="020F0502020204030204" pitchFamily="34" charset="0"/>
              </a:rPr>
              <a:t>Feature Mining</a:t>
            </a:r>
          </a:p>
          <a:p>
            <a:pPr algn="r"/>
            <a:r>
              <a:rPr lang="en-US" sz="1400" cap="all" dirty="0">
                <a:solidFill>
                  <a:srgbClr val="47494D"/>
                </a:solidFill>
                <a:latin typeface="Calibri" panose="020F0502020204030204" pitchFamily="34" charset="0"/>
                <a:cs typeface="Calibri" panose="020F0502020204030204" pitchFamily="34" charset="0"/>
              </a:rPr>
              <a:t>informs modeling</a:t>
            </a:r>
          </a:p>
        </p:txBody>
      </p:sp>
      <p:cxnSp>
        <p:nvCxnSpPr>
          <p:cNvPr id="74" name="Connector: Elbow 73">
            <a:extLst>
              <a:ext uri="{FF2B5EF4-FFF2-40B4-BE49-F238E27FC236}">
                <a16:creationId xmlns:a16="http://schemas.microsoft.com/office/drawing/2014/main" id="{B70D0FD4-7FA2-3086-DA07-432E8C468A99}"/>
              </a:ext>
            </a:extLst>
          </p:cNvPr>
          <p:cNvCxnSpPr>
            <a:cxnSpLocks/>
            <a:stCxn id="72" idx="1"/>
            <a:endCxn id="61" idx="3"/>
          </p:cNvCxnSpPr>
          <p:nvPr/>
        </p:nvCxnSpPr>
        <p:spPr bwMode="auto">
          <a:xfrm flipH="1">
            <a:off x="7930798" y="934251"/>
            <a:ext cx="1787237" cy="0"/>
          </a:xfrm>
          <a:prstGeom prst="straightConnector1">
            <a:avLst/>
          </a:prstGeom>
          <a:solidFill>
            <a:schemeClr val="accent1"/>
          </a:solidFill>
          <a:ln w="22225" cap="flat" cmpd="sng" algn="ctr">
            <a:solidFill>
              <a:srgbClr val="47494D"/>
            </a:solidFill>
            <a:prstDash val="sysDash"/>
            <a:miter lim="800000"/>
            <a:headEnd type="none" w="med" len="med"/>
            <a:tailEnd type="triangle"/>
          </a:ln>
          <a:effectLst/>
        </p:spPr>
      </p:cxnSp>
      <p:sp>
        <p:nvSpPr>
          <p:cNvPr id="79" name="TextBox 78">
            <a:extLst>
              <a:ext uri="{FF2B5EF4-FFF2-40B4-BE49-F238E27FC236}">
                <a16:creationId xmlns:a16="http://schemas.microsoft.com/office/drawing/2014/main" id="{16F1BDAE-9BC1-8578-BEF8-1D06115DC490}"/>
              </a:ext>
            </a:extLst>
          </p:cNvPr>
          <p:cNvSpPr txBox="1"/>
          <p:nvPr/>
        </p:nvSpPr>
        <p:spPr>
          <a:xfrm>
            <a:off x="9381841" y="1455982"/>
            <a:ext cx="2470561" cy="3539430"/>
          </a:xfrm>
          <a:prstGeom prst="rect">
            <a:avLst/>
          </a:prstGeom>
          <a:solidFill>
            <a:srgbClr val="DCDCDC"/>
          </a:solidFill>
        </p:spPr>
        <p:txBody>
          <a:bodyPr wrap="square" rtlCol="0">
            <a:spAutoFit/>
          </a:bodyPr>
          <a:lstStyle/>
          <a:p>
            <a:r>
              <a:rPr lang="en-US" sz="1400" b="1" dirty="0">
                <a:solidFill>
                  <a:srgbClr val="47494D"/>
                </a:solidFill>
                <a:latin typeface="Calibri" panose="020F0502020204030204" pitchFamily="34" charset="0"/>
                <a:cs typeface="Calibri" panose="020F0502020204030204" pitchFamily="34" charset="0"/>
              </a:rPr>
              <a:t>Preprocessing</a:t>
            </a:r>
          </a:p>
          <a:p>
            <a:r>
              <a:rPr lang="en-US" sz="1400" dirty="0">
                <a:solidFill>
                  <a:srgbClr val="47494D"/>
                </a:solidFill>
                <a:latin typeface="Calibri" panose="020F0502020204030204" pitchFamily="34" charset="0"/>
                <a:cs typeface="Calibri" panose="020F0502020204030204" pitchFamily="34" charset="0"/>
              </a:rPr>
              <a:t>• Analyze variables </a:t>
            </a:r>
          </a:p>
          <a:p>
            <a:r>
              <a:rPr lang="en-US" sz="1400" dirty="0">
                <a:solidFill>
                  <a:srgbClr val="47494D"/>
                </a:solidFill>
                <a:latin typeface="Calibri" panose="020F0502020204030204" pitchFamily="34" charset="0"/>
                <a:cs typeface="Calibri" panose="020F0502020204030204" pitchFamily="34" charset="0"/>
              </a:rPr>
              <a:t>• Data reduction</a:t>
            </a:r>
          </a:p>
          <a:p>
            <a:endParaRPr lang="en-US" sz="1400" dirty="0">
              <a:solidFill>
                <a:srgbClr val="47494D"/>
              </a:solidFill>
              <a:latin typeface="Calibri" panose="020F0502020204030204" pitchFamily="34" charset="0"/>
              <a:cs typeface="Calibri" panose="020F0502020204030204" pitchFamily="34" charset="0"/>
            </a:endParaRPr>
          </a:p>
          <a:p>
            <a:r>
              <a:rPr lang="en-US" sz="1400" b="1" dirty="0">
                <a:solidFill>
                  <a:srgbClr val="47494D"/>
                </a:solidFill>
                <a:latin typeface="Calibri" panose="020F0502020204030204" pitchFamily="34" charset="0"/>
                <a:cs typeface="Calibri" panose="020F0502020204030204" pitchFamily="34" charset="0"/>
              </a:rPr>
              <a:t>Data Mine</a:t>
            </a:r>
          </a:p>
          <a:p>
            <a:r>
              <a:rPr lang="en-US" sz="1400" dirty="0">
                <a:solidFill>
                  <a:srgbClr val="47494D"/>
                </a:solidFill>
                <a:latin typeface="Calibri" panose="020F0502020204030204" pitchFamily="34" charset="0"/>
                <a:cs typeface="Calibri" panose="020F0502020204030204" pitchFamily="34" charset="0"/>
              </a:rPr>
              <a:t>Rules from training discovery</a:t>
            </a:r>
          </a:p>
          <a:p>
            <a:r>
              <a:rPr lang="en-US" sz="1400" dirty="0">
                <a:solidFill>
                  <a:srgbClr val="47494D"/>
                </a:solidFill>
                <a:latin typeface="Calibri" panose="020F0502020204030204" pitchFamily="34" charset="0"/>
                <a:cs typeface="Calibri" panose="020F0502020204030204" pitchFamily="34" charset="0"/>
              </a:rPr>
              <a:t>• Anomalies</a:t>
            </a:r>
          </a:p>
          <a:p>
            <a:r>
              <a:rPr lang="en-US" sz="1400" dirty="0">
                <a:solidFill>
                  <a:srgbClr val="47494D"/>
                </a:solidFill>
                <a:latin typeface="Calibri" panose="020F0502020204030204" pitchFamily="34" charset="0"/>
                <a:cs typeface="Calibri" panose="020F0502020204030204" pitchFamily="34" charset="0"/>
              </a:rPr>
              <a:t>• Association rules</a:t>
            </a:r>
          </a:p>
          <a:p>
            <a:r>
              <a:rPr lang="en-US" sz="1400" dirty="0">
                <a:solidFill>
                  <a:srgbClr val="47494D"/>
                </a:solidFill>
                <a:latin typeface="Calibri" panose="020F0502020204030204" pitchFamily="34" charset="0"/>
                <a:cs typeface="Calibri" panose="020F0502020204030204" pitchFamily="34" charset="0"/>
              </a:rPr>
              <a:t>• Clustering</a:t>
            </a:r>
          </a:p>
          <a:p>
            <a:r>
              <a:rPr lang="en-US" sz="1400" dirty="0">
                <a:solidFill>
                  <a:srgbClr val="47494D"/>
                </a:solidFill>
                <a:latin typeface="Calibri" panose="020F0502020204030204" pitchFamily="34" charset="0"/>
                <a:cs typeface="Calibri" panose="020F0502020204030204" pitchFamily="34" charset="0"/>
              </a:rPr>
              <a:t>• Classifying</a:t>
            </a:r>
          </a:p>
          <a:p>
            <a:r>
              <a:rPr lang="en-US" sz="1400" dirty="0">
                <a:solidFill>
                  <a:srgbClr val="47494D"/>
                </a:solidFill>
                <a:latin typeface="Calibri" panose="020F0502020204030204" pitchFamily="34" charset="0"/>
                <a:cs typeface="Calibri" panose="020F0502020204030204" pitchFamily="34" charset="0"/>
              </a:rPr>
              <a:t>• Regression (model building)</a:t>
            </a:r>
          </a:p>
          <a:p>
            <a:r>
              <a:rPr lang="en-US" sz="1400" dirty="0">
                <a:solidFill>
                  <a:srgbClr val="47494D"/>
                </a:solidFill>
                <a:latin typeface="Calibri" panose="020F0502020204030204" pitchFamily="34" charset="0"/>
                <a:cs typeface="Calibri" panose="020F0502020204030204" pitchFamily="34" charset="0"/>
              </a:rPr>
              <a:t>• Summarizing</a:t>
            </a:r>
          </a:p>
          <a:p>
            <a:r>
              <a:rPr lang="en-US" sz="1400" dirty="0">
                <a:solidFill>
                  <a:srgbClr val="47494D"/>
                </a:solidFill>
                <a:latin typeface="Calibri" panose="020F0502020204030204" pitchFamily="34" charset="0"/>
                <a:cs typeface="Calibri" panose="020F0502020204030204" pitchFamily="34" charset="0"/>
              </a:rPr>
              <a:t>…in a new data set</a:t>
            </a:r>
          </a:p>
          <a:p>
            <a:endParaRPr lang="en-US" sz="1400" dirty="0">
              <a:solidFill>
                <a:srgbClr val="47494D"/>
              </a:solidFill>
              <a:latin typeface="Calibri" panose="020F0502020204030204" pitchFamily="34" charset="0"/>
              <a:cs typeface="Calibri" panose="020F0502020204030204" pitchFamily="34" charset="0"/>
            </a:endParaRPr>
          </a:p>
          <a:p>
            <a:r>
              <a:rPr lang="en-US" sz="1400" b="1" dirty="0">
                <a:solidFill>
                  <a:srgbClr val="47494D"/>
                </a:solidFill>
                <a:latin typeface="Calibri" panose="020F0502020204030204" pitchFamily="34" charset="0"/>
                <a:cs typeface="Calibri" panose="020F0502020204030204" pitchFamily="34" charset="0"/>
              </a:rPr>
              <a:t>Test</a:t>
            </a:r>
          </a:p>
          <a:p>
            <a:r>
              <a:rPr lang="en-US" sz="1400" dirty="0">
                <a:solidFill>
                  <a:srgbClr val="47494D"/>
                </a:solidFill>
                <a:latin typeface="Calibri" panose="020F0502020204030204" pitchFamily="34" charset="0"/>
                <a:cs typeface="Calibri" panose="020F0502020204030204" pitchFamily="34" charset="0"/>
              </a:rPr>
              <a:t>with 3rd data set</a:t>
            </a:r>
          </a:p>
        </p:txBody>
      </p:sp>
      <p:cxnSp>
        <p:nvCxnSpPr>
          <p:cNvPr id="82" name="Connector: Elbow 73">
            <a:extLst>
              <a:ext uri="{FF2B5EF4-FFF2-40B4-BE49-F238E27FC236}">
                <a16:creationId xmlns:a16="http://schemas.microsoft.com/office/drawing/2014/main" id="{7DF9C8EA-6543-B93D-0396-A7126072D3E4}"/>
              </a:ext>
            </a:extLst>
          </p:cNvPr>
          <p:cNvCxnSpPr>
            <a:cxnSpLocks/>
            <a:endCxn id="23" idx="3"/>
          </p:cNvCxnSpPr>
          <p:nvPr/>
        </p:nvCxnSpPr>
        <p:spPr bwMode="auto">
          <a:xfrm flipH="1">
            <a:off x="4688834" y="934251"/>
            <a:ext cx="1605466" cy="0"/>
          </a:xfrm>
          <a:prstGeom prst="straightConnector1">
            <a:avLst/>
          </a:prstGeom>
          <a:solidFill>
            <a:schemeClr val="accent1"/>
          </a:solidFill>
          <a:ln w="22225" cap="flat" cmpd="sng" algn="ctr">
            <a:solidFill>
              <a:srgbClr val="47494D"/>
            </a:solidFill>
            <a:prstDash val="sysDash"/>
            <a:miter lim="800000"/>
            <a:headEnd type="none" w="med" len="med"/>
            <a:tailEnd type="triangle"/>
          </a:ln>
          <a:effectLst/>
        </p:spPr>
      </p:cxnSp>
      <p:sp>
        <p:nvSpPr>
          <p:cNvPr id="85" name="TextBox 84">
            <a:extLst>
              <a:ext uri="{FF2B5EF4-FFF2-40B4-BE49-F238E27FC236}">
                <a16:creationId xmlns:a16="http://schemas.microsoft.com/office/drawing/2014/main" id="{2AB1E96C-F4D0-64C5-5AA3-9697E9DE94DE}"/>
              </a:ext>
            </a:extLst>
          </p:cNvPr>
          <p:cNvSpPr txBox="1"/>
          <p:nvPr/>
        </p:nvSpPr>
        <p:spPr>
          <a:xfrm>
            <a:off x="2335830" y="3054184"/>
            <a:ext cx="6821147" cy="646331"/>
          </a:xfrm>
          <a:prstGeom prst="rect">
            <a:avLst/>
          </a:prstGeom>
          <a:solidFill>
            <a:srgbClr val="BBDDE7"/>
          </a:solidFill>
          <a:ln>
            <a:solidFill>
              <a:srgbClr val="05566D"/>
            </a:solidFill>
          </a:ln>
        </p:spPr>
        <p:txBody>
          <a:bodyPr wrap="square" lIns="182880" tIns="182880" rIns="274320" bIns="182880" rtlCol="0">
            <a:spAutoFit/>
          </a:bodyPr>
          <a:lstStyle/>
          <a:p>
            <a:pPr algn="ctr"/>
            <a:r>
              <a:rPr lang="en-US" sz="1800" dirty="0">
                <a:solidFill>
                  <a:srgbClr val="05566D"/>
                </a:solidFill>
                <a:latin typeface="Calibri" panose="020F0502020204030204" pitchFamily="34" charset="0"/>
                <a:cs typeface="Calibri" panose="020F0502020204030204" pitchFamily="34" charset="0"/>
              </a:rPr>
              <a:t>Use different data to test the model than to create or train it</a:t>
            </a:r>
          </a:p>
        </p:txBody>
      </p:sp>
      <p:sp>
        <p:nvSpPr>
          <p:cNvPr id="86" name="TextBox 85">
            <a:extLst>
              <a:ext uri="{FF2B5EF4-FFF2-40B4-BE49-F238E27FC236}">
                <a16:creationId xmlns:a16="http://schemas.microsoft.com/office/drawing/2014/main" id="{26204A63-B525-59FC-B479-D6B30EC91AB7}"/>
              </a:ext>
            </a:extLst>
          </p:cNvPr>
          <p:cNvSpPr txBox="1"/>
          <p:nvPr/>
        </p:nvSpPr>
        <p:spPr>
          <a:xfrm>
            <a:off x="407323" y="3054184"/>
            <a:ext cx="1487976" cy="646331"/>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Check model</a:t>
            </a:r>
          </a:p>
          <a:p>
            <a:r>
              <a:rPr lang="en-US" sz="1800" dirty="0">
                <a:solidFill>
                  <a:srgbClr val="47494D"/>
                </a:solidFill>
                <a:latin typeface="Calibri" panose="020F0502020204030204" pitchFamily="34" charset="0"/>
                <a:cs typeface="Calibri" panose="020F0502020204030204" pitchFamily="34" charset="0"/>
              </a:rPr>
              <a:t>goodness</a:t>
            </a:r>
          </a:p>
        </p:txBody>
      </p:sp>
      <p:sp>
        <p:nvSpPr>
          <p:cNvPr id="89" name="TextBox 88">
            <a:extLst>
              <a:ext uri="{FF2B5EF4-FFF2-40B4-BE49-F238E27FC236}">
                <a16:creationId xmlns:a16="http://schemas.microsoft.com/office/drawing/2014/main" id="{2EFC73A4-8011-55BE-C23C-EDDDD9ADE4E2}"/>
              </a:ext>
            </a:extLst>
          </p:cNvPr>
          <p:cNvSpPr txBox="1"/>
          <p:nvPr/>
        </p:nvSpPr>
        <p:spPr>
          <a:xfrm>
            <a:off x="407323" y="4153527"/>
            <a:ext cx="1487976" cy="369332"/>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Confidence</a:t>
            </a:r>
          </a:p>
        </p:txBody>
      </p:sp>
      <p:sp>
        <p:nvSpPr>
          <p:cNvPr id="98" name="TextBox 97">
            <a:extLst>
              <a:ext uri="{FF2B5EF4-FFF2-40B4-BE49-F238E27FC236}">
                <a16:creationId xmlns:a16="http://schemas.microsoft.com/office/drawing/2014/main" id="{4C261D7C-8CFD-FF8C-CF72-BBF3B1EB6EE9}"/>
              </a:ext>
            </a:extLst>
          </p:cNvPr>
          <p:cNvSpPr txBox="1"/>
          <p:nvPr/>
        </p:nvSpPr>
        <p:spPr>
          <a:xfrm>
            <a:off x="2368784" y="3946205"/>
            <a:ext cx="1599035" cy="1169551"/>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examples:</a:t>
            </a:r>
          </a:p>
          <a:p>
            <a:r>
              <a:rPr lang="en-US" sz="1400" dirty="0">
                <a:solidFill>
                  <a:srgbClr val="47494D"/>
                </a:solidFill>
                <a:latin typeface="Calibri" panose="020F0502020204030204" pitchFamily="34" charset="0"/>
                <a:cs typeface="Calibri" panose="020F0502020204030204" pitchFamily="34" charset="0"/>
              </a:rPr>
              <a:t>• Linear correlation</a:t>
            </a:r>
          </a:p>
          <a:p>
            <a:r>
              <a:rPr lang="en-US" sz="1400" dirty="0">
                <a:solidFill>
                  <a:srgbClr val="47494D"/>
                </a:solidFill>
                <a:latin typeface="Calibri" panose="020F0502020204030204" pitchFamily="34" charset="0"/>
                <a:cs typeface="Calibri" panose="020F0502020204030204" pitchFamily="34" charset="0"/>
              </a:rPr>
              <a:t>• MAD</a:t>
            </a:r>
          </a:p>
          <a:p>
            <a:r>
              <a:rPr lang="en-US" sz="1400" dirty="0">
                <a:solidFill>
                  <a:srgbClr val="47494D"/>
                </a:solidFill>
                <a:latin typeface="Calibri" panose="020F0502020204030204" pitchFamily="34" charset="0"/>
                <a:cs typeface="Calibri" panose="020F0502020204030204" pitchFamily="34" charset="0"/>
              </a:rPr>
              <a:t>• </a:t>
            </a:r>
            <a:r>
              <a:rPr lang="en-US" sz="1400" dirty="0" err="1">
                <a:solidFill>
                  <a:srgbClr val="47494D"/>
                </a:solidFill>
                <a:latin typeface="Calibri" panose="020F0502020204030204" pitchFamily="34" charset="0"/>
                <a:cs typeface="Calibri" panose="020F0502020204030204" pitchFamily="34" charset="0"/>
              </a:rPr>
              <a:t>RMSE</a:t>
            </a:r>
            <a:endParaRPr lang="en-US" sz="1400" dirty="0">
              <a:solidFill>
                <a:srgbClr val="47494D"/>
              </a:solidFill>
              <a:latin typeface="Calibri" panose="020F0502020204030204" pitchFamily="34" charset="0"/>
              <a:cs typeface="Calibri" panose="020F0502020204030204" pitchFamily="34" charset="0"/>
            </a:endParaRPr>
          </a:p>
          <a:p>
            <a:r>
              <a:rPr lang="en-US" sz="1400" dirty="0">
                <a:solidFill>
                  <a:srgbClr val="47494D"/>
                </a:solidFill>
                <a:latin typeface="Calibri" panose="020F0502020204030204" pitchFamily="34" charset="0"/>
                <a:cs typeface="Calibri" panose="020F0502020204030204" pitchFamily="34" charset="0"/>
              </a:rPr>
              <a:t>• AIC</a:t>
            </a:r>
          </a:p>
        </p:txBody>
      </p:sp>
      <p:sp>
        <p:nvSpPr>
          <p:cNvPr id="99" name="TextBox 98">
            <a:extLst>
              <a:ext uri="{FF2B5EF4-FFF2-40B4-BE49-F238E27FC236}">
                <a16:creationId xmlns:a16="http://schemas.microsoft.com/office/drawing/2014/main" id="{C07DB9F8-6AAF-EAE9-4C2E-C578CE59A05B}"/>
              </a:ext>
            </a:extLst>
          </p:cNvPr>
          <p:cNvSpPr txBox="1"/>
          <p:nvPr/>
        </p:nvSpPr>
        <p:spPr>
          <a:xfrm>
            <a:off x="3975381" y="3946205"/>
            <a:ext cx="1599035" cy="1169551"/>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examples:</a:t>
            </a:r>
          </a:p>
          <a:p>
            <a:r>
              <a:rPr lang="en-US" sz="1400" dirty="0">
                <a:solidFill>
                  <a:srgbClr val="47494D"/>
                </a:solidFill>
                <a:latin typeface="Calibri" panose="020F0502020204030204" pitchFamily="34" charset="0"/>
                <a:cs typeface="Calibri" panose="020F0502020204030204" pitchFamily="34" charset="0"/>
              </a:rPr>
              <a:t>• Accuracy</a:t>
            </a:r>
          </a:p>
          <a:p>
            <a:r>
              <a:rPr lang="en-US" sz="1400" dirty="0">
                <a:solidFill>
                  <a:srgbClr val="47494D"/>
                </a:solidFill>
                <a:latin typeface="Calibri" panose="020F0502020204030204" pitchFamily="34" charset="0"/>
                <a:cs typeface="Calibri" panose="020F0502020204030204" pitchFamily="34" charset="0"/>
              </a:rPr>
              <a:t>• Kappa</a:t>
            </a:r>
          </a:p>
          <a:p>
            <a:r>
              <a:rPr lang="en-US" sz="1400" dirty="0">
                <a:solidFill>
                  <a:srgbClr val="47494D"/>
                </a:solidFill>
                <a:latin typeface="Calibri" panose="020F0502020204030204" pitchFamily="34" charset="0"/>
                <a:cs typeface="Calibri" panose="020F0502020204030204" pitchFamily="34" charset="0"/>
              </a:rPr>
              <a:t>• ROC</a:t>
            </a:r>
          </a:p>
          <a:p>
            <a:r>
              <a:rPr lang="en-US" sz="1400" dirty="0">
                <a:solidFill>
                  <a:srgbClr val="47494D"/>
                </a:solidFill>
                <a:latin typeface="Calibri" panose="020F0502020204030204" pitchFamily="34" charset="0"/>
                <a:cs typeface="Calibri" panose="020F0502020204030204" pitchFamily="34" charset="0"/>
              </a:rPr>
              <a:t>• AUC ROC</a:t>
            </a:r>
          </a:p>
        </p:txBody>
      </p:sp>
      <p:sp>
        <p:nvSpPr>
          <p:cNvPr id="100" name="TextBox 99">
            <a:extLst>
              <a:ext uri="{FF2B5EF4-FFF2-40B4-BE49-F238E27FC236}">
                <a16:creationId xmlns:a16="http://schemas.microsoft.com/office/drawing/2014/main" id="{C7211495-9AD9-0BF0-27F4-FF8362EE2ED0}"/>
              </a:ext>
            </a:extLst>
          </p:cNvPr>
          <p:cNvSpPr txBox="1"/>
          <p:nvPr/>
        </p:nvSpPr>
        <p:spPr>
          <a:xfrm>
            <a:off x="5552899" y="3946205"/>
            <a:ext cx="1599035" cy="954107"/>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Check model based on how well it predicts performance</a:t>
            </a:r>
          </a:p>
        </p:txBody>
      </p:sp>
      <p:sp>
        <p:nvSpPr>
          <p:cNvPr id="101" name="TextBox 100">
            <a:extLst>
              <a:ext uri="{FF2B5EF4-FFF2-40B4-BE49-F238E27FC236}">
                <a16:creationId xmlns:a16="http://schemas.microsoft.com/office/drawing/2014/main" id="{F7A2642F-91D5-8C7A-7B0B-51F6C7E6F4E5}"/>
              </a:ext>
            </a:extLst>
          </p:cNvPr>
          <p:cNvSpPr txBox="1"/>
          <p:nvPr/>
        </p:nvSpPr>
        <p:spPr>
          <a:xfrm>
            <a:off x="7236077" y="3946205"/>
            <a:ext cx="1599035" cy="738664"/>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Check model based on how well it predicts behavior</a:t>
            </a:r>
          </a:p>
        </p:txBody>
      </p:sp>
      <p:sp>
        <p:nvSpPr>
          <p:cNvPr id="102" name="TextBox 101">
            <a:extLst>
              <a:ext uri="{FF2B5EF4-FFF2-40B4-BE49-F238E27FC236}">
                <a16:creationId xmlns:a16="http://schemas.microsoft.com/office/drawing/2014/main" id="{73861734-6494-AC09-0116-E8D063F784FF}"/>
              </a:ext>
            </a:extLst>
          </p:cNvPr>
          <p:cNvSpPr txBox="1"/>
          <p:nvPr/>
        </p:nvSpPr>
        <p:spPr>
          <a:xfrm>
            <a:off x="407323" y="5396533"/>
            <a:ext cx="1487976" cy="369332"/>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Confidence</a:t>
            </a:r>
          </a:p>
        </p:txBody>
      </p:sp>
      <p:sp>
        <p:nvSpPr>
          <p:cNvPr id="103" name="TextBox 102">
            <a:extLst>
              <a:ext uri="{FF2B5EF4-FFF2-40B4-BE49-F238E27FC236}">
                <a16:creationId xmlns:a16="http://schemas.microsoft.com/office/drawing/2014/main" id="{FF1F38D5-79E3-65BE-332A-68B26797B0F2}"/>
              </a:ext>
            </a:extLst>
          </p:cNvPr>
          <p:cNvSpPr txBox="1"/>
          <p:nvPr/>
        </p:nvSpPr>
        <p:spPr>
          <a:xfrm>
            <a:off x="2335830" y="5281780"/>
            <a:ext cx="6821147" cy="830997"/>
          </a:xfrm>
          <a:prstGeom prst="rect">
            <a:avLst/>
          </a:prstGeom>
          <a:noFill/>
          <a:ln>
            <a:solidFill>
              <a:srgbClr val="47494D"/>
            </a:solidFill>
          </a:ln>
        </p:spPr>
        <p:txBody>
          <a:bodyPr wrap="square" lIns="91440" tIns="91440" rIns="182880" bIns="91440" rtlCol="0">
            <a:spAutoFit/>
          </a:bodyPr>
          <a:lstStyle/>
          <a:p>
            <a:r>
              <a:rPr lang="en-US" sz="1400" dirty="0">
                <a:solidFill>
                  <a:srgbClr val="47494D"/>
                </a:solidFill>
                <a:latin typeface="Calibri" panose="020F0502020204030204" pitchFamily="34" charset="0"/>
                <a:cs typeface="Calibri" panose="020F0502020204030204" pitchFamily="34" charset="0"/>
              </a:rPr>
              <a:t>Generalizability, Cross-learner validity, Ecological validity, Construct validity, Predictive validity, Substantive validity, Content validity, Conclusion validity, Cross validation methods (e.g. K-fold)</a:t>
            </a:r>
          </a:p>
        </p:txBody>
      </p:sp>
      <p:sp>
        <p:nvSpPr>
          <p:cNvPr id="104" name="TextBox 103">
            <a:extLst>
              <a:ext uri="{FF2B5EF4-FFF2-40B4-BE49-F238E27FC236}">
                <a16:creationId xmlns:a16="http://schemas.microsoft.com/office/drawing/2014/main" id="{B8D04FDD-575A-0B38-AAF1-4050890DF768}"/>
              </a:ext>
            </a:extLst>
          </p:cNvPr>
          <p:cNvSpPr txBox="1"/>
          <p:nvPr/>
        </p:nvSpPr>
        <p:spPr>
          <a:xfrm>
            <a:off x="407323" y="6005758"/>
            <a:ext cx="1487976" cy="646331"/>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Visualize (sometimes)</a:t>
            </a:r>
          </a:p>
        </p:txBody>
      </p:sp>
      <p:sp>
        <p:nvSpPr>
          <p:cNvPr id="18" name="Mask">
            <a:extLst>
              <a:ext uri="{FF2B5EF4-FFF2-40B4-BE49-F238E27FC236}">
                <a16:creationId xmlns:a16="http://schemas.microsoft.com/office/drawing/2014/main" id="{D9700794-FD5A-3005-085A-CF0A04D0D1C1}"/>
              </a:ext>
            </a:extLst>
          </p:cNvPr>
          <p:cNvSpPr/>
          <p:nvPr/>
        </p:nvSpPr>
        <p:spPr bwMode="auto">
          <a:xfrm>
            <a:off x="0" y="0"/>
            <a:ext cx="12192000" cy="6858000"/>
          </a:xfrm>
          <a:prstGeom prst="rect">
            <a:avLst/>
          </a:prstGeom>
          <a:solidFill>
            <a:srgbClr val="000000">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0" name="Learning Curve Good">
            <a:extLst>
              <a:ext uri="{FF2B5EF4-FFF2-40B4-BE49-F238E27FC236}">
                <a16:creationId xmlns:a16="http://schemas.microsoft.com/office/drawing/2014/main" id="{4CD76D10-7C1C-F38E-2BC9-36E4037B0A0E}"/>
              </a:ext>
            </a:extLst>
          </p:cNvPr>
          <p:cNvPicPr>
            <a:picLocks noChangeAspect="1"/>
          </p:cNvPicPr>
          <p:nvPr/>
        </p:nvPicPr>
        <p:blipFill rotWithShape="1">
          <a:blip r:embed="rId6">
            <a:extLst>
              <a:ext uri="{28A0092B-C50C-407E-A947-70E740481C1C}">
                <a14:useLocalDpi xmlns:a14="http://schemas.microsoft.com/office/drawing/2010/main" val="0"/>
              </a:ext>
            </a:extLst>
          </a:blip>
          <a:srcRect l="-2731" t="-12667" r="-2731" b="-2995"/>
          <a:stretch/>
        </p:blipFill>
        <p:spPr>
          <a:xfrm rot="21321027">
            <a:off x="350785" y="932849"/>
            <a:ext cx="5938030" cy="3739426"/>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pic>
        <p:nvPicPr>
          <p:cNvPr id="7" name="Learning Curve Bad">
            <a:extLst>
              <a:ext uri="{FF2B5EF4-FFF2-40B4-BE49-F238E27FC236}">
                <a16:creationId xmlns:a16="http://schemas.microsoft.com/office/drawing/2014/main" id="{EBF32A3B-31E6-3499-35BD-9BD25FC6FE1F}"/>
              </a:ext>
            </a:extLst>
          </p:cNvPr>
          <p:cNvPicPr>
            <a:picLocks noChangeAspect="1"/>
          </p:cNvPicPr>
          <p:nvPr/>
        </p:nvPicPr>
        <p:blipFill rotWithShape="1">
          <a:blip r:embed="rId7">
            <a:extLst>
              <a:ext uri="{28A0092B-C50C-407E-A947-70E740481C1C}">
                <a14:useLocalDpi xmlns:a14="http://schemas.microsoft.com/office/drawing/2010/main" val="0"/>
              </a:ext>
            </a:extLst>
          </a:blip>
          <a:srcRect l="-4184" t="-2441" r="-4184" b="-2441"/>
          <a:stretch/>
        </p:blipFill>
        <p:spPr>
          <a:xfrm rot="329399">
            <a:off x="5846907" y="2402114"/>
            <a:ext cx="5837903" cy="3676372"/>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pic>
        <p:nvPicPr>
          <p:cNvPr id="17" name="Good Image">
            <a:extLst>
              <a:ext uri="{FF2B5EF4-FFF2-40B4-BE49-F238E27FC236}">
                <a16:creationId xmlns:a16="http://schemas.microsoft.com/office/drawing/2014/main" id="{27E5589A-87BB-8A08-B39F-709CF60F575F}"/>
              </a:ext>
            </a:extLst>
          </p:cNvPr>
          <p:cNvPicPr>
            <a:picLocks noChangeAspect="1"/>
          </p:cNvPicPr>
          <p:nvPr/>
        </p:nvPicPr>
        <p:blipFill>
          <a:blip r:embed="rId8"/>
          <a:stretch>
            <a:fillRect/>
          </a:stretch>
        </p:blipFill>
        <p:spPr>
          <a:xfrm rot="21049879">
            <a:off x="1080641" y="1541745"/>
            <a:ext cx="1909594" cy="696532"/>
          </a:xfrm>
          <a:prstGeom prst="rect">
            <a:avLst/>
          </a:prstGeom>
          <a:solidFill>
            <a:srgbClr val="FFFFFF"/>
          </a:solidFill>
        </p:spPr>
      </p:pic>
      <p:pic>
        <p:nvPicPr>
          <p:cNvPr id="21" name="Problematic Image">
            <a:extLst>
              <a:ext uri="{FF2B5EF4-FFF2-40B4-BE49-F238E27FC236}">
                <a16:creationId xmlns:a16="http://schemas.microsoft.com/office/drawing/2014/main" id="{E0F7DDF4-2C64-BB3E-7FBE-B125F599A6E7}"/>
              </a:ext>
            </a:extLst>
          </p:cNvPr>
          <p:cNvPicPr>
            <a:picLocks noChangeAspect="1"/>
          </p:cNvPicPr>
          <p:nvPr/>
        </p:nvPicPr>
        <p:blipFill>
          <a:blip r:embed="rId9"/>
          <a:stretch>
            <a:fillRect/>
          </a:stretch>
        </p:blipFill>
        <p:spPr>
          <a:xfrm rot="303060">
            <a:off x="6730772" y="2424346"/>
            <a:ext cx="2884042" cy="537347"/>
          </a:xfrm>
          <a:prstGeom prst="rect">
            <a:avLst/>
          </a:prstGeom>
          <a:solidFill>
            <a:srgbClr val="FFFFFF"/>
          </a:solidFill>
        </p:spPr>
      </p:pic>
      <p:pic>
        <p:nvPicPr>
          <p:cNvPr id="109" name="Student Model">
            <a:extLst>
              <a:ext uri="{FF2B5EF4-FFF2-40B4-BE49-F238E27FC236}">
                <a16:creationId xmlns:a16="http://schemas.microsoft.com/office/drawing/2014/main" id="{E339D075-CC21-FE7F-DF8C-4238AE0F3001}"/>
              </a:ext>
            </a:extLst>
          </p:cNvPr>
          <p:cNvPicPr>
            <a:picLocks noChangeAspect="1"/>
          </p:cNvPicPr>
          <p:nvPr/>
        </p:nvPicPr>
        <p:blipFill>
          <a:blip r:embed="rId10" cstate="print"/>
          <a:stretch>
            <a:fillRect/>
          </a:stretch>
        </p:blipFill>
        <p:spPr>
          <a:xfrm rot="308030">
            <a:off x="4752089" y="691957"/>
            <a:ext cx="5901862" cy="5400406"/>
          </a:xfrm>
          <a:prstGeom prst="rect">
            <a:avLst/>
          </a:prstGeom>
          <a:effectLst>
            <a:outerShdw blurRad="50800" dist="38100" dir="8100000" algn="tr"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fade">
                                          <p:cBhvr>
                                            <p:cTn id="187" dur="250"/>
                                            <p:tgtEl>
                                              <p:spTgt spid="18"/>
                                            </p:tgtEl>
                                          </p:cBhvr>
                                        </p:animEffect>
                                      </p:childTnLst>
                                    </p:cTn>
                                  </p:par>
                                </p:childTnLst>
                              </p:cTn>
                            </p:par>
                            <p:par>
                              <p:cTn id="188" fill="hold">
                                <p:stCondLst>
                                  <p:cond delay="250"/>
                                </p:stCondLst>
                                <p:childTnLst>
                                  <p:par>
                                    <p:cTn id="189" presetID="2" presetClass="entr" presetSubtype="6" fill="hold" nodeType="afterEffect" p14:presetBounceEnd="50000">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14:bounceEnd="50000">
                                          <p:cBhvr additive="base">
                                            <p:cTn id="191" dur="5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192" dur="500" fill="hold"/>
                                            <p:tgtEl>
                                              <p:spTgt spid="40"/>
                                            </p:tgtEl>
                                            <p:attrNameLst>
                                              <p:attrName>ppt_y</p:attrName>
                                            </p:attrNameLst>
                                          </p:cBhvr>
                                          <p:tavLst>
                                            <p:tav tm="0">
                                              <p:val>
                                                <p:strVal val="1+#ppt_h/2"/>
                                              </p:val>
                                            </p:tav>
                                            <p:tav tm="100000">
                                              <p:val>
                                                <p:strVal val="#ppt_y"/>
                                              </p:val>
                                            </p:tav>
                                          </p:tavLst>
                                        </p:anim>
                                      </p:childTnLst>
                                    </p:cTn>
                                  </p:par>
                                </p:childTnLst>
                              </p:cTn>
                            </p:par>
                            <p:par>
                              <p:cTn id="193" fill="hold">
                                <p:stCondLst>
                                  <p:cond delay="750"/>
                                </p:stCondLst>
                                <p:childTnLst>
                                  <p:par>
                                    <p:cTn id="194" presetID="22" presetClass="entr" presetSubtype="8" fill="hold" nodeType="afterEffect">
                                      <p:stCondLst>
                                        <p:cond delay="0"/>
                                      </p:stCondLst>
                                      <p:childTnLst>
                                        <p:set>
                                          <p:cBhvr>
                                            <p:cTn id="195" dur="1" fill="hold">
                                              <p:stCondLst>
                                                <p:cond delay="0"/>
                                              </p:stCondLst>
                                            </p:cTn>
                                            <p:tgtEl>
                                              <p:spTgt spid="17"/>
                                            </p:tgtEl>
                                            <p:attrNameLst>
                                              <p:attrName>style.visibility</p:attrName>
                                            </p:attrNameLst>
                                          </p:cBhvr>
                                          <p:to>
                                            <p:strVal val="visible"/>
                                          </p:to>
                                        </p:set>
                                        <p:animEffect transition="in" filter="wipe(left)">
                                          <p:cBhvr>
                                            <p:cTn id="196" dur="250"/>
                                            <p:tgtEl>
                                              <p:spTgt spid="17"/>
                                            </p:tgtEl>
                                          </p:cBhvr>
                                        </p:animEffect>
                                      </p:childTnLst>
                                    </p:cTn>
                                  </p:par>
                                </p:childTnLst>
                              </p:cTn>
                            </p:par>
                            <p:par>
                              <p:cTn id="197" fill="hold">
                                <p:stCondLst>
                                  <p:cond delay="1000"/>
                                </p:stCondLst>
                                <p:childTnLst>
                                  <p:par>
                                    <p:cTn id="198" presetID="2" presetClass="entr" presetSubtype="9" fill="hold" nodeType="afterEffect" p14:presetBounceEnd="50000">
                                      <p:stCondLst>
                                        <p:cond delay="0"/>
                                      </p:stCondLst>
                                      <p:childTnLst>
                                        <p:set>
                                          <p:cBhvr>
                                            <p:cTn id="199" dur="1" fill="hold">
                                              <p:stCondLst>
                                                <p:cond delay="0"/>
                                              </p:stCondLst>
                                            </p:cTn>
                                            <p:tgtEl>
                                              <p:spTgt spid="7"/>
                                            </p:tgtEl>
                                            <p:attrNameLst>
                                              <p:attrName>style.visibility</p:attrName>
                                            </p:attrNameLst>
                                          </p:cBhvr>
                                          <p:to>
                                            <p:strVal val="visible"/>
                                          </p:to>
                                        </p:set>
                                        <p:anim calcmode="lin" valueType="num" p14:bounceEnd="50000">
                                          <p:cBhvr additive="base">
                                            <p:cTn id="200"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1" dur="500" fill="hold"/>
                                            <p:tgtEl>
                                              <p:spTgt spid="7"/>
                                            </p:tgtEl>
                                            <p:attrNameLst>
                                              <p:attrName>ppt_y</p:attrName>
                                            </p:attrNameLst>
                                          </p:cBhvr>
                                          <p:tavLst>
                                            <p:tav tm="0">
                                              <p:val>
                                                <p:strVal val="0-#ppt_h/2"/>
                                              </p:val>
                                            </p:tav>
                                            <p:tav tm="100000">
                                              <p:val>
                                                <p:strVal val="#ppt_y"/>
                                              </p:val>
                                            </p:tav>
                                          </p:tavLst>
                                        </p:anim>
                                      </p:childTnLst>
                                    </p:cTn>
                                  </p:par>
                                </p:childTnLst>
                              </p:cTn>
                            </p:par>
                            <p:par>
                              <p:cTn id="202" fill="hold">
                                <p:stCondLst>
                                  <p:cond delay="1500"/>
                                </p:stCondLst>
                                <p:childTnLst>
                                  <p:par>
                                    <p:cTn id="203" presetID="22" presetClass="entr" presetSubtype="8" fill="hold" nodeType="afterEffect">
                                      <p:stCondLst>
                                        <p:cond delay="0"/>
                                      </p:stCondLst>
                                      <p:childTnLst>
                                        <p:set>
                                          <p:cBhvr>
                                            <p:cTn id="204" dur="1" fill="hold">
                                              <p:stCondLst>
                                                <p:cond delay="0"/>
                                              </p:stCondLst>
                                            </p:cTn>
                                            <p:tgtEl>
                                              <p:spTgt spid="21"/>
                                            </p:tgtEl>
                                            <p:attrNameLst>
                                              <p:attrName>style.visibility</p:attrName>
                                            </p:attrNameLst>
                                          </p:cBhvr>
                                          <p:to>
                                            <p:strVal val="visible"/>
                                          </p:to>
                                        </p:set>
                                        <p:animEffect transition="in" filter="wipe(left)">
                                          <p:cBhvr>
                                            <p:cTn id="205" dur="25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6" fill="hold" nodeType="clickEffect" p14:presetBounceEnd="50000">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14:bounceEnd="50000">
                                          <p:cBhvr additive="base">
                                            <p:cTn id="210" dur="500" fill="hold"/>
                                            <p:tgtEl>
                                              <p:spTgt spid="109"/>
                                            </p:tgtEl>
                                            <p:attrNameLst>
                                              <p:attrName>ppt_x</p:attrName>
                                            </p:attrNameLst>
                                          </p:cBhvr>
                                          <p:tavLst>
                                            <p:tav tm="0">
                                              <p:val>
                                                <p:strVal val="1+#ppt_w/2"/>
                                              </p:val>
                                            </p:tav>
                                            <p:tav tm="100000">
                                              <p:val>
                                                <p:strVal val="#ppt_x"/>
                                              </p:val>
                                            </p:tav>
                                          </p:tavLst>
                                        </p:anim>
                                        <p:anim calcmode="lin" valueType="num" p14:bounceEnd="50000">
                                          <p:cBhvr additive="base">
                                            <p:cTn id="21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P spid="18"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fade">
                                          <p:cBhvr>
                                            <p:cTn id="187" dur="250"/>
                                            <p:tgtEl>
                                              <p:spTgt spid="18"/>
                                            </p:tgtEl>
                                          </p:cBhvr>
                                        </p:animEffect>
                                      </p:childTnLst>
                                    </p:cTn>
                                  </p:par>
                                </p:childTnLst>
                              </p:cTn>
                            </p:par>
                            <p:par>
                              <p:cTn id="188" fill="hold">
                                <p:stCondLst>
                                  <p:cond delay="250"/>
                                </p:stCondLst>
                                <p:childTnLst>
                                  <p:par>
                                    <p:cTn id="189" presetID="2" presetClass="entr" presetSubtype="6" fill="hold" nodeType="after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additive="base">
                                            <p:cTn id="191" dur="500" fill="hold"/>
                                            <p:tgtEl>
                                              <p:spTgt spid="40"/>
                                            </p:tgtEl>
                                            <p:attrNameLst>
                                              <p:attrName>ppt_x</p:attrName>
                                            </p:attrNameLst>
                                          </p:cBhvr>
                                          <p:tavLst>
                                            <p:tav tm="0">
                                              <p:val>
                                                <p:strVal val="1+#ppt_w/2"/>
                                              </p:val>
                                            </p:tav>
                                            <p:tav tm="100000">
                                              <p:val>
                                                <p:strVal val="#ppt_x"/>
                                              </p:val>
                                            </p:tav>
                                          </p:tavLst>
                                        </p:anim>
                                        <p:anim calcmode="lin" valueType="num">
                                          <p:cBhvr additive="base">
                                            <p:cTn id="192" dur="500" fill="hold"/>
                                            <p:tgtEl>
                                              <p:spTgt spid="40"/>
                                            </p:tgtEl>
                                            <p:attrNameLst>
                                              <p:attrName>ppt_y</p:attrName>
                                            </p:attrNameLst>
                                          </p:cBhvr>
                                          <p:tavLst>
                                            <p:tav tm="0">
                                              <p:val>
                                                <p:strVal val="1+#ppt_h/2"/>
                                              </p:val>
                                            </p:tav>
                                            <p:tav tm="100000">
                                              <p:val>
                                                <p:strVal val="#ppt_y"/>
                                              </p:val>
                                            </p:tav>
                                          </p:tavLst>
                                        </p:anim>
                                      </p:childTnLst>
                                    </p:cTn>
                                  </p:par>
                                </p:childTnLst>
                              </p:cTn>
                            </p:par>
                            <p:par>
                              <p:cTn id="193" fill="hold">
                                <p:stCondLst>
                                  <p:cond delay="750"/>
                                </p:stCondLst>
                                <p:childTnLst>
                                  <p:par>
                                    <p:cTn id="194" presetID="22" presetClass="entr" presetSubtype="8" fill="hold" nodeType="afterEffect">
                                      <p:stCondLst>
                                        <p:cond delay="0"/>
                                      </p:stCondLst>
                                      <p:childTnLst>
                                        <p:set>
                                          <p:cBhvr>
                                            <p:cTn id="195" dur="1" fill="hold">
                                              <p:stCondLst>
                                                <p:cond delay="0"/>
                                              </p:stCondLst>
                                            </p:cTn>
                                            <p:tgtEl>
                                              <p:spTgt spid="17"/>
                                            </p:tgtEl>
                                            <p:attrNameLst>
                                              <p:attrName>style.visibility</p:attrName>
                                            </p:attrNameLst>
                                          </p:cBhvr>
                                          <p:to>
                                            <p:strVal val="visible"/>
                                          </p:to>
                                        </p:set>
                                        <p:animEffect transition="in" filter="wipe(left)">
                                          <p:cBhvr>
                                            <p:cTn id="196" dur="250"/>
                                            <p:tgtEl>
                                              <p:spTgt spid="17"/>
                                            </p:tgtEl>
                                          </p:cBhvr>
                                        </p:animEffect>
                                      </p:childTnLst>
                                    </p:cTn>
                                  </p:par>
                                </p:childTnLst>
                              </p:cTn>
                            </p:par>
                            <p:par>
                              <p:cTn id="197" fill="hold">
                                <p:stCondLst>
                                  <p:cond delay="1000"/>
                                </p:stCondLst>
                                <p:childTnLst>
                                  <p:par>
                                    <p:cTn id="198" presetID="2" presetClass="entr" presetSubtype="9" fill="hold" nodeType="afterEffect">
                                      <p:stCondLst>
                                        <p:cond delay="0"/>
                                      </p:stCondLst>
                                      <p:childTnLst>
                                        <p:set>
                                          <p:cBhvr>
                                            <p:cTn id="199" dur="1" fill="hold">
                                              <p:stCondLst>
                                                <p:cond delay="0"/>
                                              </p:stCondLst>
                                            </p:cTn>
                                            <p:tgtEl>
                                              <p:spTgt spid="7"/>
                                            </p:tgtEl>
                                            <p:attrNameLst>
                                              <p:attrName>style.visibility</p:attrName>
                                            </p:attrNameLst>
                                          </p:cBhvr>
                                          <p:to>
                                            <p:strVal val="visible"/>
                                          </p:to>
                                        </p:set>
                                        <p:anim calcmode="lin" valueType="num">
                                          <p:cBhvr additive="base">
                                            <p:cTn id="200" dur="500" fill="hold"/>
                                            <p:tgtEl>
                                              <p:spTgt spid="7"/>
                                            </p:tgtEl>
                                            <p:attrNameLst>
                                              <p:attrName>ppt_x</p:attrName>
                                            </p:attrNameLst>
                                          </p:cBhvr>
                                          <p:tavLst>
                                            <p:tav tm="0">
                                              <p:val>
                                                <p:strVal val="0-#ppt_w/2"/>
                                              </p:val>
                                            </p:tav>
                                            <p:tav tm="100000">
                                              <p:val>
                                                <p:strVal val="#ppt_x"/>
                                              </p:val>
                                            </p:tav>
                                          </p:tavLst>
                                        </p:anim>
                                        <p:anim calcmode="lin" valueType="num">
                                          <p:cBhvr additive="base">
                                            <p:cTn id="201" dur="500" fill="hold"/>
                                            <p:tgtEl>
                                              <p:spTgt spid="7"/>
                                            </p:tgtEl>
                                            <p:attrNameLst>
                                              <p:attrName>ppt_y</p:attrName>
                                            </p:attrNameLst>
                                          </p:cBhvr>
                                          <p:tavLst>
                                            <p:tav tm="0">
                                              <p:val>
                                                <p:strVal val="0-#ppt_h/2"/>
                                              </p:val>
                                            </p:tav>
                                            <p:tav tm="100000">
                                              <p:val>
                                                <p:strVal val="#ppt_y"/>
                                              </p:val>
                                            </p:tav>
                                          </p:tavLst>
                                        </p:anim>
                                      </p:childTnLst>
                                    </p:cTn>
                                  </p:par>
                                </p:childTnLst>
                              </p:cTn>
                            </p:par>
                            <p:par>
                              <p:cTn id="202" fill="hold">
                                <p:stCondLst>
                                  <p:cond delay="1500"/>
                                </p:stCondLst>
                                <p:childTnLst>
                                  <p:par>
                                    <p:cTn id="203" presetID="22" presetClass="entr" presetSubtype="8" fill="hold" nodeType="afterEffect">
                                      <p:stCondLst>
                                        <p:cond delay="0"/>
                                      </p:stCondLst>
                                      <p:childTnLst>
                                        <p:set>
                                          <p:cBhvr>
                                            <p:cTn id="204" dur="1" fill="hold">
                                              <p:stCondLst>
                                                <p:cond delay="0"/>
                                              </p:stCondLst>
                                            </p:cTn>
                                            <p:tgtEl>
                                              <p:spTgt spid="21"/>
                                            </p:tgtEl>
                                            <p:attrNameLst>
                                              <p:attrName>style.visibility</p:attrName>
                                            </p:attrNameLst>
                                          </p:cBhvr>
                                          <p:to>
                                            <p:strVal val="visible"/>
                                          </p:to>
                                        </p:set>
                                        <p:animEffect transition="in" filter="wipe(left)">
                                          <p:cBhvr>
                                            <p:cTn id="205" dur="25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6" fill="hold" nodeType="click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additive="base">
                                            <p:cTn id="210" dur="500" fill="hold"/>
                                            <p:tgtEl>
                                              <p:spTgt spid="109"/>
                                            </p:tgtEl>
                                            <p:attrNameLst>
                                              <p:attrName>ppt_x</p:attrName>
                                            </p:attrNameLst>
                                          </p:cBhvr>
                                          <p:tavLst>
                                            <p:tav tm="0">
                                              <p:val>
                                                <p:strVal val="1+#ppt_w/2"/>
                                              </p:val>
                                            </p:tav>
                                            <p:tav tm="100000">
                                              <p:val>
                                                <p:strVal val="#ppt_x"/>
                                              </p:val>
                                            </p:tav>
                                          </p:tavLst>
                                        </p:anim>
                                        <p:anim calcmode="lin" valueType="num">
                                          <p:cBhvr additive="base">
                                            <p:cTn id="21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P spid="18" grpId="0" animBg="1"/>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QR - Learning Analytics Process Model" descr="QR Code to  https://drive.google.com/file/d/1cvxDXmk68wc9zYGp9s0LllI-lhc2iRLu/view?usp=share_link">
            <a:extLst>
              <a:ext uri="{FF2B5EF4-FFF2-40B4-BE49-F238E27FC236}">
                <a16:creationId xmlns:a16="http://schemas.microsoft.com/office/drawing/2014/main" id="{00049748-E1D5-FC70-6556-1D0A2BAA4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789" y="1456335"/>
            <a:ext cx="2857500" cy="2857500"/>
          </a:xfrm>
          <a:prstGeom prst="rect">
            <a:avLst/>
          </a:prstGeom>
        </p:spPr>
      </p:pic>
      <p:pic>
        <p:nvPicPr>
          <p:cNvPr id="3" name="Picture 2">
            <a:extLst>
              <a:ext uri="{FF2B5EF4-FFF2-40B4-BE49-F238E27FC236}">
                <a16:creationId xmlns:a16="http://schemas.microsoft.com/office/drawing/2014/main" id="{0316A742-D85E-9737-DE12-85B04EDEA618}"/>
              </a:ext>
            </a:extLst>
          </p:cNvPr>
          <p:cNvPicPr>
            <a:picLocks noChangeAspect="1"/>
          </p:cNvPicPr>
          <p:nvPr/>
        </p:nvPicPr>
        <p:blipFill rotWithShape="1">
          <a:blip r:embed="rId3"/>
          <a:srcRect l="-2252" t="-2306" r="-2252" b="-2306"/>
          <a:stretch/>
        </p:blipFill>
        <p:spPr>
          <a:xfrm>
            <a:off x="3052121" y="0"/>
            <a:ext cx="5352046" cy="6838128"/>
          </a:xfrm>
          <a:prstGeom prst="rect">
            <a:avLst/>
          </a:prstGeom>
          <a:solidFill>
            <a:schemeClr val="bg1"/>
          </a:solidFill>
        </p:spPr>
      </p:pic>
      <p:pic>
        <p:nvPicPr>
          <p:cNvPr id="5" name="Picture 4">
            <a:extLst>
              <a:ext uri="{FF2B5EF4-FFF2-40B4-BE49-F238E27FC236}">
                <a16:creationId xmlns:a16="http://schemas.microsoft.com/office/drawing/2014/main" id="{62F247E7-4C65-DF4E-B40E-2A9CD1E3B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Layer>
                </a14:imgProps>
              </a:ext>
            </a:extLst>
          </a:blip>
          <a:stretch>
            <a:fillRect/>
          </a:stretch>
        </p:blipFill>
        <p:spPr>
          <a:xfrm>
            <a:off x="8404167" y="4452762"/>
            <a:ext cx="2809010" cy="1785614"/>
          </a:xfrm>
          <a:prstGeom prst="rect">
            <a:avLst/>
          </a:prstGeom>
        </p:spPr>
      </p:pic>
      <p:pic>
        <p:nvPicPr>
          <p:cNvPr id="6" name="Open Simon">
            <a:extLst>
              <a:ext uri="{FF2B5EF4-FFF2-40B4-BE49-F238E27FC236}">
                <a16:creationId xmlns:a16="http://schemas.microsoft.com/office/drawing/2014/main" id="{2EB8BDAF-95C7-4295-D1C0-2D8140444D51}"/>
              </a:ext>
            </a:extLst>
          </p:cNvPr>
          <p:cNvPicPr>
            <a:picLocks noChangeAspect="1"/>
          </p:cNvPicPr>
          <p:nvPr/>
        </p:nvPicPr>
        <p:blipFill>
          <a:blip r:embed="rId6"/>
          <a:stretch>
            <a:fillRect/>
          </a:stretch>
        </p:blipFill>
        <p:spPr>
          <a:xfrm rot="21328815">
            <a:off x="938662" y="293121"/>
            <a:ext cx="7735758" cy="5425266"/>
          </a:xfrm>
          <a:prstGeom prst="rect">
            <a:avLst/>
          </a:prstGeom>
          <a:noFill/>
          <a:ln>
            <a:solidFill>
              <a:srgbClr val="616161"/>
            </a:solidFill>
          </a:ln>
          <a:effectLst>
            <a:outerShdw blurRad="50800" dist="50800" dir="8100000" algn="tr" rotWithShape="0">
              <a:prstClr val="black">
                <a:alpha val="67000"/>
              </a:prstClr>
            </a:outerShdw>
          </a:effectLst>
        </p:spPr>
      </p:pic>
      <p:pic>
        <p:nvPicPr>
          <p:cNvPr id="7" name="MOOC">
            <a:extLst>
              <a:ext uri="{FF2B5EF4-FFF2-40B4-BE49-F238E27FC236}">
                <a16:creationId xmlns:a16="http://schemas.microsoft.com/office/drawing/2014/main" id="{A97F1F23-7229-7E56-AD10-BA6754263FA3}"/>
              </a:ext>
            </a:extLst>
          </p:cNvPr>
          <p:cNvPicPr>
            <a:picLocks noChangeAspect="1"/>
          </p:cNvPicPr>
          <p:nvPr/>
        </p:nvPicPr>
        <p:blipFill>
          <a:blip r:embed="rId7"/>
          <a:stretch>
            <a:fillRect/>
          </a:stretch>
        </p:blipFill>
        <p:spPr>
          <a:xfrm rot="215998">
            <a:off x="783602" y="242524"/>
            <a:ext cx="8017342" cy="6016795"/>
          </a:xfrm>
          <a:prstGeom prst="rect">
            <a:avLst/>
          </a:prstGeom>
          <a:noFill/>
          <a:ln>
            <a:solidFill>
              <a:srgbClr val="616161"/>
            </a:solidFill>
          </a:ln>
          <a:effectLst>
            <a:outerShdw blurRad="50800" dist="50800" dir="8100000" algn="tr" rotWithShape="0">
              <a:prstClr val="black">
                <a:alpha val="67000"/>
              </a:prstClr>
            </a:outerShdw>
          </a:effectLst>
        </p:spPr>
      </p:pic>
      <p:pic>
        <p:nvPicPr>
          <p:cNvPr id="8" name="MOOT">
            <a:extLst>
              <a:ext uri="{FF2B5EF4-FFF2-40B4-BE49-F238E27FC236}">
                <a16:creationId xmlns:a16="http://schemas.microsoft.com/office/drawing/2014/main" id="{BABB2F67-87B4-2F95-414E-18F6566C4168}"/>
              </a:ext>
            </a:extLst>
          </p:cNvPr>
          <p:cNvPicPr>
            <a:picLocks noChangeAspect="1"/>
          </p:cNvPicPr>
          <p:nvPr/>
        </p:nvPicPr>
        <p:blipFill>
          <a:blip r:embed="rId8"/>
          <a:stretch>
            <a:fillRect/>
          </a:stretch>
        </p:blipFill>
        <p:spPr>
          <a:xfrm rot="21381831">
            <a:off x="1422676" y="506825"/>
            <a:ext cx="7680183" cy="5763767"/>
          </a:xfrm>
          <a:prstGeom prst="rect">
            <a:avLst/>
          </a:prstGeom>
          <a:no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386306022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74F70-E6EE-0C65-2355-08EA51476C01}"/>
              </a:ext>
            </a:extLst>
          </p:cNvPr>
          <p:cNvPicPr>
            <a:picLocks noChangeAspect="1"/>
          </p:cNvPicPr>
          <p:nvPr/>
        </p:nvPicPr>
        <p:blipFill>
          <a:blip r:embed="rId2"/>
          <a:stretch>
            <a:fillRect/>
          </a:stretch>
        </p:blipFill>
        <p:spPr>
          <a:xfrm>
            <a:off x="1328057" y="1206786"/>
            <a:ext cx="9535886" cy="4444428"/>
          </a:xfrm>
          <a:prstGeom prst="rect">
            <a:avLst/>
          </a:prstGeom>
        </p:spPr>
      </p:pic>
    </p:spTree>
    <p:extLst>
      <p:ext uri="{BB962C8B-B14F-4D97-AF65-F5344CB8AC3E}">
        <p14:creationId xmlns:p14="http://schemas.microsoft.com/office/powerpoint/2010/main" val="1782422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BF7904-4947-8825-228B-A443F5FD23C9}"/>
              </a:ext>
            </a:extLst>
          </p:cNvPr>
          <p:cNvSpPr txBox="1"/>
          <p:nvPr/>
        </p:nvSpPr>
        <p:spPr>
          <a:xfrm>
            <a:off x="787824" y="1690737"/>
            <a:ext cx="10616351" cy="2805063"/>
          </a:xfrm>
          <a:prstGeom prst="rect">
            <a:avLst/>
          </a:prstGeom>
          <a:noFill/>
        </p:spPr>
        <p:txBody>
          <a:bodyPr wrap="square">
            <a:spAutoFit/>
          </a:bodyPr>
          <a:lstStyle/>
          <a:p>
            <a:pPr>
              <a:lnSpc>
                <a:spcPct val="150000"/>
              </a:lnSpc>
            </a:pPr>
            <a:r>
              <a:rPr lang="en-US" sz="2400" dirty="0">
                <a:latin typeface="Calibri" panose="020F0502020204030204" pitchFamily="34" charset="0"/>
                <a:cs typeface="Calibri" panose="020F0502020204030204" pitchFamily="34" charset="0"/>
              </a:rPr>
              <a:t>Learning engineering is a </a:t>
            </a:r>
            <a:r>
              <a:rPr lang="en-US" sz="2400" b="1" dirty="0">
                <a:solidFill>
                  <a:srgbClr val="EB002D"/>
                </a:solidFill>
                <a:latin typeface="Calibri" panose="020F0502020204030204" pitchFamily="34" charset="0"/>
                <a:cs typeface="Calibri" panose="020F0502020204030204" pitchFamily="34" charset="0"/>
              </a:rPr>
              <a:t>process</a:t>
            </a:r>
          </a:p>
          <a:p>
            <a:pPr>
              <a:lnSpc>
                <a:spcPct val="150000"/>
              </a:lnSpc>
            </a:pPr>
            <a:r>
              <a:rPr lang="en-US" sz="2400" dirty="0">
                <a:latin typeface="Calibri" panose="020F0502020204030204" pitchFamily="34" charset="0"/>
                <a:cs typeface="Calibri" panose="020F0502020204030204" pitchFamily="34" charset="0"/>
              </a:rPr>
              <a:t>Focused on </a:t>
            </a:r>
            <a:r>
              <a:rPr lang="en-US" sz="2400" b="1" dirty="0">
                <a:solidFill>
                  <a:srgbClr val="EB002D"/>
                </a:solidFill>
                <a:latin typeface="Calibri" panose="020F0502020204030204" pitchFamily="34" charset="0"/>
                <a:cs typeface="Calibri" panose="020F0502020204030204" pitchFamily="34" charset="0"/>
              </a:rPr>
              <a:t>outcomes</a:t>
            </a:r>
            <a:r>
              <a:rPr lang="en-US" sz="2400" dirty="0">
                <a:latin typeface="Calibri" panose="020F0502020204030204" pitchFamily="34" charset="0"/>
                <a:cs typeface="Calibri" panose="020F0502020204030204" pitchFamily="34" charset="0"/>
              </a:rPr>
              <a:t> that involve learning</a:t>
            </a:r>
          </a:p>
          <a:p>
            <a:pPr>
              <a:lnSpc>
                <a:spcPct val="150000"/>
              </a:lnSpc>
            </a:pPr>
            <a:r>
              <a:rPr lang="en-US" sz="2400" dirty="0">
                <a:latin typeface="Calibri" panose="020F0502020204030204" pitchFamily="34" charset="0"/>
                <a:cs typeface="Calibri" panose="020F0502020204030204" pitchFamily="34" charset="0"/>
              </a:rPr>
              <a:t>…but using a wide variety of tools, including (but not only) the </a:t>
            </a:r>
            <a:r>
              <a:rPr lang="en-US" sz="2400" b="1" dirty="0">
                <a:solidFill>
                  <a:srgbClr val="EB002D"/>
                </a:solidFill>
                <a:latin typeface="Calibri" panose="020F0502020204030204" pitchFamily="34" charset="0"/>
                <a:cs typeface="Calibri" panose="020F0502020204030204" pitchFamily="34" charset="0"/>
              </a:rPr>
              <a:t>learning sciences </a:t>
            </a:r>
          </a:p>
          <a:p>
            <a:pPr>
              <a:lnSpc>
                <a:spcPct val="150000"/>
              </a:lnSpc>
            </a:pPr>
            <a:r>
              <a:rPr lang="en-US" sz="2400" dirty="0">
                <a:latin typeface="Calibri" panose="020F0502020204030204" pitchFamily="34" charset="0"/>
                <a:cs typeface="Calibri" panose="020F0502020204030204" pitchFamily="34" charset="0"/>
              </a:rPr>
              <a:t>Learning engineering is </a:t>
            </a:r>
            <a:r>
              <a:rPr lang="en-US" sz="2400" b="1" dirty="0">
                <a:solidFill>
                  <a:srgbClr val="EB002D"/>
                </a:solidFill>
                <a:latin typeface="Calibri" panose="020F0502020204030204" pitchFamily="34" charset="0"/>
                <a:cs typeface="Calibri" panose="020F0502020204030204" pitchFamily="34" charset="0"/>
              </a:rPr>
              <a:t>human-centered</a:t>
            </a:r>
          </a:p>
          <a:p>
            <a:pPr>
              <a:lnSpc>
                <a:spcPct val="150000"/>
              </a:lnSpc>
            </a:pPr>
            <a:r>
              <a:rPr lang="en-US" sz="2400" dirty="0">
                <a:latin typeface="Calibri" panose="020F0502020204030204" pitchFamily="34" charset="0"/>
                <a:cs typeface="Calibri" panose="020F0502020204030204" pitchFamily="34" charset="0"/>
              </a:rPr>
              <a:t>Learning engineering is also </a:t>
            </a:r>
            <a:r>
              <a:rPr lang="en-US" sz="2400" b="1" dirty="0">
                <a:solidFill>
                  <a:srgbClr val="EB002D"/>
                </a:solidFill>
                <a:latin typeface="Calibri" panose="020F0502020204030204" pitchFamily="34" charset="0"/>
                <a:cs typeface="Calibri" panose="020F0502020204030204" pitchFamily="34" charset="0"/>
              </a:rPr>
              <a:t>data-centered</a:t>
            </a:r>
          </a:p>
        </p:txBody>
      </p:sp>
      <p:grpSp>
        <p:nvGrpSpPr>
          <p:cNvPr id="15" name="3 Leverage Tech">
            <a:extLst>
              <a:ext uri="{FF2B5EF4-FFF2-40B4-BE49-F238E27FC236}">
                <a16:creationId xmlns:a16="http://schemas.microsoft.com/office/drawing/2014/main" id="{778AB99B-7F3B-06F2-B6B2-C18B0D563A61}"/>
              </a:ext>
            </a:extLst>
          </p:cNvPr>
          <p:cNvGrpSpPr/>
          <p:nvPr/>
        </p:nvGrpSpPr>
        <p:grpSpPr>
          <a:xfrm>
            <a:off x="8117109" y="-172078"/>
            <a:ext cx="4064003" cy="7327900"/>
            <a:chOff x="8117109" y="-172078"/>
            <a:chExt cx="4064003" cy="7327900"/>
          </a:xfrm>
        </p:grpSpPr>
        <p:pic>
          <p:nvPicPr>
            <p:cNvPr id="16" name="Image">
              <a:extLst>
                <a:ext uri="{FF2B5EF4-FFF2-40B4-BE49-F238E27FC236}">
                  <a16:creationId xmlns:a16="http://schemas.microsoft.com/office/drawing/2014/main" id="{F963EAE7-E99A-7518-4AAF-CF99BCA62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
            <a:stretch/>
          </p:blipFill>
          <p:spPr bwMode="auto">
            <a:xfrm>
              <a:off x="8117109" y="-45175"/>
              <a:ext cx="4064003" cy="690317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8BD55685-C272-DF67-10C9-98993AC121FD}"/>
                </a:ext>
              </a:extLst>
            </p:cNvPr>
            <p:cNvCxnSpPr/>
            <p:nvPr/>
          </p:nvCxnSpPr>
          <p:spPr bwMode="auto">
            <a:xfrm>
              <a:off x="1216660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18" name="Text">
              <a:extLst>
                <a:ext uri="{FF2B5EF4-FFF2-40B4-BE49-F238E27FC236}">
                  <a16:creationId xmlns:a16="http://schemas.microsoft.com/office/drawing/2014/main" id="{E0DA8222-5FEF-4133-6506-89C59429C06B}"/>
                </a:ext>
              </a:extLst>
            </p:cNvPr>
            <p:cNvSpPr txBox="1"/>
            <p:nvPr/>
          </p:nvSpPr>
          <p:spPr>
            <a:xfrm rot="16200000">
              <a:off x="8884353" y="3543200"/>
              <a:ext cx="56738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glow rad="139700">
                      <a:prstClr val="black"/>
                    </a:glow>
                  </a:effectLst>
                  <a:latin typeface="Arial Black" panose="020B0A04020102020204" pitchFamily="34" charset="0"/>
                </a:rPr>
                <a:t>LEVERAGE MODERN TOOLS</a:t>
              </a:r>
              <a:endPar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a typeface="+mn-ea"/>
                <a:cs typeface="+mn-cs"/>
              </a:endParaRPr>
            </a:p>
          </p:txBody>
        </p:sp>
      </p:grpSp>
      <p:grpSp>
        <p:nvGrpSpPr>
          <p:cNvPr id="19" name="2 Issues Beyond Curriculum">
            <a:extLst>
              <a:ext uri="{FF2B5EF4-FFF2-40B4-BE49-F238E27FC236}">
                <a16:creationId xmlns:a16="http://schemas.microsoft.com/office/drawing/2014/main" id="{86984894-CD01-4652-0139-57ED56E085B3}"/>
              </a:ext>
            </a:extLst>
          </p:cNvPr>
          <p:cNvGrpSpPr/>
          <p:nvPr/>
        </p:nvGrpSpPr>
        <p:grpSpPr>
          <a:xfrm>
            <a:off x="4063999" y="-172078"/>
            <a:ext cx="4064002" cy="7327900"/>
            <a:chOff x="4063999" y="-172078"/>
            <a:chExt cx="4064002" cy="7327900"/>
          </a:xfrm>
        </p:grpSpPr>
        <p:pic>
          <p:nvPicPr>
            <p:cNvPr id="20" name="Team">
              <a:extLst>
                <a:ext uri="{FF2B5EF4-FFF2-40B4-BE49-F238E27FC236}">
                  <a16:creationId xmlns:a16="http://schemas.microsoft.com/office/drawing/2014/main" id="{C7A28FBB-0BED-6E9F-B1F8-B45765C5A4EE}"/>
                </a:ext>
              </a:extLst>
            </p:cNvPr>
            <p:cNvPicPr>
              <a:picLocks noChangeAspect="1"/>
            </p:cNvPicPr>
            <p:nvPr/>
          </p:nvPicPr>
          <p:blipFill rotWithShape="1">
            <a:blip r:embed="rId4">
              <a:extLst>
                <a:ext uri="{28A0092B-C50C-407E-A947-70E740481C1C}">
                  <a14:useLocalDpi xmlns:a14="http://schemas.microsoft.com/office/drawing/2010/main" val="0"/>
                </a:ext>
              </a:extLst>
            </a:blip>
            <a:srcRect l="36794" t="470" r="24196" b="470"/>
            <a:stretch/>
          </p:blipFill>
          <p:spPr>
            <a:xfrm>
              <a:off x="4063999" y="-10886"/>
              <a:ext cx="4064002" cy="6879772"/>
            </a:xfrm>
            <a:prstGeom prst="rect">
              <a:avLst/>
            </a:prstGeom>
          </p:spPr>
        </p:pic>
        <p:cxnSp>
          <p:nvCxnSpPr>
            <p:cNvPr id="21" name="Straight Connector 20">
              <a:extLst>
                <a:ext uri="{FF2B5EF4-FFF2-40B4-BE49-F238E27FC236}">
                  <a16:creationId xmlns:a16="http://schemas.microsoft.com/office/drawing/2014/main" id="{F2322E79-C528-7CE3-88DB-0A6DAA461C35}"/>
                </a:ext>
              </a:extLst>
            </p:cNvPr>
            <p:cNvCxnSpPr/>
            <p:nvPr/>
          </p:nvCxnSpPr>
          <p:spPr bwMode="auto">
            <a:xfrm>
              <a:off x="8111066"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2" name="TextBox 21">
              <a:extLst>
                <a:ext uri="{FF2B5EF4-FFF2-40B4-BE49-F238E27FC236}">
                  <a16:creationId xmlns:a16="http://schemas.microsoft.com/office/drawing/2014/main" id="{EDD31E41-9E6E-798F-8A00-DDD1094EDE78}"/>
                </a:ext>
              </a:extLst>
            </p:cNvPr>
            <p:cNvSpPr txBox="1"/>
            <p:nvPr/>
          </p:nvSpPr>
          <p:spPr>
            <a:xfrm rot="16200000">
              <a:off x="4543699" y="3230262"/>
              <a:ext cx="6299738"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glow rad="139700">
                      <a:prstClr val="black"/>
                    </a:glow>
                  </a:effectLst>
                  <a:latin typeface="Arial Black" panose="020B0A04020102020204" pitchFamily="34" charset="0"/>
                </a:rPr>
                <a:t>ISSUES BEYOND CURRICULUM</a:t>
              </a:r>
              <a:endPar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ndParaRPr>
            </a:p>
          </p:txBody>
        </p:sp>
      </p:grpSp>
      <p:grpSp>
        <p:nvGrpSpPr>
          <p:cNvPr id="23" name="1 Scale Quality">
            <a:extLst>
              <a:ext uri="{FF2B5EF4-FFF2-40B4-BE49-F238E27FC236}">
                <a16:creationId xmlns:a16="http://schemas.microsoft.com/office/drawing/2014/main" id="{ED7FFF25-2558-9629-30CA-6949566B47BA}"/>
              </a:ext>
            </a:extLst>
          </p:cNvPr>
          <p:cNvGrpSpPr/>
          <p:nvPr/>
        </p:nvGrpSpPr>
        <p:grpSpPr>
          <a:xfrm>
            <a:off x="0" y="-172078"/>
            <a:ext cx="4055533" cy="7327900"/>
            <a:chOff x="0" y="-172078"/>
            <a:chExt cx="4055533" cy="7327900"/>
          </a:xfrm>
        </p:grpSpPr>
        <p:pic>
          <p:nvPicPr>
            <p:cNvPr id="24" name="AR">
              <a:extLst>
                <a:ext uri="{FF2B5EF4-FFF2-40B4-BE49-F238E27FC236}">
                  <a16:creationId xmlns:a16="http://schemas.microsoft.com/office/drawing/2014/main" id="{3A2A73AB-C357-C553-AB32-D2744E44C4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626" t="8493" r="27634" b="8493"/>
            <a:stretch/>
          </p:blipFill>
          <p:spPr bwMode="auto">
            <a:xfrm>
              <a:off x="0" y="0"/>
              <a:ext cx="4055529"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F3F547DD-7A7B-1090-95C9-494F4D7721C0}"/>
                </a:ext>
              </a:extLst>
            </p:cNvPr>
            <p:cNvCxnSpPr/>
            <p:nvPr/>
          </p:nvCxnSpPr>
          <p:spPr bwMode="auto">
            <a:xfrm>
              <a:off x="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cxnSp>
          <p:nvCxnSpPr>
            <p:cNvPr id="26" name="Straight Connector 25">
              <a:extLst>
                <a:ext uri="{FF2B5EF4-FFF2-40B4-BE49-F238E27FC236}">
                  <a16:creationId xmlns:a16="http://schemas.microsoft.com/office/drawing/2014/main" id="{9CAAC543-2BDC-60B8-1F56-DF500C5BCB7E}"/>
                </a:ext>
              </a:extLst>
            </p:cNvPr>
            <p:cNvCxnSpPr/>
            <p:nvPr/>
          </p:nvCxnSpPr>
          <p:spPr bwMode="auto">
            <a:xfrm>
              <a:off x="4055533"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7" name="TextBox 26">
              <a:extLst>
                <a:ext uri="{FF2B5EF4-FFF2-40B4-BE49-F238E27FC236}">
                  <a16:creationId xmlns:a16="http://schemas.microsoft.com/office/drawing/2014/main" id="{F74CB09B-A00A-E2E0-29EC-9BEC8168E6DC}"/>
                </a:ext>
              </a:extLst>
            </p:cNvPr>
            <p:cNvSpPr txBox="1"/>
            <p:nvPr/>
          </p:nvSpPr>
          <p:spPr>
            <a:xfrm rot="16200000">
              <a:off x="1983163" y="4678094"/>
              <a:ext cx="3404073"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a typeface="+mn-ea"/>
                  <a:cs typeface="+mn-cs"/>
                </a:rPr>
                <a:t>SCALE QUALITY</a:t>
              </a:r>
            </a:p>
          </p:txBody>
        </p:sp>
      </p:grpSp>
    </p:spTree>
    <p:extLst>
      <p:ext uri="{BB962C8B-B14F-4D97-AF65-F5344CB8AC3E}">
        <p14:creationId xmlns:p14="http://schemas.microsoft.com/office/powerpoint/2010/main" val="11091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left)">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6" name="Group 5">
            <a:extLst>
              <a:ext uri="{FF2B5EF4-FFF2-40B4-BE49-F238E27FC236}">
                <a16:creationId xmlns:a16="http://schemas.microsoft.com/office/drawing/2014/main" id="{18F0C0E8-E299-B149-B179-5F2C3516FC2A}"/>
              </a:ext>
            </a:extLst>
          </p:cNvPr>
          <p:cNvGrpSpPr/>
          <p:nvPr/>
        </p:nvGrpSpPr>
        <p:grpSpPr>
          <a:xfrm>
            <a:off x="858788" y="1134747"/>
            <a:ext cx="2468880" cy="4948470"/>
            <a:chOff x="620836" y="1134747"/>
            <a:chExt cx="2468880" cy="4948470"/>
          </a:xfrm>
        </p:grpSpPr>
        <p:sp>
          <p:nvSpPr>
            <p:cNvPr id="12" name="TextBox 11">
              <a:extLst>
                <a:ext uri="{FF2B5EF4-FFF2-40B4-BE49-F238E27FC236}">
                  <a16:creationId xmlns:a16="http://schemas.microsoft.com/office/drawing/2014/main" id="{5C5E0B37-1136-E194-846C-EE353DFEA781}"/>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7 Things You Should Know About Learning Engineering</a:t>
              </a:r>
            </a:p>
            <a:p>
              <a:pPr algn="ctr"/>
              <a:r>
                <a:rPr lang="en-US" sz="1800" dirty="0">
                  <a:latin typeface="Calibri" panose="020F0502020204030204" pitchFamily="34" charset="0"/>
                  <a:cs typeface="Calibri" panose="020F0502020204030204" pitchFamily="34" charset="0"/>
                </a:rPr>
                <a:t>Educause Learning Initiative</a:t>
              </a:r>
            </a:p>
          </p:txBody>
        </p:sp>
        <p:pic>
          <p:nvPicPr>
            <p:cNvPr id="17" name="Picture 16">
              <a:extLst>
                <a:ext uri="{FF2B5EF4-FFF2-40B4-BE49-F238E27FC236}">
                  <a16:creationId xmlns:a16="http://schemas.microsoft.com/office/drawing/2014/main" id="{7563D5D4-D67F-9B33-CF76-E87DB55815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8927CB0D-8614-18BB-2F1E-541492F1F81E}"/>
              </a:ext>
            </a:extLst>
          </p:cNvPr>
          <p:cNvGrpSpPr/>
          <p:nvPr/>
        </p:nvGrpSpPr>
        <p:grpSpPr>
          <a:xfrm>
            <a:off x="3629482" y="1121224"/>
            <a:ext cx="2468880" cy="4684994"/>
            <a:chOff x="3376883" y="1121224"/>
            <a:chExt cx="2468880" cy="4684994"/>
          </a:xfrm>
        </p:grpSpPr>
        <p:sp>
          <p:nvSpPr>
            <p:cNvPr id="14" name="TextBox 13">
              <a:extLst>
                <a:ext uri="{FF2B5EF4-FFF2-40B4-BE49-F238E27FC236}">
                  <a16:creationId xmlns:a16="http://schemas.microsoft.com/office/drawing/2014/main" id="{8951B84B-E93A-8DAC-599A-232F8F91D62A}"/>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Learning Engineering for Online Education</a:t>
              </a:r>
            </a:p>
            <a:p>
              <a:pPr algn="ctr"/>
              <a:r>
                <a:rPr lang="en-US" sz="1800" dirty="0">
                  <a:latin typeface="Calibri" panose="020F0502020204030204" pitchFamily="34" charset="0"/>
                  <a:cs typeface="Calibri" panose="020F0502020204030204" pitchFamily="34" charset="0"/>
                </a:rPr>
                <a:t>By Chris Dede, John Richards, Bror Saxberg</a:t>
              </a:r>
            </a:p>
          </p:txBody>
        </p:sp>
        <p:pic>
          <p:nvPicPr>
            <p:cNvPr id="18" name="Picture 17">
              <a:extLst>
                <a:ext uri="{FF2B5EF4-FFF2-40B4-BE49-F238E27FC236}">
                  <a16:creationId xmlns:a16="http://schemas.microsoft.com/office/drawing/2014/main" id="{D3CC2807-9A55-5F87-347A-72906ECB288A}"/>
                </a:ext>
              </a:extLst>
            </p:cNvPr>
            <p:cNvPicPr>
              <a:picLocks noChangeAspect="1"/>
            </p:cNvPicPr>
            <p:nvPr/>
          </p:nvPicPr>
          <p:blipFill rotWithShape="1">
            <a:blip r:embed="rId4"/>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A5DA7DD7-4583-C4C8-D930-C7FC5C00FE6A}"/>
              </a:ext>
            </a:extLst>
          </p:cNvPr>
          <p:cNvGrpSpPr/>
          <p:nvPr/>
        </p:nvGrpSpPr>
        <p:grpSpPr>
          <a:xfrm>
            <a:off x="6349553" y="1121224"/>
            <a:ext cx="2468880" cy="4407995"/>
            <a:chOff x="6700177" y="1121224"/>
            <a:chExt cx="2468880" cy="4407995"/>
          </a:xfrm>
        </p:grpSpPr>
        <p:sp>
          <p:nvSpPr>
            <p:cNvPr id="16" name="TextBox 15">
              <a:extLst>
                <a:ext uri="{FF2B5EF4-FFF2-40B4-BE49-F238E27FC236}">
                  <a16:creationId xmlns:a16="http://schemas.microsoft.com/office/drawing/2014/main" id="{F14A30D3-8AC0-F78C-6825-8DF001AF875E}"/>
                </a:ext>
              </a:extLst>
            </p:cNvPr>
            <p:cNvSpPr txBox="1"/>
            <p:nvPr/>
          </p:nvSpPr>
          <p:spPr>
            <a:xfrm>
              <a:off x="6700177" y="4528945"/>
              <a:ext cx="2468880" cy="1000274"/>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Learning Engineering Toolkit</a:t>
              </a:r>
            </a:p>
            <a:p>
              <a:pPr algn="ctr"/>
              <a:r>
                <a:rPr lang="en-US" sz="1800" dirty="0">
                  <a:latin typeface="Calibri" panose="020F0502020204030204" pitchFamily="34" charset="0"/>
                  <a:cs typeface="Calibri" panose="020F0502020204030204" pitchFamily="34" charset="0"/>
                </a:rPr>
                <a:t>Edited by </a:t>
              </a:r>
              <a:r>
                <a:rPr lang="en-US" sz="1800" i="0" dirty="0">
                  <a:effectLst/>
                  <a:latin typeface="Calibri" panose="020F0502020204030204" pitchFamily="34" charset="0"/>
                  <a:cs typeface="Calibri" panose="020F0502020204030204" pitchFamily="34" charset="0"/>
                </a:rPr>
                <a:t>Jim Goodell</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with Janet </a:t>
              </a:r>
              <a:r>
                <a:rPr lang="en-US" sz="1800" i="0" dirty="0" err="1">
                  <a:effectLst/>
                  <a:latin typeface="Calibri" panose="020F0502020204030204" pitchFamily="34" charset="0"/>
                  <a:cs typeface="Calibri" panose="020F0502020204030204" pitchFamily="34" charset="0"/>
                </a:rPr>
                <a:t>Kolodner</a:t>
              </a:r>
              <a:r>
                <a:rPr lang="en-US" sz="1800" i="0" dirty="0">
                  <a:effectLst/>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BC1CF06-261A-0EE8-833C-C1B89EE1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AC2A6CD-D4D4-799A-8B2A-D011C5A1FFBF}"/>
              </a:ext>
            </a:extLst>
          </p:cNvPr>
          <p:cNvGrpSpPr/>
          <p:nvPr/>
        </p:nvGrpSpPr>
        <p:grpSpPr>
          <a:xfrm>
            <a:off x="8871391" y="1306197"/>
            <a:ext cx="2857500" cy="4500021"/>
            <a:chOff x="9464538" y="1306197"/>
            <a:chExt cx="2857500" cy="4500021"/>
          </a:xfrm>
        </p:grpSpPr>
        <p:pic>
          <p:nvPicPr>
            <p:cNvPr id="11" name="Picture 10" descr="Qr code&#10;&#10;Description automatically generated">
              <a:extLst>
                <a:ext uri="{FF2B5EF4-FFF2-40B4-BE49-F238E27FC236}">
                  <a16:creationId xmlns:a16="http://schemas.microsoft.com/office/drawing/2014/main" id="{69542F11-17DC-9CEE-1C42-C65A6F39B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20" name="TextBox 19">
              <a:extLst>
                <a:ext uri="{FF2B5EF4-FFF2-40B4-BE49-F238E27FC236}">
                  <a16:creationId xmlns:a16="http://schemas.microsoft.com/office/drawing/2014/main" id="{3805EF4D-E3CF-B610-742C-0BF80A6DE445}"/>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IEEE IC Industry Consortium on Learning Engineering</a:t>
              </a:r>
            </a:p>
            <a:p>
              <a:pPr algn="ctr"/>
              <a:r>
                <a:rPr lang="en-US" sz="1800" dirty="0">
                  <a:latin typeface="Calibri" panose="020F0502020204030204" pitchFamily="34" charset="0"/>
                  <a:cs typeface="Calibri" panose="020F0502020204030204" pitchFamily="34" charset="0"/>
                </a:rPr>
                <a:t>http://ieeeicicle.org</a:t>
              </a:r>
            </a:p>
          </p:txBody>
        </p:sp>
      </p:grpSp>
    </p:spTree>
    <p:extLst>
      <p:ext uri="{BB962C8B-B14F-4D97-AF65-F5344CB8AC3E}">
        <p14:creationId xmlns:p14="http://schemas.microsoft.com/office/powerpoint/2010/main" val="379789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2" name="Group 1">
            <a:extLst>
              <a:ext uri="{FF2B5EF4-FFF2-40B4-BE49-F238E27FC236}">
                <a16:creationId xmlns:a16="http://schemas.microsoft.com/office/drawing/2014/main" id="{CA5FA597-5941-1D15-F3BF-40BB8C849C59}"/>
              </a:ext>
            </a:extLst>
          </p:cNvPr>
          <p:cNvGrpSpPr/>
          <p:nvPr/>
        </p:nvGrpSpPr>
        <p:grpSpPr>
          <a:xfrm>
            <a:off x="858788" y="1121224"/>
            <a:ext cx="10870103" cy="4961993"/>
            <a:chOff x="858788" y="1121224"/>
            <a:chExt cx="10870103" cy="4961993"/>
          </a:xfrm>
        </p:grpSpPr>
        <p:grpSp>
          <p:nvGrpSpPr>
            <p:cNvPr id="6" name="Group 5">
              <a:extLst>
                <a:ext uri="{FF2B5EF4-FFF2-40B4-BE49-F238E27FC236}">
                  <a16:creationId xmlns:a16="http://schemas.microsoft.com/office/drawing/2014/main" id="{18F0C0E8-E299-B149-B179-5F2C3516FC2A}"/>
                </a:ext>
              </a:extLst>
            </p:cNvPr>
            <p:cNvGrpSpPr/>
            <p:nvPr/>
          </p:nvGrpSpPr>
          <p:grpSpPr>
            <a:xfrm>
              <a:off x="858788" y="1134747"/>
              <a:ext cx="2468880" cy="4948470"/>
              <a:chOff x="620836" y="1134747"/>
              <a:chExt cx="2468880" cy="4948470"/>
            </a:xfrm>
          </p:grpSpPr>
          <p:sp>
            <p:nvSpPr>
              <p:cNvPr id="12" name="TextBox 11">
                <a:extLst>
                  <a:ext uri="{FF2B5EF4-FFF2-40B4-BE49-F238E27FC236}">
                    <a16:creationId xmlns:a16="http://schemas.microsoft.com/office/drawing/2014/main" id="{5C5E0B37-1136-E194-846C-EE353DFEA781}"/>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7 Things You Should Know About Learning Engineering</a:t>
                </a:r>
              </a:p>
              <a:p>
                <a:pPr algn="ctr"/>
                <a:r>
                  <a:rPr lang="en-US" sz="1800" dirty="0">
                    <a:latin typeface="Calibri" panose="020F0502020204030204" pitchFamily="34" charset="0"/>
                    <a:cs typeface="Calibri" panose="020F0502020204030204" pitchFamily="34" charset="0"/>
                  </a:rPr>
                  <a:t>Educause Learning Initiative</a:t>
                </a:r>
              </a:p>
            </p:txBody>
          </p:sp>
          <p:pic>
            <p:nvPicPr>
              <p:cNvPr id="17" name="Picture 16">
                <a:extLst>
                  <a:ext uri="{FF2B5EF4-FFF2-40B4-BE49-F238E27FC236}">
                    <a16:creationId xmlns:a16="http://schemas.microsoft.com/office/drawing/2014/main" id="{7563D5D4-D67F-9B33-CF76-E87DB55815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8927CB0D-8614-18BB-2F1E-541492F1F81E}"/>
                </a:ext>
              </a:extLst>
            </p:cNvPr>
            <p:cNvGrpSpPr/>
            <p:nvPr/>
          </p:nvGrpSpPr>
          <p:grpSpPr>
            <a:xfrm>
              <a:off x="3629482" y="1121224"/>
              <a:ext cx="2468880" cy="4684994"/>
              <a:chOff x="3376883" y="1121224"/>
              <a:chExt cx="2468880" cy="4684994"/>
            </a:xfrm>
          </p:grpSpPr>
          <p:sp>
            <p:nvSpPr>
              <p:cNvPr id="14" name="TextBox 13">
                <a:extLst>
                  <a:ext uri="{FF2B5EF4-FFF2-40B4-BE49-F238E27FC236}">
                    <a16:creationId xmlns:a16="http://schemas.microsoft.com/office/drawing/2014/main" id="{8951B84B-E93A-8DAC-599A-232F8F91D62A}"/>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Learning Engineering for Online Education</a:t>
                </a:r>
              </a:p>
              <a:p>
                <a:pPr algn="ctr"/>
                <a:r>
                  <a:rPr lang="en-US" sz="1800" dirty="0">
                    <a:latin typeface="Calibri" panose="020F0502020204030204" pitchFamily="34" charset="0"/>
                    <a:cs typeface="Calibri" panose="020F0502020204030204" pitchFamily="34" charset="0"/>
                  </a:rPr>
                  <a:t>By Chris Dede, John Richards, Bror Saxberg</a:t>
                </a:r>
              </a:p>
            </p:txBody>
          </p:sp>
          <p:pic>
            <p:nvPicPr>
              <p:cNvPr id="18" name="Picture 17">
                <a:extLst>
                  <a:ext uri="{FF2B5EF4-FFF2-40B4-BE49-F238E27FC236}">
                    <a16:creationId xmlns:a16="http://schemas.microsoft.com/office/drawing/2014/main" id="{D3CC2807-9A55-5F87-347A-72906ECB288A}"/>
                  </a:ext>
                </a:extLst>
              </p:cNvPr>
              <p:cNvPicPr>
                <a:picLocks noChangeAspect="1"/>
              </p:cNvPicPr>
              <p:nvPr/>
            </p:nvPicPr>
            <p:blipFill rotWithShape="1">
              <a:blip r:embed="rId4"/>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A5DA7DD7-4583-C4C8-D930-C7FC5C00FE6A}"/>
                </a:ext>
              </a:extLst>
            </p:cNvPr>
            <p:cNvGrpSpPr/>
            <p:nvPr/>
          </p:nvGrpSpPr>
          <p:grpSpPr>
            <a:xfrm>
              <a:off x="6349553" y="1121224"/>
              <a:ext cx="2468880" cy="4407995"/>
              <a:chOff x="6700177" y="1121224"/>
              <a:chExt cx="2468880" cy="4407995"/>
            </a:xfrm>
          </p:grpSpPr>
          <p:sp>
            <p:nvSpPr>
              <p:cNvPr id="16" name="TextBox 15">
                <a:extLst>
                  <a:ext uri="{FF2B5EF4-FFF2-40B4-BE49-F238E27FC236}">
                    <a16:creationId xmlns:a16="http://schemas.microsoft.com/office/drawing/2014/main" id="{F14A30D3-8AC0-F78C-6825-8DF001AF875E}"/>
                  </a:ext>
                </a:extLst>
              </p:cNvPr>
              <p:cNvSpPr txBox="1"/>
              <p:nvPr/>
            </p:nvSpPr>
            <p:spPr>
              <a:xfrm>
                <a:off x="6700177" y="4528945"/>
                <a:ext cx="2468880" cy="1000274"/>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Learning Engineering Toolkit</a:t>
                </a:r>
              </a:p>
              <a:p>
                <a:pPr algn="ctr"/>
                <a:r>
                  <a:rPr lang="en-US" sz="1800" dirty="0">
                    <a:latin typeface="Calibri" panose="020F0502020204030204" pitchFamily="34" charset="0"/>
                    <a:cs typeface="Calibri" panose="020F0502020204030204" pitchFamily="34" charset="0"/>
                  </a:rPr>
                  <a:t>Edited by </a:t>
                </a:r>
                <a:r>
                  <a:rPr lang="en-US" sz="1800" i="0" dirty="0">
                    <a:effectLst/>
                    <a:latin typeface="Calibri" panose="020F0502020204030204" pitchFamily="34" charset="0"/>
                    <a:cs typeface="Calibri" panose="020F0502020204030204" pitchFamily="34" charset="0"/>
                  </a:rPr>
                  <a:t>Jim Goodell</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with Janet </a:t>
                </a:r>
                <a:r>
                  <a:rPr lang="en-US" sz="1800" i="0" dirty="0" err="1">
                    <a:effectLst/>
                    <a:latin typeface="Calibri" panose="020F0502020204030204" pitchFamily="34" charset="0"/>
                    <a:cs typeface="Calibri" panose="020F0502020204030204" pitchFamily="34" charset="0"/>
                  </a:rPr>
                  <a:t>Kolodner</a:t>
                </a:r>
                <a:r>
                  <a:rPr lang="en-US" sz="1800" i="0" dirty="0">
                    <a:effectLst/>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BC1CF06-261A-0EE8-833C-C1B89EE1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AC2A6CD-D4D4-799A-8B2A-D011C5A1FFBF}"/>
                </a:ext>
              </a:extLst>
            </p:cNvPr>
            <p:cNvGrpSpPr/>
            <p:nvPr/>
          </p:nvGrpSpPr>
          <p:grpSpPr>
            <a:xfrm>
              <a:off x="8871391" y="1306197"/>
              <a:ext cx="2857500" cy="4500021"/>
              <a:chOff x="9464538" y="1306197"/>
              <a:chExt cx="2857500" cy="4500021"/>
            </a:xfrm>
          </p:grpSpPr>
          <p:pic>
            <p:nvPicPr>
              <p:cNvPr id="11" name="Picture 10" descr="Qr code&#10;&#10;Description automatically generated">
                <a:extLst>
                  <a:ext uri="{FF2B5EF4-FFF2-40B4-BE49-F238E27FC236}">
                    <a16:creationId xmlns:a16="http://schemas.microsoft.com/office/drawing/2014/main" id="{69542F11-17DC-9CEE-1C42-C65A6F39B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20" name="TextBox 19">
                <a:extLst>
                  <a:ext uri="{FF2B5EF4-FFF2-40B4-BE49-F238E27FC236}">
                    <a16:creationId xmlns:a16="http://schemas.microsoft.com/office/drawing/2014/main" id="{3805EF4D-E3CF-B610-742C-0BF80A6DE445}"/>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IEEE IC Industry Consortium on Learning Engineering</a:t>
                </a:r>
              </a:p>
              <a:p>
                <a:pPr algn="ctr"/>
                <a:r>
                  <a:rPr lang="en-US" sz="1800" dirty="0">
                    <a:latin typeface="Calibri" panose="020F0502020204030204" pitchFamily="34" charset="0"/>
                    <a:cs typeface="Calibri" panose="020F0502020204030204" pitchFamily="34" charset="0"/>
                  </a:rPr>
                  <a:t>http://ieeeicicle.org</a:t>
                </a:r>
              </a:p>
            </p:txBody>
          </p:sp>
        </p:grpSp>
      </p:grpSp>
      <p:grpSp>
        <p:nvGrpSpPr>
          <p:cNvPr id="15" name="Group 14">
            <a:extLst>
              <a:ext uri="{FF2B5EF4-FFF2-40B4-BE49-F238E27FC236}">
                <a16:creationId xmlns:a16="http://schemas.microsoft.com/office/drawing/2014/main" id="{1F52FE54-7148-B95C-D33E-B54C5588DB09}"/>
              </a:ext>
            </a:extLst>
          </p:cNvPr>
          <p:cNvGrpSpPr/>
          <p:nvPr/>
        </p:nvGrpSpPr>
        <p:grpSpPr>
          <a:xfrm>
            <a:off x="3751355" y="981625"/>
            <a:ext cx="5050787" cy="4088952"/>
            <a:chOff x="6610118" y="1232665"/>
            <a:chExt cx="3953224" cy="3200400"/>
          </a:xfrm>
        </p:grpSpPr>
        <p:pic>
          <p:nvPicPr>
            <p:cNvPr id="7" name="Picture 6">
              <a:extLst>
                <a:ext uri="{FF2B5EF4-FFF2-40B4-BE49-F238E27FC236}">
                  <a16:creationId xmlns:a16="http://schemas.microsoft.com/office/drawing/2014/main" id="{17111C0F-9AD4-85B1-0CB3-29B725AD0469}"/>
                </a:ext>
              </a:extLst>
            </p:cNvPr>
            <p:cNvPicPr>
              <a:picLocks noChangeAspect="1"/>
            </p:cNvPicPr>
            <p:nvPr/>
          </p:nvPicPr>
          <p:blipFill>
            <a:blip r:embed="rId7"/>
            <a:stretch>
              <a:fillRect/>
            </a:stretch>
          </p:blipFill>
          <p:spPr>
            <a:xfrm>
              <a:off x="6610118" y="1232665"/>
              <a:ext cx="1956012" cy="32004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DF4F593-72F4-3875-9C85-8F8FF4974EE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618876" y="1233285"/>
              <a:ext cx="1944466" cy="3199161"/>
            </a:xfrm>
            <a:prstGeom prst="rect">
              <a:avLst/>
            </a:prstGeom>
            <a:ln>
              <a:solidFill>
                <a:schemeClr val="tx1"/>
              </a:solidFill>
            </a:ln>
            <a:effectLst>
              <a:outerShdw blurRad="50800" dist="38100" dir="2700000" algn="tl" rotWithShape="0">
                <a:prstClr val="black">
                  <a:alpha val="40000"/>
                </a:prstClr>
              </a:outerShdw>
            </a:effectLst>
          </p:spPr>
        </p:pic>
      </p:grpSp>
      <p:sp>
        <p:nvSpPr>
          <p:cNvPr id="21" name="TextBox 20">
            <a:extLst>
              <a:ext uri="{FF2B5EF4-FFF2-40B4-BE49-F238E27FC236}">
                <a16:creationId xmlns:a16="http://schemas.microsoft.com/office/drawing/2014/main" id="{CC887F24-F673-B1DD-14D2-9E3DE36F0E6D}"/>
              </a:ext>
            </a:extLst>
          </p:cNvPr>
          <p:cNvSpPr txBox="1"/>
          <p:nvPr/>
        </p:nvSpPr>
        <p:spPr>
          <a:xfrm>
            <a:off x="3751354" y="5282434"/>
            <a:ext cx="5034332" cy="1000274"/>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What is Learning Engineering? </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(Printable Infographic)</a:t>
            </a:r>
          </a:p>
          <a:p>
            <a:pPr algn="ctr"/>
            <a:r>
              <a:rPr lang="en-US" sz="1800" dirty="0">
                <a:latin typeface="Calibri" panose="020F0502020204030204" pitchFamily="34" charset="0"/>
                <a:cs typeface="Calibri" panose="020F0502020204030204" pitchFamily="34" charset="0"/>
              </a:rPr>
              <a:t>Made for you at I/</a:t>
            </a:r>
            <a:r>
              <a:rPr lang="en-US" sz="1800" dirty="0" err="1">
                <a:latin typeface="Calibri" panose="020F0502020204030204" pitchFamily="34" charset="0"/>
                <a:cs typeface="Calibri" panose="020F0502020204030204" pitchFamily="34" charset="0"/>
              </a:rPr>
              <a:t>ITSEC</a:t>
            </a:r>
            <a:r>
              <a:rPr lang="en-US" sz="1800" dirty="0">
                <a:latin typeface="Calibri" panose="020F0502020204030204" pitchFamily="34" charset="0"/>
                <a:cs typeface="Calibri" panose="020F0502020204030204" pitchFamily="34" charset="0"/>
              </a:rPr>
              <a:t> 2022 by Sae and Jim</a:t>
            </a:r>
          </a:p>
        </p:txBody>
      </p:sp>
      <p:pic>
        <p:nvPicPr>
          <p:cNvPr id="23" name="QR Code to download handout" descr="Qr code&#10;&#10;Description automatically generated">
            <a:extLst>
              <a:ext uri="{FF2B5EF4-FFF2-40B4-BE49-F238E27FC236}">
                <a16:creationId xmlns:a16="http://schemas.microsoft.com/office/drawing/2014/main" id="{CA00CBA7-8CCB-1AD2-41D6-3AE2A02C588D}"/>
              </a:ext>
            </a:extLst>
          </p:cNvPr>
          <p:cNvPicPr>
            <a:picLocks noChangeAspect="1"/>
          </p:cNvPicPr>
          <p:nvPr/>
        </p:nvPicPr>
        <p:blipFill rotWithShape="1">
          <a:blip r:embed="rId9">
            <a:extLst>
              <a:ext uri="{28A0092B-C50C-407E-A947-70E740481C1C}">
                <a14:useLocalDpi xmlns:a14="http://schemas.microsoft.com/office/drawing/2010/main" val="0"/>
              </a:ext>
            </a:extLst>
          </a:blip>
          <a:srcRect l="8460" t="8460" r="8460" b="8460"/>
          <a:stretch/>
        </p:blipFill>
        <p:spPr>
          <a:xfrm>
            <a:off x="9113132" y="1599121"/>
            <a:ext cx="2374018" cy="2374018"/>
          </a:xfrm>
          <a:prstGeom prst="rect">
            <a:avLst/>
          </a:prstGeom>
        </p:spPr>
      </p:pic>
      <p:cxnSp>
        <p:nvCxnSpPr>
          <p:cNvPr id="25" name="Connector: Curved 24">
            <a:extLst>
              <a:ext uri="{FF2B5EF4-FFF2-40B4-BE49-F238E27FC236}">
                <a16:creationId xmlns:a16="http://schemas.microsoft.com/office/drawing/2014/main" id="{99E8D181-0C42-4C03-AD94-D2C4E24B24AA}"/>
              </a:ext>
            </a:extLst>
          </p:cNvPr>
          <p:cNvCxnSpPr>
            <a:cxnSpLocks/>
            <a:stCxn id="23" idx="2"/>
          </p:cNvCxnSpPr>
          <p:nvPr/>
        </p:nvCxnSpPr>
        <p:spPr bwMode="auto">
          <a:xfrm rot="5400000">
            <a:off x="9190906" y="3815190"/>
            <a:ext cx="951286" cy="1267185"/>
          </a:xfrm>
          <a:prstGeom prst="curvedConnector2">
            <a:avLst/>
          </a:prstGeom>
          <a:solidFill>
            <a:schemeClr val="accent1"/>
          </a:solidFill>
          <a:ln w="38100" cap="flat" cmpd="sng" algn="ctr">
            <a:solidFill>
              <a:srgbClr val="05566D"/>
            </a:solidFill>
            <a:prstDash val="solid"/>
            <a:miter lim="800000"/>
            <a:headEnd type="none" w="med" len="med"/>
            <a:tailEnd type="triangle"/>
          </a:ln>
          <a:effectLst/>
        </p:spPr>
      </p:cxnSp>
    </p:spTree>
    <p:extLst>
      <p:ext uri="{BB962C8B-B14F-4D97-AF65-F5344CB8AC3E}">
        <p14:creationId xmlns:p14="http://schemas.microsoft.com/office/powerpoint/2010/main" val="3113090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4.16667E-6 -1.48148E-6 L -0.6724 -1.48148E-6 " pathEditMode="relative" rAng="0" ptsTypes="AA">
                                          <p:cBhvr>
                                            <p:cTn id="6" dur="750" fill="hold"/>
                                            <p:tgtEl>
                                              <p:spTgt spid="2"/>
                                            </p:tgtEl>
                                            <p:attrNameLst>
                                              <p:attrName>ppt_x</p:attrName>
                                              <p:attrName>ppt_y</p:attrName>
                                            </p:attrNameLst>
                                          </p:cBhvr>
                                          <p:rCtr x="-33620" y="0"/>
                                        </p:animMotion>
                                      </p:childTnLst>
                                    </p:cTn>
                                  </p:par>
                                  <p:par>
                                    <p:cTn id="7" presetID="2" presetClass="entr" presetSubtype="2" fill="hold" nodeType="withEffect" p14:presetBounceEnd="4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40000">
                                          <p:cBhvr additive="base">
                                            <p:cTn id="9"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0" dur="500" fill="hold"/>
                                            <p:tgtEl>
                                              <p:spTgt spid="15"/>
                                            </p:tgtEl>
                                            <p:attrNameLst>
                                              <p:attrName>ppt_y</p:attrName>
                                            </p:attrNameLst>
                                          </p:cBhvr>
                                          <p:tavLst>
                                            <p:tav tm="0">
                                              <p:val>
                                                <p:strVal val="#ppt_y"/>
                                              </p:val>
                                            </p:tav>
                                            <p:tav tm="100000">
                                              <p:val>
                                                <p:strVal val="#ppt_y"/>
                                              </p:val>
                                            </p:tav>
                                          </p:tavLst>
                                        </p:anim>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4.16667E-6 -1.48148E-6 L -0.6724 -1.48148E-6 " pathEditMode="relative" rAng="0" ptsTypes="AA">
                                          <p:cBhvr>
                                            <p:cTn id="6" dur="750" fill="hold"/>
                                            <p:tgtEl>
                                              <p:spTgt spid="2"/>
                                            </p:tgtEl>
                                            <p:attrNameLst>
                                              <p:attrName>ppt_x</p:attrName>
                                              <p:attrName>ppt_y</p:attrName>
                                            </p:attrNameLst>
                                          </p:cBhvr>
                                          <p:rCtr x="-33620" y="0"/>
                                        </p:animMotion>
                                      </p:childTnLst>
                                    </p:cTn>
                                  </p:par>
                                  <p:par>
                                    <p:cTn id="7" presetID="2" presetClass="entr" presetSubtype="2"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1+#ppt_w/2"/>
                                              </p:val>
                                            </p:tav>
                                            <p:tav tm="100000">
                                              <p:val>
                                                <p:strVal val="#ppt_x"/>
                                              </p:val>
                                            </p:tav>
                                          </p:tavLst>
                                        </p:anim>
                                        <p:anim calcmode="lin" valueType="num">
                                          <p:cBhvr additive="base">
                                            <p:cTn id="10" dur="500" fill="hold"/>
                                            <p:tgtEl>
                                              <p:spTgt spid="15"/>
                                            </p:tgtEl>
                                            <p:attrNameLst>
                                              <p:attrName>ppt_y</p:attrName>
                                            </p:attrNameLst>
                                          </p:cBhvr>
                                          <p:tavLst>
                                            <p:tav tm="0">
                                              <p:val>
                                                <p:strVal val="#ppt_y"/>
                                              </p:val>
                                            </p:tav>
                                            <p:tav tm="100000">
                                              <p:val>
                                                <p:strVal val="#ppt_y"/>
                                              </p:val>
                                            </p:tav>
                                          </p:tavLst>
                                        </p:anim>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763131"/>
            <a:ext cx="10449813" cy="2807922"/>
          </a:xfrm>
        </p:spPr>
        <p:txBody>
          <a:bodyPr/>
          <a:lstStyle/>
          <a:p>
            <a:pPr>
              <a:lnSpc>
                <a:spcPct val="90000"/>
              </a:lnSpc>
            </a:pPr>
            <a:r>
              <a:rPr lang="en-US" sz="4000" b="0" dirty="0">
                <a:effectLst/>
                <a:latin typeface="Arial" panose="020B0604020202020204" pitchFamily="34" charset="0"/>
                <a:ea typeface="Calibri" panose="020F0502020204030204" pitchFamily="34" charset="0"/>
                <a:cs typeface="Arial" panose="020B0604020202020204" pitchFamily="34" charset="0"/>
              </a:rPr>
              <a:t>Practical Guide to </a:t>
            </a:r>
            <a:br>
              <a:rPr lang="en-US" sz="4000" b="1" dirty="0">
                <a:effectLst/>
                <a:latin typeface="Arial" panose="020B0604020202020204" pitchFamily="34" charset="0"/>
                <a:ea typeface="Calibri" panose="020F0502020204030204" pitchFamily="34" charset="0"/>
                <a:cs typeface="Arial" panose="020B0604020202020204" pitchFamily="34" charset="0"/>
              </a:rPr>
            </a:br>
            <a:r>
              <a:rPr lang="en-US" sz="7200" dirty="0">
                <a:effectLst/>
                <a:latin typeface="Arial" panose="020B0604020202020204" pitchFamily="34" charset="0"/>
                <a:ea typeface="Calibri" panose="020F0502020204030204" pitchFamily="34" charset="0"/>
                <a:cs typeface="Arial" panose="020B0604020202020204" pitchFamily="34" charset="0"/>
              </a:rPr>
              <a:t>LEARNING ENGINEERING</a:t>
            </a:r>
            <a:endParaRPr lang="en-US" sz="6000"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A552EC5-B5D4-9E9A-FEF7-2601D82B72D6}"/>
              </a:ext>
            </a:extLst>
          </p:cNvPr>
          <p:cNvGraphicFramePr>
            <a:graphicFrameLocks noGrp="1"/>
          </p:cNvGraphicFramePr>
          <p:nvPr>
            <p:extLst>
              <p:ext uri="{D42A27DB-BD31-4B8C-83A1-F6EECF244321}">
                <p14:modId xmlns:p14="http://schemas.microsoft.com/office/powerpoint/2010/main" val="464600072"/>
              </p:ext>
            </p:extLst>
          </p:nvPr>
        </p:nvGraphicFramePr>
        <p:xfrm>
          <a:off x="2318994" y="4707266"/>
          <a:ext cx="7554012" cy="1310640"/>
        </p:xfrm>
        <a:graphic>
          <a:graphicData uri="http://schemas.openxmlformats.org/drawingml/2006/table">
            <a:tbl>
              <a:tblPr firstRow="1" bandRow="1">
                <a:tableStyleId>{F5AB1C69-6EDB-4FF4-983F-18BD219EF322}</a:tableStyleId>
              </a:tblPr>
              <a:tblGrid>
                <a:gridCol w="3777006">
                  <a:extLst>
                    <a:ext uri="{9D8B030D-6E8A-4147-A177-3AD203B41FA5}">
                      <a16:colId xmlns:a16="http://schemas.microsoft.com/office/drawing/2014/main" val="1089186803"/>
                    </a:ext>
                  </a:extLst>
                </a:gridCol>
                <a:gridCol w="3777006">
                  <a:extLst>
                    <a:ext uri="{9D8B030D-6E8A-4147-A177-3AD203B41FA5}">
                      <a16:colId xmlns:a16="http://schemas.microsoft.com/office/drawing/2014/main" val="2426560145"/>
                    </a:ext>
                  </a:extLst>
                </a:gridCol>
              </a:tblGrid>
              <a:tr h="370840">
                <a:tc>
                  <a:txBody>
                    <a:bodyPr/>
                    <a:lstStyle/>
                    <a:p>
                      <a:pPr algn="ctr"/>
                      <a:r>
                        <a:rPr lang="en-US" sz="2000" dirty="0">
                          <a:solidFill>
                            <a:schemeClr val="tx1"/>
                          </a:solidFill>
                          <a:latin typeface="Calibri" panose="020F0502020204030204" pitchFamily="34" charset="0"/>
                          <a:cs typeface="Calibri" panose="020F0502020204030204" pitchFamily="34" charset="0"/>
                        </a:rPr>
                        <a:t>Sae Schatz</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Co-Founder, Chief Product Officer</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Bedrock Learning, Inc.</a:t>
                      </a:r>
                    </a:p>
                    <a:p>
                      <a:pPr algn="ctr"/>
                      <a:r>
                        <a:rPr lang="en-US" sz="2000" b="0" dirty="0">
                          <a:solidFill>
                            <a:schemeClr val="tx1"/>
                          </a:solidFill>
                          <a:latin typeface="Calibri" panose="020F0502020204030204" pitchFamily="34" charset="0"/>
                          <a:cs typeface="Calibri" panose="020F0502020204030204" pitchFamily="34" charset="0"/>
                        </a:rPr>
                        <a:t>sae@thebedrock.co</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Jim Goodell </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Director of Innovation</a:t>
                      </a:r>
                    </a:p>
                    <a:p>
                      <a:pPr algn="ctr"/>
                      <a:r>
                        <a:rPr lang="en-US" sz="2000" b="0" dirty="0">
                          <a:solidFill>
                            <a:schemeClr val="tx1"/>
                          </a:solidFill>
                          <a:latin typeface="Calibri" panose="020F0502020204030204" pitchFamily="34" charset="0"/>
                          <a:cs typeface="Calibri" panose="020F0502020204030204" pitchFamily="34" charset="0"/>
                        </a:rPr>
                        <a:t>Quality Information Partners</a:t>
                      </a:r>
                    </a:p>
                    <a:p>
                      <a:pPr algn="ctr"/>
                      <a:r>
                        <a:rPr lang="en-US" sz="2000" b="0" dirty="0">
                          <a:solidFill>
                            <a:schemeClr val="tx1"/>
                          </a:solidFill>
                          <a:latin typeface="Calibri" panose="020F0502020204030204" pitchFamily="34" charset="0"/>
                          <a:cs typeface="Calibri" panose="020F0502020204030204" pitchFamily="34" charset="0"/>
                        </a:rPr>
                        <a:t>jimgoodell@qi-partners.com</a:t>
                      </a:r>
                    </a:p>
                  </a:txBody>
                  <a:tcPr/>
                </a:tc>
                <a:extLst>
                  <a:ext uri="{0D108BD9-81ED-4DB2-BD59-A6C34878D82A}">
                    <a16:rowId xmlns:a16="http://schemas.microsoft.com/office/drawing/2014/main" val="788069598"/>
                  </a:ext>
                </a:extLst>
              </a:tr>
            </a:tbl>
          </a:graphicData>
        </a:graphic>
      </p:graphicFrame>
      <p:pic>
        <p:nvPicPr>
          <p:cNvPr id="5" name="end">
            <a:extLst>
              <a:ext uri="{FF2B5EF4-FFF2-40B4-BE49-F238E27FC236}">
                <a16:creationId xmlns:a16="http://schemas.microsoft.com/office/drawing/2014/main" id="{87806188-09B5-9751-70BF-65D02D48A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32" t="8108" r="12676" b="43664"/>
          <a:stretch/>
        </p:blipFill>
        <p:spPr bwMode="auto">
          <a:xfrm>
            <a:off x="9570721" y="4877781"/>
            <a:ext cx="2621279" cy="15465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umpy Cat" descr="A cat that is looking at the camera&#10;&#10;Description automatically generated">
            <a:extLst>
              <a:ext uri="{FF2B5EF4-FFF2-40B4-BE49-F238E27FC236}">
                <a16:creationId xmlns:a16="http://schemas.microsoft.com/office/drawing/2014/main" id="{D7C19FBA-3C00-92BD-E83E-112984131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189" y="560842"/>
            <a:ext cx="6337150" cy="6337150"/>
          </a:xfrm>
          <a:prstGeom prst="rect">
            <a:avLst/>
          </a:prstGeom>
          <a:effectLst>
            <a:outerShdw blurRad="50800" dist="76200" dir="18900000" algn="bl" rotWithShape="0">
              <a:prstClr val="black">
                <a:alpha val="72000"/>
              </a:prstClr>
            </a:outerShdw>
          </a:effectLst>
        </p:spPr>
      </p:pic>
      <p:sp>
        <p:nvSpPr>
          <p:cNvPr id="10" name="Speech Bubble: Oval 9">
            <a:extLst>
              <a:ext uri="{FF2B5EF4-FFF2-40B4-BE49-F238E27FC236}">
                <a16:creationId xmlns:a16="http://schemas.microsoft.com/office/drawing/2014/main" id="{C2E764DD-48B6-425E-C72A-972DEBDB7EEE}"/>
              </a:ext>
            </a:extLst>
          </p:cNvPr>
          <p:cNvSpPr/>
          <p:nvPr/>
        </p:nvSpPr>
        <p:spPr>
          <a:xfrm>
            <a:off x="3675999" y="3900163"/>
            <a:ext cx="2014796" cy="1226766"/>
          </a:xfrm>
          <a:prstGeom prst="wedgeEllipseCallout">
            <a:avLst>
              <a:gd name="adj1" fmla="val -59263"/>
              <a:gd name="adj2" fmla="val 45624"/>
            </a:avLst>
          </a:prstGeom>
          <a:solidFill>
            <a:srgbClr val="7A695B"/>
          </a:solidFill>
          <a:ln>
            <a:solidFill>
              <a:schemeClr val="tx1"/>
            </a:solidFill>
          </a:ln>
          <a:effectLst>
            <a:outerShdw blurRad="50800" dist="76200" dir="18900000" algn="b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are we done yet?</a:t>
            </a:r>
          </a:p>
        </p:txBody>
      </p:sp>
      <p:sp>
        <p:nvSpPr>
          <p:cNvPr id="11" name="Freeform: Shape 10">
            <a:extLst>
              <a:ext uri="{FF2B5EF4-FFF2-40B4-BE49-F238E27FC236}">
                <a16:creationId xmlns:a16="http://schemas.microsoft.com/office/drawing/2014/main" id="{61A467A7-21BC-0CBE-0FCE-090054018037}"/>
              </a:ext>
            </a:extLst>
          </p:cNvPr>
          <p:cNvSpPr/>
          <p:nvPr/>
        </p:nvSpPr>
        <p:spPr bwMode="auto">
          <a:xfrm>
            <a:off x="9873006" y="5582936"/>
            <a:ext cx="2185862" cy="617839"/>
          </a:xfrm>
          <a:custGeom>
            <a:avLst/>
            <a:gdLst>
              <a:gd name="connsiteX0" fmla="*/ 154742 w 2355017"/>
              <a:gd name="connsiteY0" fmla="*/ 714502 h 731242"/>
              <a:gd name="connsiteX1" fmla="*/ 230942 w 2355017"/>
              <a:gd name="connsiteY1" fmla="*/ 638302 h 731242"/>
              <a:gd name="connsiteX2" fmla="*/ 2355017 w 2355017"/>
              <a:gd name="connsiteY2" fmla="*/ 127 h 731242"/>
            </a:gdLst>
            <a:ahLst/>
            <a:cxnLst>
              <a:cxn ang="0">
                <a:pos x="connsiteX0" y="connsiteY0"/>
              </a:cxn>
              <a:cxn ang="0">
                <a:pos x="connsiteX1" y="connsiteY1"/>
              </a:cxn>
              <a:cxn ang="0">
                <a:pos x="connsiteX2" y="connsiteY2"/>
              </a:cxn>
            </a:cxnLst>
            <a:rect l="l" t="t" r="r" b="b"/>
            <a:pathLst>
              <a:path w="2355017" h="731242">
                <a:moveTo>
                  <a:pt x="154742" y="714502"/>
                </a:moveTo>
                <a:cubicBezTo>
                  <a:pt x="9486" y="735933"/>
                  <a:pt x="-135770" y="757364"/>
                  <a:pt x="230942" y="638302"/>
                </a:cubicBezTo>
                <a:cubicBezTo>
                  <a:pt x="597654" y="519240"/>
                  <a:pt x="1786692" y="-9398"/>
                  <a:pt x="2355017" y="127"/>
                </a:cubicBezTo>
              </a:path>
            </a:pathLst>
          </a:custGeom>
          <a:noFill/>
          <a:ln w="76200" cap="rnd" cmpd="sng" algn="ctr">
            <a:solidFill>
              <a:srgbClr val="DB3F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Lets">
            <a:extLst>
              <a:ext uri="{FF2B5EF4-FFF2-40B4-BE49-F238E27FC236}">
                <a16:creationId xmlns:a16="http://schemas.microsoft.com/office/drawing/2014/main" id="{3DD06201-11AD-CBA7-64C1-564DEF551607}"/>
              </a:ext>
            </a:extLst>
          </p:cNvPr>
          <p:cNvPicPr>
            <a:picLocks noChangeAspect="1"/>
          </p:cNvPicPr>
          <p:nvPr/>
        </p:nvPicPr>
        <p:blipFill rotWithShape="1">
          <a:blip r:embed="rId5"/>
          <a:srcRect l="14344" t="17253" r="18122" b="33776"/>
          <a:stretch/>
        </p:blipFill>
        <p:spPr>
          <a:xfrm rot="21118389">
            <a:off x="9506935" y="3800971"/>
            <a:ext cx="1786860" cy="788194"/>
          </a:xfrm>
          <a:prstGeom prst="rect">
            <a:avLst/>
          </a:prstGeom>
        </p:spPr>
      </p:pic>
      <p:pic>
        <p:nvPicPr>
          <p:cNvPr id="17" name="Assess">
            <a:extLst>
              <a:ext uri="{FF2B5EF4-FFF2-40B4-BE49-F238E27FC236}">
                <a16:creationId xmlns:a16="http://schemas.microsoft.com/office/drawing/2014/main" id="{3F11C834-1276-4620-C809-889957BA3608}"/>
              </a:ext>
            </a:extLst>
          </p:cNvPr>
          <p:cNvPicPr>
            <a:picLocks noChangeAspect="1"/>
          </p:cNvPicPr>
          <p:nvPr/>
        </p:nvPicPr>
        <p:blipFill rotWithShape="1">
          <a:blip r:embed="rId6"/>
          <a:srcRect l="12977" t="12899" r="12836" b="32177"/>
          <a:stretch/>
        </p:blipFill>
        <p:spPr>
          <a:xfrm rot="21143175">
            <a:off x="9618512" y="4408671"/>
            <a:ext cx="2392563" cy="880640"/>
          </a:xfrm>
          <a:prstGeom prst="rect">
            <a:avLst/>
          </a:prstGeom>
        </p:spPr>
      </p:pic>
      <p:pic>
        <p:nvPicPr>
          <p:cNvPr id="1026" name="Picture 2" descr="Berretto Studente Limite - Grafica vettoriale gratuita su Pixabay">
            <a:extLst>
              <a:ext uri="{FF2B5EF4-FFF2-40B4-BE49-F238E27FC236}">
                <a16:creationId xmlns:a16="http://schemas.microsoft.com/office/drawing/2014/main" id="{012F9F1C-B156-12C9-37D2-6D4434FCF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6349" flipH="1">
            <a:off x="-515119" y="1326354"/>
            <a:ext cx="4178508" cy="267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4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50"/>
                                            <p:tgtEl>
                                              <p:spTgt spid="11"/>
                                            </p:tgtEl>
                                          </p:cBhvr>
                                        </p:animEffect>
                                      </p:childTnLst>
                                    </p:cTn>
                                  </p:par>
                                </p:childTnLst>
                              </p:cTn>
                            </p:par>
                            <p:par>
                              <p:cTn id="26" fill="hold">
                                <p:stCondLst>
                                  <p:cond delay="250"/>
                                </p:stCondLst>
                                <p:childTnLst>
                                  <p:par>
                                    <p:cTn id="27" presetID="2" presetClass="entr" presetSubtype="9" fill="hold" nodeType="afterEffect" p14:presetBounceEnd="50000">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14:bounceEnd="50000">
                                          <p:cBhvr additive="base">
                                            <p:cTn id="29" dur="500" fill="hold"/>
                                            <p:tgtEl>
                                              <p:spTgt spid="1026"/>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50"/>
                                            <p:tgtEl>
                                              <p:spTgt spid="11"/>
                                            </p:tgtEl>
                                          </p:cBhvr>
                                        </p:animEffect>
                                      </p:childTnLst>
                                    </p:cTn>
                                  </p:par>
                                </p:childTnLst>
                              </p:cTn>
                            </p:par>
                            <p:par>
                              <p:cTn id="26" fill="hold">
                                <p:stCondLst>
                                  <p:cond delay="250"/>
                                </p:stCondLst>
                                <p:childTnLst>
                                  <p:par>
                                    <p:cTn id="27" presetID="2" presetClass="entr" presetSubtype="9"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0-#ppt_w/2"/>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4273029"/>
          </a:xfrm>
          <a:prstGeom prst="rect">
            <a:avLst/>
          </a:prstGeom>
          <a:noFill/>
        </p:spPr>
        <p:txBody>
          <a:bodyPr wrap="square" rtlCol="0">
            <a:spAutoFit/>
          </a:bodyPr>
          <a:lstStyle/>
          <a:p>
            <a:pPr marL="0" marR="0" lvl="0" indent="0" algn="l" defTabSz="914400" rtl="0" eaLnBrk="1" fontAlgn="base" latinLnBrk="0" hangingPunct="1">
              <a:lnSpc>
                <a:spcPct val="125000"/>
              </a:lnSpc>
              <a:spcBef>
                <a:spcPts val="600"/>
              </a:spcBef>
              <a:spcAft>
                <a:spcPct val="0"/>
              </a:spcAft>
              <a:buClrTx/>
              <a:buSzTx/>
              <a:buFontTx/>
              <a:buNone/>
              <a:tabLst/>
              <a:defRPr/>
            </a:pP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learning engineering [ˈ</a:t>
            </a:r>
            <a:r>
              <a:rPr kumimoji="0" lang="en-US" sz="36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36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25000"/>
              </a:lnSpc>
              <a:spcBef>
                <a:spcPts val="600"/>
              </a:spcBef>
              <a:spcAft>
                <a:spcPct val="0"/>
              </a:spcAft>
              <a:buClrTx/>
              <a:buSzTx/>
              <a:buFontTx/>
              <a:buNone/>
              <a:tabLst/>
              <a:defRPr/>
            </a:pPr>
            <a:r>
              <a:rPr kumimoji="0" 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Learning engineering is a </a:t>
            </a:r>
            <a:r>
              <a:rPr kumimoji="0" lang="en-US" sz="360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_______</a:t>
            </a:r>
            <a:r>
              <a:rPr kumimoji="0" 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and practice that applies the _______________, using _____________ __________ design methodologies and ___________ decision-making, to support learners and their development. </a:t>
            </a:r>
            <a:endParaRPr kumimoji="0" lang="en-US" sz="36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8" name="Process">
            <a:extLst>
              <a:ext uri="{FF2B5EF4-FFF2-40B4-BE49-F238E27FC236}">
                <a16:creationId xmlns:a16="http://schemas.microsoft.com/office/drawing/2014/main" id="{FEDB8498-2E0F-B5B3-FC74-B114AB6553C8}"/>
              </a:ext>
            </a:extLst>
          </p:cNvPr>
          <p:cNvPicPr>
            <a:picLocks noChangeAspect="1"/>
          </p:cNvPicPr>
          <p:nvPr/>
        </p:nvPicPr>
        <p:blipFill>
          <a:blip r:embed="rId3"/>
          <a:stretch>
            <a:fillRect/>
          </a:stretch>
        </p:blipFill>
        <p:spPr>
          <a:xfrm>
            <a:off x="5328626" y="1924933"/>
            <a:ext cx="1810669" cy="816935"/>
          </a:xfrm>
          <a:prstGeom prst="rect">
            <a:avLst/>
          </a:prstGeom>
        </p:spPr>
      </p:pic>
      <p:pic>
        <p:nvPicPr>
          <p:cNvPr id="24" name="Learning Scie">
            <a:extLst>
              <a:ext uri="{FF2B5EF4-FFF2-40B4-BE49-F238E27FC236}">
                <a16:creationId xmlns:a16="http://schemas.microsoft.com/office/drawing/2014/main" id="{076C1A35-9580-E6C4-6685-374CCF314834}"/>
              </a:ext>
            </a:extLst>
          </p:cNvPr>
          <p:cNvPicPr>
            <a:picLocks noChangeAspect="1"/>
          </p:cNvPicPr>
          <p:nvPr/>
        </p:nvPicPr>
        <p:blipFill rotWithShape="1">
          <a:blip r:embed="rId4"/>
          <a:srcRect r="45846" b="30412"/>
          <a:stretch/>
        </p:blipFill>
        <p:spPr>
          <a:xfrm>
            <a:off x="2698992" y="2550282"/>
            <a:ext cx="3573069" cy="601414"/>
          </a:xfrm>
          <a:prstGeom prst="rect">
            <a:avLst/>
          </a:prstGeom>
        </p:spPr>
      </p:pic>
      <p:pic>
        <p:nvPicPr>
          <p:cNvPr id="27" name="Human">
            <a:extLst>
              <a:ext uri="{FF2B5EF4-FFF2-40B4-BE49-F238E27FC236}">
                <a16:creationId xmlns:a16="http://schemas.microsoft.com/office/drawing/2014/main" id="{0B224AD8-4478-C60E-E19A-8A983A275E7A}"/>
              </a:ext>
            </a:extLst>
          </p:cNvPr>
          <p:cNvPicPr>
            <a:picLocks noChangeAspect="1"/>
          </p:cNvPicPr>
          <p:nvPr/>
        </p:nvPicPr>
        <p:blipFill>
          <a:blip r:embed="rId5"/>
          <a:stretch>
            <a:fillRect/>
          </a:stretch>
        </p:blipFill>
        <p:spPr>
          <a:xfrm>
            <a:off x="7374476" y="2548869"/>
            <a:ext cx="3573068" cy="880131"/>
          </a:xfrm>
          <a:prstGeom prst="rect">
            <a:avLst/>
          </a:prstGeom>
        </p:spPr>
      </p:pic>
      <p:pic>
        <p:nvPicPr>
          <p:cNvPr id="29" name="Engineering">
            <a:extLst>
              <a:ext uri="{FF2B5EF4-FFF2-40B4-BE49-F238E27FC236}">
                <a16:creationId xmlns:a16="http://schemas.microsoft.com/office/drawing/2014/main" id="{7019EE20-D834-5F55-BE85-1EB77906F8EB}"/>
              </a:ext>
            </a:extLst>
          </p:cNvPr>
          <p:cNvPicPr>
            <a:picLocks noChangeAspect="1"/>
          </p:cNvPicPr>
          <p:nvPr/>
        </p:nvPicPr>
        <p:blipFill>
          <a:blip r:embed="rId6"/>
          <a:stretch>
            <a:fillRect/>
          </a:stretch>
        </p:blipFill>
        <p:spPr>
          <a:xfrm>
            <a:off x="561703" y="3282597"/>
            <a:ext cx="2584928" cy="816935"/>
          </a:xfrm>
          <a:prstGeom prst="rect">
            <a:avLst/>
          </a:prstGeom>
        </p:spPr>
      </p:pic>
      <p:pic>
        <p:nvPicPr>
          <p:cNvPr id="32" name="Data">
            <a:extLst>
              <a:ext uri="{FF2B5EF4-FFF2-40B4-BE49-F238E27FC236}">
                <a16:creationId xmlns:a16="http://schemas.microsoft.com/office/drawing/2014/main" id="{DD9A2BB1-1EA9-FD93-19F6-84445219BEAD}"/>
              </a:ext>
            </a:extLst>
          </p:cNvPr>
          <p:cNvPicPr>
            <a:picLocks noChangeAspect="1"/>
          </p:cNvPicPr>
          <p:nvPr/>
        </p:nvPicPr>
        <p:blipFill>
          <a:blip r:embed="rId7"/>
          <a:stretch>
            <a:fillRect/>
          </a:stretch>
        </p:blipFill>
        <p:spPr>
          <a:xfrm>
            <a:off x="7890941" y="3259736"/>
            <a:ext cx="3005588" cy="816935"/>
          </a:xfrm>
          <a:prstGeom prst="rect">
            <a:avLst/>
          </a:prstGeom>
        </p:spPr>
      </p:pic>
      <p:pic>
        <p:nvPicPr>
          <p:cNvPr id="34" name="Why?">
            <a:extLst>
              <a:ext uri="{FF2B5EF4-FFF2-40B4-BE49-F238E27FC236}">
                <a16:creationId xmlns:a16="http://schemas.microsoft.com/office/drawing/2014/main" id="{FD8E6D95-7DA5-728F-C65D-FFB613DF7366}"/>
              </a:ext>
            </a:extLst>
          </p:cNvPr>
          <p:cNvPicPr>
            <a:picLocks noChangeAspect="1"/>
          </p:cNvPicPr>
          <p:nvPr/>
        </p:nvPicPr>
        <p:blipFill rotWithShape="1">
          <a:blip r:embed="rId8"/>
          <a:srcRect l="16962" t="16962" r="16962" b="33051"/>
          <a:stretch/>
        </p:blipFill>
        <p:spPr>
          <a:xfrm>
            <a:off x="7437329" y="4655006"/>
            <a:ext cx="3444240" cy="1849808"/>
          </a:xfrm>
          <a:prstGeom prst="rect">
            <a:avLst/>
          </a:prstGeom>
        </p:spPr>
      </p:pic>
    </p:spTree>
    <p:extLst>
      <p:ext uri="{BB962C8B-B14F-4D97-AF65-F5344CB8AC3E}">
        <p14:creationId xmlns:p14="http://schemas.microsoft.com/office/powerpoint/2010/main" val="169300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25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5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4C3AF6-0CBB-4AB7-8057-73C926EC5F02}"/>
              </a:ext>
            </a:extLst>
          </p:cNvPr>
          <p:cNvGrpSpPr/>
          <p:nvPr/>
        </p:nvGrpSpPr>
        <p:grpSpPr>
          <a:xfrm>
            <a:off x="0" y="400899"/>
            <a:ext cx="11699488" cy="6314790"/>
            <a:chOff x="0" y="400899"/>
            <a:chExt cx="11699488" cy="6314790"/>
          </a:xfrm>
        </p:grpSpPr>
        <p:grpSp>
          <p:nvGrpSpPr>
            <p:cNvPr id="31" name="Group 30">
              <a:extLst>
                <a:ext uri="{FF2B5EF4-FFF2-40B4-BE49-F238E27FC236}">
                  <a16:creationId xmlns:a16="http://schemas.microsoft.com/office/drawing/2014/main" id="{794DE2DB-F6AF-45C7-944E-C7FE1BDABD48}"/>
                </a:ext>
              </a:extLst>
            </p:cNvPr>
            <p:cNvGrpSpPr/>
            <p:nvPr/>
          </p:nvGrpSpPr>
          <p:grpSpPr>
            <a:xfrm>
              <a:off x="7121213" y="400899"/>
              <a:ext cx="2978159" cy="3401124"/>
              <a:chOff x="6628701" y="400899"/>
              <a:chExt cx="2978159" cy="3401124"/>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01"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03E98C-3F52-47CE-98AC-0424C5BDDF56}"/>
                  </a:ext>
                </a:extLst>
              </p:cNvPr>
              <p:cNvSpPr txBox="1"/>
              <p:nvPr/>
            </p:nvSpPr>
            <p:spPr>
              <a:xfrm>
                <a:off x="7414272" y="400899"/>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At-Scale Process</a:t>
                </a:r>
              </a:p>
            </p:txBody>
          </p:sp>
        </p:grpSp>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grpSp>
      <p:sp>
        <p:nvSpPr>
          <p:cNvPr id="3" name="Rectangle 2">
            <a:extLst>
              <a:ext uri="{FF2B5EF4-FFF2-40B4-BE49-F238E27FC236}">
                <a16:creationId xmlns:a16="http://schemas.microsoft.com/office/drawing/2014/main" id="{5B7CB530-02A3-4608-9FF9-6171A8393069}"/>
              </a:ext>
            </a:extLst>
          </p:cNvPr>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7E45887-7885-4C84-9613-F65E1289CA30}"/>
              </a:ext>
            </a:extLst>
          </p:cNvPr>
          <p:cNvSpPr txBox="1"/>
          <p:nvPr/>
        </p:nvSpPr>
        <p:spPr>
          <a:xfrm>
            <a:off x="-1" y="1486698"/>
            <a:ext cx="6095999" cy="707886"/>
          </a:xfrm>
          <a:prstGeom prst="rect">
            <a:avLst/>
          </a:prstGeom>
          <a:solidFill>
            <a:srgbClr val="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Science</a:t>
            </a:r>
          </a:p>
        </p:txBody>
      </p:sp>
      <p:sp>
        <p:nvSpPr>
          <p:cNvPr id="32" name="TextBox 31">
            <a:extLst>
              <a:ext uri="{FF2B5EF4-FFF2-40B4-BE49-F238E27FC236}">
                <a16:creationId xmlns:a16="http://schemas.microsoft.com/office/drawing/2014/main" id="{B5675DEF-EA5F-4BAC-8578-0CBD765C444A}"/>
              </a:ext>
            </a:extLst>
          </p:cNvPr>
          <p:cNvSpPr txBox="1"/>
          <p:nvPr/>
        </p:nvSpPr>
        <p:spPr>
          <a:xfrm>
            <a:off x="6095998" y="1486698"/>
            <a:ext cx="6096002" cy="707886"/>
          </a:xfrm>
          <a:prstGeom prst="rect">
            <a:avLst/>
          </a:prstGeom>
          <a:solidFill>
            <a:srgbClr val="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Engineering</a:t>
            </a:r>
          </a:p>
        </p:txBody>
      </p:sp>
      <p:sp>
        <p:nvSpPr>
          <p:cNvPr id="35" name="TextBox 34">
            <a:extLst>
              <a:ext uri="{FF2B5EF4-FFF2-40B4-BE49-F238E27FC236}">
                <a16:creationId xmlns:a16="http://schemas.microsoft.com/office/drawing/2014/main" id="{D3051EB6-A5A6-4B08-A6B6-A9E2C02AC3BF}"/>
              </a:ext>
            </a:extLst>
          </p:cNvPr>
          <p:cNvSpPr txBox="1"/>
          <p:nvPr/>
        </p:nvSpPr>
        <p:spPr>
          <a:xfrm>
            <a:off x="-1" y="2252151"/>
            <a:ext cx="6095999" cy="3000207"/>
          </a:xfrm>
          <a:prstGeom prst="rect">
            <a:avLst/>
          </a:prstGeom>
          <a:solidFill>
            <a:srgbClr val="000000">
              <a:alpha val="80000"/>
            </a:srgbClr>
          </a:solidFill>
        </p:spPr>
        <p:txBody>
          <a:bodyPr wrap="square" lIns="457200" tIns="274320" rIns="45720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science is to discover the truth about the world as it is.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829F86C-E739-4A8B-81A8-C52950857B23}"/>
              </a:ext>
            </a:extLst>
          </p:cNvPr>
          <p:cNvSpPr txBox="1"/>
          <p:nvPr/>
        </p:nvSpPr>
        <p:spPr>
          <a:xfrm>
            <a:off x="6111181" y="2252151"/>
            <a:ext cx="6095999" cy="2761518"/>
          </a:xfrm>
          <a:prstGeom prst="rect">
            <a:avLst/>
          </a:prstGeom>
          <a:solidFill>
            <a:srgbClr val="000000">
              <a:alpha val="80000"/>
            </a:srgbClr>
          </a:solidFill>
        </p:spPr>
        <p:txBody>
          <a:bodyPr wrap="square" lIns="274320" tIns="274320" rIns="27432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engineering is to create scalable solutions to problems using science as one tool in that endeavor. </a:t>
            </a:r>
          </a:p>
        </p:txBody>
      </p:sp>
      <p:cxnSp>
        <p:nvCxnSpPr>
          <p:cNvPr id="33" name="Straight Connector 32">
            <a:extLst>
              <a:ext uri="{FF2B5EF4-FFF2-40B4-BE49-F238E27FC236}">
                <a16:creationId xmlns:a16="http://schemas.microsoft.com/office/drawing/2014/main" id="{DD510D71-0460-4983-9A57-4B4B315222D8}"/>
              </a:ext>
            </a:extLst>
          </p:cNvPr>
          <p:cNvCxnSpPr>
            <a:cxnSpLocks/>
          </p:cNvCxnSpPr>
          <p:nvPr/>
        </p:nvCxnSpPr>
        <p:spPr>
          <a:xfrm>
            <a:off x="6096000" y="849243"/>
            <a:ext cx="0" cy="5312071"/>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167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7735BCE-9728-862C-1EEF-356D99ED397B}"/>
              </a:ext>
            </a:extLst>
          </p:cNvPr>
          <p:cNvSpPr/>
          <p:nvPr/>
        </p:nvSpPr>
        <p:spPr bwMode="auto">
          <a:xfrm>
            <a:off x="1748589" y="986589"/>
            <a:ext cx="5350043" cy="5350043"/>
          </a:xfrm>
          <a:prstGeom prst="ellipse">
            <a:avLst/>
          </a:prstGeom>
          <a:solidFill>
            <a:srgbClr val="BBDDE7"/>
          </a:solidFill>
          <a:ln w="34925" cap="rnd" cmpd="sng" algn="ctr">
            <a:solidFill>
              <a:srgbClr val="0F3E65">
                <a:alpha val="50196"/>
              </a:srgb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Oval 2">
            <a:extLst>
              <a:ext uri="{FF2B5EF4-FFF2-40B4-BE49-F238E27FC236}">
                <a16:creationId xmlns:a16="http://schemas.microsoft.com/office/drawing/2014/main" id="{78BE0789-8DE4-18E3-C7AE-AFEABA915F20}"/>
              </a:ext>
            </a:extLst>
          </p:cNvPr>
          <p:cNvSpPr/>
          <p:nvPr/>
        </p:nvSpPr>
        <p:spPr bwMode="auto">
          <a:xfrm>
            <a:off x="5093368" y="986589"/>
            <a:ext cx="5350043" cy="5350043"/>
          </a:xfrm>
          <a:prstGeom prst="ellipse">
            <a:avLst/>
          </a:prstGeom>
          <a:solidFill>
            <a:srgbClr val="FDD691">
              <a:alpha val="40000"/>
            </a:srgbClr>
          </a:solidFill>
          <a:ln w="34925" cap="rnd" cmpd="sng" algn="ctr">
            <a:solidFill>
              <a:srgbClr val="0F3E65">
                <a:alpha val="50196"/>
              </a:srgb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 name="Picture 10">
            <a:extLst>
              <a:ext uri="{FF2B5EF4-FFF2-40B4-BE49-F238E27FC236}">
                <a16:creationId xmlns:a16="http://schemas.microsoft.com/office/drawing/2014/main" id="{DAB662A9-0732-2460-F7B1-87CB9AB1F1BB}"/>
              </a:ext>
            </a:extLst>
          </p:cNvPr>
          <p:cNvPicPr>
            <a:picLocks noChangeAspect="1"/>
          </p:cNvPicPr>
          <p:nvPr/>
        </p:nvPicPr>
        <p:blipFill>
          <a:blip r:embed="rId2"/>
          <a:stretch>
            <a:fillRect/>
          </a:stretch>
        </p:blipFill>
        <p:spPr>
          <a:xfrm>
            <a:off x="1643833" y="2392138"/>
            <a:ext cx="3706689" cy="1383912"/>
          </a:xfrm>
          <a:prstGeom prst="rect">
            <a:avLst/>
          </a:prstGeom>
        </p:spPr>
      </p:pic>
      <p:pic>
        <p:nvPicPr>
          <p:cNvPr id="12" name="Picture 11">
            <a:extLst>
              <a:ext uri="{FF2B5EF4-FFF2-40B4-BE49-F238E27FC236}">
                <a16:creationId xmlns:a16="http://schemas.microsoft.com/office/drawing/2014/main" id="{43FBB2B0-DB01-BA59-70D1-A624CCEF2CF8}"/>
              </a:ext>
            </a:extLst>
          </p:cNvPr>
          <p:cNvPicPr>
            <a:picLocks noChangeAspect="1"/>
          </p:cNvPicPr>
          <p:nvPr/>
        </p:nvPicPr>
        <p:blipFill>
          <a:blip r:embed="rId3"/>
          <a:stretch>
            <a:fillRect/>
          </a:stretch>
        </p:blipFill>
        <p:spPr>
          <a:xfrm>
            <a:off x="2383735" y="3084094"/>
            <a:ext cx="2328874" cy="1182727"/>
          </a:xfrm>
          <a:prstGeom prst="rect">
            <a:avLst/>
          </a:prstGeom>
        </p:spPr>
      </p:pic>
      <p:pic>
        <p:nvPicPr>
          <p:cNvPr id="15" name="Picture 14">
            <a:extLst>
              <a:ext uri="{FF2B5EF4-FFF2-40B4-BE49-F238E27FC236}">
                <a16:creationId xmlns:a16="http://schemas.microsoft.com/office/drawing/2014/main" id="{274D8704-9CA3-F459-107B-3F92C33B9E8B}"/>
              </a:ext>
            </a:extLst>
          </p:cNvPr>
          <p:cNvPicPr>
            <a:picLocks noChangeAspect="1"/>
          </p:cNvPicPr>
          <p:nvPr/>
        </p:nvPicPr>
        <p:blipFill>
          <a:blip r:embed="rId4"/>
          <a:stretch>
            <a:fillRect/>
          </a:stretch>
        </p:blipFill>
        <p:spPr>
          <a:xfrm>
            <a:off x="7024674" y="2268588"/>
            <a:ext cx="2920237" cy="1176630"/>
          </a:xfrm>
          <a:prstGeom prst="rect">
            <a:avLst/>
          </a:prstGeom>
        </p:spPr>
      </p:pic>
      <p:pic>
        <p:nvPicPr>
          <p:cNvPr id="16" name="Picture 15">
            <a:extLst>
              <a:ext uri="{FF2B5EF4-FFF2-40B4-BE49-F238E27FC236}">
                <a16:creationId xmlns:a16="http://schemas.microsoft.com/office/drawing/2014/main" id="{CEB0B197-22DA-91F7-8020-50F1FA4D2600}"/>
              </a:ext>
            </a:extLst>
          </p:cNvPr>
          <p:cNvPicPr>
            <a:picLocks noChangeAspect="1"/>
          </p:cNvPicPr>
          <p:nvPr/>
        </p:nvPicPr>
        <p:blipFill>
          <a:blip r:embed="rId5"/>
          <a:stretch>
            <a:fillRect/>
          </a:stretch>
        </p:blipFill>
        <p:spPr>
          <a:xfrm>
            <a:off x="6903261" y="2856903"/>
            <a:ext cx="3644906" cy="1144194"/>
          </a:xfrm>
          <a:prstGeom prst="rect">
            <a:avLst/>
          </a:prstGeom>
        </p:spPr>
      </p:pic>
    </p:spTree>
    <p:extLst>
      <p:ext uri="{BB962C8B-B14F-4D97-AF65-F5344CB8AC3E}">
        <p14:creationId xmlns:p14="http://schemas.microsoft.com/office/powerpoint/2010/main" val="11637741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250"/>
                                            <p:tgtEl>
                                              <p:spTgt spid="15"/>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250"/>
                                            <p:tgtEl>
                                              <p:spTgt spid="15"/>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A994C49-B12F-355E-5975-ED7FE1014309}"/>
              </a:ext>
            </a:extLst>
          </p:cNvPr>
          <p:cNvSpPr/>
          <p:nvPr/>
        </p:nvSpPr>
        <p:spPr>
          <a:xfrm>
            <a:off x="2370249"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1" i="0" u="none" strike="noStrike" baseline="0" dirty="0">
                <a:solidFill>
                  <a:schemeClr val="bg1"/>
                </a:solidFill>
                <a:latin typeface="Calibri" panose="020F0502020204030204" pitchFamily="34" charset="0"/>
                <a:cs typeface="Calibri" panose="020F0502020204030204" pitchFamily="34" charset="0"/>
              </a:rPr>
              <a:t>…explain the purpose, scope, and characteristics</a:t>
            </a:r>
            <a:r>
              <a:rPr lang="en-US" sz="2000" b="0" i="0" u="none" strike="noStrike" baseline="0" dirty="0">
                <a:solidFill>
                  <a:schemeClr val="bg1"/>
                </a:solidFill>
                <a:latin typeface="Calibri" panose="020F0502020204030204" pitchFamily="34" charset="0"/>
                <a:cs typeface="Calibri" panose="020F0502020204030204" pitchFamily="34" charset="0"/>
              </a:rPr>
              <a:t> of learning engineering</a:t>
            </a:r>
          </a:p>
        </p:txBody>
      </p:sp>
      <p:sp>
        <p:nvSpPr>
          <p:cNvPr id="18" name="Rectangle: Rounded Corners 17">
            <a:extLst>
              <a:ext uri="{FF2B5EF4-FFF2-40B4-BE49-F238E27FC236}">
                <a16:creationId xmlns:a16="http://schemas.microsoft.com/office/drawing/2014/main" id="{CC4C041D-A2E7-AA4C-84E7-EDE3F076314D}"/>
              </a:ext>
            </a:extLst>
          </p:cNvPr>
          <p:cNvSpPr/>
          <p:nvPr/>
        </p:nvSpPr>
        <p:spPr>
          <a:xfrm>
            <a:off x="6124195"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a:t>
            </a:r>
            <a:r>
              <a:rPr lang="en-US" sz="2000" b="1" i="0" u="none" strike="noStrike" baseline="0" dirty="0">
                <a:solidFill>
                  <a:schemeClr val="bg1"/>
                </a:solidFill>
                <a:latin typeface="Calibri" panose="020F0502020204030204" pitchFamily="34" charset="0"/>
                <a:cs typeface="Calibri" panose="020F0502020204030204" pitchFamily="34" charset="0"/>
              </a:rPr>
              <a:t>compare and contrast learning engineering to other disciplines </a:t>
            </a:r>
            <a:r>
              <a:rPr lang="en-US" sz="2000" b="0" i="0" u="none" strike="noStrike" baseline="0" dirty="0">
                <a:solidFill>
                  <a:schemeClr val="bg1"/>
                </a:solidFill>
                <a:latin typeface="Calibri" panose="020F0502020204030204" pitchFamily="34" charset="0"/>
                <a:cs typeface="Calibri" panose="020F0502020204030204" pitchFamily="34" charset="0"/>
              </a:rPr>
              <a:t>(e.g., learning science)</a:t>
            </a:r>
          </a:p>
        </p:txBody>
      </p:sp>
      <p:sp>
        <p:nvSpPr>
          <p:cNvPr id="19" name="Rectangle: Rounded Corners 18">
            <a:extLst>
              <a:ext uri="{FF2B5EF4-FFF2-40B4-BE49-F238E27FC236}">
                <a16:creationId xmlns:a16="http://schemas.microsoft.com/office/drawing/2014/main" id="{3FD65CEE-4CFC-3901-A18A-BC60556CF84F}"/>
              </a:ext>
            </a:extLst>
          </p:cNvPr>
          <p:cNvSpPr/>
          <p:nvPr/>
        </p:nvSpPr>
        <p:spPr>
          <a:xfrm>
            <a:off x="2370249"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…help organize </a:t>
            </a:r>
            <a:r>
              <a:rPr lang="en-US" sz="2000" b="1" i="0" u="none" strike="noStrike" baseline="0" dirty="0">
                <a:solidFill>
                  <a:schemeClr val="bg1"/>
                </a:solidFill>
                <a:latin typeface="Calibri" panose="020F0502020204030204" pitchFamily="34" charset="0"/>
                <a:cs typeface="Calibri" panose="020F0502020204030204" pitchFamily="34" charset="0"/>
              </a:rPr>
              <a:t>a team for and execute a learning engineering process </a:t>
            </a:r>
            <a:r>
              <a:rPr lang="en-US" sz="2000" b="0" i="0" u="none" strike="noStrike" baseline="0" dirty="0">
                <a:solidFill>
                  <a:schemeClr val="bg1"/>
                </a:solidFill>
                <a:latin typeface="Calibri" panose="020F0502020204030204" pitchFamily="34" charset="0"/>
                <a:cs typeface="Calibri" panose="020F0502020204030204" pitchFamily="34" charset="0"/>
              </a:rPr>
              <a:t>for a real-world project</a:t>
            </a:r>
          </a:p>
        </p:txBody>
      </p:sp>
      <p:sp>
        <p:nvSpPr>
          <p:cNvPr id="20" name="Rectangle: Rounded Corners 19">
            <a:extLst>
              <a:ext uri="{FF2B5EF4-FFF2-40B4-BE49-F238E27FC236}">
                <a16:creationId xmlns:a16="http://schemas.microsoft.com/office/drawing/2014/main" id="{AD78094E-9816-241E-3E2C-D4A85FF710DA}"/>
              </a:ext>
            </a:extLst>
          </p:cNvPr>
          <p:cNvSpPr/>
          <p:nvPr/>
        </p:nvSpPr>
        <p:spPr>
          <a:xfrm>
            <a:off x="6096000"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chemeClr val="bg1"/>
                </a:solidFill>
                <a:latin typeface="Calibri" panose="020F0502020204030204" pitchFamily="34" charset="0"/>
                <a:cs typeface="Calibri" panose="020F0502020204030204" pitchFamily="34" charset="0"/>
              </a:rPr>
              <a:t>…fish for myself (</a:t>
            </a:r>
            <a:r>
              <a:rPr lang="en-US" sz="2000" b="1" dirty="0">
                <a:solidFill>
                  <a:schemeClr val="bg1"/>
                </a:solidFill>
                <a:latin typeface="Calibri" panose="020F0502020204030204" pitchFamily="34" charset="0"/>
                <a:cs typeface="Calibri" panose="020F0502020204030204" pitchFamily="34" charset="0"/>
              </a:rPr>
              <a:t>find resources </a:t>
            </a:r>
            <a:r>
              <a:rPr lang="en-US" sz="2000" dirty="0">
                <a:solidFill>
                  <a:schemeClr val="bg1"/>
                </a:solidFill>
                <a:latin typeface="Calibri" panose="020F0502020204030204" pitchFamily="34" charset="0"/>
                <a:cs typeface="Calibri" panose="020F0502020204030204" pitchFamily="34" charset="0"/>
              </a:rPr>
              <a:t>to continue to improve my learning engineering capabilities)</a:t>
            </a:r>
          </a:p>
        </p:txBody>
      </p:sp>
      <p:sp>
        <p:nvSpPr>
          <p:cNvPr id="22" name="TextBox 21">
            <a:extLst>
              <a:ext uri="{FF2B5EF4-FFF2-40B4-BE49-F238E27FC236}">
                <a16:creationId xmlns:a16="http://schemas.microsoft.com/office/drawing/2014/main" id="{011F5DE4-B934-6128-FBDD-B92929727B1E}"/>
              </a:ext>
            </a:extLst>
          </p:cNvPr>
          <p:cNvSpPr txBox="1"/>
          <p:nvPr/>
        </p:nvSpPr>
        <p:spPr>
          <a:xfrm>
            <a:off x="649777" y="971149"/>
            <a:ext cx="11435256" cy="646331"/>
          </a:xfrm>
          <a:prstGeom prst="rect">
            <a:avLst/>
          </a:prstGeom>
          <a:noFill/>
        </p:spPr>
        <p:txBody>
          <a:bodyPr wrap="square">
            <a:spAutoFit/>
          </a:bodyPr>
          <a:lstStyle/>
          <a:p>
            <a:r>
              <a:rPr lang="en-US" sz="3600" b="0" i="0" u="none" strike="noStrike" baseline="0" dirty="0">
                <a:solidFill>
                  <a:srgbClr val="47494D"/>
                </a:solidFill>
                <a:latin typeface="Calibri" panose="020F0502020204030204" pitchFamily="34" charset="0"/>
                <a:cs typeface="Calibri" panose="020F0502020204030204" pitchFamily="34" charset="0"/>
              </a:rPr>
              <a:t>How’d we do? </a:t>
            </a:r>
            <a:endParaRPr lang="en-US" sz="3600" dirty="0">
              <a:solidFill>
                <a:srgbClr val="47494D"/>
              </a:solidFill>
            </a:endParaRPr>
          </a:p>
        </p:txBody>
      </p:sp>
      <p:pic>
        <p:nvPicPr>
          <p:cNvPr id="2" name="end">
            <a:extLst>
              <a:ext uri="{FF2B5EF4-FFF2-40B4-BE49-F238E27FC236}">
                <a16:creationId xmlns:a16="http://schemas.microsoft.com/office/drawing/2014/main" id="{6AFE22EF-74CF-43D3-FF3B-468315B3E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32" t="8108" r="12676" b="43664"/>
          <a:stretch/>
        </p:blipFill>
        <p:spPr bwMode="auto">
          <a:xfrm>
            <a:off x="9570721" y="4484935"/>
            <a:ext cx="2621279" cy="15465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B0B0CA5-CE29-1918-DF7E-3974BBC702B6}"/>
              </a:ext>
            </a:extLst>
          </p:cNvPr>
          <p:cNvPicPr>
            <a:picLocks noChangeAspect="1"/>
          </p:cNvPicPr>
          <p:nvPr/>
        </p:nvPicPr>
        <p:blipFill>
          <a:blip r:embed="rId4"/>
          <a:stretch>
            <a:fillRect/>
          </a:stretch>
        </p:blipFill>
        <p:spPr>
          <a:xfrm>
            <a:off x="10222821" y="5692219"/>
            <a:ext cx="1969179" cy="859611"/>
          </a:xfrm>
          <a:prstGeom prst="rect">
            <a:avLst/>
          </a:prstGeom>
        </p:spPr>
      </p:pic>
    </p:spTree>
    <p:extLst>
      <p:ext uri="{BB962C8B-B14F-4D97-AF65-F5344CB8AC3E}">
        <p14:creationId xmlns:p14="http://schemas.microsoft.com/office/powerpoint/2010/main" val="3715640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8"/>
                                        </p:tgtEl>
                                        <p:attrNameLst>
                                          <p:attrName>style.color</p:attrName>
                                        </p:attrNameLst>
                                      </p:cBhvr>
                                      <p:by>
                                        <p:hsl h="0" s="-70588" l="0"/>
                                      </p:by>
                                    </p:animClr>
                                    <p:animClr clrSpc="hsl" dir="cw">
                                      <p:cBhvr>
                                        <p:cTn id="15" dur="250" fill="hold"/>
                                        <p:tgtEl>
                                          <p:spTgt spid="8"/>
                                        </p:tgtEl>
                                        <p:attrNameLst>
                                          <p:attrName>fillcolor</p:attrName>
                                        </p:attrNameLst>
                                      </p:cBhvr>
                                      <p:by>
                                        <p:hsl h="0" s="-70588" l="0"/>
                                      </p:by>
                                    </p:animClr>
                                    <p:animClr clrSpc="hsl" dir="cw">
                                      <p:cBhvr>
                                        <p:cTn id="16" dur="250" fill="hold"/>
                                        <p:tgtEl>
                                          <p:spTgt spid="8"/>
                                        </p:tgtEl>
                                        <p:attrNameLst>
                                          <p:attrName>stroke.color</p:attrName>
                                        </p:attrNameLst>
                                      </p:cBhvr>
                                      <p:by>
                                        <p:hsl h="0" s="-70588" l="0"/>
                                      </p:by>
                                    </p:animClr>
                                    <p:set>
                                      <p:cBhvr>
                                        <p:cTn id="17" dur="250" fill="hold"/>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18"/>
                                        </p:tgtEl>
                                        <p:attrNameLst>
                                          <p:attrName>style.color</p:attrName>
                                        </p:attrNameLst>
                                      </p:cBhvr>
                                      <p:by>
                                        <p:hsl h="0" s="-70588" l="0"/>
                                      </p:by>
                                    </p:animClr>
                                    <p:animClr clrSpc="hsl" dir="cw">
                                      <p:cBhvr>
                                        <p:cTn id="25" dur="250" fill="hold"/>
                                        <p:tgtEl>
                                          <p:spTgt spid="18"/>
                                        </p:tgtEl>
                                        <p:attrNameLst>
                                          <p:attrName>fillcolor</p:attrName>
                                        </p:attrNameLst>
                                      </p:cBhvr>
                                      <p:by>
                                        <p:hsl h="0" s="-70588" l="0"/>
                                      </p:by>
                                    </p:animClr>
                                    <p:animClr clrSpc="hsl" dir="cw">
                                      <p:cBhvr>
                                        <p:cTn id="26" dur="250" fill="hold"/>
                                        <p:tgtEl>
                                          <p:spTgt spid="18"/>
                                        </p:tgtEl>
                                        <p:attrNameLst>
                                          <p:attrName>stroke.color</p:attrName>
                                        </p:attrNameLst>
                                      </p:cBhvr>
                                      <p:by>
                                        <p:hsl h="0" s="-70588" l="0"/>
                                      </p:by>
                                    </p:animClr>
                                    <p:set>
                                      <p:cBhvr>
                                        <p:cTn id="27" dur="250" fill="hold"/>
                                        <p:tgtEl>
                                          <p:spTgt spid="18"/>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par>
                                <p:cTn id="33" presetID="25" presetClass="emph" presetSubtype="0" fill="hold" grpId="1" nodeType="withEffect">
                                  <p:stCondLst>
                                    <p:cond delay="0"/>
                                  </p:stCondLst>
                                  <p:childTnLst>
                                    <p:animClr clrSpc="hsl" dir="cw">
                                      <p:cBhvr override="childStyle">
                                        <p:cTn id="34" dur="250" fill="hold"/>
                                        <p:tgtEl>
                                          <p:spTgt spid="19"/>
                                        </p:tgtEl>
                                        <p:attrNameLst>
                                          <p:attrName>style.color</p:attrName>
                                        </p:attrNameLst>
                                      </p:cBhvr>
                                      <p:by>
                                        <p:hsl h="0" s="-70588" l="0"/>
                                      </p:by>
                                    </p:animClr>
                                    <p:animClr clrSpc="hsl" dir="cw">
                                      <p:cBhvr>
                                        <p:cTn id="35" dur="250" fill="hold"/>
                                        <p:tgtEl>
                                          <p:spTgt spid="19"/>
                                        </p:tgtEl>
                                        <p:attrNameLst>
                                          <p:attrName>fillcolor</p:attrName>
                                        </p:attrNameLst>
                                      </p:cBhvr>
                                      <p:by>
                                        <p:hsl h="0" s="-70588" l="0"/>
                                      </p:by>
                                    </p:animClr>
                                    <p:animClr clrSpc="hsl" dir="cw">
                                      <p:cBhvr>
                                        <p:cTn id="36" dur="250" fill="hold"/>
                                        <p:tgtEl>
                                          <p:spTgt spid="19"/>
                                        </p:tgtEl>
                                        <p:attrNameLst>
                                          <p:attrName>stroke.color</p:attrName>
                                        </p:attrNameLst>
                                      </p:cBhvr>
                                      <p:by>
                                        <p:hsl h="0" s="-70588" l="0"/>
                                      </p:by>
                                    </p:animClr>
                                    <p:set>
                                      <p:cBhvr>
                                        <p:cTn id="37" dur="25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250"/>
                                        <p:tgtEl>
                                          <p:spTgt spid="2"/>
                                        </p:tgtEl>
                                      </p:cBhvr>
                                    </p:animEffect>
                                  </p:childTnLst>
                                </p:cTn>
                              </p:par>
                              <p:par>
                                <p:cTn id="43" presetID="25" presetClass="emph" presetSubtype="0" fill="hold" grpId="1" nodeType="withEffect">
                                  <p:stCondLst>
                                    <p:cond delay="0"/>
                                  </p:stCondLst>
                                  <p:childTnLst>
                                    <p:animClr clrSpc="hsl" dir="cw">
                                      <p:cBhvr override="childStyle">
                                        <p:cTn id="44" dur="250" fill="hold"/>
                                        <p:tgtEl>
                                          <p:spTgt spid="20"/>
                                        </p:tgtEl>
                                        <p:attrNameLst>
                                          <p:attrName>style.color</p:attrName>
                                        </p:attrNameLst>
                                      </p:cBhvr>
                                      <p:by>
                                        <p:hsl h="0" s="-70588" l="0"/>
                                      </p:by>
                                    </p:animClr>
                                    <p:animClr clrSpc="hsl" dir="cw">
                                      <p:cBhvr>
                                        <p:cTn id="45" dur="250" fill="hold"/>
                                        <p:tgtEl>
                                          <p:spTgt spid="20"/>
                                        </p:tgtEl>
                                        <p:attrNameLst>
                                          <p:attrName>fillcolor</p:attrName>
                                        </p:attrNameLst>
                                      </p:cBhvr>
                                      <p:by>
                                        <p:hsl h="0" s="-70588" l="0"/>
                                      </p:by>
                                    </p:animClr>
                                    <p:animClr clrSpc="hsl" dir="cw">
                                      <p:cBhvr>
                                        <p:cTn id="46" dur="250" fill="hold"/>
                                        <p:tgtEl>
                                          <p:spTgt spid="20"/>
                                        </p:tgtEl>
                                        <p:attrNameLst>
                                          <p:attrName>stroke.color</p:attrName>
                                        </p:attrNameLst>
                                      </p:cBhvr>
                                      <p:by>
                                        <p:hsl h="0" s="-70588" l="0"/>
                                      </p:by>
                                    </p:animClr>
                                    <p:set>
                                      <p:cBhvr>
                                        <p:cTn id="47" dur="250" fill="hold"/>
                                        <p:tgtEl>
                                          <p:spTgt spid="20"/>
                                        </p:tgtEl>
                                        <p:attrNameLst>
                                          <p:attrName>fill.type</p:attrName>
                                        </p:attrNameLst>
                                      </p:cBhvr>
                                      <p:to>
                                        <p:strVal val="solid"/>
                                      </p:to>
                                    </p:set>
                                  </p:childTnLst>
                                </p:cTn>
                              </p:par>
                            </p:childTnLst>
                          </p:cTn>
                        </p:par>
                        <p:par>
                          <p:cTn id="48" fill="hold">
                            <p:stCondLst>
                              <p:cond delay="250"/>
                            </p:stCondLst>
                            <p:childTnLst>
                              <p:par>
                                <p:cTn id="49" presetID="22" presetClass="entr" presetSubtype="8"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8F8E080-CD5C-430A-AEA9-99BB5EA99F3D}"/>
              </a:ext>
            </a:extLst>
          </p:cNvPr>
          <p:cNvSpPr txBox="1"/>
          <p:nvPr/>
        </p:nvSpPr>
        <p:spPr>
          <a:xfrm>
            <a:off x="789214" y="1315652"/>
            <a:ext cx="10613571" cy="4549835"/>
          </a:xfrm>
          <a:prstGeom prst="rect">
            <a:avLst/>
          </a:prstGeom>
          <a:noFill/>
        </p:spPr>
        <p:txBody>
          <a:bodyPr wrap="square">
            <a:spAutoFit/>
          </a:bodyPr>
          <a:lstStyle/>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process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teams</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Human-centered design for learning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Integrating learning science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Integrating technologies and analytics</a:t>
            </a:r>
          </a:p>
          <a:p>
            <a:pPr marL="457200" indent="-457200">
              <a:lnSpc>
                <a:spcPct val="150000"/>
              </a:lnSpc>
              <a:buFont typeface="Wingdings" panose="05000000000000000000" pitchFamily="2" charset="2"/>
              <a:buChar char="q"/>
              <a:tabLst>
                <a:tab pos="457200" algn="l"/>
              </a:tabLst>
            </a:pPr>
            <a:r>
              <a:rPr lang="en-US" sz="2800" dirty="0">
                <a:latin typeface="Calibri" panose="020F0502020204030204" pitchFamily="34" charset="0"/>
                <a:ea typeface="Calibri" panose="020F0502020204030204" pitchFamily="34" charset="0"/>
                <a:cs typeface="Calibri" panose="020F0502020204030204" pitchFamily="34" charset="0"/>
              </a:rPr>
              <a:t>Q&amp;A</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nSpc>
                <a:spcPct val="150000"/>
              </a:lnSpc>
              <a:spcBef>
                <a:spcPts val="0"/>
              </a:spcBef>
              <a:spcAft>
                <a:spcPts val="0"/>
              </a:spcAft>
              <a:buFont typeface="Wingdings" panose="05000000000000000000" pitchFamily="2" charset="2"/>
              <a:buChar char="q"/>
              <a:tabLst>
                <a:tab pos="457200" algn="l"/>
              </a:tabLs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A67D64A-AB84-ADDF-D06E-5413CAE4D10A}"/>
              </a:ext>
            </a:extLst>
          </p:cNvPr>
          <p:cNvSpPr>
            <a:spLocks noGrp="1"/>
          </p:cNvSpPr>
          <p:nvPr>
            <p:ph type="sldNum" sz="quarter" idx="4294967295"/>
          </p:nvPr>
        </p:nvSpPr>
        <p:spPr>
          <a:xfrm>
            <a:off x="10893288" y="6385205"/>
            <a:ext cx="715627" cy="340935"/>
          </a:xfrm>
          <a:prstGeom prst="rect">
            <a:avLst/>
          </a:prstGeom>
        </p:spPr>
        <p:txBody>
          <a:bodyPr/>
          <a:lstStyle/>
          <a:p>
            <a:fld id="{4E55AD59-4C3C-486B-87A1-6264FA099494}" type="slidenum">
              <a:rPr lang="en-US" smtClean="0"/>
              <a:t>8</a:t>
            </a:fld>
            <a:endParaRPr lang="en-US"/>
          </a:p>
        </p:txBody>
      </p:sp>
      <p:pic>
        <p:nvPicPr>
          <p:cNvPr id="4" name="Picture 3" descr="A person posing for the camera&#10;&#10;Description automatically generated">
            <a:extLst>
              <a:ext uri="{FF2B5EF4-FFF2-40B4-BE49-F238E27FC236}">
                <a16:creationId xmlns:a16="http://schemas.microsoft.com/office/drawing/2014/main" id="{A4599133-9E7D-6202-2424-65617DF71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165" y="1424968"/>
            <a:ext cx="5433031" cy="5433031"/>
          </a:xfrm>
          <a:prstGeom prst="rect">
            <a:avLst/>
          </a:prstGeom>
          <a:effectLst>
            <a:glow rad="165100">
              <a:schemeClr val="bg1">
                <a:alpha val="80000"/>
              </a:schemeClr>
            </a:glow>
          </a:effectLst>
        </p:spPr>
      </p:pic>
      <p:sp>
        <p:nvSpPr>
          <p:cNvPr id="3" name="TextBox 2">
            <a:extLst>
              <a:ext uri="{FF2B5EF4-FFF2-40B4-BE49-F238E27FC236}">
                <a16:creationId xmlns:a16="http://schemas.microsoft.com/office/drawing/2014/main" id="{1B2DC7B7-DDBF-AA00-1C4E-698E91BB4096}"/>
              </a:ext>
            </a:extLst>
          </p:cNvPr>
          <p:cNvSpPr txBox="1"/>
          <p:nvPr/>
        </p:nvSpPr>
        <p:spPr>
          <a:xfrm>
            <a:off x="6941973" y="-9427"/>
            <a:ext cx="5250027"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Tutorial Outline</a:t>
            </a:r>
          </a:p>
        </p:txBody>
      </p:sp>
      <p:pic>
        <p:nvPicPr>
          <p:cNvPr id="6" name="Speech Bubble">
            <a:extLst>
              <a:ext uri="{FF2B5EF4-FFF2-40B4-BE49-F238E27FC236}">
                <a16:creationId xmlns:a16="http://schemas.microsoft.com/office/drawing/2014/main" id="{535BBEA7-D572-85F9-35BB-A4840130FB68}"/>
              </a:ext>
            </a:extLst>
          </p:cNvPr>
          <p:cNvPicPr>
            <a:picLocks noChangeAspect="1"/>
          </p:cNvPicPr>
          <p:nvPr/>
        </p:nvPicPr>
        <p:blipFill>
          <a:blip r:embed="rId4"/>
          <a:stretch>
            <a:fillRect/>
          </a:stretch>
        </p:blipFill>
        <p:spPr>
          <a:xfrm>
            <a:off x="9138411" y="4268494"/>
            <a:ext cx="2987089" cy="2547707"/>
          </a:xfrm>
          <a:prstGeom prst="rect">
            <a:avLst/>
          </a:prstGeom>
        </p:spPr>
      </p:pic>
    </p:spTree>
    <p:extLst>
      <p:ext uri="{BB962C8B-B14F-4D97-AF65-F5344CB8AC3E}">
        <p14:creationId xmlns:p14="http://schemas.microsoft.com/office/powerpoint/2010/main" val="21988657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25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25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25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25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left)">
                                      <p:cBhvr>
                                        <p:cTn id="32" dur="25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left)">
                                      <p:cBhvr>
                                        <p:cTn id="37" dur="25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achine gears">
            <a:extLst>
              <a:ext uri="{FF2B5EF4-FFF2-40B4-BE49-F238E27FC236}">
                <a16:creationId xmlns:a16="http://schemas.microsoft.com/office/drawing/2014/main" id="{3F158702-B803-D5DD-DB26-0F96AD712C86}"/>
              </a:ext>
            </a:extLst>
          </p:cNvPr>
          <p:cNvPicPr>
            <a:picLocks noChangeAspect="1"/>
          </p:cNvPicPr>
          <p:nvPr/>
        </p:nvPicPr>
        <p:blipFill rotWithShape="1">
          <a:blip r:embed="rId3">
            <a:extLst>
              <a:ext uri="{28A0092B-C50C-407E-A947-70E740481C1C}">
                <a14:useLocalDpi xmlns:a14="http://schemas.microsoft.com/office/drawing/2010/main" val="0"/>
              </a:ext>
            </a:extLst>
          </a:blip>
          <a:srcRect l="89" t="7878" r="89" b="7878"/>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lang="en-US" sz="2800" dirty="0">
                <a:solidFill>
                  <a:prstClr val="black"/>
                </a:solidFill>
                <a:latin typeface="Calibri" panose="020F0502020204030204" pitchFamily="34" charset="0"/>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B1DFA25D-6900-454E-B64F-D83A7AAFCFE8}"/>
              </a:ext>
            </a:extLst>
          </p:cNvPr>
          <p:cNvSpPr txBox="1"/>
          <p:nvPr/>
        </p:nvSpPr>
        <p:spPr>
          <a:xfrm>
            <a:off x="3080657" y="4160101"/>
            <a:ext cx="8680291" cy="1178271"/>
          </a:xfrm>
          <a:prstGeom prst="rect">
            <a:avLst/>
          </a:prstGeom>
          <a:solidFill>
            <a:schemeClr val="bg1"/>
          </a:solidFill>
          <a:ln>
            <a:solidFill>
              <a:srgbClr val="18305A"/>
            </a:solidFill>
          </a:ln>
          <a:effectLst>
            <a:outerShdw blurRad="50800" dist="38100" dir="2700000" algn="tl" rotWithShape="0">
              <a:prstClr val="black">
                <a:alpha val="40000"/>
              </a:prstClr>
            </a:outerShdw>
          </a:effectLst>
        </p:spPr>
        <p:txBody>
          <a:bodyPr wrap="square" lIns="182880" tIns="182880" rIns="182880" bIns="182880">
            <a:spAutoFit/>
          </a:bodyPr>
          <a:lstStyle/>
          <a:p>
            <a:pPr algn="l">
              <a:lnSpc>
                <a:spcPct val="114000"/>
              </a:lnSpc>
            </a:pPr>
            <a:r>
              <a:rPr lang="en-US" sz="2400" b="0" i="0" u="none" strike="noStrike" baseline="0" dirty="0">
                <a:latin typeface="Calibri" panose="020F0502020204030204" pitchFamily="34" charset="0"/>
                <a:cs typeface="Calibri" panose="020F0502020204030204" pitchFamily="34" charset="0"/>
              </a:rPr>
              <a:t>Learning engineering is a repeatable process intended to </a:t>
            </a:r>
            <a:r>
              <a:rPr lang="en-US" sz="2400" b="1" i="0" u="none" strike="noStrike" baseline="0" dirty="0">
                <a:solidFill>
                  <a:srgbClr val="0070C0"/>
                </a:solidFill>
                <a:latin typeface="Calibri" panose="020F0502020204030204" pitchFamily="34" charset="0"/>
                <a:cs typeface="Calibri" panose="020F0502020204030204" pitchFamily="34" charset="0"/>
              </a:rPr>
              <a:t>iteratively</a:t>
            </a:r>
            <a:r>
              <a:rPr lang="en-US" sz="2400" b="0" i="0" u="none" strike="noStrike" baseline="0" dirty="0">
                <a:latin typeface="Calibri" panose="020F0502020204030204" pitchFamily="34" charset="0"/>
                <a:cs typeface="Calibri" panose="020F0502020204030204" pitchFamily="34" charset="0"/>
              </a:rPr>
              <a:t> design, test, adjust, and improve conditions for learning.</a:t>
            </a:r>
            <a:endParaRPr lang="en-US" sz="2400"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309445" y="1606714"/>
            <a:ext cx="1307584" cy="679286"/>
          </a:xfrm>
          <a:custGeom>
            <a:avLst/>
            <a:gdLst>
              <a:gd name="connsiteX0" fmla="*/ 0 w 1307584"/>
              <a:gd name="connsiteY0" fmla="*/ 339643 h 679286"/>
              <a:gd name="connsiteX1" fmla="*/ 653792 w 1307584"/>
              <a:gd name="connsiteY1" fmla="*/ 0 h 679286"/>
              <a:gd name="connsiteX2" fmla="*/ 1307584 w 1307584"/>
              <a:gd name="connsiteY2" fmla="*/ 339643 h 679286"/>
              <a:gd name="connsiteX3" fmla="*/ 653792 w 1307584"/>
              <a:gd name="connsiteY3" fmla="*/ 679286 h 679286"/>
              <a:gd name="connsiteX4" fmla="*/ 0 w 1307584"/>
              <a:gd name="connsiteY4" fmla="*/ 339643 h 6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584" h="679286" extrusionOk="0">
                <a:moveTo>
                  <a:pt x="0" y="339643"/>
                </a:moveTo>
                <a:cubicBezTo>
                  <a:pt x="-58597" y="154570"/>
                  <a:pt x="337920" y="44446"/>
                  <a:pt x="653792" y="0"/>
                </a:cubicBezTo>
                <a:cubicBezTo>
                  <a:pt x="1029000" y="28998"/>
                  <a:pt x="1307973" y="163926"/>
                  <a:pt x="1307584" y="339643"/>
                </a:cubicBezTo>
                <a:cubicBezTo>
                  <a:pt x="1285990" y="494644"/>
                  <a:pt x="1052283" y="724519"/>
                  <a:pt x="653792" y="679286"/>
                </a:cubicBezTo>
                <a:cubicBezTo>
                  <a:pt x="302174" y="644094"/>
                  <a:pt x="6024" y="538454"/>
                  <a:pt x="0" y="339643"/>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C1B151-AC39-BB58-45C3-34560F44557F}"/>
              </a:ext>
            </a:extLst>
          </p:cNvPr>
          <p:cNvSpPr txBox="1"/>
          <p:nvPr/>
        </p:nvSpPr>
        <p:spPr>
          <a:xfrm>
            <a:off x="7418614" y="5539594"/>
            <a:ext cx="4342334" cy="357021"/>
          </a:xfrm>
          <a:prstGeom prst="rect">
            <a:avLst/>
          </a:prstGeom>
          <a:solidFill>
            <a:srgbClr val="0F366F">
              <a:alpha val="30196"/>
            </a:srgbClr>
          </a:solidFill>
        </p:spPr>
        <p:txBody>
          <a:bodyPr wrap="square" rtlCol="0">
            <a:spAutoFit/>
          </a:bodyPr>
          <a:lstStyle/>
          <a:p>
            <a:pPr algn="r">
              <a:lnSpc>
                <a:spcPct val="114000"/>
              </a:lnSpc>
              <a:spcBef>
                <a:spcPts val="600"/>
              </a:spcBef>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044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rnd" cmpd="sng" algn="ctr">
          <a:solidFill>
            <a:srgbClr val="04556C"/>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rnd" cmpd="sng" algn="ctr">
          <a:solidFill>
            <a:srgbClr val="04556C"/>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lgn="l">
          <a:defRPr sz="2400" dirty="0" smtClean="0">
            <a:solidFill>
              <a:srgbClr val="47494D"/>
            </a:solidFill>
            <a:latin typeface="Calibri" panose="020F0502020204030204" pitchFamily="34" charset="0"/>
            <a:cs typeface="Calibri" panose="020F0502020204030204" pitchFamily="34" charset="0"/>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3.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4.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dcmitype/"/>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13491</TotalTime>
  <Words>6067</Words>
  <Application>Microsoft Office PowerPoint</Application>
  <PresentationFormat>Widescreen</PresentationFormat>
  <Paragraphs>766</Paragraphs>
  <Slides>71</Slides>
  <Notes>62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71</vt:i4>
      </vt:variant>
    </vt:vector>
  </HeadingPairs>
  <TitlesOfParts>
    <vt:vector size="84" baseType="lpstr">
      <vt:lpstr>Arial Narrow</vt:lpstr>
      <vt:lpstr>Open Sans</vt:lpstr>
      <vt:lpstr>Arial</vt:lpstr>
      <vt:lpstr>Arial Black</vt:lpstr>
      <vt:lpstr>Tahoma</vt:lpstr>
      <vt:lpstr>Calibri Light</vt:lpstr>
      <vt:lpstr>Calibri</vt:lpstr>
      <vt:lpstr>Abadi</vt:lpstr>
      <vt:lpstr>Wingdings</vt:lpstr>
      <vt:lpstr>Calgary Script OT</vt:lpstr>
      <vt:lpstr>Blends</vt:lpstr>
      <vt:lpstr>Office Theme</vt:lpstr>
      <vt:lpstr>1_Blends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Analytics to Optimize Spaced Repetition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Sae Schatz</cp:lastModifiedBy>
  <cp:revision>272</cp:revision>
  <cp:lastPrinted>1601-01-01T00:00:00Z</cp:lastPrinted>
  <dcterms:created xsi:type="dcterms:W3CDTF">2016-03-29T15:29:36Z</dcterms:created>
  <dcterms:modified xsi:type="dcterms:W3CDTF">2022-11-18T21:26:54Z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