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93"/>
  </p:notesMasterIdLst>
  <p:handoutMasterIdLst>
    <p:handoutMasterId r:id="rId94"/>
  </p:handoutMasterIdLst>
  <p:sldIdLst>
    <p:sldId id="289" r:id="rId5"/>
    <p:sldId id="375" r:id="rId6"/>
    <p:sldId id="348" r:id="rId7"/>
    <p:sldId id="315" r:id="rId8"/>
    <p:sldId id="314" r:id="rId9"/>
    <p:sldId id="877" r:id="rId10"/>
    <p:sldId id="871" r:id="rId11"/>
    <p:sldId id="334" r:id="rId12"/>
    <p:sldId id="340" r:id="rId13"/>
    <p:sldId id="316" r:id="rId14"/>
    <p:sldId id="310" r:id="rId15"/>
    <p:sldId id="329" r:id="rId16"/>
    <p:sldId id="789" r:id="rId17"/>
    <p:sldId id="785" r:id="rId18"/>
    <p:sldId id="872" r:id="rId19"/>
    <p:sldId id="875" r:id="rId20"/>
    <p:sldId id="876" r:id="rId21"/>
    <p:sldId id="343" r:id="rId22"/>
    <p:sldId id="791" r:id="rId23"/>
    <p:sldId id="786" r:id="rId24"/>
    <p:sldId id="318" r:id="rId25"/>
    <p:sldId id="873" r:id="rId26"/>
    <p:sldId id="874" r:id="rId27"/>
    <p:sldId id="323" r:id="rId28"/>
    <p:sldId id="326" r:id="rId29"/>
    <p:sldId id="335" r:id="rId30"/>
    <p:sldId id="311" r:id="rId31"/>
    <p:sldId id="303" r:id="rId32"/>
    <p:sldId id="307" r:id="rId33"/>
    <p:sldId id="305" r:id="rId34"/>
    <p:sldId id="794" r:id="rId35"/>
    <p:sldId id="869" r:id="rId36"/>
    <p:sldId id="870" r:id="rId37"/>
    <p:sldId id="845" r:id="rId38"/>
    <p:sldId id="846" r:id="rId39"/>
    <p:sldId id="848" r:id="rId40"/>
    <p:sldId id="847" r:id="rId41"/>
    <p:sldId id="849" r:id="rId42"/>
    <p:sldId id="800" r:id="rId43"/>
    <p:sldId id="763" r:id="rId44"/>
    <p:sldId id="772" r:id="rId45"/>
    <p:sldId id="773" r:id="rId46"/>
    <p:sldId id="801" r:id="rId47"/>
    <p:sldId id="795" r:id="rId48"/>
    <p:sldId id="796" r:id="rId49"/>
    <p:sldId id="766" r:id="rId50"/>
    <p:sldId id="767" r:id="rId51"/>
    <p:sldId id="475" r:id="rId52"/>
    <p:sldId id="341" r:id="rId53"/>
    <p:sldId id="850" r:id="rId54"/>
    <p:sldId id="851" r:id="rId55"/>
    <p:sldId id="856" r:id="rId56"/>
    <p:sldId id="857" r:id="rId57"/>
    <p:sldId id="868" r:id="rId58"/>
    <p:sldId id="320" r:id="rId59"/>
    <p:sldId id="853" r:id="rId60"/>
    <p:sldId id="859" r:id="rId61"/>
    <p:sldId id="860" r:id="rId62"/>
    <p:sldId id="322" r:id="rId63"/>
    <p:sldId id="854" r:id="rId64"/>
    <p:sldId id="855" r:id="rId65"/>
    <p:sldId id="325" r:id="rId66"/>
    <p:sldId id="861" r:id="rId67"/>
    <p:sldId id="774" r:id="rId68"/>
    <p:sldId id="829" r:id="rId69"/>
    <p:sldId id="805" r:id="rId70"/>
    <p:sldId id="260" r:id="rId71"/>
    <p:sldId id="830" r:id="rId72"/>
    <p:sldId id="809" r:id="rId73"/>
    <p:sldId id="812" r:id="rId74"/>
    <p:sldId id="831" r:id="rId75"/>
    <p:sldId id="816" r:id="rId76"/>
    <p:sldId id="817" r:id="rId77"/>
    <p:sldId id="821" r:id="rId78"/>
    <p:sldId id="823" r:id="rId79"/>
    <p:sldId id="826" r:id="rId80"/>
    <p:sldId id="783" r:id="rId81"/>
    <p:sldId id="862" r:id="rId82"/>
    <p:sldId id="338" r:id="rId83"/>
    <p:sldId id="864" r:id="rId84"/>
    <p:sldId id="775" r:id="rId85"/>
    <p:sldId id="337" r:id="rId86"/>
    <p:sldId id="866" r:id="rId87"/>
    <p:sldId id="833" r:id="rId88"/>
    <p:sldId id="834" r:id="rId89"/>
    <p:sldId id="336" r:id="rId90"/>
    <p:sldId id="345" r:id="rId91"/>
    <p:sldId id="843" r:id="rId92"/>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2AD8"/>
    <a:srgbClr val="1E0FB1"/>
    <a:srgbClr val="FBFCF6"/>
    <a:srgbClr val="FFFFFF"/>
    <a:srgbClr val="404041"/>
    <a:srgbClr val="1593E7"/>
    <a:srgbClr val="000831"/>
    <a:srgbClr val="23D64C"/>
    <a:srgbClr val="232F3F"/>
    <a:srgbClr val="8DB4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E1B963-920A-40C6-A923-7781948EC8F6}" v="1" dt="2022-10-12T19:52:09.6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67" autoAdjust="0"/>
    <p:restoredTop sz="89851" autoAdjust="0"/>
  </p:normalViewPr>
  <p:slideViewPr>
    <p:cSldViewPr snapToGrid="0">
      <p:cViewPr varScale="1">
        <p:scale>
          <a:sx n="65" d="100"/>
          <a:sy n="65" d="100"/>
        </p:scale>
        <p:origin x="888" y="3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Archer" userId="37250189-60b4-41cb-86ee-c11b26ae2aae" providerId="ADAL" clId="{A6C92822-458E-40CD-B34C-DEBA5825628E}"/>
    <pc:docChg chg="custSel modSld">
      <pc:chgData name="Matt Archer" userId="37250189-60b4-41cb-86ee-c11b26ae2aae" providerId="ADAL" clId="{A6C92822-458E-40CD-B34C-DEBA5825628E}" dt="2022-09-29T19:16:38.412" v="24" actId="1036"/>
      <pc:docMkLst>
        <pc:docMk/>
      </pc:docMkLst>
      <pc:sldChg chg="addSp delSp modSp mod">
        <pc:chgData name="Matt Archer" userId="37250189-60b4-41cb-86ee-c11b26ae2aae" providerId="ADAL" clId="{A6C92822-458E-40CD-B34C-DEBA5825628E}" dt="2022-09-29T19:16:38.412" v="24" actId="1036"/>
        <pc:sldMkLst>
          <pc:docMk/>
          <pc:sldMk cId="860244188" sldId="877"/>
        </pc:sldMkLst>
        <pc:grpChg chg="del">
          <ac:chgData name="Matt Archer" userId="37250189-60b4-41cb-86ee-c11b26ae2aae" providerId="ADAL" clId="{A6C92822-458E-40CD-B34C-DEBA5825628E}" dt="2022-09-29T19:16:30.280" v="6" actId="478"/>
          <ac:grpSpMkLst>
            <pc:docMk/>
            <pc:sldMk cId="860244188" sldId="877"/>
            <ac:grpSpMk id="47" creationId="{37075D99-9349-114D-91EA-2C4D34032C37}"/>
          </ac:grpSpMkLst>
        </pc:grpChg>
        <pc:picChg chg="add mod">
          <ac:chgData name="Matt Archer" userId="37250189-60b4-41cb-86ee-c11b26ae2aae" providerId="ADAL" clId="{A6C92822-458E-40CD-B34C-DEBA5825628E}" dt="2022-09-29T19:16:38.412" v="24" actId="1036"/>
          <ac:picMkLst>
            <pc:docMk/>
            <pc:sldMk cId="860244188" sldId="877"/>
            <ac:picMk id="4" creationId="{1D4935D7-1673-33B1-FE49-211340A068C3}"/>
          </ac:picMkLst>
        </pc:picChg>
      </pc:sldChg>
    </pc:docChg>
  </pc:docChgLst>
  <pc:docChgLst>
    <pc:chgData name="Matt Archer" userId="37250189-60b4-41cb-86ee-c11b26ae2aae" providerId="ADAL" clId="{BAE1B963-920A-40C6-A923-7781948EC8F6}"/>
    <pc:docChg chg="custSel modSld">
      <pc:chgData name="Matt Archer" userId="37250189-60b4-41cb-86ee-c11b26ae2aae" providerId="ADAL" clId="{BAE1B963-920A-40C6-A923-7781948EC8F6}" dt="2022-10-12T19:52:47.789" v="32" actId="14100"/>
      <pc:docMkLst>
        <pc:docMk/>
      </pc:docMkLst>
      <pc:sldChg chg="addSp delSp modSp mod">
        <pc:chgData name="Matt Archer" userId="37250189-60b4-41cb-86ee-c11b26ae2aae" providerId="ADAL" clId="{BAE1B963-920A-40C6-A923-7781948EC8F6}" dt="2022-10-12T19:52:47.789" v="32" actId="14100"/>
        <pc:sldMkLst>
          <pc:docMk/>
          <pc:sldMk cId="860244188" sldId="877"/>
        </pc:sldMkLst>
        <pc:picChg chg="del">
          <ac:chgData name="Matt Archer" userId="37250189-60b4-41cb-86ee-c11b26ae2aae" providerId="ADAL" clId="{BAE1B963-920A-40C6-A923-7781948EC8F6}" dt="2022-10-12T19:51:57.080" v="0" actId="478"/>
          <ac:picMkLst>
            <pc:docMk/>
            <pc:sldMk cId="860244188" sldId="877"/>
            <ac:picMk id="4" creationId="{1D4935D7-1673-33B1-FE49-211340A068C3}"/>
          </ac:picMkLst>
        </pc:picChg>
        <pc:picChg chg="add mod">
          <ac:chgData name="Matt Archer" userId="37250189-60b4-41cb-86ee-c11b26ae2aae" providerId="ADAL" clId="{BAE1B963-920A-40C6-A923-7781948EC8F6}" dt="2022-10-12T19:52:47.789" v="32" actId="14100"/>
          <ac:picMkLst>
            <pc:docMk/>
            <pc:sldMk cId="860244188" sldId="877"/>
            <ac:picMk id="5" creationId="{214E9C90-1381-27FF-EDE1-7A748630992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esigninteractive-my.sharepoint.com/personal/claire_hughes_designinteractive_net/Documents/Documents/APPEAR/All%20AR%20SSQ.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rvo" charset="0"/>
                <a:ea typeface="+mn-ea"/>
                <a:cs typeface="+mn-cs"/>
              </a:defRPr>
            </a:pPr>
            <a:r>
              <a:rPr lang="en-US" sz="1200" baseline="0" dirty="0">
                <a:latin typeface="Arvo" charset="0"/>
              </a:rPr>
              <a:t>TIME TO RETURN TO BASELINE (MIN)</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vo" charset="0"/>
              <a:ea typeface="+mn-ea"/>
              <a:cs typeface="+mn-cs"/>
            </a:defRPr>
          </a:pPr>
          <a:endParaRPr lang="en-US"/>
        </a:p>
      </c:txPr>
    </c:title>
    <c:autoTitleDeleted val="0"/>
    <c:plotArea>
      <c:layout/>
      <c:barChart>
        <c:barDir val="col"/>
        <c:grouping val="stacked"/>
        <c:varyColors val="0"/>
        <c:ser>
          <c:idx val="0"/>
          <c:order val="0"/>
          <c:tx>
            <c:strRef>
              <c:f>Sheet1!$B$51</c:f>
              <c:strCache>
                <c:ptCount val="1"/>
                <c:pt idx="0">
                  <c:v>Time to return to baseline (min)</c:v>
                </c:pt>
              </c:strCache>
            </c:strRef>
          </c:tx>
          <c:spPr>
            <a:solidFill>
              <a:srgbClr val="00B050"/>
            </a:solidFill>
            <a:ln>
              <a:noFill/>
            </a:ln>
            <a:effectLst>
              <a:outerShdw blurRad="40000" dist="23000" dir="5400000" rotWithShape="0">
                <a:srgbClr val="000000">
                  <a:alpha val="35000"/>
                </a:srgbClr>
              </a:outerShdw>
            </a:effectLst>
          </c:spPr>
          <c:invertIfNegative val="0"/>
          <c:cat>
            <c:strRef>
              <c:f>Sheet1!$A$52:$A$54</c:f>
              <c:strCache>
                <c:ptCount val="3"/>
                <c:pt idx="0">
                  <c:v>Visual (VOR)</c:v>
                </c:pt>
                <c:pt idx="1">
                  <c:v>Hand-Eye Coordination</c:v>
                </c:pt>
                <c:pt idx="2">
                  <c:v>Postural Stability</c:v>
                </c:pt>
              </c:strCache>
            </c:strRef>
          </c:cat>
          <c:val>
            <c:numRef>
              <c:f>Sheet1!$B$52:$B$54</c:f>
              <c:numCache>
                <c:formatCode>General</c:formatCode>
                <c:ptCount val="3"/>
                <c:pt idx="0">
                  <c:v>60</c:v>
                </c:pt>
                <c:pt idx="1">
                  <c:v>120</c:v>
                </c:pt>
                <c:pt idx="2">
                  <c:v>120</c:v>
                </c:pt>
              </c:numCache>
            </c:numRef>
          </c:val>
          <c:extLst>
            <c:ext xmlns:c16="http://schemas.microsoft.com/office/drawing/2014/chart" uri="{C3380CC4-5D6E-409C-BE32-E72D297353CC}">
              <c16:uniqueId val="{00000000-C0A7-EF43-BDDC-15FD5E9BE78A}"/>
            </c:ext>
          </c:extLst>
        </c:ser>
        <c:dLbls>
          <c:showLegendKey val="0"/>
          <c:showVal val="0"/>
          <c:showCatName val="0"/>
          <c:showSerName val="0"/>
          <c:showPercent val="0"/>
          <c:showBubbleSize val="0"/>
        </c:dLbls>
        <c:gapWidth val="150"/>
        <c:overlap val="100"/>
        <c:axId val="-2126887992"/>
        <c:axId val="-2126852984"/>
      </c:barChart>
      <c:catAx>
        <c:axId val="-2126887992"/>
        <c:scaling>
          <c:orientation val="minMax"/>
        </c:scaling>
        <c:delete val="0"/>
        <c:axPos val="b"/>
        <c:title>
          <c:tx>
            <c:rich>
              <a:bodyPr rot="0" spcFirstLastPara="1" vertOverflow="ellipsis" vert="horz" wrap="square" anchor="ctr" anchorCtr="1"/>
              <a:lstStyle/>
              <a:p>
                <a:pPr>
                  <a:defRPr sz="1400" b="1" i="0" u="none" strike="noStrike" kern="1200" cap="all" baseline="0">
                    <a:solidFill>
                      <a:schemeClr val="tx1"/>
                    </a:solidFill>
                    <a:latin typeface="Roboto Condensed Bold" charset="0"/>
                    <a:ea typeface="+mn-ea"/>
                    <a:cs typeface="+mn-cs"/>
                  </a:defRPr>
                </a:pPr>
                <a:r>
                  <a:rPr lang="en-US" b="0" i="0" cap="all" baseline="0" dirty="0">
                    <a:latin typeface="Roboto Condensed Bold" charset="0"/>
                    <a:ea typeface="Arvo" charset="0"/>
                    <a:cs typeface="Arvo" charset="0"/>
                  </a:rPr>
                  <a:t>Aftereffects</a:t>
                </a:r>
              </a:p>
            </c:rich>
          </c:tx>
          <c:overlay val="0"/>
          <c:spPr>
            <a:noFill/>
            <a:ln>
              <a:noFill/>
            </a:ln>
            <a:effectLst/>
          </c:spPr>
          <c:txPr>
            <a:bodyPr rot="0" spcFirstLastPara="1" vertOverflow="ellipsis" vert="horz" wrap="square" anchor="ctr" anchorCtr="1"/>
            <a:lstStyle/>
            <a:p>
              <a:pPr>
                <a:defRPr sz="1400" b="1" i="0" u="none" strike="noStrike" kern="1200" cap="all" baseline="0">
                  <a:solidFill>
                    <a:schemeClr val="tx1"/>
                  </a:solidFill>
                  <a:latin typeface="Roboto Condensed Bold" charset="0"/>
                  <a:ea typeface="+mn-ea"/>
                  <a:cs typeface="+mn-cs"/>
                </a:defRPr>
              </a:pPr>
              <a:endParaRPr lang="en-US"/>
            </a:p>
          </c:txPr>
        </c:title>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Roboto Condensed Light" charset="0"/>
                <a:ea typeface="+mn-ea"/>
                <a:cs typeface="+mn-cs"/>
              </a:defRPr>
            </a:pPr>
            <a:endParaRPr lang="en-US"/>
          </a:p>
        </c:txPr>
        <c:crossAx val="-2126852984"/>
        <c:crosses val="autoZero"/>
        <c:auto val="1"/>
        <c:lblAlgn val="ctr"/>
        <c:lblOffset val="100"/>
        <c:noMultiLvlLbl val="0"/>
      </c:catAx>
      <c:valAx>
        <c:axId val="-2126852984"/>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400" b="1" i="0" u="none" strike="noStrike" kern="1200" cap="all" baseline="0">
                    <a:solidFill>
                      <a:schemeClr val="tx1"/>
                    </a:solidFill>
                    <a:latin typeface="Roboto Condensed Bold" charset="0"/>
                    <a:ea typeface="+mn-ea"/>
                    <a:cs typeface="+mn-cs"/>
                  </a:defRPr>
                </a:pPr>
                <a:r>
                  <a:rPr lang="en-US" b="0" i="0" cap="all" baseline="0" dirty="0">
                    <a:latin typeface="Roboto Condensed Bold" charset="0"/>
                    <a:ea typeface="Arvo" charset="0"/>
                    <a:cs typeface="Arvo" charset="0"/>
                  </a:rPr>
                  <a:t>Time (min)</a:t>
                </a:r>
              </a:p>
            </c:rich>
          </c:tx>
          <c:overlay val="0"/>
          <c:spPr>
            <a:noFill/>
            <a:ln>
              <a:noFill/>
            </a:ln>
            <a:effectLst/>
          </c:spPr>
          <c:txPr>
            <a:bodyPr rot="-5400000" spcFirstLastPara="1" vertOverflow="ellipsis" vert="horz" wrap="square" anchor="ctr" anchorCtr="1"/>
            <a:lstStyle/>
            <a:p>
              <a:pPr>
                <a:defRPr sz="1400" b="1" i="0" u="none" strike="noStrike" kern="1200" cap="all" baseline="0">
                  <a:solidFill>
                    <a:schemeClr val="tx1"/>
                  </a:solidFill>
                  <a:latin typeface="Roboto Condensed Bold" charset="0"/>
                  <a:ea typeface="+mn-ea"/>
                  <a:cs typeface="+mn-cs"/>
                </a:defRPr>
              </a:pPr>
              <a:endParaRPr lang="en-US"/>
            </a:p>
          </c:txPr>
        </c:title>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Roboto Condensed Light" charset="0"/>
                <a:ea typeface="+mn-ea"/>
                <a:cs typeface="+mn-cs"/>
              </a:defRPr>
            </a:pPr>
            <a:endParaRPr lang="en-US"/>
          </a:p>
        </c:txPr>
        <c:crossAx val="-2126887992"/>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400" baseline="0">
          <a:latin typeface="Roboto Condensed Light"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rvo" charset="0"/>
                <a:ea typeface="+mn-ea"/>
                <a:cs typeface="+mn-cs"/>
              </a:defRPr>
            </a:pPr>
            <a:r>
              <a:rPr lang="en-US" sz="1200" baseline="0" dirty="0">
                <a:latin typeface="Arvo" charset="0"/>
              </a:rPr>
              <a:t>TIME TO RETURN TO BASELINE (MIN)</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vo" charset="0"/>
              <a:ea typeface="+mn-ea"/>
              <a:cs typeface="+mn-cs"/>
            </a:defRPr>
          </a:pPr>
          <a:endParaRPr lang="en-US"/>
        </a:p>
      </c:txPr>
    </c:title>
    <c:autoTitleDeleted val="0"/>
    <c:plotArea>
      <c:layout/>
      <c:barChart>
        <c:barDir val="col"/>
        <c:grouping val="stacked"/>
        <c:varyColors val="0"/>
        <c:ser>
          <c:idx val="0"/>
          <c:order val="0"/>
          <c:spPr>
            <a:solidFill>
              <a:srgbClr val="1BC53F"/>
            </a:solidFill>
            <a:ln>
              <a:noFill/>
            </a:ln>
            <a:effectLst/>
          </c:spPr>
          <c:invertIfNegative val="0"/>
          <c:cat>
            <c:strRef>
              <c:f>'DAPAR AE1 &amp; AE5 by Gender'!$S$132:$S$134</c:f>
              <c:strCache>
                <c:ptCount val="3"/>
                <c:pt idx="0">
                  <c:v>Visual (VOR)</c:v>
                </c:pt>
                <c:pt idx="1">
                  <c:v>Hand-Eye Coordination</c:v>
                </c:pt>
                <c:pt idx="2">
                  <c:v>Postural Stability</c:v>
                </c:pt>
              </c:strCache>
            </c:strRef>
          </c:cat>
          <c:val>
            <c:numRef>
              <c:f>'DAPAR AE1 &amp; AE5 by Gender'!$T$132:$T$134</c:f>
              <c:numCache>
                <c:formatCode>General</c:formatCode>
                <c:ptCount val="3"/>
                <c:pt idx="0">
                  <c:v>45</c:v>
                </c:pt>
                <c:pt idx="1">
                  <c:v>60</c:v>
                </c:pt>
                <c:pt idx="2">
                  <c:v>15</c:v>
                </c:pt>
              </c:numCache>
            </c:numRef>
          </c:val>
          <c:extLst>
            <c:ext xmlns:c16="http://schemas.microsoft.com/office/drawing/2014/chart" uri="{C3380CC4-5D6E-409C-BE32-E72D297353CC}">
              <c16:uniqueId val="{00000000-A6F9-3948-B4E2-0AA7895698EB}"/>
            </c:ext>
          </c:extLst>
        </c:ser>
        <c:dLbls>
          <c:showLegendKey val="0"/>
          <c:showVal val="0"/>
          <c:showCatName val="0"/>
          <c:showSerName val="0"/>
          <c:showPercent val="0"/>
          <c:showBubbleSize val="0"/>
        </c:dLbls>
        <c:gapWidth val="150"/>
        <c:overlap val="100"/>
        <c:axId val="-2126887992"/>
        <c:axId val="-2126852984"/>
      </c:barChart>
      <c:catAx>
        <c:axId val="-2126887992"/>
        <c:scaling>
          <c:orientation val="minMax"/>
        </c:scaling>
        <c:delete val="0"/>
        <c:axPos val="b"/>
        <c:title>
          <c:tx>
            <c:rich>
              <a:bodyPr rot="0" spcFirstLastPara="1" vertOverflow="ellipsis" vert="horz" wrap="square" anchor="ctr" anchorCtr="1"/>
              <a:lstStyle/>
              <a:p>
                <a:pPr>
                  <a:defRPr sz="1400" b="1" i="0" u="none" strike="noStrike" kern="1200" cap="all" baseline="0">
                    <a:solidFill>
                      <a:schemeClr val="tx1"/>
                    </a:solidFill>
                    <a:latin typeface="Roboto Condensed Bold" charset="0"/>
                    <a:ea typeface="+mn-ea"/>
                    <a:cs typeface="+mn-cs"/>
                  </a:defRPr>
                </a:pPr>
                <a:r>
                  <a:rPr lang="en-US" b="0" i="0" cap="all" baseline="0" dirty="0">
                    <a:latin typeface="Roboto Condensed Bold" charset="0"/>
                    <a:ea typeface="Arvo" charset="0"/>
                    <a:cs typeface="Arvo" charset="0"/>
                  </a:rPr>
                  <a:t>Aftereffects</a:t>
                </a:r>
              </a:p>
            </c:rich>
          </c:tx>
          <c:overlay val="0"/>
          <c:spPr>
            <a:noFill/>
            <a:ln>
              <a:noFill/>
            </a:ln>
            <a:effectLst/>
          </c:spPr>
          <c:txPr>
            <a:bodyPr rot="0" spcFirstLastPara="1" vertOverflow="ellipsis" vert="horz" wrap="square" anchor="ctr" anchorCtr="1"/>
            <a:lstStyle/>
            <a:p>
              <a:pPr>
                <a:defRPr sz="1400" b="1" i="0" u="none" strike="noStrike" kern="1200" cap="all" baseline="0">
                  <a:solidFill>
                    <a:schemeClr val="tx1"/>
                  </a:solidFill>
                  <a:latin typeface="Roboto Condensed Bold" charset="0"/>
                  <a:ea typeface="+mn-ea"/>
                  <a:cs typeface="+mn-cs"/>
                </a:defRPr>
              </a:pPr>
              <a:endParaRPr lang="en-US"/>
            </a:p>
          </c:txPr>
        </c:title>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Roboto Condensed Light" charset="0"/>
                <a:ea typeface="+mn-ea"/>
                <a:cs typeface="+mn-cs"/>
              </a:defRPr>
            </a:pPr>
            <a:endParaRPr lang="en-US"/>
          </a:p>
        </c:txPr>
        <c:crossAx val="-2126852984"/>
        <c:crosses val="autoZero"/>
        <c:auto val="1"/>
        <c:lblAlgn val="ctr"/>
        <c:lblOffset val="100"/>
        <c:noMultiLvlLbl val="0"/>
      </c:catAx>
      <c:valAx>
        <c:axId val="-2126852984"/>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400" b="1" i="0" u="none" strike="noStrike" kern="1200" cap="all" baseline="0">
                    <a:solidFill>
                      <a:schemeClr val="tx1"/>
                    </a:solidFill>
                    <a:latin typeface="Roboto Condensed Bold" charset="0"/>
                    <a:ea typeface="+mn-ea"/>
                    <a:cs typeface="+mn-cs"/>
                  </a:defRPr>
                </a:pPr>
                <a:r>
                  <a:rPr lang="en-US" b="0" i="0" cap="all" baseline="0" dirty="0">
                    <a:latin typeface="Roboto Condensed Bold" charset="0"/>
                    <a:ea typeface="Arvo" charset="0"/>
                    <a:cs typeface="Arvo" charset="0"/>
                  </a:rPr>
                  <a:t>Time (min)</a:t>
                </a:r>
              </a:p>
            </c:rich>
          </c:tx>
          <c:overlay val="0"/>
          <c:spPr>
            <a:noFill/>
            <a:ln>
              <a:noFill/>
            </a:ln>
            <a:effectLst/>
          </c:spPr>
          <c:txPr>
            <a:bodyPr rot="-5400000" spcFirstLastPara="1" vertOverflow="ellipsis" vert="horz" wrap="square" anchor="ctr" anchorCtr="1"/>
            <a:lstStyle/>
            <a:p>
              <a:pPr>
                <a:defRPr sz="1400" b="1" i="0" u="none" strike="noStrike" kern="1200" cap="all" baseline="0">
                  <a:solidFill>
                    <a:schemeClr val="tx1"/>
                  </a:solidFill>
                  <a:latin typeface="Roboto Condensed Bold" charset="0"/>
                  <a:ea typeface="+mn-ea"/>
                  <a:cs typeface="+mn-cs"/>
                </a:defRPr>
              </a:pPr>
              <a:endParaRPr lang="en-US"/>
            </a:p>
          </c:txPr>
        </c:title>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Roboto Condensed Light" charset="0"/>
                <a:ea typeface="+mn-ea"/>
                <a:cs typeface="+mn-cs"/>
              </a:defRPr>
            </a:pPr>
            <a:endParaRPr lang="en-US"/>
          </a:p>
        </c:txPr>
        <c:crossAx val="-2126887992"/>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400" baseline="0">
          <a:latin typeface="Roboto Condensed Light"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6C687B-5E30-5641-BDCE-E1E1317913B8}" type="doc">
      <dgm:prSet loTypeId="urn:microsoft.com/office/officeart/2005/8/layout/process1" loCatId="" qsTypeId="urn:microsoft.com/office/officeart/2005/8/quickstyle/simple1" qsCatId="simple" csTypeId="urn:microsoft.com/office/officeart/2005/8/colors/accent1_2" csCatId="accent1" phldr="1"/>
      <dgm:spPr/>
    </dgm:pt>
    <dgm:pt modelId="{981E6ECA-85ED-5C41-8554-F06AEEFEEAB7}">
      <dgm:prSet phldrT="[Text]"/>
      <dgm:spPr>
        <a:solidFill>
          <a:srgbClr val="23D64C"/>
        </a:solidFill>
      </dgm:spPr>
      <dgm:t>
        <a:bodyPr/>
        <a:lstStyle/>
        <a:p>
          <a:r>
            <a:rPr lang="en-US" dirty="0">
              <a:solidFill>
                <a:schemeClr val="tx1"/>
              </a:solidFill>
            </a:rPr>
            <a:t>Build Roadmap to Align High Value Use Cases with XR Capabilities</a:t>
          </a:r>
        </a:p>
      </dgm:t>
    </dgm:pt>
    <dgm:pt modelId="{FE373C00-4AE5-3342-BF24-1821993E6655}" type="parTrans" cxnId="{26D4FA41-EEE7-9041-BB61-18FDAA08A922}">
      <dgm:prSet/>
      <dgm:spPr/>
      <dgm:t>
        <a:bodyPr/>
        <a:lstStyle/>
        <a:p>
          <a:endParaRPr lang="en-US">
            <a:solidFill>
              <a:schemeClr val="tx1"/>
            </a:solidFill>
          </a:endParaRPr>
        </a:p>
      </dgm:t>
    </dgm:pt>
    <dgm:pt modelId="{D5032B68-6BAC-9840-8CE5-2F39083EA554}" type="sibTrans" cxnId="{26D4FA41-EEE7-9041-BB61-18FDAA08A922}">
      <dgm:prSet/>
      <dgm:spPr>
        <a:solidFill>
          <a:schemeClr val="tx1"/>
        </a:solidFill>
      </dgm:spPr>
      <dgm:t>
        <a:bodyPr/>
        <a:lstStyle/>
        <a:p>
          <a:endParaRPr lang="en-US" dirty="0">
            <a:solidFill>
              <a:schemeClr val="tx1"/>
            </a:solidFill>
          </a:endParaRPr>
        </a:p>
      </dgm:t>
    </dgm:pt>
    <dgm:pt modelId="{3423DDB3-73DB-D441-929A-16A864C7074A}">
      <dgm:prSet phldrT="[Text]"/>
      <dgm:spPr>
        <a:solidFill>
          <a:srgbClr val="23D64C"/>
        </a:solidFill>
      </dgm:spPr>
      <dgm:t>
        <a:bodyPr/>
        <a:lstStyle/>
        <a:p>
          <a:r>
            <a:rPr lang="en-US" dirty="0">
              <a:solidFill>
                <a:schemeClr val="tx1"/>
              </a:solidFill>
            </a:rPr>
            <a:t>Implement XR Architecture and Infrastructure</a:t>
          </a:r>
        </a:p>
      </dgm:t>
    </dgm:pt>
    <dgm:pt modelId="{D562EB6A-1799-DE40-9CF9-4440D2E20498}" type="parTrans" cxnId="{5C2E070C-2571-7142-B06E-11103F4247CE}">
      <dgm:prSet/>
      <dgm:spPr/>
      <dgm:t>
        <a:bodyPr/>
        <a:lstStyle/>
        <a:p>
          <a:endParaRPr lang="en-US">
            <a:solidFill>
              <a:schemeClr val="tx1"/>
            </a:solidFill>
          </a:endParaRPr>
        </a:p>
      </dgm:t>
    </dgm:pt>
    <dgm:pt modelId="{70926694-A1A1-AC45-9B6A-854882C60089}" type="sibTrans" cxnId="{5C2E070C-2571-7142-B06E-11103F4247CE}">
      <dgm:prSet/>
      <dgm:spPr>
        <a:solidFill>
          <a:schemeClr val="tx1"/>
        </a:solidFill>
      </dgm:spPr>
      <dgm:t>
        <a:bodyPr/>
        <a:lstStyle/>
        <a:p>
          <a:endParaRPr lang="en-US" dirty="0">
            <a:solidFill>
              <a:schemeClr val="tx1"/>
            </a:solidFill>
          </a:endParaRPr>
        </a:p>
      </dgm:t>
    </dgm:pt>
    <dgm:pt modelId="{BFB84234-113D-8148-AC99-630EF0614DD0}">
      <dgm:prSet phldrT="[Text]"/>
      <dgm:spPr>
        <a:solidFill>
          <a:srgbClr val="23D64C"/>
        </a:solidFill>
      </dgm:spPr>
      <dgm:t>
        <a:bodyPr/>
        <a:lstStyle/>
        <a:p>
          <a:r>
            <a:rPr lang="en-US" dirty="0">
              <a:solidFill>
                <a:schemeClr val="tx1"/>
              </a:solidFill>
            </a:rPr>
            <a:t>Take a Human-Centered Approach to XR Development</a:t>
          </a:r>
        </a:p>
      </dgm:t>
    </dgm:pt>
    <dgm:pt modelId="{1B01AEAB-34DE-AC48-814F-140C3B9BBA24}" type="parTrans" cxnId="{3AFB7223-8140-BC45-80A3-3E6422C36DA8}">
      <dgm:prSet/>
      <dgm:spPr/>
      <dgm:t>
        <a:bodyPr/>
        <a:lstStyle/>
        <a:p>
          <a:endParaRPr lang="en-US">
            <a:solidFill>
              <a:schemeClr val="tx1"/>
            </a:solidFill>
          </a:endParaRPr>
        </a:p>
      </dgm:t>
    </dgm:pt>
    <dgm:pt modelId="{934BD344-073A-9644-B3F3-BF9C9070D5E5}" type="sibTrans" cxnId="{3AFB7223-8140-BC45-80A3-3E6422C36DA8}">
      <dgm:prSet/>
      <dgm:spPr>
        <a:solidFill>
          <a:schemeClr val="tx1"/>
        </a:solidFill>
      </dgm:spPr>
      <dgm:t>
        <a:bodyPr/>
        <a:lstStyle/>
        <a:p>
          <a:endParaRPr lang="en-US" dirty="0">
            <a:solidFill>
              <a:schemeClr val="tx1"/>
            </a:solidFill>
          </a:endParaRPr>
        </a:p>
      </dgm:t>
    </dgm:pt>
    <dgm:pt modelId="{F35F4759-C61D-F648-BB38-9E0FBA3C86F8}">
      <dgm:prSet phldrT="[Text]"/>
      <dgm:spPr>
        <a:solidFill>
          <a:srgbClr val="23D64C"/>
        </a:solidFill>
      </dgm:spPr>
      <dgm:t>
        <a:bodyPr/>
        <a:lstStyle/>
        <a:p>
          <a:r>
            <a:rPr lang="en-US" dirty="0">
              <a:solidFill>
                <a:schemeClr val="tx1"/>
              </a:solidFill>
            </a:rPr>
            <a:t>Track and Assess Gains and Quantify ROI</a:t>
          </a:r>
        </a:p>
      </dgm:t>
    </dgm:pt>
    <dgm:pt modelId="{42BFADF0-A689-0B47-A7F4-71F1C5AC9393}" type="parTrans" cxnId="{81368DA6-75DB-5D4F-B43B-B832FC654CE7}">
      <dgm:prSet/>
      <dgm:spPr/>
      <dgm:t>
        <a:bodyPr/>
        <a:lstStyle/>
        <a:p>
          <a:endParaRPr lang="en-US">
            <a:solidFill>
              <a:schemeClr val="tx1"/>
            </a:solidFill>
          </a:endParaRPr>
        </a:p>
      </dgm:t>
    </dgm:pt>
    <dgm:pt modelId="{9D67A383-F708-BE4E-9FB0-752DA2CBD88C}" type="sibTrans" cxnId="{81368DA6-75DB-5D4F-B43B-B832FC654CE7}">
      <dgm:prSet/>
      <dgm:spPr/>
      <dgm:t>
        <a:bodyPr/>
        <a:lstStyle/>
        <a:p>
          <a:endParaRPr lang="en-US">
            <a:solidFill>
              <a:schemeClr val="tx1"/>
            </a:solidFill>
          </a:endParaRPr>
        </a:p>
      </dgm:t>
    </dgm:pt>
    <dgm:pt modelId="{ABFBDB6C-A164-4540-972E-C3CDB66D4AA0}" type="pres">
      <dgm:prSet presAssocID="{1E6C687B-5E30-5641-BDCE-E1E1317913B8}" presName="Name0" presStyleCnt="0">
        <dgm:presLayoutVars>
          <dgm:dir/>
          <dgm:resizeHandles val="exact"/>
        </dgm:presLayoutVars>
      </dgm:prSet>
      <dgm:spPr/>
    </dgm:pt>
    <dgm:pt modelId="{7BDD2C65-DE35-4745-B384-9C99B63D3B3F}" type="pres">
      <dgm:prSet presAssocID="{981E6ECA-85ED-5C41-8554-F06AEEFEEAB7}" presName="node" presStyleLbl="node1" presStyleIdx="0" presStyleCnt="4">
        <dgm:presLayoutVars>
          <dgm:bulletEnabled val="1"/>
        </dgm:presLayoutVars>
      </dgm:prSet>
      <dgm:spPr/>
    </dgm:pt>
    <dgm:pt modelId="{16C116F5-F63F-D84E-8A89-0777EB92A769}" type="pres">
      <dgm:prSet presAssocID="{D5032B68-6BAC-9840-8CE5-2F39083EA554}" presName="sibTrans" presStyleLbl="sibTrans2D1" presStyleIdx="0" presStyleCnt="3"/>
      <dgm:spPr/>
    </dgm:pt>
    <dgm:pt modelId="{25837AA4-0FE1-CB48-8AAE-6FDE2CC33A9B}" type="pres">
      <dgm:prSet presAssocID="{D5032B68-6BAC-9840-8CE5-2F39083EA554}" presName="connectorText" presStyleLbl="sibTrans2D1" presStyleIdx="0" presStyleCnt="3"/>
      <dgm:spPr/>
    </dgm:pt>
    <dgm:pt modelId="{0FABF1DE-8FF7-4D42-BE34-B60438BC14D5}" type="pres">
      <dgm:prSet presAssocID="{3423DDB3-73DB-D441-929A-16A864C7074A}" presName="node" presStyleLbl="node1" presStyleIdx="1" presStyleCnt="4">
        <dgm:presLayoutVars>
          <dgm:bulletEnabled val="1"/>
        </dgm:presLayoutVars>
      </dgm:prSet>
      <dgm:spPr/>
    </dgm:pt>
    <dgm:pt modelId="{F4C4F15C-1EE8-8646-A09B-FF1A63AA8E8B}" type="pres">
      <dgm:prSet presAssocID="{70926694-A1A1-AC45-9B6A-854882C60089}" presName="sibTrans" presStyleLbl="sibTrans2D1" presStyleIdx="1" presStyleCnt="3"/>
      <dgm:spPr/>
    </dgm:pt>
    <dgm:pt modelId="{368FC855-0966-134A-A741-F35193FB6BAB}" type="pres">
      <dgm:prSet presAssocID="{70926694-A1A1-AC45-9B6A-854882C60089}" presName="connectorText" presStyleLbl="sibTrans2D1" presStyleIdx="1" presStyleCnt="3"/>
      <dgm:spPr/>
    </dgm:pt>
    <dgm:pt modelId="{D694446A-72E7-1345-B8FF-5D105929D960}" type="pres">
      <dgm:prSet presAssocID="{BFB84234-113D-8148-AC99-630EF0614DD0}" presName="node" presStyleLbl="node1" presStyleIdx="2" presStyleCnt="4">
        <dgm:presLayoutVars>
          <dgm:bulletEnabled val="1"/>
        </dgm:presLayoutVars>
      </dgm:prSet>
      <dgm:spPr/>
    </dgm:pt>
    <dgm:pt modelId="{F9BD2B54-BB6F-8D43-9E7E-E3ED06ED5995}" type="pres">
      <dgm:prSet presAssocID="{934BD344-073A-9644-B3F3-BF9C9070D5E5}" presName="sibTrans" presStyleLbl="sibTrans2D1" presStyleIdx="2" presStyleCnt="3"/>
      <dgm:spPr/>
    </dgm:pt>
    <dgm:pt modelId="{69F10163-8E9A-2240-B5D9-96A43725374D}" type="pres">
      <dgm:prSet presAssocID="{934BD344-073A-9644-B3F3-BF9C9070D5E5}" presName="connectorText" presStyleLbl="sibTrans2D1" presStyleIdx="2" presStyleCnt="3"/>
      <dgm:spPr/>
    </dgm:pt>
    <dgm:pt modelId="{FD10FBDD-73D2-574B-A077-D8F66474960A}" type="pres">
      <dgm:prSet presAssocID="{F35F4759-C61D-F648-BB38-9E0FBA3C86F8}" presName="node" presStyleLbl="node1" presStyleIdx="3" presStyleCnt="4">
        <dgm:presLayoutVars>
          <dgm:bulletEnabled val="1"/>
        </dgm:presLayoutVars>
      </dgm:prSet>
      <dgm:spPr/>
    </dgm:pt>
  </dgm:ptLst>
  <dgm:cxnLst>
    <dgm:cxn modelId="{B62AA60B-ED09-7547-9CFB-3DA6B2425E01}" type="presOf" srcId="{934BD344-073A-9644-B3F3-BF9C9070D5E5}" destId="{F9BD2B54-BB6F-8D43-9E7E-E3ED06ED5995}" srcOrd="0" destOrd="0" presId="urn:microsoft.com/office/officeart/2005/8/layout/process1"/>
    <dgm:cxn modelId="{5C2E070C-2571-7142-B06E-11103F4247CE}" srcId="{1E6C687B-5E30-5641-BDCE-E1E1317913B8}" destId="{3423DDB3-73DB-D441-929A-16A864C7074A}" srcOrd="1" destOrd="0" parTransId="{D562EB6A-1799-DE40-9CF9-4440D2E20498}" sibTransId="{70926694-A1A1-AC45-9B6A-854882C60089}"/>
    <dgm:cxn modelId="{C5206410-5137-7F43-B971-7E6FF198082B}" type="presOf" srcId="{70926694-A1A1-AC45-9B6A-854882C60089}" destId="{368FC855-0966-134A-A741-F35193FB6BAB}" srcOrd="1" destOrd="0" presId="urn:microsoft.com/office/officeart/2005/8/layout/process1"/>
    <dgm:cxn modelId="{8A842016-EB4A-5343-9A74-304C606D680E}" type="presOf" srcId="{3423DDB3-73DB-D441-929A-16A864C7074A}" destId="{0FABF1DE-8FF7-4D42-BE34-B60438BC14D5}" srcOrd="0" destOrd="0" presId="urn:microsoft.com/office/officeart/2005/8/layout/process1"/>
    <dgm:cxn modelId="{3AFB7223-8140-BC45-80A3-3E6422C36DA8}" srcId="{1E6C687B-5E30-5641-BDCE-E1E1317913B8}" destId="{BFB84234-113D-8148-AC99-630EF0614DD0}" srcOrd="2" destOrd="0" parTransId="{1B01AEAB-34DE-AC48-814F-140C3B9BBA24}" sibTransId="{934BD344-073A-9644-B3F3-BF9C9070D5E5}"/>
    <dgm:cxn modelId="{4CF6E633-ABDE-8143-AD7C-672688807F1B}" type="presOf" srcId="{1E6C687B-5E30-5641-BDCE-E1E1317913B8}" destId="{ABFBDB6C-A164-4540-972E-C3CDB66D4AA0}" srcOrd="0" destOrd="0" presId="urn:microsoft.com/office/officeart/2005/8/layout/process1"/>
    <dgm:cxn modelId="{DB2DF935-3BA6-3D49-A73B-14A6CA1B6190}" type="presOf" srcId="{BFB84234-113D-8148-AC99-630EF0614DD0}" destId="{D694446A-72E7-1345-B8FF-5D105929D960}" srcOrd="0" destOrd="0" presId="urn:microsoft.com/office/officeart/2005/8/layout/process1"/>
    <dgm:cxn modelId="{6BB96A5F-44D9-DE49-BABC-871D816A9EFA}" type="presOf" srcId="{D5032B68-6BAC-9840-8CE5-2F39083EA554}" destId="{25837AA4-0FE1-CB48-8AAE-6FDE2CC33A9B}" srcOrd="1" destOrd="0" presId="urn:microsoft.com/office/officeart/2005/8/layout/process1"/>
    <dgm:cxn modelId="{26D4FA41-EEE7-9041-BB61-18FDAA08A922}" srcId="{1E6C687B-5E30-5641-BDCE-E1E1317913B8}" destId="{981E6ECA-85ED-5C41-8554-F06AEEFEEAB7}" srcOrd="0" destOrd="0" parTransId="{FE373C00-4AE5-3342-BF24-1821993E6655}" sibTransId="{D5032B68-6BAC-9840-8CE5-2F39083EA554}"/>
    <dgm:cxn modelId="{69FD1956-8938-CD40-BB45-9DF7DBC2E97E}" type="presOf" srcId="{981E6ECA-85ED-5C41-8554-F06AEEFEEAB7}" destId="{7BDD2C65-DE35-4745-B384-9C99B63D3B3F}" srcOrd="0" destOrd="0" presId="urn:microsoft.com/office/officeart/2005/8/layout/process1"/>
    <dgm:cxn modelId="{23596589-A181-9344-8005-8C5E936C7EC9}" type="presOf" srcId="{934BD344-073A-9644-B3F3-BF9C9070D5E5}" destId="{69F10163-8E9A-2240-B5D9-96A43725374D}" srcOrd="1" destOrd="0" presId="urn:microsoft.com/office/officeart/2005/8/layout/process1"/>
    <dgm:cxn modelId="{031E6E98-8B93-504F-BCB2-7820DCC6C219}" type="presOf" srcId="{D5032B68-6BAC-9840-8CE5-2F39083EA554}" destId="{16C116F5-F63F-D84E-8A89-0777EB92A769}" srcOrd="0" destOrd="0" presId="urn:microsoft.com/office/officeart/2005/8/layout/process1"/>
    <dgm:cxn modelId="{1ED4E69C-D723-BF40-BAAD-4FDF3200139A}" type="presOf" srcId="{70926694-A1A1-AC45-9B6A-854882C60089}" destId="{F4C4F15C-1EE8-8646-A09B-FF1A63AA8E8B}" srcOrd="0" destOrd="0" presId="urn:microsoft.com/office/officeart/2005/8/layout/process1"/>
    <dgm:cxn modelId="{81368DA6-75DB-5D4F-B43B-B832FC654CE7}" srcId="{1E6C687B-5E30-5641-BDCE-E1E1317913B8}" destId="{F35F4759-C61D-F648-BB38-9E0FBA3C86F8}" srcOrd="3" destOrd="0" parTransId="{42BFADF0-A689-0B47-A7F4-71F1C5AC9393}" sibTransId="{9D67A383-F708-BE4E-9FB0-752DA2CBD88C}"/>
    <dgm:cxn modelId="{311CCCF9-809B-054D-9E8E-3DA4D81681FC}" type="presOf" srcId="{F35F4759-C61D-F648-BB38-9E0FBA3C86F8}" destId="{FD10FBDD-73D2-574B-A077-D8F66474960A}" srcOrd="0" destOrd="0" presId="urn:microsoft.com/office/officeart/2005/8/layout/process1"/>
    <dgm:cxn modelId="{8FAB8B56-76F1-DF48-BCFF-60C4E3C06CD7}" type="presParOf" srcId="{ABFBDB6C-A164-4540-972E-C3CDB66D4AA0}" destId="{7BDD2C65-DE35-4745-B384-9C99B63D3B3F}" srcOrd="0" destOrd="0" presId="urn:microsoft.com/office/officeart/2005/8/layout/process1"/>
    <dgm:cxn modelId="{96641073-BD6E-8A4F-BD5C-D338E566434F}" type="presParOf" srcId="{ABFBDB6C-A164-4540-972E-C3CDB66D4AA0}" destId="{16C116F5-F63F-D84E-8A89-0777EB92A769}" srcOrd="1" destOrd="0" presId="urn:microsoft.com/office/officeart/2005/8/layout/process1"/>
    <dgm:cxn modelId="{C5D2CD4F-7116-0A4E-ABFA-93AEF2ED0FD1}" type="presParOf" srcId="{16C116F5-F63F-D84E-8A89-0777EB92A769}" destId="{25837AA4-0FE1-CB48-8AAE-6FDE2CC33A9B}" srcOrd="0" destOrd="0" presId="urn:microsoft.com/office/officeart/2005/8/layout/process1"/>
    <dgm:cxn modelId="{D5798C22-9AE5-EA4F-93F7-E1BAB19BEB6A}" type="presParOf" srcId="{ABFBDB6C-A164-4540-972E-C3CDB66D4AA0}" destId="{0FABF1DE-8FF7-4D42-BE34-B60438BC14D5}" srcOrd="2" destOrd="0" presId="urn:microsoft.com/office/officeart/2005/8/layout/process1"/>
    <dgm:cxn modelId="{34222401-6008-0D45-976C-55A740B2325D}" type="presParOf" srcId="{ABFBDB6C-A164-4540-972E-C3CDB66D4AA0}" destId="{F4C4F15C-1EE8-8646-A09B-FF1A63AA8E8B}" srcOrd="3" destOrd="0" presId="urn:microsoft.com/office/officeart/2005/8/layout/process1"/>
    <dgm:cxn modelId="{2D6FB96D-3863-CD42-BD94-DC31225ADC1B}" type="presParOf" srcId="{F4C4F15C-1EE8-8646-A09B-FF1A63AA8E8B}" destId="{368FC855-0966-134A-A741-F35193FB6BAB}" srcOrd="0" destOrd="0" presId="urn:microsoft.com/office/officeart/2005/8/layout/process1"/>
    <dgm:cxn modelId="{FB9B4F3A-C0E9-C440-8919-A621859F98E5}" type="presParOf" srcId="{ABFBDB6C-A164-4540-972E-C3CDB66D4AA0}" destId="{D694446A-72E7-1345-B8FF-5D105929D960}" srcOrd="4" destOrd="0" presId="urn:microsoft.com/office/officeart/2005/8/layout/process1"/>
    <dgm:cxn modelId="{599F97A5-0748-5A47-8849-5877D43B7241}" type="presParOf" srcId="{ABFBDB6C-A164-4540-972E-C3CDB66D4AA0}" destId="{F9BD2B54-BB6F-8D43-9E7E-E3ED06ED5995}" srcOrd="5" destOrd="0" presId="urn:microsoft.com/office/officeart/2005/8/layout/process1"/>
    <dgm:cxn modelId="{740393B4-188C-0045-BCBE-C786AC73789F}" type="presParOf" srcId="{F9BD2B54-BB6F-8D43-9E7E-E3ED06ED5995}" destId="{69F10163-8E9A-2240-B5D9-96A43725374D}" srcOrd="0" destOrd="0" presId="urn:microsoft.com/office/officeart/2005/8/layout/process1"/>
    <dgm:cxn modelId="{3DDBDA74-208F-5C42-8D0F-8730C2450061}" type="presParOf" srcId="{ABFBDB6C-A164-4540-972E-C3CDB66D4AA0}" destId="{FD10FBDD-73D2-574B-A077-D8F66474960A}" srcOrd="6"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6C687B-5E30-5641-BDCE-E1E1317913B8}" type="doc">
      <dgm:prSet loTypeId="urn:microsoft.com/office/officeart/2005/8/layout/process1" loCatId="" qsTypeId="urn:microsoft.com/office/officeart/2005/8/quickstyle/simple1" qsCatId="simple" csTypeId="urn:microsoft.com/office/officeart/2005/8/colors/accent1_2" csCatId="accent1" phldr="1"/>
      <dgm:spPr/>
    </dgm:pt>
    <dgm:pt modelId="{981E6ECA-85ED-5C41-8554-F06AEEFEEAB7}">
      <dgm:prSet phldrT="[Text]"/>
      <dgm:spPr>
        <a:solidFill>
          <a:srgbClr val="23D64C"/>
        </a:solidFill>
      </dgm:spPr>
      <dgm:t>
        <a:bodyPr/>
        <a:lstStyle/>
        <a:p>
          <a:r>
            <a:rPr lang="en-US" dirty="0">
              <a:solidFill>
                <a:schemeClr val="tx1"/>
              </a:solidFill>
            </a:rPr>
            <a:t>Build Roadmap to Align High Value Use Cases with XR Capabilities</a:t>
          </a:r>
        </a:p>
      </dgm:t>
    </dgm:pt>
    <dgm:pt modelId="{FE373C00-4AE5-3342-BF24-1821993E6655}" type="parTrans" cxnId="{26D4FA41-EEE7-9041-BB61-18FDAA08A922}">
      <dgm:prSet/>
      <dgm:spPr/>
      <dgm:t>
        <a:bodyPr/>
        <a:lstStyle/>
        <a:p>
          <a:endParaRPr lang="en-US">
            <a:solidFill>
              <a:schemeClr val="tx1"/>
            </a:solidFill>
          </a:endParaRPr>
        </a:p>
      </dgm:t>
    </dgm:pt>
    <dgm:pt modelId="{D5032B68-6BAC-9840-8CE5-2F39083EA554}" type="sibTrans" cxnId="{26D4FA41-EEE7-9041-BB61-18FDAA08A922}">
      <dgm:prSet/>
      <dgm:spPr>
        <a:solidFill>
          <a:schemeClr val="tx1"/>
        </a:solidFill>
      </dgm:spPr>
      <dgm:t>
        <a:bodyPr/>
        <a:lstStyle/>
        <a:p>
          <a:endParaRPr lang="en-US" dirty="0">
            <a:solidFill>
              <a:schemeClr val="tx1"/>
            </a:solidFill>
          </a:endParaRPr>
        </a:p>
      </dgm:t>
    </dgm:pt>
    <dgm:pt modelId="{3423DDB3-73DB-D441-929A-16A864C7074A}">
      <dgm:prSet phldrT="[Text]"/>
      <dgm:spPr>
        <a:solidFill>
          <a:schemeClr val="bg1">
            <a:lumMod val="65000"/>
          </a:schemeClr>
        </a:solidFill>
      </dgm:spPr>
      <dgm:t>
        <a:bodyPr/>
        <a:lstStyle/>
        <a:p>
          <a:r>
            <a:rPr lang="en-US" dirty="0">
              <a:solidFill>
                <a:schemeClr val="tx1"/>
              </a:solidFill>
            </a:rPr>
            <a:t>Implement XR Architecture and Infrastructure</a:t>
          </a:r>
        </a:p>
      </dgm:t>
    </dgm:pt>
    <dgm:pt modelId="{D562EB6A-1799-DE40-9CF9-4440D2E20498}" type="parTrans" cxnId="{5C2E070C-2571-7142-B06E-11103F4247CE}">
      <dgm:prSet/>
      <dgm:spPr/>
      <dgm:t>
        <a:bodyPr/>
        <a:lstStyle/>
        <a:p>
          <a:endParaRPr lang="en-US">
            <a:solidFill>
              <a:schemeClr val="tx1"/>
            </a:solidFill>
          </a:endParaRPr>
        </a:p>
      </dgm:t>
    </dgm:pt>
    <dgm:pt modelId="{70926694-A1A1-AC45-9B6A-854882C60089}" type="sibTrans" cxnId="{5C2E070C-2571-7142-B06E-11103F4247CE}">
      <dgm:prSet/>
      <dgm:spPr>
        <a:solidFill>
          <a:schemeClr val="tx1"/>
        </a:solidFill>
      </dgm:spPr>
      <dgm:t>
        <a:bodyPr/>
        <a:lstStyle/>
        <a:p>
          <a:endParaRPr lang="en-US" dirty="0">
            <a:solidFill>
              <a:schemeClr val="tx1"/>
            </a:solidFill>
          </a:endParaRPr>
        </a:p>
      </dgm:t>
    </dgm:pt>
    <dgm:pt modelId="{BFB84234-113D-8148-AC99-630EF0614DD0}">
      <dgm:prSet phldrT="[Text]"/>
      <dgm:spPr>
        <a:solidFill>
          <a:schemeClr val="bg1">
            <a:lumMod val="65000"/>
          </a:schemeClr>
        </a:solidFill>
      </dgm:spPr>
      <dgm:t>
        <a:bodyPr/>
        <a:lstStyle/>
        <a:p>
          <a:r>
            <a:rPr lang="en-US" dirty="0">
              <a:solidFill>
                <a:schemeClr val="tx1"/>
              </a:solidFill>
            </a:rPr>
            <a:t>Take a Human-Centered Approach to XR Development</a:t>
          </a:r>
        </a:p>
      </dgm:t>
    </dgm:pt>
    <dgm:pt modelId="{1B01AEAB-34DE-AC48-814F-140C3B9BBA24}" type="parTrans" cxnId="{3AFB7223-8140-BC45-80A3-3E6422C36DA8}">
      <dgm:prSet/>
      <dgm:spPr/>
      <dgm:t>
        <a:bodyPr/>
        <a:lstStyle/>
        <a:p>
          <a:endParaRPr lang="en-US">
            <a:solidFill>
              <a:schemeClr val="tx1"/>
            </a:solidFill>
          </a:endParaRPr>
        </a:p>
      </dgm:t>
    </dgm:pt>
    <dgm:pt modelId="{934BD344-073A-9644-B3F3-BF9C9070D5E5}" type="sibTrans" cxnId="{3AFB7223-8140-BC45-80A3-3E6422C36DA8}">
      <dgm:prSet/>
      <dgm:spPr>
        <a:solidFill>
          <a:schemeClr val="tx1"/>
        </a:solidFill>
      </dgm:spPr>
      <dgm:t>
        <a:bodyPr/>
        <a:lstStyle/>
        <a:p>
          <a:endParaRPr lang="en-US" dirty="0">
            <a:solidFill>
              <a:schemeClr val="tx1"/>
            </a:solidFill>
          </a:endParaRPr>
        </a:p>
      </dgm:t>
    </dgm:pt>
    <dgm:pt modelId="{F35F4759-C61D-F648-BB38-9E0FBA3C86F8}">
      <dgm:prSet phldrT="[Text]"/>
      <dgm:spPr>
        <a:solidFill>
          <a:schemeClr val="bg1">
            <a:lumMod val="65000"/>
          </a:schemeClr>
        </a:solidFill>
      </dgm:spPr>
      <dgm:t>
        <a:bodyPr/>
        <a:lstStyle/>
        <a:p>
          <a:r>
            <a:rPr lang="en-US" dirty="0">
              <a:solidFill>
                <a:schemeClr val="tx1"/>
              </a:solidFill>
            </a:rPr>
            <a:t>Track and Assess Gains and Quantify ROI</a:t>
          </a:r>
        </a:p>
      </dgm:t>
    </dgm:pt>
    <dgm:pt modelId="{42BFADF0-A689-0B47-A7F4-71F1C5AC9393}" type="parTrans" cxnId="{81368DA6-75DB-5D4F-B43B-B832FC654CE7}">
      <dgm:prSet/>
      <dgm:spPr/>
      <dgm:t>
        <a:bodyPr/>
        <a:lstStyle/>
        <a:p>
          <a:endParaRPr lang="en-US">
            <a:solidFill>
              <a:schemeClr val="tx1"/>
            </a:solidFill>
          </a:endParaRPr>
        </a:p>
      </dgm:t>
    </dgm:pt>
    <dgm:pt modelId="{9D67A383-F708-BE4E-9FB0-752DA2CBD88C}" type="sibTrans" cxnId="{81368DA6-75DB-5D4F-B43B-B832FC654CE7}">
      <dgm:prSet/>
      <dgm:spPr/>
      <dgm:t>
        <a:bodyPr/>
        <a:lstStyle/>
        <a:p>
          <a:endParaRPr lang="en-US">
            <a:solidFill>
              <a:schemeClr val="tx1"/>
            </a:solidFill>
          </a:endParaRPr>
        </a:p>
      </dgm:t>
    </dgm:pt>
    <dgm:pt modelId="{ABFBDB6C-A164-4540-972E-C3CDB66D4AA0}" type="pres">
      <dgm:prSet presAssocID="{1E6C687B-5E30-5641-BDCE-E1E1317913B8}" presName="Name0" presStyleCnt="0">
        <dgm:presLayoutVars>
          <dgm:dir/>
          <dgm:resizeHandles val="exact"/>
        </dgm:presLayoutVars>
      </dgm:prSet>
      <dgm:spPr/>
    </dgm:pt>
    <dgm:pt modelId="{7BDD2C65-DE35-4745-B384-9C99B63D3B3F}" type="pres">
      <dgm:prSet presAssocID="{981E6ECA-85ED-5C41-8554-F06AEEFEEAB7}" presName="node" presStyleLbl="node1" presStyleIdx="0" presStyleCnt="4">
        <dgm:presLayoutVars>
          <dgm:bulletEnabled val="1"/>
        </dgm:presLayoutVars>
      </dgm:prSet>
      <dgm:spPr/>
    </dgm:pt>
    <dgm:pt modelId="{16C116F5-F63F-D84E-8A89-0777EB92A769}" type="pres">
      <dgm:prSet presAssocID="{D5032B68-6BAC-9840-8CE5-2F39083EA554}" presName="sibTrans" presStyleLbl="sibTrans2D1" presStyleIdx="0" presStyleCnt="3"/>
      <dgm:spPr/>
    </dgm:pt>
    <dgm:pt modelId="{25837AA4-0FE1-CB48-8AAE-6FDE2CC33A9B}" type="pres">
      <dgm:prSet presAssocID="{D5032B68-6BAC-9840-8CE5-2F39083EA554}" presName="connectorText" presStyleLbl="sibTrans2D1" presStyleIdx="0" presStyleCnt="3"/>
      <dgm:spPr/>
    </dgm:pt>
    <dgm:pt modelId="{0FABF1DE-8FF7-4D42-BE34-B60438BC14D5}" type="pres">
      <dgm:prSet presAssocID="{3423DDB3-73DB-D441-929A-16A864C7074A}" presName="node" presStyleLbl="node1" presStyleIdx="1" presStyleCnt="4">
        <dgm:presLayoutVars>
          <dgm:bulletEnabled val="1"/>
        </dgm:presLayoutVars>
      </dgm:prSet>
      <dgm:spPr/>
    </dgm:pt>
    <dgm:pt modelId="{F4C4F15C-1EE8-8646-A09B-FF1A63AA8E8B}" type="pres">
      <dgm:prSet presAssocID="{70926694-A1A1-AC45-9B6A-854882C60089}" presName="sibTrans" presStyleLbl="sibTrans2D1" presStyleIdx="1" presStyleCnt="3"/>
      <dgm:spPr/>
    </dgm:pt>
    <dgm:pt modelId="{368FC855-0966-134A-A741-F35193FB6BAB}" type="pres">
      <dgm:prSet presAssocID="{70926694-A1A1-AC45-9B6A-854882C60089}" presName="connectorText" presStyleLbl="sibTrans2D1" presStyleIdx="1" presStyleCnt="3"/>
      <dgm:spPr/>
    </dgm:pt>
    <dgm:pt modelId="{D694446A-72E7-1345-B8FF-5D105929D960}" type="pres">
      <dgm:prSet presAssocID="{BFB84234-113D-8148-AC99-630EF0614DD0}" presName="node" presStyleLbl="node1" presStyleIdx="2" presStyleCnt="4">
        <dgm:presLayoutVars>
          <dgm:bulletEnabled val="1"/>
        </dgm:presLayoutVars>
      </dgm:prSet>
      <dgm:spPr/>
    </dgm:pt>
    <dgm:pt modelId="{F9BD2B54-BB6F-8D43-9E7E-E3ED06ED5995}" type="pres">
      <dgm:prSet presAssocID="{934BD344-073A-9644-B3F3-BF9C9070D5E5}" presName="sibTrans" presStyleLbl="sibTrans2D1" presStyleIdx="2" presStyleCnt="3"/>
      <dgm:spPr/>
    </dgm:pt>
    <dgm:pt modelId="{69F10163-8E9A-2240-B5D9-96A43725374D}" type="pres">
      <dgm:prSet presAssocID="{934BD344-073A-9644-B3F3-BF9C9070D5E5}" presName="connectorText" presStyleLbl="sibTrans2D1" presStyleIdx="2" presStyleCnt="3"/>
      <dgm:spPr/>
    </dgm:pt>
    <dgm:pt modelId="{FD10FBDD-73D2-574B-A077-D8F66474960A}" type="pres">
      <dgm:prSet presAssocID="{F35F4759-C61D-F648-BB38-9E0FBA3C86F8}" presName="node" presStyleLbl="node1" presStyleIdx="3" presStyleCnt="4">
        <dgm:presLayoutVars>
          <dgm:bulletEnabled val="1"/>
        </dgm:presLayoutVars>
      </dgm:prSet>
      <dgm:spPr/>
    </dgm:pt>
  </dgm:ptLst>
  <dgm:cxnLst>
    <dgm:cxn modelId="{B62AA60B-ED09-7547-9CFB-3DA6B2425E01}" type="presOf" srcId="{934BD344-073A-9644-B3F3-BF9C9070D5E5}" destId="{F9BD2B54-BB6F-8D43-9E7E-E3ED06ED5995}" srcOrd="0" destOrd="0" presId="urn:microsoft.com/office/officeart/2005/8/layout/process1"/>
    <dgm:cxn modelId="{5C2E070C-2571-7142-B06E-11103F4247CE}" srcId="{1E6C687B-5E30-5641-BDCE-E1E1317913B8}" destId="{3423DDB3-73DB-D441-929A-16A864C7074A}" srcOrd="1" destOrd="0" parTransId="{D562EB6A-1799-DE40-9CF9-4440D2E20498}" sibTransId="{70926694-A1A1-AC45-9B6A-854882C60089}"/>
    <dgm:cxn modelId="{C5206410-5137-7F43-B971-7E6FF198082B}" type="presOf" srcId="{70926694-A1A1-AC45-9B6A-854882C60089}" destId="{368FC855-0966-134A-A741-F35193FB6BAB}" srcOrd="1" destOrd="0" presId="urn:microsoft.com/office/officeart/2005/8/layout/process1"/>
    <dgm:cxn modelId="{8A842016-EB4A-5343-9A74-304C606D680E}" type="presOf" srcId="{3423DDB3-73DB-D441-929A-16A864C7074A}" destId="{0FABF1DE-8FF7-4D42-BE34-B60438BC14D5}" srcOrd="0" destOrd="0" presId="urn:microsoft.com/office/officeart/2005/8/layout/process1"/>
    <dgm:cxn modelId="{3AFB7223-8140-BC45-80A3-3E6422C36DA8}" srcId="{1E6C687B-5E30-5641-BDCE-E1E1317913B8}" destId="{BFB84234-113D-8148-AC99-630EF0614DD0}" srcOrd="2" destOrd="0" parTransId="{1B01AEAB-34DE-AC48-814F-140C3B9BBA24}" sibTransId="{934BD344-073A-9644-B3F3-BF9C9070D5E5}"/>
    <dgm:cxn modelId="{4CF6E633-ABDE-8143-AD7C-672688807F1B}" type="presOf" srcId="{1E6C687B-5E30-5641-BDCE-E1E1317913B8}" destId="{ABFBDB6C-A164-4540-972E-C3CDB66D4AA0}" srcOrd="0" destOrd="0" presId="urn:microsoft.com/office/officeart/2005/8/layout/process1"/>
    <dgm:cxn modelId="{DB2DF935-3BA6-3D49-A73B-14A6CA1B6190}" type="presOf" srcId="{BFB84234-113D-8148-AC99-630EF0614DD0}" destId="{D694446A-72E7-1345-B8FF-5D105929D960}" srcOrd="0" destOrd="0" presId="urn:microsoft.com/office/officeart/2005/8/layout/process1"/>
    <dgm:cxn modelId="{6BB96A5F-44D9-DE49-BABC-871D816A9EFA}" type="presOf" srcId="{D5032B68-6BAC-9840-8CE5-2F39083EA554}" destId="{25837AA4-0FE1-CB48-8AAE-6FDE2CC33A9B}" srcOrd="1" destOrd="0" presId="urn:microsoft.com/office/officeart/2005/8/layout/process1"/>
    <dgm:cxn modelId="{26D4FA41-EEE7-9041-BB61-18FDAA08A922}" srcId="{1E6C687B-5E30-5641-BDCE-E1E1317913B8}" destId="{981E6ECA-85ED-5C41-8554-F06AEEFEEAB7}" srcOrd="0" destOrd="0" parTransId="{FE373C00-4AE5-3342-BF24-1821993E6655}" sibTransId="{D5032B68-6BAC-9840-8CE5-2F39083EA554}"/>
    <dgm:cxn modelId="{69FD1956-8938-CD40-BB45-9DF7DBC2E97E}" type="presOf" srcId="{981E6ECA-85ED-5C41-8554-F06AEEFEEAB7}" destId="{7BDD2C65-DE35-4745-B384-9C99B63D3B3F}" srcOrd="0" destOrd="0" presId="urn:microsoft.com/office/officeart/2005/8/layout/process1"/>
    <dgm:cxn modelId="{23596589-A181-9344-8005-8C5E936C7EC9}" type="presOf" srcId="{934BD344-073A-9644-B3F3-BF9C9070D5E5}" destId="{69F10163-8E9A-2240-B5D9-96A43725374D}" srcOrd="1" destOrd="0" presId="urn:microsoft.com/office/officeart/2005/8/layout/process1"/>
    <dgm:cxn modelId="{031E6E98-8B93-504F-BCB2-7820DCC6C219}" type="presOf" srcId="{D5032B68-6BAC-9840-8CE5-2F39083EA554}" destId="{16C116F5-F63F-D84E-8A89-0777EB92A769}" srcOrd="0" destOrd="0" presId="urn:microsoft.com/office/officeart/2005/8/layout/process1"/>
    <dgm:cxn modelId="{1ED4E69C-D723-BF40-BAAD-4FDF3200139A}" type="presOf" srcId="{70926694-A1A1-AC45-9B6A-854882C60089}" destId="{F4C4F15C-1EE8-8646-A09B-FF1A63AA8E8B}" srcOrd="0" destOrd="0" presId="urn:microsoft.com/office/officeart/2005/8/layout/process1"/>
    <dgm:cxn modelId="{81368DA6-75DB-5D4F-B43B-B832FC654CE7}" srcId="{1E6C687B-5E30-5641-BDCE-E1E1317913B8}" destId="{F35F4759-C61D-F648-BB38-9E0FBA3C86F8}" srcOrd="3" destOrd="0" parTransId="{42BFADF0-A689-0B47-A7F4-71F1C5AC9393}" sibTransId="{9D67A383-F708-BE4E-9FB0-752DA2CBD88C}"/>
    <dgm:cxn modelId="{311CCCF9-809B-054D-9E8E-3DA4D81681FC}" type="presOf" srcId="{F35F4759-C61D-F648-BB38-9E0FBA3C86F8}" destId="{FD10FBDD-73D2-574B-A077-D8F66474960A}" srcOrd="0" destOrd="0" presId="urn:microsoft.com/office/officeart/2005/8/layout/process1"/>
    <dgm:cxn modelId="{8FAB8B56-76F1-DF48-BCFF-60C4E3C06CD7}" type="presParOf" srcId="{ABFBDB6C-A164-4540-972E-C3CDB66D4AA0}" destId="{7BDD2C65-DE35-4745-B384-9C99B63D3B3F}" srcOrd="0" destOrd="0" presId="urn:microsoft.com/office/officeart/2005/8/layout/process1"/>
    <dgm:cxn modelId="{96641073-BD6E-8A4F-BD5C-D338E566434F}" type="presParOf" srcId="{ABFBDB6C-A164-4540-972E-C3CDB66D4AA0}" destId="{16C116F5-F63F-D84E-8A89-0777EB92A769}" srcOrd="1" destOrd="0" presId="urn:microsoft.com/office/officeart/2005/8/layout/process1"/>
    <dgm:cxn modelId="{C5D2CD4F-7116-0A4E-ABFA-93AEF2ED0FD1}" type="presParOf" srcId="{16C116F5-F63F-D84E-8A89-0777EB92A769}" destId="{25837AA4-0FE1-CB48-8AAE-6FDE2CC33A9B}" srcOrd="0" destOrd="0" presId="urn:microsoft.com/office/officeart/2005/8/layout/process1"/>
    <dgm:cxn modelId="{D5798C22-9AE5-EA4F-93F7-E1BAB19BEB6A}" type="presParOf" srcId="{ABFBDB6C-A164-4540-972E-C3CDB66D4AA0}" destId="{0FABF1DE-8FF7-4D42-BE34-B60438BC14D5}" srcOrd="2" destOrd="0" presId="urn:microsoft.com/office/officeart/2005/8/layout/process1"/>
    <dgm:cxn modelId="{34222401-6008-0D45-976C-55A740B2325D}" type="presParOf" srcId="{ABFBDB6C-A164-4540-972E-C3CDB66D4AA0}" destId="{F4C4F15C-1EE8-8646-A09B-FF1A63AA8E8B}" srcOrd="3" destOrd="0" presId="urn:microsoft.com/office/officeart/2005/8/layout/process1"/>
    <dgm:cxn modelId="{2D6FB96D-3863-CD42-BD94-DC31225ADC1B}" type="presParOf" srcId="{F4C4F15C-1EE8-8646-A09B-FF1A63AA8E8B}" destId="{368FC855-0966-134A-A741-F35193FB6BAB}" srcOrd="0" destOrd="0" presId="urn:microsoft.com/office/officeart/2005/8/layout/process1"/>
    <dgm:cxn modelId="{FB9B4F3A-C0E9-C440-8919-A621859F98E5}" type="presParOf" srcId="{ABFBDB6C-A164-4540-972E-C3CDB66D4AA0}" destId="{D694446A-72E7-1345-B8FF-5D105929D960}" srcOrd="4" destOrd="0" presId="urn:microsoft.com/office/officeart/2005/8/layout/process1"/>
    <dgm:cxn modelId="{599F97A5-0748-5A47-8849-5877D43B7241}" type="presParOf" srcId="{ABFBDB6C-A164-4540-972E-C3CDB66D4AA0}" destId="{F9BD2B54-BB6F-8D43-9E7E-E3ED06ED5995}" srcOrd="5" destOrd="0" presId="urn:microsoft.com/office/officeart/2005/8/layout/process1"/>
    <dgm:cxn modelId="{740393B4-188C-0045-BCBE-C786AC73789F}" type="presParOf" srcId="{F9BD2B54-BB6F-8D43-9E7E-E3ED06ED5995}" destId="{69F10163-8E9A-2240-B5D9-96A43725374D}" srcOrd="0" destOrd="0" presId="urn:microsoft.com/office/officeart/2005/8/layout/process1"/>
    <dgm:cxn modelId="{3DDBDA74-208F-5C42-8D0F-8730C2450061}" type="presParOf" srcId="{ABFBDB6C-A164-4540-972E-C3CDB66D4AA0}" destId="{FD10FBDD-73D2-574B-A077-D8F66474960A}" srcOrd="6"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6C687B-5E30-5641-BDCE-E1E1317913B8}" type="doc">
      <dgm:prSet loTypeId="urn:microsoft.com/office/officeart/2005/8/layout/process1" loCatId="" qsTypeId="urn:microsoft.com/office/officeart/2005/8/quickstyle/simple1" qsCatId="simple" csTypeId="urn:microsoft.com/office/officeart/2005/8/colors/accent1_2" csCatId="accent1" phldr="1"/>
      <dgm:spPr/>
    </dgm:pt>
    <dgm:pt modelId="{981E6ECA-85ED-5C41-8554-F06AEEFEEAB7}">
      <dgm:prSet phldrT="[Text]"/>
      <dgm:spPr>
        <a:solidFill>
          <a:schemeClr val="bg1">
            <a:lumMod val="65000"/>
          </a:schemeClr>
        </a:solidFill>
      </dgm:spPr>
      <dgm:t>
        <a:bodyPr/>
        <a:lstStyle/>
        <a:p>
          <a:r>
            <a:rPr lang="en-US" dirty="0">
              <a:solidFill>
                <a:schemeClr val="tx1"/>
              </a:solidFill>
            </a:rPr>
            <a:t>Build Roadmap to Align High Value Use Cases with XR Capabilities</a:t>
          </a:r>
        </a:p>
      </dgm:t>
    </dgm:pt>
    <dgm:pt modelId="{FE373C00-4AE5-3342-BF24-1821993E6655}" type="parTrans" cxnId="{26D4FA41-EEE7-9041-BB61-18FDAA08A922}">
      <dgm:prSet/>
      <dgm:spPr/>
      <dgm:t>
        <a:bodyPr/>
        <a:lstStyle/>
        <a:p>
          <a:endParaRPr lang="en-US">
            <a:solidFill>
              <a:schemeClr val="tx1"/>
            </a:solidFill>
          </a:endParaRPr>
        </a:p>
      </dgm:t>
    </dgm:pt>
    <dgm:pt modelId="{D5032B68-6BAC-9840-8CE5-2F39083EA554}" type="sibTrans" cxnId="{26D4FA41-EEE7-9041-BB61-18FDAA08A922}">
      <dgm:prSet/>
      <dgm:spPr>
        <a:solidFill>
          <a:schemeClr val="tx1"/>
        </a:solidFill>
      </dgm:spPr>
      <dgm:t>
        <a:bodyPr/>
        <a:lstStyle/>
        <a:p>
          <a:endParaRPr lang="en-US" dirty="0">
            <a:solidFill>
              <a:schemeClr val="tx1"/>
            </a:solidFill>
          </a:endParaRPr>
        </a:p>
      </dgm:t>
    </dgm:pt>
    <dgm:pt modelId="{3423DDB3-73DB-D441-929A-16A864C7074A}">
      <dgm:prSet phldrT="[Text]"/>
      <dgm:spPr>
        <a:solidFill>
          <a:srgbClr val="23D64C"/>
        </a:solidFill>
      </dgm:spPr>
      <dgm:t>
        <a:bodyPr/>
        <a:lstStyle/>
        <a:p>
          <a:r>
            <a:rPr lang="en-US" dirty="0">
              <a:solidFill>
                <a:schemeClr val="tx1"/>
              </a:solidFill>
            </a:rPr>
            <a:t>Implement XR Architecture and Infrastructure</a:t>
          </a:r>
        </a:p>
      </dgm:t>
    </dgm:pt>
    <dgm:pt modelId="{D562EB6A-1799-DE40-9CF9-4440D2E20498}" type="parTrans" cxnId="{5C2E070C-2571-7142-B06E-11103F4247CE}">
      <dgm:prSet/>
      <dgm:spPr/>
      <dgm:t>
        <a:bodyPr/>
        <a:lstStyle/>
        <a:p>
          <a:endParaRPr lang="en-US">
            <a:solidFill>
              <a:schemeClr val="tx1"/>
            </a:solidFill>
          </a:endParaRPr>
        </a:p>
      </dgm:t>
    </dgm:pt>
    <dgm:pt modelId="{70926694-A1A1-AC45-9B6A-854882C60089}" type="sibTrans" cxnId="{5C2E070C-2571-7142-B06E-11103F4247CE}">
      <dgm:prSet/>
      <dgm:spPr>
        <a:solidFill>
          <a:schemeClr val="tx1"/>
        </a:solidFill>
      </dgm:spPr>
      <dgm:t>
        <a:bodyPr/>
        <a:lstStyle/>
        <a:p>
          <a:endParaRPr lang="en-US" dirty="0">
            <a:solidFill>
              <a:schemeClr val="tx1"/>
            </a:solidFill>
          </a:endParaRPr>
        </a:p>
      </dgm:t>
    </dgm:pt>
    <dgm:pt modelId="{BFB84234-113D-8148-AC99-630EF0614DD0}">
      <dgm:prSet phldrT="[Text]"/>
      <dgm:spPr>
        <a:solidFill>
          <a:schemeClr val="bg1">
            <a:lumMod val="65000"/>
          </a:schemeClr>
        </a:solidFill>
      </dgm:spPr>
      <dgm:t>
        <a:bodyPr/>
        <a:lstStyle/>
        <a:p>
          <a:r>
            <a:rPr lang="en-US" dirty="0">
              <a:solidFill>
                <a:schemeClr val="tx1"/>
              </a:solidFill>
            </a:rPr>
            <a:t>Take a Human-Centered Approach to XR Development</a:t>
          </a:r>
        </a:p>
      </dgm:t>
    </dgm:pt>
    <dgm:pt modelId="{1B01AEAB-34DE-AC48-814F-140C3B9BBA24}" type="parTrans" cxnId="{3AFB7223-8140-BC45-80A3-3E6422C36DA8}">
      <dgm:prSet/>
      <dgm:spPr/>
      <dgm:t>
        <a:bodyPr/>
        <a:lstStyle/>
        <a:p>
          <a:endParaRPr lang="en-US">
            <a:solidFill>
              <a:schemeClr val="tx1"/>
            </a:solidFill>
          </a:endParaRPr>
        </a:p>
      </dgm:t>
    </dgm:pt>
    <dgm:pt modelId="{934BD344-073A-9644-B3F3-BF9C9070D5E5}" type="sibTrans" cxnId="{3AFB7223-8140-BC45-80A3-3E6422C36DA8}">
      <dgm:prSet/>
      <dgm:spPr>
        <a:solidFill>
          <a:schemeClr val="tx1"/>
        </a:solidFill>
      </dgm:spPr>
      <dgm:t>
        <a:bodyPr/>
        <a:lstStyle/>
        <a:p>
          <a:endParaRPr lang="en-US" dirty="0">
            <a:solidFill>
              <a:schemeClr val="tx1"/>
            </a:solidFill>
          </a:endParaRPr>
        </a:p>
      </dgm:t>
    </dgm:pt>
    <dgm:pt modelId="{F35F4759-C61D-F648-BB38-9E0FBA3C86F8}">
      <dgm:prSet phldrT="[Text]"/>
      <dgm:spPr>
        <a:solidFill>
          <a:schemeClr val="bg1">
            <a:lumMod val="65000"/>
          </a:schemeClr>
        </a:solidFill>
      </dgm:spPr>
      <dgm:t>
        <a:bodyPr/>
        <a:lstStyle/>
        <a:p>
          <a:r>
            <a:rPr lang="en-US" dirty="0">
              <a:solidFill>
                <a:schemeClr val="tx1"/>
              </a:solidFill>
            </a:rPr>
            <a:t>Track and Assess Gains and Quantify ROI</a:t>
          </a:r>
        </a:p>
      </dgm:t>
    </dgm:pt>
    <dgm:pt modelId="{42BFADF0-A689-0B47-A7F4-71F1C5AC9393}" type="parTrans" cxnId="{81368DA6-75DB-5D4F-B43B-B832FC654CE7}">
      <dgm:prSet/>
      <dgm:spPr/>
      <dgm:t>
        <a:bodyPr/>
        <a:lstStyle/>
        <a:p>
          <a:endParaRPr lang="en-US">
            <a:solidFill>
              <a:schemeClr val="tx1"/>
            </a:solidFill>
          </a:endParaRPr>
        </a:p>
      </dgm:t>
    </dgm:pt>
    <dgm:pt modelId="{9D67A383-F708-BE4E-9FB0-752DA2CBD88C}" type="sibTrans" cxnId="{81368DA6-75DB-5D4F-B43B-B832FC654CE7}">
      <dgm:prSet/>
      <dgm:spPr/>
      <dgm:t>
        <a:bodyPr/>
        <a:lstStyle/>
        <a:p>
          <a:endParaRPr lang="en-US">
            <a:solidFill>
              <a:schemeClr val="tx1"/>
            </a:solidFill>
          </a:endParaRPr>
        </a:p>
      </dgm:t>
    </dgm:pt>
    <dgm:pt modelId="{ABFBDB6C-A164-4540-972E-C3CDB66D4AA0}" type="pres">
      <dgm:prSet presAssocID="{1E6C687B-5E30-5641-BDCE-E1E1317913B8}" presName="Name0" presStyleCnt="0">
        <dgm:presLayoutVars>
          <dgm:dir/>
          <dgm:resizeHandles val="exact"/>
        </dgm:presLayoutVars>
      </dgm:prSet>
      <dgm:spPr/>
    </dgm:pt>
    <dgm:pt modelId="{7BDD2C65-DE35-4745-B384-9C99B63D3B3F}" type="pres">
      <dgm:prSet presAssocID="{981E6ECA-85ED-5C41-8554-F06AEEFEEAB7}" presName="node" presStyleLbl="node1" presStyleIdx="0" presStyleCnt="4">
        <dgm:presLayoutVars>
          <dgm:bulletEnabled val="1"/>
        </dgm:presLayoutVars>
      </dgm:prSet>
      <dgm:spPr/>
    </dgm:pt>
    <dgm:pt modelId="{16C116F5-F63F-D84E-8A89-0777EB92A769}" type="pres">
      <dgm:prSet presAssocID="{D5032B68-6BAC-9840-8CE5-2F39083EA554}" presName="sibTrans" presStyleLbl="sibTrans2D1" presStyleIdx="0" presStyleCnt="3"/>
      <dgm:spPr/>
    </dgm:pt>
    <dgm:pt modelId="{25837AA4-0FE1-CB48-8AAE-6FDE2CC33A9B}" type="pres">
      <dgm:prSet presAssocID="{D5032B68-6BAC-9840-8CE5-2F39083EA554}" presName="connectorText" presStyleLbl="sibTrans2D1" presStyleIdx="0" presStyleCnt="3"/>
      <dgm:spPr/>
    </dgm:pt>
    <dgm:pt modelId="{0FABF1DE-8FF7-4D42-BE34-B60438BC14D5}" type="pres">
      <dgm:prSet presAssocID="{3423DDB3-73DB-D441-929A-16A864C7074A}" presName="node" presStyleLbl="node1" presStyleIdx="1" presStyleCnt="4">
        <dgm:presLayoutVars>
          <dgm:bulletEnabled val="1"/>
        </dgm:presLayoutVars>
      </dgm:prSet>
      <dgm:spPr/>
    </dgm:pt>
    <dgm:pt modelId="{F4C4F15C-1EE8-8646-A09B-FF1A63AA8E8B}" type="pres">
      <dgm:prSet presAssocID="{70926694-A1A1-AC45-9B6A-854882C60089}" presName="sibTrans" presStyleLbl="sibTrans2D1" presStyleIdx="1" presStyleCnt="3"/>
      <dgm:spPr/>
    </dgm:pt>
    <dgm:pt modelId="{368FC855-0966-134A-A741-F35193FB6BAB}" type="pres">
      <dgm:prSet presAssocID="{70926694-A1A1-AC45-9B6A-854882C60089}" presName="connectorText" presStyleLbl="sibTrans2D1" presStyleIdx="1" presStyleCnt="3"/>
      <dgm:spPr/>
    </dgm:pt>
    <dgm:pt modelId="{D694446A-72E7-1345-B8FF-5D105929D960}" type="pres">
      <dgm:prSet presAssocID="{BFB84234-113D-8148-AC99-630EF0614DD0}" presName="node" presStyleLbl="node1" presStyleIdx="2" presStyleCnt="4">
        <dgm:presLayoutVars>
          <dgm:bulletEnabled val="1"/>
        </dgm:presLayoutVars>
      </dgm:prSet>
      <dgm:spPr/>
    </dgm:pt>
    <dgm:pt modelId="{F9BD2B54-BB6F-8D43-9E7E-E3ED06ED5995}" type="pres">
      <dgm:prSet presAssocID="{934BD344-073A-9644-B3F3-BF9C9070D5E5}" presName="sibTrans" presStyleLbl="sibTrans2D1" presStyleIdx="2" presStyleCnt="3"/>
      <dgm:spPr/>
    </dgm:pt>
    <dgm:pt modelId="{69F10163-8E9A-2240-B5D9-96A43725374D}" type="pres">
      <dgm:prSet presAssocID="{934BD344-073A-9644-B3F3-BF9C9070D5E5}" presName="connectorText" presStyleLbl="sibTrans2D1" presStyleIdx="2" presStyleCnt="3"/>
      <dgm:spPr/>
    </dgm:pt>
    <dgm:pt modelId="{FD10FBDD-73D2-574B-A077-D8F66474960A}" type="pres">
      <dgm:prSet presAssocID="{F35F4759-C61D-F648-BB38-9E0FBA3C86F8}" presName="node" presStyleLbl="node1" presStyleIdx="3" presStyleCnt="4">
        <dgm:presLayoutVars>
          <dgm:bulletEnabled val="1"/>
        </dgm:presLayoutVars>
      </dgm:prSet>
      <dgm:spPr/>
    </dgm:pt>
  </dgm:ptLst>
  <dgm:cxnLst>
    <dgm:cxn modelId="{B62AA60B-ED09-7547-9CFB-3DA6B2425E01}" type="presOf" srcId="{934BD344-073A-9644-B3F3-BF9C9070D5E5}" destId="{F9BD2B54-BB6F-8D43-9E7E-E3ED06ED5995}" srcOrd="0" destOrd="0" presId="urn:microsoft.com/office/officeart/2005/8/layout/process1"/>
    <dgm:cxn modelId="{5C2E070C-2571-7142-B06E-11103F4247CE}" srcId="{1E6C687B-5E30-5641-BDCE-E1E1317913B8}" destId="{3423DDB3-73DB-D441-929A-16A864C7074A}" srcOrd="1" destOrd="0" parTransId="{D562EB6A-1799-DE40-9CF9-4440D2E20498}" sibTransId="{70926694-A1A1-AC45-9B6A-854882C60089}"/>
    <dgm:cxn modelId="{C5206410-5137-7F43-B971-7E6FF198082B}" type="presOf" srcId="{70926694-A1A1-AC45-9B6A-854882C60089}" destId="{368FC855-0966-134A-A741-F35193FB6BAB}" srcOrd="1" destOrd="0" presId="urn:microsoft.com/office/officeart/2005/8/layout/process1"/>
    <dgm:cxn modelId="{8A842016-EB4A-5343-9A74-304C606D680E}" type="presOf" srcId="{3423DDB3-73DB-D441-929A-16A864C7074A}" destId="{0FABF1DE-8FF7-4D42-BE34-B60438BC14D5}" srcOrd="0" destOrd="0" presId="urn:microsoft.com/office/officeart/2005/8/layout/process1"/>
    <dgm:cxn modelId="{3AFB7223-8140-BC45-80A3-3E6422C36DA8}" srcId="{1E6C687B-5E30-5641-BDCE-E1E1317913B8}" destId="{BFB84234-113D-8148-AC99-630EF0614DD0}" srcOrd="2" destOrd="0" parTransId="{1B01AEAB-34DE-AC48-814F-140C3B9BBA24}" sibTransId="{934BD344-073A-9644-B3F3-BF9C9070D5E5}"/>
    <dgm:cxn modelId="{4CF6E633-ABDE-8143-AD7C-672688807F1B}" type="presOf" srcId="{1E6C687B-5E30-5641-BDCE-E1E1317913B8}" destId="{ABFBDB6C-A164-4540-972E-C3CDB66D4AA0}" srcOrd="0" destOrd="0" presId="urn:microsoft.com/office/officeart/2005/8/layout/process1"/>
    <dgm:cxn modelId="{DB2DF935-3BA6-3D49-A73B-14A6CA1B6190}" type="presOf" srcId="{BFB84234-113D-8148-AC99-630EF0614DD0}" destId="{D694446A-72E7-1345-B8FF-5D105929D960}" srcOrd="0" destOrd="0" presId="urn:microsoft.com/office/officeart/2005/8/layout/process1"/>
    <dgm:cxn modelId="{6BB96A5F-44D9-DE49-BABC-871D816A9EFA}" type="presOf" srcId="{D5032B68-6BAC-9840-8CE5-2F39083EA554}" destId="{25837AA4-0FE1-CB48-8AAE-6FDE2CC33A9B}" srcOrd="1" destOrd="0" presId="urn:microsoft.com/office/officeart/2005/8/layout/process1"/>
    <dgm:cxn modelId="{26D4FA41-EEE7-9041-BB61-18FDAA08A922}" srcId="{1E6C687B-5E30-5641-BDCE-E1E1317913B8}" destId="{981E6ECA-85ED-5C41-8554-F06AEEFEEAB7}" srcOrd="0" destOrd="0" parTransId="{FE373C00-4AE5-3342-BF24-1821993E6655}" sibTransId="{D5032B68-6BAC-9840-8CE5-2F39083EA554}"/>
    <dgm:cxn modelId="{69FD1956-8938-CD40-BB45-9DF7DBC2E97E}" type="presOf" srcId="{981E6ECA-85ED-5C41-8554-F06AEEFEEAB7}" destId="{7BDD2C65-DE35-4745-B384-9C99B63D3B3F}" srcOrd="0" destOrd="0" presId="urn:microsoft.com/office/officeart/2005/8/layout/process1"/>
    <dgm:cxn modelId="{23596589-A181-9344-8005-8C5E936C7EC9}" type="presOf" srcId="{934BD344-073A-9644-B3F3-BF9C9070D5E5}" destId="{69F10163-8E9A-2240-B5D9-96A43725374D}" srcOrd="1" destOrd="0" presId="urn:microsoft.com/office/officeart/2005/8/layout/process1"/>
    <dgm:cxn modelId="{031E6E98-8B93-504F-BCB2-7820DCC6C219}" type="presOf" srcId="{D5032B68-6BAC-9840-8CE5-2F39083EA554}" destId="{16C116F5-F63F-D84E-8A89-0777EB92A769}" srcOrd="0" destOrd="0" presId="urn:microsoft.com/office/officeart/2005/8/layout/process1"/>
    <dgm:cxn modelId="{1ED4E69C-D723-BF40-BAAD-4FDF3200139A}" type="presOf" srcId="{70926694-A1A1-AC45-9B6A-854882C60089}" destId="{F4C4F15C-1EE8-8646-A09B-FF1A63AA8E8B}" srcOrd="0" destOrd="0" presId="urn:microsoft.com/office/officeart/2005/8/layout/process1"/>
    <dgm:cxn modelId="{81368DA6-75DB-5D4F-B43B-B832FC654CE7}" srcId="{1E6C687B-5E30-5641-BDCE-E1E1317913B8}" destId="{F35F4759-C61D-F648-BB38-9E0FBA3C86F8}" srcOrd="3" destOrd="0" parTransId="{42BFADF0-A689-0B47-A7F4-71F1C5AC9393}" sibTransId="{9D67A383-F708-BE4E-9FB0-752DA2CBD88C}"/>
    <dgm:cxn modelId="{311CCCF9-809B-054D-9E8E-3DA4D81681FC}" type="presOf" srcId="{F35F4759-C61D-F648-BB38-9E0FBA3C86F8}" destId="{FD10FBDD-73D2-574B-A077-D8F66474960A}" srcOrd="0" destOrd="0" presId="urn:microsoft.com/office/officeart/2005/8/layout/process1"/>
    <dgm:cxn modelId="{8FAB8B56-76F1-DF48-BCFF-60C4E3C06CD7}" type="presParOf" srcId="{ABFBDB6C-A164-4540-972E-C3CDB66D4AA0}" destId="{7BDD2C65-DE35-4745-B384-9C99B63D3B3F}" srcOrd="0" destOrd="0" presId="urn:microsoft.com/office/officeart/2005/8/layout/process1"/>
    <dgm:cxn modelId="{96641073-BD6E-8A4F-BD5C-D338E566434F}" type="presParOf" srcId="{ABFBDB6C-A164-4540-972E-C3CDB66D4AA0}" destId="{16C116F5-F63F-D84E-8A89-0777EB92A769}" srcOrd="1" destOrd="0" presId="urn:microsoft.com/office/officeart/2005/8/layout/process1"/>
    <dgm:cxn modelId="{C5D2CD4F-7116-0A4E-ABFA-93AEF2ED0FD1}" type="presParOf" srcId="{16C116F5-F63F-D84E-8A89-0777EB92A769}" destId="{25837AA4-0FE1-CB48-8AAE-6FDE2CC33A9B}" srcOrd="0" destOrd="0" presId="urn:microsoft.com/office/officeart/2005/8/layout/process1"/>
    <dgm:cxn modelId="{D5798C22-9AE5-EA4F-93F7-E1BAB19BEB6A}" type="presParOf" srcId="{ABFBDB6C-A164-4540-972E-C3CDB66D4AA0}" destId="{0FABF1DE-8FF7-4D42-BE34-B60438BC14D5}" srcOrd="2" destOrd="0" presId="urn:microsoft.com/office/officeart/2005/8/layout/process1"/>
    <dgm:cxn modelId="{34222401-6008-0D45-976C-55A740B2325D}" type="presParOf" srcId="{ABFBDB6C-A164-4540-972E-C3CDB66D4AA0}" destId="{F4C4F15C-1EE8-8646-A09B-FF1A63AA8E8B}" srcOrd="3" destOrd="0" presId="urn:microsoft.com/office/officeart/2005/8/layout/process1"/>
    <dgm:cxn modelId="{2D6FB96D-3863-CD42-BD94-DC31225ADC1B}" type="presParOf" srcId="{F4C4F15C-1EE8-8646-A09B-FF1A63AA8E8B}" destId="{368FC855-0966-134A-A741-F35193FB6BAB}" srcOrd="0" destOrd="0" presId="urn:microsoft.com/office/officeart/2005/8/layout/process1"/>
    <dgm:cxn modelId="{FB9B4F3A-C0E9-C440-8919-A621859F98E5}" type="presParOf" srcId="{ABFBDB6C-A164-4540-972E-C3CDB66D4AA0}" destId="{D694446A-72E7-1345-B8FF-5D105929D960}" srcOrd="4" destOrd="0" presId="urn:microsoft.com/office/officeart/2005/8/layout/process1"/>
    <dgm:cxn modelId="{599F97A5-0748-5A47-8849-5877D43B7241}" type="presParOf" srcId="{ABFBDB6C-A164-4540-972E-C3CDB66D4AA0}" destId="{F9BD2B54-BB6F-8D43-9E7E-E3ED06ED5995}" srcOrd="5" destOrd="0" presId="urn:microsoft.com/office/officeart/2005/8/layout/process1"/>
    <dgm:cxn modelId="{740393B4-188C-0045-BCBE-C786AC73789F}" type="presParOf" srcId="{F9BD2B54-BB6F-8D43-9E7E-E3ED06ED5995}" destId="{69F10163-8E9A-2240-B5D9-96A43725374D}" srcOrd="0" destOrd="0" presId="urn:microsoft.com/office/officeart/2005/8/layout/process1"/>
    <dgm:cxn modelId="{3DDBDA74-208F-5C42-8D0F-8730C2450061}" type="presParOf" srcId="{ABFBDB6C-A164-4540-972E-C3CDB66D4AA0}" destId="{FD10FBDD-73D2-574B-A077-D8F66474960A}" srcOrd="6"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6C687B-5E30-5641-BDCE-E1E1317913B8}" type="doc">
      <dgm:prSet loTypeId="urn:microsoft.com/office/officeart/2005/8/layout/process1" loCatId="" qsTypeId="urn:microsoft.com/office/officeart/2005/8/quickstyle/simple1" qsCatId="simple" csTypeId="urn:microsoft.com/office/officeart/2005/8/colors/accent1_2" csCatId="accent1" phldr="1"/>
      <dgm:spPr/>
    </dgm:pt>
    <dgm:pt modelId="{981E6ECA-85ED-5C41-8554-F06AEEFEEAB7}">
      <dgm:prSet phldrT="[Text]"/>
      <dgm:spPr>
        <a:solidFill>
          <a:srgbClr val="A6A6A6"/>
        </a:solidFill>
      </dgm:spPr>
      <dgm:t>
        <a:bodyPr/>
        <a:lstStyle/>
        <a:p>
          <a:r>
            <a:rPr lang="en-US" dirty="0">
              <a:solidFill>
                <a:schemeClr val="tx1"/>
              </a:solidFill>
            </a:rPr>
            <a:t>Build Roadmap to Align High Value Use Cases with XR Capabilities</a:t>
          </a:r>
        </a:p>
      </dgm:t>
    </dgm:pt>
    <dgm:pt modelId="{FE373C00-4AE5-3342-BF24-1821993E6655}" type="parTrans" cxnId="{26D4FA41-EEE7-9041-BB61-18FDAA08A922}">
      <dgm:prSet/>
      <dgm:spPr/>
      <dgm:t>
        <a:bodyPr/>
        <a:lstStyle/>
        <a:p>
          <a:endParaRPr lang="en-US">
            <a:solidFill>
              <a:schemeClr val="tx1"/>
            </a:solidFill>
          </a:endParaRPr>
        </a:p>
      </dgm:t>
    </dgm:pt>
    <dgm:pt modelId="{D5032B68-6BAC-9840-8CE5-2F39083EA554}" type="sibTrans" cxnId="{26D4FA41-EEE7-9041-BB61-18FDAA08A922}">
      <dgm:prSet/>
      <dgm:spPr>
        <a:solidFill>
          <a:schemeClr val="tx1"/>
        </a:solidFill>
      </dgm:spPr>
      <dgm:t>
        <a:bodyPr/>
        <a:lstStyle/>
        <a:p>
          <a:endParaRPr lang="en-US" dirty="0">
            <a:solidFill>
              <a:schemeClr val="tx1"/>
            </a:solidFill>
          </a:endParaRPr>
        </a:p>
      </dgm:t>
    </dgm:pt>
    <dgm:pt modelId="{3423DDB3-73DB-D441-929A-16A864C7074A}">
      <dgm:prSet phldrT="[Text]"/>
      <dgm:spPr>
        <a:solidFill>
          <a:srgbClr val="A6A6A6"/>
        </a:solidFill>
      </dgm:spPr>
      <dgm:t>
        <a:bodyPr/>
        <a:lstStyle/>
        <a:p>
          <a:r>
            <a:rPr lang="en-US" dirty="0">
              <a:solidFill>
                <a:schemeClr val="tx1"/>
              </a:solidFill>
            </a:rPr>
            <a:t>Implement XR Architecture and Infrastructure</a:t>
          </a:r>
        </a:p>
      </dgm:t>
    </dgm:pt>
    <dgm:pt modelId="{D562EB6A-1799-DE40-9CF9-4440D2E20498}" type="parTrans" cxnId="{5C2E070C-2571-7142-B06E-11103F4247CE}">
      <dgm:prSet/>
      <dgm:spPr/>
      <dgm:t>
        <a:bodyPr/>
        <a:lstStyle/>
        <a:p>
          <a:endParaRPr lang="en-US">
            <a:solidFill>
              <a:schemeClr val="tx1"/>
            </a:solidFill>
          </a:endParaRPr>
        </a:p>
      </dgm:t>
    </dgm:pt>
    <dgm:pt modelId="{70926694-A1A1-AC45-9B6A-854882C60089}" type="sibTrans" cxnId="{5C2E070C-2571-7142-B06E-11103F4247CE}">
      <dgm:prSet/>
      <dgm:spPr>
        <a:solidFill>
          <a:schemeClr val="tx1"/>
        </a:solidFill>
      </dgm:spPr>
      <dgm:t>
        <a:bodyPr/>
        <a:lstStyle/>
        <a:p>
          <a:endParaRPr lang="en-US" dirty="0">
            <a:solidFill>
              <a:schemeClr val="tx1"/>
            </a:solidFill>
          </a:endParaRPr>
        </a:p>
      </dgm:t>
    </dgm:pt>
    <dgm:pt modelId="{BFB84234-113D-8148-AC99-630EF0614DD0}">
      <dgm:prSet phldrT="[Text]"/>
      <dgm:spPr>
        <a:solidFill>
          <a:srgbClr val="23D64C"/>
        </a:solidFill>
      </dgm:spPr>
      <dgm:t>
        <a:bodyPr/>
        <a:lstStyle/>
        <a:p>
          <a:r>
            <a:rPr lang="en-US" dirty="0">
              <a:solidFill>
                <a:schemeClr val="tx1"/>
              </a:solidFill>
            </a:rPr>
            <a:t>Take a Human-Centered Approach to XR Development</a:t>
          </a:r>
        </a:p>
      </dgm:t>
    </dgm:pt>
    <dgm:pt modelId="{1B01AEAB-34DE-AC48-814F-140C3B9BBA24}" type="parTrans" cxnId="{3AFB7223-8140-BC45-80A3-3E6422C36DA8}">
      <dgm:prSet/>
      <dgm:spPr/>
      <dgm:t>
        <a:bodyPr/>
        <a:lstStyle/>
        <a:p>
          <a:endParaRPr lang="en-US">
            <a:solidFill>
              <a:schemeClr val="tx1"/>
            </a:solidFill>
          </a:endParaRPr>
        </a:p>
      </dgm:t>
    </dgm:pt>
    <dgm:pt modelId="{934BD344-073A-9644-B3F3-BF9C9070D5E5}" type="sibTrans" cxnId="{3AFB7223-8140-BC45-80A3-3E6422C36DA8}">
      <dgm:prSet/>
      <dgm:spPr>
        <a:solidFill>
          <a:schemeClr val="tx1"/>
        </a:solidFill>
      </dgm:spPr>
      <dgm:t>
        <a:bodyPr/>
        <a:lstStyle/>
        <a:p>
          <a:endParaRPr lang="en-US" dirty="0">
            <a:solidFill>
              <a:schemeClr val="tx1"/>
            </a:solidFill>
          </a:endParaRPr>
        </a:p>
      </dgm:t>
    </dgm:pt>
    <dgm:pt modelId="{F35F4759-C61D-F648-BB38-9E0FBA3C86F8}">
      <dgm:prSet phldrT="[Text]"/>
      <dgm:spPr>
        <a:solidFill>
          <a:schemeClr val="bg1">
            <a:lumMod val="65000"/>
          </a:schemeClr>
        </a:solidFill>
      </dgm:spPr>
      <dgm:t>
        <a:bodyPr/>
        <a:lstStyle/>
        <a:p>
          <a:r>
            <a:rPr lang="en-US" dirty="0">
              <a:solidFill>
                <a:schemeClr val="tx1"/>
              </a:solidFill>
            </a:rPr>
            <a:t>Track and Assess Gains and Quantify ROI</a:t>
          </a:r>
        </a:p>
      </dgm:t>
    </dgm:pt>
    <dgm:pt modelId="{42BFADF0-A689-0B47-A7F4-71F1C5AC9393}" type="parTrans" cxnId="{81368DA6-75DB-5D4F-B43B-B832FC654CE7}">
      <dgm:prSet/>
      <dgm:spPr/>
      <dgm:t>
        <a:bodyPr/>
        <a:lstStyle/>
        <a:p>
          <a:endParaRPr lang="en-US">
            <a:solidFill>
              <a:schemeClr val="tx1"/>
            </a:solidFill>
          </a:endParaRPr>
        </a:p>
      </dgm:t>
    </dgm:pt>
    <dgm:pt modelId="{9D67A383-F708-BE4E-9FB0-752DA2CBD88C}" type="sibTrans" cxnId="{81368DA6-75DB-5D4F-B43B-B832FC654CE7}">
      <dgm:prSet/>
      <dgm:spPr/>
      <dgm:t>
        <a:bodyPr/>
        <a:lstStyle/>
        <a:p>
          <a:endParaRPr lang="en-US">
            <a:solidFill>
              <a:schemeClr val="tx1"/>
            </a:solidFill>
          </a:endParaRPr>
        </a:p>
      </dgm:t>
    </dgm:pt>
    <dgm:pt modelId="{ABFBDB6C-A164-4540-972E-C3CDB66D4AA0}" type="pres">
      <dgm:prSet presAssocID="{1E6C687B-5E30-5641-BDCE-E1E1317913B8}" presName="Name0" presStyleCnt="0">
        <dgm:presLayoutVars>
          <dgm:dir/>
          <dgm:resizeHandles val="exact"/>
        </dgm:presLayoutVars>
      </dgm:prSet>
      <dgm:spPr/>
    </dgm:pt>
    <dgm:pt modelId="{7BDD2C65-DE35-4745-B384-9C99B63D3B3F}" type="pres">
      <dgm:prSet presAssocID="{981E6ECA-85ED-5C41-8554-F06AEEFEEAB7}" presName="node" presStyleLbl="node1" presStyleIdx="0" presStyleCnt="4">
        <dgm:presLayoutVars>
          <dgm:bulletEnabled val="1"/>
        </dgm:presLayoutVars>
      </dgm:prSet>
      <dgm:spPr/>
    </dgm:pt>
    <dgm:pt modelId="{16C116F5-F63F-D84E-8A89-0777EB92A769}" type="pres">
      <dgm:prSet presAssocID="{D5032B68-6BAC-9840-8CE5-2F39083EA554}" presName="sibTrans" presStyleLbl="sibTrans2D1" presStyleIdx="0" presStyleCnt="3"/>
      <dgm:spPr/>
    </dgm:pt>
    <dgm:pt modelId="{25837AA4-0FE1-CB48-8AAE-6FDE2CC33A9B}" type="pres">
      <dgm:prSet presAssocID="{D5032B68-6BAC-9840-8CE5-2F39083EA554}" presName="connectorText" presStyleLbl="sibTrans2D1" presStyleIdx="0" presStyleCnt="3"/>
      <dgm:spPr/>
    </dgm:pt>
    <dgm:pt modelId="{0FABF1DE-8FF7-4D42-BE34-B60438BC14D5}" type="pres">
      <dgm:prSet presAssocID="{3423DDB3-73DB-D441-929A-16A864C7074A}" presName="node" presStyleLbl="node1" presStyleIdx="1" presStyleCnt="4">
        <dgm:presLayoutVars>
          <dgm:bulletEnabled val="1"/>
        </dgm:presLayoutVars>
      </dgm:prSet>
      <dgm:spPr/>
    </dgm:pt>
    <dgm:pt modelId="{F4C4F15C-1EE8-8646-A09B-FF1A63AA8E8B}" type="pres">
      <dgm:prSet presAssocID="{70926694-A1A1-AC45-9B6A-854882C60089}" presName="sibTrans" presStyleLbl="sibTrans2D1" presStyleIdx="1" presStyleCnt="3"/>
      <dgm:spPr/>
    </dgm:pt>
    <dgm:pt modelId="{368FC855-0966-134A-A741-F35193FB6BAB}" type="pres">
      <dgm:prSet presAssocID="{70926694-A1A1-AC45-9B6A-854882C60089}" presName="connectorText" presStyleLbl="sibTrans2D1" presStyleIdx="1" presStyleCnt="3"/>
      <dgm:spPr/>
    </dgm:pt>
    <dgm:pt modelId="{D694446A-72E7-1345-B8FF-5D105929D960}" type="pres">
      <dgm:prSet presAssocID="{BFB84234-113D-8148-AC99-630EF0614DD0}" presName="node" presStyleLbl="node1" presStyleIdx="2" presStyleCnt="4">
        <dgm:presLayoutVars>
          <dgm:bulletEnabled val="1"/>
        </dgm:presLayoutVars>
      </dgm:prSet>
      <dgm:spPr/>
    </dgm:pt>
    <dgm:pt modelId="{F9BD2B54-BB6F-8D43-9E7E-E3ED06ED5995}" type="pres">
      <dgm:prSet presAssocID="{934BD344-073A-9644-B3F3-BF9C9070D5E5}" presName="sibTrans" presStyleLbl="sibTrans2D1" presStyleIdx="2" presStyleCnt="3"/>
      <dgm:spPr/>
    </dgm:pt>
    <dgm:pt modelId="{69F10163-8E9A-2240-B5D9-96A43725374D}" type="pres">
      <dgm:prSet presAssocID="{934BD344-073A-9644-B3F3-BF9C9070D5E5}" presName="connectorText" presStyleLbl="sibTrans2D1" presStyleIdx="2" presStyleCnt="3"/>
      <dgm:spPr/>
    </dgm:pt>
    <dgm:pt modelId="{FD10FBDD-73D2-574B-A077-D8F66474960A}" type="pres">
      <dgm:prSet presAssocID="{F35F4759-C61D-F648-BB38-9E0FBA3C86F8}" presName="node" presStyleLbl="node1" presStyleIdx="3" presStyleCnt="4">
        <dgm:presLayoutVars>
          <dgm:bulletEnabled val="1"/>
        </dgm:presLayoutVars>
      </dgm:prSet>
      <dgm:spPr/>
    </dgm:pt>
  </dgm:ptLst>
  <dgm:cxnLst>
    <dgm:cxn modelId="{B62AA60B-ED09-7547-9CFB-3DA6B2425E01}" type="presOf" srcId="{934BD344-073A-9644-B3F3-BF9C9070D5E5}" destId="{F9BD2B54-BB6F-8D43-9E7E-E3ED06ED5995}" srcOrd="0" destOrd="0" presId="urn:microsoft.com/office/officeart/2005/8/layout/process1"/>
    <dgm:cxn modelId="{5C2E070C-2571-7142-B06E-11103F4247CE}" srcId="{1E6C687B-5E30-5641-BDCE-E1E1317913B8}" destId="{3423DDB3-73DB-D441-929A-16A864C7074A}" srcOrd="1" destOrd="0" parTransId="{D562EB6A-1799-DE40-9CF9-4440D2E20498}" sibTransId="{70926694-A1A1-AC45-9B6A-854882C60089}"/>
    <dgm:cxn modelId="{C5206410-5137-7F43-B971-7E6FF198082B}" type="presOf" srcId="{70926694-A1A1-AC45-9B6A-854882C60089}" destId="{368FC855-0966-134A-A741-F35193FB6BAB}" srcOrd="1" destOrd="0" presId="urn:microsoft.com/office/officeart/2005/8/layout/process1"/>
    <dgm:cxn modelId="{8A842016-EB4A-5343-9A74-304C606D680E}" type="presOf" srcId="{3423DDB3-73DB-D441-929A-16A864C7074A}" destId="{0FABF1DE-8FF7-4D42-BE34-B60438BC14D5}" srcOrd="0" destOrd="0" presId="urn:microsoft.com/office/officeart/2005/8/layout/process1"/>
    <dgm:cxn modelId="{3AFB7223-8140-BC45-80A3-3E6422C36DA8}" srcId="{1E6C687B-5E30-5641-BDCE-E1E1317913B8}" destId="{BFB84234-113D-8148-AC99-630EF0614DD0}" srcOrd="2" destOrd="0" parTransId="{1B01AEAB-34DE-AC48-814F-140C3B9BBA24}" sibTransId="{934BD344-073A-9644-B3F3-BF9C9070D5E5}"/>
    <dgm:cxn modelId="{4CF6E633-ABDE-8143-AD7C-672688807F1B}" type="presOf" srcId="{1E6C687B-5E30-5641-BDCE-E1E1317913B8}" destId="{ABFBDB6C-A164-4540-972E-C3CDB66D4AA0}" srcOrd="0" destOrd="0" presId="urn:microsoft.com/office/officeart/2005/8/layout/process1"/>
    <dgm:cxn modelId="{DB2DF935-3BA6-3D49-A73B-14A6CA1B6190}" type="presOf" srcId="{BFB84234-113D-8148-AC99-630EF0614DD0}" destId="{D694446A-72E7-1345-B8FF-5D105929D960}" srcOrd="0" destOrd="0" presId="urn:microsoft.com/office/officeart/2005/8/layout/process1"/>
    <dgm:cxn modelId="{6BB96A5F-44D9-DE49-BABC-871D816A9EFA}" type="presOf" srcId="{D5032B68-6BAC-9840-8CE5-2F39083EA554}" destId="{25837AA4-0FE1-CB48-8AAE-6FDE2CC33A9B}" srcOrd="1" destOrd="0" presId="urn:microsoft.com/office/officeart/2005/8/layout/process1"/>
    <dgm:cxn modelId="{26D4FA41-EEE7-9041-BB61-18FDAA08A922}" srcId="{1E6C687B-5E30-5641-BDCE-E1E1317913B8}" destId="{981E6ECA-85ED-5C41-8554-F06AEEFEEAB7}" srcOrd="0" destOrd="0" parTransId="{FE373C00-4AE5-3342-BF24-1821993E6655}" sibTransId="{D5032B68-6BAC-9840-8CE5-2F39083EA554}"/>
    <dgm:cxn modelId="{69FD1956-8938-CD40-BB45-9DF7DBC2E97E}" type="presOf" srcId="{981E6ECA-85ED-5C41-8554-F06AEEFEEAB7}" destId="{7BDD2C65-DE35-4745-B384-9C99B63D3B3F}" srcOrd="0" destOrd="0" presId="urn:microsoft.com/office/officeart/2005/8/layout/process1"/>
    <dgm:cxn modelId="{23596589-A181-9344-8005-8C5E936C7EC9}" type="presOf" srcId="{934BD344-073A-9644-B3F3-BF9C9070D5E5}" destId="{69F10163-8E9A-2240-B5D9-96A43725374D}" srcOrd="1" destOrd="0" presId="urn:microsoft.com/office/officeart/2005/8/layout/process1"/>
    <dgm:cxn modelId="{031E6E98-8B93-504F-BCB2-7820DCC6C219}" type="presOf" srcId="{D5032B68-6BAC-9840-8CE5-2F39083EA554}" destId="{16C116F5-F63F-D84E-8A89-0777EB92A769}" srcOrd="0" destOrd="0" presId="urn:microsoft.com/office/officeart/2005/8/layout/process1"/>
    <dgm:cxn modelId="{1ED4E69C-D723-BF40-BAAD-4FDF3200139A}" type="presOf" srcId="{70926694-A1A1-AC45-9B6A-854882C60089}" destId="{F4C4F15C-1EE8-8646-A09B-FF1A63AA8E8B}" srcOrd="0" destOrd="0" presId="urn:microsoft.com/office/officeart/2005/8/layout/process1"/>
    <dgm:cxn modelId="{81368DA6-75DB-5D4F-B43B-B832FC654CE7}" srcId="{1E6C687B-5E30-5641-BDCE-E1E1317913B8}" destId="{F35F4759-C61D-F648-BB38-9E0FBA3C86F8}" srcOrd="3" destOrd="0" parTransId="{42BFADF0-A689-0B47-A7F4-71F1C5AC9393}" sibTransId="{9D67A383-F708-BE4E-9FB0-752DA2CBD88C}"/>
    <dgm:cxn modelId="{311CCCF9-809B-054D-9E8E-3DA4D81681FC}" type="presOf" srcId="{F35F4759-C61D-F648-BB38-9E0FBA3C86F8}" destId="{FD10FBDD-73D2-574B-A077-D8F66474960A}" srcOrd="0" destOrd="0" presId="urn:microsoft.com/office/officeart/2005/8/layout/process1"/>
    <dgm:cxn modelId="{8FAB8B56-76F1-DF48-BCFF-60C4E3C06CD7}" type="presParOf" srcId="{ABFBDB6C-A164-4540-972E-C3CDB66D4AA0}" destId="{7BDD2C65-DE35-4745-B384-9C99B63D3B3F}" srcOrd="0" destOrd="0" presId="urn:microsoft.com/office/officeart/2005/8/layout/process1"/>
    <dgm:cxn modelId="{96641073-BD6E-8A4F-BD5C-D338E566434F}" type="presParOf" srcId="{ABFBDB6C-A164-4540-972E-C3CDB66D4AA0}" destId="{16C116F5-F63F-D84E-8A89-0777EB92A769}" srcOrd="1" destOrd="0" presId="urn:microsoft.com/office/officeart/2005/8/layout/process1"/>
    <dgm:cxn modelId="{C5D2CD4F-7116-0A4E-ABFA-93AEF2ED0FD1}" type="presParOf" srcId="{16C116F5-F63F-D84E-8A89-0777EB92A769}" destId="{25837AA4-0FE1-CB48-8AAE-6FDE2CC33A9B}" srcOrd="0" destOrd="0" presId="urn:microsoft.com/office/officeart/2005/8/layout/process1"/>
    <dgm:cxn modelId="{D5798C22-9AE5-EA4F-93F7-E1BAB19BEB6A}" type="presParOf" srcId="{ABFBDB6C-A164-4540-972E-C3CDB66D4AA0}" destId="{0FABF1DE-8FF7-4D42-BE34-B60438BC14D5}" srcOrd="2" destOrd="0" presId="urn:microsoft.com/office/officeart/2005/8/layout/process1"/>
    <dgm:cxn modelId="{34222401-6008-0D45-976C-55A740B2325D}" type="presParOf" srcId="{ABFBDB6C-A164-4540-972E-C3CDB66D4AA0}" destId="{F4C4F15C-1EE8-8646-A09B-FF1A63AA8E8B}" srcOrd="3" destOrd="0" presId="urn:microsoft.com/office/officeart/2005/8/layout/process1"/>
    <dgm:cxn modelId="{2D6FB96D-3863-CD42-BD94-DC31225ADC1B}" type="presParOf" srcId="{F4C4F15C-1EE8-8646-A09B-FF1A63AA8E8B}" destId="{368FC855-0966-134A-A741-F35193FB6BAB}" srcOrd="0" destOrd="0" presId="urn:microsoft.com/office/officeart/2005/8/layout/process1"/>
    <dgm:cxn modelId="{FB9B4F3A-C0E9-C440-8919-A621859F98E5}" type="presParOf" srcId="{ABFBDB6C-A164-4540-972E-C3CDB66D4AA0}" destId="{D694446A-72E7-1345-B8FF-5D105929D960}" srcOrd="4" destOrd="0" presId="urn:microsoft.com/office/officeart/2005/8/layout/process1"/>
    <dgm:cxn modelId="{599F97A5-0748-5A47-8849-5877D43B7241}" type="presParOf" srcId="{ABFBDB6C-A164-4540-972E-C3CDB66D4AA0}" destId="{F9BD2B54-BB6F-8D43-9E7E-E3ED06ED5995}" srcOrd="5" destOrd="0" presId="urn:microsoft.com/office/officeart/2005/8/layout/process1"/>
    <dgm:cxn modelId="{740393B4-188C-0045-BCBE-C786AC73789F}" type="presParOf" srcId="{F9BD2B54-BB6F-8D43-9E7E-E3ED06ED5995}" destId="{69F10163-8E9A-2240-B5D9-96A43725374D}" srcOrd="0" destOrd="0" presId="urn:microsoft.com/office/officeart/2005/8/layout/process1"/>
    <dgm:cxn modelId="{3DDBDA74-208F-5C42-8D0F-8730C2450061}" type="presParOf" srcId="{ABFBDB6C-A164-4540-972E-C3CDB66D4AA0}" destId="{FD10FBDD-73D2-574B-A077-D8F66474960A}" srcOrd="6"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6C687B-5E30-5641-BDCE-E1E1317913B8}" type="doc">
      <dgm:prSet loTypeId="urn:microsoft.com/office/officeart/2005/8/layout/process1" loCatId="" qsTypeId="urn:microsoft.com/office/officeart/2005/8/quickstyle/simple1" qsCatId="simple" csTypeId="urn:microsoft.com/office/officeart/2005/8/colors/accent1_2" csCatId="accent1" phldr="1"/>
      <dgm:spPr/>
    </dgm:pt>
    <dgm:pt modelId="{981E6ECA-85ED-5C41-8554-F06AEEFEEAB7}">
      <dgm:prSet phldrT="[Text]"/>
      <dgm:spPr>
        <a:solidFill>
          <a:srgbClr val="A6A6A6"/>
        </a:solidFill>
      </dgm:spPr>
      <dgm:t>
        <a:bodyPr/>
        <a:lstStyle/>
        <a:p>
          <a:r>
            <a:rPr lang="en-US" dirty="0">
              <a:solidFill>
                <a:schemeClr val="tx1"/>
              </a:solidFill>
            </a:rPr>
            <a:t>Build Roadmap to Align High Value Use Cases with XR Capabilities</a:t>
          </a:r>
        </a:p>
      </dgm:t>
    </dgm:pt>
    <dgm:pt modelId="{FE373C00-4AE5-3342-BF24-1821993E6655}" type="parTrans" cxnId="{26D4FA41-EEE7-9041-BB61-18FDAA08A922}">
      <dgm:prSet/>
      <dgm:spPr/>
      <dgm:t>
        <a:bodyPr/>
        <a:lstStyle/>
        <a:p>
          <a:endParaRPr lang="en-US">
            <a:solidFill>
              <a:schemeClr val="tx1"/>
            </a:solidFill>
          </a:endParaRPr>
        </a:p>
      </dgm:t>
    </dgm:pt>
    <dgm:pt modelId="{D5032B68-6BAC-9840-8CE5-2F39083EA554}" type="sibTrans" cxnId="{26D4FA41-EEE7-9041-BB61-18FDAA08A922}">
      <dgm:prSet/>
      <dgm:spPr>
        <a:solidFill>
          <a:schemeClr val="tx1"/>
        </a:solidFill>
      </dgm:spPr>
      <dgm:t>
        <a:bodyPr/>
        <a:lstStyle/>
        <a:p>
          <a:endParaRPr lang="en-US" dirty="0">
            <a:solidFill>
              <a:schemeClr val="tx1"/>
            </a:solidFill>
          </a:endParaRPr>
        </a:p>
      </dgm:t>
    </dgm:pt>
    <dgm:pt modelId="{3423DDB3-73DB-D441-929A-16A864C7074A}">
      <dgm:prSet phldrT="[Text]"/>
      <dgm:spPr>
        <a:solidFill>
          <a:srgbClr val="A6A6A6"/>
        </a:solidFill>
      </dgm:spPr>
      <dgm:t>
        <a:bodyPr/>
        <a:lstStyle/>
        <a:p>
          <a:r>
            <a:rPr lang="en-US" dirty="0">
              <a:solidFill>
                <a:schemeClr val="tx1"/>
              </a:solidFill>
            </a:rPr>
            <a:t>Implement XR Architecture and Infrastructure</a:t>
          </a:r>
        </a:p>
      </dgm:t>
    </dgm:pt>
    <dgm:pt modelId="{D562EB6A-1799-DE40-9CF9-4440D2E20498}" type="parTrans" cxnId="{5C2E070C-2571-7142-B06E-11103F4247CE}">
      <dgm:prSet/>
      <dgm:spPr/>
      <dgm:t>
        <a:bodyPr/>
        <a:lstStyle/>
        <a:p>
          <a:endParaRPr lang="en-US">
            <a:solidFill>
              <a:schemeClr val="tx1"/>
            </a:solidFill>
          </a:endParaRPr>
        </a:p>
      </dgm:t>
    </dgm:pt>
    <dgm:pt modelId="{70926694-A1A1-AC45-9B6A-854882C60089}" type="sibTrans" cxnId="{5C2E070C-2571-7142-B06E-11103F4247CE}">
      <dgm:prSet/>
      <dgm:spPr>
        <a:solidFill>
          <a:schemeClr val="tx1"/>
        </a:solidFill>
      </dgm:spPr>
      <dgm:t>
        <a:bodyPr/>
        <a:lstStyle/>
        <a:p>
          <a:endParaRPr lang="en-US" dirty="0">
            <a:solidFill>
              <a:schemeClr val="tx1"/>
            </a:solidFill>
          </a:endParaRPr>
        </a:p>
      </dgm:t>
    </dgm:pt>
    <dgm:pt modelId="{BFB84234-113D-8148-AC99-630EF0614DD0}">
      <dgm:prSet phldrT="[Text]"/>
      <dgm:spPr>
        <a:solidFill>
          <a:srgbClr val="A6A6A6"/>
        </a:solidFill>
      </dgm:spPr>
      <dgm:t>
        <a:bodyPr/>
        <a:lstStyle/>
        <a:p>
          <a:r>
            <a:rPr lang="en-US" dirty="0">
              <a:solidFill>
                <a:schemeClr val="tx1"/>
              </a:solidFill>
            </a:rPr>
            <a:t>Take a Human-Centered Approach to XR Development</a:t>
          </a:r>
        </a:p>
      </dgm:t>
    </dgm:pt>
    <dgm:pt modelId="{1B01AEAB-34DE-AC48-814F-140C3B9BBA24}" type="parTrans" cxnId="{3AFB7223-8140-BC45-80A3-3E6422C36DA8}">
      <dgm:prSet/>
      <dgm:spPr/>
      <dgm:t>
        <a:bodyPr/>
        <a:lstStyle/>
        <a:p>
          <a:endParaRPr lang="en-US">
            <a:solidFill>
              <a:schemeClr val="tx1"/>
            </a:solidFill>
          </a:endParaRPr>
        </a:p>
      </dgm:t>
    </dgm:pt>
    <dgm:pt modelId="{934BD344-073A-9644-B3F3-BF9C9070D5E5}" type="sibTrans" cxnId="{3AFB7223-8140-BC45-80A3-3E6422C36DA8}">
      <dgm:prSet/>
      <dgm:spPr>
        <a:solidFill>
          <a:schemeClr val="tx1"/>
        </a:solidFill>
      </dgm:spPr>
      <dgm:t>
        <a:bodyPr/>
        <a:lstStyle/>
        <a:p>
          <a:endParaRPr lang="en-US" dirty="0">
            <a:solidFill>
              <a:schemeClr val="tx1"/>
            </a:solidFill>
          </a:endParaRPr>
        </a:p>
      </dgm:t>
    </dgm:pt>
    <dgm:pt modelId="{F35F4759-C61D-F648-BB38-9E0FBA3C86F8}">
      <dgm:prSet phldrT="[Text]"/>
      <dgm:spPr>
        <a:solidFill>
          <a:srgbClr val="23D64C"/>
        </a:solidFill>
      </dgm:spPr>
      <dgm:t>
        <a:bodyPr/>
        <a:lstStyle/>
        <a:p>
          <a:r>
            <a:rPr lang="en-US" dirty="0">
              <a:solidFill>
                <a:schemeClr val="tx1"/>
              </a:solidFill>
            </a:rPr>
            <a:t>Track and Assess Gains and Quantify ROI</a:t>
          </a:r>
        </a:p>
      </dgm:t>
    </dgm:pt>
    <dgm:pt modelId="{42BFADF0-A689-0B47-A7F4-71F1C5AC9393}" type="parTrans" cxnId="{81368DA6-75DB-5D4F-B43B-B832FC654CE7}">
      <dgm:prSet/>
      <dgm:spPr/>
      <dgm:t>
        <a:bodyPr/>
        <a:lstStyle/>
        <a:p>
          <a:endParaRPr lang="en-US">
            <a:solidFill>
              <a:schemeClr val="tx1"/>
            </a:solidFill>
          </a:endParaRPr>
        </a:p>
      </dgm:t>
    </dgm:pt>
    <dgm:pt modelId="{9D67A383-F708-BE4E-9FB0-752DA2CBD88C}" type="sibTrans" cxnId="{81368DA6-75DB-5D4F-B43B-B832FC654CE7}">
      <dgm:prSet/>
      <dgm:spPr/>
      <dgm:t>
        <a:bodyPr/>
        <a:lstStyle/>
        <a:p>
          <a:endParaRPr lang="en-US">
            <a:solidFill>
              <a:schemeClr val="tx1"/>
            </a:solidFill>
          </a:endParaRPr>
        </a:p>
      </dgm:t>
    </dgm:pt>
    <dgm:pt modelId="{ABFBDB6C-A164-4540-972E-C3CDB66D4AA0}" type="pres">
      <dgm:prSet presAssocID="{1E6C687B-5E30-5641-BDCE-E1E1317913B8}" presName="Name0" presStyleCnt="0">
        <dgm:presLayoutVars>
          <dgm:dir/>
          <dgm:resizeHandles val="exact"/>
        </dgm:presLayoutVars>
      </dgm:prSet>
      <dgm:spPr/>
    </dgm:pt>
    <dgm:pt modelId="{7BDD2C65-DE35-4745-B384-9C99B63D3B3F}" type="pres">
      <dgm:prSet presAssocID="{981E6ECA-85ED-5C41-8554-F06AEEFEEAB7}" presName="node" presStyleLbl="node1" presStyleIdx="0" presStyleCnt="4">
        <dgm:presLayoutVars>
          <dgm:bulletEnabled val="1"/>
        </dgm:presLayoutVars>
      </dgm:prSet>
      <dgm:spPr/>
    </dgm:pt>
    <dgm:pt modelId="{16C116F5-F63F-D84E-8A89-0777EB92A769}" type="pres">
      <dgm:prSet presAssocID="{D5032B68-6BAC-9840-8CE5-2F39083EA554}" presName="sibTrans" presStyleLbl="sibTrans2D1" presStyleIdx="0" presStyleCnt="3"/>
      <dgm:spPr/>
    </dgm:pt>
    <dgm:pt modelId="{25837AA4-0FE1-CB48-8AAE-6FDE2CC33A9B}" type="pres">
      <dgm:prSet presAssocID="{D5032B68-6BAC-9840-8CE5-2F39083EA554}" presName="connectorText" presStyleLbl="sibTrans2D1" presStyleIdx="0" presStyleCnt="3"/>
      <dgm:spPr/>
    </dgm:pt>
    <dgm:pt modelId="{0FABF1DE-8FF7-4D42-BE34-B60438BC14D5}" type="pres">
      <dgm:prSet presAssocID="{3423DDB3-73DB-D441-929A-16A864C7074A}" presName="node" presStyleLbl="node1" presStyleIdx="1" presStyleCnt="4">
        <dgm:presLayoutVars>
          <dgm:bulletEnabled val="1"/>
        </dgm:presLayoutVars>
      </dgm:prSet>
      <dgm:spPr/>
    </dgm:pt>
    <dgm:pt modelId="{F4C4F15C-1EE8-8646-A09B-FF1A63AA8E8B}" type="pres">
      <dgm:prSet presAssocID="{70926694-A1A1-AC45-9B6A-854882C60089}" presName="sibTrans" presStyleLbl="sibTrans2D1" presStyleIdx="1" presStyleCnt="3"/>
      <dgm:spPr/>
    </dgm:pt>
    <dgm:pt modelId="{368FC855-0966-134A-A741-F35193FB6BAB}" type="pres">
      <dgm:prSet presAssocID="{70926694-A1A1-AC45-9B6A-854882C60089}" presName="connectorText" presStyleLbl="sibTrans2D1" presStyleIdx="1" presStyleCnt="3"/>
      <dgm:spPr/>
    </dgm:pt>
    <dgm:pt modelId="{D694446A-72E7-1345-B8FF-5D105929D960}" type="pres">
      <dgm:prSet presAssocID="{BFB84234-113D-8148-AC99-630EF0614DD0}" presName="node" presStyleLbl="node1" presStyleIdx="2" presStyleCnt="4">
        <dgm:presLayoutVars>
          <dgm:bulletEnabled val="1"/>
        </dgm:presLayoutVars>
      </dgm:prSet>
      <dgm:spPr/>
    </dgm:pt>
    <dgm:pt modelId="{F9BD2B54-BB6F-8D43-9E7E-E3ED06ED5995}" type="pres">
      <dgm:prSet presAssocID="{934BD344-073A-9644-B3F3-BF9C9070D5E5}" presName="sibTrans" presStyleLbl="sibTrans2D1" presStyleIdx="2" presStyleCnt="3"/>
      <dgm:spPr/>
    </dgm:pt>
    <dgm:pt modelId="{69F10163-8E9A-2240-B5D9-96A43725374D}" type="pres">
      <dgm:prSet presAssocID="{934BD344-073A-9644-B3F3-BF9C9070D5E5}" presName="connectorText" presStyleLbl="sibTrans2D1" presStyleIdx="2" presStyleCnt="3"/>
      <dgm:spPr/>
    </dgm:pt>
    <dgm:pt modelId="{FD10FBDD-73D2-574B-A077-D8F66474960A}" type="pres">
      <dgm:prSet presAssocID="{F35F4759-C61D-F648-BB38-9E0FBA3C86F8}" presName="node" presStyleLbl="node1" presStyleIdx="3" presStyleCnt="4">
        <dgm:presLayoutVars>
          <dgm:bulletEnabled val="1"/>
        </dgm:presLayoutVars>
      </dgm:prSet>
      <dgm:spPr/>
    </dgm:pt>
  </dgm:ptLst>
  <dgm:cxnLst>
    <dgm:cxn modelId="{B62AA60B-ED09-7547-9CFB-3DA6B2425E01}" type="presOf" srcId="{934BD344-073A-9644-B3F3-BF9C9070D5E5}" destId="{F9BD2B54-BB6F-8D43-9E7E-E3ED06ED5995}" srcOrd="0" destOrd="0" presId="urn:microsoft.com/office/officeart/2005/8/layout/process1"/>
    <dgm:cxn modelId="{5C2E070C-2571-7142-B06E-11103F4247CE}" srcId="{1E6C687B-5E30-5641-BDCE-E1E1317913B8}" destId="{3423DDB3-73DB-D441-929A-16A864C7074A}" srcOrd="1" destOrd="0" parTransId="{D562EB6A-1799-DE40-9CF9-4440D2E20498}" sibTransId="{70926694-A1A1-AC45-9B6A-854882C60089}"/>
    <dgm:cxn modelId="{C5206410-5137-7F43-B971-7E6FF198082B}" type="presOf" srcId="{70926694-A1A1-AC45-9B6A-854882C60089}" destId="{368FC855-0966-134A-A741-F35193FB6BAB}" srcOrd="1" destOrd="0" presId="urn:microsoft.com/office/officeart/2005/8/layout/process1"/>
    <dgm:cxn modelId="{8A842016-EB4A-5343-9A74-304C606D680E}" type="presOf" srcId="{3423DDB3-73DB-D441-929A-16A864C7074A}" destId="{0FABF1DE-8FF7-4D42-BE34-B60438BC14D5}" srcOrd="0" destOrd="0" presId="urn:microsoft.com/office/officeart/2005/8/layout/process1"/>
    <dgm:cxn modelId="{3AFB7223-8140-BC45-80A3-3E6422C36DA8}" srcId="{1E6C687B-5E30-5641-BDCE-E1E1317913B8}" destId="{BFB84234-113D-8148-AC99-630EF0614DD0}" srcOrd="2" destOrd="0" parTransId="{1B01AEAB-34DE-AC48-814F-140C3B9BBA24}" sibTransId="{934BD344-073A-9644-B3F3-BF9C9070D5E5}"/>
    <dgm:cxn modelId="{4CF6E633-ABDE-8143-AD7C-672688807F1B}" type="presOf" srcId="{1E6C687B-5E30-5641-BDCE-E1E1317913B8}" destId="{ABFBDB6C-A164-4540-972E-C3CDB66D4AA0}" srcOrd="0" destOrd="0" presId="urn:microsoft.com/office/officeart/2005/8/layout/process1"/>
    <dgm:cxn modelId="{DB2DF935-3BA6-3D49-A73B-14A6CA1B6190}" type="presOf" srcId="{BFB84234-113D-8148-AC99-630EF0614DD0}" destId="{D694446A-72E7-1345-B8FF-5D105929D960}" srcOrd="0" destOrd="0" presId="urn:microsoft.com/office/officeart/2005/8/layout/process1"/>
    <dgm:cxn modelId="{6BB96A5F-44D9-DE49-BABC-871D816A9EFA}" type="presOf" srcId="{D5032B68-6BAC-9840-8CE5-2F39083EA554}" destId="{25837AA4-0FE1-CB48-8AAE-6FDE2CC33A9B}" srcOrd="1" destOrd="0" presId="urn:microsoft.com/office/officeart/2005/8/layout/process1"/>
    <dgm:cxn modelId="{26D4FA41-EEE7-9041-BB61-18FDAA08A922}" srcId="{1E6C687B-5E30-5641-BDCE-E1E1317913B8}" destId="{981E6ECA-85ED-5C41-8554-F06AEEFEEAB7}" srcOrd="0" destOrd="0" parTransId="{FE373C00-4AE5-3342-BF24-1821993E6655}" sibTransId="{D5032B68-6BAC-9840-8CE5-2F39083EA554}"/>
    <dgm:cxn modelId="{69FD1956-8938-CD40-BB45-9DF7DBC2E97E}" type="presOf" srcId="{981E6ECA-85ED-5C41-8554-F06AEEFEEAB7}" destId="{7BDD2C65-DE35-4745-B384-9C99B63D3B3F}" srcOrd="0" destOrd="0" presId="urn:microsoft.com/office/officeart/2005/8/layout/process1"/>
    <dgm:cxn modelId="{23596589-A181-9344-8005-8C5E936C7EC9}" type="presOf" srcId="{934BD344-073A-9644-B3F3-BF9C9070D5E5}" destId="{69F10163-8E9A-2240-B5D9-96A43725374D}" srcOrd="1" destOrd="0" presId="urn:microsoft.com/office/officeart/2005/8/layout/process1"/>
    <dgm:cxn modelId="{031E6E98-8B93-504F-BCB2-7820DCC6C219}" type="presOf" srcId="{D5032B68-6BAC-9840-8CE5-2F39083EA554}" destId="{16C116F5-F63F-D84E-8A89-0777EB92A769}" srcOrd="0" destOrd="0" presId="urn:microsoft.com/office/officeart/2005/8/layout/process1"/>
    <dgm:cxn modelId="{1ED4E69C-D723-BF40-BAAD-4FDF3200139A}" type="presOf" srcId="{70926694-A1A1-AC45-9B6A-854882C60089}" destId="{F4C4F15C-1EE8-8646-A09B-FF1A63AA8E8B}" srcOrd="0" destOrd="0" presId="urn:microsoft.com/office/officeart/2005/8/layout/process1"/>
    <dgm:cxn modelId="{81368DA6-75DB-5D4F-B43B-B832FC654CE7}" srcId="{1E6C687B-5E30-5641-BDCE-E1E1317913B8}" destId="{F35F4759-C61D-F648-BB38-9E0FBA3C86F8}" srcOrd="3" destOrd="0" parTransId="{42BFADF0-A689-0B47-A7F4-71F1C5AC9393}" sibTransId="{9D67A383-F708-BE4E-9FB0-752DA2CBD88C}"/>
    <dgm:cxn modelId="{311CCCF9-809B-054D-9E8E-3DA4D81681FC}" type="presOf" srcId="{F35F4759-C61D-F648-BB38-9E0FBA3C86F8}" destId="{FD10FBDD-73D2-574B-A077-D8F66474960A}" srcOrd="0" destOrd="0" presId="urn:microsoft.com/office/officeart/2005/8/layout/process1"/>
    <dgm:cxn modelId="{8FAB8B56-76F1-DF48-BCFF-60C4E3C06CD7}" type="presParOf" srcId="{ABFBDB6C-A164-4540-972E-C3CDB66D4AA0}" destId="{7BDD2C65-DE35-4745-B384-9C99B63D3B3F}" srcOrd="0" destOrd="0" presId="urn:microsoft.com/office/officeart/2005/8/layout/process1"/>
    <dgm:cxn modelId="{96641073-BD6E-8A4F-BD5C-D338E566434F}" type="presParOf" srcId="{ABFBDB6C-A164-4540-972E-C3CDB66D4AA0}" destId="{16C116F5-F63F-D84E-8A89-0777EB92A769}" srcOrd="1" destOrd="0" presId="urn:microsoft.com/office/officeart/2005/8/layout/process1"/>
    <dgm:cxn modelId="{C5D2CD4F-7116-0A4E-ABFA-93AEF2ED0FD1}" type="presParOf" srcId="{16C116F5-F63F-D84E-8A89-0777EB92A769}" destId="{25837AA4-0FE1-CB48-8AAE-6FDE2CC33A9B}" srcOrd="0" destOrd="0" presId="urn:microsoft.com/office/officeart/2005/8/layout/process1"/>
    <dgm:cxn modelId="{D5798C22-9AE5-EA4F-93F7-E1BAB19BEB6A}" type="presParOf" srcId="{ABFBDB6C-A164-4540-972E-C3CDB66D4AA0}" destId="{0FABF1DE-8FF7-4D42-BE34-B60438BC14D5}" srcOrd="2" destOrd="0" presId="urn:microsoft.com/office/officeart/2005/8/layout/process1"/>
    <dgm:cxn modelId="{34222401-6008-0D45-976C-55A740B2325D}" type="presParOf" srcId="{ABFBDB6C-A164-4540-972E-C3CDB66D4AA0}" destId="{F4C4F15C-1EE8-8646-A09B-FF1A63AA8E8B}" srcOrd="3" destOrd="0" presId="urn:microsoft.com/office/officeart/2005/8/layout/process1"/>
    <dgm:cxn modelId="{2D6FB96D-3863-CD42-BD94-DC31225ADC1B}" type="presParOf" srcId="{F4C4F15C-1EE8-8646-A09B-FF1A63AA8E8B}" destId="{368FC855-0966-134A-A741-F35193FB6BAB}" srcOrd="0" destOrd="0" presId="urn:microsoft.com/office/officeart/2005/8/layout/process1"/>
    <dgm:cxn modelId="{FB9B4F3A-C0E9-C440-8919-A621859F98E5}" type="presParOf" srcId="{ABFBDB6C-A164-4540-972E-C3CDB66D4AA0}" destId="{D694446A-72E7-1345-B8FF-5D105929D960}" srcOrd="4" destOrd="0" presId="urn:microsoft.com/office/officeart/2005/8/layout/process1"/>
    <dgm:cxn modelId="{599F97A5-0748-5A47-8849-5877D43B7241}" type="presParOf" srcId="{ABFBDB6C-A164-4540-972E-C3CDB66D4AA0}" destId="{F9BD2B54-BB6F-8D43-9E7E-E3ED06ED5995}" srcOrd="5" destOrd="0" presId="urn:microsoft.com/office/officeart/2005/8/layout/process1"/>
    <dgm:cxn modelId="{740393B4-188C-0045-BCBE-C786AC73789F}" type="presParOf" srcId="{F9BD2B54-BB6F-8D43-9E7E-E3ED06ED5995}" destId="{69F10163-8E9A-2240-B5D9-96A43725374D}" srcOrd="0" destOrd="0" presId="urn:microsoft.com/office/officeart/2005/8/layout/process1"/>
    <dgm:cxn modelId="{3DDBDA74-208F-5C42-8D0F-8730C2450061}" type="presParOf" srcId="{ABFBDB6C-A164-4540-972E-C3CDB66D4AA0}" destId="{FD10FBDD-73D2-574B-A077-D8F66474960A}" srcOrd="6"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D2C65-DE35-4745-B384-9C99B63D3B3F}">
      <dsp:nvSpPr>
        <dsp:cNvPr id="0" name=""/>
        <dsp:cNvSpPr/>
      </dsp:nvSpPr>
      <dsp:spPr>
        <a:xfrm>
          <a:off x="5002" y="261260"/>
          <a:ext cx="2187233" cy="1312339"/>
        </a:xfrm>
        <a:prstGeom prst="roundRect">
          <a:avLst>
            <a:gd name="adj" fmla="val 10000"/>
          </a:avLst>
        </a:prstGeom>
        <a:solidFill>
          <a:srgbClr val="23D6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Build Roadmap to Align High Value Use Cases with XR Capabilities</a:t>
          </a:r>
        </a:p>
      </dsp:txBody>
      <dsp:txXfrm>
        <a:off x="43439" y="299697"/>
        <a:ext cx="2110359" cy="1235465"/>
      </dsp:txXfrm>
    </dsp:sp>
    <dsp:sp modelId="{16C116F5-F63F-D84E-8A89-0777EB92A769}">
      <dsp:nvSpPr>
        <dsp:cNvPr id="0" name=""/>
        <dsp:cNvSpPr/>
      </dsp:nvSpPr>
      <dsp:spPr>
        <a:xfrm>
          <a:off x="2410959"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2410959" y="754700"/>
        <a:ext cx="324585" cy="325459"/>
      </dsp:txXfrm>
    </dsp:sp>
    <dsp:sp modelId="{0FABF1DE-8FF7-4D42-BE34-B60438BC14D5}">
      <dsp:nvSpPr>
        <dsp:cNvPr id="0" name=""/>
        <dsp:cNvSpPr/>
      </dsp:nvSpPr>
      <dsp:spPr>
        <a:xfrm>
          <a:off x="3067129" y="261260"/>
          <a:ext cx="2187233" cy="1312339"/>
        </a:xfrm>
        <a:prstGeom prst="roundRect">
          <a:avLst>
            <a:gd name="adj" fmla="val 10000"/>
          </a:avLst>
        </a:prstGeom>
        <a:solidFill>
          <a:srgbClr val="23D6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Implement XR Architecture and Infrastructure</a:t>
          </a:r>
        </a:p>
      </dsp:txBody>
      <dsp:txXfrm>
        <a:off x="3105566" y="299697"/>
        <a:ext cx="2110359" cy="1235465"/>
      </dsp:txXfrm>
    </dsp:sp>
    <dsp:sp modelId="{F4C4F15C-1EE8-8646-A09B-FF1A63AA8E8B}">
      <dsp:nvSpPr>
        <dsp:cNvPr id="0" name=""/>
        <dsp:cNvSpPr/>
      </dsp:nvSpPr>
      <dsp:spPr>
        <a:xfrm>
          <a:off x="5473085"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5473085" y="754700"/>
        <a:ext cx="324585" cy="325459"/>
      </dsp:txXfrm>
    </dsp:sp>
    <dsp:sp modelId="{D694446A-72E7-1345-B8FF-5D105929D960}">
      <dsp:nvSpPr>
        <dsp:cNvPr id="0" name=""/>
        <dsp:cNvSpPr/>
      </dsp:nvSpPr>
      <dsp:spPr>
        <a:xfrm>
          <a:off x="6129255" y="261260"/>
          <a:ext cx="2187233" cy="1312339"/>
        </a:xfrm>
        <a:prstGeom prst="roundRect">
          <a:avLst>
            <a:gd name="adj" fmla="val 10000"/>
          </a:avLst>
        </a:prstGeom>
        <a:solidFill>
          <a:srgbClr val="23D6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Take a Human-Centered Approach to XR Development</a:t>
          </a:r>
        </a:p>
      </dsp:txBody>
      <dsp:txXfrm>
        <a:off x="6167692" y="299697"/>
        <a:ext cx="2110359" cy="1235465"/>
      </dsp:txXfrm>
    </dsp:sp>
    <dsp:sp modelId="{F9BD2B54-BB6F-8D43-9E7E-E3ED06ED5995}">
      <dsp:nvSpPr>
        <dsp:cNvPr id="0" name=""/>
        <dsp:cNvSpPr/>
      </dsp:nvSpPr>
      <dsp:spPr>
        <a:xfrm>
          <a:off x="8535212"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8535212" y="754700"/>
        <a:ext cx="324585" cy="325459"/>
      </dsp:txXfrm>
    </dsp:sp>
    <dsp:sp modelId="{FD10FBDD-73D2-574B-A077-D8F66474960A}">
      <dsp:nvSpPr>
        <dsp:cNvPr id="0" name=""/>
        <dsp:cNvSpPr/>
      </dsp:nvSpPr>
      <dsp:spPr>
        <a:xfrm>
          <a:off x="9191382" y="261260"/>
          <a:ext cx="2187233" cy="1312339"/>
        </a:xfrm>
        <a:prstGeom prst="roundRect">
          <a:avLst>
            <a:gd name="adj" fmla="val 10000"/>
          </a:avLst>
        </a:prstGeom>
        <a:solidFill>
          <a:srgbClr val="23D6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Track and Assess Gains and Quantify ROI</a:t>
          </a:r>
        </a:p>
      </dsp:txBody>
      <dsp:txXfrm>
        <a:off x="9229819" y="299697"/>
        <a:ext cx="2110359" cy="12354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D2C65-DE35-4745-B384-9C99B63D3B3F}">
      <dsp:nvSpPr>
        <dsp:cNvPr id="0" name=""/>
        <dsp:cNvSpPr/>
      </dsp:nvSpPr>
      <dsp:spPr>
        <a:xfrm>
          <a:off x="5002" y="261260"/>
          <a:ext cx="2187233" cy="1312339"/>
        </a:xfrm>
        <a:prstGeom prst="roundRect">
          <a:avLst>
            <a:gd name="adj" fmla="val 10000"/>
          </a:avLst>
        </a:prstGeom>
        <a:solidFill>
          <a:srgbClr val="23D6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Build Roadmap to Align High Value Use Cases with XR Capabilities</a:t>
          </a:r>
        </a:p>
      </dsp:txBody>
      <dsp:txXfrm>
        <a:off x="43439" y="299697"/>
        <a:ext cx="2110359" cy="1235465"/>
      </dsp:txXfrm>
    </dsp:sp>
    <dsp:sp modelId="{16C116F5-F63F-D84E-8A89-0777EB92A769}">
      <dsp:nvSpPr>
        <dsp:cNvPr id="0" name=""/>
        <dsp:cNvSpPr/>
      </dsp:nvSpPr>
      <dsp:spPr>
        <a:xfrm>
          <a:off x="2410959"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2410959" y="754700"/>
        <a:ext cx="324585" cy="325459"/>
      </dsp:txXfrm>
    </dsp:sp>
    <dsp:sp modelId="{0FABF1DE-8FF7-4D42-BE34-B60438BC14D5}">
      <dsp:nvSpPr>
        <dsp:cNvPr id="0" name=""/>
        <dsp:cNvSpPr/>
      </dsp:nvSpPr>
      <dsp:spPr>
        <a:xfrm>
          <a:off x="3067129" y="261260"/>
          <a:ext cx="2187233" cy="1312339"/>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Implement XR Architecture and Infrastructure</a:t>
          </a:r>
        </a:p>
      </dsp:txBody>
      <dsp:txXfrm>
        <a:off x="3105566" y="299697"/>
        <a:ext cx="2110359" cy="1235465"/>
      </dsp:txXfrm>
    </dsp:sp>
    <dsp:sp modelId="{F4C4F15C-1EE8-8646-A09B-FF1A63AA8E8B}">
      <dsp:nvSpPr>
        <dsp:cNvPr id="0" name=""/>
        <dsp:cNvSpPr/>
      </dsp:nvSpPr>
      <dsp:spPr>
        <a:xfrm>
          <a:off x="5473085"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5473085" y="754700"/>
        <a:ext cx="324585" cy="325459"/>
      </dsp:txXfrm>
    </dsp:sp>
    <dsp:sp modelId="{D694446A-72E7-1345-B8FF-5D105929D960}">
      <dsp:nvSpPr>
        <dsp:cNvPr id="0" name=""/>
        <dsp:cNvSpPr/>
      </dsp:nvSpPr>
      <dsp:spPr>
        <a:xfrm>
          <a:off x="6129255" y="261260"/>
          <a:ext cx="2187233" cy="1312339"/>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Take a Human-Centered Approach to XR Development</a:t>
          </a:r>
        </a:p>
      </dsp:txBody>
      <dsp:txXfrm>
        <a:off x="6167692" y="299697"/>
        <a:ext cx="2110359" cy="1235465"/>
      </dsp:txXfrm>
    </dsp:sp>
    <dsp:sp modelId="{F9BD2B54-BB6F-8D43-9E7E-E3ED06ED5995}">
      <dsp:nvSpPr>
        <dsp:cNvPr id="0" name=""/>
        <dsp:cNvSpPr/>
      </dsp:nvSpPr>
      <dsp:spPr>
        <a:xfrm>
          <a:off x="8535212"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8535212" y="754700"/>
        <a:ext cx="324585" cy="325459"/>
      </dsp:txXfrm>
    </dsp:sp>
    <dsp:sp modelId="{FD10FBDD-73D2-574B-A077-D8F66474960A}">
      <dsp:nvSpPr>
        <dsp:cNvPr id="0" name=""/>
        <dsp:cNvSpPr/>
      </dsp:nvSpPr>
      <dsp:spPr>
        <a:xfrm>
          <a:off x="9191382" y="261260"/>
          <a:ext cx="2187233" cy="1312339"/>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Track and Assess Gains and Quantify ROI</a:t>
          </a:r>
        </a:p>
      </dsp:txBody>
      <dsp:txXfrm>
        <a:off x="9229819" y="299697"/>
        <a:ext cx="2110359" cy="12354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D2C65-DE35-4745-B384-9C99B63D3B3F}">
      <dsp:nvSpPr>
        <dsp:cNvPr id="0" name=""/>
        <dsp:cNvSpPr/>
      </dsp:nvSpPr>
      <dsp:spPr>
        <a:xfrm>
          <a:off x="5002" y="261260"/>
          <a:ext cx="2187233" cy="1312339"/>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Build Roadmap to Align High Value Use Cases with XR Capabilities</a:t>
          </a:r>
        </a:p>
      </dsp:txBody>
      <dsp:txXfrm>
        <a:off x="43439" y="299697"/>
        <a:ext cx="2110359" cy="1235465"/>
      </dsp:txXfrm>
    </dsp:sp>
    <dsp:sp modelId="{16C116F5-F63F-D84E-8A89-0777EB92A769}">
      <dsp:nvSpPr>
        <dsp:cNvPr id="0" name=""/>
        <dsp:cNvSpPr/>
      </dsp:nvSpPr>
      <dsp:spPr>
        <a:xfrm>
          <a:off x="2410959"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2410959" y="754700"/>
        <a:ext cx="324585" cy="325459"/>
      </dsp:txXfrm>
    </dsp:sp>
    <dsp:sp modelId="{0FABF1DE-8FF7-4D42-BE34-B60438BC14D5}">
      <dsp:nvSpPr>
        <dsp:cNvPr id="0" name=""/>
        <dsp:cNvSpPr/>
      </dsp:nvSpPr>
      <dsp:spPr>
        <a:xfrm>
          <a:off x="3067129" y="261260"/>
          <a:ext cx="2187233" cy="1312339"/>
        </a:xfrm>
        <a:prstGeom prst="roundRect">
          <a:avLst>
            <a:gd name="adj" fmla="val 10000"/>
          </a:avLst>
        </a:prstGeom>
        <a:solidFill>
          <a:srgbClr val="23D6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Implement XR Architecture and Infrastructure</a:t>
          </a:r>
        </a:p>
      </dsp:txBody>
      <dsp:txXfrm>
        <a:off x="3105566" y="299697"/>
        <a:ext cx="2110359" cy="1235465"/>
      </dsp:txXfrm>
    </dsp:sp>
    <dsp:sp modelId="{F4C4F15C-1EE8-8646-A09B-FF1A63AA8E8B}">
      <dsp:nvSpPr>
        <dsp:cNvPr id="0" name=""/>
        <dsp:cNvSpPr/>
      </dsp:nvSpPr>
      <dsp:spPr>
        <a:xfrm>
          <a:off x="5473085"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5473085" y="754700"/>
        <a:ext cx="324585" cy="325459"/>
      </dsp:txXfrm>
    </dsp:sp>
    <dsp:sp modelId="{D694446A-72E7-1345-B8FF-5D105929D960}">
      <dsp:nvSpPr>
        <dsp:cNvPr id="0" name=""/>
        <dsp:cNvSpPr/>
      </dsp:nvSpPr>
      <dsp:spPr>
        <a:xfrm>
          <a:off x="6129255" y="261260"/>
          <a:ext cx="2187233" cy="1312339"/>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Take a Human-Centered Approach to XR Development</a:t>
          </a:r>
        </a:p>
      </dsp:txBody>
      <dsp:txXfrm>
        <a:off x="6167692" y="299697"/>
        <a:ext cx="2110359" cy="1235465"/>
      </dsp:txXfrm>
    </dsp:sp>
    <dsp:sp modelId="{F9BD2B54-BB6F-8D43-9E7E-E3ED06ED5995}">
      <dsp:nvSpPr>
        <dsp:cNvPr id="0" name=""/>
        <dsp:cNvSpPr/>
      </dsp:nvSpPr>
      <dsp:spPr>
        <a:xfrm>
          <a:off x="8535212"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8535212" y="754700"/>
        <a:ext cx="324585" cy="325459"/>
      </dsp:txXfrm>
    </dsp:sp>
    <dsp:sp modelId="{FD10FBDD-73D2-574B-A077-D8F66474960A}">
      <dsp:nvSpPr>
        <dsp:cNvPr id="0" name=""/>
        <dsp:cNvSpPr/>
      </dsp:nvSpPr>
      <dsp:spPr>
        <a:xfrm>
          <a:off x="9191382" y="261260"/>
          <a:ext cx="2187233" cy="1312339"/>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Track and Assess Gains and Quantify ROI</a:t>
          </a:r>
        </a:p>
      </dsp:txBody>
      <dsp:txXfrm>
        <a:off x="9229819" y="299697"/>
        <a:ext cx="2110359" cy="12354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D2C65-DE35-4745-B384-9C99B63D3B3F}">
      <dsp:nvSpPr>
        <dsp:cNvPr id="0" name=""/>
        <dsp:cNvSpPr/>
      </dsp:nvSpPr>
      <dsp:spPr>
        <a:xfrm>
          <a:off x="5002" y="261260"/>
          <a:ext cx="2187233" cy="1312339"/>
        </a:xfrm>
        <a:prstGeom prst="roundRect">
          <a:avLst>
            <a:gd name="adj" fmla="val 10000"/>
          </a:avLst>
        </a:prstGeom>
        <a:solidFill>
          <a:srgbClr val="A6A6A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Build Roadmap to Align High Value Use Cases with XR Capabilities</a:t>
          </a:r>
        </a:p>
      </dsp:txBody>
      <dsp:txXfrm>
        <a:off x="43439" y="299697"/>
        <a:ext cx="2110359" cy="1235465"/>
      </dsp:txXfrm>
    </dsp:sp>
    <dsp:sp modelId="{16C116F5-F63F-D84E-8A89-0777EB92A769}">
      <dsp:nvSpPr>
        <dsp:cNvPr id="0" name=""/>
        <dsp:cNvSpPr/>
      </dsp:nvSpPr>
      <dsp:spPr>
        <a:xfrm>
          <a:off x="2410959"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2410959" y="754700"/>
        <a:ext cx="324585" cy="325459"/>
      </dsp:txXfrm>
    </dsp:sp>
    <dsp:sp modelId="{0FABF1DE-8FF7-4D42-BE34-B60438BC14D5}">
      <dsp:nvSpPr>
        <dsp:cNvPr id="0" name=""/>
        <dsp:cNvSpPr/>
      </dsp:nvSpPr>
      <dsp:spPr>
        <a:xfrm>
          <a:off x="3067129" y="261260"/>
          <a:ext cx="2187233" cy="1312339"/>
        </a:xfrm>
        <a:prstGeom prst="roundRect">
          <a:avLst>
            <a:gd name="adj" fmla="val 10000"/>
          </a:avLst>
        </a:prstGeom>
        <a:solidFill>
          <a:srgbClr val="A6A6A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Implement XR Architecture and Infrastructure</a:t>
          </a:r>
        </a:p>
      </dsp:txBody>
      <dsp:txXfrm>
        <a:off x="3105566" y="299697"/>
        <a:ext cx="2110359" cy="1235465"/>
      </dsp:txXfrm>
    </dsp:sp>
    <dsp:sp modelId="{F4C4F15C-1EE8-8646-A09B-FF1A63AA8E8B}">
      <dsp:nvSpPr>
        <dsp:cNvPr id="0" name=""/>
        <dsp:cNvSpPr/>
      </dsp:nvSpPr>
      <dsp:spPr>
        <a:xfrm>
          <a:off x="5473085"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5473085" y="754700"/>
        <a:ext cx="324585" cy="325459"/>
      </dsp:txXfrm>
    </dsp:sp>
    <dsp:sp modelId="{D694446A-72E7-1345-B8FF-5D105929D960}">
      <dsp:nvSpPr>
        <dsp:cNvPr id="0" name=""/>
        <dsp:cNvSpPr/>
      </dsp:nvSpPr>
      <dsp:spPr>
        <a:xfrm>
          <a:off x="6129255" y="261260"/>
          <a:ext cx="2187233" cy="1312339"/>
        </a:xfrm>
        <a:prstGeom prst="roundRect">
          <a:avLst>
            <a:gd name="adj" fmla="val 10000"/>
          </a:avLst>
        </a:prstGeom>
        <a:solidFill>
          <a:srgbClr val="23D6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Take a Human-Centered Approach to XR Development</a:t>
          </a:r>
        </a:p>
      </dsp:txBody>
      <dsp:txXfrm>
        <a:off x="6167692" y="299697"/>
        <a:ext cx="2110359" cy="1235465"/>
      </dsp:txXfrm>
    </dsp:sp>
    <dsp:sp modelId="{F9BD2B54-BB6F-8D43-9E7E-E3ED06ED5995}">
      <dsp:nvSpPr>
        <dsp:cNvPr id="0" name=""/>
        <dsp:cNvSpPr/>
      </dsp:nvSpPr>
      <dsp:spPr>
        <a:xfrm>
          <a:off x="8535212"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8535212" y="754700"/>
        <a:ext cx="324585" cy="325459"/>
      </dsp:txXfrm>
    </dsp:sp>
    <dsp:sp modelId="{FD10FBDD-73D2-574B-A077-D8F66474960A}">
      <dsp:nvSpPr>
        <dsp:cNvPr id="0" name=""/>
        <dsp:cNvSpPr/>
      </dsp:nvSpPr>
      <dsp:spPr>
        <a:xfrm>
          <a:off x="9191382" y="261260"/>
          <a:ext cx="2187233" cy="1312339"/>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Track and Assess Gains and Quantify ROI</a:t>
          </a:r>
        </a:p>
      </dsp:txBody>
      <dsp:txXfrm>
        <a:off x="9229819" y="299697"/>
        <a:ext cx="2110359" cy="12354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D2C65-DE35-4745-B384-9C99B63D3B3F}">
      <dsp:nvSpPr>
        <dsp:cNvPr id="0" name=""/>
        <dsp:cNvSpPr/>
      </dsp:nvSpPr>
      <dsp:spPr>
        <a:xfrm>
          <a:off x="5002" y="261260"/>
          <a:ext cx="2187233" cy="1312339"/>
        </a:xfrm>
        <a:prstGeom prst="roundRect">
          <a:avLst>
            <a:gd name="adj" fmla="val 10000"/>
          </a:avLst>
        </a:prstGeom>
        <a:solidFill>
          <a:srgbClr val="A6A6A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Build Roadmap to Align High Value Use Cases with XR Capabilities</a:t>
          </a:r>
        </a:p>
      </dsp:txBody>
      <dsp:txXfrm>
        <a:off x="43439" y="299697"/>
        <a:ext cx="2110359" cy="1235465"/>
      </dsp:txXfrm>
    </dsp:sp>
    <dsp:sp modelId="{16C116F5-F63F-D84E-8A89-0777EB92A769}">
      <dsp:nvSpPr>
        <dsp:cNvPr id="0" name=""/>
        <dsp:cNvSpPr/>
      </dsp:nvSpPr>
      <dsp:spPr>
        <a:xfrm>
          <a:off x="2410959"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2410959" y="754700"/>
        <a:ext cx="324585" cy="325459"/>
      </dsp:txXfrm>
    </dsp:sp>
    <dsp:sp modelId="{0FABF1DE-8FF7-4D42-BE34-B60438BC14D5}">
      <dsp:nvSpPr>
        <dsp:cNvPr id="0" name=""/>
        <dsp:cNvSpPr/>
      </dsp:nvSpPr>
      <dsp:spPr>
        <a:xfrm>
          <a:off x="3067129" y="261260"/>
          <a:ext cx="2187233" cy="1312339"/>
        </a:xfrm>
        <a:prstGeom prst="roundRect">
          <a:avLst>
            <a:gd name="adj" fmla="val 10000"/>
          </a:avLst>
        </a:prstGeom>
        <a:solidFill>
          <a:srgbClr val="A6A6A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Implement XR Architecture and Infrastructure</a:t>
          </a:r>
        </a:p>
      </dsp:txBody>
      <dsp:txXfrm>
        <a:off x="3105566" y="299697"/>
        <a:ext cx="2110359" cy="1235465"/>
      </dsp:txXfrm>
    </dsp:sp>
    <dsp:sp modelId="{F4C4F15C-1EE8-8646-A09B-FF1A63AA8E8B}">
      <dsp:nvSpPr>
        <dsp:cNvPr id="0" name=""/>
        <dsp:cNvSpPr/>
      </dsp:nvSpPr>
      <dsp:spPr>
        <a:xfrm>
          <a:off x="5473085"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5473085" y="754700"/>
        <a:ext cx="324585" cy="325459"/>
      </dsp:txXfrm>
    </dsp:sp>
    <dsp:sp modelId="{D694446A-72E7-1345-B8FF-5D105929D960}">
      <dsp:nvSpPr>
        <dsp:cNvPr id="0" name=""/>
        <dsp:cNvSpPr/>
      </dsp:nvSpPr>
      <dsp:spPr>
        <a:xfrm>
          <a:off x="6129255" y="261260"/>
          <a:ext cx="2187233" cy="1312339"/>
        </a:xfrm>
        <a:prstGeom prst="roundRect">
          <a:avLst>
            <a:gd name="adj" fmla="val 10000"/>
          </a:avLst>
        </a:prstGeom>
        <a:solidFill>
          <a:srgbClr val="A6A6A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Take a Human-Centered Approach to XR Development</a:t>
          </a:r>
        </a:p>
      </dsp:txBody>
      <dsp:txXfrm>
        <a:off x="6167692" y="299697"/>
        <a:ext cx="2110359" cy="1235465"/>
      </dsp:txXfrm>
    </dsp:sp>
    <dsp:sp modelId="{F9BD2B54-BB6F-8D43-9E7E-E3ED06ED5995}">
      <dsp:nvSpPr>
        <dsp:cNvPr id="0" name=""/>
        <dsp:cNvSpPr/>
      </dsp:nvSpPr>
      <dsp:spPr>
        <a:xfrm>
          <a:off x="8535212" y="646213"/>
          <a:ext cx="463693" cy="54243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8535212" y="754700"/>
        <a:ext cx="324585" cy="325459"/>
      </dsp:txXfrm>
    </dsp:sp>
    <dsp:sp modelId="{FD10FBDD-73D2-574B-A077-D8F66474960A}">
      <dsp:nvSpPr>
        <dsp:cNvPr id="0" name=""/>
        <dsp:cNvSpPr/>
      </dsp:nvSpPr>
      <dsp:spPr>
        <a:xfrm>
          <a:off x="9191382" y="261260"/>
          <a:ext cx="2187233" cy="1312339"/>
        </a:xfrm>
        <a:prstGeom prst="roundRect">
          <a:avLst>
            <a:gd name="adj" fmla="val 10000"/>
          </a:avLst>
        </a:prstGeom>
        <a:solidFill>
          <a:srgbClr val="23D64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Track and Assess Gains and Quantify ROI</a:t>
          </a:r>
        </a:p>
      </dsp:txBody>
      <dsp:txXfrm>
        <a:off x="9229819" y="299697"/>
        <a:ext cx="2110359" cy="12354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https://www.seriousplayconf.com/downloads/2021-xr-metaari-report/</a:t>
            </a:r>
          </a:p>
          <a:p>
            <a:r>
              <a:rPr lang="en-US" dirty="0"/>
              <a:t>https://www.iiot-world.com/industrial-iot/connected-industry/the-key-role-of-augmented-reality-in-industry-4-0-for-manufacturing-part-1/</a:t>
            </a:r>
          </a:p>
          <a:p>
            <a:r>
              <a:rPr lang="en-US" dirty="0"/>
              <a:t>https://financesonline.com/virtual-reality-statistics/</a:t>
            </a:r>
          </a:p>
          <a:p>
            <a:r>
              <a:rPr lang="en-US" dirty="0"/>
              <a:t>https://hbr.org/2017/11/why-every-organization-needs-an-augmented-reality-strategy</a:t>
            </a:r>
          </a:p>
          <a:p>
            <a:r>
              <a:rPr lang="en-US" dirty="0"/>
              <a:t>https://www.cgsinc.com/blog/augmented-reality-manufacturing-our-future-and-future-now</a:t>
            </a:r>
          </a:p>
          <a:p>
            <a:r>
              <a:rPr lang="en-US" dirty="0"/>
              <a:t>https://www.sme.org/technologies/articles/2022/march/is-manufacturing-ready-for-xr-technologies/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2423183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https://www.virtualbodyworks.com/posts/virtual-reality-is-leading-all-industries-into-the-future</a:t>
            </a:r>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dirty="0"/>
          </a:p>
        </p:txBody>
      </p:sp>
    </p:spTree>
    <p:extLst>
      <p:ext uri="{BB962C8B-B14F-4D97-AF65-F5344CB8AC3E}">
        <p14:creationId xmlns:p14="http://schemas.microsoft.com/office/powerpoint/2010/main" val="2330480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https://financesonline.com/virtual-reality-statistics/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993236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https://www.sciencedirect.com/science/article/pii/S0360131519303276</a:t>
            </a:r>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186612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https://icebreakerideas.com/learning-theories/</a:t>
            </a:r>
          </a:p>
          <a:p>
            <a:r>
              <a:rPr lang="en-US" dirty="0"/>
              <a:t>https://www.sciencedirect.com/science/article/pii/S0360131519303276</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1535385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https://blog.tonic3.com/vr-ar-design-ux</a:t>
            </a:r>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2583217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1884016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3574059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3709761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126614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6DF63E-80A8-6447-9446-836B5E4E4FD2}" type="slidenum">
              <a:rPr lang="en-US" smtClean="0"/>
              <a:t>2</a:t>
            </a:fld>
            <a:endParaRPr lang="en-US" dirty="0"/>
          </a:p>
        </p:txBody>
      </p:sp>
    </p:spTree>
    <p:extLst>
      <p:ext uri="{BB962C8B-B14F-4D97-AF65-F5344CB8AC3E}">
        <p14:creationId xmlns:p14="http://schemas.microsoft.com/office/powerpoint/2010/main" val="3300778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a:solidFill>
                  <a:schemeClr val="tx1"/>
                </a:solidFill>
                <a:effectLst/>
                <a:latin typeface="Arial" charset="0"/>
                <a:ea typeface="+mn-ea"/>
                <a:cs typeface="+mn-cs"/>
              </a:rPr>
              <a:t>Sources: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a:solidFill>
                  <a:schemeClr val="tx1"/>
                </a:solidFill>
                <a:effectLst/>
                <a:latin typeface="Arial" charset="0"/>
                <a:ea typeface="+mn-ea"/>
                <a:cs typeface="+mn-cs"/>
              </a:rPr>
              <a:t>Milham, L., Carroll, M., </a:t>
            </a:r>
            <a:r>
              <a:rPr kumimoji="1" lang="en-US" sz="1600" b="0" kern="1200" dirty="0">
                <a:solidFill>
                  <a:schemeClr val="tx1"/>
                </a:solidFill>
                <a:effectLst/>
                <a:latin typeface="Arial" charset="0"/>
                <a:ea typeface="+mn-ea"/>
                <a:cs typeface="+mn-cs"/>
              </a:rPr>
              <a:t>Stanney, K., </a:t>
            </a:r>
            <a:r>
              <a:rPr kumimoji="1" lang="en-US" sz="1600" kern="1200" dirty="0">
                <a:solidFill>
                  <a:schemeClr val="tx1"/>
                </a:solidFill>
                <a:effectLst/>
                <a:latin typeface="Arial" charset="0"/>
                <a:ea typeface="+mn-ea"/>
                <a:cs typeface="+mn-cs"/>
              </a:rPr>
              <a:t>&amp; Becker, W. (2008).  Training systems requirements analysis.  In D. Schmorrow, J. Cohn, &amp; D. Nicholson (Eds.), </a:t>
            </a:r>
            <a:r>
              <a:rPr kumimoji="1" lang="en-US" sz="1600" i="1" kern="1200" dirty="0">
                <a:solidFill>
                  <a:schemeClr val="tx1"/>
                </a:solidFill>
                <a:effectLst/>
                <a:latin typeface="Arial" charset="0"/>
                <a:ea typeface="+mn-ea"/>
                <a:cs typeface="+mn-cs"/>
              </a:rPr>
              <a:t>The Handbook of Virtual Environment Training: Understanding, Predicting and Implementing Effective Training Solutions for Accelerated and Experiential Learning</a:t>
            </a:r>
            <a:r>
              <a:rPr kumimoji="1" lang="en-US" sz="1600" kern="1200" dirty="0">
                <a:solidFill>
                  <a:schemeClr val="tx1"/>
                </a:solidFill>
                <a:effectLst/>
                <a:latin typeface="Arial" charset="0"/>
                <a:ea typeface="+mn-ea"/>
                <a:cs typeface="+mn-cs"/>
              </a:rPr>
              <a:t> (Vol 1, Sec 2, pp. 165-192)</a:t>
            </a:r>
            <a:r>
              <a:rPr kumimoji="1" lang="en-US" sz="1600" i="1" kern="1200" dirty="0">
                <a:solidFill>
                  <a:schemeClr val="tx1"/>
                </a:solidFill>
                <a:effectLst/>
                <a:latin typeface="Arial" charset="0"/>
                <a:ea typeface="+mn-ea"/>
                <a:cs typeface="+mn-cs"/>
              </a:rPr>
              <a:t>.</a:t>
            </a:r>
            <a:r>
              <a:rPr kumimoji="1" lang="en-US" sz="1600" kern="1200" dirty="0">
                <a:solidFill>
                  <a:schemeClr val="tx1"/>
                </a:solidFill>
                <a:effectLst/>
                <a:latin typeface="Arial" charset="0"/>
                <a:ea typeface="+mn-ea"/>
                <a:cs typeface="+mn-cs"/>
              </a:rPr>
              <a:t>  Westport, CN: Praeger Security International.</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a:solidFill>
                  <a:schemeClr val="tx1"/>
                </a:solidFill>
                <a:effectLst/>
                <a:latin typeface="Arial" charset="0"/>
                <a:ea typeface="+mn-ea"/>
                <a:cs typeface="+mn-cs"/>
              </a:rPr>
              <a:t>Champney, R., Milham, L. M., Carroll, M.B., Ahmad, A., </a:t>
            </a:r>
            <a:r>
              <a:rPr kumimoji="1" lang="en-US" sz="1600" b="0" kern="1200" dirty="0">
                <a:solidFill>
                  <a:schemeClr val="tx1"/>
                </a:solidFill>
                <a:effectLst/>
                <a:latin typeface="Arial" charset="0"/>
                <a:ea typeface="+mn-ea"/>
                <a:cs typeface="+mn-cs"/>
              </a:rPr>
              <a:t>Stanney, K.M.</a:t>
            </a:r>
            <a:r>
              <a:rPr kumimoji="1" lang="en-US" sz="1600" b="1" kern="1200" dirty="0">
                <a:solidFill>
                  <a:schemeClr val="tx1"/>
                </a:solidFill>
                <a:effectLst/>
                <a:latin typeface="Arial" charset="0"/>
                <a:ea typeface="+mn-ea"/>
                <a:cs typeface="+mn-cs"/>
              </a:rPr>
              <a:t>,</a:t>
            </a:r>
            <a:r>
              <a:rPr kumimoji="1" lang="en-US" sz="1600" kern="1200" dirty="0">
                <a:solidFill>
                  <a:schemeClr val="tx1"/>
                </a:solidFill>
                <a:effectLst/>
                <a:latin typeface="Arial" charset="0"/>
                <a:ea typeface="+mn-ea"/>
                <a:cs typeface="+mn-cs"/>
              </a:rPr>
              <a:t> Cohn, J., &amp; Muth, E.  (2008).  Conducting training transfer studies in complex operational environments.  In D. Schmorrow, J. Cohn, &amp; D. Nicholson (Eds.), </a:t>
            </a:r>
            <a:r>
              <a:rPr kumimoji="1" lang="en-US" sz="1600" i="1" kern="1200" dirty="0">
                <a:solidFill>
                  <a:schemeClr val="tx1"/>
                </a:solidFill>
                <a:effectLst/>
                <a:latin typeface="Arial" charset="0"/>
                <a:ea typeface="+mn-ea"/>
                <a:cs typeface="+mn-cs"/>
              </a:rPr>
              <a:t>The Handbook of Virtual Environment Training: Understanding, Predicting and Implementing Effective Training Solutions for Accelerated and Experiential Learning </a:t>
            </a:r>
            <a:r>
              <a:rPr kumimoji="1" lang="en-US" sz="1600" kern="1200" dirty="0">
                <a:solidFill>
                  <a:schemeClr val="tx1"/>
                </a:solidFill>
                <a:effectLst/>
                <a:latin typeface="Arial" charset="0"/>
                <a:ea typeface="+mn-ea"/>
                <a:cs typeface="+mn-cs"/>
              </a:rPr>
              <a:t>(Vol 3, Sec 2, pp. 243-253)</a:t>
            </a:r>
            <a:r>
              <a:rPr kumimoji="1" lang="en-US" sz="1600" i="1" kern="1200" dirty="0">
                <a:solidFill>
                  <a:schemeClr val="tx1"/>
                </a:solidFill>
                <a:effectLst/>
                <a:latin typeface="Arial" charset="0"/>
                <a:ea typeface="+mn-ea"/>
                <a:cs typeface="+mn-cs"/>
              </a:rPr>
              <a:t>.</a:t>
            </a:r>
            <a:r>
              <a:rPr kumimoji="1" lang="en-US" sz="1600" kern="1200" dirty="0">
                <a:solidFill>
                  <a:schemeClr val="tx1"/>
                </a:solidFill>
                <a:effectLst/>
                <a:latin typeface="Arial" charset="0"/>
                <a:ea typeface="+mn-ea"/>
                <a:cs typeface="+mn-cs"/>
              </a:rPr>
              <a:t> Westport, CN: Praeger Security International.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6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1465015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297373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Forrester-Total-Economic-Impact-Mixed-Reality-Microsoft-HoloLens-2_Cover.pdf&amp;usg=AOvVaw2zcJiwWDhfVNVtr3JwO2Hf</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3024223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Forrester-Total-Economic-Impact-Mixed-Reality-Microsoft-HoloLens-2_Cover.pdf&amp;usg=AOvVaw2zcJiwWDhfVNVtr3JwO2Hf</a:t>
            </a:r>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657051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kumimoji="1" lang="en-US" sz="1600" kern="1200" dirty="0">
                <a:solidFill>
                  <a:schemeClr val="tx1"/>
                </a:solidFill>
                <a:effectLst/>
                <a:latin typeface="Arial" charset="0"/>
                <a:ea typeface="+mn-ea"/>
                <a:cs typeface="+mn-cs"/>
              </a:rPr>
              <a:t>http://www.worldbank.org/prwp</a:t>
            </a:r>
            <a:r>
              <a:rPr lang="en-US" dirty="0">
                <a:effectLst/>
              </a:rPr>
              <a:t> </a:t>
            </a:r>
          </a:p>
          <a:p>
            <a:r>
              <a:rPr lang="en-US" dirty="0"/>
              <a:t>https://doi.org/10.1016/j.edurev.2019.04.001</a:t>
            </a:r>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2826855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1770961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353339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3428903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47</a:t>
            </a:fld>
            <a:endParaRPr lang="en-US" dirty="0"/>
          </a:p>
        </p:txBody>
      </p:sp>
    </p:spTree>
    <p:extLst>
      <p:ext uri="{BB962C8B-B14F-4D97-AF65-F5344CB8AC3E}">
        <p14:creationId xmlns:p14="http://schemas.microsoft.com/office/powerpoint/2010/main" val="88863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741C28-3ECB-4D2A-BF50-6E64992FE644}" type="slidenum">
              <a:rPr lang="en-US" smtClean="0"/>
              <a:pPr/>
              <a:t>48</a:t>
            </a:fld>
            <a:endParaRPr lang="en-US" dirty="0"/>
          </a:p>
        </p:txBody>
      </p:sp>
    </p:spTree>
    <p:extLst>
      <p:ext uri="{BB962C8B-B14F-4D97-AF65-F5344CB8AC3E}">
        <p14:creationId xmlns:p14="http://schemas.microsoft.com/office/powerpoint/2010/main" val="398408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https://doi.org/10.1016/j.autcon.2020.103254</a:t>
            </a:r>
          </a:p>
          <a:p>
            <a:r>
              <a:rPr lang="en-US" dirty="0"/>
              <a:t>https://www.researchgate.net/publication/329484177_Progress_in_virtual_reality_and_augmented_reality_based_on_holographic_display</a:t>
            </a:r>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2367230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62</a:t>
            </a:fld>
            <a:endParaRPr lang="en-US" dirty="0"/>
          </a:p>
        </p:txBody>
      </p:sp>
    </p:spTree>
    <p:extLst>
      <p:ext uri="{BB962C8B-B14F-4D97-AF65-F5344CB8AC3E}">
        <p14:creationId xmlns:p14="http://schemas.microsoft.com/office/powerpoint/2010/main" val="3051507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6445AC0-0F0C-8A4B-B851-7426CCA89323}"/>
              </a:ext>
            </a:extLst>
          </p:cNvPr>
          <p:cNvSpPr>
            <a:spLocks noGrp="1" noChangeArrowheads="1"/>
          </p:cNvSpPr>
          <p:nvPr>
            <p:ph type="sldNum" sz="quarter" idx="5"/>
          </p:nvPr>
        </p:nvSpPr>
        <p:spPr>
          <a:ln/>
        </p:spPr>
        <p:txBody>
          <a:bodyPr/>
          <a:lstStyle/>
          <a:p>
            <a:fld id="{A7539166-EE3C-DC4F-B745-077F8F277E90}" type="slidenum">
              <a:rPr lang="en-US" altLang="en-US"/>
              <a:pPr/>
              <a:t>67</a:t>
            </a:fld>
            <a:endParaRPr lang="en-US" altLang="en-US" dirty="0"/>
          </a:p>
        </p:txBody>
      </p:sp>
      <p:sp>
        <p:nvSpPr>
          <p:cNvPr id="11266" name="Rectangle 2">
            <a:extLst>
              <a:ext uri="{FF2B5EF4-FFF2-40B4-BE49-F238E27FC236}">
                <a16:creationId xmlns:a16="http://schemas.microsoft.com/office/drawing/2014/main" id="{BA8E9169-5B04-2643-A91E-A60EBE1D591C}"/>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147BE2B2-A8B9-B44B-86AE-E4338E2C2801}"/>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sz="1600" b="0" i="0" u="none" strike="noStrike" kern="1200" baseline="0" dirty="0">
                <a:solidFill>
                  <a:schemeClr val="tx1"/>
                </a:solidFill>
                <a:latin typeface="Century Gothic Regular" charset="0"/>
                <a:ea typeface="ＭＳ Ｐゴシック" charset="0"/>
                <a:cs typeface="ＭＳ Ｐゴシック" charset="0"/>
              </a:rPr>
              <a:t>Milham, L.M., Carroll, M.B., Jones, D.L., Dean, S.E., &amp; Chang, D. (2008). </a:t>
            </a:r>
            <a:r>
              <a:rPr lang="en-US" sz="1600" kern="1200" dirty="0">
                <a:solidFill>
                  <a:schemeClr val="tx1"/>
                </a:solidFill>
                <a:effectLst/>
                <a:latin typeface="Century Gothic Regular" charset="0"/>
                <a:ea typeface="ＭＳ Ｐゴシック" charset="0"/>
                <a:cs typeface="ＭＳ Ｐゴシック" charset="0"/>
              </a:rPr>
              <a:t>Cue fidelity evaluation: a requirements-driven approach to training</a:t>
            </a:r>
          </a:p>
          <a:p>
            <a:r>
              <a:rPr lang="en-US" sz="1600" kern="1200" dirty="0">
                <a:solidFill>
                  <a:schemeClr val="tx1"/>
                </a:solidFill>
                <a:effectLst/>
                <a:latin typeface="Century Gothic Regular" charset="0"/>
                <a:ea typeface="ＭＳ Ｐゴシック" charset="0"/>
                <a:cs typeface="ＭＳ Ｐゴシック" charset="0"/>
              </a:rPr>
              <a:t>effectiveness evaluation. In </a:t>
            </a:r>
            <a:r>
              <a:rPr lang="en-US" sz="1600" i="1" kern="1200" dirty="0">
                <a:solidFill>
                  <a:schemeClr val="tx1"/>
                </a:solidFill>
                <a:effectLst/>
                <a:latin typeface="Century Gothic Regular" charset="0"/>
                <a:ea typeface="ＭＳ Ｐゴシック" charset="0"/>
                <a:cs typeface="ＭＳ Ｐゴシック" charset="0"/>
              </a:rPr>
              <a:t>Proceedings of the Interservice/Industry Training, Simulation, and Education Conference (I/ITSEC)</a:t>
            </a:r>
            <a:r>
              <a:rPr lang="en-US" sz="1600" kern="1200" dirty="0">
                <a:solidFill>
                  <a:schemeClr val="tx1"/>
                </a:solidFill>
                <a:effectLst/>
                <a:latin typeface="Century Gothic Regular" charset="0"/>
                <a:ea typeface="ＭＳ Ｐゴシック" charset="0"/>
                <a:cs typeface="ＭＳ Ｐゴシック" charset="0"/>
              </a:rPr>
              <a:t> Annual Meeting.  Orlando, FL.</a:t>
            </a:r>
            <a:r>
              <a:rPr lang="en-US" dirty="0">
                <a:effectLst/>
              </a:rPr>
              <a:t> </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69</a:t>
            </a:fld>
            <a:endParaRPr lang="en-US" dirty="0"/>
          </a:p>
        </p:txBody>
      </p:sp>
    </p:spTree>
    <p:extLst>
      <p:ext uri="{BB962C8B-B14F-4D97-AF65-F5344CB8AC3E}">
        <p14:creationId xmlns:p14="http://schemas.microsoft.com/office/powerpoint/2010/main" val="10604869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Virtual Environment </a:t>
            </a:r>
            <a:r>
              <a:rPr lang="en-US" sz="1600" b="0" i="0" u="none" strike="noStrike" kern="1200" baseline="0" dirty="0">
                <a:solidFill>
                  <a:schemeClr val="tx1"/>
                </a:solidFill>
                <a:latin typeface="Century Gothic Regular" charset="0"/>
                <a:ea typeface="ＭＳ Ｐゴシック" charset="0"/>
                <a:cs typeface="ＭＳ Ｐゴシック" charset="0"/>
              </a:rPr>
              <a:t>Military Operations on Urbanized Terrain (MOUT) research testbed developed under the ONR VIRTE Program. </a:t>
            </a:r>
          </a:p>
          <a:p>
            <a:r>
              <a:rPr lang="en-US" sz="1600" b="0" i="0" u="none" strike="noStrike" kern="1200" baseline="0" dirty="0">
                <a:solidFill>
                  <a:schemeClr val="tx1"/>
                </a:solidFill>
                <a:latin typeface="Century Gothic Regular" charset="0"/>
                <a:ea typeface="ＭＳ Ｐゴシック" charset="0"/>
                <a:cs typeface="ＭＳ Ｐゴシック" charset="0"/>
              </a:rPr>
              <a:t>See: http://etd.fcla.edu/CF/CFE0001414/Hale_Kelly_S_200612_PhD.pdf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600" kern="1200" dirty="0">
                <a:solidFill>
                  <a:schemeClr val="tx1"/>
                </a:solidFill>
                <a:effectLst/>
                <a:latin typeface="Century Gothic Regular" charset="0"/>
                <a:ea typeface="ＭＳ Ｐゴシック" charset="0"/>
                <a:cs typeface="ＭＳ Ｐゴシック" charset="0"/>
              </a:rPr>
              <a:t>Metaphoric distance cue designed to enhance visual distance estimation, which is known to be inaccurate in virtual environments… Four tactors around the upper chest (located at approximately 1, 5, 7, 9 o’clock headings) were used to provide cues regarding incoming fire, and four tactors around the waist provided cues regarding distance to targets (activated when participants were within 3’-4’ of target). </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70</a:t>
            </a:fld>
            <a:endParaRPr lang="en-US" dirty="0"/>
          </a:p>
        </p:txBody>
      </p:sp>
    </p:spTree>
    <p:extLst>
      <p:ext uri="{BB962C8B-B14F-4D97-AF65-F5344CB8AC3E}">
        <p14:creationId xmlns:p14="http://schemas.microsoft.com/office/powerpoint/2010/main" val="2183455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Virtual Environment </a:t>
            </a:r>
            <a:r>
              <a:rPr lang="en-US" sz="1600" b="0" i="0" u="none" strike="noStrike" kern="1200" baseline="0" dirty="0">
                <a:solidFill>
                  <a:schemeClr val="tx1"/>
                </a:solidFill>
                <a:latin typeface="Century Gothic Regular" charset="0"/>
                <a:ea typeface="ＭＳ Ｐゴシック" charset="0"/>
                <a:cs typeface="ＭＳ Ｐゴシック" charset="0"/>
              </a:rPr>
              <a:t>Military Operations on Urbanized Terrain (MOUT) research testbed developed under the ONR VIRTE Program.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600" b="0" i="0" u="none" strike="noStrike" kern="1200" baseline="0" dirty="0">
                <a:solidFill>
                  <a:schemeClr val="tx1"/>
                </a:solidFill>
                <a:latin typeface="Century Gothic Regular" charset="0"/>
                <a:ea typeface="ＭＳ Ｐゴシック" charset="0"/>
                <a:cs typeface="ＭＳ Ｐゴシック" charset="0"/>
              </a:rPr>
              <a:t>See: </a:t>
            </a:r>
            <a:r>
              <a:rPr lang="en-US" sz="1600" kern="1200" dirty="0">
                <a:solidFill>
                  <a:schemeClr val="tx1"/>
                </a:solidFill>
                <a:effectLst/>
                <a:latin typeface="Century Gothic Regular" charset="0"/>
                <a:ea typeface="ＭＳ Ｐゴシック" charset="0"/>
                <a:cs typeface="ＭＳ Ｐゴシック" charset="0"/>
              </a:rPr>
              <a:t>Champney, R.K., Stanney, K.M., Milham, L., Carroll, M.B. and Cohn, J. (2017).  An examination of virtual environment training fidelity on training effectiveness. </a:t>
            </a:r>
            <a:r>
              <a:rPr lang="en-US" sz="1600" i="1" kern="1200" dirty="0">
                <a:solidFill>
                  <a:schemeClr val="tx1"/>
                </a:solidFill>
                <a:effectLst/>
                <a:latin typeface="Century Gothic Regular" charset="0"/>
                <a:ea typeface="ＭＳ Ｐゴシック" charset="0"/>
                <a:cs typeface="ＭＳ Ｐゴシック" charset="0"/>
              </a:rPr>
              <a:t>International Journal of Learning Technology</a:t>
            </a:r>
            <a:r>
              <a:rPr lang="en-US" sz="1600" kern="1200" dirty="0">
                <a:solidFill>
                  <a:schemeClr val="tx1"/>
                </a:solidFill>
                <a:effectLst/>
                <a:latin typeface="Century Gothic Regular" charset="0"/>
                <a:ea typeface="ＭＳ Ｐゴシック" charset="0"/>
                <a:cs typeface="ＭＳ Ｐゴシック" charset="0"/>
              </a:rPr>
              <a:t>, 12(1), 42–65.</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72</a:t>
            </a:fld>
            <a:endParaRPr lang="en-US" dirty="0"/>
          </a:p>
        </p:txBody>
      </p:sp>
    </p:spTree>
    <p:extLst>
      <p:ext uri="{BB962C8B-B14F-4D97-AF65-F5344CB8AC3E}">
        <p14:creationId xmlns:p14="http://schemas.microsoft.com/office/powerpoint/2010/main" val="4201842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https://www.google.com/url?sa=t&amp;rct=j&amp;q=&amp;esrc=s&amp;source=web&amp;cd=1&amp;cad=rja&amp;uact=8&amp;ved=2ahUKEwjFsK-rmv3gAhUCi6wKHeQFD6kQFjAAegQIChAB&amp;url=https%3A%2F%2Fwww.researchgate.net%2Fpublication%2F235120272_Virtual_Technologies_and_Environments_for_Expeditionary_Warfare_Training&amp;usg=AOvVaw1yDojOHbgmtgBLokaWE_VE </a:t>
            </a:r>
          </a:p>
          <a:p>
            <a:endParaRPr lang="en-US" sz="1600" kern="1200" dirty="0">
              <a:solidFill>
                <a:schemeClr val="tx1"/>
              </a:solidFill>
              <a:effectLst/>
              <a:latin typeface="Century Gothic Regular"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73</a:t>
            </a:fld>
            <a:endParaRPr lang="en-US" dirty="0"/>
          </a:p>
        </p:txBody>
      </p:sp>
    </p:spTree>
    <p:extLst>
      <p:ext uri="{BB962C8B-B14F-4D97-AF65-F5344CB8AC3E}">
        <p14:creationId xmlns:p14="http://schemas.microsoft.com/office/powerpoint/2010/main" val="917163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sz="1600" dirty="0">
                <a:solidFill>
                  <a:srgbClr val="A5CE39"/>
                </a:solidFill>
                <a:latin typeface="Avenir Next Condensed Demi Bold"/>
                <a:ea typeface="Roboto Condensed" charset="0"/>
                <a:cs typeface="Avenir Next Condensed Demi Bold"/>
              </a:rPr>
              <a:t>VESUB </a:t>
            </a:r>
            <a:r>
              <a:rPr lang="en-US" sz="1200" dirty="0">
                <a:solidFill>
                  <a:srgbClr val="A5CE39"/>
                </a:solidFill>
                <a:latin typeface="Avenir Next Condensed Demi Bold"/>
                <a:ea typeface="Roboto Condensed" charset="0"/>
                <a:cs typeface="Avenir Next Condensed Demi Bold"/>
              </a:rPr>
              <a:t>(Virtual Environment for Submarine)</a:t>
            </a:r>
          </a:p>
          <a:p>
            <a:r>
              <a:rPr lang="en-US" dirty="0"/>
              <a:t>See: https://apps.dtic.mil/dtic/tr/fulltext/u2/a349219.pdf </a:t>
            </a:r>
            <a:endParaRPr lang="en-US" b="1"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74</a:t>
            </a:fld>
            <a:endParaRPr lang="en-US" dirty="0"/>
          </a:p>
        </p:txBody>
      </p:sp>
    </p:spTree>
    <p:extLst>
      <p:ext uri="{BB962C8B-B14F-4D97-AF65-F5344CB8AC3E}">
        <p14:creationId xmlns:p14="http://schemas.microsoft.com/office/powerpoint/2010/main" val="926740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b="0" dirty="0"/>
              <a:t>https://doi.org/10.3389/frobt.2020.00004</a:t>
            </a:r>
          </a:p>
        </p:txBody>
      </p:sp>
      <p:sp>
        <p:nvSpPr>
          <p:cNvPr id="4" name="Slide Number Placeholder 3"/>
          <p:cNvSpPr>
            <a:spLocks noGrp="1"/>
          </p:cNvSpPr>
          <p:nvPr>
            <p:ph type="sldNum" sz="quarter" idx="5"/>
          </p:nvPr>
        </p:nvSpPr>
        <p:spPr/>
        <p:txBody>
          <a:bodyPr/>
          <a:lstStyle/>
          <a:p>
            <a:fld id="{85D9B890-3B6E-417C-BD92-47816D5AB620}" type="slidenum">
              <a:rPr lang="en-US" smtClean="0"/>
              <a:pPr/>
              <a:t>75</a:t>
            </a:fld>
            <a:endParaRPr lang="en-US" dirty="0"/>
          </a:p>
        </p:txBody>
      </p:sp>
    </p:spTree>
    <p:extLst>
      <p:ext uri="{BB962C8B-B14F-4D97-AF65-F5344CB8AC3E}">
        <p14:creationId xmlns:p14="http://schemas.microsoft.com/office/powerpoint/2010/main" val="1852291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endParaRPr lang="en-US" b="0" dirty="0"/>
          </a:p>
          <a:p>
            <a:r>
              <a:rPr lang="en-US" dirty="0"/>
              <a:t>Virtual Environment </a:t>
            </a:r>
            <a:r>
              <a:rPr lang="en-US" sz="1600" b="0" i="0" u="none" strike="noStrike" kern="1200" baseline="0" dirty="0">
                <a:solidFill>
                  <a:schemeClr val="tx1"/>
                </a:solidFill>
                <a:latin typeface="Century Gothic Regular" charset="0"/>
                <a:ea typeface="ＭＳ Ｐゴシック" charset="0"/>
                <a:cs typeface="ＭＳ Ｐゴシック" charset="0"/>
              </a:rPr>
              <a:t>Military Operations on Urbanized Terrain (MOUT) research testbed developed under the ONR VIRTE Program</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dirty="0"/>
          </a:p>
          <a:p>
            <a:endParaRPr lang="en-US" b="1"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76</a:t>
            </a:fld>
            <a:endParaRPr lang="en-US" dirty="0"/>
          </a:p>
        </p:txBody>
      </p:sp>
    </p:spTree>
    <p:extLst>
      <p:ext uri="{BB962C8B-B14F-4D97-AF65-F5344CB8AC3E}">
        <p14:creationId xmlns:p14="http://schemas.microsoft.com/office/powerpoint/2010/main" val="4107742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https://link.springer.com/content/pdf/10.1007/s10257-021-00529-0.pdf</a:t>
            </a:r>
          </a:p>
        </p:txBody>
      </p:sp>
      <p:sp>
        <p:nvSpPr>
          <p:cNvPr id="4" name="Slide Number Placeholder 3"/>
          <p:cNvSpPr>
            <a:spLocks noGrp="1"/>
          </p:cNvSpPr>
          <p:nvPr>
            <p:ph type="sldNum" sz="quarter" idx="5"/>
          </p:nvPr>
        </p:nvSpPr>
        <p:spPr/>
        <p:txBody>
          <a:bodyPr/>
          <a:lstStyle/>
          <a:p>
            <a:fld id="{85D9B890-3B6E-417C-BD92-47816D5AB620}" type="slidenum">
              <a:rPr lang="en-US" smtClean="0"/>
              <a:pPr/>
              <a:t>79</a:t>
            </a:fld>
            <a:endParaRPr lang="en-US" dirty="0"/>
          </a:p>
        </p:txBody>
      </p:sp>
    </p:spTree>
    <p:extLst>
      <p:ext uri="{BB962C8B-B14F-4D97-AF65-F5344CB8AC3E}">
        <p14:creationId xmlns:p14="http://schemas.microsoft.com/office/powerpoint/2010/main" val="2070785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250794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https://www.frontiersin.org/files/Articles/713718/frvir-02-713718-HTML-r1/image_m/frvir-02-713718-g004.jpg</a:t>
            </a:r>
          </a:p>
        </p:txBody>
      </p:sp>
      <p:sp>
        <p:nvSpPr>
          <p:cNvPr id="4" name="Slide Number Placeholder 3"/>
          <p:cNvSpPr>
            <a:spLocks noGrp="1"/>
          </p:cNvSpPr>
          <p:nvPr>
            <p:ph type="sldNum" sz="quarter" idx="5"/>
          </p:nvPr>
        </p:nvSpPr>
        <p:spPr/>
        <p:txBody>
          <a:bodyPr/>
          <a:lstStyle/>
          <a:p>
            <a:fld id="{85D9B890-3B6E-417C-BD92-47816D5AB620}" type="slidenum">
              <a:rPr lang="en-US" smtClean="0"/>
              <a:pPr/>
              <a:t>81</a:t>
            </a:fld>
            <a:endParaRPr lang="en-US" dirty="0"/>
          </a:p>
        </p:txBody>
      </p:sp>
    </p:spTree>
    <p:extLst>
      <p:ext uri="{BB962C8B-B14F-4D97-AF65-F5344CB8AC3E}">
        <p14:creationId xmlns:p14="http://schemas.microsoft.com/office/powerpoint/2010/main" val="983685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p>
          <a:p>
            <a:r>
              <a:rPr lang="en-US" dirty="0"/>
              <a:t>https://link.springer.com/content/pdf/10.1007/s10257-021-00529-0.pdf</a:t>
            </a:r>
          </a:p>
        </p:txBody>
      </p:sp>
      <p:sp>
        <p:nvSpPr>
          <p:cNvPr id="4" name="Slide Number Placeholder 3"/>
          <p:cNvSpPr>
            <a:spLocks noGrp="1"/>
          </p:cNvSpPr>
          <p:nvPr>
            <p:ph type="sldNum" sz="quarter" idx="5"/>
          </p:nvPr>
        </p:nvSpPr>
        <p:spPr/>
        <p:txBody>
          <a:bodyPr/>
          <a:lstStyle/>
          <a:p>
            <a:fld id="{85D9B890-3B6E-417C-BD92-47816D5AB620}" type="slidenum">
              <a:rPr lang="en-US" smtClean="0"/>
              <a:pPr/>
              <a:t>82</a:t>
            </a:fld>
            <a:endParaRPr lang="en-US" dirty="0"/>
          </a:p>
        </p:txBody>
      </p:sp>
    </p:spTree>
    <p:extLst>
      <p:ext uri="{BB962C8B-B14F-4D97-AF65-F5344CB8AC3E}">
        <p14:creationId xmlns:p14="http://schemas.microsoft.com/office/powerpoint/2010/main" val="20979388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Virtual Environment </a:t>
            </a:r>
            <a:r>
              <a:rPr lang="en-US" sz="1600" b="0" i="0" u="none" strike="noStrike" kern="1200" baseline="0" dirty="0">
                <a:solidFill>
                  <a:schemeClr val="tx1"/>
                </a:solidFill>
                <a:latin typeface="Century Gothic Regular" charset="0"/>
                <a:ea typeface="ＭＳ Ｐゴシック" charset="0"/>
                <a:cs typeface="ＭＳ Ｐゴシック" charset="0"/>
              </a:rPr>
              <a:t>Military Operations on Urbanized Terrain (MOUT) research testbed developed under the ONR VIRTE Program.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600" b="0" i="0" u="none" strike="noStrike" kern="1200" baseline="0" dirty="0">
                <a:solidFill>
                  <a:schemeClr val="tx1"/>
                </a:solidFill>
                <a:latin typeface="Century Gothic Regular" charset="0"/>
                <a:ea typeface="ＭＳ Ｐゴシック" charset="0"/>
                <a:cs typeface="ＭＳ Ｐゴシック" charset="0"/>
              </a:rPr>
              <a:t>See; </a:t>
            </a:r>
            <a:r>
              <a:rPr lang="en-US" sz="1600" kern="1200" dirty="0">
                <a:solidFill>
                  <a:schemeClr val="tx1"/>
                </a:solidFill>
                <a:effectLst/>
                <a:latin typeface="Century Gothic Regular" charset="0"/>
                <a:ea typeface="ＭＳ Ｐゴシック" charset="0"/>
                <a:cs typeface="ＭＳ Ｐゴシック" charset="0"/>
              </a:rPr>
              <a:t>Champney, R.K., Stanney, K.M., Milham, L., Carroll, M.B. and Cohn, J. (2017).  An examination of virtual environment training fidelity on training effectiveness. </a:t>
            </a:r>
            <a:r>
              <a:rPr lang="en-US" sz="1600" i="1" kern="1200" dirty="0">
                <a:solidFill>
                  <a:schemeClr val="tx1"/>
                </a:solidFill>
                <a:effectLst/>
                <a:latin typeface="Century Gothic Regular" charset="0"/>
                <a:ea typeface="ＭＳ Ｐゴシック" charset="0"/>
                <a:cs typeface="ＭＳ Ｐゴシック" charset="0"/>
              </a:rPr>
              <a:t>International Journal of Learning Technology</a:t>
            </a:r>
            <a:r>
              <a:rPr lang="en-US" sz="1600" kern="1200" dirty="0">
                <a:solidFill>
                  <a:schemeClr val="tx1"/>
                </a:solidFill>
                <a:effectLst/>
                <a:latin typeface="Century Gothic Regular" charset="0"/>
                <a:ea typeface="ＭＳ Ｐゴシック" charset="0"/>
                <a:cs typeface="ＭＳ Ｐゴシック" charset="0"/>
              </a:rPr>
              <a:t>, 12(1), 42–65.</a:t>
            </a:r>
            <a:endParaRPr lang="en-US" sz="1600" b="0" i="0" u="none" strike="noStrike" kern="1200" baseline="0" dirty="0">
              <a:solidFill>
                <a:schemeClr val="tx1"/>
              </a:solidFill>
              <a:latin typeface="Century Gothic Regular"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dirty="0"/>
          </a:p>
          <a:p>
            <a:endParaRPr lang="en-US" b="1"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84</a:t>
            </a:fld>
            <a:endParaRPr lang="en-US" dirty="0"/>
          </a:p>
        </p:txBody>
      </p:sp>
    </p:spTree>
    <p:extLst>
      <p:ext uri="{BB962C8B-B14F-4D97-AF65-F5344CB8AC3E}">
        <p14:creationId xmlns:p14="http://schemas.microsoft.com/office/powerpoint/2010/main" val="1996189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Virtual Environment </a:t>
            </a:r>
            <a:r>
              <a:rPr lang="en-US" sz="1600" b="0" i="0" u="none" strike="noStrike" kern="1200" baseline="0" dirty="0">
                <a:solidFill>
                  <a:schemeClr val="tx1"/>
                </a:solidFill>
                <a:latin typeface="Century Gothic Regular" charset="0"/>
                <a:ea typeface="ＭＳ Ｐゴシック" charset="0"/>
                <a:cs typeface="ＭＳ Ｐゴシック" charset="0"/>
              </a:rPr>
              <a:t>Military Operations on Urbanized Terrain (MOUT) research testbed developed under the ONR VIRTE Program.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600" b="0" i="0" u="none" strike="noStrike" kern="1200" baseline="0" dirty="0">
                <a:solidFill>
                  <a:schemeClr val="tx1"/>
                </a:solidFill>
                <a:latin typeface="Century Gothic Regular" charset="0"/>
                <a:ea typeface="ＭＳ Ｐゴシック" charset="0"/>
                <a:cs typeface="ＭＳ Ｐゴシック" charset="0"/>
              </a:rPr>
              <a:t>See; </a:t>
            </a:r>
            <a:r>
              <a:rPr lang="en-US" sz="1600" kern="1200" dirty="0">
                <a:solidFill>
                  <a:schemeClr val="tx1"/>
                </a:solidFill>
                <a:effectLst/>
                <a:latin typeface="Century Gothic Regular" charset="0"/>
                <a:ea typeface="ＭＳ Ｐゴシック" charset="0"/>
                <a:cs typeface="ＭＳ Ｐゴシック" charset="0"/>
              </a:rPr>
              <a:t>Champney, R.K., Stanney, K.M., Milham, L., Carroll, M.B. and Cohn, J. (2017).  An examination of virtual environment training fidelity on training effectiveness. </a:t>
            </a:r>
            <a:r>
              <a:rPr lang="en-US" sz="1600" i="1" kern="1200" dirty="0">
                <a:solidFill>
                  <a:schemeClr val="tx1"/>
                </a:solidFill>
                <a:effectLst/>
                <a:latin typeface="Century Gothic Regular" charset="0"/>
                <a:ea typeface="ＭＳ Ｐゴシック" charset="0"/>
                <a:cs typeface="ＭＳ Ｐゴシック" charset="0"/>
              </a:rPr>
              <a:t>International Journal of Learning Technology</a:t>
            </a:r>
            <a:r>
              <a:rPr lang="en-US" sz="1600" kern="1200" dirty="0">
                <a:solidFill>
                  <a:schemeClr val="tx1"/>
                </a:solidFill>
                <a:effectLst/>
                <a:latin typeface="Century Gothic Regular" charset="0"/>
                <a:ea typeface="ＭＳ Ｐゴシック" charset="0"/>
                <a:cs typeface="ＭＳ Ｐゴシック" charset="0"/>
              </a:rPr>
              <a:t>, 12(1), 42–65.</a:t>
            </a:r>
            <a:endParaRPr lang="en-US" sz="1600" b="0" i="0" u="none" strike="noStrike" kern="1200" baseline="0" dirty="0">
              <a:solidFill>
                <a:schemeClr val="tx1"/>
              </a:solidFill>
              <a:latin typeface="Century Gothic Regular"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dirty="0"/>
          </a:p>
          <a:p>
            <a:endParaRPr lang="en-US" b="1"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85</a:t>
            </a:fld>
            <a:endParaRPr lang="en-US" dirty="0"/>
          </a:p>
        </p:txBody>
      </p:sp>
    </p:spTree>
    <p:extLst>
      <p:ext uri="{BB962C8B-B14F-4D97-AF65-F5344CB8AC3E}">
        <p14:creationId xmlns:p14="http://schemas.microsoft.com/office/powerpoint/2010/main" val="2606185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r>
              <a:rPr lang="en-US" dirty="0"/>
              <a:t>https://www.sme.org/technologies/articles/2022/march/is-manufacturing-ready-for-xr-technologies/</a:t>
            </a:r>
          </a:p>
          <a:p>
            <a:r>
              <a:rPr lang="en-US" dirty="0"/>
              <a:t>https://www.softwaretestinghelp.com/future-of-virtual-reality/</a:t>
            </a:r>
          </a:p>
          <a:p>
            <a:r>
              <a:rPr lang="en-US" dirty="0"/>
              <a:t>https://www.researchgate.net/publication/338367313_Empirical_Study_on_the_Factors_Affecting_Individuals%27_Switching_Intention_to_AugmentedVirtual_Reality_Content_Services_Based_on_Push-Pull-Mooring_Theory </a:t>
            </a:r>
          </a:p>
        </p:txBody>
      </p:sp>
      <p:sp>
        <p:nvSpPr>
          <p:cNvPr id="4" name="Slide Number Placeholder 3"/>
          <p:cNvSpPr>
            <a:spLocks noGrp="1"/>
          </p:cNvSpPr>
          <p:nvPr>
            <p:ph type="sldNum" sz="quarter" idx="5"/>
          </p:nvPr>
        </p:nvSpPr>
        <p:spPr/>
        <p:txBody>
          <a:bodyPr/>
          <a:lstStyle/>
          <a:p>
            <a:fld id="{85D9B890-3B6E-417C-BD92-47816D5AB620}" type="slidenum">
              <a:rPr lang="en-US" smtClean="0"/>
              <a:pPr/>
              <a:t>86</a:t>
            </a:fld>
            <a:endParaRPr lang="en-US" dirty="0"/>
          </a:p>
        </p:txBody>
      </p:sp>
    </p:spTree>
    <p:extLst>
      <p:ext uri="{BB962C8B-B14F-4D97-AF65-F5344CB8AC3E}">
        <p14:creationId xmlns:p14="http://schemas.microsoft.com/office/powerpoint/2010/main" val="2445255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https://www.sme.org/technologies/articles/2022/march/is-manufacturing-ready-for-xr-technologies/</a:t>
            </a:r>
          </a:p>
          <a:p>
            <a:r>
              <a:rPr lang="en-US" dirty="0"/>
              <a:t>https://www.softwaretestinghelp.com/future-of-virtual-reality/</a:t>
            </a:r>
          </a:p>
          <a:p>
            <a:r>
              <a:rPr lang="en-US" dirty="0"/>
              <a:t>https://www.researchgate.net/publication/338367313_Empirical_Study_on_the_Factors_Affecting_Individuals%27_Switching_Intention_to_AugmentedVirtual_Reality_Content_Services_Based_on_Push-Pull-Mooring_Theory </a:t>
            </a:r>
          </a:p>
        </p:txBody>
      </p:sp>
      <p:sp>
        <p:nvSpPr>
          <p:cNvPr id="4" name="Slide Number Placeholder 3"/>
          <p:cNvSpPr>
            <a:spLocks noGrp="1"/>
          </p:cNvSpPr>
          <p:nvPr>
            <p:ph type="sldNum" sz="quarter" idx="5"/>
          </p:nvPr>
        </p:nvSpPr>
        <p:spPr/>
        <p:txBody>
          <a:bodyPr/>
          <a:lstStyle/>
          <a:p>
            <a:fld id="{85D9B890-3B6E-417C-BD92-47816D5AB620}" type="slidenum">
              <a:rPr lang="en-US" smtClean="0"/>
              <a:pPr/>
              <a:t>87</a:t>
            </a:fld>
            <a:endParaRPr lang="en-US" dirty="0"/>
          </a:p>
        </p:txBody>
      </p:sp>
    </p:spTree>
    <p:extLst>
      <p:ext uri="{BB962C8B-B14F-4D97-AF65-F5344CB8AC3E}">
        <p14:creationId xmlns:p14="http://schemas.microsoft.com/office/powerpoint/2010/main" val="81796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https://www.globenewswire.com/en/news-release/2022/06/28/2470583/0/en/Global-Opportunities-in-Augmented-Reality-Market-Size-Will-Grow-Over-US-90-8-Billion-by-2028-at-31-5-CAGR-Growth-AR-Industry-Demand-Share-Trends-Statistics-Key-Players-Segments-Ana.html</a:t>
            </a:r>
          </a:p>
          <a:p>
            <a:r>
              <a:rPr lang="en-US" dirty="0"/>
              <a:t>https://www.globenewswire.com/news-release/2022/06/01/2453932/0/en/At-45-2-CAGR-Virtual-Reality-Market-To-Be-Worth-USD-227-34-billion-by-2029.html</a:t>
            </a:r>
          </a:p>
          <a:p>
            <a:endParaRPr lang="en-US" dirty="0"/>
          </a:p>
          <a:p>
            <a:r>
              <a:rPr lang="en-US" dirty="0"/>
              <a:t>https://www.softwaretestinghelp.com/future-of-virtual-reality/</a:t>
            </a:r>
          </a:p>
          <a:p>
            <a:r>
              <a:rPr lang="en-US" dirty="0"/>
              <a:t>https://www.grandviewresearch.com/industry-analysis/augmented-reality-market</a:t>
            </a:r>
          </a:p>
          <a:p>
            <a:r>
              <a:rPr lang="en-US" dirty="0"/>
              <a:t>https://www.grandviewresearch.com/press-release/global-virtual-reality-vr-market</a:t>
            </a:r>
          </a:p>
          <a:p>
            <a:r>
              <a:rPr lang="en-US" dirty="0"/>
              <a:t>https://www.digitaljournal.com/pr/virtual-reality-market-is-projected-to-expand-at-a-cagr-of-15-0-from-2022-to-2030-grand-view-research-inc</a:t>
            </a:r>
          </a:p>
          <a:p>
            <a:r>
              <a:rPr lang="en-US" dirty="0"/>
              <a:t>https://www.oberlo.com/blog/virtual-reality-statistics</a:t>
            </a:r>
          </a:p>
          <a:p>
            <a:r>
              <a:rPr lang="en-US" dirty="0"/>
              <a:t>https://www.zippia.com/advice/virtual-reality-statistics/</a:t>
            </a:r>
          </a:p>
          <a:p>
            <a:r>
              <a:rPr lang="en-US" dirty="0"/>
              <a:t>https://www.iboson.io/augmented-reality-statistics-you-must-know-in-2022</a:t>
            </a:r>
          </a:p>
          <a:p>
            <a:r>
              <a:rPr lang="en-US" dirty="0"/>
              <a:t>https://www.grandviewresearch.com/industry-analysis/augmented-reality-market</a:t>
            </a:r>
          </a:p>
          <a:p>
            <a:r>
              <a:rPr lang="en-US" dirty="0"/>
              <a:t>https://g-mnews.com/en/extended-reality-market-keeps-on-boosting/</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2291670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https://onix-systems.com/blog/top-10-applications-of-ar-and-vr-in-business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1460904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https://www.iiot-world.com/industrial-iot/connected-industry/the-key-role-of-augmented-reality-in-industry-4-0-for-manufacturing-part-1/</a:t>
            </a:r>
          </a:p>
          <a:p>
            <a:r>
              <a:rPr lang="en-US" dirty="0"/>
              <a:t>https://financesonline.com/virtual-reality-statistics/</a:t>
            </a:r>
          </a:p>
          <a:p>
            <a:r>
              <a:rPr lang="en-US" dirty="0"/>
              <a:t>https://hbr.org/2017/11/why-every-organization-needs-an-augmented-reality-strategy</a:t>
            </a:r>
          </a:p>
          <a:p>
            <a:r>
              <a:rPr lang="en-US" dirty="0"/>
              <a:t>https://www.cgsinc.com/blog/augmented-reality-manufacturing-our-future-and-future-now</a:t>
            </a:r>
          </a:p>
          <a:p>
            <a:r>
              <a:rPr lang="en-US" dirty="0"/>
              <a:t>https://www.sme.org/technologies/articles/2022/march/is-manufacturing-ready-for-xr-technologies/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389823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https://www.iiot-world.com/industrial-iot/connected-industry/the-key-role-of-augmented-reality-in-industry-4-0-for-manufacturing-part-1/</a:t>
            </a:r>
          </a:p>
          <a:p>
            <a:r>
              <a:rPr lang="en-US" dirty="0"/>
              <a:t>https://financesonline.com/virtual-reality-statistics/</a:t>
            </a:r>
          </a:p>
          <a:p>
            <a:r>
              <a:rPr lang="en-US" dirty="0"/>
              <a:t>https://hbr.org/2017/11/why-every-organization-needs-an-augmented-reality-strategy</a:t>
            </a:r>
          </a:p>
          <a:p>
            <a:r>
              <a:rPr lang="en-US" dirty="0"/>
              <a:t>https://www.cgsinc.com/blog/augmented-reality-manufacturing-our-future-and-future-now</a:t>
            </a:r>
          </a:p>
          <a:p>
            <a:r>
              <a:rPr lang="en-US" dirty="0"/>
              <a:t>https://www.sme.org/technologies/articles/2022/march/is-manufacturing-ready-for-xr-technologies/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dirty="0"/>
          </a:p>
        </p:txBody>
      </p:sp>
    </p:spTree>
    <p:extLst>
      <p:ext uri="{BB962C8B-B14F-4D97-AF65-F5344CB8AC3E}">
        <p14:creationId xmlns:p14="http://schemas.microsoft.com/office/powerpoint/2010/main" val="80127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https://www.seriousplayconf.com/downloads/2021-xr-metaari-report/</a:t>
            </a:r>
          </a:p>
          <a:p>
            <a:r>
              <a:rPr lang="en-US" dirty="0"/>
              <a:t>https://www.iiot-world.com/industrial-iot/connected-industry/the-key-role-of-augmented-reality-in-industry-4-0-for-manufacturing-part-1/</a:t>
            </a:r>
          </a:p>
          <a:p>
            <a:r>
              <a:rPr lang="en-US" dirty="0"/>
              <a:t>https://financesonline.com/virtual-reality-statistics/</a:t>
            </a:r>
          </a:p>
          <a:p>
            <a:r>
              <a:rPr lang="en-US" dirty="0"/>
              <a:t>https://hbr.org/2017/11/why-every-organization-needs-an-augmented-reality-strategy</a:t>
            </a:r>
          </a:p>
          <a:p>
            <a:r>
              <a:rPr lang="en-US" dirty="0"/>
              <a:t>https://www.cgsinc.com/blog/augmented-reality-manufacturing-our-future-and-future-now</a:t>
            </a:r>
          </a:p>
          <a:p>
            <a:r>
              <a:rPr lang="en-US" dirty="0"/>
              <a:t>https://www.sme.org/technologies/articles/2022/march/is-manufacturing-ready-for-xr-technologies/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2423183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a:latin typeface="Arial"/>
                  <a:cs typeface="Arial"/>
                </a:rPr>
                <a:t>NTSAToday</a:t>
              </a:r>
            </a:p>
          </p:txBody>
        </p:sp>
      </p:grpSp>
      <p:pic>
        <p:nvPicPr>
          <p:cNvPr id="25" name="Picture 24">
            <a:extLst>
              <a:ext uri="{FF2B5EF4-FFF2-40B4-BE49-F238E27FC236}">
                <a16:creationId xmlns:a16="http://schemas.microsoft.com/office/drawing/2014/main" id="{EA508D17-FC30-734B-9063-A010DE3C94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324"/>
            <a:ext cx="12192000" cy="1357486"/>
          </a:xfrm>
          <a:prstGeom prst="rect">
            <a:avLst/>
          </a:prstGeom>
        </p:spPr>
      </p:pic>
      <p:pic>
        <p:nvPicPr>
          <p:cNvPr id="26" name="Picture 25">
            <a:extLst>
              <a:ext uri="{FF2B5EF4-FFF2-40B4-BE49-F238E27FC236}">
                <a16:creationId xmlns:a16="http://schemas.microsoft.com/office/drawing/2014/main" id="{7F163B41-CF05-784C-B8DA-01C52B381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86" y="50819"/>
            <a:ext cx="1216160" cy="1219200"/>
          </a:xfrm>
          <a:prstGeom prst="rect">
            <a:avLst/>
          </a:prstGeom>
        </p:spPr>
      </p:pic>
      <p:pic>
        <p:nvPicPr>
          <p:cNvPr id="28" name="Picture 27">
            <a:extLst>
              <a:ext uri="{FF2B5EF4-FFF2-40B4-BE49-F238E27FC236}">
                <a16:creationId xmlns:a16="http://schemas.microsoft.com/office/drawing/2014/main" id="{54AF7A4F-15AA-D440-8EAA-E693B472F6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dirty="0"/>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ne column text, no subtitl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23200" cy="338400"/>
          </a:xfrm>
          <a:prstGeom prst="rect">
            <a:avLst/>
          </a:prstGeom>
        </p:spPr>
        <p:txBody>
          <a:bodyPr lIns="0" tIns="0" rIns="0" bIns="0" anchor="t" anchorCtr="0">
            <a:noAutofit/>
          </a:bodyPr>
          <a:lstStyle/>
          <a:p>
            <a:r>
              <a:rPr lang="en-US" dirty="0"/>
              <a:t>Title line 1</a:t>
            </a:r>
            <a:endParaRPr lang="en-AU" dirty="0"/>
          </a:p>
        </p:txBody>
      </p:sp>
      <p:sp>
        <p:nvSpPr>
          <p:cNvPr id="10" name="Text Placeholder 7"/>
          <p:cNvSpPr>
            <a:spLocks noGrp="1"/>
          </p:cNvSpPr>
          <p:nvPr>
            <p:ph type="body" sz="quarter" idx="17"/>
          </p:nvPr>
        </p:nvSpPr>
        <p:spPr>
          <a:xfrm>
            <a:off x="576000" y="1512383"/>
            <a:ext cx="113232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2400"/>
            </a:lvl1pPr>
            <a:lvl2pPr>
              <a:lnSpc>
                <a:spcPct val="100000"/>
              </a:lnSpc>
              <a:defRPr sz="2000"/>
            </a:lvl2pPr>
            <a:lvl3pPr>
              <a:lnSpc>
                <a:spcPct val="100000"/>
              </a:lnSpc>
              <a:defRPr sz="1800"/>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ab 1"/>
          <p:cNvSpPr/>
          <p:nvPr userDrawn="1"/>
        </p:nvSpPr>
        <p:spPr>
          <a:xfrm>
            <a:off x="0" y="831600"/>
            <a:ext cx="288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5" name="Slide Number Placeholder 4">
            <a:extLst>
              <a:ext uri="{FF2B5EF4-FFF2-40B4-BE49-F238E27FC236}">
                <a16:creationId xmlns:a16="http://schemas.microsoft.com/office/drawing/2014/main" id="{9D0DD6D7-135B-8B45-AD25-2C765E0CDC89}"/>
              </a:ext>
            </a:extLst>
          </p:cNvPr>
          <p:cNvSpPr>
            <a:spLocks noGrp="1"/>
          </p:cNvSpPr>
          <p:nvPr>
            <p:ph type="sldNum" sz="quarter" idx="12"/>
          </p:nvPr>
        </p:nvSpPr>
        <p:spPr>
          <a:xfrm>
            <a:off x="11511688" y="6439402"/>
            <a:ext cx="622852" cy="262618"/>
          </a:xfrm>
        </p:spPr>
        <p:txBody>
          <a:bodyPr/>
          <a:lstStyle/>
          <a:p>
            <a:pPr algn="ctr"/>
            <a:r>
              <a:rPr lang="en-US"/>
              <a:t>  </a:t>
            </a:r>
            <a:fld id="{A7A8AF3B-BF2D-F449-AE72-CAAE6E17D1F5}" type="slidenum">
              <a:rPr lang="en-US" smtClean="0"/>
              <a:pPr algn="ctr"/>
              <a:t>‹#›</a:t>
            </a:fld>
            <a:endParaRPr lang="en-US" dirty="0"/>
          </a:p>
        </p:txBody>
      </p:sp>
    </p:spTree>
    <p:extLst>
      <p:ext uri="{BB962C8B-B14F-4D97-AF65-F5344CB8AC3E}">
        <p14:creationId xmlns:p14="http://schemas.microsoft.com/office/powerpoint/2010/main" val="2945320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gif"/><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a:latin typeface="Arial"/>
                  <a:cs typeface="Arial"/>
                </a:rPr>
                <a:t>NTSAToday</a:t>
              </a:r>
            </a:p>
          </p:txBody>
        </p:sp>
      </p:grpSp>
      <p:pic>
        <p:nvPicPr>
          <p:cNvPr id="16" name="Picture 15">
            <a:extLst>
              <a:ext uri="{FF2B5EF4-FFF2-40B4-BE49-F238E27FC236}">
                <a16:creationId xmlns:a16="http://schemas.microsoft.com/office/drawing/2014/main" id="{A76B2861-8E4B-9E47-8A2A-E1B719C6FBA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sp>
        <p:nvSpPr>
          <p:cNvPr id="18" name="Rectangle 17">
            <a:extLst>
              <a:ext uri="{FF2B5EF4-FFF2-40B4-BE49-F238E27FC236}">
                <a16:creationId xmlns:a16="http://schemas.microsoft.com/office/drawing/2014/main" id="{6FAB1CCF-D80E-7F42-AAC8-9524E4D44C02}"/>
              </a:ext>
            </a:extLst>
          </p:cNvPr>
          <p:cNvSpPr/>
          <p:nvPr userDrawn="1"/>
        </p:nvSpPr>
        <p:spPr bwMode="auto">
          <a:xfrm>
            <a:off x="0" y="-3316"/>
            <a:ext cx="2397039" cy="708594"/>
          </a:xfrm>
          <a:prstGeom prst="rect">
            <a:avLst/>
          </a:prstGeom>
          <a:gradFill>
            <a:gsLst>
              <a:gs pos="0">
                <a:schemeClr val="tx1"/>
              </a:gs>
              <a:gs pos="18000">
                <a:schemeClr val="tx1"/>
              </a:gs>
              <a:gs pos="72000">
                <a:schemeClr val="tx1">
                  <a:alpha val="25210"/>
                </a:schemeClr>
              </a:gs>
              <a:gs pos="100000">
                <a:schemeClr val="tx1">
                  <a:alpha val="0"/>
                </a:schemeClr>
              </a:gs>
            </a:gsLst>
            <a:lin ang="0" scaled="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19" name="Picture 18">
            <a:extLst>
              <a:ext uri="{FF2B5EF4-FFF2-40B4-BE49-F238E27FC236}">
                <a16:creationId xmlns:a16="http://schemas.microsoft.com/office/drawing/2014/main" id="{A96CF2B4-11F3-DC47-B3D9-A0B3AB45356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Victoria.Claypoole@designinteractive.ne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mailto:Erica.Feiter@designinteractive.ne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medium.com/building-the-metaverse/the-metaverse-value-chain-afcf9e09e3a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35547" y="2420052"/>
            <a:ext cx="11320906" cy="1229411"/>
          </a:xfrm>
        </p:spPr>
        <p:txBody>
          <a:bodyPr/>
          <a:lstStyle/>
          <a:p>
            <a:r>
              <a:rPr lang="en-US" dirty="0"/>
              <a:t>The WHY &amp; How of eXtended Reality (XR) Enterprise Adoption</a:t>
            </a:r>
          </a:p>
          <a:p>
            <a:r>
              <a:rPr lang="en-US" dirty="0"/>
              <a:t>I/ITSEC 2022 Tutorial</a:t>
            </a:r>
          </a:p>
          <a:p>
            <a:endParaRPr lang="en-US" dirty="0"/>
          </a:p>
        </p:txBody>
      </p:sp>
      <p:sp>
        <p:nvSpPr>
          <p:cNvPr id="10" name="Text Placeholder 9"/>
          <p:cNvSpPr>
            <a:spLocks noGrp="1"/>
          </p:cNvSpPr>
          <p:nvPr>
            <p:ph type="body" sz="quarter" idx="11"/>
          </p:nvPr>
        </p:nvSpPr>
        <p:spPr>
          <a:xfrm>
            <a:off x="1856581" y="4049328"/>
            <a:ext cx="8478838" cy="1934127"/>
          </a:xfrm>
        </p:spPr>
        <p:txBody>
          <a:bodyPr/>
          <a:lstStyle/>
          <a:p>
            <a:pPr eaLnBrk="1" hangingPunct="1"/>
            <a:r>
              <a:rPr lang="en-US" dirty="0">
                <a:latin typeface="Arial Narrow" pitchFamily="34" charset="0"/>
              </a:rPr>
              <a:t>Kay M. Stanney, Design Interactive, Inc.</a:t>
            </a:r>
          </a:p>
          <a:p>
            <a:r>
              <a:rPr lang="en-US" dirty="0">
                <a:latin typeface="Arial Narrow" pitchFamily="34" charset="0"/>
              </a:rPr>
              <a:t>Matt Archer, Design Interactive, Inc.</a:t>
            </a:r>
          </a:p>
          <a:p>
            <a:pPr eaLnBrk="1" hangingPunct="1"/>
            <a:endParaRPr lang="en-US" dirty="0">
              <a:latin typeface="Arial Narrow" pitchFamily="34" charset="0"/>
            </a:endParaRPr>
          </a:p>
          <a:p>
            <a:endParaRPr lang="en-US" dirty="0"/>
          </a:p>
        </p:txBody>
      </p:sp>
      <p:pic>
        <p:nvPicPr>
          <p:cNvPr id="4" name="Picture 3" descr="Logo, company name&#10;&#10;Description automatically generated">
            <a:extLst>
              <a:ext uri="{FF2B5EF4-FFF2-40B4-BE49-F238E27FC236}">
                <a16:creationId xmlns:a16="http://schemas.microsoft.com/office/drawing/2014/main" id="{8C877E51-373F-9945-AABF-024CAD01BE8E}"/>
              </a:ext>
            </a:extLst>
          </p:cNvPr>
          <p:cNvPicPr>
            <a:picLocks noChangeAspect="1"/>
          </p:cNvPicPr>
          <p:nvPr/>
        </p:nvPicPr>
        <p:blipFill rotWithShape="1">
          <a:blip r:embed="rId3">
            <a:extLst>
              <a:ext uri="{28A0092B-C50C-407E-A947-70E740481C1C}">
                <a14:useLocalDpi xmlns:a14="http://schemas.microsoft.com/office/drawing/2010/main" val="0"/>
              </a:ext>
            </a:extLst>
          </a:blip>
          <a:srcRect l="13319" t="31334" r="13319" b="29294"/>
          <a:stretch/>
        </p:blipFill>
        <p:spPr>
          <a:xfrm>
            <a:off x="5303871" y="6386028"/>
            <a:ext cx="1584258" cy="478270"/>
          </a:xfrm>
          <a:prstGeom prst="rect">
            <a:avLst/>
          </a:prstGeom>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5113-41E7-8640-B093-2C6828D1112E}"/>
              </a:ext>
            </a:extLst>
          </p:cNvPr>
          <p:cNvSpPr>
            <a:spLocks noGrp="1"/>
          </p:cNvSpPr>
          <p:nvPr>
            <p:ph type="title"/>
          </p:nvPr>
        </p:nvSpPr>
        <p:spPr/>
        <p:txBody>
          <a:bodyPr/>
          <a:lstStyle/>
          <a:p>
            <a:r>
              <a:rPr lang="en-US" dirty="0"/>
              <a:t>Facilitating XR Enterprise Adoption</a:t>
            </a:r>
          </a:p>
        </p:txBody>
      </p:sp>
      <p:graphicFrame>
        <p:nvGraphicFramePr>
          <p:cNvPr id="10" name="Diagram 9">
            <a:extLst>
              <a:ext uri="{FF2B5EF4-FFF2-40B4-BE49-F238E27FC236}">
                <a16:creationId xmlns:a16="http://schemas.microsoft.com/office/drawing/2014/main" id="{D8895AC9-93F2-8243-A93A-8827B826401E}"/>
              </a:ext>
            </a:extLst>
          </p:cNvPr>
          <p:cNvGraphicFramePr/>
          <p:nvPr>
            <p:extLst>
              <p:ext uri="{D42A27DB-BD31-4B8C-83A1-F6EECF244321}">
                <p14:modId xmlns:p14="http://schemas.microsoft.com/office/powerpoint/2010/main" val="1675596436"/>
              </p:ext>
            </p:extLst>
          </p:nvPr>
        </p:nvGraphicFramePr>
        <p:xfrm>
          <a:off x="554986" y="795130"/>
          <a:ext cx="11383618" cy="1834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25F551F0-3585-D44E-8C7A-2A62AB5E6717}"/>
              </a:ext>
            </a:extLst>
          </p:cNvPr>
          <p:cNvSpPr txBox="1"/>
          <p:nvPr/>
        </p:nvSpPr>
        <p:spPr>
          <a:xfrm>
            <a:off x="554986" y="2636051"/>
            <a:ext cx="2842592" cy="2800767"/>
          </a:xfrm>
          <a:prstGeom prst="rect">
            <a:avLst/>
          </a:prstGeom>
          <a:noFill/>
        </p:spPr>
        <p:txBody>
          <a:bodyPr wrap="square">
            <a:spAutoFit/>
          </a:bodyPr>
          <a:lstStyle/>
          <a:p>
            <a:r>
              <a:rPr lang="en-US" sz="1600" b="1" dirty="0"/>
              <a:t>Learning Objective 1</a:t>
            </a:r>
            <a:r>
              <a:rPr lang="en-US" sz="1600" dirty="0"/>
              <a:t> </a:t>
            </a:r>
          </a:p>
          <a:p>
            <a:r>
              <a:rPr lang="en-US" sz="1600" dirty="0"/>
              <a:t>Understand key drivers of XR enterprise adoption</a:t>
            </a:r>
          </a:p>
          <a:p>
            <a:endParaRPr lang="en-US" sz="1600" dirty="0"/>
          </a:p>
          <a:p>
            <a:r>
              <a:rPr lang="en-US" sz="1600" b="1" dirty="0"/>
              <a:t>Learning Objective 2</a:t>
            </a:r>
            <a:r>
              <a:rPr lang="en-US" sz="1600" dirty="0"/>
              <a:t> </a:t>
            </a:r>
          </a:p>
          <a:p>
            <a:r>
              <a:rPr lang="en-US" sz="1600" dirty="0"/>
              <a:t>Understand key barriers to XR enterprise adoption</a:t>
            </a:r>
          </a:p>
          <a:p>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1189588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EC1A5F-FCBE-C348-878E-07BD2DAFE57D}"/>
              </a:ext>
            </a:extLst>
          </p:cNvPr>
          <p:cNvSpPr>
            <a:spLocks noGrp="1"/>
          </p:cNvSpPr>
          <p:nvPr>
            <p:ph idx="1"/>
          </p:nvPr>
        </p:nvSpPr>
        <p:spPr/>
        <p:txBody>
          <a:bodyPr/>
          <a:lstStyle/>
          <a:p>
            <a:pPr marL="0" indent="0">
              <a:buNone/>
            </a:pPr>
            <a:r>
              <a:rPr lang="en-US" b="1" dirty="0"/>
              <a:t>Learning Objective 1</a:t>
            </a:r>
            <a:r>
              <a:rPr lang="en-US" dirty="0"/>
              <a:t> </a:t>
            </a:r>
          </a:p>
          <a:p>
            <a:r>
              <a:rPr lang="en-US" i="1" dirty="0"/>
              <a:t>Understand key drivers of XR enterprise adoption:</a:t>
            </a:r>
            <a:endParaRPr lang="en-US" dirty="0"/>
          </a:p>
          <a:p>
            <a:pPr lvl="1"/>
            <a:r>
              <a:rPr lang="en-US" u="sng" dirty="0"/>
              <a:t>XR Enterprise Market</a:t>
            </a:r>
            <a:r>
              <a:rPr lang="en-US" dirty="0"/>
              <a:t>: Current landscape of XR adoption with the enterprise</a:t>
            </a:r>
          </a:p>
          <a:p>
            <a:pPr lvl="1"/>
            <a:r>
              <a:rPr lang="en-US" u="sng" dirty="0">
                <a:solidFill>
                  <a:schemeClr val="bg1">
                    <a:lumMod val="85000"/>
                  </a:schemeClr>
                </a:solidFill>
              </a:rPr>
              <a:t>XR Enterprise Economics</a:t>
            </a:r>
            <a:r>
              <a:rPr lang="en-US" dirty="0">
                <a:solidFill>
                  <a:schemeClr val="bg1">
                    <a:lumMod val="85000"/>
                  </a:schemeClr>
                </a:solidFill>
              </a:rPr>
              <a:t>: Expected value of XR adoption within the enterprise</a:t>
            </a:r>
          </a:p>
          <a:p>
            <a:pPr lvl="1"/>
            <a:r>
              <a:rPr lang="en-US" u="sng" dirty="0">
                <a:solidFill>
                  <a:schemeClr val="bg1">
                    <a:lumMod val="85000"/>
                  </a:schemeClr>
                </a:solidFill>
              </a:rPr>
              <a:t>XR Enterprise Use Cases</a:t>
            </a:r>
            <a:r>
              <a:rPr lang="en-US" dirty="0">
                <a:solidFill>
                  <a:schemeClr val="bg1">
                    <a:lumMod val="85000"/>
                  </a:schemeClr>
                </a:solidFill>
              </a:rPr>
              <a:t>: High-value enterprise use cases that can fulfill potential of XR adoption</a:t>
            </a:r>
          </a:p>
        </p:txBody>
      </p:sp>
      <p:grpSp>
        <p:nvGrpSpPr>
          <p:cNvPr id="4" name="Group 3">
            <a:extLst>
              <a:ext uri="{FF2B5EF4-FFF2-40B4-BE49-F238E27FC236}">
                <a16:creationId xmlns:a16="http://schemas.microsoft.com/office/drawing/2014/main" id="{1B3FEE56-B20A-D84C-AAF7-D72D103D8ABB}"/>
              </a:ext>
            </a:extLst>
          </p:cNvPr>
          <p:cNvGrpSpPr/>
          <p:nvPr/>
        </p:nvGrpSpPr>
        <p:grpSpPr>
          <a:xfrm>
            <a:off x="10329244" y="0"/>
            <a:ext cx="1781501" cy="795130"/>
            <a:chOff x="-754013" y="1256821"/>
            <a:chExt cx="2599797" cy="1052485"/>
          </a:xfrm>
        </p:grpSpPr>
        <p:sp>
          <p:nvSpPr>
            <p:cNvPr id="5" name="Rounded Rectangle 4">
              <a:extLst>
                <a:ext uri="{FF2B5EF4-FFF2-40B4-BE49-F238E27FC236}">
                  <a16:creationId xmlns:a16="http://schemas.microsoft.com/office/drawing/2014/main" id="{5A879C14-8509-C545-908E-B5C13D9B72CA}"/>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5808BEE0-6C72-BA40-A4CC-4B39FB40BE42}"/>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Tree>
    <p:extLst>
      <p:ext uri="{BB962C8B-B14F-4D97-AF65-F5344CB8AC3E}">
        <p14:creationId xmlns:p14="http://schemas.microsoft.com/office/powerpoint/2010/main" val="1861798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4CF9B-A420-164C-BA4D-2DB776307B8D}"/>
              </a:ext>
            </a:extLst>
          </p:cNvPr>
          <p:cNvSpPr>
            <a:spLocks noGrp="1"/>
          </p:cNvSpPr>
          <p:nvPr>
            <p:ph type="title"/>
          </p:nvPr>
        </p:nvSpPr>
        <p:spPr>
          <a:xfrm>
            <a:off x="2139696" y="0"/>
            <a:ext cx="8257032" cy="795130"/>
          </a:xfrm>
        </p:spPr>
        <p:txBody>
          <a:bodyPr/>
          <a:lstStyle/>
          <a:p>
            <a:r>
              <a:rPr lang="en-US" sz="2400" dirty="0"/>
              <a:t>Current Landscape of XR Adoption</a:t>
            </a:r>
          </a:p>
        </p:txBody>
      </p:sp>
      <p:grpSp>
        <p:nvGrpSpPr>
          <p:cNvPr id="55" name="Group 54">
            <a:extLst>
              <a:ext uri="{FF2B5EF4-FFF2-40B4-BE49-F238E27FC236}">
                <a16:creationId xmlns:a16="http://schemas.microsoft.com/office/drawing/2014/main" id="{8830CA06-BDC9-4B4A-9293-E60043DD11A9}"/>
              </a:ext>
            </a:extLst>
          </p:cNvPr>
          <p:cNvGrpSpPr/>
          <p:nvPr/>
        </p:nvGrpSpPr>
        <p:grpSpPr>
          <a:xfrm>
            <a:off x="1103520" y="1895391"/>
            <a:ext cx="4992480" cy="3063576"/>
            <a:chOff x="4032288" y="1220072"/>
            <a:chExt cx="4992480" cy="3063576"/>
          </a:xfrm>
        </p:grpSpPr>
        <p:grpSp>
          <p:nvGrpSpPr>
            <p:cNvPr id="54" name="Group 53">
              <a:extLst>
                <a:ext uri="{FF2B5EF4-FFF2-40B4-BE49-F238E27FC236}">
                  <a16:creationId xmlns:a16="http://schemas.microsoft.com/office/drawing/2014/main" id="{3D4AC01E-A291-0042-8A69-E229CB361A7F}"/>
                </a:ext>
              </a:extLst>
            </p:cNvPr>
            <p:cNvGrpSpPr/>
            <p:nvPr/>
          </p:nvGrpSpPr>
          <p:grpSpPr>
            <a:xfrm>
              <a:off x="5221916" y="1220072"/>
              <a:ext cx="3802852" cy="3063576"/>
              <a:chOff x="5221916" y="1220072"/>
              <a:chExt cx="3802852" cy="3063576"/>
            </a:xfrm>
          </p:grpSpPr>
          <p:sp>
            <p:nvSpPr>
              <p:cNvPr id="42" name="TextBox 41">
                <a:extLst>
                  <a:ext uri="{FF2B5EF4-FFF2-40B4-BE49-F238E27FC236}">
                    <a16:creationId xmlns:a16="http://schemas.microsoft.com/office/drawing/2014/main" id="{2129B59E-B15A-E245-AB6F-99D3A80788BF}"/>
                  </a:ext>
                </a:extLst>
              </p:cNvPr>
              <p:cNvSpPr txBox="1"/>
              <p:nvPr/>
            </p:nvSpPr>
            <p:spPr>
              <a:xfrm>
                <a:off x="6238681" y="1220072"/>
                <a:ext cx="1293223" cy="830997"/>
              </a:xfrm>
              <a:prstGeom prst="rect">
                <a:avLst/>
              </a:prstGeom>
              <a:noFill/>
            </p:spPr>
            <p:txBody>
              <a:bodyPr wrap="square" rtlCol="0">
                <a:spAutoFit/>
              </a:bodyPr>
              <a:lstStyle/>
              <a:p>
                <a:pPr algn="ctr"/>
                <a:r>
                  <a:rPr lang="en-US" sz="1600" b="1" dirty="0"/>
                  <a:t>VR Market CAGR 45.2%</a:t>
                </a:r>
              </a:p>
            </p:txBody>
          </p:sp>
          <p:sp>
            <p:nvSpPr>
              <p:cNvPr id="43" name="TextBox 42">
                <a:extLst>
                  <a:ext uri="{FF2B5EF4-FFF2-40B4-BE49-F238E27FC236}">
                    <a16:creationId xmlns:a16="http://schemas.microsoft.com/office/drawing/2014/main" id="{3B8212A1-454D-E346-A1D5-A6309CA4A3EE}"/>
                  </a:ext>
                </a:extLst>
              </p:cNvPr>
              <p:cNvSpPr txBox="1"/>
              <p:nvPr/>
            </p:nvSpPr>
            <p:spPr>
              <a:xfrm>
                <a:off x="5221916" y="2071356"/>
                <a:ext cx="1293223" cy="830997"/>
              </a:xfrm>
              <a:prstGeom prst="rect">
                <a:avLst/>
              </a:prstGeom>
              <a:noFill/>
            </p:spPr>
            <p:txBody>
              <a:bodyPr wrap="square" rtlCol="0">
                <a:spAutoFit/>
              </a:bodyPr>
              <a:lstStyle/>
              <a:p>
                <a:pPr algn="ctr"/>
                <a:r>
                  <a:rPr lang="en-US" sz="1600" b="1" dirty="0"/>
                  <a:t>AR Market CAGR 31.5%</a:t>
                </a:r>
              </a:p>
            </p:txBody>
          </p:sp>
          <p:sp>
            <p:nvSpPr>
              <p:cNvPr id="44" name="TextBox 43">
                <a:extLst>
                  <a:ext uri="{FF2B5EF4-FFF2-40B4-BE49-F238E27FC236}">
                    <a16:creationId xmlns:a16="http://schemas.microsoft.com/office/drawing/2014/main" id="{B20BE1F6-2F3B-9442-97E8-70A0A40BEF96}"/>
                  </a:ext>
                </a:extLst>
              </p:cNvPr>
              <p:cNvSpPr txBox="1"/>
              <p:nvPr/>
            </p:nvSpPr>
            <p:spPr>
              <a:xfrm>
                <a:off x="5680863" y="3975871"/>
                <a:ext cx="639919" cy="307777"/>
              </a:xfrm>
              <a:prstGeom prst="rect">
                <a:avLst/>
              </a:prstGeom>
              <a:noFill/>
            </p:spPr>
            <p:txBody>
              <a:bodyPr wrap="none" rtlCol="0">
                <a:spAutoFit/>
              </a:bodyPr>
              <a:lstStyle/>
              <a:p>
                <a:r>
                  <a:rPr lang="en-US" sz="1400" b="1" dirty="0"/>
                  <a:t>2021</a:t>
                </a:r>
              </a:p>
            </p:txBody>
          </p:sp>
          <p:sp>
            <p:nvSpPr>
              <p:cNvPr id="45" name="TextBox 44">
                <a:extLst>
                  <a:ext uri="{FF2B5EF4-FFF2-40B4-BE49-F238E27FC236}">
                    <a16:creationId xmlns:a16="http://schemas.microsoft.com/office/drawing/2014/main" id="{54BD9F8A-700B-EA47-B5A6-52C7C3B04B57}"/>
                  </a:ext>
                </a:extLst>
              </p:cNvPr>
              <p:cNvSpPr txBox="1"/>
              <p:nvPr/>
            </p:nvSpPr>
            <p:spPr>
              <a:xfrm>
                <a:off x="7012630" y="3975871"/>
                <a:ext cx="639919" cy="307777"/>
              </a:xfrm>
              <a:prstGeom prst="rect">
                <a:avLst/>
              </a:prstGeom>
              <a:noFill/>
            </p:spPr>
            <p:txBody>
              <a:bodyPr wrap="none" rtlCol="0">
                <a:spAutoFit/>
              </a:bodyPr>
              <a:lstStyle/>
              <a:p>
                <a:r>
                  <a:rPr lang="en-US" sz="1400" b="1" dirty="0"/>
                  <a:t>2028</a:t>
                </a:r>
              </a:p>
            </p:txBody>
          </p:sp>
          <p:sp>
            <p:nvSpPr>
              <p:cNvPr id="48" name="TextBox 47">
                <a:extLst>
                  <a:ext uri="{FF2B5EF4-FFF2-40B4-BE49-F238E27FC236}">
                    <a16:creationId xmlns:a16="http://schemas.microsoft.com/office/drawing/2014/main" id="{E8968CB8-87C3-F045-8B9A-69DD064FEB0B}"/>
                  </a:ext>
                </a:extLst>
              </p:cNvPr>
              <p:cNvSpPr txBox="1"/>
              <p:nvPr/>
            </p:nvSpPr>
            <p:spPr>
              <a:xfrm>
                <a:off x="7438208" y="3133437"/>
                <a:ext cx="1408360" cy="338554"/>
              </a:xfrm>
              <a:prstGeom prst="rect">
                <a:avLst/>
              </a:prstGeom>
              <a:noFill/>
            </p:spPr>
            <p:txBody>
              <a:bodyPr wrap="square" rtlCol="0">
                <a:spAutoFit/>
              </a:bodyPr>
              <a:lstStyle>
                <a:defPPr>
                  <a:defRPr lang="en-US"/>
                </a:defPPr>
                <a:lvl1pPr algn="ctr">
                  <a:defRPr sz="1600" b="1"/>
                </a:lvl1pPr>
              </a:lstStyle>
              <a:p>
                <a:pPr algn="l"/>
                <a:r>
                  <a:rPr lang="en-US" dirty="0"/>
                  <a:t>AR-$90.8B</a:t>
                </a:r>
              </a:p>
            </p:txBody>
          </p:sp>
          <p:sp>
            <p:nvSpPr>
              <p:cNvPr id="49" name="TextBox 48">
                <a:extLst>
                  <a:ext uri="{FF2B5EF4-FFF2-40B4-BE49-F238E27FC236}">
                    <a16:creationId xmlns:a16="http://schemas.microsoft.com/office/drawing/2014/main" id="{F2FDA8C7-1663-7349-8E5F-02F569C792F8}"/>
                  </a:ext>
                </a:extLst>
              </p:cNvPr>
              <p:cNvSpPr txBox="1"/>
              <p:nvPr/>
            </p:nvSpPr>
            <p:spPr>
              <a:xfrm>
                <a:off x="7438208" y="2602732"/>
                <a:ext cx="1586560" cy="338554"/>
              </a:xfrm>
              <a:prstGeom prst="rect">
                <a:avLst/>
              </a:prstGeom>
              <a:noFill/>
            </p:spPr>
            <p:txBody>
              <a:bodyPr wrap="square" rtlCol="0">
                <a:spAutoFit/>
              </a:bodyPr>
              <a:lstStyle>
                <a:defPPr>
                  <a:defRPr lang="en-US"/>
                </a:defPPr>
                <a:lvl1pPr algn="ctr">
                  <a:defRPr sz="1600" b="1"/>
                </a:lvl1pPr>
              </a:lstStyle>
              <a:p>
                <a:pPr algn="l"/>
                <a:r>
                  <a:rPr lang="en-US" dirty="0"/>
                  <a:t>VR-$156.2B</a:t>
                </a:r>
              </a:p>
            </p:txBody>
          </p:sp>
        </p:grpSp>
        <p:sp>
          <p:nvSpPr>
            <p:cNvPr id="52" name="TextBox 51">
              <a:extLst>
                <a:ext uri="{FF2B5EF4-FFF2-40B4-BE49-F238E27FC236}">
                  <a16:creationId xmlns:a16="http://schemas.microsoft.com/office/drawing/2014/main" id="{699ED6AA-7599-1641-847D-E9C2582CE826}"/>
                </a:ext>
              </a:extLst>
            </p:cNvPr>
            <p:cNvSpPr txBox="1"/>
            <p:nvPr/>
          </p:nvSpPr>
          <p:spPr>
            <a:xfrm>
              <a:off x="4032288" y="3558541"/>
              <a:ext cx="1754559" cy="338554"/>
            </a:xfrm>
            <a:prstGeom prst="rect">
              <a:avLst/>
            </a:prstGeom>
            <a:noFill/>
          </p:spPr>
          <p:txBody>
            <a:bodyPr wrap="square" rtlCol="0">
              <a:spAutoFit/>
            </a:bodyPr>
            <a:lstStyle>
              <a:defPPr>
                <a:defRPr lang="en-US"/>
              </a:defPPr>
              <a:lvl1pPr algn="ctr">
                <a:defRPr sz="1600" b="1"/>
              </a:lvl1pPr>
            </a:lstStyle>
            <a:p>
              <a:pPr algn="r"/>
              <a:r>
                <a:rPr lang="en-US" dirty="0"/>
                <a:t>VR-$11.64B</a:t>
              </a:r>
            </a:p>
          </p:txBody>
        </p:sp>
        <p:sp>
          <p:nvSpPr>
            <p:cNvPr id="53" name="TextBox 52">
              <a:extLst>
                <a:ext uri="{FF2B5EF4-FFF2-40B4-BE49-F238E27FC236}">
                  <a16:creationId xmlns:a16="http://schemas.microsoft.com/office/drawing/2014/main" id="{C145E16D-5130-6142-9FB7-423A2CC16C57}"/>
                </a:ext>
              </a:extLst>
            </p:cNvPr>
            <p:cNvSpPr txBox="1"/>
            <p:nvPr/>
          </p:nvSpPr>
          <p:spPr>
            <a:xfrm>
              <a:off x="4200287" y="3265215"/>
              <a:ext cx="1586560" cy="338554"/>
            </a:xfrm>
            <a:prstGeom prst="rect">
              <a:avLst/>
            </a:prstGeom>
            <a:noFill/>
          </p:spPr>
          <p:txBody>
            <a:bodyPr wrap="square" rtlCol="0">
              <a:spAutoFit/>
            </a:bodyPr>
            <a:lstStyle>
              <a:defPPr>
                <a:defRPr lang="en-US"/>
              </a:defPPr>
              <a:lvl1pPr algn="ctr">
                <a:defRPr sz="1600" b="1"/>
              </a:lvl1pPr>
            </a:lstStyle>
            <a:p>
              <a:pPr algn="r"/>
              <a:r>
                <a:rPr lang="en-US" dirty="0"/>
                <a:t>AR-$15.2B</a:t>
              </a:r>
            </a:p>
          </p:txBody>
        </p:sp>
      </p:grpSp>
      <p:pic>
        <p:nvPicPr>
          <p:cNvPr id="60" name="Picture 59">
            <a:extLst>
              <a:ext uri="{FF2B5EF4-FFF2-40B4-BE49-F238E27FC236}">
                <a16:creationId xmlns:a16="http://schemas.microsoft.com/office/drawing/2014/main" id="{4FA6402C-8274-AA4C-8484-8E7AB1A44647}"/>
              </a:ext>
            </a:extLst>
          </p:cNvPr>
          <p:cNvPicPr>
            <a:picLocks noChangeAspect="1"/>
          </p:cNvPicPr>
          <p:nvPr/>
        </p:nvPicPr>
        <p:blipFill rotWithShape="1">
          <a:blip r:embed="rId3">
            <a:duotone>
              <a:schemeClr val="accent4">
                <a:shade val="45000"/>
                <a:satMod val="135000"/>
              </a:schemeClr>
              <a:prstClr val="white"/>
            </a:duotone>
          </a:blip>
          <a:srcRect r="9695" b="9162"/>
          <a:stretch/>
        </p:blipFill>
        <p:spPr>
          <a:xfrm>
            <a:off x="7188346" y="1733008"/>
            <a:ext cx="3287547" cy="2858332"/>
          </a:xfrm>
          <a:prstGeom prst="rect">
            <a:avLst/>
          </a:prstGeom>
        </p:spPr>
      </p:pic>
      <p:grpSp>
        <p:nvGrpSpPr>
          <p:cNvPr id="61" name="Group 60">
            <a:extLst>
              <a:ext uri="{FF2B5EF4-FFF2-40B4-BE49-F238E27FC236}">
                <a16:creationId xmlns:a16="http://schemas.microsoft.com/office/drawing/2014/main" id="{49F82CF6-523D-2949-9623-A0148F826460}"/>
              </a:ext>
            </a:extLst>
          </p:cNvPr>
          <p:cNvGrpSpPr/>
          <p:nvPr/>
        </p:nvGrpSpPr>
        <p:grpSpPr>
          <a:xfrm>
            <a:off x="10329244" y="0"/>
            <a:ext cx="1781501" cy="795130"/>
            <a:chOff x="-754013" y="1256821"/>
            <a:chExt cx="2599797" cy="1052485"/>
          </a:xfrm>
        </p:grpSpPr>
        <p:sp>
          <p:nvSpPr>
            <p:cNvPr id="62" name="Rounded Rectangle 61">
              <a:extLst>
                <a:ext uri="{FF2B5EF4-FFF2-40B4-BE49-F238E27FC236}">
                  <a16:creationId xmlns:a16="http://schemas.microsoft.com/office/drawing/2014/main" id="{21C30649-E975-3E42-A48F-06AE0CF81886}"/>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3" name="Rounded Rectangle 4">
              <a:extLst>
                <a:ext uri="{FF2B5EF4-FFF2-40B4-BE49-F238E27FC236}">
                  <a16:creationId xmlns:a16="http://schemas.microsoft.com/office/drawing/2014/main" id="{DE1E4488-0F7C-9746-B6CE-DE3B41CD77C6}"/>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
        <p:nvSpPr>
          <p:cNvPr id="27" name="TextBox 26">
            <a:extLst>
              <a:ext uri="{FF2B5EF4-FFF2-40B4-BE49-F238E27FC236}">
                <a16:creationId xmlns:a16="http://schemas.microsoft.com/office/drawing/2014/main" id="{F02B620D-545C-3F4A-AEDE-3646E68C55D9}"/>
              </a:ext>
            </a:extLst>
          </p:cNvPr>
          <p:cNvSpPr txBox="1"/>
          <p:nvPr/>
        </p:nvSpPr>
        <p:spPr>
          <a:xfrm>
            <a:off x="2064799" y="5164787"/>
            <a:ext cx="3268075" cy="338554"/>
          </a:xfrm>
          <a:prstGeom prst="rect">
            <a:avLst/>
          </a:prstGeom>
          <a:noFill/>
        </p:spPr>
        <p:txBody>
          <a:bodyPr wrap="square">
            <a:spAutoFit/>
          </a:bodyPr>
          <a:lstStyle/>
          <a:p>
            <a:pPr algn="ctr"/>
            <a:r>
              <a:rPr lang="en-US" sz="1600" dirty="0">
                <a:solidFill>
                  <a:schemeClr val="bg1">
                    <a:lumMod val="75000"/>
                  </a:schemeClr>
                </a:solidFill>
              </a:rPr>
              <a:t>https://www.globenewswire.com</a:t>
            </a:r>
          </a:p>
        </p:txBody>
      </p:sp>
      <p:pic>
        <p:nvPicPr>
          <p:cNvPr id="1026" name="Picture 2" descr="Increasing Graph - Increasing Graph Png, Transparent Png ...">
            <a:extLst>
              <a:ext uri="{FF2B5EF4-FFF2-40B4-BE49-F238E27FC236}">
                <a16:creationId xmlns:a16="http://schemas.microsoft.com/office/drawing/2014/main" id="{78102FC4-E36D-5348-8E64-5799AA09D152}"/>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663302" y="2607076"/>
            <a:ext cx="2170484" cy="217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666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AF5D-10A6-7645-ACC8-EC91489706B6}"/>
              </a:ext>
            </a:extLst>
          </p:cNvPr>
          <p:cNvSpPr>
            <a:spLocks noGrp="1"/>
          </p:cNvSpPr>
          <p:nvPr>
            <p:ph type="title"/>
          </p:nvPr>
        </p:nvSpPr>
        <p:spPr>
          <a:xfrm>
            <a:off x="2397039" y="-55420"/>
            <a:ext cx="7416800" cy="795130"/>
          </a:xfrm>
        </p:spPr>
        <p:txBody>
          <a:bodyPr/>
          <a:lstStyle/>
          <a:p>
            <a:pPr>
              <a:lnSpc>
                <a:spcPts val="2580"/>
              </a:lnSpc>
            </a:pPr>
            <a:r>
              <a:rPr lang="en-US" sz="2400" dirty="0"/>
              <a:t>Expected Revenue by Industry: Military XR Market Comparatively Small</a:t>
            </a:r>
          </a:p>
        </p:txBody>
      </p:sp>
      <p:grpSp>
        <p:nvGrpSpPr>
          <p:cNvPr id="10" name="Group 9">
            <a:extLst>
              <a:ext uri="{FF2B5EF4-FFF2-40B4-BE49-F238E27FC236}">
                <a16:creationId xmlns:a16="http://schemas.microsoft.com/office/drawing/2014/main" id="{80D5E423-FB74-7C4F-B83B-8022B7994844}"/>
              </a:ext>
            </a:extLst>
          </p:cNvPr>
          <p:cNvGrpSpPr/>
          <p:nvPr/>
        </p:nvGrpSpPr>
        <p:grpSpPr>
          <a:xfrm>
            <a:off x="10329244" y="0"/>
            <a:ext cx="1781501" cy="795130"/>
            <a:chOff x="-754013" y="1256821"/>
            <a:chExt cx="2599797" cy="1052485"/>
          </a:xfrm>
        </p:grpSpPr>
        <p:sp>
          <p:nvSpPr>
            <p:cNvPr id="11" name="Rounded Rectangle 10">
              <a:extLst>
                <a:ext uri="{FF2B5EF4-FFF2-40B4-BE49-F238E27FC236}">
                  <a16:creationId xmlns:a16="http://schemas.microsoft.com/office/drawing/2014/main" id="{704CE071-3272-F24F-852D-17056EF2CDE3}"/>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0CAAD4CA-24C7-D44F-A274-8127937452BA}"/>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
        <p:nvSpPr>
          <p:cNvPr id="51" name="TextBox 50">
            <a:extLst>
              <a:ext uri="{FF2B5EF4-FFF2-40B4-BE49-F238E27FC236}">
                <a16:creationId xmlns:a16="http://schemas.microsoft.com/office/drawing/2014/main" id="{63BB75E4-6947-F146-8A9C-31D5B7CFFF17}"/>
              </a:ext>
            </a:extLst>
          </p:cNvPr>
          <p:cNvSpPr txBox="1"/>
          <p:nvPr/>
        </p:nvSpPr>
        <p:spPr>
          <a:xfrm>
            <a:off x="6462793" y="6617776"/>
            <a:ext cx="184731" cy="584775"/>
          </a:xfrm>
          <a:prstGeom prst="rect">
            <a:avLst/>
          </a:prstGeom>
          <a:noFill/>
        </p:spPr>
        <p:txBody>
          <a:bodyPr wrap="none" rtlCol="0">
            <a:spAutoFit/>
          </a:bodyPr>
          <a:lstStyle/>
          <a:p>
            <a:endParaRPr lang="en-US" dirty="0"/>
          </a:p>
        </p:txBody>
      </p:sp>
      <p:sp>
        <p:nvSpPr>
          <p:cNvPr id="55" name="TextBox 54">
            <a:extLst>
              <a:ext uri="{FF2B5EF4-FFF2-40B4-BE49-F238E27FC236}">
                <a16:creationId xmlns:a16="http://schemas.microsoft.com/office/drawing/2014/main" id="{300A88D9-F4C1-2C4F-B8B8-854A6DBB25D5}"/>
              </a:ext>
            </a:extLst>
          </p:cNvPr>
          <p:cNvSpPr txBox="1"/>
          <p:nvPr/>
        </p:nvSpPr>
        <p:spPr>
          <a:xfrm>
            <a:off x="5125469" y="5589762"/>
            <a:ext cx="6109252" cy="276999"/>
          </a:xfrm>
          <a:prstGeom prst="rect">
            <a:avLst/>
          </a:prstGeom>
          <a:noFill/>
        </p:spPr>
        <p:txBody>
          <a:bodyPr wrap="square">
            <a:spAutoFit/>
          </a:bodyPr>
          <a:lstStyle/>
          <a:p>
            <a:pPr algn="ctr"/>
            <a:r>
              <a:rPr lang="en-US" sz="1200" dirty="0">
                <a:solidFill>
                  <a:schemeClr val="bg1">
                    <a:lumMod val="75000"/>
                  </a:schemeClr>
                </a:solidFill>
              </a:rPr>
              <a:t>https://onix-systems.com</a:t>
            </a:r>
          </a:p>
        </p:txBody>
      </p:sp>
      <p:sp>
        <p:nvSpPr>
          <p:cNvPr id="42" name="TextBox 41">
            <a:extLst>
              <a:ext uri="{FF2B5EF4-FFF2-40B4-BE49-F238E27FC236}">
                <a16:creationId xmlns:a16="http://schemas.microsoft.com/office/drawing/2014/main" id="{BC3D59CD-8404-EE47-BEF1-04720DE6D6BF}"/>
              </a:ext>
            </a:extLst>
          </p:cNvPr>
          <p:cNvSpPr txBox="1"/>
          <p:nvPr/>
        </p:nvSpPr>
        <p:spPr>
          <a:xfrm>
            <a:off x="1299862" y="1033134"/>
            <a:ext cx="9681689" cy="830997"/>
          </a:xfrm>
          <a:prstGeom prst="rect">
            <a:avLst/>
          </a:prstGeom>
          <a:solidFill>
            <a:srgbClr val="FBFCF6"/>
          </a:solidFill>
        </p:spPr>
        <p:txBody>
          <a:bodyPr wrap="none" rtlCol="0">
            <a:spAutoFit/>
          </a:bodyPr>
          <a:lstStyle/>
          <a:p>
            <a:pPr algn="ctr"/>
            <a:r>
              <a:rPr lang="en-US" sz="2400" dirty="0"/>
              <a:t>Industry Sectors Anticipated to Experience Most Growth in XR by 2025</a:t>
            </a:r>
          </a:p>
          <a:p>
            <a:pPr algn="ctr"/>
            <a:r>
              <a:rPr lang="en-US" sz="2400" dirty="0"/>
              <a:t>(anticipated revenue by sector)</a:t>
            </a:r>
          </a:p>
        </p:txBody>
      </p:sp>
      <p:pic>
        <p:nvPicPr>
          <p:cNvPr id="43" name="Picture 42">
            <a:extLst>
              <a:ext uri="{FF2B5EF4-FFF2-40B4-BE49-F238E27FC236}">
                <a16:creationId xmlns:a16="http://schemas.microsoft.com/office/drawing/2014/main" id="{1B162893-BE5E-3B47-91E9-F24C1C1A5707}"/>
              </a:ext>
            </a:extLst>
          </p:cNvPr>
          <p:cNvPicPr>
            <a:picLocks noChangeAspect="1"/>
          </p:cNvPicPr>
          <p:nvPr/>
        </p:nvPicPr>
        <p:blipFill>
          <a:blip r:embed="rId3"/>
          <a:stretch>
            <a:fillRect/>
          </a:stretch>
        </p:blipFill>
        <p:spPr>
          <a:xfrm>
            <a:off x="200122" y="1865711"/>
            <a:ext cx="11881169" cy="1580104"/>
          </a:xfrm>
          <a:prstGeom prst="rect">
            <a:avLst/>
          </a:prstGeom>
        </p:spPr>
      </p:pic>
      <p:sp>
        <p:nvSpPr>
          <p:cNvPr id="64" name="TextBox 63">
            <a:extLst>
              <a:ext uri="{FF2B5EF4-FFF2-40B4-BE49-F238E27FC236}">
                <a16:creationId xmlns:a16="http://schemas.microsoft.com/office/drawing/2014/main" id="{0AD89C16-8713-2541-99E6-BC32994BB3D4}"/>
              </a:ext>
            </a:extLst>
          </p:cNvPr>
          <p:cNvSpPr txBox="1"/>
          <p:nvPr/>
        </p:nvSpPr>
        <p:spPr>
          <a:xfrm>
            <a:off x="5589489" y="3820655"/>
            <a:ext cx="4561891" cy="461665"/>
          </a:xfrm>
          <a:prstGeom prst="rect">
            <a:avLst/>
          </a:prstGeom>
          <a:solidFill>
            <a:srgbClr val="FBFCF6"/>
          </a:solidFill>
        </p:spPr>
        <p:txBody>
          <a:bodyPr wrap="none" rtlCol="0">
            <a:spAutoFit/>
          </a:bodyPr>
          <a:lstStyle/>
          <a:p>
            <a:pPr algn="ctr"/>
            <a:r>
              <a:rPr lang="en-US" sz="2400" u="sng" dirty="0"/>
              <a:t>Why It’s Time to Adopt AR &amp; VR</a:t>
            </a:r>
          </a:p>
        </p:txBody>
      </p:sp>
      <p:pic>
        <p:nvPicPr>
          <p:cNvPr id="47" name="Picture 46">
            <a:extLst>
              <a:ext uri="{FF2B5EF4-FFF2-40B4-BE49-F238E27FC236}">
                <a16:creationId xmlns:a16="http://schemas.microsoft.com/office/drawing/2014/main" id="{AA55DF87-7248-2E48-BF01-7738198B8E8E}"/>
              </a:ext>
            </a:extLst>
          </p:cNvPr>
          <p:cNvPicPr>
            <a:picLocks noChangeAspect="1"/>
          </p:cNvPicPr>
          <p:nvPr/>
        </p:nvPicPr>
        <p:blipFill>
          <a:blip r:embed="rId4"/>
          <a:stretch>
            <a:fillRect/>
          </a:stretch>
        </p:blipFill>
        <p:spPr>
          <a:xfrm>
            <a:off x="3935073" y="4306920"/>
            <a:ext cx="7870723" cy="1173938"/>
          </a:xfrm>
          <a:prstGeom prst="rect">
            <a:avLst/>
          </a:prstGeom>
        </p:spPr>
      </p:pic>
      <p:pic>
        <p:nvPicPr>
          <p:cNvPr id="56" name="Picture 55">
            <a:extLst>
              <a:ext uri="{FF2B5EF4-FFF2-40B4-BE49-F238E27FC236}">
                <a16:creationId xmlns:a16="http://schemas.microsoft.com/office/drawing/2014/main" id="{3BE81D4E-32C9-7441-8570-835BEA933EAF}"/>
              </a:ext>
            </a:extLst>
          </p:cNvPr>
          <p:cNvPicPr>
            <a:picLocks noChangeAspect="1"/>
          </p:cNvPicPr>
          <p:nvPr/>
        </p:nvPicPr>
        <p:blipFill rotWithShape="1">
          <a:blip r:embed="rId5"/>
          <a:srcRect l="7706" t="23821" r="16631"/>
          <a:stretch/>
        </p:blipFill>
        <p:spPr>
          <a:xfrm>
            <a:off x="386204" y="3553036"/>
            <a:ext cx="3297600" cy="24914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40845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EC1A5F-FCBE-C348-878E-07BD2DAFE57D}"/>
              </a:ext>
            </a:extLst>
          </p:cNvPr>
          <p:cNvSpPr>
            <a:spLocks noGrp="1"/>
          </p:cNvSpPr>
          <p:nvPr>
            <p:ph idx="1"/>
          </p:nvPr>
        </p:nvSpPr>
        <p:spPr/>
        <p:txBody>
          <a:bodyPr/>
          <a:lstStyle/>
          <a:p>
            <a:pPr marL="0" indent="0">
              <a:buNone/>
            </a:pPr>
            <a:r>
              <a:rPr lang="en-US" b="1" dirty="0"/>
              <a:t>Learning Objective 1</a:t>
            </a:r>
            <a:r>
              <a:rPr lang="en-US" dirty="0"/>
              <a:t> </a:t>
            </a:r>
          </a:p>
          <a:p>
            <a:r>
              <a:rPr lang="en-US" i="1" dirty="0"/>
              <a:t>Understand key drivers of XR enterprise adoption:</a:t>
            </a:r>
            <a:endParaRPr lang="en-US" dirty="0"/>
          </a:p>
          <a:p>
            <a:pPr lvl="1"/>
            <a:r>
              <a:rPr lang="en-US" u="sng" dirty="0">
                <a:solidFill>
                  <a:schemeClr val="bg1">
                    <a:lumMod val="85000"/>
                  </a:schemeClr>
                </a:solidFill>
              </a:rPr>
              <a:t>XR Enterprise Market</a:t>
            </a:r>
            <a:r>
              <a:rPr lang="en-US" dirty="0">
                <a:solidFill>
                  <a:schemeClr val="bg1">
                    <a:lumMod val="85000"/>
                  </a:schemeClr>
                </a:solidFill>
              </a:rPr>
              <a:t>: Current landscape of XR adoption with the enterprise</a:t>
            </a:r>
          </a:p>
          <a:p>
            <a:pPr lvl="1"/>
            <a:r>
              <a:rPr lang="en-US" u="sng" dirty="0"/>
              <a:t>XR Enterprise Economics</a:t>
            </a:r>
            <a:r>
              <a:rPr lang="en-US" dirty="0"/>
              <a:t>: Expected value of XR adoption within the enterprise</a:t>
            </a:r>
          </a:p>
          <a:p>
            <a:pPr lvl="1"/>
            <a:r>
              <a:rPr lang="en-US" u="sng" dirty="0">
                <a:solidFill>
                  <a:schemeClr val="bg1">
                    <a:lumMod val="85000"/>
                  </a:schemeClr>
                </a:solidFill>
              </a:rPr>
              <a:t>XR Enterprise Use Cases</a:t>
            </a:r>
            <a:r>
              <a:rPr lang="en-US" dirty="0">
                <a:solidFill>
                  <a:schemeClr val="bg1">
                    <a:lumMod val="85000"/>
                  </a:schemeClr>
                </a:solidFill>
              </a:rPr>
              <a:t>: High-value enterprise use cases that can fulfill potential of XR adoption</a:t>
            </a:r>
          </a:p>
        </p:txBody>
      </p:sp>
      <p:grpSp>
        <p:nvGrpSpPr>
          <p:cNvPr id="4" name="Group 3">
            <a:extLst>
              <a:ext uri="{FF2B5EF4-FFF2-40B4-BE49-F238E27FC236}">
                <a16:creationId xmlns:a16="http://schemas.microsoft.com/office/drawing/2014/main" id="{1B3FEE56-B20A-D84C-AAF7-D72D103D8ABB}"/>
              </a:ext>
            </a:extLst>
          </p:cNvPr>
          <p:cNvGrpSpPr/>
          <p:nvPr/>
        </p:nvGrpSpPr>
        <p:grpSpPr>
          <a:xfrm>
            <a:off x="10329244" y="0"/>
            <a:ext cx="1781501" cy="795130"/>
            <a:chOff x="-754013" y="1256821"/>
            <a:chExt cx="2599797" cy="1052485"/>
          </a:xfrm>
        </p:grpSpPr>
        <p:sp>
          <p:nvSpPr>
            <p:cNvPr id="5" name="Rounded Rectangle 4">
              <a:extLst>
                <a:ext uri="{FF2B5EF4-FFF2-40B4-BE49-F238E27FC236}">
                  <a16:creationId xmlns:a16="http://schemas.microsoft.com/office/drawing/2014/main" id="{5A879C14-8509-C545-908E-B5C13D9B72CA}"/>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5808BEE0-6C72-BA40-A4CC-4B39FB40BE42}"/>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Tree>
    <p:extLst>
      <p:ext uri="{BB962C8B-B14F-4D97-AF65-F5344CB8AC3E}">
        <p14:creationId xmlns:p14="http://schemas.microsoft.com/office/powerpoint/2010/main" val="803919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4CF9B-A420-164C-BA4D-2DB776307B8D}"/>
              </a:ext>
            </a:extLst>
          </p:cNvPr>
          <p:cNvSpPr>
            <a:spLocks noGrp="1"/>
          </p:cNvSpPr>
          <p:nvPr>
            <p:ph type="title"/>
          </p:nvPr>
        </p:nvSpPr>
        <p:spPr/>
        <p:txBody>
          <a:bodyPr/>
          <a:lstStyle/>
          <a:p>
            <a:r>
              <a:rPr lang="en-US" sz="2400" dirty="0"/>
              <a:t>Expected Value of XR Enterprise Adoption</a:t>
            </a:r>
          </a:p>
        </p:txBody>
      </p:sp>
      <p:sp>
        <p:nvSpPr>
          <p:cNvPr id="3" name="Content Placeholder 2">
            <a:extLst>
              <a:ext uri="{FF2B5EF4-FFF2-40B4-BE49-F238E27FC236}">
                <a16:creationId xmlns:a16="http://schemas.microsoft.com/office/drawing/2014/main" id="{70337C29-E78C-D54A-9999-6F487494A9B5}"/>
              </a:ext>
            </a:extLst>
          </p:cNvPr>
          <p:cNvSpPr>
            <a:spLocks noGrp="1"/>
          </p:cNvSpPr>
          <p:nvPr>
            <p:ph sz="quarter" idx="11"/>
          </p:nvPr>
        </p:nvSpPr>
        <p:spPr>
          <a:xfrm>
            <a:off x="470694" y="984475"/>
            <a:ext cx="5625306" cy="5645631"/>
          </a:xfrm>
        </p:spPr>
        <p:txBody>
          <a:bodyPr/>
          <a:lstStyle/>
          <a:p>
            <a:r>
              <a:rPr lang="en-US" sz="2400" b="1" dirty="0"/>
              <a:t>Manufacturing:</a:t>
            </a:r>
          </a:p>
          <a:p>
            <a:pPr lvl="1">
              <a:spcBef>
                <a:spcPts val="200"/>
              </a:spcBef>
            </a:pPr>
            <a:r>
              <a:rPr lang="en-US" sz="2200" dirty="0"/>
              <a:t>Overall, 28% of organizations have implemented, piloted, or planned to implement XR technology in manufacturing sector</a:t>
            </a:r>
          </a:p>
          <a:p>
            <a:pPr lvl="2">
              <a:spcBef>
                <a:spcPts val="200"/>
              </a:spcBef>
            </a:pPr>
            <a:r>
              <a:rPr lang="en-US" dirty="0"/>
              <a:t>Global spending by manufacturing sector ~$1.66B </a:t>
            </a:r>
          </a:p>
          <a:p>
            <a:pPr lvl="1">
              <a:spcBef>
                <a:spcPts val="200"/>
              </a:spcBef>
            </a:pPr>
            <a:r>
              <a:rPr lang="en-US" sz="2200" dirty="0"/>
              <a:t>Estimate up to 30% of work time in manufacturing can be augmented through XR</a:t>
            </a:r>
            <a:r>
              <a:rPr lang="en-US" dirty="0"/>
              <a:t>: </a:t>
            </a:r>
          </a:p>
          <a:p>
            <a:pPr lvl="2">
              <a:spcBef>
                <a:spcPts val="200"/>
              </a:spcBef>
            </a:pPr>
            <a:r>
              <a:rPr lang="en-US" dirty="0"/>
              <a:t>Accelerating digitalization of work processes (77%)</a:t>
            </a:r>
          </a:p>
          <a:p>
            <a:pPr lvl="2">
              <a:spcBef>
                <a:spcPts val="200"/>
              </a:spcBef>
            </a:pPr>
            <a:r>
              <a:rPr lang="en-US" dirty="0"/>
              <a:t>Task automation (54.3%)</a:t>
            </a:r>
          </a:p>
          <a:p>
            <a:pPr lvl="2">
              <a:spcBef>
                <a:spcPts val="200"/>
              </a:spcBef>
            </a:pPr>
            <a:r>
              <a:rPr lang="en-US" dirty="0"/>
              <a:t>Upskilling (40 %)</a:t>
            </a:r>
          </a:p>
        </p:txBody>
      </p:sp>
      <p:grpSp>
        <p:nvGrpSpPr>
          <p:cNvPr id="61" name="Group 60">
            <a:extLst>
              <a:ext uri="{FF2B5EF4-FFF2-40B4-BE49-F238E27FC236}">
                <a16:creationId xmlns:a16="http://schemas.microsoft.com/office/drawing/2014/main" id="{49F82CF6-523D-2949-9623-A0148F826460}"/>
              </a:ext>
            </a:extLst>
          </p:cNvPr>
          <p:cNvGrpSpPr/>
          <p:nvPr/>
        </p:nvGrpSpPr>
        <p:grpSpPr>
          <a:xfrm>
            <a:off x="10329244" y="0"/>
            <a:ext cx="1781501" cy="795130"/>
            <a:chOff x="-754013" y="1256821"/>
            <a:chExt cx="2599797" cy="1052485"/>
          </a:xfrm>
        </p:grpSpPr>
        <p:sp>
          <p:nvSpPr>
            <p:cNvPr id="62" name="Rounded Rectangle 61">
              <a:extLst>
                <a:ext uri="{FF2B5EF4-FFF2-40B4-BE49-F238E27FC236}">
                  <a16:creationId xmlns:a16="http://schemas.microsoft.com/office/drawing/2014/main" id="{21C30649-E975-3E42-A48F-06AE0CF81886}"/>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3" name="Rounded Rectangle 4">
              <a:extLst>
                <a:ext uri="{FF2B5EF4-FFF2-40B4-BE49-F238E27FC236}">
                  <a16:creationId xmlns:a16="http://schemas.microsoft.com/office/drawing/2014/main" id="{DE1E4488-0F7C-9746-B6CE-DE3B41CD77C6}"/>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pic>
        <p:nvPicPr>
          <p:cNvPr id="5" name="Picture 4">
            <a:extLst>
              <a:ext uri="{FF2B5EF4-FFF2-40B4-BE49-F238E27FC236}">
                <a16:creationId xmlns:a16="http://schemas.microsoft.com/office/drawing/2014/main" id="{CA58F1FC-2071-B84A-8259-CAF96680A63B}"/>
              </a:ext>
            </a:extLst>
          </p:cNvPr>
          <p:cNvPicPr>
            <a:picLocks noChangeAspect="1"/>
          </p:cNvPicPr>
          <p:nvPr/>
        </p:nvPicPr>
        <p:blipFill rotWithShape="1">
          <a:blip r:embed="rId3"/>
          <a:srcRect r="24563"/>
          <a:stretch/>
        </p:blipFill>
        <p:spPr>
          <a:xfrm>
            <a:off x="6096000" y="1761021"/>
            <a:ext cx="5900878" cy="3335958"/>
          </a:xfrm>
          <a:prstGeom prst="rect">
            <a:avLst/>
          </a:prstGeom>
        </p:spPr>
      </p:pic>
      <p:sp>
        <p:nvSpPr>
          <p:cNvPr id="10" name="TextBox 9">
            <a:extLst>
              <a:ext uri="{FF2B5EF4-FFF2-40B4-BE49-F238E27FC236}">
                <a16:creationId xmlns:a16="http://schemas.microsoft.com/office/drawing/2014/main" id="{67AF64AC-4AE1-374A-A41F-A08C00B57553}"/>
              </a:ext>
            </a:extLst>
          </p:cNvPr>
          <p:cNvSpPr txBox="1"/>
          <p:nvPr/>
        </p:nvSpPr>
        <p:spPr>
          <a:xfrm>
            <a:off x="6810704" y="5096979"/>
            <a:ext cx="4791964" cy="707886"/>
          </a:xfrm>
          <a:prstGeom prst="rect">
            <a:avLst/>
          </a:prstGeom>
          <a:noFill/>
        </p:spPr>
        <p:txBody>
          <a:bodyPr wrap="square">
            <a:spAutoFit/>
          </a:bodyPr>
          <a:lstStyle/>
          <a:p>
            <a:pPr algn="ctr"/>
            <a:r>
              <a:rPr lang="en-US" sz="2000" b="1" i="0" u="none" strike="noStrike" dirty="0">
                <a:solidFill>
                  <a:srgbClr val="000000"/>
                </a:solidFill>
                <a:effectLst/>
                <a:latin typeface="Calibri" panose="020F0502020204030204" pitchFamily="34" charset="0"/>
              </a:rPr>
              <a:t>Upskilling: ConEd </a:t>
            </a:r>
            <a:r>
              <a:rPr lang="en-US" sz="2000" b="1" dirty="0">
                <a:solidFill>
                  <a:srgbClr val="000000"/>
                </a:solidFill>
                <a:latin typeface="Calibri" panose="020F0502020204030204" pitchFamily="34" charset="0"/>
              </a:rPr>
              <a:t>U</a:t>
            </a:r>
            <a:r>
              <a:rPr lang="en-US" sz="2000" b="1" i="0" u="none" strike="noStrike" dirty="0">
                <a:solidFill>
                  <a:srgbClr val="000000"/>
                </a:solidFill>
                <a:effectLst/>
                <a:latin typeface="Calibri" panose="020F0502020204030204" pitchFamily="34" charset="0"/>
              </a:rPr>
              <a:t>sing </a:t>
            </a:r>
            <a:r>
              <a:rPr lang="en-US" sz="2000" b="1" dirty="0">
                <a:solidFill>
                  <a:srgbClr val="000000"/>
                </a:solidFill>
                <a:latin typeface="Calibri" panose="020F0502020204030204" pitchFamily="34" charset="0"/>
              </a:rPr>
              <a:t>B</a:t>
            </a:r>
            <a:r>
              <a:rPr lang="en-US" sz="2000" b="1" i="0" u="none" strike="noStrike" dirty="0">
                <a:solidFill>
                  <a:srgbClr val="000000"/>
                </a:solidFill>
                <a:effectLst/>
                <a:latin typeface="Calibri" panose="020F0502020204030204" pitchFamily="34" charset="0"/>
              </a:rPr>
              <a:t>lowtorch and Streaming with XR-based Training</a:t>
            </a:r>
            <a:endParaRPr lang="en-US" sz="2000" b="1" dirty="0"/>
          </a:p>
        </p:txBody>
      </p:sp>
    </p:spTree>
    <p:extLst>
      <p:ext uri="{BB962C8B-B14F-4D97-AF65-F5344CB8AC3E}">
        <p14:creationId xmlns:p14="http://schemas.microsoft.com/office/powerpoint/2010/main" val="2016875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4CF9B-A420-164C-BA4D-2DB776307B8D}"/>
              </a:ext>
            </a:extLst>
          </p:cNvPr>
          <p:cNvSpPr>
            <a:spLocks noGrp="1"/>
          </p:cNvSpPr>
          <p:nvPr>
            <p:ph type="title"/>
          </p:nvPr>
        </p:nvSpPr>
        <p:spPr/>
        <p:txBody>
          <a:bodyPr/>
          <a:lstStyle/>
          <a:p>
            <a:r>
              <a:rPr lang="en-US" sz="2400" dirty="0"/>
              <a:t>Expected Value of XR Enterprise Adoption</a:t>
            </a:r>
          </a:p>
        </p:txBody>
      </p:sp>
      <p:sp>
        <p:nvSpPr>
          <p:cNvPr id="3" name="Content Placeholder 2">
            <a:extLst>
              <a:ext uri="{FF2B5EF4-FFF2-40B4-BE49-F238E27FC236}">
                <a16:creationId xmlns:a16="http://schemas.microsoft.com/office/drawing/2014/main" id="{70337C29-E78C-D54A-9999-6F487494A9B5}"/>
              </a:ext>
            </a:extLst>
          </p:cNvPr>
          <p:cNvSpPr>
            <a:spLocks noGrp="1"/>
          </p:cNvSpPr>
          <p:nvPr>
            <p:ph sz="quarter" idx="11"/>
          </p:nvPr>
        </p:nvSpPr>
        <p:spPr>
          <a:xfrm>
            <a:off x="485443" y="795130"/>
            <a:ext cx="6751742" cy="5645631"/>
          </a:xfrm>
        </p:spPr>
        <p:txBody>
          <a:bodyPr/>
          <a:lstStyle/>
          <a:p>
            <a:r>
              <a:rPr lang="en-US" sz="2400" b="1" dirty="0"/>
              <a:t>Manufacturing:</a:t>
            </a:r>
          </a:p>
          <a:p>
            <a:pPr lvl="1">
              <a:spcBef>
                <a:spcPts val="200"/>
              </a:spcBef>
            </a:pPr>
            <a:r>
              <a:rPr lang="en-US" sz="2200" dirty="0"/>
              <a:t>Examples of benefits:</a:t>
            </a:r>
          </a:p>
          <a:p>
            <a:pPr lvl="2">
              <a:spcBef>
                <a:spcPts val="0"/>
              </a:spcBef>
            </a:pPr>
            <a:r>
              <a:rPr lang="en-US" sz="1800" dirty="0"/>
              <a:t>Newport News Shipbuilding uses AR to inspect ships, which reduces inspection time by 96%—from 36 hr to just 90 min, time savings of 25%+ for typical manufacturing tasks </a:t>
            </a:r>
          </a:p>
          <a:p>
            <a:pPr lvl="2">
              <a:spcBef>
                <a:spcPts val="0"/>
              </a:spcBef>
            </a:pPr>
            <a:r>
              <a:rPr lang="en-US" sz="1800" dirty="0"/>
              <a:t>Use of VR technology has enabled Airbus to reduce duration of maintenance processes by 25%</a:t>
            </a:r>
          </a:p>
          <a:p>
            <a:pPr lvl="2">
              <a:spcBef>
                <a:spcPts val="0"/>
              </a:spcBef>
            </a:pPr>
            <a:r>
              <a:rPr lang="en-US" sz="1800" dirty="0"/>
              <a:t>KPN uses AR to make better decisions about how to resolve issues, producing an 11% reduction in costs for service teams, a 17% decrease in work-error rates</a:t>
            </a:r>
          </a:p>
          <a:p>
            <a:pPr lvl="2">
              <a:spcBef>
                <a:spcPts val="0"/>
              </a:spcBef>
            </a:pPr>
            <a:r>
              <a:rPr lang="en-US" sz="1800" dirty="0"/>
              <a:t>GE used voice commands in AR to enable factory workers to perform complex wiring processes in wind turbines—achieving a 34% increase in productivity</a:t>
            </a:r>
          </a:p>
          <a:p>
            <a:pPr lvl="2">
              <a:spcBef>
                <a:spcPts val="0"/>
              </a:spcBef>
            </a:pPr>
            <a:r>
              <a:rPr lang="en-US" sz="1800" dirty="0"/>
              <a:t>Intel and DHL use AR in warehouses to achieve a 25%-29% reduction in picking time, with error rates falling to near zero</a:t>
            </a:r>
          </a:p>
          <a:p>
            <a:pPr lvl="2">
              <a:spcBef>
                <a:spcPts val="0"/>
              </a:spcBef>
            </a:pPr>
            <a:r>
              <a:rPr lang="en-US" sz="1800" dirty="0"/>
              <a:t>Xerox uses AR to connect field engineers with experts instead of providing service manuals and telephone support, increasing first-time fix rates by 67% and engineers’ efficiency by 20%</a:t>
            </a:r>
          </a:p>
        </p:txBody>
      </p:sp>
      <p:grpSp>
        <p:nvGrpSpPr>
          <p:cNvPr id="61" name="Group 60">
            <a:extLst>
              <a:ext uri="{FF2B5EF4-FFF2-40B4-BE49-F238E27FC236}">
                <a16:creationId xmlns:a16="http://schemas.microsoft.com/office/drawing/2014/main" id="{49F82CF6-523D-2949-9623-A0148F826460}"/>
              </a:ext>
            </a:extLst>
          </p:cNvPr>
          <p:cNvGrpSpPr/>
          <p:nvPr/>
        </p:nvGrpSpPr>
        <p:grpSpPr>
          <a:xfrm>
            <a:off x="10329244" y="0"/>
            <a:ext cx="1781501" cy="795130"/>
            <a:chOff x="-754013" y="1256821"/>
            <a:chExt cx="2599797" cy="1052485"/>
          </a:xfrm>
        </p:grpSpPr>
        <p:sp>
          <p:nvSpPr>
            <p:cNvPr id="62" name="Rounded Rectangle 61">
              <a:extLst>
                <a:ext uri="{FF2B5EF4-FFF2-40B4-BE49-F238E27FC236}">
                  <a16:creationId xmlns:a16="http://schemas.microsoft.com/office/drawing/2014/main" id="{21C30649-E975-3E42-A48F-06AE0CF81886}"/>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3" name="Rounded Rectangle 4">
              <a:extLst>
                <a:ext uri="{FF2B5EF4-FFF2-40B4-BE49-F238E27FC236}">
                  <a16:creationId xmlns:a16="http://schemas.microsoft.com/office/drawing/2014/main" id="{DE1E4488-0F7C-9746-B6CE-DE3B41CD77C6}"/>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
        <p:nvSpPr>
          <p:cNvPr id="7" name="TextBox 6">
            <a:extLst>
              <a:ext uri="{FF2B5EF4-FFF2-40B4-BE49-F238E27FC236}">
                <a16:creationId xmlns:a16="http://schemas.microsoft.com/office/drawing/2014/main" id="{239E7368-8A1A-DD40-B527-6D2D761E95E9}"/>
              </a:ext>
            </a:extLst>
          </p:cNvPr>
          <p:cNvSpPr txBox="1"/>
          <p:nvPr/>
        </p:nvSpPr>
        <p:spPr>
          <a:xfrm>
            <a:off x="7938052" y="5096979"/>
            <a:ext cx="3664616" cy="707886"/>
          </a:xfrm>
          <a:prstGeom prst="rect">
            <a:avLst/>
          </a:prstGeom>
          <a:noFill/>
        </p:spPr>
        <p:txBody>
          <a:bodyPr wrap="square">
            <a:spAutoFit/>
          </a:bodyPr>
          <a:lstStyle/>
          <a:p>
            <a:pPr algn="ctr"/>
            <a:r>
              <a:rPr lang="en-US" sz="2000" b="1" i="0" u="none" strike="noStrike" dirty="0">
                <a:solidFill>
                  <a:srgbClr val="000000"/>
                </a:solidFill>
                <a:effectLst/>
                <a:latin typeface="Calibri" panose="020F0502020204030204" pitchFamily="34" charset="0"/>
              </a:rPr>
              <a:t>AR-based Job Performance Aids Onboard CVN 78</a:t>
            </a:r>
            <a:endParaRPr lang="en-US" sz="2000" b="1" dirty="0"/>
          </a:p>
        </p:txBody>
      </p:sp>
      <p:pic>
        <p:nvPicPr>
          <p:cNvPr id="8" name="Picture 7" descr="A person wearing a virtual reality headset&#10;&#10;Description automatically generated with low confidence">
            <a:extLst>
              <a:ext uri="{FF2B5EF4-FFF2-40B4-BE49-F238E27FC236}">
                <a16:creationId xmlns:a16="http://schemas.microsoft.com/office/drawing/2014/main" id="{424BEEDE-27C2-E649-A6BF-FDF430E0D059}"/>
              </a:ext>
            </a:extLst>
          </p:cNvPr>
          <p:cNvPicPr>
            <a:picLocks noChangeAspect="1"/>
          </p:cNvPicPr>
          <p:nvPr/>
        </p:nvPicPr>
        <p:blipFill rotWithShape="1">
          <a:blip r:embed="rId3">
            <a:extLst>
              <a:ext uri="{28A0092B-C50C-407E-A947-70E740481C1C}">
                <a14:useLocalDpi xmlns:a14="http://schemas.microsoft.com/office/drawing/2010/main" val="0"/>
              </a:ext>
            </a:extLst>
          </a:blip>
          <a:srcRect l="12514" r="3480"/>
          <a:stretch/>
        </p:blipFill>
        <p:spPr>
          <a:xfrm>
            <a:off x="7404200" y="1166247"/>
            <a:ext cx="4402723" cy="3930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5779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4CF9B-A420-164C-BA4D-2DB776307B8D}"/>
              </a:ext>
            </a:extLst>
          </p:cNvPr>
          <p:cNvSpPr>
            <a:spLocks noGrp="1"/>
          </p:cNvSpPr>
          <p:nvPr>
            <p:ph type="title"/>
          </p:nvPr>
        </p:nvSpPr>
        <p:spPr/>
        <p:txBody>
          <a:bodyPr/>
          <a:lstStyle/>
          <a:p>
            <a:r>
              <a:rPr lang="en-US" sz="2400" dirty="0"/>
              <a:t>Current Landscape of XR Adoption</a:t>
            </a:r>
          </a:p>
        </p:txBody>
      </p:sp>
      <p:sp>
        <p:nvSpPr>
          <p:cNvPr id="3" name="Content Placeholder 2">
            <a:extLst>
              <a:ext uri="{FF2B5EF4-FFF2-40B4-BE49-F238E27FC236}">
                <a16:creationId xmlns:a16="http://schemas.microsoft.com/office/drawing/2014/main" id="{70337C29-E78C-D54A-9999-6F487494A9B5}"/>
              </a:ext>
            </a:extLst>
          </p:cNvPr>
          <p:cNvSpPr>
            <a:spLocks noGrp="1"/>
          </p:cNvSpPr>
          <p:nvPr>
            <p:ph sz="quarter" idx="11"/>
          </p:nvPr>
        </p:nvSpPr>
        <p:spPr>
          <a:xfrm>
            <a:off x="480133" y="891381"/>
            <a:ext cx="4926754" cy="5075237"/>
          </a:xfrm>
        </p:spPr>
        <p:txBody>
          <a:bodyPr/>
          <a:lstStyle/>
          <a:p>
            <a:r>
              <a:rPr lang="en-US" sz="2400" b="1" dirty="0"/>
              <a:t>Training:</a:t>
            </a:r>
          </a:p>
          <a:p>
            <a:pPr lvl="1"/>
            <a:r>
              <a:rPr lang="en-US" sz="2200" dirty="0"/>
              <a:t>Overall, 26% of businesses are using XR to train employees, with 39% of large organizations leveraging XR technology to facilitate training in simulated environments </a:t>
            </a:r>
          </a:p>
          <a:p>
            <a:pPr lvl="1"/>
            <a:r>
              <a:rPr lang="en-US" sz="2200" dirty="0"/>
              <a:t>Immersive training and education revenues expected to more than double to $6.7B by 2026 </a:t>
            </a:r>
          </a:p>
          <a:p>
            <a:pPr lvl="1"/>
            <a:r>
              <a:rPr lang="en-US" sz="2200" dirty="0"/>
              <a:t>XR training has a retention rate of 75%, beating out lectures (5%), reading (10%), and audio-visual learning (20%) </a:t>
            </a:r>
          </a:p>
        </p:txBody>
      </p:sp>
      <p:grpSp>
        <p:nvGrpSpPr>
          <p:cNvPr id="61" name="Group 60">
            <a:extLst>
              <a:ext uri="{FF2B5EF4-FFF2-40B4-BE49-F238E27FC236}">
                <a16:creationId xmlns:a16="http://schemas.microsoft.com/office/drawing/2014/main" id="{49F82CF6-523D-2949-9623-A0148F826460}"/>
              </a:ext>
            </a:extLst>
          </p:cNvPr>
          <p:cNvGrpSpPr/>
          <p:nvPr/>
        </p:nvGrpSpPr>
        <p:grpSpPr>
          <a:xfrm>
            <a:off x="10329244" y="0"/>
            <a:ext cx="1781501" cy="795130"/>
            <a:chOff x="-754013" y="1256821"/>
            <a:chExt cx="2599797" cy="1052485"/>
          </a:xfrm>
        </p:grpSpPr>
        <p:sp>
          <p:nvSpPr>
            <p:cNvPr id="62" name="Rounded Rectangle 61">
              <a:extLst>
                <a:ext uri="{FF2B5EF4-FFF2-40B4-BE49-F238E27FC236}">
                  <a16:creationId xmlns:a16="http://schemas.microsoft.com/office/drawing/2014/main" id="{21C30649-E975-3E42-A48F-06AE0CF81886}"/>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3" name="Rounded Rectangle 4">
              <a:extLst>
                <a:ext uri="{FF2B5EF4-FFF2-40B4-BE49-F238E27FC236}">
                  <a16:creationId xmlns:a16="http://schemas.microsoft.com/office/drawing/2014/main" id="{DE1E4488-0F7C-9746-B6CE-DE3B41CD77C6}"/>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pic>
        <p:nvPicPr>
          <p:cNvPr id="8" name="Picture 7">
            <a:extLst>
              <a:ext uri="{FF2B5EF4-FFF2-40B4-BE49-F238E27FC236}">
                <a16:creationId xmlns:a16="http://schemas.microsoft.com/office/drawing/2014/main" id="{6A5C3B7A-3B7C-B14A-A313-AD29881BC32F}"/>
              </a:ext>
            </a:extLst>
          </p:cNvPr>
          <p:cNvPicPr>
            <a:picLocks noChangeAspect="1"/>
          </p:cNvPicPr>
          <p:nvPr/>
        </p:nvPicPr>
        <p:blipFill rotWithShape="1">
          <a:blip r:embed="rId3"/>
          <a:srcRect l="16141"/>
          <a:stretch/>
        </p:blipFill>
        <p:spPr>
          <a:xfrm>
            <a:off x="5726576" y="1263887"/>
            <a:ext cx="5985291" cy="3746500"/>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A2F90C98-DE36-0844-BBB7-505C6E283A81}"/>
              </a:ext>
            </a:extLst>
          </p:cNvPr>
          <p:cNvSpPr txBox="1"/>
          <p:nvPr/>
        </p:nvSpPr>
        <p:spPr>
          <a:xfrm>
            <a:off x="6323239" y="5242852"/>
            <a:ext cx="4791964" cy="400110"/>
          </a:xfrm>
          <a:prstGeom prst="rect">
            <a:avLst/>
          </a:prstGeom>
          <a:noFill/>
        </p:spPr>
        <p:txBody>
          <a:bodyPr wrap="square">
            <a:spAutoFit/>
          </a:bodyPr>
          <a:lstStyle/>
          <a:p>
            <a:pPr algn="ctr"/>
            <a:r>
              <a:rPr lang="en-US" sz="2000" b="1" i="0" u="none" strike="noStrike" dirty="0">
                <a:solidFill>
                  <a:srgbClr val="000000"/>
                </a:solidFill>
                <a:effectLst/>
                <a:latin typeface="Calibri" panose="020F0502020204030204" pitchFamily="34" charset="0"/>
              </a:rPr>
              <a:t>TCCC XR Blended Training</a:t>
            </a:r>
            <a:endParaRPr lang="en-US" sz="2000" b="1" dirty="0"/>
          </a:p>
        </p:txBody>
      </p:sp>
    </p:spTree>
    <p:extLst>
      <p:ext uri="{BB962C8B-B14F-4D97-AF65-F5344CB8AC3E}">
        <p14:creationId xmlns:p14="http://schemas.microsoft.com/office/powerpoint/2010/main" val="1790355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4CF9B-A420-164C-BA4D-2DB776307B8D}"/>
              </a:ext>
            </a:extLst>
          </p:cNvPr>
          <p:cNvSpPr>
            <a:spLocks noGrp="1"/>
          </p:cNvSpPr>
          <p:nvPr>
            <p:ph type="title"/>
          </p:nvPr>
        </p:nvSpPr>
        <p:spPr/>
        <p:txBody>
          <a:bodyPr/>
          <a:lstStyle/>
          <a:p>
            <a:r>
              <a:rPr lang="en-US" sz="2400" dirty="0"/>
              <a:t>Expected Value of XR Enterprise Adoption</a:t>
            </a:r>
          </a:p>
        </p:txBody>
      </p:sp>
      <p:sp>
        <p:nvSpPr>
          <p:cNvPr id="3" name="Content Placeholder 2">
            <a:extLst>
              <a:ext uri="{FF2B5EF4-FFF2-40B4-BE49-F238E27FC236}">
                <a16:creationId xmlns:a16="http://schemas.microsoft.com/office/drawing/2014/main" id="{70337C29-E78C-D54A-9999-6F487494A9B5}"/>
              </a:ext>
            </a:extLst>
          </p:cNvPr>
          <p:cNvSpPr>
            <a:spLocks noGrp="1"/>
          </p:cNvSpPr>
          <p:nvPr>
            <p:ph sz="quarter" idx="11"/>
          </p:nvPr>
        </p:nvSpPr>
        <p:spPr>
          <a:xfrm>
            <a:off x="480133" y="688911"/>
            <a:ext cx="6519758" cy="5075237"/>
          </a:xfrm>
        </p:spPr>
        <p:txBody>
          <a:bodyPr/>
          <a:lstStyle/>
          <a:p>
            <a:r>
              <a:rPr lang="en-US" sz="2400" b="1" dirty="0"/>
              <a:t>Training:</a:t>
            </a:r>
          </a:p>
          <a:p>
            <a:pPr lvl="1"/>
            <a:r>
              <a:rPr lang="en-US" sz="2200" dirty="0"/>
              <a:t>Examples of benefits:</a:t>
            </a:r>
          </a:p>
          <a:p>
            <a:pPr lvl="2"/>
            <a:r>
              <a:rPr lang="en-US" dirty="0"/>
              <a:t>Penske delivered &gt;11,000 hr of XRMentor™  training to remote technicians saving significant time and money due to increased throughput and reduction of employee travel</a:t>
            </a:r>
          </a:p>
          <a:p>
            <a:pPr lvl="2"/>
            <a:r>
              <a:rPr lang="en-US" dirty="0"/>
              <a:t>Boeing cut training time by 75% by implementing VR technology and # of trainees with little or no experience who could perform operation correctly the first time increased by 90%</a:t>
            </a:r>
          </a:p>
          <a:p>
            <a:pPr lvl="2"/>
            <a:r>
              <a:rPr lang="en-US" dirty="0"/>
              <a:t>Police officers who received virtual training 2.7x more likely to participate in successful missions </a:t>
            </a:r>
          </a:p>
          <a:p>
            <a:pPr lvl="2"/>
            <a:r>
              <a:rPr lang="en-US" dirty="0"/>
              <a:t>Intel projects 5-year ROI of a single VR-based course could reach 300%</a:t>
            </a:r>
          </a:p>
          <a:p>
            <a:pPr lvl="2"/>
            <a:r>
              <a:rPr lang="en-US" dirty="0"/>
              <a:t>90% of all DHL workers who use XR technology laude platform for helping them improve efficiency and work more effectively </a:t>
            </a:r>
          </a:p>
        </p:txBody>
      </p:sp>
      <p:grpSp>
        <p:nvGrpSpPr>
          <p:cNvPr id="61" name="Group 60">
            <a:extLst>
              <a:ext uri="{FF2B5EF4-FFF2-40B4-BE49-F238E27FC236}">
                <a16:creationId xmlns:a16="http://schemas.microsoft.com/office/drawing/2014/main" id="{49F82CF6-523D-2949-9623-A0148F826460}"/>
              </a:ext>
            </a:extLst>
          </p:cNvPr>
          <p:cNvGrpSpPr/>
          <p:nvPr/>
        </p:nvGrpSpPr>
        <p:grpSpPr>
          <a:xfrm>
            <a:off x="10329244" y="0"/>
            <a:ext cx="1781501" cy="795130"/>
            <a:chOff x="-754013" y="1256821"/>
            <a:chExt cx="2599797" cy="1052485"/>
          </a:xfrm>
        </p:grpSpPr>
        <p:sp>
          <p:nvSpPr>
            <p:cNvPr id="62" name="Rounded Rectangle 61">
              <a:extLst>
                <a:ext uri="{FF2B5EF4-FFF2-40B4-BE49-F238E27FC236}">
                  <a16:creationId xmlns:a16="http://schemas.microsoft.com/office/drawing/2014/main" id="{21C30649-E975-3E42-A48F-06AE0CF81886}"/>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3" name="Rounded Rectangle 4">
              <a:extLst>
                <a:ext uri="{FF2B5EF4-FFF2-40B4-BE49-F238E27FC236}">
                  <a16:creationId xmlns:a16="http://schemas.microsoft.com/office/drawing/2014/main" id="{DE1E4488-0F7C-9746-B6CE-DE3B41CD77C6}"/>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
        <p:nvSpPr>
          <p:cNvPr id="7" name="TextBox 6">
            <a:extLst>
              <a:ext uri="{FF2B5EF4-FFF2-40B4-BE49-F238E27FC236}">
                <a16:creationId xmlns:a16="http://schemas.microsoft.com/office/drawing/2014/main" id="{F57770C9-3FA0-BC44-9141-718DEB9682B3}"/>
              </a:ext>
            </a:extLst>
          </p:cNvPr>
          <p:cNvSpPr txBox="1"/>
          <p:nvPr/>
        </p:nvSpPr>
        <p:spPr>
          <a:xfrm>
            <a:off x="7347809" y="5214963"/>
            <a:ext cx="4570536" cy="400110"/>
          </a:xfrm>
          <a:prstGeom prst="rect">
            <a:avLst/>
          </a:prstGeom>
          <a:noFill/>
        </p:spPr>
        <p:txBody>
          <a:bodyPr wrap="square">
            <a:spAutoFit/>
          </a:bodyPr>
          <a:lstStyle/>
          <a:p>
            <a:pPr algn="ctr"/>
            <a:r>
              <a:rPr lang="en-US" sz="2000" b="1" i="0" u="none" strike="noStrike" dirty="0">
                <a:solidFill>
                  <a:srgbClr val="000000"/>
                </a:solidFill>
                <a:effectLst/>
                <a:latin typeface="Calibri" panose="020F0502020204030204" pitchFamily="34" charset="0"/>
              </a:rPr>
              <a:t>AR-based Remote Collaborative Training</a:t>
            </a:r>
            <a:endParaRPr lang="en-US" sz="2000" b="1" dirty="0"/>
          </a:p>
        </p:txBody>
      </p:sp>
      <p:pic>
        <p:nvPicPr>
          <p:cNvPr id="5" name="Picture 4">
            <a:extLst>
              <a:ext uri="{FF2B5EF4-FFF2-40B4-BE49-F238E27FC236}">
                <a16:creationId xmlns:a16="http://schemas.microsoft.com/office/drawing/2014/main" id="{1EB3ECF8-7BDD-3A43-8831-F2AC8AE9F878}"/>
              </a:ext>
            </a:extLst>
          </p:cNvPr>
          <p:cNvPicPr>
            <a:picLocks noChangeAspect="1"/>
          </p:cNvPicPr>
          <p:nvPr/>
        </p:nvPicPr>
        <p:blipFill>
          <a:blip r:embed="rId3"/>
          <a:stretch>
            <a:fillRect/>
          </a:stretch>
        </p:blipFill>
        <p:spPr>
          <a:xfrm>
            <a:off x="7347809" y="1740705"/>
            <a:ext cx="4570536" cy="33562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10613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2906-DBB1-2747-A14B-C6FC969ABC4A}"/>
              </a:ext>
            </a:extLst>
          </p:cNvPr>
          <p:cNvSpPr>
            <a:spLocks noGrp="1"/>
          </p:cNvSpPr>
          <p:nvPr>
            <p:ph type="title"/>
          </p:nvPr>
        </p:nvSpPr>
        <p:spPr/>
        <p:txBody>
          <a:bodyPr/>
          <a:lstStyle/>
          <a:p>
            <a:r>
              <a:rPr lang="en-US" dirty="0"/>
              <a:t>XR Training Cost Parity Points </a:t>
            </a:r>
          </a:p>
        </p:txBody>
      </p:sp>
      <p:pic>
        <p:nvPicPr>
          <p:cNvPr id="7" name="Picture 6">
            <a:extLst>
              <a:ext uri="{FF2B5EF4-FFF2-40B4-BE49-F238E27FC236}">
                <a16:creationId xmlns:a16="http://schemas.microsoft.com/office/drawing/2014/main" id="{FF1CECE1-4BE4-8F42-AF74-AC313381A1EC}"/>
              </a:ext>
            </a:extLst>
          </p:cNvPr>
          <p:cNvPicPr>
            <a:picLocks noChangeAspect="1"/>
          </p:cNvPicPr>
          <p:nvPr/>
        </p:nvPicPr>
        <p:blipFill>
          <a:blip r:embed="rId3"/>
          <a:stretch>
            <a:fillRect/>
          </a:stretch>
        </p:blipFill>
        <p:spPr>
          <a:xfrm>
            <a:off x="690295" y="827602"/>
            <a:ext cx="10811410" cy="5237028"/>
          </a:xfrm>
          <a:prstGeom prst="rect">
            <a:avLst/>
          </a:prstGeom>
        </p:spPr>
      </p:pic>
      <p:grpSp>
        <p:nvGrpSpPr>
          <p:cNvPr id="8" name="Group 7">
            <a:extLst>
              <a:ext uri="{FF2B5EF4-FFF2-40B4-BE49-F238E27FC236}">
                <a16:creationId xmlns:a16="http://schemas.microsoft.com/office/drawing/2014/main" id="{A3E649F5-573C-9641-8F8A-B88DABAC321B}"/>
              </a:ext>
            </a:extLst>
          </p:cNvPr>
          <p:cNvGrpSpPr/>
          <p:nvPr/>
        </p:nvGrpSpPr>
        <p:grpSpPr>
          <a:xfrm>
            <a:off x="10329244" y="0"/>
            <a:ext cx="1781501" cy="795130"/>
            <a:chOff x="-754013" y="1256821"/>
            <a:chExt cx="2599797" cy="1052485"/>
          </a:xfrm>
        </p:grpSpPr>
        <p:sp>
          <p:nvSpPr>
            <p:cNvPr id="9" name="Rounded Rectangle 8">
              <a:extLst>
                <a:ext uri="{FF2B5EF4-FFF2-40B4-BE49-F238E27FC236}">
                  <a16:creationId xmlns:a16="http://schemas.microsoft.com/office/drawing/2014/main" id="{5ED11A19-5DA1-754C-9EC7-669C570C1D82}"/>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05EA825F-F242-9F46-AEC6-01C2A04D9AEB}"/>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
        <p:nvSpPr>
          <p:cNvPr id="11" name="TextBox 10">
            <a:extLst>
              <a:ext uri="{FF2B5EF4-FFF2-40B4-BE49-F238E27FC236}">
                <a16:creationId xmlns:a16="http://schemas.microsoft.com/office/drawing/2014/main" id="{DF719504-AD99-D94F-9A64-F55C8C8040B6}"/>
              </a:ext>
            </a:extLst>
          </p:cNvPr>
          <p:cNvSpPr txBox="1"/>
          <p:nvPr/>
        </p:nvSpPr>
        <p:spPr>
          <a:xfrm>
            <a:off x="356460" y="5804714"/>
            <a:ext cx="6106332" cy="584775"/>
          </a:xfrm>
          <a:prstGeom prst="rect">
            <a:avLst/>
          </a:prstGeom>
          <a:noFill/>
        </p:spPr>
        <p:txBody>
          <a:bodyPr wrap="square">
            <a:spAutoFit/>
          </a:bodyPr>
          <a:lstStyle>
            <a:defPPr>
              <a:defRPr lang="en-US"/>
            </a:defPPr>
            <a:lvl1pPr>
              <a:defRPr sz="1200">
                <a:solidFill>
                  <a:schemeClr val="bg1">
                    <a:lumMod val="75000"/>
                  </a:schemeClr>
                </a:solidFill>
              </a:defRPr>
            </a:lvl1pPr>
          </a:lstStyle>
          <a:p>
            <a:r>
              <a:rPr lang="en-US" dirty="0"/>
              <a:t>https://www.virtualbodyworks.com</a:t>
            </a:r>
          </a:p>
        </p:txBody>
      </p:sp>
    </p:spTree>
    <p:extLst>
      <p:ext uri="{BB962C8B-B14F-4D97-AF65-F5344CB8AC3E}">
        <p14:creationId xmlns:p14="http://schemas.microsoft.com/office/powerpoint/2010/main" val="796910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BFD3C8-0BAF-42D8-AFA2-D3F051319391}"/>
              </a:ext>
            </a:extLst>
          </p:cNvPr>
          <p:cNvSpPr>
            <a:spLocks noGrp="1"/>
          </p:cNvSpPr>
          <p:nvPr>
            <p:ph type="title"/>
          </p:nvPr>
        </p:nvSpPr>
        <p:spPr>
          <a:xfrm>
            <a:off x="262346" y="651717"/>
            <a:ext cx="10092145" cy="1119835"/>
          </a:xfrm>
        </p:spPr>
        <p:txBody>
          <a:bodyPr/>
          <a:lstStyle/>
          <a:p>
            <a:r>
              <a:rPr lang="en-US" dirty="0"/>
              <a:t>Contact Information</a:t>
            </a:r>
          </a:p>
        </p:txBody>
      </p:sp>
      <p:sp>
        <p:nvSpPr>
          <p:cNvPr id="5" name="Slide Number Placeholder 4">
            <a:extLst>
              <a:ext uri="{FF2B5EF4-FFF2-40B4-BE49-F238E27FC236}">
                <a16:creationId xmlns:a16="http://schemas.microsoft.com/office/drawing/2014/main" id="{5A051EDE-4F85-4A5B-B6CC-6E358B7DC119}"/>
              </a:ext>
            </a:extLst>
          </p:cNvPr>
          <p:cNvSpPr>
            <a:spLocks noGrp="1"/>
          </p:cNvSpPr>
          <p:nvPr>
            <p:ph type="sldNum" sz="quarter" idx="4294967295"/>
          </p:nvPr>
        </p:nvSpPr>
        <p:spPr>
          <a:xfrm>
            <a:off x="11233212" y="144001"/>
            <a:ext cx="490605" cy="123111"/>
          </a:xfrm>
        </p:spPr>
        <p:txBody>
          <a:bodyPr/>
          <a:lstStyle/>
          <a:p>
            <a:pPr algn="ctr"/>
            <a:r>
              <a:rPr lang="en-US" dirty="0"/>
              <a:t>  </a:t>
            </a:r>
            <a:fld id="{A7A8AF3B-BF2D-F449-AE72-CAAE6E17D1F5}" type="slidenum">
              <a:rPr lang="en-US" smtClean="0"/>
              <a:pPr algn="ctr"/>
              <a:t>2</a:t>
            </a:fld>
            <a:endParaRPr lang="en-US" dirty="0"/>
          </a:p>
        </p:txBody>
      </p:sp>
      <p:sp>
        <p:nvSpPr>
          <p:cNvPr id="8" name="Rectangle 7">
            <a:extLst>
              <a:ext uri="{FF2B5EF4-FFF2-40B4-BE49-F238E27FC236}">
                <a16:creationId xmlns:a16="http://schemas.microsoft.com/office/drawing/2014/main" id="{C3028D4D-5F8E-4199-A9BC-CF7751B9993B}"/>
              </a:ext>
            </a:extLst>
          </p:cNvPr>
          <p:cNvSpPr/>
          <p:nvPr/>
        </p:nvSpPr>
        <p:spPr>
          <a:xfrm>
            <a:off x="2731317" y="4568162"/>
            <a:ext cx="2326278" cy="830997"/>
          </a:xfrm>
          <a:prstGeom prst="rect">
            <a:avLst/>
          </a:prstGeom>
        </p:spPr>
        <p:txBody>
          <a:bodyPr wrap="none">
            <a:spAutoFit/>
          </a:bodyPr>
          <a:lstStyle/>
          <a:p>
            <a:pPr algn="ctr"/>
            <a:r>
              <a:rPr lang="en-US" dirty="0"/>
              <a:t>Dr. Kay Stanney</a:t>
            </a:r>
          </a:p>
          <a:p>
            <a:pPr algn="ctr"/>
            <a:r>
              <a:rPr lang="en-US" sz="1600" dirty="0"/>
              <a:t>CEO &amp; Founder</a:t>
            </a:r>
          </a:p>
          <a:p>
            <a:pPr algn="ctr"/>
            <a:r>
              <a:rPr lang="en-US" sz="1400" dirty="0">
                <a:hlinkClick r:id="rId3"/>
              </a:rPr>
              <a:t>Kay@designinteractive.net</a:t>
            </a:r>
            <a:endParaRPr lang="en-US" sz="1400" dirty="0"/>
          </a:p>
        </p:txBody>
      </p:sp>
      <p:sp>
        <p:nvSpPr>
          <p:cNvPr id="11" name="Rectangle 10">
            <a:extLst>
              <a:ext uri="{FF2B5EF4-FFF2-40B4-BE49-F238E27FC236}">
                <a16:creationId xmlns:a16="http://schemas.microsoft.com/office/drawing/2014/main" id="{6DEB6341-73F6-4778-93BC-4504DAA0A7F8}"/>
              </a:ext>
            </a:extLst>
          </p:cNvPr>
          <p:cNvSpPr/>
          <p:nvPr/>
        </p:nvSpPr>
        <p:spPr>
          <a:xfrm>
            <a:off x="5758473" y="4568162"/>
            <a:ext cx="3357266" cy="1077218"/>
          </a:xfrm>
          <a:prstGeom prst="rect">
            <a:avLst/>
          </a:prstGeom>
        </p:spPr>
        <p:txBody>
          <a:bodyPr wrap="none">
            <a:spAutoFit/>
          </a:bodyPr>
          <a:lstStyle/>
          <a:p>
            <a:pPr algn="ctr"/>
            <a:r>
              <a:rPr lang="en-US" dirty="0"/>
              <a:t>Matt Archer</a:t>
            </a:r>
          </a:p>
          <a:p>
            <a:pPr algn="ctr"/>
            <a:r>
              <a:rPr lang="en-US" sz="1600" dirty="0"/>
              <a:t>COO</a:t>
            </a:r>
          </a:p>
          <a:p>
            <a:pPr algn="ctr"/>
            <a:r>
              <a:rPr lang="en-US" sz="1600" dirty="0">
                <a:hlinkClick r:id="rId4"/>
              </a:rPr>
              <a:t>Matt.Archer@designinteractive.net</a:t>
            </a:r>
            <a:r>
              <a:rPr lang="en-US" sz="1600" dirty="0"/>
              <a:t> </a:t>
            </a:r>
            <a:endParaRPr lang="en-US" sz="1400" dirty="0"/>
          </a:p>
        </p:txBody>
      </p:sp>
      <p:pic>
        <p:nvPicPr>
          <p:cNvPr id="2" name="Picture 1">
            <a:extLst>
              <a:ext uri="{FF2B5EF4-FFF2-40B4-BE49-F238E27FC236}">
                <a16:creationId xmlns:a16="http://schemas.microsoft.com/office/drawing/2014/main" id="{27CE021E-75E7-C948-88DA-9BA22942218A}"/>
              </a:ext>
            </a:extLst>
          </p:cNvPr>
          <p:cNvPicPr>
            <a:picLocks noChangeAspect="1"/>
          </p:cNvPicPr>
          <p:nvPr/>
        </p:nvPicPr>
        <p:blipFill>
          <a:blip r:embed="rId5"/>
          <a:stretch>
            <a:fillRect/>
          </a:stretch>
        </p:blipFill>
        <p:spPr>
          <a:xfrm>
            <a:off x="6096000" y="1771552"/>
            <a:ext cx="2639163" cy="2619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9DB8F6EB-1267-C145-93FD-E7097C5D01DC}"/>
              </a:ext>
            </a:extLst>
          </p:cNvPr>
          <p:cNvPicPr>
            <a:picLocks noChangeAspect="1"/>
          </p:cNvPicPr>
          <p:nvPr/>
        </p:nvPicPr>
        <p:blipFill>
          <a:blip r:embed="rId6"/>
          <a:stretch>
            <a:fillRect/>
          </a:stretch>
        </p:blipFill>
        <p:spPr>
          <a:xfrm>
            <a:off x="2671326" y="1771552"/>
            <a:ext cx="2639025" cy="2619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0431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EC1A5F-FCBE-C348-878E-07BD2DAFE57D}"/>
              </a:ext>
            </a:extLst>
          </p:cNvPr>
          <p:cNvSpPr>
            <a:spLocks noGrp="1"/>
          </p:cNvSpPr>
          <p:nvPr>
            <p:ph idx="1"/>
          </p:nvPr>
        </p:nvSpPr>
        <p:spPr/>
        <p:txBody>
          <a:bodyPr/>
          <a:lstStyle/>
          <a:p>
            <a:pPr marL="0" indent="0">
              <a:buNone/>
            </a:pPr>
            <a:r>
              <a:rPr lang="en-US" b="1" dirty="0"/>
              <a:t>Learning Objective 1</a:t>
            </a:r>
            <a:r>
              <a:rPr lang="en-US" dirty="0"/>
              <a:t> </a:t>
            </a:r>
          </a:p>
          <a:p>
            <a:r>
              <a:rPr lang="en-US" i="1" dirty="0"/>
              <a:t>Understand key drivers of XR enterprise adoption:</a:t>
            </a:r>
            <a:endParaRPr lang="en-US" dirty="0"/>
          </a:p>
          <a:p>
            <a:pPr lvl="1"/>
            <a:r>
              <a:rPr lang="en-US" u="sng" dirty="0">
                <a:solidFill>
                  <a:srgbClr val="D9D9D9"/>
                </a:solidFill>
              </a:rPr>
              <a:t>XR Enterprise Market: Current landscape of XR adoption with the enterprise</a:t>
            </a:r>
          </a:p>
          <a:p>
            <a:pPr lvl="1"/>
            <a:r>
              <a:rPr lang="en-US" u="sng" dirty="0">
                <a:solidFill>
                  <a:srgbClr val="D9D9D9"/>
                </a:solidFill>
              </a:rPr>
              <a:t>XR Enterprise Economics</a:t>
            </a:r>
            <a:r>
              <a:rPr lang="en-US" dirty="0">
                <a:solidFill>
                  <a:srgbClr val="D9D9D9"/>
                </a:solidFill>
              </a:rPr>
              <a:t>: Expected value of XR adoption within the enterprise</a:t>
            </a:r>
          </a:p>
          <a:p>
            <a:pPr lvl="1"/>
            <a:r>
              <a:rPr lang="en-US" u="sng" dirty="0"/>
              <a:t>XR Enterprise Use Cases</a:t>
            </a:r>
            <a:r>
              <a:rPr lang="en-US" dirty="0"/>
              <a:t>: High-value enterprise use cases that can fulfill potential of XR adoption</a:t>
            </a:r>
          </a:p>
        </p:txBody>
      </p:sp>
      <p:grpSp>
        <p:nvGrpSpPr>
          <p:cNvPr id="4" name="Group 3">
            <a:extLst>
              <a:ext uri="{FF2B5EF4-FFF2-40B4-BE49-F238E27FC236}">
                <a16:creationId xmlns:a16="http://schemas.microsoft.com/office/drawing/2014/main" id="{1B3FEE56-B20A-D84C-AAF7-D72D103D8ABB}"/>
              </a:ext>
            </a:extLst>
          </p:cNvPr>
          <p:cNvGrpSpPr/>
          <p:nvPr/>
        </p:nvGrpSpPr>
        <p:grpSpPr>
          <a:xfrm>
            <a:off x="10329244" y="0"/>
            <a:ext cx="1781501" cy="795130"/>
            <a:chOff x="-754013" y="1256821"/>
            <a:chExt cx="2599797" cy="1052485"/>
          </a:xfrm>
        </p:grpSpPr>
        <p:sp>
          <p:nvSpPr>
            <p:cNvPr id="5" name="Rounded Rectangle 4">
              <a:extLst>
                <a:ext uri="{FF2B5EF4-FFF2-40B4-BE49-F238E27FC236}">
                  <a16:creationId xmlns:a16="http://schemas.microsoft.com/office/drawing/2014/main" id="{5A879C14-8509-C545-908E-B5C13D9B72CA}"/>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5808BEE0-6C72-BA40-A4CC-4B39FB40BE42}"/>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Tree>
    <p:extLst>
      <p:ext uri="{BB962C8B-B14F-4D97-AF65-F5344CB8AC3E}">
        <p14:creationId xmlns:p14="http://schemas.microsoft.com/office/powerpoint/2010/main" val="417940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536E-856F-444C-96CD-9D91F30E656A}"/>
              </a:ext>
            </a:extLst>
          </p:cNvPr>
          <p:cNvSpPr>
            <a:spLocks noGrp="1"/>
          </p:cNvSpPr>
          <p:nvPr>
            <p:ph type="title"/>
          </p:nvPr>
        </p:nvSpPr>
        <p:spPr/>
        <p:txBody>
          <a:bodyPr/>
          <a:lstStyle/>
          <a:p>
            <a:r>
              <a:rPr lang="en-US" dirty="0"/>
              <a:t>High Value XR Enterprise Use Cases</a:t>
            </a:r>
          </a:p>
        </p:txBody>
      </p:sp>
      <p:sp>
        <p:nvSpPr>
          <p:cNvPr id="3" name="Content Placeholder 2">
            <a:extLst>
              <a:ext uri="{FF2B5EF4-FFF2-40B4-BE49-F238E27FC236}">
                <a16:creationId xmlns:a16="http://schemas.microsoft.com/office/drawing/2014/main" id="{FCC5EAF4-0900-4D47-84DA-B4F65272F58C}"/>
              </a:ext>
            </a:extLst>
          </p:cNvPr>
          <p:cNvSpPr>
            <a:spLocks noGrp="1"/>
          </p:cNvSpPr>
          <p:nvPr>
            <p:ph sz="quarter" idx="11"/>
          </p:nvPr>
        </p:nvSpPr>
        <p:spPr>
          <a:xfrm>
            <a:off x="263014" y="891381"/>
            <a:ext cx="6477000" cy="5075237"/>
          </a:xfrm>
        </p:spPr>
        <p:txBody>
          <a:bodyPr/>
          <a:lstStyle/>
          <a:p>
            <a:r>
              <a:rPr lang="en-US" sz="2400" b="1" dirty="0"/>
              <a:t>Immersive Training –</a:t>
            </a:r>
            <a:r>
              <a:rPr lang="en-US" sz="2400" dirty="0"/>
              <a:t> XR playing important role in personnel training by offering hyper-realistic, immersive tools to support learning and retaining critical job skills in a highly efficient, effective, and engaging manner with real-time performance metrics (e.g., eye/hand tracking, digital phenotypes) </a:t>
            </a:r>
          </a:p>
          <a:p>
            <a:r>
              <a:rPr lang="en-US" sz="2400" b="1" dirty="0"/>
              <a:t>Operational Support –</a:t>
            </a:r>
            <a:r>
              <a:rPr lang="en-US" sz="2400" dirty="0"/>
              <a:t> XR assists operators at point of need with info assets to support procedures, situation assessment, wayfinding, troubleshooting </a:t>
            </a:r>
            <a:endParaRPr lang="en-US" sz="2400" b="1" dirty="0"/>
          </a:p>
          <a:p>
            <a:r>
              <a:rPr lang="en-US" sz="2400" b="1" dirty="0"/>
              <a:t>Field Operations / Remote Collaboration –</a:t>
            </a:r>
            <a:r>
              <a:rPr lang="en-US" sz="2400" dirty="0"/>
              <a:t> XR improves field operations by allowing workers to present problem states and spatially collaborate, receiving remote expert assistance that guides them through remote processes</a:t>
            </a:r>
          </a:p>
          <a:p>
            <a:pPr marL="0" indent="0">
              <a:buNone/>
            </a:pPr>
            <a:endParaRPr lang="en-US" sz="2400" dirty="0"/>
          </a:p>
        </p:txBody>
      </p:sp>
      <p:grpSp>
        <p:nvGrpSpPr>
          <p:cNvPr id="7" name="Group 6">
            <a:extLst>
              <a:ext uri="{FF2B5EF4-FFF2-40B4-BE49-F238E27FC236}">
                <a16:creationId xmlns:a16="http://schemas.microsoft.com/office/drawing/2014/main" id="{C00DAFCA-0557-8640-ADD3-9734E92470D4}"/>
              </a:ext>
            </a:extLst>
          </p:cNvPr>
          <p:cNvGrpSpPr/>
          <p:nvPr/>
        </p:nvGrpSpPr>
        <p:grpSpPr>
          <a:xfrm>
            <a:off x="10329244" y="0"/>
            <a:ext cx="1781501" cy="795130"/>
            <a:chOff x="-754013" y="1256821"/>
            <a:chExt cx="2599797" cy="1052485"/>
          </a:xfrm>
        </p:grpSpPr>
        <p:sp>
          <p:nvSpPr>
            <p:cNvPr id="8" name="Rounded Rectangle 7">
              <a:extLst>
                <a:ext uri="{FF2B5EF4-FFF2-40B4-BE49-F238E27FC236}">
                  <a16:creationId xmlns:a16="http://schemas.microsoft.com/office/drawing/2014/main" id="{CD1A45FC-6406-BB4A-8FAA-98CB5BFFC816}"/>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4E3760E5-F67D-1C41-8995-9B2336B7AB05}"/>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
        <p:nvSpPr>
          <p:cNvPr id="10" name="TextBox 9">
            <a:extLst>
              <a:ext uri="{FF2B5EF4-FFF2-40B4-BE49-F238E27FC236}">
                <a16:creationId xmlns:a16="http://schemas.microsoft.com/office/drawing/2014/main" id="{26B253D9-CA4D-D94F-B11B-A2AD3BCA49B3}"/>
              </a:ext>
            </a:extLst>
          </p:cNvPr>
          <p:cNvSpPr txBox="1"/>
          <p:nvPr/>
        </p:nvSpPr>
        <p:spPr>
          <a:xfrm>
            <a:off x="6973239" y="4943386"/>
            <a:ext cx="4791964" cy="1015663"/>
          </a:xfrm>
          <a:prstGeom prst="rect">
            <a:avLst/>
          </a:prstGeom>
          <a:noFill/>
        </p:spPr>
        <p:txBody>
          <a:bodyPr wrap="square">
            <a:spAutoFit/>
          </a:bodyPr>
          <a:lstStyle/>
          <a:p>
            <a:pPr algn="ctr"/>
            <a:r>
              <a:rPr lang="en-US" sz="2000" b="1" i="0" u="none" strike="noStrike" dirty="0">
                <a:solidFill>
                  <a:srgbClr val="000000"/>
                </a:solidFill>
                <a:effectLst/>
                <a:latin typeface="Calibri" panose="020F0502020204030204" pitchFamily="34" charset="0"/>
              </a:rPr>
              <a:t>XR-based Remote Collaboration between </a:t>
            </a:r>
            <a:r>
              <a:rPr lang="en-US" sz="2000" b="1" dirty="0">
                <a:solidFill>
                  <a:srgbClr val="000000"/>
                </a:solidFill>
                <a:latin typeface="Calibri" panose="020F0502020204030204" pitchFamily="34" charset="0"/>
              </a:rPr>
              <a:t>Senior Leaders and Distributed Team that are Virtually Co-located and Multi-present</a:t>
            </a:r>
            <a:endParaRPr lang="en-US" sz="2000" b="1" dirty="0"/>
          </a:p>
        </p:txBody>
      </p:sp>
      <p:pic>
        <p:nvPicPr>
          <p:cNvPr id="11" name="Picture 5" descr="A picture containing text, person, person, computer&#10;&#10;Description automatically generated">
            <a:extLst>
              <a:ext uri="{FF2B5EF4-FFF2-40B4-BE49-F238E27FC236}">
                <a16:creationId xmlns:a16="http://schemas.microsoft.com/office/drawing/2014/main" id="{130F2EFE-6AFB-AB47-9886-2000C22D814C}"/>
              </a:ext>
            </a:extLst>
          </p:cNvPr>
          <p:cNvPicPr>
            <a:picLocks noChangeAspect="1"/>
          </p:cNvPicPr>
          <p:nvPr/>
        </p:nvPicPr>
        <p:blipFill>
          <a:blip r:embed="rId2"/>
          <a:stretch>
            <a:fillRect/>
          </a:stretch>
        </p:blipFill>
        <p:spPr>
          <a:xfrm>
            <a:off x="6713926" y="1792064"/>
            <a:ext cx="5310590" cy="30071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74022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536E-856F-444C-96CD-9D91F30E656A}"/>
              </a:ext>
            </a:extLst>
          </p:cNvPr>
          <p:cNvSpPr>
            <a:spLocks noGrp="1"/>
          </p:cNvSpPr>
          <p:nvPr>
            <p:ph type="title"/>
          </p:nvPr>
        </p:nvSpPr>
        <p:spPr/>
        <p:txBody>
          <a:bodyPr/>
          <a:lstStyle/>
          <a:p>
            <a:r>
              <a:rPr lang="en-US" dirty="0"/>
              <a:t>High Value XR Enterprise Use Cases</a:t>
            </a:r>
          </a:p>
        </p:txBody>
      </p:sp>
      <p:sp>
        <p:nvSpPr>
          <p:cNvPr id="3" name="Content Placeholder 2">
            <a:extLst>
              <a:ext uri="{FF2B5EF4-FFF2-40B4-BE49-F238E27FC236}">
                <a16:creationId xmlns:a16="http://schemas.microsoft.com/office/drawing/2014/main" id="{FCC5EAF4-0900-4D47-84DA-B4F65272F58C}"/>
              </a:ext>
            </a:extLst>
          </p:cNvPr>
          <p:cNvSpPr>
            <a:spLocks noGrp="1"/>
          </p:cNvSpPr>
          <p:nvPr>
            <p:ph sz="quarter" idx="11"/>
          </p:nvPr>
        </p:nvSpPr>
        <p:spPr>
          <a:xfrm>
            <a:off x="380999" y="906603"/>
            <a:ext cx="5715001" cy="5075237"/>
          </a:xfrm>
        </p:spPr>
        <p:txBody>
          <a:bodyPr/>
          <a:lstStyle/>
          <a:p>
            <a:r>
              <a:rPr lang="en-US" sz="2400" b="1" dirty="0"/>
              <a:t>Virtual Prototyping –</a:t>
            </a:r>
            <a:r>
              <a:rPr lang="en-US" sz="2400" dirty="0"/>
              <a:t> XR is transforming design by enabling teams to demo designs, present plans, explore digital twins, and deliver concepts in real-time from anywhere to support enhanced creativity and collaborative design</a:t>
            </a:r>
          </a:p>
          <a:p>
            <a:r>
              <a:rPr lang="en-US" sz="2400" b="1" dirty="0"/>
              <a:t>Healthcare</a:t>
            </a:r>
            <a:r>
              <a:rPr lang="en-US" sz="2400" dirty="0"/>
              <a:t> </a:t>
            </a:r>
            <a:r>
              <a:rPr lang="en-US" sz="2400" b="1" dirty="0"/>
              <a:t> –</a:t>
            </a:r>
            <a:r>
              <a:rPr lang="en-US" sz="2400" dirty="0"/>
              <a:t> XR has demonstrated extensive potential in the healthcare industry by helping improve a wide range of services such as self-care, treatment, and surgical procedures, reducing costs, increasing access, and improving patient outcomes with real-time reports and accurate diagnosis.</a:t>
            </a:r>
          </a:p>
        </p:txBody>
      </p:sp>
      <p:grpSp>
        <p:nvGrpSpPr>
          <p:cNvPr id="7" name="Group 6">
            <a:extLst>
              <a:ext uri="{FF2B5EF4-FFF2-40B4-BE49-F238E27FC236}">
                <a16:creationId xmlns:a16="http://schemas.microsoft.com/office/drawing/2014/main" id="{C00DAFCA-0557-8640-ADD3-9734E92470D4}"/>
              </a:ext>
            </a:extLst>
          </p:cNvPr>
          <p:cNvGrpSpPr/>
          <p:nvPr/>
        </p:nvGrpSpPr>
        <p:grpSpPr>
          <a:xfrm>
            <a:off x="10329244" y="0"/>
            <a:ext cx="1781501" cy="795130"/>
            <a:chOff x="-754013" y="1256821"/>
            <a:chExt cx="2599797" cy="1052485"/>
          </a:xfrm>
        </p:grpSpPr>
        <p:sp>
          <p:nvSpPr>
            <p:cNvPr id="8" name="Rounded Rectangle 7">
              <a:extLst>
                <a:ext uri="{FF2B5EF4-FFF2-40B4-BE49-F238E27FC236}">
                  <a16:creationId xmlns:a16="http://schemas.microsoft.com/office/drawing/2014/main" id="{CD1A45FC-6406-BB4A-8FAA-98CB5BFFC816}"/>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4E3760E5-F67D-1C41-8995-9B2336B7AB05}"/>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
        <p:nvSpPr>
          <p:cNvPr id="11" name="TextBox 10">
            <a:extLst>
              <a:ext uri="{FF2B5EF4-FFF2-40B4-BE49-F238E27FC236}">
                <a16:creationId xmlns:a16="http://schemas.microsoft.com/office/drawing/2014/main" id="{B030F759-ED52-4B43-9DA3-88741D7B2648}"/>
              </a:ext>
            </a:extLst>
          </p:cNvPr>
          <p:cNvSpPr txBox="1"/>
          <p:nvPr/>
        </p:nvSpPr>
        <p:spPr>
          <a:xfrm>
            <a:off x="7019037" y="4797080"/>
            <a:ext cx="4791964" cy="400110"/>
          </a:xfrm>
          <a:prstGeom prst="rect">
            <a:avLst/>
          </a:prstGeom>
          <a:noFill/>
        </p:spPr>
        <p:txBody>
          <a:bodyPr wrap="square">
            <a:spAutoFit/>
          </a:bodyPr>
          <a:lstStyle/>
          <a:p>
            <a:pPr algn="ctr"/>
            <a:r>
              <a:rPr lang="en-US" sz="2000" b="1" dirty="0">
                <a:solidFill>
                  <a:srgbClr val="000000"/>
                </a:solidFill>
                <a:latin typeface="Calibri" panose="020F0502020204030204" pitchFamily="34" charset="0"/>
              </a:rPr>
              <a:t>AR-based TCCC Training</a:t>
            </a:r>
            <a:endParaRPr lang="en-US" sz="2000" b="1" dirty="0"/>
          </a:p>
        </p:txBody>
      </p:sp>
      <p:pic>
        <p:nvPicPr>
          <p:cNvPr id="14" name="Picture 6">
            <a:extLst>
              <a:ext uri="{FF2B5EF4-FFF2-40B4-BE49-F238E27FC236}">
                <a16:creationId xmlns:a16="http://schemas.microsoft.com/office/drawing/2014/main" id="{46610C32-B6FB-FD4F-BFB4-C123A6582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059" y="1867864"/>
            <a:ext cx="5229942" cy="29292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558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536E-856F-444C-96CD-9D91F30E656A}"/>
              </a:ext>
            </a:extLst>
          </p:cNvPr>
          <p:cNvSpPr>
            <a:spLocks noGrp="1"/>
          </p:cNvSpPr>
          <p:nvPr>
            <p:ph type="title"/>
          </p:nvPr>
        </p:nvSpPr>
        <p:spPr/>
        <p:txBody>
          <a:bodyPr/>
          <a:lstStyle/>
          <a:p>
            <a:r>
              <a:rPr lang="en-US" dirty="0"/>
              <a:t>High Value XR Enterprise Use Cases</a:t>
            </a:r>
          </a:p>
        </p:txBody>
      </p:sp>
      <p:sp>
        <p:nvSpPr>
          <p:cNvPr id="3" name="Content Placeholder 2">
            <a:extLst>
              <a:ext uri="{FF2B5EF4-FFF2-40B4-BE49-F238E27FC236}">
                <a16:creationId xmlns:a16="http://schemas.microsoft.com/office/drawing/2014/main" id="{FCC5EAF4-0900-4D47-84DA-B4F65272F58C}"/>
              </a:ext>
            </a:extLst>
          </p:cNvPr>
          <p:cNvSpPr>
            <a:spLocks noGrp="1"/>
          </p:cNvSpPr>
          <p:nvPr>
            <p:ph sz="quarter" idx="11"/>
          </p:nvPr>
        </p:nvSpPr>
        <p:spPr>
          <a:xfrm>
            <a:off x="381000" y="891855"/>
            <a:ext cx="6240518" cy="5075237"/>
          </a:xfrm>
        </p:spPr>
        <p:txBody>
          <a:bodyPr/>
          <a:lstStyle/>
          <a:p>
            <a:r>
              <a:rPr lang="en-US" sz="2400" b="1" dirty="0"/>
              <a:t>Data Analytics &amp; Storytelling – </a:t>
            </a:r>
            <a:r>
              <a:rPr lang="en-US" sz="2400" dirty="0"/>
              <a:t>XR can support data analytics by displaying data in multiple dimensions and allowing users to immerse themselves in and explore data representation, while also supporting data storytelling, say by presenting data as a narrative to non-expert audiences, like executives or potential decision makers</a:t>
            </a:r>
          </a:p>
          <a:p>
            <a:r>
              <a:rPr lang="en-US" sz="2400" b="1" dirty="0"/>
              <a:t>Remote Operations – </a:t>
            </a:r>
            <a:r>
              <a:rPr lang="en-US" sz="2400" dirty="0"/>
              <a:t>Synthetic data generated from XR simulations guided robots in high-risk work environments, reducing risks</a:t>
            </a:r>
          </a:p>
          <a:p>
            <a:r>
              <a:rPr lang="en-US" sz="2400" b="1" dirty="0"/>
              <a:t>Decision Support – </a:t>
            </a:r>
            <a:r>
              <a:rPr lang="en-US" sz="2400" dirty="0"/>
              <a:t>XR/AI empowers people to access data and display in front of their eyes to support real-time decision making</a:t>
            </a:r>
          </a:p>
          <a:p>
            <a:endParaRPr lang="en-US" sz="2400" dirty="0"/>
          </a:p>
        </p:txBody>
      </p:sp>
      <p:grpSp>
        <p:nvGrpSpPr>
          <p:cNvPr id="7" name="Group 6">
            <a:extLst>
              <a:ext uri="{FF2B5EF4-FFF2-40B4-BE49-F238E27FC236}">
                <a16:creationId xmlns:a16="http://schemas.microsoft.com/office/drawing/2014/main" id="{C00DAFCA-0557-8640-ADD3-9734E92470D4}"/>
              </a:ext>
            </a:extLst>
          </p:cNvPr>
          <p:cNvGrpSpPr/>
          <p:nvPr/>
        </p:nvGrpSpPr>
        <p:grpSpPr>
          <a:xfrm>
            <a:off x="10329244" y="0"/>
            <a:ext cx="1781501" cy="795130"/>
            <a:chOff x="-754013" y="1256821"/>
            <a:chExt cx="2599797" cy="1052485"/>
          </a:xfrm>
        </p:grpSpPr>
        <p:sp>
          <p:nvSpPr>
            <p:cNvPr id="8" name="Rounded Rectangle 7">
              <a:extLst>
                <a:ext uri="{FF2B5EF4-FFF2-40B4-BE49-F238E27FC236}">
                  <a16:creationId xmlns:a16="http://schemas.microsoft.com/office/drawing/2014/main" id="{CD1A45FC-6406-BB4A-8FAA-98CB5BFFC816}"/>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4E3760E5-F67D-1C41-8995-9B2336B7AB05}"/>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
        <p:nvSpPr>
          <p:cNvPr id="13" name="TextBox 12">
            <a:extLst>
              <a:ext uri="{FF2B5EF4-FFF2-40B4-BE49-F238E27FC236}">
                <a16:creationId xmlns:a16="http://schemas.microsoft.com/office/drawing/2014/main" id="{FD800B15-6448-0942-9C4D-7EAB28EC0495}"/>
              </a:ext>
            </a:extLst>
          </p:cNvPr>
          <p:cNvSpPr txBox="1"/>
          <p:nvPr/>
        </p:nvSpPr>
        <p:spPr>
          <a:xfrm>
            <a:off x="6790126" y="5207769"/>
            <a:ext cx="4791964" cy="707886"/>
          </a:xfrm>
          <a:prstGeom prst="rect">
            <a:avLst/>
          </a:prstGeom>
          <a:noFill/>
        </p:spPr>
        <p:txBody>
          <a:bodyPr wrap="square">
            <a:spAutoFit/>
          </a:bodyPr>
          <a:lstStyle/>
          <a:p>
            <a:pPr algn="ctr"/>
            <a:r>
              <a:rPr lang="en-US" sz="2000" b="1" i="0" u="none" strike="noStrike" dirty="0">
                <a:solidFill>
                  <a:srgbClr val="000000"/>
                </a:solidFill>
                <a:effectLst/>
                <a:latin typeface="Calibri" panose="020F0502020204030204" pitchFamily="34" charset="0"/>
              </a:rPr>
              <a:t>Future Concepts for Air Traffic Control Decision Support Enabled by XR &amp; AI/ML</a:t>
            </a:r>
            <a:endParaRPr lang="en-US" sz="2000" b="1" dirty="0"/>
          </a:p>
        </p:txBody>
      </p:sp>
      <p:pic>
        <p:nvPicPr>
          <p:cNvPr id="6" name="Picture 5">
            <a:extLst>
              <a:ext uri="{FF2B5EF4-FFF2-40B4-BE49-F238E27FC236}">
                <a16:creationId xmlns:a16="http://schemas.microsoft.com/office/drawing/2014/main" id="{AA9056EC-51CF-EF45-A4EF-A8F49AC30175}"/>
              </a:ext>
            </a:extLst>
          </p:cNvPr>
          <p:cNvPicPr>
            <a:picLocks noChangeAspect="1"/>
          </p:cNvPicPr>
          <p:nvPr/>
        </p:nvPicPr>
        <p:blipFill>
          <a:blip r:embed="rId2"/>
          <a:stretch>
            <a:fillRect/>
          </a:stretch>
        </p:blipFill>
        <p:spPr>
          <a:xfrm>
            <a:off x="6510719" y="1130186"/>
            <a:ext cx="5300281" cy="4050706"/>
          </a:xfrm>
          <a:prstGeom prst="rect">
            <a:avLst/>
          </a:prstGeom>
        </p:spPr>
      </p:pic>
    </p:spTree>
    <p:extLst>
      <p:ext uri="{BB962C8B-B14F-4D97-AF65-F5344CB8AC3E}">
        <p14:creationId xmlns:p14="http://schemas.microsoft.com/office/powerpoint/2010/main" val="879296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7D2F991-FF8D-504F-BA2B-27D4C86B6917}"/>
              </a:ext>
            </a:extLst>
          </p:cNvPr>
          <p:cNvGrpSpPr/>
          <p:nvPr/>
        </p:nvGrpSpPr>
        <p:grpSpPr>
          <a:xfrm>
            <a:off x="319581" y="2241611"/>
            <a:ext cx="11761710" cy="3164409"/>
            <a:chOff x="215145" y="1477962"/>
            <a:chExt cx="11761710" cy="3164409"/>
          </a:xfrm>
        </p:grpSpPr>
        <p:pic>
          <p:nvPicPr>
            <p:cNvPr id="8" name="Picture 7">
              <a:extLst>
                <a:ext uri="{FF2B5EF4-FFF2-40B4-BE49-F238E27FC236}">
                  <a16:creationId xmlns:a16="http://schemas.microsoft.com/office/drawing/2014/main" id="{CD55D39E-15A1-E648-96D9-4AB06E161EA1}"/>
                </a:ext>
              </a:extLst>
            </p:cNvPr>
            <p:cNvPicPr>
              <a:picLocks noChangeAspect="1"/>
            </p:cNvPicPr>
            <p:nvPr/>
          </p:nvPicPr>
          <p:blipFill rotWithShape="1">
            <a:blip r:embed="rId3"/>
            <a:srcRect b="36657"/>
            <a:stretch/>
          </p:blipFill>
          <p:spPr>
            <a:xfrm>
              <a:off x="215145" y="1477962"/>
              <a:ext cx="11761710" cy="2285655"/>
            </a:xfrm>
            <a:prstGeom prst="rect">
              <a:avLst/>
            </a:prstGeom>
          </p:spPr>
        </p:pic>
        <p:pic>
          <p:nvPicPr>
            <p:cNvPr id="12" name="Picture 11">
              <a:extLst>
                <a:ext uri="{FF2B5EF4-FFF2-40B4-BE49-F238E27FC236}">
                  <a16:creationId xmlns:a16="http://schemas.microsoft.com/office/drawing/2014/main" id="{AC05FEB9-AA7F-5A40-AD44-C683C5E05A8A}"/>
                </a:ext>
              </a:extLst>
            </p:cNvPr>
            <p:cNvPicPr>
              <a:picLocks noChangeAspect="1"/>
            </p:cNvPicPr>
            <p:nvPr/>
          </p:nvPicPr>
          <p:blipFill rotWithShape="1">
            <a:blip r:embed="rId3"/>
            <a:srcRect t="75647"/>
            <a:stretch/>
          </p:blipFill>
          <p:spPr>
            <a:xfrm>
              <a:off x="215145" y="3763617"/>
              <a:ext cx="11761710" cy="878754"/>
            </a:xfrm>
            <a:prstGeom prst="rect">
              <a:avLst/>
            </a:prstGeom>
          </p:spPr>
        </p:pic>
      </p:grpSp>
      <p:sp>
        <p:nvSpPr>
          <p:cNvPr id="2" name="Title 1">
            <a:extLst>
              <a:ext uri="{FF2B5EF4-FFF2-40B4-BE49-F238E27FC236}">
                <a16:creationId xmlns:a16="http://schemas.microsoft.com/office/drawing/2014/main" id="{3A973E64-F7B7-964A-B304-AC671CFCFFDD}"/>
              </a:ext>
            </a:extLst>
          </p:cNvPr>
          <p:cNvSpPr>
            <a:spLocks noGrp="1"/>
          </p:cNvSpPr>
          <p:nvPr>
            <p:ph type="title"/>
          </p:nvPr>
        </p:nvSpPr>
        <p:spPr/>
        <p:txBody>
          <a:bodyPr/>
          <a:lstStyle/>
          <a:p>
            <a:r>
              <a:rPr lang="en-US" dirty="0"/>
              <a:t>High Value XR Enterprise Use Cases</a:t>
            </a:r>
          </a:p>
        </p:txBody>
      </p:sp>
      <p:sp>
        <p:nvSpPr>
          <p:cNvPr id="14" name="Content Placeholder 13">
            <a:extLst>
              <a:ext uri="{FF2B5EF4-FFF2-40B4-BE49-F238E27FC236}">
                <a16:creationId xmlns:a16="http://schemas.microsoft.com/office/drawing/2014/main" id="{8ECCBDA7-AE4A-9B47-98E2-DF9FBC31FFB0}"/>
              </a:ext>
            </a:extLst>
          </p:cNvPr>
          <p:cNvSpPr>
            <a:spLocks noGrp="1"/>
          </p:cNvSpPr>
          <p:nvPr>
            <p:ph sz="quarter" idx="11"/>
          </p:nvPr>
        </p:nvSpPr>
        <p:spPr>
          <a:xfrm>
            <a:off x="480133" y="1046715"/>
            <a:ext cx="9849112" cy="5075237"/>
          </a:xfrm>
        </p:spPr>
        <p:txBody>
          <a:bodyPr/>
          <a:lstStyle/>
          <a:p>
            <a:r>
              <a:rPr lang="en-US" sz="2400" dirty="0"/>
              <a:t>Operational support, training, design primary use cases</a:t>
            </a:r>
          </a:p>
          <a:p>
            <a:r>
              <a:rPr lang="en-US" sz="2400" dirty="0"/>
              <a:t>Using data derived through XR experience as a strategic asset is under utilized, yet holds great potential</a:t>
            </a:r>
          </a:p>
        </p:txBody>
      </p:sp>
      <p:grpSp>
        <p:nvGrpSpPr>
          <p:cNvPr id="9" name="Group 8">
            <a:extLst>
              <a:ext uri="{FF2B5EF4-FFF2-40B4-BE49-F238E27FC236}">
                <a16:creationId xmlns:a16="http://schemas.microsoft.com/office/drawing/2014/main" id="{7DDC2512-5EE4-014E-92B7-844CEB9F41F8}"/>
              </a:ext>
            </a:extLst>
          </p:cNvPr>
          <p:cNvGrpSpPr/>
          <p:nvPr/>
        </p:nvGrpSpPr>
        <p:grpSpPr>
          <a:xfrm>
            <a:off x="10329244" y="0"/>
            <a:ext cx="1781501" cy="795130"/>
            <a:chOff x="-754013" y="1256821"/>
            <a:chExt cx="2599797" cy="1052485"/>
          </a:xfrm>
        </p:grpSpPr>
        <p:sp>
          <p:nvSpPr>
            <p:cNvPr id="10" name="Rounded Rectangle 9">
              <a:extLst>
                <a:ext uri="{FF2B5EF4-FFF2-40B4-BE49-F238E27FC236}">
                  <a16:creationId xmlns:a16="http://schemas.microsoft.com/office/drawing/2014/main" id="{E689A0BB-0DBF-EB4F-98A1-951DCAA6BFC1}"/>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51115F30-E6FF-8E40-B703-38CED10E319F}"/>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
        <p:nvSpPr>
          <p:cNvPr id="3" name="TextBox 2">
            <a:extLst>
              <a:ext uri="{FF2B5EF4-FFF2-40B4-BE49-F238E27FC236}">
                <a16:creationId xmlns:a16="http://schemas.microsoft.com/office/drawing/2014/main" id="{47D58661-0E37-4641-919A-C4D254FF5448}"/>
              </a:ext>
            </a:extLst>
          </p:cNvPr>
          <p:cNvSpPr txBox="1"/>
          <p:nvPr/>
        </p:nvSpPr>
        <p:spPr>
          <a:xfrm>
            <a:off x="994744" y="2649855"/>
            <a:ext cx="5110694" cy="2316788"/>
          </a:xfrm>
          <a:prstGeom prst="rect">
            <a:avLst/>
          </a:prstGeom>
          <a:solidFill>
            <a:srgbClr val="FFFFFF"/>
          </a:solidFill>
        </p:spPr>
        <p:txBody>
          <a:bodyPr wrap="none" rtlCol="0">
            <a:spAutoFit/>
          </a:bodyPr>
          <a:lstStyle/>
          <a:p>
            <a:pPr>
              <a:lnSpc>
                <a:spcPct val="250000"/>
              </a:lnSpc>
            </a:pPr>
            <a:r>
              <a:rPr lang="en-US" sz="1200" b="1" dirty="0"/>
              <a:t>Provide information in real time</a:t>
            </a:r>
          </a:p>
          <a:p>
            <a:pPr>
              <a:lnSpc>
                <a:spcPct val="250000"/>
              </a:lnSpc>
            </a:pPr>
            <a:r>
              <a:rPr lang="en-US" sz="1200" b="1" dirty="0"/>
              <a:t>Facilitate training and mirroring real-life experience</a:t>
            </a:r>
          </a:p>
          <a:p>
            <a:pPr>
              <a:lnSpc>
                <a:spcPct val="250000"/>
              </a:lnSpc>
            </a:pPr>
            <a:r>
              <a:rPr lang="en-US" sz="1200" b="1" dirty="0"/>
              <a:t>Enhance creativity in product design &amp; development</a:t>
            </a:r>
          </a:p>
          <a:p>
            <a:pPr>
              <a:lnSpc>
                <a:spcPct val="250000"/>
              </a:lnSpc>
            </a:pPr>
            <a:r>
              <a:rPr lang="en-US" sz="1200" b="1" dirty="0"/>
              <a:t>Enable remote workforce to collaborate in real time</a:t>
            </a:r>
          </a:p>
          <a:p>
            <a:pPr>
              <a:lnSpc>
                <a:spcPct val="250000"/>
              </a:lnSpc>
            </a:pPr>
            <a:r>
              <a:rPr lang="en-US" sz="1200" b="1" dirty="0"/>
              <a:t>Capture novel user data (e.g., behavior, eye &amp; gesture tracking)</a:t>
            </a:r>
          </a:p>
        </p:txBody>
      </p:sp>
      <p:sp>
        <p:nvSpPr>
          <p:cNvPr id="4" name="TextBox 3">
            <a:extLst>
              <a:ext uri="{FF2B5EF4-FFF2-40B4-BE49-F238E27FC236}">
                <a16:creationId xmlns:a16="http://schemas.microsoft.com/office/drawing/2014/main" id="{D478CFD4-6B53-1C49-9EEC-DFD2C4D1E4F8}"/>
              </a:ext>
            </a:extLst>
          </p:cNvPr>
          <p:cNvSpPr txBox="1"/>
          <p:nvPr/>
        </p:nvSpPr>
        <p:spPr>
          <a:xfrm>
            <a:off x="8779582" y="4580274"/>
            <a:ext cx="756938" cy="369332"/>
          </a:xfrm>
          <a:prstGeom prst="rect">
            <a:avLst/>
          </a:prstGeom>
          <a:solidFill>
            <a:srgbClr val="FFFFFF"/>
          </a:solidFill>
        </p:spPr>
        <p:txBody>
          <a:bodyPr wrap="none" rtlCol="0">
            <a:spAutoFit/>
          </a:bodyPr>
          <a:lstStyle/>
          <a:p>
            <a:r>
              <a:rPr lang="en-US" sz="1800" b="1" dirty="0"/>
              <a:t>25%</a:t>
            </a:r>
          </a:p>
        </p:txBody>
      </p:sp>
      <p:sp>
        <p:nvSpPr>
          <p:cNvPr id="15" name="TextBox 14">
            <a:extLst>
              <a:ext uri="{FF2B5EF4-FFF2-40B4-BE49-F238E27FC236}">
                <a16:creationId xmlns:a16="http://schemas.microsoft.com/office/drawing/2014/main" id="{83E80CD1-C8EC-C447-A16A-87F6F5E53890}"/>
              </a:ext>
            </a:extLst>
          </p:cNvPr>
          <p:cNvSpPr txBox="1"/>
          <p:nvPr/>
        </p:nvSpPr>
        <p:spPr>
          <a:xfrm>
            <a:off x="11115481" y="4162496"/>
            <a:ext cx="756938" cy="369332"/>
          </a:xfrm>
          <a:prstGeom prst="rect">
            <a:avLst/>
          </a:prstGeom>
          <a:solidFill>
            <a:srgbClr val="FFFFFF"/>
          </a:solidFill>
        </p:spPr>
        <p:txBody>
          <a:bodyPr wrap="none" rtlCol="0">
            <a:spAutoFit/>
          </a:bodyPr>
          <a:lstStyle/>
          <a:p>
            <a:r>
              <a:rPr lang="en-US" sz="1800" b="1" dirty="0"/>
              <a:t>47%</a:t>
            </a:r>
          </a:p>
        </p:txBody>
      </p:sp>
      <p:sp>
        <p:nvSpPr>
          <p:cNvPr id="16" name="TextBox 15">
            <a:extLst>
              <a:ext uri="{FF2B5EF4-FFF2-40B4-BE49-F238E27FC236}">
                <a16:creationId xmlns:a16="http://schemas.microsoft.com/office/drawing/2014/main" id="{4BC42F38-466D-E045-AE27-3B829808CB41}"/>
              </a:ext>
            </a:extLst>
          </p:cNvPr>
          <p:cNvSpPr txBox="1"/>
          <p:nvPr/>
        </p:nvSpPr>
        <p:spPr>
          <a:xfrm>
            <a:off x="11189732" y="3721287"/>
            <a:ext cx="756938" cy="369332"/>
          </a:xfrm>
          <a:prstGeom prst="rect">
            <a:avLst/>
          </a:prstGeom>
          <a:solidFill>
            <a:srgbClr val="FFFFFF"/>
          </a:solidFill>
        </p:spPr>
        <p:txBody>
          <a:bodyPr wrap="none" rtlCol="0">
            <a:spAutoFit/>
          </a:bodyPr>
          <a:lstStyle/>
          <a:p>
            <a:r>
              <a:rPr lang="en-US" sz="1800" b="1" dirty="0"/>
              <a:t>48%</a:t>
            </a:r>
          </a:p>
        </p:txBody>
      </p:sp>
      <p:sp>
        <p:nvSpPr>
          <p:cNvPr id="17" name="TextBox 16">
            <a:extLst>
              <a:ext uri="{FF2B5EF4-FFF2-40B4-BE49-F238E27FC236}">
                <a16:creationId xmlns:a16="http://schemas.microsoft.com/office/drawing/2014/main" id="{62CE5377-E479-294F-8CBE-148B4D39DAAD}"/>
              </a:ext>
            </a:extLst>
          </p:cNvPr>
          <p:cNvSpPr txBox="1"/>
          <p:nvPr/>
        </p:nvSpPr>
        <p:spPr>
          <a:xfrm>
            <a:off x="11189732" y="3283742"/>
            <a:ext cx="756938" cy="369332"/>
          </a:xfrm>
          <a:prstGeom prst="rect">
            <a:avLst/>
          </a:prstGeom>
          <a:solidFill>
            <a:srgbClr val="FFFFFF"/>
          </a:solidFill>
        </p:spPr>
        <p:txBody>
          <a:bodyPr wrap="none" rtlCol="0">
            <a:spAutoFit/>
          </a:bodyPr>
          <a:lstStyle/>
          <a:p>
            <a:r>
              <a:rPr lang="en-US" sz="1800" b="1" dirty="0"/>
              <a:t>48%</a:t>
            </a:r>
          </a:p>
        </p:txBody>
      </p:sp>
      <p:sp>
        <p:nvSpPr>
          <p:cNvPr id="18" name="TextBox 17">
            <a:extLst>
              <a:ext uri="{FF2B5EF4-FFF2-40B4-BE49-F238E27FC236}">
                <a16:creationId xmlns:a16="http://schemas.microsoft.com/office/drawing/2014/main" id="{F593FA77-69FC-1C44-B59F-4BDE1EB57F1F}"/>
              </a:ext>
            </a:extLst>
          </p:cNvPr>
          <p:cNvSpPr txBox="1"/>
          <p:nvPr/>
        </p:nvSpPr>
        <p:spPr>
          <a:xfrm>
            <a:off x="11268079" y="2842533"/>
            <a:ext cx="756938" cy="369332"/>
          </a:xfrm>
          <a:prstGeom prst="rect">
            <a:avLst/>
          </a:prstGeom>
          <a:solidFill>
            <a:srgbClr val="FFFFFF"/>
          </a:solidFill>
        </p:spPr>
        <p:txBody>
          <a:bodyPr wrap="none" rtlCol="0">
            <a:spAutoFit/>
          </a:bodyPr>
          <a:lstStyle/>
          <a:p>
            <a:r>
              <a:rPr lang="en-US" sz="1800" b="1" dirty="0"/>
              <a:t>49%</a:t>
            </a:r>
          </a:p>
        </p:txBody>
      </p:sp>
    </p:spTree>
    <p:extLst>
      <p:ext uri="{BB962C8B-B14F-4D97-AF65-F5344CB8AC3E}">
        <p14:creationId xmlns:p14="http://schemas.microsoft.com/office/powerpoint/2010/main" val="2341144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1ED9E94-C819-AF45-90E0-E99B75E05E13}"/>
              </a:ext>
            </a:extLst>
          </p:cNvPr>
          <p:cNvSpPr txBox="1"/>
          <p:nvPr/>
        </p:nvSpPr>
        <p:spPr>
          <a:xfrm>
            <a:off x="362216" y="1351874"/>
            <a:ext cx="3038357" cy="4042132"/>
          </a:xfrm>
          <a:prstGeom prst="rect">
            <a:avLst/>
          </a:prstGeom>
          <a:solidFill>
            <a:schemeClr val="bg1"/>
          </a:solidFill>
        </p:spPr>
        <p:txBody>
          <a:bodyPr wrap="square" rtlCol="0">
            <a:spAutoFit/>
          </a:bodyPr>
          <a:lstStyle/>
          <a:p>
            <a:pPr>
              <a:spcAft>
                <a:spcPts val="1200"/>
              </a:spcAft>
            </a:pPr>
            <a:r>
              <a:rPr lang="en-US" sz="1600" dirty="0"/>
              <a:t>Declarative Knowledge</a:t>
            </a:r>
          </a:p>
          <a:p>
            <a:pPr>
              <a:spcAft>
                <a:spcPts val="1200"/>
              </a:spcAft>
            </a:pPr>
            <a:r>
              <a:rPr lang="en-US" sz="1600" dirty="0"/>
              <a:t>Procedural Knowledge</a:t>
            </a:r>
          </a:p>
          <a:p>
            <a:pPr>
              <a:spcAft>
                <a:spcPts val="1600"/>
              </a:spcAft>
            </a:pPr>
            <a:r>
              <a:rPr lang="en-US" sz="1600" dirty="0"/>
              <a:t>Troubleshooting &amp; In-Context Problem-Solving</a:t>
            </a:r>
          </a:p>
          <a:p>
            <a:pPr>
              <a:spcAft>
                <a:spcPts val="1800"/>
              </a:spcAft>
            </a:pPr>
            <a:r>
              <a:rPr lang="en-US" sz="1600" dirty="0"/>
              <a:t>In-Context Decision Support</a:t>
            </a:r>
          </a:p>
          <a:p>
            <a:pPr>
              <a:spcAft>
                <a:spcPts val="1800"/>
              </a:spcAft>
            </a:pPr>
            <a:r>
              <a:rPr lang="en-US" sz="1600" dirty="0"/>
              <a:t>Communication, Collaboration</a:t>
            </a:r>
          </a:p>
          <a:p>
            <a:pPr>
              <a:spcAft>
                <a:spcPts val="1600"/>
              </a:spcAft>
            </a:pPr>
            <a:r>
              <a:rPr lang="en-US" sz="1600" dirty="0"/>
              <a:t>Behavior, Soft Skills</a:t>
            </a:r>
          </a:p>
          <a:p>
            <a:pPr>
              <a:spcAft>
                <a:spcPts val="1200"/>
              </a:spcAft>
            </a:pPr>
            <a:r>
              <a:rPr lang="en-US" sz="1600" dirty="0"/>
              <a:t>Data Analytics</a:t>
            </a:r>
          </a:p>
          <a:p>
            <a:pPr>
              <a:spcAft>
                <a:spcPts val="1200"/>
              </a:spcAft>
            </a:pPr>
            <a:endParaRPr lang="en-US" sz="1600" dirty="0"/>
          </a:p>
          <a:p>
            <a:pPr>
              <a:spcAft>
                <a:spcPts val="1200"/>
              </a:spcAft>
            </a:pPr>
            <a:endParaRPr lang="en-US" sz="1600" dirty="0"/>
          </a:p>
        </p:txBody>
      </p:sp>
      <p:sp>
        <p:nvSpPr>
          <p:cNvPr id="2" name="Title 1">
            <a:extLst>
              <a:ext uri="{FF2B5EF4-FFF2-40B4-BE49-F238E27FC236}">
                <a16:creationId xmlns:a16="http://schemas.microsoft.com/office/drawing/2014/main" id="{40A033F5-1DD7-C241-B108-9D27CF712B72}"/>
              </a:ext>
            </a:extLst>
          </p:cNvPr>
          <p:cNvSpPr>
            <a:spLocks noGrp="1"/>
          </p:cNvSpPr>
          <p:nvPr>
            <p:ph type="title"/>
          </p:nvPr>
        </p:nvSpPr>
        <p:spPr>
          <a:xfrm>
            <a:off x="2306509" y="-40341"/>
            <a:ext cx="7416800" cy="795130"/>
          </a:xfrm>
        </p:spPr>
        <p:txBody>
          <a:bodyPr/>
          <a:lstStyle/>
          <a:p>
            <a:pPr>
              <a:lnSpc>
                <a:spcPts val="2580"/>
              </a:lnSpc>
            </a:pPr>
            <a:r>
              <a:rPr lang="en-US" sz="2400" dirty="0"/>
              <a:t>Determine Targeted XR Support and Select Corresponding Suitable XR Form Factor</a:t>
            </a:r>
          </a:p>
        </p:txBody>
      </p:sp>
      <p:sp>
        <p:nvSpPr>
          <p:cNvPr id="13" name="TextBox 12">
            <a:extLst>
              <a:ext uri="{FF2B5EF4-FFF2-40B4-BE49-F238E27FC236}">
                <a16:creationId xmlns:a16="http://schemas.microsoft.com/office/drawing/2014/main" id="{5CB1ADC9-0135-D142-8827-AFA1A138738C}"/>
              </a:ext>
            </a:extLst>
          </p:cNvPr>
          <p:cNvSpPr txBox="1"/>
          <p:nvPr/>
        </p:nvSpPr>
        <p:spPr>
          <a:xfrm rot="16200000">
            <a:off x="-1273906" y="2754057"/>
            <a:ext cx="2877711" cy="400110"/>
          </a:xfrm>
          <a:prstGeom prst="rect">
            <a:avLst/>
          </a:prstGeom>
          <a:noFill/>
        </p:spPr>
        <p:txBody>
          <a:bodyPr wrap="none" rtlCol="0">
            <a:spAutoFit/>
          </a:bodyPr>
          <a:lstStyle/>
          <a:p>
            <a:r>
              <a:rPr lang="en-US" sz="2000" b="1" dirty="0"/>
              <a:t>Targeted XR Support</a:t>
            </a:r>
          </a:p>
        </p:txBody>
      </p:sp>
      <p:graphicFrame>
        <p:nvGraphicFramePr>
          <p:cNvPr id="19" name="Table 19">
            <a:extLst>
              <a:ext uri="{FF2B5EF4-FFF2-40B4-BE49-F238E27FC236}">
                <a16:creationId xmlns:a16="http://schemas.microsoft.com/office/drawing/2014/main" id="{BEFBAFC2-F649-0540-B702-A17F0994F728}"/>
              </a:ext>
            </a:extLst>
          </p:cNvPr>
          <p:cNvGraphicFramePr>
            <a:graphicFrameLocks noGrp="1"/>
          </p:cNvGraphicFramePr>
          <p:nvPr>
            <p:extLst>
              <p:ext uri="{D42A27DB-BD31-4B8C-83A1-F6EECF244321}">
                <p14:modId xmlns:p14="http://schemas.microsoft.com/office/powerpoint/2010/main" val="803000621"/>
              </p:ext>
            </p:extLst>
          </p:nvPr>
        </p:nvGraphicFramePr>
        <p:xfrm>
          <a:off x="3183944" y="1252742"/>
          <a:ext cx="8128005" cy="3380324"/>
        </p:xfrm>
        <a:graphic>
          <a:graphicData uri="http://schemas.openxmlformats.org/drawingml/2006/table">
            <a:tbl>
              <a:tblPr firstRow="1" bandRow="1">
                <a:tableStyleId>{9D7B26C5-4107-4FEC-AEDC-1716B250A1EF}</a:tableStyleId>
              </a:tblPr>
              <a:tblGrid>
                <a:gridCol w="541867">
                  <a:extLst>
                    <a:ext uri="{9D8B030D-6E8A-4147-A177-3AD203B41FA5}">
                      <a16:colId xmlns:a16="http://schemas.microsoft.com/office/drawing/2014/main" val="2503381115"/>
                    </a:ext>
                  </a:extLst>
                </a:gridCol>
                <a:gridCol w="541867">
                  <a:extLst>
                    <a:ext uri="{9D8B030D-6E8A-4147-A177-3AD203B41FA5}">
                      <a16:colId xmlns:a16="http://schemas.microsoft.com/office/drawing/2014/main" val="4230516048"/>
                    </a:ext>
                  </a:extLst>
                </a:gridCol>
                <a:gridCol w="541867">
                  <a:extLst>
                    <a:ext uri="{9D8B030D-6E8A-4147-A177-3AD203B41FA5}">
                      <a16:colId xmlns:a16="http://schemas.microsoft.com/office/drawing/2014/main" val="1760414087"/>
                    </a:ext>
                  </a:extLst>
                </a:gridCol>
                <a:gridCol w="541867">
                  <a:extLst>
                    <a:ext uri="{9D8B030D-6E8A-4147-A177-3AD203B41FA5}">
                      <a16:colId xmlns:a16="http://schemas.microsoft.com/office/drawing/2014/main" val="115073767"/>
                    </a:ext>
                  </a:extLst>
                </a:gridCol>
                <a:gridCol w="541867">
                  <a:extLst>
                    <a:ext uri="{9D8B030D-6E8A-4147-A177-3AD203B41FA5}">
                      <a16:colId xmlns:a16="http://schemas.microsoft.com/office/drawing/2014/main" val="588675081"/>
                    </a:ext>
                  </a:extLst>
                </a:gridCol>
                <a:gridCol w="541867">
                  <a:extLst>
                    <a:ext uri="{9D8B030D-6E8A-4147-A177-3AD203B41FA5}">
                      <a16:colId xmlns:a16="http://schemas.microsoft.com/office/drawing/2014/main" val="3225394029"/>
                    </a:ext>
                  </a:extLst>
                </a:gridCol>
                <a:gridCol w="541867">
                  <a:extLst>
                    <a:ext uri="{9D8B030D-6E8A-4147-A177-3AD203B41FA5}">
                      <a16:colId xmlns:a16="http://schemas.microsoft.com/office/drawing/2014/main" val="2995511789"/>
                    </a:ext>
                  </a:extLst>
                </a:gridCol>
                <a:gridCol w="541867">
                  <a:extLst>
                    <a:ext uri="{9D8B030D-6E8A-4147-A177-3AD203B41FA5}">
                      <a16:colId xmlns:a16="http://schemas.microsoft.com/office/drawing/2014/main" val="893491187"/>
                    </a:ext>
                  </a:extLst>
                </a:gridCol>
                <a:gridCol w="541867">
                  <a:extLst>
                    <a:ext uri="{9D8B030D-6E8A-4147-A177-3AD203B41FA5}">
                      <a16:colId xmlns:a16="http://schemas.microsoft.com/office/drawing/2014/main" val="1807228125"/>
                    </a:ext>
                  </a:extLst>
                </a:gridCol>
                <a:gridCol w="541867">
                  <a:extLst>
                    <a:ext uri="{9D8B030D-6E8A-4147-A177-3AD203B41FA5}">
                      <a16:colId xmlns:a16="http://schemas.microsoft.com/office/drawing/2014/main" val="3727066055"/>
                    </a:ext>
                  </a:extLst>
                </a:gridCol>
                <a:gridCol w="541867">
                  <a:extLst>
                    <a:ext uri="{9D8B030D-6E8A-4147-A177-3AD203B41FA5}">
                      <a16:colId xmlns:a16="http://schemas.microsoft.com/office/drawing/2014/main" val="2338026581"/>
                    </a:ext>
                  </a:extLst>
                </a:gridCol>
                <a:gridCol w="541867">
                  <a:extLst>
                    <a:ext uri="{9D8B030D-6E8A-4147-A177-3AD203B41FA5}">
                      <a16:colId xmlns:a16="http://schemas.microsoft.com/office/drawing/2014/main" val="1967938325"/>
                    </a:ext>
                  </a:extLst>
                </a:gridCol>
                <a:gridCol w="541867">
                  <a:extLst>
                    <a:ext uri="{9D8B030D-6E8A-4147-A177-3AD203B41FA5}">
                      <a16:colId xmlns:a16="http://schemas.microsoft.com/office/drawing/2014/main" val="3647007074"/>
                    </a:ext>
                  </a:extLst>
                </a:gridCol>
                <a:gridCol w="541867">
                  <a:extLst>
                    <a:ext uri="{9D8B030D-6E8A-4147-A177-3AD203B41FA5}">
                      <a16:colId xmlns:a16="http://schemas.microsoft.com/office/drawing/2014/main" val="3679367438"/>
                    </a:ext>
                  </a:extLst>
                </a:gridCol>
                <a:gridCol w="541867">
                  <a:extLst>
                    <a:ext uri="{9D8B030D-6E8A-4147-A177-3AD203B41FA5}">
                      <a16:colId xmlns:a16="http://schemas.microsoft.com/office/drawing/2014/main" val="3809122522"/>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6133211"/>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3039454"/>
                  </a:ext>
                </a:extLst>
              </a:tr>
              <a:tr h="63712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8129358"/>
                  </a:ext>
                </a:extLst>
              </a:tr>
              <a:tr h="32139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8295849"/>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774573"/>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5541747"/>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5419539"/>
                  </a:ext>
                </a:extLst>
              </a:tr>
            </a:tbl>
          </a:graphicData>
        </a:graphic>
      </p:graphicFrame>
      <p:sp>
        <p:nvSpPr>
          <p:cNvPr id="9" name="TextBox 8">
            <a:extLst>
              <a:ext uri="{FF2B5EF4-FFF2-40B4-BE49-F238E27FC236}">
                <a16:creationId xmlns:a16="http://schemas.microsoft.com/office/drawing/2014/main" id="{47342FAD-4C18-1B46-90CF-3D355BEB5DED}"/>
              </a:ext>
            </a:extLst>
          </p:cNvPr>
          <p:cNvSpPr txBox="1"/>
          <p:nvPr/>
        </p:nvSpPr>
        <p:spPr>
          <a:xfrm>
            <a:off x="3277209" y="1285199"/>
            <a:ext cx="360996" cy="400110"/>
          </a:xfrm>
          <a:prstGeom prst="rect">
            <a:avLst/>
          </a:prstGeom>
          <a:noFill/>
        </p:spPr>
        <p:txBody>
          <a:bodyPr wrap="none" rtlCol="0">
            <a:spAutoFit/>
          </a:bodyPr>
          <a:lstStyle/>
          <a:p>
            <a:r>
              <a:rPr lang="en-US" sz="2000" b="1" dirty="0">
                <a:solidFill>
                  <a:srgbClr val="23D64C"/>
                </a:solidFill>
              </a:rPr>
              <a:t>X</a:t>
            </a:r>
          </a:p>
        </p:txBody>
      </p:sp>
      <p:sp>
        <p:nvSpPr>
          <p:cNvPr id="20" name="TextBox 19">
            <a:extLst>
              <a:ext uri="{FF2B5EF4-FFF2-40B4-BE49-F238E27FC236}">
                <a16:creationId xmlns:a16="http://schemas.microsoft.com/office/drawing/2014/main" id="{20197CEC-32E5-9A4E-9C99-7260A028ECCF}"/>
              </a:ext>
            </a:extLst>
          </p:cNvPr>
          <p:cNvSpPr txBox="1"/>
          <p:nvPr/>
        </p:nvSpPr>
        <p:spPr>
          <a:xfrm>
            <a:off x="3818626" y="1300588"/>
            <a:ext cx="343364" cy="369332"/>
          </a:xfrm>
          <a:prstGeom prst="rect">
            <a:avLst/>
          </a:prstGeom>
          <a:noFill/>
        </p:spPr>
        <p:txBody>
          <a:bodyPr wrap="none" rtlCol="0">
            <a:spAutoFit/>
          </a:bodyPr>
          <a:lstStyle/>
          <a:p>
            <a:r>
              <a:rPr lang="en-US" sz="1800" b="1" dirty="0">
                <a:solidFill>
                  <a:srgbClr val="23D64C"/>
                </a:solidFill>
              </a:rPr>
              <a:t>X</a:t>
            </a:r>
          </a:p>
        </p:txBody>
      </p:sp>
      <p:sp>
        <p:nvSpPr>
          <p:cNvPr id="21" name="TextBox 20">
            <a:extLst>
              <a:ext uri="{FF2B5EF4-FFF2-40B4-BE49-F238E27FC236}">
                <a16:creationId xmlns:a16="http://schemas.microsoft.com/office/drawing/2014/main" id="{9A091E65-85C7-B841-A83B-37C7019B0E4F}"/>
              </a:ext>
            </a:extLst>
          </p:cNvPr>
          <p:cNvSpPr txBox="1"/>
          <p:nvPr/>
        </p:nvSpPr>
        <p:spPr>
          <a:xfrm>
            <a:off x="7045781" y="1300588"/>
            <a:ext cx="343364" cy="369332"/>
          </a:xfrm>
          <a:prstGeom prst="rect">
            <a:avLst/>
          </a:prstGeom>
          <a:noFill/>
        </p:spPr>
        <p:txBody>
          <a:bodyPr wrap="none" rtlCol="0">
            <a:spAutoFit/>
          </a:bodyPr>
          <a:lstStyle/>
          <a:p>
            <a:r>
              <a:rPr lang="en-US" sz="1800" b="1" dirty="0">
                <a:solidFill>
                  <a:srgbClr val="23D64C"/>
                </a:solidFill>
              </a:rPr>
              <a:t>X</a:t>
            </a:r>
          </a:p>
        </p:txBody>
      </p:sp>
      <p:sp>
        <p:nvSpPr>
          <p:cNvPr id="22" name="TextBox 21">
            <a:extLst>
              <a:ext uri="{FF2B5EF4-FFF2-40B4-BE49-F238E27FC236}">
                <a16:creationId xmlns:a16="http://schemas.microsoft.com/office/drawing/2014/main" id="{DDE4ADB8-5451-3A45-A21B-05AD75CD8EAF}"/>
              </a:ext>
            </a:extLst>
          </p:cNvPr>
          <p:cNvSpPr txBox="1"/>
          <p:nvPr/>
        </p:nvSpPr>
        <p:spPr>
          <a:xfrm>
            <a:off x="7617480" y="1300588"/>
            <a:ext cx="343364" cy="369332"/>
          </a:xfrm>
          <a:prstGeom prst="rect">
            <a:avLst/>
          </a:prstGeom>
          <a:noFill/>
        </p:spPr>
        <p:txBody>
          <a:bodyPr wrap="none" rtlCol="0">
            <a:spAutoFit/>
          </a:bodyPr>
          <a:lstStyle/>
          <a:p>
            <a:r>
              <a:rPr lang="en-US" sz="1800" b="1" dirty="0">
                <a:solidFill>
                  <a:srgbClr val="23D64C"/>
                </a:solidFill>
              </a:rPr>
              <a:t>X</a:t>
            </a:r>
          </a:p>
        </p:txBody>
      </p:sp>
      <p:sp>
        <p:nvSpPr>
          <p:cNvPr id="23" name="TextBox 22">
            <a:extLst>
              <a:ext uri="{FF2B5EF4-FFF2-40B4-BE49-F238E27FC236}">
                <a16:creationId xmlns:a16="http://schemas.microsoft.com/office/drawing/2014/main" id="{ADC02025-9879-5E48-A789-B271549A9E03}"/>
              </a:ext>
            </a:extLst>
          </p:cNvPr>
          <p:cNvSpPr txBox="1"/>
          <p:nvPr/>
        </p:nvSpPr>
        <p:spPr>
          <a:xfrm>
            <a:off x="8716286" y="1300588"/>
            <a:ext cx="343364" cy="369332"/>
          </a:xfrm>
          <a:prstGeom prst="rect">
            <a:avLst/>
          </a:prstGeom>
          <a:noFill/>
        </p:spPr>
        <p:txBody>
          <a:bodyPr wrap="none" rtlCol="0">
            <a:spAutoFit/>
          </a:bodyPr>
          <a:lstStyle/>
          <a:p>
            <a:r>
              <a:rPr lang="en-US" sz="1800" b="1" dirty="0">
                <a:solidFill>
                  <a:srgbClr val="23D64C"/>
                </a:solidFill>
              </a:rPr>
              <a:t>X</a:t>
            </a:r>
          </a:p>
        </p:txBody>
      </p:sp>
      <p:sp>
        <p:nvSpPr>
          <p:cNvPr id="24" name="TextBox 23">
            <a:extLst>
              <a:ext uri="{FF2B5EF4-FFF2-40B4-BE49-F238E27FC236}">
                <a16:creationId xmlns:a16="http://schemas.microsoft.com/office/drawing/2014/main" id="{960E87B1-6708-2344-9DC4-C4E9A4491D8D}"/>
              </a:ext>
            </a:extLst>
          </p:cNvPr>
          <p:cNvSpPr txBox="1"/>
          <p:nvPr/>
        </p:nvSpPr>
        <p:spPr>
          <a:xfrm>
            <a:off x="9794116" y="1300588"/>
            <a:ext cx="343364" cy="369332"/>
          </a:xfrm>
          <a:prstGeom prst="rect">
            <a:avLst/>
          </a:prstGeom>
          <a:noFill/>
        </p:spPr>
        <p:txBody>
          <a:bodyPr wrap="none" rtlCol="0">
            <a:spAutoFit/>
          </a:bodyPr>
          <a:lstStyle/>
          <a:p>
            <a:r>
              <a:rPr lang="en-US" sz="1800" b="1" dirty="0">
                <a:solidFill>
                  <a:srgbClr val="23D64C"/>
                </a:solidFill>
              </a:rPr>
              <a:t>X</a:t>
            </a:r>
          </a:p>
        </p:txBody>
      </p:sp>
      <p:sp>
        <p:nvSpPr>
          <p:cNvPr id="28" name="TextBox 27">
            <a:extLst>
              <a:ext uri="{FF2B5EF4-FFF2-40B4-BE49-F238E27FC236}">
                <a16:creationId xmlns:a16="http://schemas.microsoft.com/office/drawing/2014/main" id="{E9CF2F6F-3DB7-7448-B7E2-69A1E120B1AE}"/>
              </a:ext>
            </a:extLst>
          </p:cNvPr>
          <p:cNvSpPr txBox="1"/>
          <p:nvPr/>
        </p:nvSpPr>
        <p:spPr>
          <a:xfrm>
            <a:off x="3818626" y="1777452"/>
            <a:ext cx="343364" cy="369332"/>
          </a:xfrm>
          <a:prstGeom prst="rect">
            <a:avLst/>
          </a:prstGeom>
          <a:noFill/>
        </p:spPr>
        <p:txBody>
          <a:bodyPr wrap="none" rtlCol="0">
            <a:spAutoFit/>
          </a:bodyPr>
          <a:lstStyle/>
          <a:p>
            <a:r>
              <a:rPr lang="en-US" sz="1800" b="1" dirty="0">
                <a:solidFill>
                  <a:srgbClr val="23D64C"/>
                </a:solidFill>
              </a:rPr>
              <a:t>X</a:t>
            </a:r>
          </a:p>
        </p:txBody>
      </p:sp>
      <p:sp>
        <p:nvSpPr>
          <p:cNvPr id="29" name="TextBox 28">
            <a:extLst>
              <a:ext uri="{FF2B5EF4-FFF2-40B4-BE49-F238E27FC236}">
                <a16:creationId xmlns:a16="http://schemas.microsoft.com/office/drawing/2014/main" id="{AA965C4C-E3B7-2B4D-AF20-FC6A6705D877}"/>
              </a:ext>
            </a:extLst>
          </p:cNvPr>
          <p:cNvSpPr txBox="1"/>
          <p:nvPr/>
        </p:nvSpPr>
        <p:spPr>
          <a:xfrm>
            <a:off x="4367323" y="1777452"/>
            <a:ext cx="343364" cy="369332"/>
          </a:xfrm>
          <a:prstGeom prst="rect">
            <a:avLst/>
          </a:prstGeom>
          <a:noFill/>
        </p:spPr>
        <p:txBody>
          <a:bodyPr wrap="none" rtlCol="0">
            <a:spAutoFit/>
          </a:bodyPr>
          <a:lstStyle/>
          <a:p>
            <a:r>
              <a:rPr lang="en-US" sz="1800" b="1" dirty="0">
                <a:solidFill>
                  <a:srgbClr val="23D64C"/>
                </a:solidFill>
              </a:rPr>
              <a:t>X</a:t>
            </a:r>
          </a:p>
        </p:txBody>
      </p:sp>
      <p:sp>
        <p:nvSpPr>
          <p:cNvPr id="30" name="TextBox 29">
            <a:extLst>
              <a:ext uri="{FF2B5EF4-FFF2-40B4-BE49-F238E27FC236}">
                <a16:creationId xmlns:a16="http://schemas.microsoft.com/office/drawing/2014/main" id="{5586ED5C-B41A-FC47-91CC-763239307398}"/>
              </a:ext>
            </a:extLst>
          </p:cNvPr>
          <p:cNvSpPr txBox="1"/>
          <p:nvPr/>
        </p:nvSpPr>
        <p:spPr>
          <a:xfrm>
            <a:off x="4896642" y="1777452"/>
            <a:ext cx="343364" cy="369332"/>
          </a:xfrm>
          <a:prstGeom prst="rect">
            <a:avLst/>
          </a:prstGeom>
          <a:noFill/>
        </p:spPr>
        <p:txBody>
          <a:bodyPr wrap="none" rtlCol="0">
            <a:spAutoFit/>
          </a:bodyPr>
          <a:lstStyle/>
          <a:p>
            <a:r>
              <a:rPr lang="en-US" sz="1800" b="1" dirty="0">
                <a:solidFill>
                  <a:srgbClr val="23D64C"/>
                </a:solidFill>
              </a:rPr>
              <a:t>X</a:t>
            </a:r>
          </a:p>
        </p:txBody>
      </p:sp>
      <p:sp>
        <p:nvSpPr>
          <p:cNvPr id="31" name="TextBox 30">
            <a:extLst>
              <a:ext uri="{FF2B5EF4-FFF2-40B4-BE49-F238E27FC236}">
                <a16:creationId xmlns:a16="http://schemas.microsoft.com/office/drawing/2014/main" id="{FB864816-9E49-A84B-B2E4-591EBD0918F1}"/>
              </a:ext>
            </a:extLst>
          </p:cNvPr>
          <p:cNvSpPr txBox="1"/>
          <p:nvPr/>
        </p:nvSpPr>
        <p:spPr>
          <a:xfrm>
            <a:off x="5462545" y="1777452"/>
            <a:ext cx="343364" cy="369332"/>
          </a:xfrm>
          <a:prstGeom prst="rect">
            <a:avLst/>
          </a:prstGeom>
          <a:noFill/>
        </p:spPr>
        <p:txBody>
          <a:bodyPr wrap="none" rtlCol="0">
            <a:spAutoFit/>
          </a:bodyPr>
          <a:lstStyle/>
          <a:p>
            <a:r>
              <a:rPr lang="en-US" sz="1800" b="1" dirty="0">
                <a:solidFill>
                  <a:srgbClr val="23D64C"/>
                </a:solidFill>
              </a:rPr>
              <a:t>X</a:t>
            </a:r>
          </a:p>
        </p:txBody>
      </p:sp>
      <p:sp>
        <p:nvSpPr>
          <p:cNvPr id="34" name="TextBox 33">
            <a:extLst>
              <a:ext uri="{FF2B5EF4-FFF2-40B4-BE49-F238E27FC236}">
                <a16:creationId xmlns:a16="http://schemas.microsoft.com/office/drawing/2014/main" id="{2F5D6F3C-2306-A943-87F0-7B078C788845}"/>
              </a:ext>
            </a:extLst>
          </p:cNvPr>
          <p:cNvSpPr txBox="1"/>
          <p:nvPr/>
        </p:nvSpPr>
        <p:spPr>
          <a:xfrm>
            <a:off x="7072940" y="1777452"/>
            <a:ext cx="343364" cy="369332"/>
          </a:xfrm>
          <a:prstGeom prst="rect">
            <a:avLst/>
          </a:prstGeom>
          <a:noFill/>
        </p:spPr>
        <p:txBody>
          <a:bodyPr wrap="none" rtlCol="0">
            <a:spAutoFit/>
          </a:bodyPr>
          <a:lstStyle/>
          <a:p>
            <a:r>
              <a:rPr lang="en-US" sz="1800" b="1" dirty="0">
                <a:solidFill>
                  <a:srgbClr val="23D64C"/>
                </a:solidFill>
              </a:rPr>
              <a:t>X</a:t>
            </a:r>
          </a:p>
        </p:txBody>
      </p:sp>
      <p:sp>
        <p:nvSpPr>
          <p:cNvPr id="35" name="TextBox 34">
            <a:extLst>
              <a:ext uri="{FF2B5EF4-FFF2-40B4-BE49-F238E27FC236}">
                <a16:creationId xmlns:a16="http://schemas.microsoft.com/office/drawing/2014/main" id="{CB2EA95E-CE5B-7342-A813-EBE9A2545BDA}"/>
              </a:ext>
            </a:extLst>
          </p:cNvPr>
          <p:cNvSpPr txBox="1"/>
          <p:nvPr/>
        </p:nvSpPr>
        <p:spPr>
          <a:xfrm>
            <a:off x="7617480" y="1777452"/>
            <a:ext cx="343364" cy="369332"/>
          </a:xfrm>
          <a:prstGeom prst="rect">
            <a:avLst/>
          </a:prstGeom>
          <a:noFill/>
        </p:spPr>
        <p:txBody>
          <a:bodyPr wrap="none" rtlCol="0">
            <a:spAutoFit/>
          </a:bodyPr>
          <a:lstStyle/>
          <a:p>
            <a:r>
              <a:rPr lang="en-US" sz="1800" b="1" dirty="0">
                <a:solidFill>
                  <a:srgbClr val="23D64C"/>
                </a:solidFill>
              </a:rPr>
              <a:t>X</a:t>
            </a:r>
          </a:p>
        </p:txBody>
      </p:sp>
      <p:sp>
        <p:nvSpPr>
          <p:cNvPr id="36" name="TextBox 35">
            <a:extLst>
              <a:ext uri="{FF2B5EF4-FFF2-40B4-BE49-F238E27FC236}">
                <a16:creationId xmlns:a16="http://schemas.microsoft.com/office/drawing/2014/main" id="{B478F748-5F8F-E341-8C0B-F2E99686F8D4}"/>
              </a:ext>
            </a:extLst>
          </p:cNvPr>
          <p:cNvSpPr txBox="1"/>
          <p:nvPr/>
        </p:nvSpPr>
        <p:spPr>
          <a:xfrm>
            <a:off x="8173885" y="1777452"/>
            <a:ext cx="343364" cy="369332"/>
          </a:xfrm>
          <a:prstGeom prst="rect">
            <a:avLst/>
          </a:prstGeom>
          <a:noFill/>
        </p:spPr>
        <p:txBody>
          <a:bodyPr wrap="none" rtlCol="0">
            <a:spAutoFit/>
          </a:bodyPr>
          <a:lstStyle/>
          <a:p>
            <a:r>
              <a:rPr lang="en-US" sz="1800" b="1" dirty="0">
                <a:solidFill>
                  <a:srgbClr val="23D64C"/>
                </a:solidFill>
              </a:rPr>
              <a:t>X</a:t>
            </a:r>
          </a:p>
        </p:txBody>
      </p:sp>
      <p:sp>
        <p:nvSpPr>
          <p:cNvPr id="37" name="TextBox 36">
            <a:extLst>
              <a:ext uri="{FF2B5EF4-FFF2-40B4-BE49-F238E27FC236}">
                <a16:creationId xmlns:a16="http://schemas.microsoft.com/office/drawing/2014/main" id="{D4CCE7B9-45A6-BC49-B4F0-2C1345CCEBED}"/>
              </a:ext>
            </a:extLst>
          </p:cNvPr>
          <p:cNvSpPr txBox="1"/>
          <p:nvPr/>
        </p:nvSpPr>
        <p:spPr>
          <a:xfrm>
            <a:off x="8715428" y="1777452"/>
            <a:ext cx="343364" cy="369332"/>
          </a:xfrm>
          <a:prstGeom prst="rect">
            <a:avLst/>
          </a:prstGeom>
          <a:noFill/>
        </p:spPr>
        <p:txBody>
          <a:bodyPr wrap="none" rtlCol="0">
            <a:spAutoFit/>
          </a:bodyPr>
          <a:lstStyle/>
          <a:p>
            <a:r>
              <a:rPr lang="en-US" sz="1800" b="1" dirty="0">
                <a:solidFill>
                  <a:srgbClr val="23D64C"/>
                </a:solidFill>
              </a:rPr>
              <a:t>X</a:t>
            </a:r>
          </a:p>
        </p:txBody>
      </p:sp>
      <p:sp>
        <p:nvSpPr>
          <p:cNvPr id="38" name="TextBox 37">
            <a:extLst>
              <a:ext uri="{FF2B5EF4-FFF2-40B4-BE49-F238E27FC236}">
                <a16:creationId xmlns:a16="http://schemas.microsoft.com/office/drawing/2014/main" id="{4300F3EE-7911-F441-BA48-B01DBC7605AE}"/>
              </a:ext>
            </a:extLst>
          </p:cNvPr>
          <p:cNvSpPr txBox="1"/>
          <p:nvPr/>
        </p:nvSpPr>
        <p:spPr>
          <a:xfrm>
            <a:off x="9249276" y="1777452"/>
            <a:ext cx="343364" cy="369332"/>
          </a:xfrm>
          <a:prstGeom prst="rect">
            <a:avLst/>
          </a:prstGeom>
          <a:noFill/>
        </p:spPr>
        <p:txBody>
          <a:bodyPr wrap="none" rtlCol="0">
            <a:spAutoFit/>
          </a:bodyPr>
          <a:lstStyle/>
          <a:p>
            <a:r>
              <a:rPr lang="en-US" sz="1800" b="1" dirty="0">
                <a:solidFill>
                  <a:srgbClr val="23D64C"/>
                </a:solidFill>
              </a:rPr>
              <a:t>X</a:t>
            </a:r>
          </a:p>
        </p:txBody>
      </p:sp>
      <p:sp>
        <p:nvSpPr>
          <p:cNvPr id="39" name="TextBox 38">
            <a:extLst>
              <a:ext uri="{FF2B5EF4-FFF2-40B4-BE49-F238E27FC236}">
                <a16:creationId xmlns:a16="http://schemas.microsoft.com/office/drawing/2014/main" id="{2F19D477-9C6B-B243-BDC8-CE1E69C40C6B}"/>
              </a:ext>
            </a:extLst>
          </p:cNvPr>
          <p:cNvSpPr txBox="1"/>
          <p:nvPr/>
        </p:nvSpPr>
        <p:spPr>
          <a:xfrm>
            <a:off x="3277209" y="2332224"/>
            <a:ext cx="343364" cy="369332"/>
          </a:xfrm>
          <a:prstGeom prst="rect">
            <a:avLst/>
          </a:prstGeom>
          <a:noFill/>
        </p:spPr>
        <p:txBody>
          <a:bodyPr wrap="none" rtlCol="0">
            <a:spAutoFit/>
          </a:bodyPr>
          <a:lstStyle/>
          <a:p>
            <a:r>
              <a:rPr lang="en-US" sz="1800" b="1" dirty="0">
                <a:solidFill>
                  <a:srgbClr val="23D64C"/>
                </a:solidFill>
              </a:rPr>
              <a:t>X</a:t>
            </a:r>
          </a:p>
        </p:txBody>
      </p:sp>
      <p:sp>
        <p:nvSpPr>
          <p:cNvPr id="40" name="TextBox 39">
            <a:extLst>
              <a:ext uri="{FF2B5EF4-FFF2-40B4-BE49-F238E27FC236}">
                <a16:creationId xmlns:a16="http://schemas.microsoft.com/office/drawing/2014/main" id="{B7AFD710-0ADC-044D-9C7F-A8532F99C824}"/>
              </a:ext>
            </a:extLst>
          </p:cNvPr>
          <p:cNvSpPr txBox="1"/>
          <p:nvPr/>
        </p:nvSpPr>
        <p:spPr>
          <a:xfrm>
            <a:off x="3818626" y="2332224"/>
            <a:ext cx="343364" cy="369332"/>
          </a:xfrm>
          <a:prstGeom prst="rect">
            <a:avLst/>
          </a:prstGeom>
          <a:noFill/>
        </p:spPr>
        <p:txBody>
          <a:bodyPr wrap="none" rtlCol="0">
            <a:spAutoFit/>
          </a:bodyPr>
          <a:lstStyle/>
          <a:p>
            <a:r>
              <a:rPr lang="en-US" sz="1800" b="1" dirty="0">
                <a:solidFill>
                  <a:srgbClr val="23D64C"/>
                </a:solidFill>
              </a:rPr>
              <a:t>X</a:t>
            </a:r>
          </a:p>
        </p:txBody>
      </p:sp>
      <p:sp>
        <p:nvSpPr>
          <p:cNvPr id="43" name="TextBox 42">
            <a:extLst>
              <a:ext uri="{FF2B5EF4-FFF2-40B4-BE49-F238E27FC236}">
                <a16:creationId xmlns:a16="http://schemas.microsoft.com/office/drawing/2014/main" id="{6AC26CE3-75B5-774C-89B7-9BD160762C55}"/>
              </a:ext>
            </a:extLst>
          </p:cNvPr>
          <p:cNvSpPr txBox="1"/>
          <p:nvPr/>
        </p:nvSpPr>
        <p:spPr>
          <a:xfrm>
            <a:off x="5470093" y="2332224"/>
            <a:ext cx="343364" cy="369332"/>
          </a:xfrm>
          <a:prstGeom prst="rect">
            <a:avLst/>
          </a:prstGeom>
          <a:noFill/>
        </p:spPr>
        <p:txBody>
          <a:bodyPr wrap="none" rtlCol="0">
            <a:spAutoFit/>
          </a:bodyPr>
          <a:lstStyle/>
          <a:p>
            <a:r>
              <a:rPr lang="en-US" sz="1800" b="1" dirty="0">
                <a:solidFill>
                  <a:srgbClr val="23D64C"/>
                </a:solidFill>
              </a:rPr>
              <a:t>X</a:t>
            </a:r>
          </a:p>
        </p:txBody>
      </p:sp>
      <p:sp>
        <p:nvSpPr>
          <p:cNvPr id="44" name="TextBox 43">
            <a:extLst>
              <a:ext uri="{FF2B5EF4-FFF2-40B4-BE49-F238E27FC236}">
                <a16:creationId xmlns:a16="http://schemas.microsoft.com/office/drawing/2014/main" id="{3D2E8CCB-9A89-A84A-812B-7645524D24C0}"/>
              </a:ext>
            </a:extLst>
          </p:cNvPr>
          <p:cNvSpPr txBox="1"/>
          <p:nvPr/>
        </p:nvSpPr>
        <p:spPr>
          <a:xfrm>
            <a:off x="6010011" y="2332224"/>
            <a:ext cx="343364" cy="369332"/>
          </a:xfrm>
          <a:prstGeom prst="rect">
            <a:avLst/>
          </a:prstGeom>
          <a:noFill/>
        </p:spPr>
        <p:txBody>
          <a:bodyPr wrap="none" rtlCol="0">
            <a:spAutoFit/>
          </a:bodyPr>
          <a:lstStyle/>
          <a:p>
            <a:r>
              <a:rPr lang="en-US" sz="1800" b="1" dirty="0">
                <a:solidFill>
                  <a:srgbClr val="23D64C"/>
                </a:solidFill>
              </a:rPr>
              <a:t>X</a:t>
            </a:r>
          </a:p>
        </p:txBody>
      </p:sp>
      <p:sp>
        <p:nvSpPr>
          <p:cNvPr id="46" name="TextBox 45">
            <a:extLst>
              <a:ext uri="{FF2B5EF4-FFF2-40B4-BE49-F238E27FC236}">
                <a16:creationId xmlns:a16="http://schemas.microsoft.com/office/drawing/2014/main" id="{2294449C-220F-8743-AA04-75F91425C6EA}"/>
              </a:ext>
            </a:extLst>
          </p:cNvPr>
          <p:cNvSpPr txBox="1"/>
          <p:nvPr/>
        </p:nvSpPr>
        <p:spPr>
          <a:xfrm>
            <a:off x="7080488" y="2332224"/>
            <a:ext cx="343364" cy="369332"/>
          </a:xfrm>
          <a:prstGeom prst="rect">
            <a:avLst/>
          </a:prstGeom>
          <a:noFill/>
        </p:spPr>
        <p:txBody>
          <a:bodyPr wrap="none" rtlCol="0">
            <a:spAutoFit/>
          </a:bodyPr>
          <a:lstStyle/>
          <a:p>
            <a:r>
              <a:rPr lang="en-US" sz="1800" b="1" dirty="0">
                <a:solidFill>
                  <a:srgbClr val="23D64C"/>
                </a:solidFill>
              </a:rPr>
              <a:t>X</a:t>
            </a:r>
          </a:p>
        </p:txBody>
      </p:sp>
      <p:sp>
        <p:nvSpPr>
          <p:cNvPr id="51" name="TextBox 50">
            <a:extLst>
              <a:ext uri="{FF2B5EF4-FFF2-40B4-BE49-F238E27FC236}">
                <a16:creationId xmlns:a16="http://schemas.microsoft.com/office/drawing/2014/main" id="{803C275E-7FFB-6C47-B6B1-323C8B5E3225}"/>
              </a:ext>
            </a:extLst>
          </p:cNvPr>
          <p:cNvSpPr txBox="1"/>
          <p:nvPr/>
        </p:nvSpPr>
        <p:spPr>
          <a:xfrm>
            <a:off x="10329244" y="2332224"/>
            <a:ext cx="343364" cy="369332"/>
          </a:xfrm>
          <a:prstGeom prst="rect">
            <a:avLst/>
          </a:prstGeom>
          <a:noFill/>
        </p:spPr>
        <p:txBody>
          <a:bodyPr wrap="none" rtlCol="0">
            <a:spAutoFit/>
          </a:bodyPr>
          <a:lstStyle/>
          <a:p>
            <a:r>
              <a:rPr lang="en-US" sz="1800" b="1" dirty="0">
                <a:solidFill>
                  <a:srgbClr val="23D64C"/>
                </a:solidFill>
              </a:rPr>
              <a:t>X</a:t>
            </a:r>
          </a:p>
        </p:txBody>
      </p:sp>
      <p:sp>
        <p:nvSpPr>
          <p:cNvPr id="52" name="TextBox 51">
            <a:extLst>
              <a:ext uri="{FF2B5EF4-FFF2-40B4-BE49-F238E27FC236}">
                <a16:creationId xmlns:a16="http://schemas.microsoft.com/office/drawing/2014/main" id="{80C9E3C7-6151-1F45-BAAB-EDED811A8181}"/>
              </a:ext>
            </a:extLst>
          </p:cNvPr>
          <p:cNvSpPr txBox="1"/>
          <p:nvPr/>
        </p:nvSpPr>
        <p:spPr>
          <a:xfrm>
            <a:off x="391712" y="5225791"/>
            <a:ext cx="1927205" cy="707886"/>
          </a:xfrm>
          <a:prstGeom prst="rect">
            <a:avLst/>
          </a:prstGeom>
          <a:noFill/>
        </p:spPr>
        <p:txBody>
          <a:bodyPr wrap="square" rtlCol="0">
            <a:spAutoFit/>
          </a:bodyPr>
          <a:lstStyle/>
          <a:p>
            <a:pPr algn="ctr"/>
            <a:r>
              <a:rPr lang="en-US" sz="2000" b="1" dirty="0"/>
              <a:t>Learning </a:t>
            </a:r>
          </a:p>
          <a:p>
            <a:pPr algn="ctr"/>
            <a:r>
              <a:rPr lang="en-US" sz="2000" b="1" dirty="0"/>
              <a:t>Elements</a:t>
            </a:r>
          </a:p>
        </p:txBody>
      </p:sp>
      <p:sp>
        <p:nvSpPr>
          <p:cNvPr id="53" name="TextBox 52">
            <a:extLst>
              <a:ext uri="{FF2B5EF4-FFF2-40B4-BE49-F238E27FC236}">
                <a16:creationId xmlns:a16="http://schemas.microsoft.com/office/drawing/2014/main" id="{F1B2318E-A25C-784C-9350-AA1CB7891FDA}"/>
              </a:ext>
            </a:extLst>
          </p:cNvPr>
          <p:cNvSpPr txBox="1"/>
          <p:nvPr/>
        </p:nvSpPr>
        <p:spPr>
          <a:xfrm>
            <a:off x="11007965" y="735868"/>
            <a:ext cx="1358995" cy="461665"/>
          </a:xfrm>
          <a:prstGeom prst="rect">
            <a:avLst/>
          </a:prstGeom>
          <a:noFill/>
        </p:spPr>
        <p:txBody>
          <a:bodyPr wrap="square" rtlCol="0">
            <a:spAutoFit/>
          </a:bodyPr>
          <a:lstStyle/>
          <a:p>
            <a:pPr algn="ctr"/>
            <a:r>
              <a:rPr lang="en-US" sz="1200" b="1" dirty="0"/>
              <a:t>Suitable XR </a:t>
            </a:r>
          </a:p>
          <a:p>
            <a:pPr algn="ctr"/>
            <a:r>
              <a:rPr lang="en-US" sz="1200" b="1" dirty="0"/>
              <a:t>Form Factor</a:t>
            </a:r>
          </a:p>
        </p:txBody>
      </p:sp>
      <p:sp>
        <p:nvSpPr>
          <p:cNvPr id="54" name="TextBox 53">
            <a:extLst>
              <a:ext uri="{FF2B5EF4-FFF2-40B4-BE49-F238E27FC236}">
                <a16:creationId xmlns:a16="http://schemas.microsoft.com/office/drawing/2014/main" id="{D243CAA4-11B7-3A49-B866-3B19EE7B837A}"/>
              </a:ext>
            </a:extLst>
          </p:cNvPr>
          <p:cNvSpPr txBox="1"/>
          <p:nvPr/>
        </p:nvSpPr>
        <p:spPr>
          <a:xfrm>
            <a:off x="11492958" y="1285199"/>
            <a:ext cx="470000" cy="3370153"/>
          </a:xfrm>
          <a:prstGeom prst="rect">
            <a:avLst/>
          </a:prstGeom>
          <a:noFill/>
        </p:spPr>
        <p:txBody>
          <a:bodyPr wrap="none" rtlCol="0">
            <a:spAutoFit/>
          </a:bodyPr>
          <a:lstStyle/>
          <a:p>
            <a:r>
              <a:rPr lang="en-US" sz="1600" dirty="0"/>
              <a:t>AR</a:t>
            </a:r>
          </a:p>
          <a:p>
            <a:endParaRPr lang="en-US" sz="1600" dirty="0"/>
          </a:p>
          <a:p>
            <a:r>
              <a:rPr lang="en-US" sz="1600" dirty="0"/>
              <a:t>MR</a:t>
            </a:r>
          </a:p>
          <a:p>
            <a:endParaRPr lang="en-US" sz="1600" dirty="0"/>
          </a:p>
          <a:p>
            <a:r>
              <a:rPr lang="en-US" sz="1600" dirty="0"/>
              <a:t>MR</a:t>
            </a:r>
          </a:p>
          <a:p>
            <a:pPr>
              <a:spcAft>
                <a:spcPts val="600"/>
              </a:spcAft>
            </a:pPr>
            <a:endParaRPr lang="en-US" sz="1600" dirty="0"/>
          </a:p>
          <a:p>
            <a:r>
              <a:rPr lang="en-US" sz="1600" dirty="0"/>
              <a:t>XR</a:t>
            </a:r>
          </a:p>
          <a:p>
            <a:endParaRPr lang="en-US" sz="1600" dirty="0"/>
          </a:p>
          <a:p>
            <a:r>
              <a:rPr lang="en-US" sz="1600" dirty="0"/>
              <a:t>XR</a:t>
            </a:r>
          </a:p>
          <a:p>
            <a:endParaRPr lang="en-US" sz="1600" dirty="0"/>
          </a:p>
          <a:p>
            <a:r>
              <a:rPr lang="en-US" sz="1600" dirty="0"/>
              <a:t>XR</a:t>
            </a:r>
          </a:p>
          <a:p>
            <a:endParaRPr lang="en-US" sz="1600" dirty="0"/>
          </a:p>
          <a:p>
            <a:r>
              <a:rPr lang="en-US" sz="1600" dirty="0"/>
              <a:t>VR</a:t>
            </a:r>
          </a:p>
        </p:txBody>
      </p:sp>
      <p:sp>
        <p:nvSpPr>
          <p:cNvPr id="55" name="TextBox 54">
            <a:extLst>
              <a:ext uri="{FF2B5EF4-FFF2-40B4-BE49-F238E27FC236}">
                <a16:creationId xmlns:a16="http://schemas.microsoft.com/office/drawing/2014/main" id="{A433D733-59D2-3949-B742-FD919A6D7BE5}"/>
              </a:ext>
            </a:extLst>
          </p:cNvPr>
          <p:cNvSpPr txBox="1"/>
          <p:nvPr/>
        </p:nvSpPr>
        <p:spPr>
          <a:xfrm>
            <a:off x="10840332" y="2332224"/>
            <a:ext cx="343364" cy="369332"/>
          </a:xfrm>
          <a:prstGeom prst="rect">
            <a:avLst/>
          </a:prstGeom>
          <a:noFill/>
        </p:spPr>
        <p:txBody>
          <a:bodyPr wrap="none" rtlCol="0">
            <a:spAutoFit/>
          </a:bodyPr>
          <a:lstStyle/>
          <a:p>
            <a:r>
              <a:rPr lang="en-US" sz="1800" b="1" dirty="0">
                <a:solidFill>
                  <a:srgbClr val="23D64C"/>
                </a:solidFill>
              </a:rPr>
              <a:t>X</a:t>
            </a:r>
          </a:p>
        </p:txBody>
      </p:sp>
      <p:sp>
        <p:nvSpPr>
          <p:cNvPr id="56" name="TextBox 55">
            <a:extLst>
              <a:ext uri="{FF2B5EF4-FFF2-40B4-BE49-F238E27FC236}">
                <a16:creationId xmlns:a16="http://schemas.microsoft.com/office/drawing/2014/main" id="{7ECE9055-5A2D-8544-8B12-E1C5302314EC}"/>
              </a:ext>
            </a:extLst>
          </p:cNvPr>
          <p:cNvSpPr txBox="1"/>
          <p:nvPr/>
        </p:nvSpPr>
        <p:spPr>
          <a:xfrm>
            <a:off x="3277209" y="2853332"/>
            <a:ext cx="343364" cy="369332"/>
          </a:xfrm>
          <a:prstGeom prst="rect">
            <a:avLst/>
          </a:prstGeom>
          <a:noFill/>
        </p:spPr>
        <p:txBody>
          <a:bodyPr wrap="none" rtlCol="0">
            <a:spAutoFit/>
          </a:bodyPr>
          <a:lstStyle/>
          <a:p>
            <a:r>
              <a:rPr lang="en-US" sz="1800" b="1" dirty="0">
                <a:solidFill>
                  <a:srgbClr val="23D64C"/>
                </a:solidFill>
              </a:rPr>
              <a:t>X</a:t>
            </a:r>
          </a:p>
        </p:txBody>
      </p:sp>
      <p:sp>
        <p:nvSpPr>
          <p:cNvPr id="57" name="TextBox 56">
            <a:extLst>
              <a:ext uri="{FF2B5EF4-FFF2-40B4-BE49-F238E27FC236}">
                <a16:creationId xmlns:a16="http://schemas.microsoft.com/office/drawing/2014/main" id="{4E5BAAE0-D5C8-BD4D-84F7-2AA2C2A8EBE0}"/>
              </a:ext>
            </a:extLst>
          </p:cNvPr>
          <p:cNvSpPr txBox="1"/>
          <p:nvPr/>
        </p:nvSpPr>
        <p:spPr>
          <a:xfrm>
            <a:off x="3818626" y="2853332"/>
            <a:ext cx="343364" cy="369332"/>
          </a:xfrm>
          <a:prstGeom prst="rect">
            <a:avLst/>
          </a:prstGeom>
          <a:noFill/>
        </p:spPr>
        <p:txBody>
          <a:bodyPr wrap="none" rtlCol="0">
            <a:spAutoFit/>
          </a:bodyPr>
          <a:lstStyle/>
          <a:p>
            <a:r>
              <a:rPr lang="en-US" sz="1800" b="1" dirty="0">
                <a:solidFill>
                  <a:srgbClr val="23D64C"/>
                </a:solidFill>
              </a:rPr>
              <a:t>X</a:t>
            </a:r>
          </a:p>
        </p:txBody>
      </p:sp>
      <p:sp>
        <p:nvSpPr>
          <p:cNvPr id="58" name="TextBox 57">
            <a:extLst>
              <a:ext uri="{FF2B5EF4-FFF2-40B4-BE49-F238E27FC236}">
                <a16:creationId xmlns:a16="http://schemas.microsoft.com/office/drawing/2014/main" id="{65ACFFDF-E4D2-424A-814E-EBC9EB4E7441}"/>
              </a:ext>
            </a:extLst>
          </p:cNvPr>
          <p:cNvSpPr txBox="1"/>
          <p:nvPr/>
        </p:nvSpPr>
        <p:spPr>
          <a:xfrm>
            <a:off x="5477640" y="2853332"/>
            <a:ext cx="343364" cy="369332"/>
          </a:xfrm>
          <a:prstGeom prst="rect">
            <a:avLst/>
          </a:prstGeom>
          <a:noFill/>
        </p:spPr>
        <p:txBody>
          <a:bodyPr wrap="none" rtlCol="0">
            <a:spAutoFit/>
          </a:bodyPr>
          <a:lstStyle/>
          <a:p>
            <a:r>
              <a:rPr lang="en-US" sz="1800" b="1" dirty="0">
                <a:solidFill>
                  <a:srgbClr val="23D64C"/>
                </a:solidFill>
              </a:rPr>
              <a:t>X</a:t>
            </a:r>
          </a:p>
        </p:txBody>
      </p:sp>
      <p:sp>
        <p:nvSpPr>
          <p:cNvPr id="61" name="TextBox 60">
            <a:extLst>
              <a:ext uri="{FF2B5EF4-FFF2-40B4-BE49-F238E27FC236}">
                <a16:creationId xmlns:a16="http://schemas.microsoft.com/office/drawing/2014/main" id="{B436B65E-029D-964F-A885-1E96A77E8E6E}"/>
              </a:ext>
            </a:extLst>
          </p:cNvPr>
          <p:cNvSpPr txBox="1"/>
          <p:nvPr/>
        </p:nvSpPr>
        <p:spPr>
          <a:xfrm>
            <a:off x="7088035" y="2853332"/>
            <a:ext cx="343364" cy="369332"/>
          </a:xfrm>
          <a:prstGeom prst="rect">
            <a:avLst/>
          </a:prstGeom>
          <a:noFill/>
        </p:spPr>
        <p:txBody>
          <a:bodyPr wrap="none" rtlCol="0">
            <a:spAutoFit/>
          </a:bodyPr>
          <a:lstStyle/>
          <a:p>
            <a:r>
              <a:rPr lang="en-US" sz="1800" b="1" dirty="0">
                <a:solidFill>
                  <a:srgbClr val="23D64C"/>
                </a:solidFill>
              </a:rPr>
              <a:t>X</a:t>
            </a:r>
          </a:p>
        </p:txBody>
      </p:sp>
      <p:sp>
        <p:nvSpPr>
          <p:cNvPr id="62" name="TextBox 61">
            <a:extLst>
              <a:ext uri="{FF2B5EF4-FFF2-40B4-BE49-F238E27FC236}">
                <a16:creationId xmlns:a16="http://schemas.microsoft.com/office/drawing/2014/main" id="{8F4E2820-3380-C543-9BC0-A4AAAA7FA019}"/>
              </a:ext>
            </a:extLst>
          </p:cNvPr>
          <p:cNvSpPr txBox="1"/>
          <p:nvPr/>
        </p:nvSpPr>
        <p:spPr>
          <a:xfrm>
            <a:off x="10329244" y="2853332"/>
            <a:ext cx="343364" cy="369332"/>
          </a:xfrm>
          <a:prstGeom prst="rect">
            <a:avLst/>
          </a:prstGeom>
          <a:noFill/>
        </p:spPr>
        <p:txBody>
          <a:bodyPr wrap="none" rtlCol="0">
            <a:spAutoFit/>
          </a:bodyPr>
          <a:lstStyle/>
          <a:p>
            <a:r>
              <a:rPr lang="en-US" sz="1800" b="1" dirty="0">
                <a:solidFill>
                  <a:srgbClr val="23D64C"/>
                </a:solidFill>
              </a:rPr>
              <a:t>X</a:t>
            </a:r>
          </a:p>
        </p:txBody>
      </p:sp>
      <p:sp>
        <p:nvSpPr>
          <p:cNvPr id="63" name="TextBox 62">
            <a:extLst>
              <a:ext uri="{FF2B5EF4-FFF2-40B4-BE49-F238E27FC236}">
                <a16:creationId xmlns:a16="http://schemas.microsoft.com/office/drawing/2014/main" id="{1D787136-CCFD-B349-B083-AF4B0AF2D121}"/>
              </a:ext>
            </a:extLst>
          </p:cNvPr>
          <p:cNvSpPr txBox="1"/>
          <p:nvPr/>
        </p:nvSpPr>
        <p:spPr>
          <a:xfrm>
            <a:off x="10840332" y="2853332"/>
            <a:ext cx="343364" cy="369332"/>
          </a:xfrm>
          <a:prstGeom prst="rect">
            <a:avLst/>
          </a:prstGeom>
          <a:noFill/>
        </p:spPr>
        <p:txBody>
          <a:bodyPr wrap="none" rtlCol="0">
            <a:spAutoFit/>
          </a:bodyPr>
          <a:lstStyle/>
          <a:p>
            <a:r>
              <a:rPr lang="en-US" sz="1800" b="1" dirty="0">
                <a:solidFill>
                  <a:srgbClr val="23D64C"/>
                </a:solidFill>
              </a:rPr>
              <a:t>X</a:t>
            </a:r>
          </a:p>
        </p:txBody>
      </p:sp>
      <p:sp>
        <p:nvSpPr>
          <p:cNvPr id="64" name="TextBox 63">
            <a:extLst>
              <a:ext uri="{FF2B5EF4-FFF2-40B4-BE49-F238E27FC236}">
                <a16:creationId xmlns:a16="http://schemas.microsoft.com/office/drawing/2014/main" id="{3B708255-922D-9847-BF14-9445C2BE6320}"/>
              </a:ext>
            </a:extLst>
          </p:cNvPr>
          <p:cNvSpPr txBox="1"/>
          <p:nvPr/>
        </p:nvSpPr>
        <p:spPr>
          <a:xfrm>
            <a:off x="4367323" y="2332224"/>
            <a:ext cx="343364" cy="369332"/>
          </a:xfrm>
          <a:prstGeom prst="rect">
            <a:avLst/>
          </a:prstGeom>
          <a:noFill/>
        </p:spPr>
        <p:txBody>
          <a:bodyPr wrap="none" rtlCol="0">
            <a:spAutoFit/>
          </a:bodyPr>
          <a:lstStyle/>
          <a:p>
            <a:r>
              <a:rPr lang="en-US" sz="1800" b="1" dirty="0">
                <a:solidFill>
                  <a:srgbClr val="23D64C"/>
                </a:solidFill>
              </a:rPr>
              <a:t>X</a:t>
            </a:r>
          </a:p>
        </p:txBody>
      </p:sp>
      <p:sp>
        <p:nvSpPr>
          <p:cNvPr id="65" name="TextBox 64">
            <a:extLst>
              <a:ext uri="{FF2B5EF4-FFF2-40B4-BE49-F238E27FC236}">
                <a16:creationId xmlns:a16="http://schemas.microsoft.com/office/drawing/2014/main" id="{CD3FB454-617A-3C49-B529-C60F67C2E97D}"/>
              </a:ext>
            </a:extLst>
          </p:cNvPr>
          <p:cNvSpPr txBox="1"/>
          <p:nvPr/>
        </p:nvSpPr>
        <p:spPr>
          <a:xfrm>
            <a:off x="4884854" y="2853332"/>
            <a:ext cx="343364" cy="369332"/>
          </a:xfrm>
          <a:prstGeom prst="rect">
            <a:avLst/>
          </a:prstGeom>
          <a:noFill/>
        </p:spPr>
        <p:txBody>
          <a:bodyPr wrap="none" rtlCol="0">
            <a:spAutoFit/>
          </a:bodyPr>
          <a:lstStyle/>
          <a:p>
            <a:r>
              <a:rPr lang="en-US" sz="1800" b="1" dirty="0">
                <a:solidFill>
                  <a:srgbClr val="23D64C"/>
                </a:solidFill>
              </a:rPr>
              <a:t>X</a:t>
            </a:r>
          </a:p>
        </p:txBody>
      </p:sp>
      <p:sp>
        <p:nvSpPr>
          <p:cNvPr id="66" name="TextBox 65">
            <a:extLst>
              <a:ext uri="{FF2B5EF4-FFF2-40B4-BE49-F238E27FC236}">
                <a16:creationId xmlns:a16="http://schemas.microsoft.com/office/drawing/2014/main" id="{C73A124B-B63E-9340-9790-7324746CE3F6}"/>
              </a:ext>
            </a:extLst>
          </p:cNvPr>
          <p:cNvSpPr txBox="1"/>
          <p:nvPr/>
        </p:nvSpPr>
        <p:spPr>
          <a:xfrm>
            <a:off x="7617480" y="2853332"/>
            <a:ext cx="343364" cy="369332"/>
          </a:xfrm>
          <a:prstGeom prst="rect">
            <a:avLst/>
          </a:prstGeom>
          <a:noFill/>
        </p:spPr>
        <p:txBody>
          <a:bodyPr wrap="none" rtlCol="0">
            <a:spAutoFit/>
          </a:bodyPr>
          <a:lstStyle/>
          <a:p>
            <a:r>
              <a:rPr lang="en-US" sz="1800" b="1" dirty="0">
                <a:solidFill>
                  <a:srgbClr val="23D64C"/>
                </a:solidFill>
              </a:rPr>
              <a:t>X</a:t>
            </a:r>
          </a:p>
        </p:txBody>
      </p:sp>
      <p:sp>
        <p:nvSpPr>
          <p:cNvPr id="67" name="TextBox 66">
            <a:extLst>
              <a:ext uri="{FF2B5EF4-FFF2-40B4-BE49-F238E27FC236}">
                <a16:creationId xmlns:a16="http://schemas.microsoft.com/office/drawing/2014/main" id="{BA9D0606-02AE-1545-A7EE-33B97A69F879}"/>
              </a:ext>
            </a:extLst>
          </p:cNvPr>
          <p:cNvSpPr txBox="1"/>
          <p:nvPr/>
        </p:nvSpPr>
        <p:spPr>
          <a:xfrm>
            <a:off x="8173885" y="2853332"/>
            <a:ext cx="343364" cy="369332"/>
          </a:xfrm>
          <a:prstGeom prst="rect">
            <a:avLst/>
          </a:prstGeom>
          <a:noFill/>
        </p:spPr>
        <p:txBody>
          <a:bodyPr wrap="none" rtlCol="0">
            <a:spAutoFit/>
          </a:bodyPr>
          <a:lstStyle/>
          <a:p>
            <a:r>
              <a:rPr lang="en-US" sz="1800" b="1" dirty="0">
                <a:solidFill>
                  <a:srgbClr val="23D64C"/>
                </a:solidFill>
              </a:rPr>
              <a:t>X</a:t>
            </a:r>
          </a:p>
        </p:txBody>
      </p:sp>
      <p:sp>
        <p:nvSpPr>
          <p:cNvPr id="68" name="TextBox 67">
            <a:extLst>
              <a:ext uri="{FF2B5EF4-FFF2-40B4-BE49-F238E27FC236}">
                <a16:creationId xmlns:a16="http://schemas.microsoft.com/office/drawing/2014/main" id="{FABA8D54-96B3-1244-B8B3-DB3EA378A30D}"/>
              </a:ext>
            </a:extLst>
          </p:cNvPr>
          <p:cNvSpPr txBox="1"/>
          <p:nvPr/>
        </p:nvSpPr>
        <p:spPr>
          <a:xfrm>
            <a:off x="8740694" y="2853332"/>
            <a:ext cx="343364" cy="369332"/>
          </a:xfrm>
          <a:prstGeom prst="rect">
            <a:avLst/>
          </a:prstGeom>
          <a:noFill/>
        </p:spPr>
        <p:txBody>
          <a:bodyPr wrap="none" rtlCol="0">
            <a:spAutoFit/>
          </a:bodyPr>
          <a:lstStyle/>
          <a:p>
            <a:r>
              <a:rPr lang="en-US" sz="1800" b="1" dirty="0">
                <a:solidFill>
                  <a:srgbClr val="23D64C"/>
                </a:solidFill>
              </a:rPr>
              <a:t>X</a:t>
            </a:r>
          </a:p>
        </p:txBody>
      </p:sp>
      <p:sp>
        <p:nvSpPr>
          <p:cNvPr id="69" name="TextBox 68">
            <a:extLst>
              <a:ext uri="{FF2B5EF4-FFF2-40B4-BE49-F238E27FC236}">
                <a16:creationId xmlns:a16="http://schemas.microsoft.com/office/drawing/2014/main" id="{F2028B56-5309-0942-BF71-B76772B8D880}"/>
              </a:ext>
            </a:extLst>
          </p:cNvPr>
          <p:cNvSpPr txBox="1"/>
          <p:nvPr/>
        </p:nvSpPr>
        <p:spPr>
          <a:xfrm>
            <a:off x="9249276" y="2853332"/>
            <a:ext cx="343364" cy="369332"/>
          </a:xfrm>
          <a:prstGeom prst="rect">
            <a:avLst/>
          </a:prstGeom>
          <a:noFill/>
        </p:spPr>
        <p:txBody>
          <a:bodyPr wrap="none" rtlCol="0">
            <a:spAutoFit/>
          </a:bodyPr>
          <a:lstStyle/>
          <a:p>
            <a:r>
              <a:rPr lang="en-US" sz="1800" b="1" dirty="0">
                <a:solidFill>
                  <a:srgbClr val="23D64C"/>
                </a:solidFill>
              </a:rPr>
              <a:t>X</a:t>
            </a:r>
          </a:p>
        </p:txBody>
      </p:sp>
      <p:sp>
        <p:nvSpPr>
          <p:cNvPr id="85" name="TextBox 84">
            <a:extLst>
              <a:ext uri="{FF2B5EF4-FFF2-40B4-BE49-F238E27FC236}">
                <a16:creationId xmlns:a16="http://schemas.microsoft.com/office/drawing/2014/main" id="{1866BBAD-D09A-2042-8C8C-075F20CD6A36}"/>
              </a:ext>
            </a:extLst>
          </p:cNvPr>
          <p:cNvSpPr txBox="1"/>
          <p:nvPr/>
        </p:nvSpPr>
        <p:spPr>
          <a:xfrm>
            <a:off x="3277209" y="3290521"/>
            <a:ext cx="343364" cy="369332"/>
          </a:xfrm>
          <a:prstGeom prst="rect">
            <a:avLst/>
          </a:prstGeom>
          <a:noFill/>
        </p:spPr>
        <p:txBody>
          <a:bodyPr wrap="none" rtlCol="0">
            <a:spAutoFit/>
          </a:bodyPr>
          <a:lstStyle/>
          <a:p>
            <a:r>
              <a:rPr lang="en-US" sz="1800" b="1" dirty="0">
                <a:solidFill>
                  <a:srgbClr val="23D64C"/>
                </a:solidFill>
              </a:rPr>
              <a:t>X</a:t>
            </a:r>
          </a:p>
        </p:txBody>
      </p:sp>
      <p:sp>
        <p:nvSpPr>
          <p:cNvPr id="86" name="TextBox 85">
            <a:extLst>
              <a:ext uri="{FF2B5EF4-FFF2-40B4-BE49-F238E27FC236}">
                <a16:creationId xmlns:a16="http://schemas.microsoft.com/office/drawing/2014/main" id="{386F51B9-D7C1-8047-911B-66EE20D40380}"/>
              </a:ext>
            </a:extLst>
          </p:cNvPr>
          <p:cNvSpPr txBox="1"/>
          <p:nvPr/>
        </p:nvSpPr>
        <p:spPr>
          <a:xfrm>
            <a:off x="3818626" y="3290521"/>
            <a:ext cx="343364" cy="369332"/>
          </a:xfrm>
          <a:prstGeom prst="rect">
            <a:avLst/>
          </a:prstGeom>
          <a:noFill/>
        </p:spPr>
        <p:txBody>
          <a:bodyPr wrap="none" rtlCol="0">
            <a:spAutoFit/>
          </a:bodyPr>
          <a:lstStyle/>
          <a:p>
            <a:r>
              <a:rPr lang="en-US" sz="1800" b="1" dirty="0">
                <a:solidFill>
                  <a:srgbClr val="23D64C"/>
                </a:solidFill>
              </a:rPr>
              <a:t>X</a:t>
            </a:r>
          </a:p>
        </p:txBody>
      </p:sp>
      <p:sp>
        <p:nvSpPr>
          <p:cNvPr id="88" name="TextBox 87">
            <a:extLst>
              <a:ext uri="{FF2B5EF4-FFF2-40B4-BE49-F238E27FC236}">
                <a16:creationId xmlns:a16="http://schemas.microsoft.com/office/drawing/2014/main" id="{90268A6F-5FE9-5A4C-A3ED-65A7C18EBCE2}"/>
              </a:ext>
            </a:extLst>
          </p:cNvPr>
          <p:cNvSpPr txBox="1"/>
          <p:nvPr/>
        </p:nvSpPr>
        <p:spPr>
          <a:xfrm>
            <a:off x="6010011" y="3290521"/>
            <a:ext cx="343364" cy="369332"/>
          </a:xfrm>
          <a:prstGeom prst="rect">
            <a:avLst/>
          </a:prstGeom>
          <a:noFill/>
        </p:spPr>
        <p:txBody>
          <a:bodyPr wrap="none" rtlCol="0">
            <a:spAutoFit/>
          </a:bodyPr>
          <a:lstStyle/>
          <a:p>
            <a:r>
              <a:rPr lang="en-US" sz="1800" b="1" dirty="0">
                <a:solidFill>
                  <a:srgbClr val="23D64C"/>
                </a:solidFill>
              </a:rPr>
              <a:t>X</a:t>
            </a:r>
          </a:p>
        </p:txBody>
      </p:sp>
      <p:sp>
        <p:nvSpPr>
          <p:cNvPr id="89" name="TextBox 88">
            <a:extLst>
              <a:ext uri="{FF2B5EF4-FFF2-40B4-BE49-F238E27FC236}">
                <a16:creationId xmlns:a16="http://schemas.microsoft.com/office/drawing/2014/main" id="{5D044A31-E0D8-3741-B46B-7FC8556E7C31}"/>
              </a:ext>
            </a:extLst>
          </p:cNvPr>
          <p:cNvSpPr txBox="1"/>
          <p:nvPr/>
        </p:nvSpPr>
        <p:spPr>
          <a:xfrm>
            <a:off x="6534556" y="3290521"/>
            <a:ext cx="343364" cy="369332"/>
          </a:xfrm>
          <a:prstGeom prst="rect">
            <a:avLst/>
          </a:prstGeom>
          <a:noFill/>
        </p:spPr>
        <p:txBody>
          <a:bodyPr wrap="none" rtlCol="0">
            <a:spAutoFit/>
          </a:bodyPr>
          <a:lstStyle/>
          <a:p>
            <a:r>
              <a:rPr lang="en-US" sz="1800" b="1" dirty="0">
                <a:solidFill>
                  <a:srgbClr val="23D64C"/>
                </a:solidFill>
              </a:rPr>
              <a:t>X</a:t>
            </a:r>
          </a:p>
        </p:txBody>
      </p:sp>
      <p:sp>
        <p:nvSpPr>
          <p:cNvPr id="90" name="TextBox 89">
            <a:extLst>
              <a:ext uri="{FF2B5EF4-FFF2-40B4-BE49-F238E27FC236}">
                <a16:creationId xmlns:a16="http://schemas.microsoft.com/office/drawing/2014/main" id="{0825F7AA-1BB4-AB4A-926F-147F3D8AA75B}"/>
              </a:ext>
            </a:extLst>
          </p:cNvPr>
          <p:cNvSpPr txBox="1"/>
          <p:nvPr/>
        </p:nvSpPr>
        <p:spPr>
          <a:xfrm>
            <a:off x="7077481" y="3290521"/>
            <a:ext cx="343364" cy="369332"/>
          </a:xfrm>
          <a:prstGeom prst="rect">
            <a:avLst/>
          </a:prstGeom>
          <a:noFill/>
        </p:spPr>
        <p:txBody>
          <a:bodyPr wrap="none" rtlCol="0">
            <a:spAutoFit/>
          </a:bodyPr>
          <a:lstStyle/>
          <a:p>
            <a:r>
              <a:rPr lang="en-US" sz="1800" b="1" dirty="0">
                <a:solidFill>
                  <a:srgbClr val="23D64C"/>
                </a:solidFill>
              </a:rPr>
              <a:t>X</a:t>
            </a:r>
          </a:p>
        </p:txBody>
      </p:sp>
      <p:sp>
        <p:nvSpPr>
          <p:cNvPr id="91" name="TextBox 90">
            <a:extLst>
              <a:ext uri="{FF2B5EF4-FFF2-40B4-BE49-F238E27FC236}">
                <a16:creationId xmlns:a16="http://schemas.microsoft.com/office/drawing/2014/main" id="{61FB5941-E4DE-B144-A873-1E87186C97A4}"/>
              </a:ext>
            </a:extLst>
          </p:cNvPr>
          <p:cNvSpPr txBox="1"/>
          <p:nvPr/>
        </p:nvSpPr>
        <p:spPr>
          <a:xfrm>
            <a:off x="10329244" y="3290521"/>
            <a:ext cx="343364" cy="369332"/>
          </a:xfrm>
          <a:prstGeom prst="rect">
            <a:avLst/>
          </a:prstGeom>
          <a:noFill/>
        </p:spPr>
        <p:txBody>
          <a:bodyPr wrap="none" rtlCol="0">
            <a:spAutoFit/>
          </a:bodyPr>
          <a:lstStyle/>
          <a:p>
            <a:r>
              <a:rPr lang="en-US" sz="1800" b="1" dirty="0">
                <a:solidFill>
                  <a:srgbClr val="23D64C"/>
                </a:solidFill>
              </a:rPr>
              <a:t>X</a:t>
            </a:r>
          </a:p>
        </p:txBody>
      </p:sp>
      <p:sp>
        <p:nvSpPr>
          <p:cNvPr id="92" name="TextBox 91">
            <a:extLst>
              <a:ext uri="{FF2B5EF4-FFF2-40B4-BE49-F238E27FC236}">
                <a16:creationId xmlns:a16="http://schemas.microsoft.com/office/drawing/2014/main" id="{0CEACFB8-7092-9944-BE32-7D95347B510A}"/>
              </a:ext>
            </a:extLst>
          </p:cNvPr>
          <p:cNvSpPr txBox="1"/>
          <p:nvPr/>
        </p:nvSpPr>
        <p:spPr>
          <a:xfrm>
            <a:off x="10840332" y="3290521"/>
            <a:ext cx="343364" cy="369332"/>
          </a:xfrm>
          <a:prstGeom prst="rect">
            <a:avLst/>
          </a:prstGeom>
          <a:noFill/>
        </p:spPr>
        <p:txBody>
          <a:bodyPr wrap="none" rtlCol="0">
            <a:spAutoFit/>
          </a:bodyPr>
          <a:lstStyle/>
          <a:p>
            <a:r>
              <a:rPr lang="en-US" sz="1800" b="1" dirty="0">
                <a:solidFill>
                  <a:srgbClr val="23D64C"/>
                </a:solidFill>
              </a:rPr>
              <a:t>X</a:t>
            </a:r>
          </a:p>
        </p:txBody>
      </p:sp>
      <p:sp>
        <p:nvSpPr>
          <p:cNvPr id="95" name="TextBox 94">
            <a:extLst>
              <a:ext uri="{FF2B5EF4-FFF2-40B4-BE49-F238E27FC236}">
                <a16:creationId xmlns:a16="http://schemas.microsoft.com/office/drawing/2014/main" id="{9DA818BA-0335-B84D-A613-14FCDAB8DA72}"/>
              </a:ext>
            </a:extLst>
          </p:cNvPr>
          <p:cNvSpPr txBox="1"/>
          <p:nvPr/>
        </p:nvSpPr>
        <p:spPr>
          <a:xfrm>
            <a:off x="7617480" y="3290521"/>
            <a:ext cx="343364" cy="369332"/>
          </a:xfrm>
          <a:prstGeom prst="rect">
            <a:avLst/>
          </a:prstGeom>
          <a:noFill/>
        </p:spPr>
        <p:txBody>
          <a:bodyPr wrap="none" rtlCol="0">
            <a:spAutoFit/>
          </a:bodyPr>
          <a:lstStyle/>
          <a:p>
            <a:r>
              <a:rPr lang="en-US" sz="1800" b="1" dirty="0">
                <a:solidFill>
                  <a:srgbClr val="23D64C"/>
                </a:solidFill>
              </a:rPr>
              <a:t>X</a:t>
            </a:r>
          </a:p>
        </p:txBody>
      </p:sp>
      <p:sp>
        <p:nvSpPr>
          <p:cNvPr id="98" name="TextBox 97">
            <a:extLst>
              <a:ext uri="{FF2B5EF4-FFF2-40B4-BE49-F238E27FC236}">
                <a16:creationId xmlns:a16="http://schemas.microsoft.com/office/drawing/2014/main" id="{6526CFC8-E517-1A44-AEE9-34F11F41420A}"/>
              </a:ext>
            </a:extLst>
          </p:cNvPr>
          <p:cNvSpPr txBox="1"/>
          <p:nvPr/>
        </p:nvSpPr>
        <p:spPr>
          <a:xfrm>
            <a:off x="9249276" y="3290521"/>
            <a:ext cx="343364" cy="369332"/>
          </a:xfrm>
          <a:prstGeom prst="rect">
            <a:avLst/>
          </a:prstGeom>
          <a:noFill/>
        </p:spPr>
        <p:txBody>
          <a:bodyPr wrap="none" rtlCol="0">
            <a:spAutoFit/>
          </a:bodyPr>
          <a:lstStyle/>
          <a:p>
            <a:r>
              <a:rPr lang="en-US" sz="1800" b="1" dirty="0">
                <a:solidFill>
                  <a:srgbClr val="23D64C"/>
                </a:solidFill>
              </a:rPr>
              <a:t>X</a:t>
            </a:r>
          </a:p>
        </p:txBody>
      </p:sp>
      <p:sp>
        <p:nvSpPr>
          <p:cNvPr id="99" name="TextBox 98">
            <a:extLst>
              <a:ext uri="{FF2B5EF4-FFF2-40B4-BE49-F238E27FC236}">
                <a16:creationId xmlns:a16="http://schemas.microsoft.com/office/drawing/2014/main" id="{5F50036B-EE6A-9C41-B55E-08FD2717A793}"/>
              </a:ext>
            </a:extLst>
          </p:cNvPr>
          <p:cNvSpPr txBox="1"/>
          <p:nvPr/>
        </p:nvSpPr>
        <p:spPr>
          <a:xfrm>
            <a:off x="4901457" y="3290521"/>
            <a:ext cx="343364" cy="369332"/>
          </a:xfrm>
          <a:prstGeom prst="rect">
            <a:avLst/>
          </a:prstGeom>
          <a:noFill/>
        </p:spPr>
        <p:txBody>
          <a:bodyPr wrap="none" rtlCol="0">
            <a:spAutoFit/>
          </a:bodyPr>
          <a:lstStyle/>
          <a:p>
            <a:r>
              <a:rPr lang="en-US" sz="1800" b="1" dirty="0">
                <a:solidFill>
                  <a:srgbClr val="23D64C"/>
                </a:solidFill>
              </a:rPr>
              <a:t>X</a:t>
            </a:r>
          </a:p>
        </p:txBody>
      </p:sp>
      <p:sp>
        <p:nvSpPr>
          <p:cNvPr id="100" name="TextBox 99">
            <a:extLst>
              <a:ext uri="{FF2B5EF4-FFF2-40B4-BE49-F238E27FC236}">
                <a16:creationId xmlns:a16="http://schemas.microsoft.com/office/drawing/2014/main" id="{66E733D8-8B50-1648-BAFE-BA83077DA195}"/>
              </a:ext>
            </a:extLst>
          </p:cNvPr>
          <p:cNvSpPr txBox="1"/>
          <p:nvPr/>
        </p:nvSpPr>
        <p:spPr>
          <a:xfrm>
            <a:off x="4367323" y="3290521"/>
            <a:ext cx="343364" cy="369332"/>
          </a:xfrm>
          <a:prstGeom prst="rect">
            <a:avLst/>
          </a:prstGeom>
          <a:noFill/>
        </p:spPr>
        <p:txBody>
          <a:bodyPr wrap="none" rtlCol="0">
            <a:spAutoFit/>
          </a:bodyPr>
          <a:lstStyle/>
          <a:p>
            <a:r>
              <a:rPr lang="en-US" sz="1800" b="1" dirty="0">
                <a:solidFill>
                  <a:srgbClr val="23D64C"/>
                </a:solidFill>
              </a:rPr>
              <a:t>X</a:t>
            </a:r>
          </a:p>
        </p:txBody>
      </p:sp>
      <p:sp>
        <p:nvSpPr>
          <p:cNvPr id="101" name="TextBox 100">
            <a:extLst>
              <a:ext uri="{FF2B5EF4-FFF2-40B4-BE49-F238E27FC236}">
                <a16:creationId xmlns:a16="http://schemas.microsoft.com/office/drawing/2014/main" id="{032426AA-F76B-534B-97DA-D41062E73598}"/>
              </a:ext>
            </a:extLst>
          </p:cNvPr>
          <p:cNvSpPr txBox="1"/>
          <p:nvPr/>
        </p:nvSpPr>
        <p:spPr>
          <a:xfrm>
            <a:off x="8173885" y="3290521"/>
            <a:ext cx="343364" cy="369332"/>
          </a:xfrm>
          <a:prstGeom prst="rect">
            <a:avLst/>
          </a:prstGeom>
          <a:noFill/>
        </p:spPr>
        <p:txBody>
          <a:bodyPr wrap="none" rtlCol="0">
            <a:spAutoFit/>
          </a:bodyPr>
          <a:lstStyle/>
          <a:p>
            <a:r>
              <a:rPr lang="en-US" sz="1800" b="1" dirty="0">
                <a:solidFill>
                  <a:srgbClr val="23D64C"/>
                </a:solidFill>
              </a:rPr>
              <a:t>X</a:t>
            </a:r>
          </a:p>
        </p:txBody>
      </p:sp>
      <p:sp>
        <p:nvSpPr>
          <p:cNvPr id="102" name="TextBox 101">
            <a:extLst>
              <a:ext uri="{FF2B5EF4-FFF2-40B4-BE49-F238E27FC236}">
                <a16:creationId xmlns:a16="http://schemas.microsoft.com/office/drawing/2014/main" id="{A437B990-730E-B741-BC84-AA6D16E874AF}"/>
              </a:ext>
            </a:extLst>
          </p:cNvPr>
          <p:cNvSpPr txBox="1"/>
          <p:nvPr/>
        </p:nvSpPr>
        <p:spPr>
          <a:xfrm>
            <a:off x="9794116" y="3290521"/>
            <a:ext cx="343364" cy="369332"/>
          </a:xfrm>
          <a:prstGeom prst="rect">
            <a:avLst/>
          </a:prstGeom>
          <a:noFill/>
        </p:spPr>
        <p:txBody>
          <a:bodyPr wrap="none" rtlCol="0">
            <a:spAutoFit/>
          </a:bodyPr>
          <a:lstStyle/>
          <a:p>
            <a:r>
              <a:rPr lang="en-US" sz="1800" b="1" dirty="0">
                <a:solidFill>
                  <a:srgbClr val="23D64C"/>
                </a:solidFill>
              </a:rPr>
              <a:t>X</a:t>
            </a:r>
          </a:p>
        </p:txBody>
      </p:sp>
      <p:sp>
        <p:nvSpPr>
          <p:cNvPr id="103" name="TextBox 102">
            <a:extLst>
              <a:ext uri="{FF2B5EF4-FFF2-40B4-BE49-F238E27FC236}">
                <a16:creationId xmlns:a16="http://schemas.microsoft.com/office/drawing/2014/main" id="{8BFFE7C7-FD7E-DD46-9B02-4D770C6D3A72}"/>
              </a:ext>
            </a:extLst>
          </p:cNvPr>
          <p:cNvSpPr txBox="1"/>
          <p:nvPr/>
        </p:nvSpPr>
        <p:spPr>
          <a:xfrm>
            <a:off x="3277209" y="3768847"/>
            <a:ext cx="343364" cy="369332"/>
          </a:xfrm>
          <a:prstGeom prst="rect">
            <a:avLst/>
          </a:prstGeom>
          <a:noFill/>
        </p:spPr>
        <p:txBody>
          <a:bodyPr wrap="none" rtlCol="0">
            <a:spAutoFit/>
          </a:bodyPr>
          <a:lstStyle/>
          <a:p>
            <a:r>
              <a:rPr lang="en-US" sz="1800" b="1" dirty="0">
                <a:solidFill>
                  <a:srgbClr val="23D64C"/>
                </a:solidFill>
              </a:rPr>
              <a:t>X</a:t>
            </a:r>
          </a:p>
        </p:txBody>
      </p:sp>
      <p:sp>
        <p:nvSpPr>
          <p:cNvPr id="104" name="TextBox 103">
            <a:extLst>
              <a:ext uri="{FF2B5EF4-FFF2-40B4-BE49-F238E27FC236}">
                <a16:creationId xmlns:a16="http://schemas.microsoft.com/office/drawing/2014/main" id="{96F565D2-8E07-144B-83AA-1D0BD68BE372}"/>
              </a:ext>
            </a:extLst>
          </p:cNvPr>
          <p:cNvSpPr txBox="1"/>
          <p:nvPr/>
        </p:nvSpPr>
        <p:spPr>
          <a:xfrm>
            <a:off x="3818626" y="3768847"/>
            <a:ext cx="343364" cy="369332"/>
          </a:xfrm>
          <a:prstGeom prst="rect">
            <a:avLst/>
          </a:prstGeom>
          <a:noFill/>
        </p:spPr>
        <p:txBody>
          <a:bodyPr wrap="none" rtlCol="0">
            <a:spAutoFit/>
          </a:bodyPr>
          <a:lstStyle/>
          <a:p>
            <a:r>
              <a:rPr lang="en-US" sz="1800" b="1" dirty="0">
                <a:solidFill>
                  <a:srgbClr val="23D64C"/>
                </a:solidFill>
              </a:rPr>
              <a:t>X</a:t>
            </a:r>
          </a:p>
        </p:txBody>
      </p:sp>
      <p:sp>
        <p:nvSpPr>
          <p:cNvPr id="105" name="TextBox 104">
            <a:extLst>
              <a:ext uri="{FF2B5EF4-FFF2-40B4-BE49-F238E27FC236}">
                <a16:creationId xmlns:a16="http://schemas.microsoft.com/office/drawing/2014/main" id="{771CD688-1177-FB40-92F1-CBE15C963120}"/>
              </a:ext>
            </a:extLst>
          </p:cNvPr>
          <p:cNvSpPr txBox="1"/>
          <p:nvPr/>
        </p:nvSpPr>
        <p:spPr>
          <a:xfrm>
            <a:off x="6010011" y="3768847"/>
            <a:ext cx="343364" cy="369332"/>
          </a:xfrm>
          <a:prstGeom prst="rect">
            <a:avLst/>
          </a:prstGeom>
          <a:noFill/>
        </p:spPr>
        <p:txBody>
          <a:bodyPr wrap="none" rtlCol="0">
            <a:spAutoFit/>
          </a:bodyPr>
          <a:lstStyle/>
          <a:p>
            <a:r>
              <a:rPr lang="en-US" sz="1800" b="1" dirty="0">
                <a:solidFill>
                  <a:srgbClr val="23D64C"/>
                </a:solidFill>
              </a:rPr>
              <a:t>X</a:t>
            </a:r>
          </a:p>
        </p:txBody>
      </p:sp>
      <p:sp>
        <p:nvSpPr>
          <p:cNvPr id="106" name="TextBox 105">
            <a:extLst>
              <a:ext uri="{FF2B5EF4-FFF2-40B4-BE49-F238E27FC236}">
                <a16:creationId xmlns:a16="http://schemas.microsoft.com/office/drawing/2014/main" id="{FEF72A7B-7ADF-7146-9EB0-229CC8BFD590}"/>
              </a:ext>
            </a:extLst>
          </p:cNvPr>
          <p:cNvSpPr txBox="1"/>
          <p:nvPr/>
        </p:nvSpPr>
        <p:spPr>
          <a:xfrm>
            <a:off x="6542097" y="3768847"/>
            <a:ext cx="343364" cy="369332"/>
          </a:xfrm>
          <a:prstGeom prst="rect">
            <a:avLst/>
          </a:prstGeom>
          <a:noFill/>
        </p:spPr>
        <p:txBody>
          <a:bodyPr wrap="none" rtlCol="0">
            <a:spAutoFit/>
          </a:bodyPr>
          <a:lstStyle/>
          <a:p>
            <a:r>
              <a:rPr lang="en-US" sz="1800" b="1" dirty="0">
                <a:solidFill>
                  <a:srgbClr val="23D64C"/>
                </a:solidFill>
              </a:rPr>
              <a:t>X</a:t>
            </a:r>
          </a:p>
        </p:txBody>
      </p:sp>
      <p:sp>
        <p:nvSpPr>
          <p:cNvPr id="107" name="TextBox 106">
            <a:extLst>
              <a:ext uri="{FF2B5EF4-FFF2-40B4-BE49-F238E27FC236}">
                <a16:creationId xmlns:a16="http://schemas.microsoft.com/office/drawing/2014/main" id="{2DF21417-A71E-1243-B950-D1425D5DB6DD}"/>
              </a:ext>
            </a:extLst>
          </p:cNvPr>
          <p:cNvSpPr txBox="1"/>
          <p:nvPr/>
        </p:nvSpPr>
        <p:spPr>
          <a:xfrm>
            <a:off x="7085022" y="3768847"/>
            <a:ext cx="343364" cy="369332"/>
          </a:xfrm>
          <a:prstGeom prst="rect">
            <a:avLst/>
          </a:prstGeom>
          <a:noFill/>
        </p:spPr>
        <p:txBody>
          <a:bodyPr wrap="none" rtlCol="0">
            <a:spAutoFit/>
          </a:bodyPr>
          <a:lstStyle/>
          <a:p>
            <a:r>
              <a:rPr lang="en-US" sz="1800" b="1" dirty="0">
                <a:solidFill>
                  <a:srgbClr val="23D64C"/>
                </a:solidFill>
              </a:rPr>
              <a:t>X</a:t>
            </a:r>
          </a:p>
        </p:txBody>
      </p:sp>
      <p:sp>
        <p:nvSpPr>
          <p:cNvPr id="109" name="TextBox 108">
            <a:extLst>
              <a:ext uri="{FF2B5EF4-FFF2-40B4-BE49-F238E27FC236}">
                <a16:creationId xmlns:a16="http://schemas.microsoft.com/office/drawing/2014/main" id="{900C2234-423C-834C-A246-BEE768F104F9}"/>
              </a:ext>
            </a:extLst>
          </p:cNvPr>
          <p:cNvSpPr txBox="1"/>
          <p:nvPr/>
        </p:nvSpPr>
        <p:spPr>
          <a:xfrm>
            <a:off x="10840332" y="3768847"/>
            <a:ext cx="343364" cy="369332"/>
          </a:xfrm>
          <a:prstGeom prst="rect">
            <a:avLst/>
          </a:prstGeom>
          <a:noFill/>
        </p:spPr>
        <p:txBody>
          <a:bodyPr wrap="none" rtlCol="0">
            <a:spAutoFit/>
          </a:bodyPr>
          <a:lstStyle/>
          <a:p>
            <a:r>
              <a:rPr lang="en-US" sz="1800" b="1" dirty="0">
                <a:solidFill>
                  <a:srgbClr val="23D64C"/>
                </a:solidFill>
              </a:rPr>
              <a:t>X</a:t>
            </a:r>
          </a:p>
        </p:txBody>
      </p:sp>
      <p:sp>
        <p:nvSpPr>
          <p:cNvPr id="110" name="TextBox 109">
            <a:extLst>
              <a:ext uri="{FF2B5EF4-FFF2-40B4-BE49-F238E27FC236}">
                <a16:creationId xmlns:a16="http://schemas.microsoft.com/office/drawing/2014/main" id="{D40EA543-7B07-A249-AF51-40E54906D09C}"/>
              </a:ext>
            </a:extLst>
          </p:cNvPr>
          <p:cNvSpPr txBox="1"/>
          <p:nvPr/>
        </p:nvSpPr>
        <p:spPr>
          <a:xfrm>
            <a:off x="7617480" y="3768847"/>
            <a:ext cx="343364" cy="369332"/>
          </a:xfrm>
          <a:prstGeom prst="rect">
            <a:avLst/>
          </a:prstGeom>
          <a:noFill/>
        </p:spPr>
        <p:txBody>
          <a:bodyPr wrap="none" rtlCol="0">
            <a:spAutoFit/>
          </a:bodyPr>
          <a:lstStyle/>
          <a:p>
            <a:r>
              <a:rPr lang="en-US" sz="1800" b="1" dirty="0">
                <a:solidFill>
                  <a:srgbClr val="23D64C"/>
                </a:solidFill>
              </a:rPr>
              <a:t>X</a:t>
            </a:r>
          </a:p>
        </p:txBody>
      </p:sp>
      <p:sp>
        <p:nvSpPr>
          <p:cNvPr id="111" name="TextBox 110">
            <a:extLst>
              <a:ext uri="{FF2B5EF4-FFF2-40B4-BE49-F238E27FC236}">
                <a16:creationId xmlns:a16="http://schemas.microsoft.com/office/drawing/2014/main" id="{9DAF158A-A92D-384B-8267-3C358DCFB4C0}"/>
              </a:ext>
            </a:extLst>
          </p:cNvPr>
          <p:cNvSpPr txBox="1"/>
          <p:nvPr/>
        </p:nvSpPr>
        <p:spPr>
          <a:xfrm>
            <a:off x="9249276" y="3768847"/>
            <a:ext cx="343364" cy="369332"/>
          </a:xfrm>
          <a:prstGeom prst="rect">
            <a:avLst/>
          </a:prstGeom>
          <a:noFill/>
        </p:spPr>
        <p:txBody>
          <a:bodyPr wrap="none" rtlCol="0">
            <a:spAutoFit/>
          </a:bodyPr>
          <a:lstStyle/>
          <a:p>
            <a:r>
              <a:rPr lang="en-US" sz="1800" b="1" dirty="0">
                <a:solidFill>
                  <a:srgbClr val="23D64C"/>
                </a:solidFill>
              </a:rPr>
              <a:t>X</a:t>
            </a:r>
          </a:p>
        </p:txBody>
      </p:sp>
      <p:grpSp>
        <p:nvGrpSpPr>
          <p:cNvPr id="117" name="Group 116">
            <a:extLst>
              <a:ext uri="{FF2B5EF4-FFF2-40B4-BE49-F238E27FC236}">
                <a16:creationId xmlns:a16="http://schemas.microsoft.com/office/drawing/2014/main" id="{0DF1399E-0D0B-1B45-8913-230E888F138E}"/>
              </a:ext>
            </a:extLst>
          </p:cNvPr>
          <p:cNvGrpSpPr/>
          <p:nvPr/>
        </p:nvGrpSpPr>
        <p:grpSpPr>
          <a:xfrm>
            <a:off x="10329244" y="0"/>
            <a:ext cx="1781501" cy="795130"/>
            <a:chOff x="-754013" y="1256821"/>
            <a:chExt cx="2599797" cy="1052485"/>
          </a:xfrm>
        </p:grpSpPr>
        <p:sp>
          <p:nvSpPr>
            <p:cNvPr id="118" name="Rounded Rectangle 117">
              <a:extLst>
                <a:ext uri="{FF2B5EF4-FFF2-40B4-BE49-F238E27FC236}">
                  <a16:creationId xmlns:a16="http://schemas.microsoft.com/office/drawing/2014/main" id="{3B4CC429-5131-4E40-8FB1-CAB10BD11568}"/>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9" name="Rounded Rectangle 4">
              <a:extLst>
                <a:ext uri="{FF2B5EF4-FFF2-40B4-BE49-F238E27FC236}">
                  <a16:creationId xmlns:a16="http://schemas.microsoft.com/office/drawing/2014/main" id="{6B69172E-2B04-7045-868C-80847F060D9C}"/>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
        <p:nvSpPr>
          <p:cNvPr id="120" name="TextBox 119">
            <a:extLst>
              <a:ext uri="{FF2B5EF4-FFF2-40B4-BE49-F238E27FC236}">
                <a16:creationId xmlns:a16="http://schemas.microsoft.com/office/drawing/2014/main" id="{4793B6F5-57FC-7A42-8253-FFD96B95EDA1}"/>
              </a:ext>
            </a:extLst>
          </p:cNvPr>
          <p:cNvSpPr txBox="1"/>
          <p:nvPr/>
        </p:nvSpPr>
        <p:spPr>
          <a:xfrm>
            <a:off x="3277209" y="4210948"/>
            <a:ext cx="343364" cy="369332"/>
          </a:xfrm>
          <a:prstGeom prst="rect">
            <a:avLst/>
          </a:prstGeom>
          <a:noFill/>
        </p:spPr>
        <p:txBody>
          <a:bodyPr wrap="none" rtlCol="0">
            <a:spAutoFit/>
          </a:bodyPr>
          <a:lstStyle/>
          <a:p>
            <a:r>
              <a:rPr lang="en-US" sz="1800" b="1" dirty="0">
                <a:solidFill>
                  <a:srgbClr val="23D64C"/>
                </a:solidFill>
              </a:rPr>
              <a:t>X</a:t>
            </a:r>
          </a:p>
        </p:txBody>
      </p:sp>
      <p:sp>
        <p:nvSpPr>
          <p:cNvPr id="121" name="TextBox 120">
            <a:extLst>
              <a:ext uri="{FF2B5EF4-FFF2-40B4-BE49-F238E27FC236}">
                <a16:creationId xmlns:a16="http://schemas.microsoft.com/office/drawing/2014/main" id="{DB6111C9-F991-C344-A74C-F91C805CE04F}"/>
              </a:ext>
            </a:extLst>
          </p:cNvPr>
          <p:cNvSpPr txBox="1"/>
          <p:nvPr/>
        </p:nvSpPr>
        <p:spPr>
          <a:xfrm>
            <a:off x="3818626" y="4210948"/>
            <a:ext cx="343364" cy="369332"/>
          </a:xfrm>
          <a:prstGeom prst="rect">
            <a:avLst/>
          </a:prstGeom>
          <a:noFill/>
        </p:spPr>
        <p:txBody>
          <a:bodyPr wrap="none" rtlCol="0">
            <a:spAutoFit/>
          </a:bodyPr>
          <a:lstStyle/>
          <a:p>
            <a:r>
              <a:rPr lang="en-US" sz="1800" b="1" dirty="0">
                <a:solidFill>
                  <a:srgbClr val="23D64C"/>
                </a:solidFill>
              </a:rPr>
              <a:t>X</a:t>
            </a:r>
          </a:p>
        </p:txBody>
      </p:sp>
      <p:sp>
        <p:nvSpPr>
          <p:cNvPr id="122" name="TextBox 121">
            <a:extLst>
              <a:ext uri="{FF2B5EF4-FFF2-40B4-BE49-F238E27FC236}">
                <a16:creationId xmlns:a16="http://schemas.microsoft.com/office/drawing/2014/main" id="{3A17054C-3123-EE43-85C7-019A61A106E6}"/>
              </a:ext>
            </a:extLst>
          </p:cNvPr>
          <p:cNvSpPr txBox="1"/>
          <p:nvPr/>
        </p:nvSpPr>
        <p:spPr>
          <a:xfrm>
            <a:off x="6010011" y="4210948"/>
            <a:ext cx="343364" cy="369332"/>
          </a:xfrm>
          <a:prstGeom prst="rect">
            <a:avLst/>
          </a:prstGeom>
          <a:noFill/>
        </p:spPr>
        <p:txBody>
          <a:bodyPr wrap="none" rtlCol="0">
            <a:spAutoFit/>
          </a:bodyPr>
          <a:lstStyle/>
          <a:p>
            <a:r>
              <a:rPr lang="en-US" sz="1800" b="1" dirty="0">
                <a:solidFill>
                  <a:srgbClr val="23D64C"/>
                </a:solidFill>
              </a:rPr>
              <a:t>X</a:t>
            </a:r>
          </a:p>
        </p:txBody>
      </p:sp>
      <p:sp>
        <p:nvSpPr>
          <p:cNvPr id="123" name="TextBox 122">
            <a:extLst>
              <a:ext uri="{FF2B5EF4-FFF2-40B4-BE49-F238E27FC236}">
                <a16:creationId xmlns:a16="http://schemas.microsoft.com/office/drawing/2014/main" id="{E9D83A2D-A978-2A41-9C1B-FFB28DA55697}"/>
              </a:ext>
            </a:extLst>
          </p:cNvPr>
          <p:cNvSpPr txBox="1"/>
          <p:nvPr/>
        </p:nvSpPr>
        <p:spPr>
          <a:xfrm>
            <a:off x="10329244" y="4210948"/>
            <a:ext cx="343364" cy="369332"/>
          </a:xfrm>
          <a:prstGeom prst="rect">
            <a:avLst/>
          </a:prstGeom>
          <a:noFill/>
        </p:spPr>
        <p:txBody>
          <a:bodyPr wrap="none" rtlCol="0">
            <a:spAutoFit/>
          </a:bodyPr>
          <a:lstStyle/>
          <a:p>
            <a:r>
              <a:rPr lang="en-US" sz="1800" b="1" dirty="0">
                <a:solidFill>
                  <a:srgbClr val="23D64C"/>
                </a:solidFill>
              </a:rPr>
              <a:t>X</a:t>
            </a:r>
          </a:p>
        </p:txBody>
      </p:sp>
      <p:sp>
        <p:nvSpPr>
          <p:cNvPr id="124" name="TextBox 123">
            <a:extLst>
              <a:ext uri="{FF2B5EF4-FFF2-40B4-BE49-F238E27FC236}">
                <a16:creationId xmlns:a16="http://schemas.microsoft.com/office/drawing/2014/main" id="{1E277DEC-53D5-7646-A527-BB16545B8281}"/>
              </a:ext>
            </a:extLst>
          </p:cNvPr>
          <p:cNvSpPr txBox="1"/>
          <p:nvPr/>
        </p:nvSpPr>
        <p:spPr>
          <a:xfrm>
            <a:off x="9249276" y="4210948"/>
            <a:ext cx="343364" cy="369332"/>
          </a:xfrm>
          <a:prstGeom prst="rect">
            <a:avLst/>
          </a:prstGeom>
          <a:noFill/>
        </p:spPr>
        <p:txBody>
          <a:bodyPr wrap="none" rtlCol="0">
            <a:spAutoFit/>
          </a:bodyPr>
          <a:lstStyle/>
          <a:p>
            <a:r>
              <a:rPr lang="en-US" sz="1800" b="1" dirty="0">
                <a:solidFill>
                  <a:srgbClr val="23D64C"/>
                </a:solidFill>
              </a:rPr>
              <a:t>X</a:t>
            </a:r>
          </a:p>
        </p:txBody>
      </p:sp>
      <p:sp>
        <p:nvSpPr>
          <p:cNvPr id="125" name="TextBox 124">
            <a:extLst>
              <a:ext uri="{FF2B5EF4-FFF2-40B4-BE49-F238E27FC236}">
                <a16:creationId xmlns:a16="http://schemas.microsoft.com/office/drawing/2014/main" id="{C5B581D6-C50D-B942-961F-75868C26B131}"/>
              </a:ext>
            </a:extLst>
          </p:cNvPr>
          <p:cNvSpPr txBox="1"/>
          <p:nvPr/>
        </p:nvSpPr>
        <p:spPr>
          <a:xfrm>
            <a:off x="10840332" y="4210948"/>
            <a:ext cx="343364" cy="369332"/>
          </a:xfrm>
          <a:prstGeom prst="rect">
            <a:avLst/>
          </a:prstGeom>
          <a:noFill/>
        </p:spPr>
        <p:txBody>
          <a:bodyPr wrap="none" rtlCol="0">
            <a:spAutoFit/>
          </a:bodyPr>
          <a:lstStyle/>
          <a:p>
            <a:r>
              <a:rPr lang="en-US" sz="1800" b="1" dirty="0">
                <a:solidFill>
                  <a:srgbClr val="23D64C"/>
                </a:solidFill>
              </a:rPr>
              <a:t>X</a:t>
            </a:r>
          </a:p>
        </p:txBody>
      </p:sp>
      <p:sp>
        <p:nvSpPr>
          <p:cNvPr id="75" name="TextBox 74">
            <a:extLst>
              <a:ext uri="{FF2B5EF4-FFF2-40B4-BE49-F238E27FC236}">
                <a16:creationId xmlns:a16="http://schemas.microsoft.com/office/drawing/2014/main" id="{33316F4F-EBCE-AB40-A7ED-F22A727DF2E6}"/>
              </a:ext>
            </a:extLst>
          </p:cNvPr>
          <p:cNvSpPr txBox="1"/>
          <p:nvPr/>
        </p:nvSpPr>
        <p:spPr>
          <a:xfrm rot="18438380">
            <a:off x="1926418" y="5302367"/>
            <a:ext cx="1893718" cy="307777"/>
          </a:xfrm>
          <a:prstGeom prst="rect">
            <a:avLst/>
          </a:prstGeom>
          <a:noFill/>
        </p:spPr>
        <p:txBody>
          <a:bodyPr wrap="square">
            <a:spAutoFit/>
          </a:bodyPr>
          <a:lstStyle/>
          <a:p>
            <a:pPr algn="r">
              <a:spcAft>
                <a:spcPts val="3000"/>
              </a:spcAft>
            </a:pPr>
            <a:r>
              <a:rPr lang="en-US" sz="1400" dirty="0"/>
              <a:t>Passive Observation</a:t>
            </a:r>
          </a:p>
        </p:txBody>
      </p:sp>
      <p:sp>
        <p:nvSpPr>
          <p:cNvPr id="76" name="TextBox 75">
            <a:extLst>
              <a:ext uri="{FF2B5EF4-FFF2-40B4-BE49-F238E27FC236}">
                <a16:creationId xmlns:a16="http://schemas.microsoft.com/office/drawing/2014/main" id="{5C324D0B-7066-084F-B5B3-79176861414C}"/>
              </a:ext>
            </a:extLst>
          </p:cNvPr>
          <p:cNvSpPr txBox="1"/>
          <p:nvPr/>
        </p:nvSpPr>
        <p:spPr>
          <a:xfrm rot="18438380">
            <a:off x="2524989" y="5259933"/>
            <a:ext cx="1893718" cy="523220"/>
          </a:xfrm>
          <a:prstGeom prst="rect">
            <a:avLst/>
          </a:prstGeom>
          <a:noFill/>
        </p:spPr>
        <p:txBody>
          <a:bodyPr wrap="square">
            <a:spAutoFit/>
          </a:bodyPr>
          <a:lstStyle/>
          <a:p>
            <a:pPr algn="r">
              <a:spcAft>
                <a:spcPts val="3000"/>
              </a:spcAft>
            </a:pPr>
            <a:r>
              <a:rPr lang="en-US" sz="1400" dirty="0"/>
              <a:t>Basic Interaction (point, click)</a:t>
            </a:r>
          </a:p>
        </p:txBody>
      </p:sp>
      <p:sp>
        <p:nvSpPr>
          <p:cNvPr id="79" name="TextBox 78">
            <a:extLst>
              <a:ext uri="{FF2B5EF4-FFF2-40B4-BE49-F238E27FC236}">
                <a16:creationId xmlns:a16="http://schemas.microsoft.com/office/drawing/2014/main" id="{8FA544BB-66B0-F548-862B-2657726AA008}"/>
              </a:ext>
            </a:extLst>
          </p:cNvPr>
          <p:cNvSpPr txBox="1"/>
          <p:nvPr/>
        </p:nvSpPr>
        <p:spPr>
          <a:xfrm rot="18438380">
            <a:off x="3123561" y="5302367"/>
            <a:ext cx="1893718" cy="307777"/>
          </a:xfrm>
          <a:prstGeom prst="rect">
            <a:avLst/>
          </a:prstGeom>
          <a:noFill/>
        </p:spPr>
        <p:txBody>
          <a:bodyPr wrap="square">
            <a:spAutoFit/>
          </a:bodyPr>
          <a:lstStyle/>
          <a:p>
            <a:pPr algn="r">
              <a:spcAft>
                <a:spcPts val="3000"/>
              </a:spcAft>
            </a:pPr>
            <a:r>
              <a:rPr lang="en-US" sz="1400" dirty="0"/>
              <a:t>Physical Interaction</a:t>
            </a:r>
          </a:p>
        </p:txBody>
      </p:sp>
      <p:sp>
        <p:nvSpPr>
          <p:cNvPr id="82" name="TextBox 81">
            <a:extLst>
              <a:ext uri="{FF2B5EF4-FFF2-40B4-BE49-F238E27FC236}">
                <a16:creationId xmlns:a16="http://schemas.microsoft.com/office/drawing/2014/main" id="{285980DA-CF4A-5644-B8B3-5FA539DDFD91}"/>
              </a:ext>
            </a:extLst>
          </p:cNvPr>
          <p:cNvSpPr txBox="1"/>
          <p:nvPr/>
        </p:nvSpPr>
        <p:spPr>
          <a:xfrm rot="18438380">
            <a:off x="3435008" y="5445065"/>
            <a:ext cx="2252523" cy="307777"/>
          </a:xfrm>
          <a:prstGeom prst="rect">
            <a:avLst/>
          </a:prstGeom>
          <a:noFill/>
        </p:spPr>
        <p:txBody>
          <a:bodyPr wrap="square">
            <a:spAutoFit/>
          </a:bodyPr>
          <a:lstStyle/>
          <a:p>
            <a:pPr algn="r">
              <a:spcAft>
                <a:spcPts val="3000"/>
              </a:spcAft>
            </a:pPr>
            <a:r>
              <a:rPr lang="en-US" sz="1400" dirty="0"/>
              <a:t>Moving Around in Space</a:t>
            </a:r>
          </a:p>
        </p:txBody>
      </p:sp>
      <p:sp>
        <p:nvSpPr>
          <p:cNvPr id="83" name="TextBox 82">
            <a:extLst>
              <a:ext uri="{FF2B5EF4-FFF2-40B4-BE49-F238E27FC236}">
                <a16:creationId xmlns:a16="http://schemas.microsoft.com/office/drawing/2014/main" id="{F6033C5C-B131-FC4F-91B9-AC08874B77BE}"/>
              </a:ext>
            </a:extLst>
          </p:cNvPr>
          <p:cNvSpPr txBox="1"/>
          <p:nvPr/>
        </p:nvSpPr>
        <p:spPr>
          <a:xfrm rot="18438380">
            <a:off x="3925858" y="5445065"/>
            <a:ext cx="2252523" cy="307777"/>
          </a:xfrm>
          <a:prstGeom prst="rect">
            <a:avLst/>
          </a:prstGeom>
          <a:noFill/>
        </p:spPr>
        <p:txBody>
          <a:bodyPr wrap="square">
            <a:spAutoFit/>
          </a:bodyPr>
          <a:lstStyle/>
          <a:p>
            <a:pPr algn="r">
              <a:spcAft>
                <a:spcPts val="3000"/>
              </a:spcAft>
            </a:pPr>
            <a:r>
              <a:rPr lang="en-US" sz="1400" dirty="0"/>
              <a:t>Assembling</a:t>
            </a:r>
          </a:p>
        </p:txBody>
      </p:sp>
      <p:sp>
        <p:nvSpPr>
          <p:cNvPr id="84" name="TextBox 83">
            <a:extLst>
              <a:ext uri="{FF2B5EF4-FFF2-40B4-BE49-F238E27FC236}">
                <a16:creationId xmlns:a16="http://schemas.microsoft.com/office/drawing/2014/main" id="{B04D6896-0407-0D43-AB16-25FAD608E3DA}"/>
              </a:ext>
            </a:extLst>
          </p:cNvPr>
          <p:cNvSpPr txBox="1"/>
          <p:nvPr/>
        </p:nvSpPr>
        <p:spPr>
          <a:xfrm rot="18438380">
            <a:off x="4416708" y="5445065"/>
            <a:ext cx="2252523" cy="307777"/>
          </a:xfrm>
          <a:prstGeom prst="rect">
            <a:avLst/>
          </a:prstGeom>
          <a:noFill/>
        </p:spPr>
        <p:txBody>
          <a:bodyPr wrap="square">
            <a:spAutoFit/>
          </a:bodyPr>
          <a:lstStyle/>
          <a:p>
            <a:pPr algn="r">
              <a:spcAft>
                <a:spcPts val="3000"/>
              </a:spcAft>
            </a:pPr>
            <a:r>
              <a:rPr lang="en-US" sz="1400" dirty="0"/>
              <a:t>Interaction with Others</a:t>
            </a:r>
          </a:p>
        </p:txBody>
      </p:sp>
      <p:sp>
        <p:nvSpPr>
          <p:cNvPr id="87" name="TextBox 86">
            <a:extLst>
              <a:ext uri="{FF2B5EF4-FFF2-40B4-BE49-F238E27FC236}">
                <a16:creationId xmlns:a16="http://schemas.microsoft.com/office/drawing/2014/main" id="{97B47778-E111-7242-A086-62B1A7189A14}"/>
              </a:ext>
            </a:extLst>
          </p:cNvPr>
          <p:cNvSpPr txBox="1"/>
          <p:nvPr/>
        </p:nvSpPr>
        <p:spPr>
          <a:xfrm rot="18438380">
            <a:off x="4907558" y="5445065"/>
            <a:ext cx="2252523" cy="307777"/>
          </a:xfrm>
          <a:prstGeom prst="rect">
            <a:avLst/>
          </a:prstGeom>
          <a:noFill/>
        </p:spPr>
        <p:txBody>
          <a:bodyPr wrap="square">
            <a:spAutoFit/>
          </a:bodyPr>
          <a:lstStyle/>
          <a:p>
            <a:pPr algn="r">
              <a:spcAft>
                <a:spcPts val="3000"/>
              </a:spcAft>
            </a:pPr>
            <a:r>
              <a:rPr lang="en-US" sz="1400" dirty="0"/>
              <a:t>Role Management</a:t>
            </a:r>
          </a:p>
        </p:txBody>
      </p:sp>
      <p:sp>
        <p:nvSpPr>
          <p:cNvPr id="93" name="TextBox 92">
            <a:extLst>
              <a:ext uri="{FF2B5EF4-FFF2-40B4-BE49-F238E27FC236}">
                <a16:creationId xmlns:a16="http://schemas.microsoft.com/office/drawing/2014/main" id="{2FA5CB67-3C72-AF48-9128-71834061970A}"/>
              </a:ext>
            </a:extLst>
          </p:cNvPr>
          <p:cNvSpPr txBox="1"/>
          <p:nvPr/>
        </p:nvSpPr>
        <p:spPr>
          <a:xfrm rot="18438380">
            <a:off x="5290770" y="5530681"/>
            <a:ext cx="2467799" cy="307777"/>
          </a:xfrm>
          <a:prstGeom prst="rect">
            <a:avLst/>
          </a:prstGeom>
          <a:noFill/>
        </p:spPr>
        <p:txBody>
          <a:bodyPr wrap="square">
            <a:spAutoFit/>
          </a:bodyPr>
          <a:lstStyle/>
          <a:p>
            <a:pPr algn="r">
              <a:spcAft>
                <a:spcPts val="3000"/>
              </a:spcAft>
            </a:pPr>
            <a:r>
              <a:rPr lang="en-US" sz="1400" dirty="0"/>
              <a:t>Making Meaningful Choices</a:t>
            </a:r>
          </a:p>
        </p:txBody>
      </p:sp>
      <p:sp>
        <p:nvSpPr>
          <p:cNvPr id="94" name="TextBox 93">
            <a:extLst>
              <a:ext uri="{FF2B5EF4-FFF2-40B4-BE49-F238E27FC236}">
                <a16:creationId xmlns:a16="http://schemas.microsoft.com/office/drawing/2014/main" id="{20637FAF-8C56-F041-B611-8A7A81CAA19C}"/>
              </a:ext>
            </a:extLst>
          </p:cNvPr>
          <p:cNvSpPr txBox="1"/>
          <p:nvPr/>
        </p:nvSpPr>
        <p:spPr>
          <a:xfrm rot="18438380">
            <a:off x="5781620" y="5530681"/>
            <a:ext cx="2467799" cy="307777"/>
          </a:xfrm>
          <a:prstGeom prst="rect">
            <a:avLst/>
          </a:prstGeom>
          <a:noFill/>
        </p:spPr>
        <p:txBody>
          <a:bodyPr wrap="square">
            <a:spAutoFit/>
          </a:bodyPr>
          <a:lstStyle/>
          <a:p>
            <a:pPr algn="r">
              <a:spcAft>
                <a:spcPts val="2400"/>
              </a:spcAft>
            </a:pPr>
            <a:r>
              <a:rPr lang="en-US" sz="1400" dirty="0"/>
              <a:t>Real-time Feedback</a:t>
            </a:r>
          </a:p>
        </p:txBody>
      </p:sp>
      <p:sp>
        <p:nvSpPr>
          <p:cNvPr id="97" name="TextBox 96">
            <a:extLst>
              <a:ext uri="{FF2B5EF4-FFF2-40B4-BE49-F238E27FC236}">
                <a16:creationId xmlns:a16="http://schemas.microsoft.com/office/drawing/2014/main" id="{32C71800-F445-F949-98E1-55B4DC707280}"/>
              </a:ext>
            </a:extLst>
          </p:cNvPr>
          <p:cNvSpPr txBox="1"/>
          <p:nvPr/>
        </p:nvSpPr>
        <p:spPr>
          <a:xfrm rot="18438380">
            <a:off x="6380191" y="5488247"/>
            <a:ext cx="2467799" cy="523220"/>
          </a:xfrm>
          <a:prstGeom prst="rect">
            <a:avLst/>
          </a:prstGeom>
          <a:noFill/>
        </p:spPr>
        <p:txBody>
          <a:bodyPr wrap="square">
            <a:spAutoFit/>
          </a:bodyPr>
          <a:lstStyle/>
          <a:p>
            <a:pPr algn="r">
              <a:spcAft>
                <a:spcPts val="3000"/>
              </a:spcAft>
            </a:pPr>
            <a:r>
              <a:rPr lang="en-US" sz="1400" dirty="0"/>
              <a:t>Performance Capture via Sensors</a:t>
            </a:r>
          </a:p>
        </p:txBody>
      </p:sp>
      <p:sp>
        <p:nvSpPr>
          <p:cNvPr id="108" name="TextBox 107">
            <a:extLst>
              <a:ext uri="{FF2B5EF4-FFF2-40B4-BE49-F238E27FC236}">
                <a16:creationId xmlns:a16="http://schemas.microsoft.com/office/drawing/2014/main" id="{60AE6B1E-D3F5-7B44-A1E3-F96243ED8268}"/>
              </a:ext>
            </a:extLst>
          </p:cNvPr>
          <p:cNvSpPr txBox="1"/>
          <p:nvPr/>
        </p:nvSpPr>
        <p:spPr>
          <a:xfrm rot="18438380">
            <a:off x="6978763" y="5530681"/>
            <a:ext cx="2467799" cy="307777"/>
          </a:xfrm>
          <a:prstGeom prst="rect">
            <a:avLst/>
          </a:prstGeom>
          <a:noFill/>
        </p:spPr>
        <p:txBody>
          <a:bodyPr wrap="square">
            <a:spAutoFit/>
          </a:bodyPr>
          <a:lstStyle/>
          <a:p>
            <a:pPr algn="r">
              <a:spcAft>
                <a:spcPts val="3000"/>
              </a:spcAft>
            </a:pPr>
            <a:r>
              <a:rPr lang="en-US" sz="1400" dirty="0"/>
              <a:t>Knowledge Test</a:t>
            </a:r>
          </a:p>
        </p:txBody>
      </p:sp>
      <p:sp>
        <p:nvSpPr>
          <p:cNvPr id="112" name="TextBox 111">
            <a:extLst>
              <a:ext uri="{FF2B5EF4-FFF2-40B4-BE49-F238E27FC236}">
                <a16:creationId xmlns:a16="http://schemas.microsoft.com/office/drawing/2014/main" id="{F39B958A-264B-A340-9587-CBB530F5D259}"/>
              </a:ext>
            </a:extLst>
          </p:cNvPr>
          <p:cNvSpPr txBox="1"/>
          <p:nvPr/>
        </p:nvSpPr>
        <p:spPr>
          <a:xfrm rot="18438380">
            <a:off x="7254524" y="5701764"/>
            <a:ext cx="2897978" cy="307777"/>
          </a:xfrm>
          <a:prstGeom prst="rect">
            <a:avLst/>
          </a:prstGeom>
          <a:noFill/>
        </p:spPr>
        <p:txBody>
          <a:bodyPr wrap="square">
            <a:spAutoFit/>
          </a:bodyPr>
          <a:lstStyle/>
          <a:p>
            <a:pPr algn="r">
              <a:spcAft>
                <a:spcPts val="2400"/>
              </a:spcAft>
            </a:pPr>
            <a:r>
              <a:rPr lang="en-US" sz="1400" dirty="0"/>
              <a:t>Realistic Surrounding Context</a:t>
            </a:r>
          </a:p>
        </p:txBody>
      </p:sp>
      <p:sp>
        <p:nvSpPr>
          <p:cNvPr id="113" name="TextBox 112">
            <a:extLst>
              <a:ext uri="{FF2B5EF4-FFF2-40B4-BE49-F238E27FC236}">
                <a16:creationId xmlns:a16="http://schemas.microsoft.com/office/drawing/2014/main" id="{C518DB3A-5980-FA48-9D4F-00DB0DED3AB4}"/>
              </a:ext>
            </a:extLst>
          </p:cNvPr>
          <p:cNvSpPr txBox="1"/>
          <p:nvPr/>
        </p:nvSpPr>
        <p:spPr>
          <a:xfrm rot="18438380">
            <a:off x="7745374" y="5701764"/>
            <a:ext cx="2897978" cy="307777"/>
          </a:xfrm>
          <a:prstGeom prst="rect">
            <a:avLst/>
          </a:prstGeom>
          <a:noFill/>
        </p:spPr>
        <p:txBody>
          <a:bodyPr wrap="square">
            <a:spAutoFit/>
          </a:bodyPr>
          <a:lstStyle/>
          <a:p>
            <a:pPr algn="r">
              <a:spcAft>
                <a:spcPts val="3000"/>
              </a:spcAft>
            </a:pPr>
            <a:r>
              <a:rPr lang="en-US" sz="1400" dirty="0"/>
              <a:t>Real-time Instructions</a:t>
            </a:r>
          </a:p>
        </p:txBody>
      </p:sp>
      <p:sp>
        <p:nvSpPr>
          <p:cNvPr id="114" name="TextBox 113">
            <a:extLst>
              <a:ext uri="{FF2B5EF4-FFF2-40B4-BE49-F238E27FC236}">
                <a16:creationId xmlns:a16="http://schemas.microsoft.com/office/drawing/2014/main" id="{69587D33-4F27-F44C-B4C1-BF67FDA0AD50}"/>
              </a:ext>
            </a:extLst>
          </p:cNvPr>
          <p:cNvSpPr txBox="1"/>
          <p:nvPr/>
        </p:nvSpPr>
        <p:spPr>
          <a:xfrm rot="18438380">
            <a:off x="8236224" y="5701764"/>
            <a:ext cx="2897978" cy="307777"/>
          </a:xfrm>
          <a:prstGeom prst="rect">
            <a:avLst/>
          </a:prstGeom>
          <a:noFill/>
        </p:spPr>
        <p:txBody>
          <a:bodyPr wrap="square">
            <a:spAutoFit/>
          </a:bodyPr>
          <a:lstStyle/>
          <a:p>
            <a:pPr algn="r">
              <a:spcAft>
                <a:spcPts val="3000"/>
              </a:spcAft>
            </a:pPr>
            <a:r>
              <a:rPr lang="en-US" sz="1400" dirty="0"/>
              <a:t>Screen Sharing</a:t>
            </a:r>
          </a:p>
        </p:txBody>
      </p:sp>
      <p:sp>
        <p:nvSpPr>
          <p:cNvPr id="115" name="TextBox 114">
            <a:extLst>
              <a:ext uri="{FF2B5EF4-FFF2-40B4-BE49-F238E27FC236}">
                <a16:creationId xmlns:a16="http://schemas.microsoft.com/office/drawing/2014/main" id="{484BCD4E-DF2E-F84D-BD77-16148E2A6787}"/>
              </a:ext>
            </a:extLst>
          </p:cNvPr>
          <p:cNvSpPr txBox="1"/>
          <p:nvPr/>
        </p:nvSpPr>
        <p:spPr>
          <a:xfrm rot="18438380">
            <a:off x="8727073" y="5701764"/>
            <a:ext cx="2897978" cy="307777"/>
          </a:xfrm>
          <a:prstGeom prst="rect">
            <a:avLst/>
          </a:prstGeom>
          <a:noFill/>
        </p:spPr>
        <p:txBody>
          <a:bodyPr wrap="square">
            <a:spAutoFit/>
          </a:bodyPr>
          <a:lstStyle/>
          <a:p>
            <a:pPr algn="r">
              <a:spcAft>
                <a:spcPts val="3000"/>
              </a:spcAft>
            </a:pPr>
            <a:r>
              <a:rPr lang="en-US" sz="1400" dirty="0"/>
              <a:t>Generate Novel Scenarios</a:t>
            </a:r>
          </a:p>
        </p:txBody>
      </p:sp>
      <p:sp>
        <p:nvSpPr>
          <p:cNvPr id="116" name="TextBox 115">
            <a:extLst>
              <a:ext uri="{FF2B5EF4-FFF2-40B4-BE49-F238E27FC236}">
                <a16:creationId xmlns:a16="http://schemas.microsoft.com/office/drawing/2014/main" id="{744453D3-00B4-6B4F-A63B-48D2EC4ED359}"/>
              </a:ext>
            </a:extLst>
          </p:cNvPr>
          <p:cNvSpPr txBox="1"/>
          <p:nvPr/>
        </p:nvSpPr>
        <p:spPr>
          <a:xfrm>
            <a:off x="4367323" y="2853332"/>
            <a:ext cx="343364" cy="369332"/>
          </a:xfrm>
          <a:prstGeom prst="rect">
            <a:avLst/>
          </a:prstGeom>
          <a:noFill/>
        </p:spPr>
        <p:txBody>
          <a:bodyPr wrap="none" rtlCol="0">
            <a:spAutoFit/>
          </a:bodyPr>
          <a:lstStyle/>
          <a:p>
            <a:r>
              <a:rPr lang="en-US" sz="1800" b="1" dirty="0">
                <a:solidFill>
                  <a:srgbClr val="23D64C"/>
                </a:solidFill>
              </a:rPr>
              <a:t>X</a:t>
            </a:r>
          </a:p>
        </p:txBody>
      </p:sp>
      <p:sp>
        <p:nvSpPr>
          <p:cNvPr id="126" name="TextBox 125">
            <a:extLst>
              <a:ext uri="{FF2B5EF4-FFF2-40B4-BE49-F238E27FC236}">
                <a16:creationId xmlns:a16="http://schemas.microsoft.com/office/drawing/2014/main" id="{870CB960-AE75-D240-8421-7790722BB1E7}"/>
              </a:ext>
            </a:extLst>
          </p:cNvPr>
          <p:cNvSpPr txBox="1"/>
          <p:nvPr/>
        </p:nvSpPr>
        <p:spPr>
          <a:xfrm>
            <a:off x="7617480" y="2332224"/>
            <a:ext cx="343364" cy="369332"/>
          </a:xfrm>
          <a:prstGeom prst="rect">
            <a:avLst/>
          </a:prstGeom>
          <a:noFill/>
        </p:spPr>
        <p:txBody>
          <a:bodyPr wrap="none" rtlCol="0">
            <a:spAutoFit/>
          </a:bodyPr>
          <a:lstStyle/>
          <a:p>
            <a:r>
              <a:rPr lang="en-US" sz="1800" b="1" dirty="0">
                <a:solidFill>
                  <a:srgbClr val="23D64C"/>
                </a:solidFill>
              </a:rPr>
              <a:t>X</a:t>
            </a:r>
          </a:p>
        </p:txBody>
      </p:sp>
      <p:sp>
        <p:nvSpPr>
          <p:cNvPr id="127" name="TextBox 126">
            <a:extLst>
              <a:ext uri="{FF2B5EF4-FFF2-40B4-BE49-F238E27FC236}">
                <a16:creationId xmlns:a16="http://schemas.microsoft.com/office/drawing/2014/main" id="{9F0663CC-2FC2-DD43-8B15-899AB3E206AC}"/>
              </a:ext>
            </a:extLst>
          </p:cNvPr>
          <p:cNvSpPr txBox="1"/>
          <p:nvPr/>
        </p:nvSpPr>
        <p:spPr>
          <a:xfrm>
            <a:off x="8173885" y="2332224"/>
            <a:ext cx="343364" cy="369332"/>
          </a:xfrm>
          <a:prstGeom prst="rect">
            <a:avLst/>
          </a:prstGeom>
          <a:noFill/>
        </p:spPr>
        <p:txBody>
          <a:bodyPr wrap="none" rtlCol="0">
            <a:spAutoFit/>
          </a:bodyPr>
          <a:lstStyle/>
          <a:p>
            <a:r>
              <a:rPr lang="en-US" sz="1800" b="1" dirty="0">
                <a:solidFill>
                  <a:srgbClr val="23D64C"/>
                </a:solidFill>
              </a:rPr>
              <a:t>X</a:t>
            </a:r>
          </a:p>
        </p:txBody>
      </p:sp>
      <p:sp>
        <p:nvSpPr>
          <p:cNvPr id="128" name="TextBox 127">
            <a:extLst>
              <a:ext uri="{FF2B5EF4-FFF2-40B4-BE49-F238E27FC236}">
                <a16:creationId xmlns:a16="http://schemas.microsoft.com/office/drawing/2014/main" id="{79F16D07-BA30-0B49-8F82-DA56723323C7}"/>
              </a:ext>
            </a:extLst>
          </p:cNvPr>
          <p:cNvSpPr txBox="1"/>
          <p:nvPr/>
        </p:nvSpPr>
        <p:spPr>
          <a:xfrm>
            <a:off x="9249276" y="2332224"/>
            <a:ext cx="343364" cy="369332"/>
          </a:xfrm>
          <a:prstGeom prst="rect">
            <a:avLst/>
          </a:prstGeom>
          <a:noFill/>
        </p:spPr>
        <p:txBody>
          <a:bodyPr wrap="none" rtlCol="0">
            <a:spAutoFit/>
          </a:bodyPr>
          <a:lstStyle/>
          <a:p>
            <a:r>
              <a:rPr lang="en-US" sz="1800" b="1" dirty="0">
                <a:solidFill>
                  <a:srgbClr val="23D64C"/>
                </a:solidFill>
              </a:rPr>
              <a:t>X</a:t>
            </a:r>
          </a:p>
        </p:txBody>
      </p:sp>
      <p:sp>
        <p:nvSpPr>
          <p:cNvPr id="129" name="TextBox 128">
            <a:extLst>
              <a:ext uri="{FF2B5EF4-FFF2-40B4-BE49-F238E27FC236}">
                <a16:creationId xmlns:a16="http://schemas.microsoft.com/office/drawing/2014/main" id="{23B51930-3A0A-1D4F-B2DF-E31863357BFA}"/>
              </a:ext>
            </a:extLst>
          </p:cNvPr>
          <p:cNvSpPr txBox="1"/>
          <p:nvPr/>
        </p:nvSpPr>
        <p:spPr>
          <a:xfrm>
            <a:off x="9794116" y="1777452"/>
            <a:ext cx="343364" cy="369332"/>
          </a:xfrm>
          <a:prstGeom prst="rect">
            <a:avLst/>
          </a:prstGeom>
          <a:noFill/>
        </p:spPr>
        <p:txBody>
          <a:bodyPr wrap="none" rtlCol="0">
            <a:spAutoFit/>
          </a:bodyPr>
          <a:lstStyle/>
          <a:p>
            <a:r>
              <a:rPr lang="en-US" sz="1800" b="1" dirty="0">
                <a:solidFill>
                  <a:srgbClr val="23D64C"/>
                </a:solidFill>
              </a:rPr>
              <a:t>X</a:t>
            </a:r>
          </a:p>
        </p:txBody>
      </p:sp>
      <p:sp>
        <p:nvSpPr>
          <p:cNvPr id="130" name="TextBox 129">
            <a:extLst>
              <a:ext uri="{FF2B5EF4-FFF2-40B4-BE49-F238E27FC236}">
                <a16:creationId xmlns:a16="http://schemas.microsoft.com/office/drawing/2014/main" id="{09645B74-2ACC-E94D-97DF-0975E58BA30D}"/>
              </a:ext>
            </a:extLst>
          </p:cNvPr>
          <p:cNvSpPr txBox="1"/>
          <p:nvPr/>
        </p:nvSpPr>
        <p:spPr>
          <a:xfrm>
            <a:off x="9794116" y="2332224"/>
            <a:ext cx="343364" cy="369332"/>
          </a:xfrm>
          <a:prstGeom prst="rect">
            <a:avLst/>
          </a:prstGeom>
          <a:noFill/>
        </p:spPr>
        <p:txBody>
          <a:bodyPr wrap="none" rtlCol="0">
            <a:spAutoFit/>
          </a:bodyPr>
          <a:lstStyle/>
          <a:p>
            <a:r>
              <a:rPr lang="en-US" sz="1800" b="1" dirty="0">
                <a:solidFill>
                  <a:srgbClr val="23D64C"/>
                </a:solidFill>
              </a:rPr>
              <a:t>X</a:t>
            </a:r>
          </a:p>
        </p:txBody>
      </p:sp>
      <p:sp>
        <p:nvSpPr>
          <p:cNvPr id="131" name="TextBox 130">
            <a:extLst>
              <a:ext uri="{FF2B5EF4-FFF2-40B4-BE49-F238E27FC236}">
                <a16:creationId xmlns:a16="http://schemas.microsoft.com/office/drawing/2014/main" id="{A7A471A4-C65D-9240-B227-94564CFC1F98}"/>
              </a:ext>
            </a:extLst>
          </p:cNvPr>
          <p:cNvSpPr txBox="1"/>
          <p:nvPr/>
        </p:nvSpPr>
        <p:spPr>
          <a:xfrm>
            <a:off x="9794116" y="2853332"/>
            <a:ext cx="343364" cy="369332"/>
          </a:xfrm>
          <a:prstGeom prst="rect">
            <a:avLst/>
          </a:prstGeom>
          <a:noFill/>
        </p:spPr>
        <p:txBody>
          <a:bodyPr wrap="none" rtlCol="0">
            <a:spAutoFit/>
          </a:bodyPr>
          <a:lstStyle/>
          <a:p>
            <a:r>
              <a:rPr lang="en-US" sz="1800" b="1" dirty="0">
                <a:solidFill>
                  <a:srgbClr val="23D64C"/>
                </a:solidFill>
              </a:rPr>
              <a:t>X</a:t>
            </a:r>
          </a:p>
        </p:txBody>
      </p:sp>
      <p:sp>
        <p:nvSpPr>
          <p:cNvPr id="132" name="TextBox 131">
            <a:extLst>
              <a:ext uri="{FF2B5EF4-FFF2-40B4-BE49-F238E27FC236}">
                <a16:creationId xmlns:a16="http://schemas.microsoft.com/office/drawing/2014/main" id="{F6F5D784-F375-6040-87E2-FC252FAF5661}"/>
              </a:ext>
            </a:extLst>
          </p:cNvPr>
          <p:cNvSpPr txBox="1"/>
          <p:nvPr/>
        </p:nvSpPr>
        <p:spPr>
          <a:xfrm>
            <a:off x="10840332" y="1777452"/>
            <a:ext cx="343364" cy="369332"/>
          </a:xfrm>
          <a:prstGeom prst="rect">
            <a:avLst/>
          </a:prstGeom>
          <a:noFill/>
        </p:spPr>
        <p:txBody>
          <a:bodyPr wrap="none" rtlCol="0">
            <a:spAutoFit/>
          </a:bodyPr>
          <a:lstStyle/>
          <a:p>
            <a:r>
              <a:rPr lang="en-US" sz="1800" b="1" dirty="0">
                <a:solidFill>
                  <a:srgbClr val="23D64C"/>
                </a:solidFill>
              </a:rPr>
              <a:t>X</a:t>
            </a:r>
          </a:p>
        </p:txBody>
      </p:sp>
    </p:spTree>
    <p:extLst>
      <p:ext uri="{BB962C8B-B14F-4D97-AF65-F5344CB8AC3E}">
        <p14:creationId xmlns:p14="http://schemas.microsoft.com/office/powerpoint/2010/main" val="3571745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1ED9E94-C819-AF45-90E0-E99B75E05E13}"/>
              </a:ext>
            </a:extLst>
          </p:cNvPr>
          <p:cNvSpPr txBox="1"/>
          <p:nvPr/>
        </p:nvSpPr>
        <p:spPr>
          <a:xfrm>
            <a:off x="282002" y="1248223"/>
            <a:ext cx="3038357" cy="3785652"/>
          </a:xfrm>
          <a:prstGeom prst="rect">
            <a:avLst/>
          </a:prstGeom>
          <a:solidFill>
            <a:schemeClr val="bg1"/>
          </a:solidFill>
        </p:spPr>
        <p:txBody>
          <a:bodyPr wrap="square" rtlCol="0">
            <a:spAutoFit/>
          </a:bodyPr>
          <a:lstStyle/>
          <a:p>
            <a:pPr>
              <a:spcAft>
                <a:spcPts val="1200"/>
              </a:spcAft>
            </a:pPr>
            <a:r>
              <a:rPr lang="en-US" sz="1400" dirty="0"/>
              <a:t>Increase Efficiency</a:t>
            </a:r>
          </a:p>
          <a:p>
            <a:pPr>
              <a:spcAft>
                <a:spcPts val="1200"/>
              </a:spcAft>
            </a:pPr>
            <a:r>
              <a:rPr lang="en-US" sz="1400" dirty="0"/>
              <a:t>Increase First-time Fix Rate</a:t>
            </a:r>
          </a:p>
          <a:p>
            <a:pPr>
              <a:spcAft>
                <a:spcPts val="1200"/>
              </a:spcAft>
            </a:pPr>
            <a:r>
              <a:rPr lang="en-US" sz="1400" dirty="0"/>
              <a:t>Reduce Errors</a:t>
            </a:r>
          </a:p>
          <a:p>
            <a:pPr>
              <a:spcAft>
                <a:spcPts val="1200"/>
              </a:spcAft>
            </a:pPr>
            <a:r>
              <a:rPr lang="en-US" sz="1400" dirty="0"/>
              <a:t>Increase Compliance</a:t>
            </a:r>
          </a:p>
          <a:p>
            <a:pPr>
              <a:spcAft>
                <a:spcPts val="1200"/>
              </a:spcAft>
            </a:pPr>
            <a:r>
              <a:rPr lang="en-US" sz="1400" dirty="0"/>
              <a:t>Reduce Time to Proficiency</a:t>
            </a:r>
          </a:p>
          <a:p>
            <a:pPr>
              <a:spcAft>
                <a:spcPts val="1200"/>
              </a:spcAft>
            </a:pPr>
            <a:r>
              <a:rPr lang="en-US" sz="1400" dirty="0"/>
              <a:t>Increase Resilience</a:t>
            </a:r>
          </a:p>
          <a:p>
            <a:pPr>
              <a:spcAft>
                <a:spcPts val="1800"/>
              </a:spcAft>
            </a:pPr>
            <a:r>
              <a:rPr lang="en-US" sz="1400" dirty="0"/>
              <a:t>Increase Troubleshooting</a:t>
            </a:r>
          </a:p>
          <a:p>
            <a:pPr>
              <a:spcAft>
                <a:spcPts val="1800"/>
              </a:spcAft>
            </a:pPr>
            <a:r>
              <a:rPr lang="en-US" sz="1400" dirty="0"/>
              <a:t>Increase Negotiation Skills</a:t>
            </a:r>
          </a:p>
          <a:p>
            <a:pPr>
              <a:spcAft>
                <a:spcPts val="1200"/>
              </a:spcAft>
            </a:pPr>
            <a:endParaRPr lang="en-US" sz="1400" dirty="0"/>
          </a:p>
          <a:p>
            <a:pPr>
              <a:spcAft>
                <a:spcPts val="1200"/>
              </a:spcAft>
            </a:pPr>
            <a:endParaRPr lang="en-US" sz="1400" dirty="0"/>
          </a:p>
        </p:txBody>
      </p:sp>
      <p:sp>
        <p:nvSpPr>
          <p:cNvPr id="2" name="Title 1">
            <a:extLst>
              <a:ext uri="{FF2B5EF4-FFF2-40B4-BE49-F238E27FC236}">
                <a16:creationId xmlns:a16="http://schemas.microsoft.com/office/drawing/2014/main" id="{40A033F5-1DD7-C241-B108-9D27CF712B72}"/>
              </a:ext>
            </a:extLst>
          </p:cNvPr>
          <p:cNvSpPr>
            <a:spLocks noGrp="1"/>
          </p:cNvSpPr>
          <p:nvPr>
            <p:ph type="title"/>
          </p:nvPr>
        </p:nvSpPr>
        <p:spPr>
          <a:xfrm>
            <a:off x="2306509" y="-26894"/>
            <a:ext cx="7416800" cy="795130"/>
          </a:xfrm>
        </p:spPr>
        <p:txBody>
          <a:bodyPr/>
          <a:lstStyle/>
          <a:p>
            <a:pPr>
              <a:lnSpc>
                <a:spcPts val="2580"/>
              </a:lnSpc>
            </a:pPr>
            <a:r>
              <a:rPr lang="en-US" sz="2400" dirty="0"/>
              <a:t>Determine Targeted Performance Gains and Select Corresponding Suitable XR Form Factor</a:t>
            </a:r>
          </a:p>
        </p:txBody>
      </p:sp>
      <p:sp>
        <p:nvSpPr>
          <p:cNvPr id="13" name="TextBox 12">
            <a:extLst>
              <a:ext uri="{FF2B5EF4-FFF2-40B4-BE49-F238E27FC236}">
                <a16:creationId xmlns:a16="http://schemas.microsoft.com/office/drawing/2014/main" id="{5CB1ADC9-0135-D142-8827-AFA1A138738C}"/>
              </a:ext>
            </a:extLst>
          </p:cNvPr>
          <p:cNvSpPr txBox="1"/>
          <p:nvPr/>
        </p:nvSpPr>
        <p:spPr>
          <a:xfrm rot="16200000">
            <a:off x="-1152039" y="2563570"/>
            <a:ext cx="2624436" cy="400110"/>
          </a:xfrm>
          <a:prstGeom prst="rect">
            <a:avLst/>
          </a:prstGeom>
          <a:noFill/>
        </p:spPr>
        <p:txBody>
          <a:bodyPr wrap="none" rtlCol="0">
            <a:spAutoFit/>
          </a:bodyPr>
          <a:lstStyle/>
          <a:p>
            <a:r>
              <a:rPr lang="en-US" sz="2000" b="1" dirty="0"/>
              <a:t>Performance Gains</a:t>
            </a:r>
          </a:p>
        </p:txBody>
      </p:sp>
      <p:sp>
        <p:nvSpPr>
          <p:cNvPr id="52" name="TextBox 51">
            <a:extLst>
              <a:ext uri="{FF2B5EF4-FFF2-40B4-BE49-F238E27FC236}">
                <a16:creationId xmlns:a16="http://schemas.microsoft.com/office/drawing/2014/main" id="{80C9E3C7-6151-1F45-BAAB-EDED811A8181}"/>
              </a:ext>
            </a:extLst>
          </p:cNvPr>
          <p:cNvSpPr txBox="1"/>
          <p:nvPr/>
        </p:nvSpPr>
        <p:spPr>
          <a:xfrm>
            <a:off x="11773" y="4964171"/>
            <a:ext cx="1768452" cy="707886"/>
          </a:xfrm>
          <a:prstGeom prst="rect">
            <a:avLst/>
          </a:prstGeom>
          <a:noFill/>
        </p:spPr>
        <p:txBody>
          <a:bodyPr wrap="square" rtlCol="0">
            <a:spAutoFit/>
          </a:bodyPr>
          <a:lstStyle/>
          <a:p>
            <a:pPr algn="ctr"/>
            <a:r>
              <a:rPr lang="en-US" sz="2000" b="1" dirty="0"/>
              <a:t>Learning </a:t>
            </a:r>
          </a:p>
          <a:p>
            <a:pPr algn="ctr"/>
            <a:r>
              <a:rPr lang="en-US" sz="2000" b="1" dirty="0"/>
              <a:t>Theories</a:t>
            </a:r>
          </a:p>
        </p:txBody>
      </p:sp>
      <p:sp>
        <p:nvSpPr>
          <p:cNvPr id="54" name="TextBox 53">
            <a:extLst>
              <a:ext uri="{FF2B5EF4-FFF2-40B4-BE49-F238E27FC236}">
                <a16:creationId xmlns:a16="http://schemas.microsoft.com/office/drawing/2014/main" id="{D243CAA4-11B7-3A49-B866-3B19EE7B837A}"/>
              </a:ext>
            </a:extLst>
          </p:cNvPr>
          <p:cNvSpPr txBox="1"/>
          <p:nvPr/>
        </p:nvSpPr>
        <p:spPr>
          <a:xfrm>
            <a:off x="11277858" y="1262971"/>
            <a:ext cx="798617" cy="2959785"/>
          </a:xfrm>
          <a:prstGeom prst="rect">
            <a:avLst/>
          </a:prstGeom>
          <a:noFill/>
        </p:spPr>
        <p:txBody>
          <a:bodyPr wrap="none" rtlCol="0">
            <a:spAutoFit/>
          </a:bodyPr>
          <a:lstStyle/>
          <a:p>
            <a:pPr algn="ctr">
              <a:spcAft>
                <a:spcPts val="1000"/>
              </a:spcAft>
            </a:pPr>
            <a:r>
              <a:rPr lang="en-US" sz="1600" dirty="0"/>
              <a:t>MR</a:t>
            </a:r>
          </a:p>
          <a:p>
            <a:pPr algn="ctr">
              <a:spcAft>
                <a:spcPts val="1000"/>
              </a:spcAft>
            </a:pPr>
            <a:r>
              <a:rPr lang="en-US" sz="1600" dirty="0"/>
              <a:t>MR</a:t>
            </a:r>
          </a:p>
          <a:p>
            <a:pPr algn="ctr">
              <a:spcAft>
                <a:spcPts val="1000"/>
              </a:spcAft>
            </a:pPr>
            <a:r>
              <a:rPr lang="en-US" sz="1600" dirty="0"/>
              <a:t>MR</a:t>
            </a:r>
          </a:p>
          <a:p>
            <a:pPr algn="ctr">
              <a:spcAft>
                <a:spcPts val="1000"/>
              </a:spcAft>
            </a:pPr>
            <a:r>
              <a:rPr lang="en-US" sz="1600" dirty="0"/>
              <a:t>MR</a:t>
            </a:r>
          </a:p>
          <a:p>
            <a:pPr algn="ctr">
              <a:spcAft>
                <a:spcPts val="1000"/>
              </a:spcAft>
            </a:pPr>
            <a:r>
              <a:rPr lang="en-US" sz="1600" dirty="0"/>
              <a:t>AR/MR</a:t>
            </a:r>
          </a:p>
          <a:p>
            <a:pPr algn="ctr">
              <a:spcAft>
                <a:spcPts val="1000"/>
              </a:spcAft>
            </a:pPr>
            <a:r>
              <a:rPr lang="en-US" sz="1600" dirty="0"/>
              <a:t>XR</a:t>
            </a:r>
          </a:p>
          <a:p>
            <a:pPr algn="ctr">
              <a:spcAft>
                <a:spcPts val="1000"/>
              </a:spcAft>
            </a:pPr>
            <a:r>
              <a:rPr lang="en-US" sz="1600" dirty="0"/>
              <a:t>XR</a:t>
            </a:r>
          </a:p>
          <a:p>
            <a:pPr algn="ctr">
              <a:spcAft>
                <a:spcPts val="1000"/>
              </a:spcAft>
            </a:pPr>
            <a:r>
              <a:rPr lang="en-US" sz="1600" dirty="0"/>
              <a:t>XR</a:t>
            </a:r>
          </a:p>
        </p:txBody>
      </p:sp>
      <p:grpSp>
        <p:nvGrpSpPr>
          <p:cNvPr id="71" name="Group 70">
            <a:extLst>
              <a:ext uri="{FF2B5EF4-FFF2-40B4-BE49-F238E27FC236}">
                <a16:creationId xmlns:a16="http://schemas.microsoft.com/office/drawing/2014/main" id="{8F77A52B-CF67-694F-96C1-5AE22E935608}"/>
              </a:ext>
            </a:extLst>
          </p:cNvPr>
          <p:cNvGrpSpPr/>
          <p:nvPr/>
        </p:nvGrpSpPr>
        <p:grpSpPr>
          <a:xfrm>
            <a:off x="10329244" y="0"/>
            <a:ext cx="1781501" cy="795130"/>
            <a:chOff x="-754013" y="1256821"/>
            <a:chExt cx="2599797" cy="1052485"/>
          </a:xfrm>
        </p:grpSpPr>
        <p:sp>
          <p:nvSpPr>
            <p:cNvPr id="72" name="Rounded Rectangle 71">
              <a:extLst>
                <a:ext uri="{FF2B5EF4-FFF2-40B4-BE49-F238E27FC236}">
                  <a16:creationId xmlns:a16="http://schemas.microsoft.com/office/drawing/2014/main" id="{72F4A446-FB62-B144-B131-CACDBCF65FC9}"/>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3" name="Rounded Rectangle 4">
              <a:extLst>
                <a:ext uri="{FF2B5EF4-FFF2-40B4-BE49-F238E27FC236}">
                  <a16:creationId xmlns:a16="http://schemas.microsoft.com/office/drawing/2014/main" id="{9D12BC04-589D-B848-ADD6-534C6AD21A7D}"/>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
        <p:nvSpPr>
          <p:cNvPr id="74" name="TextBox 73">
            <a:extLst>
              <a:ext uri="{FF2B5EF4-FFF2-40B4-BE49-F238E27FC236}">
                <a16:creationId xmlns:a16="http://schemas.microsoft.com/office/drawing/2014/main" id="{AE6CE79A-1E83-C54D-AD79-A1C56573B662}"/>
              </a:ext>
            </a:extLst>
          </p:cNvPr>
          <p:cNvSpPr txBox="1"/>
          <p:nvPr/>
        </p:nvSpPr>
        <p:spPr>
          <a:xfrm>
            <a:off x="10919477" y="806616"/>
            <a:ext cx="1358995" cy="461665"/>
          </a:xfrm>
          <a:prstGeom prst="rect">
            <a:avLst/>
          </a:prstGeom>
          <a:noFill/>
        </p:spPr>
        <p:txBody>
          <a:bodyPr wrap="square" rtlCol="0">
            <a:spAutoFit/>
          </a:bodyPr>
          <a:lstStyle/>
          <a:p>
            <a:pPr algn="ctr"/>
            <a:r>
              <a:rPr lang="en-US" sz="1200" b="1" dirty="0"/>
              <a:t>Suitable XR </a:t>
            </a:r>
          </a:p>
          <a:p>
            <a:pPr algn="ctr"/>
            <a:r>
              <a:rPr lang="en-US" sz="1200" b="1" dirty="0"/>
              <a:t>Form Factor</a:t>
            </a:r>
          </a:p>
        </p:txBody>
      </p:sp>
      <p:graphicFrame>
        <p:nvGraphicFramePr>
          <p:cNvPr id="75" name="Table 19">
            <a:extLst>
              <a:ext uri="{FF2B5EF4-FFF2-40B4-BE49-F238E27FC236}">
                <a16:creationId xmlns:a16="http://schemas.microsoft.com/office/drawing/2014/main" id="{F9998E32-2EE4-C74C-96B0-81E05E1BE433}"/>
              </a:ext>
            </a:extLst>
          </p:cNvPr>
          <p:cNvGraphicFramePr>
            <a:graphicFrameLocks noGrp="1"/>
          </p:cNvGraphicFramePr>
          <p:nvPr>
            <p:extLst>
              <p:ext uri="{D42A27DB-BD31-4B8C-83A1-F6EECF244321}">
                <p14:modId xmlns:p14="http://schemas.microsoft.com/office/powerpoint/2010/main" val="2644103070"/>
              </p:ext>
            </p:extLst>
          </p:nvPr>
        </p:nvGraphicFramePr>
        <p:xfrm>
          <a:off x="2681003" y="1215767"/>
          <a:ext cx="8381051" cy="2922813"/>
        </p:xfrm>
        <a:graphic>
          <a:graphicData uri="http://schemas.openxmlformats.org/drawingml/2006/table">
            <a:tbl>
              <a:tblPr firstRow="1" bandRow="1">
                <a:tableStyleId>{9D7B26C5-4107-4FEC-AEDC-1716B250A1EF}</a:tableStyleId>
              </a:tblPr>
              <a:tblGrid>
                <a:gridCol w="493003">
                  <a:extLst>
                    <a:ext uri="{9D8B030D-6E8A-4147-A177-3AD203B41FA5}">
                      <a16:colId xmlns:a16="http://schemas.microsoft.com/office/drawing/2014/main" val="2503381115"/>
                    </a:ext>
                  </a:extLst>
                </a:gridCol>
                <a:gridCol w="493003">
                  <a:extLst>
                    <a:ext uri="{9D8B030D-6E8A-4147-A177-3AD203B41FA5}">
                      <a16:colId xmlns:a16="http://schemas.microsoft.com/office/drawing/2014/main" val="4230516048"/>
                    </a:ext>
                  </a:extLst>
                </a:gridCol>
                <a:gridCol w="493003">
                  <a:extLst>
                    <a:ext uri="{9D8B030D-6E8A-4147-A177-3AD203B41FA5}">
                      <a16:colId xmlns:a16="http://schemas.microsoft.com/office/drawing/2014/main" val="1760414087"/>
                    </a:ext>
                  </a:extLst>
                </a:gridCol>
                <a:gridCol w="493003">
                  <a:extLst>
                    <a:ext uri="{9D8B030D-6E8A-4147-A177-3AD203B41FA5}">
                      <a16:colId xmlns:a16="http://schemas.microsoft.com/office/drawing/2014/main" val="115073767"/>
                    </a:ext>
                  </a:extLst>
                </a:gridCol>
                <a:gridCol w="493003">
                  <a:extLst>
                    <a:ext uri="{9D8B030D-6E8A-4147-A177-3AD203B41FA5}">
                      <a16:colId xmlns:a16="http://schemas.microsoft.com/office/drawing/2014/main" val="588675081"/>
                    </a:ext>
                  </a:extLst>
                </a:gridCol>
                <a:gridCol w="493003">
                  <a:extLst>
                    <a:ext uri="{9D8B030D-6E8A-4147-A177-3AD203B41FA5}">
                      <a16:colId xmlns:a16="http://schemas.microsoft.com/office/drawing/2014/main" val="3225394029"/>
                    </a:ext>
                  </a:extLst>
                </a:gridCol>
                <a:gridCol w="493003">
                  <a:extLst>
                    <a:ext uri="{9D8B030D-6E8A-4147-A177-3AD203B41FA5}">
                      <a16:colId xmlns:a16="http://schemas.microsoft.com/office/drawing/2014/main" val="2995511789"/>
                    </a:ext>
                  </a:extLst>
                </a:gridCol>
                <a:gridCol w="493003">
                  <a:extLst>
                    <a:ext uri="{9D8B030D-6E8A-4147-A177-3AD203B41FA5}">
                      <a16:colId xmlns:a16="http://schemas.microsoft.com/office/drawing/2014/main" val="893491187"/>
                    </a:ext>
                  </a:extLst>
                </a:gridCol>
                <a:gridCol w="493003">
                  <a:extLst>
                    <a:ext uri="{9D8B030D-6E8A-4147-A177-3AD203B41FA5}">
                      <a16:colId xmlns:a16="http://schemas.microsoft.com/office/drawing/2014/main" val="1807228125"/>
                    </a:ext>
                  </a:extLst>
                </a:gridCol>
                <a:gridCol w="493003">
                  <a:extLst>
                    <a:ext uri="{9D8B030D-6E8A-4147-A177-3AD203B41FA5}">
                      <a16:colId xmlns:a16="http://schemas.microsoft.com/office/drawing/2014/main" val="3727066055"/>
                    </a:ext>
                  </a:extLst>
                </a:gridCol>
                <a:gridCol w="493003">
                  <a:extLst>
                    <a:ext uri="{9D8B030D-6E8A-4147-A177-3AD203B41FA5}">
                      <a16:colId xmlns:a16="http://schemas.microsoft.com/office/drawing/2014/main" val="2338026581"/>
                    </a:ext>
                  </a:extLst>
                </a:gridCol>
                <a:gridCol w="493003">
                  <a:extLst>
                    <a:ext uri="{9D8B030D-6E8A-4147-A177-3AD203B41FA5}">
                      <a16:colId xmlns:a16="http://schemas.microsoft.com/office/drawing/2014/main" val="1967938325"/>
                    </a:ext>
                  </a:extLst>
                </a:gridCol>
                <a:gridCol w="493003">
                  <a:extLst>
                    <a:ext uri="{9D8B030D-6E8A-4147-A177-3AD203B41FA5}">
                      <a16:colId xmlns:a16="http://schemas.microsoft.com/office/drawing/2014/main" val="3647007074"/>
                    </a:ext>
                  </a:extLst>
                </a:gridCol>
                <a:gridCol w="493003">
                  <a:extLst>
                    <a:ext uri="{9D8B030D-6E8A-4147-A177-3AD203B41FA5}">
                      <a16:colId xmlns:a16="http://schemas.microsoft.com/office/drawing/2014/main" val="3679367438"/>
                    </a:ext>
                  </a:extLst>
                </a:gridCol>
                <a:gridCol w="493003">
                  <a:extLst>
                    <a:ext uri="{9D8B030D-6E8A-4147-A177-3AD203B41FA5}">
                      <a16:colId xmlns:a16="http://schemas.microsoft.com/office/drawing/2014/main" val="3809122522"/>
                    </a:ext>
                  </a:extLst>
                </a:gridCol>
                <a:gridCol w="493003">
                  <a:extLst>
                    <a:ext uri="{9D8B030D-6E8A-4147-A177-3AD203B41FA5}">
                      <a16:colId xmlns:a16="http://schemas.microsoft.com/office/drawing/2014/main" val="2528643573"/>
                    </a:ext>
                  </a:extLst>
                </a:gridCol>
                <a:gridCol w="493003">
                  <a:extLst>
                    <a:ext uri="{9D8B030D-6E8A-4147-A177-3AD203B41FA5}">
                      <a16:colId xmlns:a16="http://schemas.microsoft.com/office/drawing/2014/main" val="497946487"/>
                    </a:ext>
                  </a:extLst>
                </a:gridCol>
              </a:tblGrid>
              <a:tr h="360939">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6133211"/>
                  </a:ext>
                </a:extLst>
              </a:tr>
              <a:tr h="360939">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3039454"/>
                  </a:ext>
                </a:extLst>
              </a:tr>
              <a:tr h="360939">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8129358"/>
                  </a:ext>
                </a:extLst>
              </a:tr>
              <a:tr h="360939">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8295849"/>
                  </a:ext>
                </a:extLst>
              </a:tr>
              <a:tr h="360939">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774573"/>
                  </a:ext>
                </a:extLst>
              </a:tr>
              <a:tr h="360939">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5541747"/>
                  </a:ext>
                </a:extLst>
              </a:tr>
              <a:tr h="360939">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6324657"/>
                  </a:ext>
                </a:extLst>
              </a:tr>
              <a:tr h="351136">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0012774"/>
                  </a:ext>
                </a:extLst>
              </a:tr>
            </a:tbl>
          </a:graphicData>
        </a:graphic>
      </p:graphicFrame>
      <p:sp>
        <p:nvSpPr>
          <p:cNvPr id="109" name="TextBox 108">
            <a:extLst>
              <a:ext uri="{FF2B5EF4-FFF2-40B4-BE49-F238E27FC236}">
                <a16:creationId xmlns:a16="http://schemas.microsoft.com/office/drawing/2014/main" id="{900C2234-423C-834C-A246-BEE768F104F9}"/>
              </a:ext>
            </a:extLst>
          </p:cNvPr>
          <p:cNvSpPr txBox="1"/>
          <p:nvPr/>
        </p:nvSpPr>
        <p:spPr>
          <a:xfrm>
            <a:off x="2802907" y="1930766"/>
            <a:ext cx="343364" cy="369332"/>
          </a:xfrm>
          <a:prstGeom prst="rect">
            <a:avLst/>
          </a:prstGeom>
          <a:noFill/>
        </p:spPr>
        <p:txBody>
          <a:bodyPr wrap="none" rtlCol="0">
            <a:spAutoFit/>
          </a:bodyPr>
          <a:lstStyle/>
          <a:p>
            <a:r>
              <a:rPr lang="en-US" sz="1800" b="1" dirty="0">
                <a:solidFill>
                  <a:srgbClr val="23D64C"/>
                </a:solidFill>
              </a:rPr>
              <a:t>X</a:t>
            </a:r>
          </a:p>
        </p:txBody>
      </p:sp>
      <p:sp>
        <p:nvSpPr>
          <p:cNvPr id="76" name="TextBox 75">
            <a:extLst>
              <a:ext uri="{FF2B5EF4-FFF2-40B4-BE49-F238E27FC236}">
                <a16:creationId xmlns:a16="http://schemas.microsoft.com/office/drawing/2014/main" id="{6778BD2D-B485-BC4C-95BA-70A0C75B5C54}"/>
              </a:ext>
            </a:extLst>
          </p:cNvPr>
          <p:cNvSpPr txBox="1"/>
          <p:nvPr/>
        </p:nvSpPr>
        <p:spPr>
          <a:xfrm>
            <a:off x="2783372" y="1218437"/>
            <a:ext cx="343364" cy="369332"/>
          </a:xfrm>
          <a:prstGeom prst="rect">
            <a:avLst/>
          </a:prstGeom>
          <a:noFill/>
        </p:spPr>
        <p:txBody>
          <a:bodyPr wrap="square" rtlCol="0">
            <a:spAutoFit/>
          </a:bodyPr>
          <a:lstStyle/>
          <a:p>
            <a:r>
              <a:rPr lang="en-US" sz="1800" b="1" dirty="0">
                <a:solidFill>
                  <a:srgbClr val="23D64C"/>
                </a:solidFill>
              </a:rPr>
              <a:t>X</a:t>
            </a:r>
          </a:p>
        </p:txBody>
      </p:sp>
      <p:sp>
        <p:nvSpPr>
          <p:cNvPr id="77" name="TextBox 76">
            <a:extLst>
              <a:ext uri="{FF2B5EF4-FFF2-40B4-BE49-F238E27FC236}">
                <a16:creationId xmlns:a16="http://schemas.microsoft.com/office/drawing/2014/main" id="{C865A8BA-C930-5745-981E-AA340FF4016E}"/>
              </a:ext>
            </a:extLst>
          </p:cNvPr>
          <p:cNvSpPr txBox="1"/>
          <p:nvPr/>
        </p:nvSpPr>
        <p:spPr>
          <a:xfrm>
            <a:off x="2783372" y="2645958"/>
            <a:ext cx="343364" cy="369332"/>
          </a:xfrm>
          <a:prstGeom prst="rect">
            <a:avLst/>
          </a:prstGeom>
          <a:noFill/>
        </p:spPr>
        <p:txBody>
          <a:bodyPr wrap="square" rtlCol="0">
            <a:spAutoFit/>
          </a:bodyPr>
          <a:lstStyle/>
          <a:p>
            <a:r>
              <a:rPr lang="en-US" sz="1800" b="1" dirty="0">
                <a:solidFill>
                  <a:srgbClr val="23D64C"/>
                </a:solidFill>
              </a:rPr>
              <a:t>X</a:t>
            </a:r>
          </a:p>
        </p:txBody>
      </p:sp>
      <p:sp>
        <p:nvSpPr>
          <p:cNvPr id="17" name="TextBox 16">
            <a:extLst>
              <a:ext uri="{FF2B5EF4-FFF2-40B4-BE49-F238E27FC236}">
                <a16:creationId xmlns:a16="http://schemas.microsoft.com/office/drawing/2014/main" id="{800AE53C-7097-C34C-A222-833B7C911F6B}"/>
              </a:ext>
            </a:extLst>
          </p:cNvPr>
          <p:cNvSpPr txBox="1"/>
          <p:nvPr/>
        </p:nvSpPr>
        <p:spPr>
          <a:xfrm>
            <a:off x="3745685" y="2300885"/>
            <a:ext cx="343364" cy="369332"/>
          </a:xfrm>
          <a:prstGeom prst="rect">
            <a:avLst/>
          </a:prstGeom>
          <a:noFill/>
        </p:spPr>
        <p:txBody>
          <a:bodyPr wrap="none" rtlCol="0">
            <a:spAutoFit/>
          </a:bodyPr>
          <a:lstStyle/>
          <a:p>
            <a:r>
              <a:rPr lang="en-US" sz="1800" b="1" dirty="0">
                <a:solidFill>
                  <a:srgbClr val="23D64C"/>
                </a:solidFill>
              </a:rPr>
              <a:t>X</a:t>
            </a:r>
          </a:p>
        </p:txBody>
      </p:sp>
      <p:sp>
        <p:nvSpPr>
          <p:cNvPr id="18" name="TextBox 17">
            <a:extLst>
              <a:ext uri="{FF2B5EF4-FFF2-40B4-BE49-F238E27FC236}">
                <a16:creationId xmlns:a16="http://schemas.microsoft.com/office/drawing/2014/main" id="{343382AC-0AAE-8246-AA48-8B54B648D179}"/>
              </a:ext>
            </a:extLst>
          </p:cNvPr>
          <p:cNvSpPr txBox="1"/>
          <p:nvPr/>
        </p:nvSpPr>
        <p:spPr>
          <a:xfrm>
            <a:off x="3745685" y="1569510"/>
            <a:ext cx="343364" cy="369332"/>
          </a:xfrm>
          <a:prstGeom prst="rect">
            <a:avLst/>
          </a:prstGeom>
          <a:noFill/>
        </p:spPr>
        <p:txBody>
          <a:bodyPr wrap="square" rtlCol="0">
            <a:spAutoFit/>
          </a:bodyPr>
          <a:lstStyle/>
          <a:p>
            <a:r>
              <a:rPr lang="en-US" sz="1800" b="1" dirty="0">
                <a:solidFill>
                  <a:srgbClr val="23D64C"/>
                </a:solidFill>
              </a:rPr>
              <a:t>X</a:t>
            </a:r>
          </a:p>
        </p:txBody>
      </p:sp>
      <p:sp>
        <p:nvSpPr>
          <p:cNvPr id="19" name="TextBox 18">
            <a:extLst>
              <a:ext uri="{FF2B5EF4-FFF2-40B4-BE49-F238E27FC236}">
                <a16:creationId xmlns:a16="http://schemas.microsoft.com/office/drawing/2014/main" id="{C0B55770-A02D-DB4A-AAE4-F680EE43CBA3}"/>
              </a:ext>
            </a:extLst>
          </p:cNvPr>
          <p:cNvSpPr txBox="1"/>
          <p:nvPr/>
        </p:nvSpPr>
        <p:spPr>
          <a:xfrm>
            <a:off x="3745685" y="3011070"/>
            <a:ext cx="343364" cy="369332"/>
          </a:xfrm>
          <a:prstGeom prst="rect">
            <a:avLst/>
          </a:prstGeom>
          <a:noFill/>
        </p:spPr>
        <p:txBody>
          <a:bodyPr wrap="square" rtlCol="0">
            <a:spAutoFit/>
          </a:bodyPr>
          <a:lstStyle/>
          <a:p>
            <a:r>
              <a:rPr lang="en-US" sz="1800" b="1" dirty="0">
                <a:solidFill>
                  <a:srgbClr val="23D64C"/>
                </a:solidFill>
              </a:rPr>
              <a:t>X</a:t>
            </a:r>
          </a:p>
        </p:txBody>
      </p:sp>
      <p:sp>
        <p:nvSpPr>
          <p:cNvPr id="20" name="TextBox 19">
            <a:extLst>
              <a:ext uri="{FF2B5EF4-FFF2-40B4-BE49-F238E27FC236}">
                <a16:creationId xmlns:a16="http://schemas.microsoft.com/office/drawing/2014/main" id="{024AC671-E4A8-F54E-B38E-AE1AA68B8C26}"/>
              </a:ext>
            </a:extLst>
          </p:cNvPr>
          <p:cNvSpPr txBox="1"/>
          <p:nvPr/>
        </p:nvSpPr>
        <p:spPr>
          <a:xfrm>
            <a:off x="3745685" y="2645958"/>
            <a:ext cx="343364" cy="369332"/>
          </a:xfrm>
          <a:prstGeom prst="rect">
            <a:avLst/>
          </a:prstGeom>
          <a:noFill/>
        </p:spPr>
        <p:txBody>
          <a:bodyPr wrap="square" rtlCol="0">
            <a:spAutoFit/>
          </a:bodyPr>
          <a:lstStyle/>
          <a:p>
            <a:r>
              <a:rPr lang="en-US" sz="1800" b="1" dirty="0">
                <a:solidFill>
                  <a:srgbClr val="23D64C"/>
                </a:solidFill>
              </a:rPr>
              <a:t>X</a:t>
            </a:r>
          </a:p>
        </p:txBody>
      </p:sp>
      <p:sp>
        <p:nvSpPr>
          <p:cNvPr id="21" name="TextBox 20">
            <a:extLst>
              <a:ext uri="{FF2B5EF4-FFF2-40B4-BE49-F238E27FC236}">
                <a16:creationId xmlns:a16="http://schemas.microsoft.com/office/drawing/2014/main" id="{0C450E38-B42B-8949-AF45-97FDB5A086AA}"/>
              </a:ext>
            </a:extLst>
          </p:cNvPr>
          <p:cNvSpPr txBox="1"/>
          <p:nvPr/>
        </p:nvSpPr>
        <p:spPr>
          <a:xfrm>
            <a:off x="3745685" y="3371967"/>
            <a:ext cx="343364" cy="369332"/>
          </a:xfrm>
          <a:prstGeom prst="rect">
            <a:avLst/>
          </a:prstGeom>
          <a:noFill/>
        </p:spPr>
        <p:txBody>
          <a:bodyPr wrap="square" rtlCol="0">
            <a:spAutoFit/>
          </a:bodyPr>
          <a:lstStyle/>
          <a:p>
            <a:r>
              <a:rPr lang="en-US" sz="1800" b="1" dirty="0">
                <a:solidFill>
                  <a:srgbClr val="23D64C"/>
                </a:solidFill>
              </a:rPr>
              <a:t>X</a:t>
            </a:r>
          </a:p>
        </p:txBody>
      </p:sp>
      <p:sp>
        <p:nvSpPr>
          <p:cNvPr id="22" name="TextBox 21">
            <a:extLst>
              <a:ext uri="{FF2B5EF4-FFF2-40B4-BE49-F238E27FC236}">
                <a16:creationId xmlns:a16="http://schemas.microsoft.com/office/drawing/2014/main" id="{1C2A4848-8994-5B4A-82A7-9B7B397A3714}"/>
              </a:ext>
            </a:extLst>
          </p:cNvPr>
          <p:cNvSpPr txBox="1"/>
          <p:nvPr/>
        </p:nvSpPr>
        <p:spPr>
          <a:xfrm>
            <a:off x="3745685" y="1218437"/>
            <a:ext cx="343364" cy="369332"/>
          </a:xfrm>
          <a:prstGeom prst="rect">
            <a:avLst/>
          </a:prstGeom>
          <a:noFill/>
        </p:spPr>
        <p:txBody>
          <a:bodyPr wrap="square" rtlCol="0">
            <a:spAutoFit/>
          </a:bodyPr>
          <a:lstStyle/>
          <a:p>
            <a:r>
              <a:rPr lang="en-US" sz="1800" b="1" dirty="0">
                <a:solidFill>
                  <a:srgbClr val="23D64C"/>
                </a:solidFill>
              </a:rPr>
              <a:t>X</a:t>
            </a:r>
          </a:p>
        </p:txBody>
      </p:sp>
      <p:sp>
        <p:nvSpPr>
          <p:cNvPr id="23" name="TextBox 22">
            <a:extLst>
              <a:ext uri="{FF2B5EF4-FFF2-40B4-BE49-F238E27FC236}">
                <a16:creationId xmlns:a16="http://schemas.microsoft.com/office/drawing/2014/main" id="{E2AC8998-6ACA-1F49-9AF2-32036A8D5531}"/>
              </a:ext>
            </a:extLst>
          </p:cNvPr>
          <p:cNvSpPr txBox="1"/>
          <p:nvPr/>
        </p:nvSpPr>
        <p:spPr>
          <a:xfrm>
            <a:off x="3745685" y="1930766"/>
            <a:ext cx="343364" cy="369332"/>
          </a:xfrm>
          <a:prstGeom prst="rect">
            <a:avLst/>
          </a:prstGeom>
          <a:noFill/>
        </p:spPr>
        <p:txBody>
          <a:bodyPr wrap="square" rtlCol="0">
            <a:spAutoFit/>
          </a:bodyPr>
          <a:lstStyle/>
          <a:p>
            <a:r>
              <a:rPr lang="en-US" sz="1800" b="1" dirty="0">
                <a:solidFill>
                  <a:srgbClr val="23D64C"/>
                </a:solidFill>
              </a:rPr>
              <a:t>X</a:t>
            </a:r>
          </a:p>
        </p:txBody>
      </p:sp>
      <p:sp>
        <p:nvSpPr>
          <p:cNvPr id="24" name="TextBox 23">
            <a:extLst>
              <a:ext uri="{FF2B5EF4-FFF2-40B4-BE49-F238E27FC236}">
                <a16:creationId xmlns:a16="http://schemas.microsoft.com/office/drawing/2014/main" id="{A1CFDFB1-87DD-344B-A8E3-DD0DF5C419FA}"/>
              </a:ext>
            </a:extLst>
          </p:cNvPr>
          <p:cNvSpPr txBox="1"/>
          <p:nvPr/>
        </p:nvSpPr>
        <p:spPr>
          <a:xfrm>
            <a:off x="4244941" y="3750079"/>
            <a:ext cx="343364" cy="369332"/>
          </a:xfrm>
          <a:prstGeom prst="rect">
            <a:avLst/>
          </a:prstGeom>
          <a:noFill/>
        </p:spPr>
        <p:txBody>
          <a:bodyPr wrap="square" rtlCol="0">
            <a:spAutoFit/>
          </a:bodyPr>
          <a:lstStyle/>
          <a:p>
            <a:r>
              <a:rPr lang="en-US" sz="1800" b="1" dirty="0">
                <a:solidFill>
                  <a:srgbClr val="23D64C"/>
                </a:solidFill>
              </a:rPr>
              <a:t>X</a:t>
            </a:r>
          </a:p>
        </p:txBody>
      </p:sp>
      <p:sp>
        <p:nvSpPr>
          <p:cNvPr id="25" name="TextBox 24">
            <a:extLst>
              <a:ext uri="{FF2B5EF4-FFF2-40B4-BE49-F238E27FC236}">
                <a16:creationId xmlns:a16="http://schemas.microsoft.com/office/drawing/2014/main" id="{3C48F666-9DDA-2B4D-9E46-86AF53CD63A7}"/>
              </a:ext>
            </a:extLst>
          </p:cNvPr>
          <p:cNvSpPr txBox="1"/>
          <p:nvPr/>
        </p:nvSpPr>
        <p:spPr>
          <a:xfrm>
            <a:off x="4244941" y="3371967"/>
            <a:ext cx="343364" cy="369332"/>
          </a:xfrm>
          <a:prstGeom prst="rect">
            <a:avLst/>
          </a:prstGeom>
          <a:noFill/>
        </p:spPr>
        <p:txBody>
          <a:bodyPr wrap="square" rtlCol="0">
            <a:spAutoFit/>
          </a:bodyPr>
          <a:lstStyle/>
          <a:p>
            <a:r>
              <a:rPr lang="en-US" sz="1800" b="1" dirty="0">
                <a:solidFill>
                  <a:srgbClr val="23D64C"/>
                </a:solidFill>
              </a:rPr>
              <a:t>X</a:t>
            </a:r>
          </a:p>
        </p:txBody>
      </p:sp>
      <p:sp>
        <p:nvSpPr>
          <p:cNvPr id="26" name="TextBox 25">
            <a:extLst>
              <a:ext uri="{FF2B5EF4-FFF2-40B4-BE49-F238E27FC236}">
                <a16:creationId xmlns:a16="http://schemas.microsoft.com/office/drawing/2014/main" id="{AEA045AC-1A27-1E4A-83F3-8EB68B31B641}"/>
              </a:ext>
            </a:extLst>
          </p:cNvPr>
          <p:cNvSpPr txBox="1"/>
          <p:nvPr/>
        </p:nvSpPr>
        <p:spPr>
          <a:xfrm>
            <a:off x="4244941" y="2645958"/>
            <a:ext cx="343364" cy="369332"/>
          </a:xfrm>
          <a:prstGeom prst="rect">
            <a:avLst/>
          </a:prstGeom>
          <a:noFill/>
        </p:spPr>
        <p:txBody>
          <a:bodyPr wrap="square" rtlCol="0">
            <a:spAutoFit/>
          </a:bodyPr>
          <a:lstStyle/>
          <a:p>
            <a:r>
              <a:rPr lang="en-US" sz="1800" b="1" dirty="0">
                <a:solidFill>
                  <a:srgbClr val="23D64C"/>
                </a:solidFill>
              </a:rPr>
              <a:t>X</a:t>
            </a:r>
          </a:p>
        </p:txBody>
      </p:sp>
      <p:sp>
        <p:nvSpPr>
          <p:cNvPr id="27" name="TextBox 26">
            <a:extLst>
              <a:ext uri="{FF2B5EF4-FFF2-40B4-BE49-F238E27FC236}">
                <a16:creationId xmlns:a16="http://schemas.microsoft.com/office/drawing/2014/main" id="{B8FCFDCF-EBDE-584F-9924-442BF68E2EBF}"/>
              </a:ext>
            </a:extLst>
          </p:cNvPr>
          <p:cNvSpPr txBox="1"/>
          <p:nvPr/>
        </p:nvSpPr>
        <p:spPr>
          <a:xfrm>
            <a:off x="4732711" y="2300885"/>
            <a:ext cx="343364" cy="369332"/>
          </a:xfrm>
          <a:prstGeom prst="rect">
            <a:avLst/>
          </a:prstGeom>
          <a:noFill/>
        </p:spPr>
        <p:txBody>
          <a:bodyPr wrap="none" rtlCol="0">
            <a:spAutoFit/>
          </a:bodyPr>
          <a:lstStyle/>
          <a:p>
            <a:r>
              <a:rPr lang="en-US" sz="1800" b="1" dirty="0">
                <a:solidFill>
                  <a:srgbClr val="23D64C"/>
                </a:solidFill>
              </a:rPr>
              <a:t>X</a:t>
            </a:r>
          </a:p>
        </p:txBody>
      </p:sp>
      <p:sp>
        <p:nvSpPr>
          <p:cNvPr id="28" name="TextBox 27">
            <a:extLst>
              <a:ext uri="{FF2B5EF4-FFF2-40B4-BE49-F238E27FC236}">
                <a16:creationId xmlns:a16="http://schemas.microsoft.com/office/drawing/2014/main" id="{844BACC5-6E6A-244C-8B80-DC3F81B10F29}"/>
              </a:ext>
            </a:extLst>
          </p:cNvPr>
          <p:cNvSpPr txBox="1"/>
          <p:nvPr/>
        </p:nvSpPr>
        <p:spPr>
          <a:xfrm>
            <a:off x="4732711" y="2645958"/>
            <a:ext cx="343364" cy="369332"/>
          </a:xfrm>
          <a:prstGeom prst="rect">
            <a:avLst/>
          </a:prstGeom>
          <a:noFill/>
        </p:spPr>
        <p:txBody>
          <a:bodyPr wrap="square" rtlCol="0">
            <a:spAutoFit/>
          </a:bodyPr>
          <a:lstStyle/>
          <a:p>
            <a:r>
              <a:rPr lang="en-US" sz="1800" b="1" dirty="0">
                <a:solidFill>
                  <a:srgbClr val="23D64C"/>
                </a:solidFill>
              </a:rPr>
              <a:t>X</a:t>
            </a:r>
          </a:p>
        </p:txBody>
      </p:sp>
      <p:sp>
        <p:nvSpPr>
          <p:cNvPr id="29" name="TextBox 28">
            <a:extLst>
              <a:ext uri="{FF2B5EF4-FFF2-40B4-BE49-F238E27FC236}">
                <a16:creationId xmlns:a16="http://schemas.microsoft.com/office/drawing/2014/main" id="{158A8728-B1A5-F543-844A-E374C1400E54}"/>
              </a:ext>
            </a:extLst>
          </p:cNvPr>
          <p:cNvSpPr txBox="1"/>
          <p:nvPr/>
        </p:nvSpPr>
        <p:spPr>
          <a:xfrm>
            <a:off x="4732711" y="3371967"/>
            <a:ext cx="343364" cy="369332"/>
          </a:xfrm>
          <a:prstGeom prst="rect">
            <a:avLst/>
          </a:prstGeom>
          <a:noFill/>
        </p:spPr>
        <p:txBody>
          <a:bodyPr wrap="square" rtlCol="0">
            <a:spAutoFit/>
          </a:bodyPr>
          <a:lstStyle/>
          <a:p>
            <a:r>
              <a:rPr lang="en-US" sz="1800" b="1" dirty="0">
                <a:solidFill>
                  <a:srgbClr val="23D64C"/>
                </a:solidFill>
              </a:rPr>
              <a:t>X</a:t>
            </a:r>
          </a:p>
        </p:txBody>
      </p:sp>
      <p:sp>
        <p:nvSpPr>
          <p:cNvPr id="30" name="TextBox 29">
            <a:extLst>
              <a:ext uri="{FF2B5EF4-FFF2-40B4-BE49-F238E27FC236}">
                <a16:creationId xmlns:a16="http://schemas.microsoft.com/office/drawing/2014/main" id="{C1B793B4-8F35-634B-9BC7-7FE53C1B4095}"/>
              </a:ext>
            </a:extLst>
          </p:cNvPr>
          <p:cNvSpPr txBox="1"/>
          <p:nvPr/>
        </p:nvSpPr>
        <p:spPr>
          <a:xfrm>
            <a:off x="5227700" y="2300885"/>
            <a:ext cx="343364" cy="369332"/>
          </a:xfrm>
          <a:prstGeom prst="rect">
            <a:avLst/>
          </a:prstGeom>
          <a:noFill/>
        </p:spPr>
        <p:txBody>
          <a:bodyPr wrap="none" rtlCol="0">
            <a:spAutoFit/>
          </a:bodyPr>
          <a:lstStyle/>
          <a:p>
            <a:r>
              <a:rPr lang="en-US" sz="1800" b="1" dirty="0">
                <a:solidFill>
                  <a:srgbClr val="23D64C"/>
                </a:solidFill>
              </a:rPr>
              <a:t>X</a:t>
            </a:r>
          </a:p>
        </p:txBody>
      </p:sp>
      <p:sp>
        <p:nvSpPr>
          <p:cNvPr id="31" name="TextBox 30">
            <a:extLst>
              <a:ext uri="{FF2B5EF4-FFF2-40B4-BE49-F238E27FC236}">
                <a16:creationId xmlns:a16="http://schemas.microsoft.com/office/drawing/2014/main" id="{47B794CC-D764-7D4D-A9FE-C5B8A43BECF3}"/>
              </a:ext>
            </a:extLst>
          </p:cNvPr>
          <p:cNvSpPr txBox="1"/>
          <p:nvPr/>
        </p:nvSpPr>
        <p:spPr>
          <a:xfrm>
            <a:off x="5227700" y="1569510"/>
            <a:ext cx="343364" cy="369332"/>
          </a:xfrm>
          <a:prstGeom prst="rect">
            <a:avLst/>
          </a:prstGeom>
          <a:noFill/>
        </p:spPr>
        <p:txBody>
          <a:bodyPr wrap="square" rtlCol="0">
            <a:spAutoFit/>
          </a:bodyPr>
          <a:lstStyle/>
          <a:p>
            <a:r>
              <a:rPr lang="en-US" sz="1800" b="1" dirty="0">
                <a:solidFill>
                  <a:srgbClr val="23D64C"/>
                </a:solidFill>
              </a:rPr>
              <a:t>X</a:t>
            </a:r>
          </a:p>
        </p:txBody>
      </p:sp>
      <p:sp>
        <p:nvSpPr>
          <p:cNvPr id="32" name="TextBox 31">
            <a:extLst>
              <a:ext uri="{FF2B5EF4-FFF2-40B4-BE49-F238E27FC236}">
                <a16:creationId xmlns:a16="http://schemas.microsoft.com/office/drawing/2014/main" id="{2DA7C55F-DABA-F143-B327-644F344E5BFE}"/>
              </a:ext>
            </a:extLst>
          </p:cNvPr>
          <p:cNvSpPr txBox="1"/>
          <p:nvPr/>
        </p:nvSpPr>
        <p:spPr>
          <a:xfrm>
            <a:off x="5227700" y="3011070"/>
            <a:ext cx="343364" cy="369332"/>
          </a:xfrm>
          <a:prstGeom prst="rect">
            <a:avLst/>
          </a:prstGeom>
          <a:noFill/>
        </p:spPr>
        <p:txBody>
          <a:bodyPr wrap="square" rtlCol="0">
            <a:spAutoFit/>
          </a:bodyPr>
          <a:lstStyle/>
          <a:p>
            <a:r>
              <a:rPr lang="en-US" sz="1800" b="1" dirty="0">
                <a:solidFill>
                  <a:srgbClr val="23D64C"/>
                </a:solidFill>
              </a:rPr>
              <a:t>X</a:t>
            </a:r>
          </a:p>
        </p:txBody>
      </p:sp>
      <p:sp>
        <p:nvSpPr>
          <p:cNvPr id="33" name="TextBox 32">
            <a:extLst>
              <a:ext uri="{FF2B5EF4-FFF2-40B4-BE49-F238E27FC236}">
                <a16:creationId xmlns:a16="http://schemas.microsoft.com/office/drawing/2014/main" id="{5DA5968C-327E-6C42-8209-D20BBA1FDBAF}"/>
              </a:ext>
            </a:extLst>
          </p:cNvPr>
          <p:cNvSpPr txBox="1"/>
          <p:nvPr/>
        </p:nvSpPr>
        <p:spPr>
          <a:xfrm>
            <a:off x="5227700" y="2645958"/>
            <a:ext cx="343364" cy="369332"/>
          </a:xfrm>
          <a:prstGeom prst="rect">
            <a:avLst/>
          </a:prstGeom>
          <a:noFill/>
        </p:spPr>
        <p:txBody>
          <a:bodyPr wrap="square" rtlCol="0">
            <a:spAutoFit/>
          </a:bodyPr>
          <a:lstStyle/>
          <a:p>
            <a:r>
              <a:rPr lang="en-US" sz="1800" b="1" dirty="0">
                <a:solidFill>
                  <a:srgbClr val="23D64C"/>
                </a:solidFill>
              </a:rPr>
              <a:t>X</a:t>
            </a:r>
          </a:p>
        </p:txBody>
      </p:sp>
      <p:sp>
        <p:nvSpPr>
          <p:cNvPr id="34" name="TextBox 33">
            <a:extLst>
              <a:ext uri="{FF2B5EF4-FFF2-40B4-BE49-F238E27FC236}">
                <a16:creationId xmlns:a16="http://schemas.microsoft.com/office/drawing/2014/main" id="{04123F30-1F2E-E34A-9693-887A5E05A7F5}"/>
              </a:ext>
            </a:extLst>
          </p:cNvPr>
          <p:cNvSpPr txBox="1"/>
          <p:nvPr/>
        </p:nvSpPr>
        <p:spPr>
          <a:xfrm>
            <a:off x="5227700" y="3371967"/>
            <a:ext cx="343364" cy="369332"/>
          </a:xfrm>
          <a:prstGeom prst="rect">
            <a:avLst/>
          </a:prstGeom>
          <a:noFill/>
        </p:spPr>
        <p:txBody>
          <a:bodyPr wrap="square" rtlCol="0">
            <a:spAutoFit/>
          </a:bodyPr>
          <a:lstStyle/>
          <a:p>
            <a:r>
              <a:rPr lang="en-US" sz="1800" b="1" dirty="0">
                <a:solidFill>
                  <a:srgbClr val="23D64C"/>
                </a:solidFill>
              </a:rPr>
              <a:t>X</a:t>
            </a:r>
          </a:p>
        </p:txBody>
      </p:sp>
      <p:sp>
        <p:nvSpPr>
          <p:cNvPr id="35" name="TextBox 34">
            <a:extLst>
              <a:ext uri="{FF2B5EF4-FFF2-40B4-BE49-F238E27FC236}">
                <a16:creationId xmlns:a16="http://schemas.microsoft.com/office/drawing/2014/main" id="{18A52253-26CD-1245-8B6F-0F4C489F35CB}"/>
              </a:ext>
            </a:extLst>
          </p:cNvPr>
          <p:cNvSpPr txBox="1"/>
          <p:nvPr/>
        </p:nvSpPr>
        <p:spPr>
          <a:xfrm>
            <a:off x="5227700" y="1218437"/>
            <a:ext cx="343364" cy="369332"/>
          </a:xfrm>
          <a:prstGeom prst="rect">
            <a:avLst/>
          </a:prstGeom>
          <a:noFill/>
        </p:spPr>
        <p:txBody>
          <a:bodyPr wrap="square" rtlCol="0">
            <a:spAutoFit/>
          </a:bodyPr>
          <a:lstStyle/>
          <a:p>
            <a:r>
              <a:rPr lang="en-US" sz="1800" b="1" dirty="0">
                <a:solidFill>
                  <a:srgbClr val="23D64C"/>
                </a:solidFill>
              </a:rPr>
              <a:t>X</a:t>
            </a:r>
          </a:p>
        </p:txBody>
      </p:sp>
      <p:sp>
        <p:nvSpPr>
          <p:cNvPr id="36" name="TextBox 35">
            <a:extLst>
              <a:ext uri="{FF2B5EF4-FFF2-40B4-BE49-F238E27FC236}">
                <a16:creationId xmlns:a16="http://schemas.microsoft.com/office/drawing/2014/main" id="{1D04F8BE-C0FC-054C-930C-0337D0372394}"/>
              </a:ext>
            </a:extLst>
          </p:cNvPr>
          <p:cNvSpPr txBox="1"/>
          <p:nvPr/>
        </p:nvSpPr>
        <p:spPr>
          <a:xfrm>
            <a:off x="5227700" y="1930766"/>
            <a:ext cx="343364" cy="369332"/>
          </a:xfrm>
          <a:prstGeom prst="rect">
            <a:avLst/>
          </a:prstGeom>
          <a:noFill/>
        </p:spPr>
        <p:txBody>
          <a:bodyPr wrap="square" rtlCol="0">
            <a:spAutoFit/>
          </a:bodyPr>
          <a:lstStyle/>
          <a:p>
            <a:r>
              <a:rPr lang="en-US" sz="1800" b="1" dirty="0">
                <a:solidFill>
                  <a:srgbClr val="23D64C"/>
                </a:solidFill>
              </a:rPr>
              <a:t>X</a:t>
            </a:r>
          </a:p>
        </p:txBody>
      </p:sp>
      <p:sp>
        <p:nvSpPr>
          <p:cNvPr id="37" name="TextBox 36">
            <a:extLst>
              <a:ext uri="{FF2B5EF4-FFF2-40B4-BE49-F238E27FC236}">
                <a16:creationId xmlns:a16="http://schemas.microsoft.com/office/drawing/2014/main" id="{D6C9C201-C510-9140-9753-7AACAFAC69F5}"/>
              </a:ext>
            </a:extLst>
          </p:cNvPr>
          <p:cNvSpPr txBox="1"/>
          <p:nvPr/>
        </p:nvSpPr>
        <p:spPr>
          <a:xfrm>
            <a:off x="5227700" y="3750079"/>
            <a:ext cx="343364" cy="369332"/>
          </a:xfrm>
          <a:prstGeom prst="rect">
            <a:avLst/>
          </a:prstGeom>
          <a:noFill/>
        </p:spPr>
        <p:txBody>
          <a:bodyPr wrap="square" rtlCol="0">
            <a:spAutoFit/>
          </a:bodyPr>
          <a:lstStyle/>
          <a:p>
            <a:r>
              <a:rPr lang="en-US" sz="1800" b="1" dirty="0">
                <a:solidFill>
                  <a:srgbClr val="23D64C"/>
                </a:solidFill>
              </a:rPr>
              <a:t>X</a:t>
            </a:r>
          </a:p>
        </p:txBody>
      </p:sp>
      <p:sp>
        <p:nvSpPr>
          <p:cNvPr id="41" name="TextBox 40">
            <a:extLst>
              <a:ext uri="{FF2B5EF4-FFF2-40B4-BE49-F238E27FC236}">
                <a16:creationId xmlns:a16="http://schemas.microsoft.com/office/drawing/2014/main" id="{29DEC22E-6557-D549-BC25-1FB336A23C4C}"/>
              </a:ext>
            </a:extLst>
          </p:cNvPr>
          <p:cNvSpPr txBox="1"/>
          <p:nvPr/>
        </p:nvSpPr>
        <p:spPr>
          <a:xfrm>
            <a:off x="5726462" y="2300885"/>
            <a:ext cx="343364" cy="369332"/>
          </a:xfrm>
          <a:prstGeom prst="rect">
            <a:avLst/>
          </a:prstGeom>
          <a:noFill/>
        </p:spPr>
        <p:txBody>
          <a:bodyPr wrap="none" rtlCol="0">
            <a:spAutoFit/>
          </a:bodyPr>
          <a:lstStyle/>
          <a:p>
            <a:r>
              <a:rPr lang="en-US" sz="1800" b="1" dirty="0">
                <a:solidFill>
                  <a:srgbClr val="23D64C"/>
                </a:solidFill>
              </a:rPr>
              <a:t>X</a:t>
            </a:r>
          </a:p>
        </p:txBody>
      </p:sp>
      <p:sp>
        <p:nvSpPr>
          <p:cNvPr id="42" name="TextBox 41">
            <a:extLst>
              <a:ext uri="{FF2B5EF4-FFF2-40B4-BE49-F238E27FC236}">
                <a16:creationId xmlns:a16="http://schemas.microsoft.com/office/drawing/2014/main" id="{D29CA217-21A3-7443-8FE2-5D25C9E60A7A}"/>
              </a:ext>
            </a:extLst>
          </p:cNvPr>
          <p:cNvSpPr txBox="1"/>
          <p:nvPr/>
        </p:nvSpPr>
        <p:spPr>
          <a:xfrm>
            <a:off x="5726462" y="1569510"/>
            <a:ext cx="343364" cy="369332"/>
          </a:xfrm>
          <a:prstGeom prst="rect">
            <a:avLst/>
          </a:prstGeom>
          <a:noFill/>
        </p:spPr>
        <p:txBody>
          <a:bodyPr wrap="square" rtlCol="0">
            <a:spAutoFit/>
          </a:bodyPr>
          <a:lstStyle/>
          <a:p>
            <a:r>
              <a:rPr lang="en-US" sz="1800" b="1" dirty="0">
                <a:solidFill>
                  <a:srgbClr val="23D64C"/>
                </a:solidFill>
              </a:rPr>
              <a:t>X</a:t>
            </a:r>
          </a:p>
        </p:txBody>
      </p:sp>
      <p:sp>
        <p:nvSpPr>
          <p:cNvPr id="43" name="TextBox 42">
            <a:extLst>
              <a:ext uri="{FF2B5EF4-FFF2-40B4-BE49-F238E27FC236}">
                <a16:creationId xmlns:a16="http://schemas.microsoft.com/office/drawing/2014/main" id="{EBAE0C8F-6637-F84C-8A71-BB9181BDC2E9}"/>
              </a:ext>
            </a:extLst>
          </p:cNvPr>
          <p:cNvSpPr txBox="1"/>
          <p:nvPr/>
        </p:nvSpPr>
        <p:spPr>
          <a:xfrm>
            <a:off x="5726462" y="2645958"/>
            <a:ext cx="343364" cy="369332"/>
          </a:xfrm>
          <a:prstGeom prst="rect">
            <a:avLst/>
          </a:prstGeom>
          <a:noFill/>
        </p:spPr>
        <p:txBody>
          <a:bodyPr wrap="square" rtlCol="0">
            <a:spAutoFit/>
          </a:bodyPr>
          <a:lstStyle/>
          <a:p>
            <a:r>
              <a:rPr lang="en-US" sz="1800" b="1" dirty="0">
                <a:solidFill>
                  <a:srgbClr val="23D64C"/>
                </a:solidFill>
              </a:rPr>
              <a:t>X</a:t>
            </a:r>
          </a:p>
        </p:txBody>
      </p:sp>
      <p:sp>
        <p:nvSpPr>
          <p:cNvPr id="44" name="TextBox 43">
            <a:extLst>
              <a:ext uri="{FF2B5EF4-FFF2-40B4-BE49-F238E27FC236}">
                <a16:creationId xmlns:a16="http://schemas.microsoft.com/office/drawing/2014/main" id="{6EDACC43-CF88-9E48-9D95-98730D316653}"/>
              </a:ext>
            </a:extLst>
          </p:cNvPr>
          <p:cNvSpPr txBox="1"/>
          <p:nvPr/>
        </p:nvSpPr>
        <p:spPr>
          <a:xfrm>
            <a:off x="5726462" y="1218437"/>
            <a:ext cx="343364" cy="369332"/>
          </a:xfrm>
          <a:prstGeom prst="rect">
            <a:avLst/>
          </a:prstGeom>
          <a:noFill/>
        </p:spPr>
        <p:txBody>
          <a:bodyPr wrap="square" rtlCol="0">
            <a:spAutoFit/>
          </a:bodyPr>
          <a:lstStyle/>
          <a:p>
            <a:r>
              <a:rPr lang="en-US" sz="1800" b="1" dirty="0">
                <a:solidFill>
                  <a:srgbClr val="23D64C"/>
                </a:solidFill>
              </a:rPr>
              <a:t>X</a:t>
            </a:r>
          </a:p>
        </p:txBody>
      </p:sp>
      <p:sp>
        <p:nvSpPr>
          <p:cNvPr id="45" name="TextBox 44">
            <a:extLst>
              <a:ext uri="{FF2B5EF4-FFF2-40B4-BE49-F238E27FC236}">
                <a16:creationId xmlns:a16="http://schemas.microsoft.com/office/drawing/2014/main" id="{598FA422-FB51-404F-B59F-DA3E2CCE3576}"/>
              </a:ext>
            </a:extLst>
          </p:cNvPr>
          <p:cNvSpPr txBox="1"/>
          <p:nvPr/>
        </p:nvSpPr>
        <p:spPr>
          <a:xfrm>
            <a:off x="5726462" y="1930766"/>
            <a:ext cx="343364" cy="369332"/>
          </a:xfrm>
          <a:prstGeom prst="rect">
            <a:avLst/>
          </a:prstGeom>
          <a:noFill/>
        </p:spPr>
        <p:txBody>
          <a:bodyPr wrap="square" rtlCol="0">
            <a:spAutoFit/>
          </a:bodyPr>
          <a:lstStyle/>
          <a:p>
            <a:r>
              <a:rPr lang="en-US" sz="1800" b="1" dirty="0">
                <a:solidFill>
                  <a:srgbClr val="23D64C"/>
                </a:solidFill>
              </a:rPr>
              <a:t>X</a:t>
            </a:r>
          </a:p>
        </p:txBody>
      </p:sp>
      <p:sp>
        <p:nvSpPr>
          <p:cNvPr id="51" name="TextBox 50">
            <a:extLst>
              <a:ext uri="{FF2B5EF4-FFF2-40B4-BE49-F238E27FC236}">
                <a16:creationId xmlns:a16="http://schemas.microsoft.com/office/drawing/2014/main" id="{8510A07B-A982-5344-8B0C-5AE1FCFED7D1}"/>
              </a:ext>
            </a:extLst>
          </p:cNvPr>
          <p:cNvSpPr txBox="1"/>
          <p:nvPr/>
        </p:nvSpPr>
        <p:spPr>
          <a:xfrm>
            <a:off x="6210716" y="2300885"/>
            <a:ext cx="343364" cy="369332"/>
          </a:xfrm>
          <a:prstGeom prst="rect">
            <a:avLst/>
          </a:prstGeom>
          <a:noFill/>
        </p:spPr>
        <p:txBody>
          <a:bodyPr wrap="none" rtlCol="0">
            <a:spAutoFit/>
          </a:bodyPr>
          <a:lstStyle/>
          <a:p>
            <a:r>
              <a:rPr lang="en-US" sz="1800" b="1" dirty="0">
                <a:solidFill>
                  <a:srgbClr val="23D64C"/>
                </a:solidFill>
              </a:rPr>
              <a:t>X</a:t>
            </a:r>
          </a:p>
        </p:txBody>
      </p:sp>
      <p:sp>
        <p:nvSpPr>
          <p:cNvPr id="53" name="TextBox 52">
            <a:extLst>
              <a:ext uri="{FF2B5EF4-FFF2-40B4-BE49-F238E27FC236}">
                <a16:creationId xmlns:a16="http://schemas.microsoft.com/office/drawing/2014/main" id="{2630C8B4-E54D-144A-8C0E-B1AAD6709360}"/>
              </a:ext>
            </a:extLst>
          </p:cNvPr>
          <p:cNvSpPr txBox="1"/>
          <p:nvPr/>
        </p:nvSpPr>
        <p:spPr>
          <a:xfrm>
            <a:off x="6210716" y="1569510"/>
            <a:ext cx="343364" cy="369332"/>
          </a:xfrm>
          <a:prstGeom prst="rect">
            <a:avLst/>
          </a:prstGeom>
          <a:noFill/>
        </p:spPr>
        <p:txBody>
          <a:bodyPr wrap="square" rtlCol="0">
            <a:spAutoFit/>
          </a:bodyPr>
          <a:lstStyle/>
          <a:p>
            <a:r>
              <a:rPr lang="en-US" sz="1800" b="1" dirty="0">
                <a:solidFill>
                  <a:srgbClr val="23D64C"/>
                </a:solidFill>
              </a:rPr>
              <a:t>X</a:t>
            </a:r>
          </a:p>
        </p:txBody>
      </p:sp>
      <p:sp>
        <p:nvSpPr>
          <p:cNvPr id="55" name="TextBox 54">
            <a:extLst>
              <a:ext uri="{FF2B5EF4-FFF2-40B4-BE49-F238E27FC236}">
                <a16:creationId xmlns:a16="http://schemas.microsoft.com/office/drawing/2014/main" id="{E4B6798E-7AE0-F148-B70F-06AFA0E5B84C}"/>
              </a:ext>
            </a:extLst>
          </p:cNvPr>
          <p:cNvSpPr txBox="1"/>
          <p:nvPr/>
        </p:nvSpPr>
        <p:spPr>
          <a:xfrm>
            <a:off x="6210716" y="2645958"/>
            <a:ext cx="343364" cy="369332"/>
          </a:xfrm>
          <a:prstGeom prst="rect">
            <a:avLst/>
          </a:prstGeom>
          <a:noFill/>
        </p:spPr>
        <p:txBody>
          <a:bodyPr wrap="square" rtlCol="0">
            <a:spAutoFit/>
          </a:bodyPr>
          <a:lstStyle/>
          <a:p>
            <a:r>
              <a:rPr lang="en-US" sz="1800" b="1" dirty="0">
                <a:solidFill>
                  <a:srgbClr val="23D64C"/>
                </a:solidFill>
              </a:rPr>
              <a:t>X</a:t>
            </a:r>
          </a:p>
        </p:txBody>
      </p:sp>
      <p:sp>
        <p:nvSpPr>
          <p:cNvPr id="56" name="TextBox 55">
            <a:extLst>
              <a:ext uri="{FF2B5EF4-FFF2-40B4-BE49-F238E27FC236}">
                <a16:creationId xmlns:a16="http://schemas.microsoft.com/office/drawing/2014/main" id="{C02334E9-250B-7240-A568-B7289FAEE9E9}"/>
              </a:ext>
            </a:extLst>
          </p:cNvPr>
          <p:cNvSpPr txBox="1"/>
          <p:nvPr/>
        </p:nvSpPr>
        <p:spPr>
          <a:xfrm>
            <a:off x="6210716" y="1218437"/>
            <a:ext cx="343364" cy="369332"/>
          </a:xfrm>
          <a:prstGeom prst="rect">
            <a:avLst/>
          </a:prstGeom>
          <a:noFill/>
        </p:spPr>
        <p:txBody>
          <a:bodyPr wrap="square" rtlCol="0">
            <a:spAutoFit/>
          </a:bodyPr>
          <a:lstStyle/>
          <a:p>
            <a:r>
              <a:rPr lang="en-US" sz="1800" b="1" dirty="0">
                <a:solidFill>
                  <a:srgbClr val="23D64C"/>
                </a:solidFill>
              </a:rPr>
              <a:t>X</a:t>
            </a:r>
          </a:p>
        </p:txBody>
      </p:sp>
      <p:sp>
        <p:nvSpPr>
          <p:cNvPr id="57" name="TextBox 56">
            <a:extLst>
              <a:ext uri="{FF2B5EF4-FFF2-40B4-BE49-F238E27FC236}">
                <a16:creationId xmlns:a16="http://schemas.microsoft.com/office/drawing/2014/main" id="{9DD8D2B8-D9BF-8440-8181-5638F448C668}"/>
              </a:ext>
            </a:extLst>
          </p:cNvPr>
          <p:cNvSpPr txBox="1"/>
          <p:nvPr/>
        </p:nvSpPr>
        <p:spPr>
          <a:xfrm>
            <a:off x="6210716" y="1930766"/>
            <a:ext cx="343364" cy="369332"/>
          </a:xfrm>
          <a:prstGeom prst="rect">
            <a:avLst/>
          </a:prstGeom>
          <a:noFill/>
        </p:spPr>
        <p:txBody>
          <a:bodyPr wrap="square" rtlCol="0">
            <a:spAutoFit/>
          </a:bodyPr>
          <a:lstStyle/>
          <a:p>
            <a:r>
              <a:rPr lang="en-US" sz="1800" b="1" dirty="0">
                <a:solidFill>
                  <a:srgbClr val="23D64C"/>
                </a:solidFill>
              </a:rPr>
              <a:t>X</a:t>
            </a:r>
          </a:p>
        </p:txBody>
      </p:sp>
      <p:sp>
        <p:nvSpPr>
          <p:cNvPr id="68" name="TextBox 67">
            <a:extLst>
              <a:ext uri="{FF2B5EF4-FFF2-40B4-BE49-F238E27FC236}">
                <a16:creationId xmlns:a16="http://schemas.microsoft.com/office/drawing/2014/main" id="{4C1C2BF0-AA31-124D-B16A-A44CE37E87B4}"/>
              </a:ext>
            </a:extLst>
          </p:cNvPr>
          <p:cNvSpPr txBox="1"/>
          <p:nvPr/>
        </p:nvSpPr>
        <p:spPr>
          <a:xfrm>
            <a:off x="3247224" y="2645958"/>
            <a:ext cx="343364" cy="369332"/>
          </a:xfrm>
          <a:prstGeom prst="rect">
            <a:avLst/>
          </a:prstGeom>
          <a:noFill/>
        </p:spPr>
        <p:txBody>
          <a:bodyPr wrap="square" rtlCol="0">
            <a:spAutoFit/>
          </a:bodyPr>
          <a:lstStyle/>
          <a:p>
            <a:r>
              <a:rPr lang="en-US" sz="1800" b="1" dirty="0">
                <a:solidFill>
                  <a:srgbClr val="23D64C"/>
                </a:solidFill>
              </a:rPr>
              <a:t>X</a:t>
            </a:r>
          </a:p>
        </p:txBody>
      </p:sp>
      <p:sp>
        <p:nvSpPr>
          <p:cNvPr id="69" name="TextBox 68">
            <a:extLst>
              <a:ext uri="{FF2B5EF4-FFF2-40B4-BE49-F238E27FC236}">
                <a16:creationId xmlns:a16="http://schemas.microsoft.com/office/drawing/2014/main" id="{1B9704CF-EE2D-8048-B9B2-AEB38C2EDD8F}"/>
              </a:ext>
            </a:extLst>
          </p:cNvPr>
          <p:cNvSpPr txBox="1"/>
          <p:nvPr/>
        </p:nvSpPr>
        <p:spPr>
          <a:xfrm>
            <a:off x="3247224" y="3371967"/>
            <a:ext cx="343364" cy="369332"/>
          </a:xfrm>
          <a:prstGeom prst="rect">
            <a:avLst/>
          </a:prstGeom>
          <a:noFill/>
        </p:spPr>
        <p:txBody>
          <a:bodyPr wrap="square" rtlCol="0">
            <a:spAutoFit/>
          </a:bodyPr>
          <a:lstStyle/>
          <a:p>
            <a:r>
              <a:rPr lang="en-US" sz="1800" b="1" dirty="0">
                <a:solidFill>
                  <a:srgbClr val="23D64C"/>
                </a:solidFill>
              </a:rPr>
              <a:t>X</a:t>
            </a:r>
          </a:p>
        </p:txBody>
      </p:sp>
      <p:sp>
        <p:nvSpPr>
          <p:cNvPr id="78" name="TextBox 77">
            <a:extLst>
              <a:ext uri="{FF2B5EF4-FFF2-40B4-BE49-F238E27FC236}">
                <a16:creationId xmlns:a16="http://schemas.microsoft.com/office/drawing/2014/main" id="{9356B5AD-099F-0A4D-8786-12360243BDE8}"/>
              </a:ext>
            </a:extLst>
          </p:cNvPr>
          <p:cNvSpPr txBox="1"/>
          <p:nvPr/>
        </p:nvSpPr>
        <p:spPr>
          <a:xfrm>
            <a:off x="3247224" y="1218437"/>
            <a:ext cx="343364" cy="369332"/>
          </a:xfrm>
          <a:prstGeom prst="rect">
            <a:avLst/>
          </a:prstGeom>
          <a:noFill/>
        </p:spPr>
        <p:txBody>
          <a:bodyPr wrap="square" rtlCol="0">
            <a:spAutoFit/>
          </a:bodyPr>
          <a:lstStyle/>
          <a:p>
            <a:r>
              <a:rPr lang="en-US" sz="1800" b="1" dirty="0">
                <a:solidFill>
                  <a:srgbClr val="23D64C"/>
                </a:solidFill>
              </a:rPr>
              <a:t>X</a:t>
            </a:r>
          </a:p>
        </p:txBody>
      </p:sp>
      <p:sp>
        <p:nvSpPr>
          <p:cNvPr id="79" name="TextBox 78">
            <a:extLst>
              <a:ext uri="{FF2B5EF4-FFF2-40B4-BE49-F238E27FC236}">
                <a16:creationId xmlns:a16="http://schemas.microsoft.com/office/drawing/2014/main" id="{28179374-5AD3-DD48-BD0A-9A7C14C365C5}"/>
              </a:ext>
            </a:extLst>
          </p:cNvPr>
          <p:cNvSpPr txBox="1"/>
          <p:nvPr/>
        </p:nvSpPr>
        <p:spPr>
          <a:xfrm>
            <a:off x="3247224" y="1930766"/>
            <a:ext cx="343364" cy="369332"/>
          </a:xfrm>
          <a:prstGeom prst="rect">
            <a:avLst/>
          </a:prstGeom>
          <a:noFill/>
        </p:spPr>
        <p:txBody>
          <a:bodyPr wrap="square" rtlCol="0">
            <a:spAutoFit/>
          </a:bodyPr>
          <a:lstStyle/>
          <a:p>
            <a:r>
              <a:rPr lang="en-US" sz="1800" b="1" dirty="0">
                <a:solidFill>
                  <a:srgbClr val="23D64C"/>
                </a:solidFill>
              </a:rPr>
              <a:t>X</a:t>
            </a:r>
          </a:p>
        </p:txBody>
      </p:sp>
      <p:sp>
        <p:nvSpPr>
          <p:cNvPr id="80" name="TextBox 79">
            <a:extLst>
              <a:ext uri="{FF2B5EF4-FFF2-40B4-BE49-F238E27FC236}">
                <a16:creationId xmlns:a16="http://schemas.microsoft.com/office/drawing/2014/main" id="{CDB12A7C-2460-124C-8C20-18263FD848D0}"/>
              </a:ext>
            </a:extLst>
          </p:cNvPr>
          <p:cNvSpPr txBox="1"/>
          <p:nvPr/>
        </p:nvSpPr>
        <p:spPr>
          <a:xfrm>
            <a:off x="3247224" y="3750079"/>
            <a:ext cx="343364" cy="369332"/>
          </a:xfrm>
          <a:prstGeom prst="rect">
            <a:avLst/>
          </a:prstGeom>
          <a:noFill/>
        </p:spPr>
        <p:txBody>
          <a:bodyPr wrap="square" rtlCol="0">
            <a:spAutoFit/>
          </a:bodyPr>
          <a:lstStyle/>
          <a:p>
            <a:r>
              <a:rPr lang="en-US" sz="1800" b="1" dirty="0">
                <a:solidFill>
                  <a:srgbClr val="23D64C"/>
                </a:solidFill>
              </a:rPr>
              <a:t>X</a:t>
            </a:r>
          </a:p>
        </p:txBody>
      </p:sp>
      <p:sp>
        <p:nvSpPr>
          <p:cNvPr id="81" name="TextBox 80">
            <a:extLst>
              <a:ext uri="{FF2B5EF4-FFF2-40B4-BE49-F238E27FC236}">
                <a16:creationId xmlns:a16="http://schemas.microsoft.com/office/drawing/2014/main" id="{413C9DF0-3E7B-8746-9FDF-1BFA9628440C}"/>
              </a:ext>
            </a:extLst>
          </p:cNvPr>
          <p:cNvSpPr txBox="1"/>
          <p:nvPr/>
        </p:nvSpPr>
        <p:spPr>
          <a:xfrm>
            <a:off x="6720601" y="2300885"/>
            <a:ext cx="343364" cy="369332"/>
          </a:xfrm>
          <a:prstGeom prst="rect">
            <a:avLst/>
          </a:prstGeom>
          <a:noFill/>
        </p:spPr>
        <p:txBody>
          <a:bodyPr wrap="none" rtlCol="0">
            <a:spAutoFit/>
          </a:bodyPr>
          <a:lstStyle/>
          <a:p>
            <a:r>
              <a:rPr lang="en-US" sz="1800" b="1" dirty="0">
                <a:solidFill>
                  <a:srgbClr val="23D64C"/>
                </a:solidFill>
              </a:rPr>
              <a:t>X</a:t>
            </a:r>
          </a:p>
        </p:txBody>
      </p:sp>
      <p:sp>
        <p:nvSpPr>
          <p:cNvPr id="82" name="TextBox 81">
            <a:extLst>
              <a:ext uri="{FF2B5EF4-FFF2-40B4-BE49-F238E27FC236}">
                <a16:creationId xmlns:a16="http://schemas.microsoft.com/office/drawing/2014/main" id="{D473A6BF-AC28-1842-BB1F-1B0C643EE8C9}"/>
              </a:ext>
            </a:extLst>
          </p:cNvPr>
          <p:cNvSpPr txBox="1"/>
          <p:nvPr/>
        </p:nvSpPr>
        <p:spPr>
          <a:xfrm>
            <a:off x="6720601" y="1569510"/>
            <a:ext cx="343364" cy="369332"/>
          </a:xfrm>
          <a:prstGeom prst="rect">
            <a:avLst/>
          </a:prstGeom>
          <a:noFill/>
        </p:spPr>
        <p:txBody>
          <a:bodyPr wrap="square" rtlCol="0">
            <a:spAutoFit/>
          </a:bodyPr>
          <a:lstStyle/>
          <a:p>
            <a:r>
              <a:rPr lang="en-US" sz="1800" b="1" dirty="0">
                <a:solidFill>
                  <a:srgbClr val="23D64C"/>
                </a:solidFill>
              </a:rPr>
              <a:t>X</a:t>
            </a:r>
          </a:p>
        </p:txBody>
      </p:sp>
      <p:sp>
        <p:nvSpPr>
          <p:cNvPr id="83" name="TextBox 82">
            <a:extLst>
              <a:ext uri="{FF2B5EF4-FFF2-40B4-BE49-F238E27FC236}">
                <a16:creationId xmlns:a16="http://schemas.microsoft.com/office/drawing/2014/main" id="{F92B41DC-0B0D-8D43-9ECA-96D1C005629A}"/>
              </a:ext>
            </a:extLst>
          </p:cNvPr>
          <p:cNvSpPr txBox="1"/>
          <p:nvPr/>
        </p:nvSpPr>
        <p:spPr>
          <a:xfrm>
            <a:off x="6720601" y="3011070"/>
            <a:ext cx="343364" cy="369332"/>
          </a:xfrm>
          <a:prstGeom prst="rect">
            <a:avLst/>
          </a:prstGeom>
          <a:noFill/>
        </p:spPr>
        <p:txBody>
          <a:bodyPr wrap="square" rtlCol="0">
            <a:spAutoFit/>
          </a:bodyPr>
          <a:lstStyle/>
          <a:p>
            <a:r>
              <a:rPr lang="en-US" sz="1800" b="1" dirty="0">
                <a:solidFill>
                  <a:srgbClr val="23D64C"/>
                </a:solidFill>
              </a:rPr>
              <a:t>X</a:t>
            </a:r>
          </a:p>
        </p:txBody>
      </p:sp>
      <p:sp>
        <p:nvSpPr>
          <p:cNvPr id="84" name="TextBox 83">
            <a:extLst>
              <a:ext uri="{FF2B5EF4-FFF2-40B4-BE49-F238E27FC236}">
                <a16:creationId xmlns:a16="http://schemas.microsoft.com/office/drawing/2014/main" id="{DE34E8F4-19AD-AC48-AF54-BD55DC1F935D}"/>
              </a:ext>
            </a:extLst>
          </p:cNvPr>
          <p:cNvSpPr txBox="1"/>
          <p:nvPr/>
        </p:nvSpPr>
        <p:spPr>
          <a:xfrm>
            <a:off x="6720601" y="2645958"/>
            <a:ext cx="343364" cy="369332"/>
          </a:xfrm>
          <a:prstGeom prst="rect">
            <a:avLst/>
          </a:prstGeom>
          <a:noFill/>
        </p:spPr>
        <p:txBody>
          <a:bodyPr wrap="square" rtlCol="0">
            <a:spAutoFit/>
          </a:bodyPr>
          <a:lstStyle/>
          <a:p>
            <a:r>
              <a:rPr lang="en-US" sz="1800" b="1" dirty="0">
                <a:solidFill>
                  <a:srgbClr val="23D64C"/>
                </a:solidFill>
              </a:rPr>
              <a:t>X</a:t>
            </a:r>
          </a:p>
        </p:txBody>
      </p:sp>
      <p:sp>
        <p:nvSpPr>
          <p:cNvPr id="85" name="TextBox 84">
            <a:extLst>
              <a:ext uri="{FF2B5EF4-FFF2-40B4-BE49-F238E27FC236}">
                <a16:creationId xmlns:a16="http://schemas.microsoft.com/office/drawing/2014/main" id="{02E56777-2478-AB47-8117-CF4B2AA1CEF0}"/>
              </a:ext>
            </a:extLst>
          </p:cNvPr>
          <p:cNvSpPr txBox="1"/>
          <p:nvPr/>
        </p:nvSpPr>
        <p:spPr>
          <a:xfrm>
            <a:off x="6720601" y="3371967"/>
            <a:ext cx="343364" cy="369332"/>
          </a:xfrm>
          <a:prstGeom prst="rect">
            <a:avLst/>
          </a:prstGeom>
          <a:noFill/>
        </p:spPr>
        <p:txBody>
          <a:bodyPr wrap="square" rtlCol="0">
            <a:spAutoFit/>
          </a:bodyPr>
          <a:lstStyle/>
          <a:p>
            <a:r>
              <a:rPr lang="en-US" sz="1800" b="1" dirty="0">
                <a:solidFill>
                  <a:srgbClr val="23D64C"/>
                </a:solidFill>
              </a:rPr>
              <a:t>X</a:t>
            </a:r>
          </a:p>
        </p:txBody>
      </p:sp>
      <p:sp>
        <p:nvSpPr>
          <p:cNvPr id="86" name="TextBox 85">
            <a:extLst>
              <a:ext uri="{FF2B5EF4-FFF2-40B4-BE49-F238E27FC236}">
                <a16:creationId xmlns:a16="http://schemas.microsoft.com/office/drawing/2014/main" id="{F4C58F3C-B5BB-0448-818C-C7AD9FBEFC28}"/>
              </a:ext>
            </a:extLst>
          </p:cNvPr>
          <p:cNvSpPr txBox="1"/>
          <p:nvPr/>
        </p:nvSpPr>
        <p:spPr>
          <a:xfrm>
            <a:off x="6720601" y="1218437"/>
            <a:ext cx="343364" cy="369332"/>
          </a:xfrm>
          <a:prstGeom prst="rect">
            <a:avLst/>
          </a:prstGeom>
          <a:noFill/>
        </p:spPr>
        <p:txBody>
          <a:bodyPr wrap="square" rtlCol="0">
            <a:spAutoFit/>
          </a:bodyPr>
          <a:lstStyle/>
          <a:p>
            <a:r>
              <a:rPr lang="en-US" sz="1800" b="1" dirty="0">
                <a:solidFill>
                  <a:srgbClr val="23D64C"/>
                </a:solidFill>
              </a:rPr>
              <a:t>X</a:t>
            </a:r>
          </a:p>
        </p:txBody>
      </p:sp>
      <p:sp>
        <p:nvSpPr>
          <p:cNvPr id="87" name="TextBox 86">
            <a:extLst>
              <a:ext uri="{FF2B5EF4-FFF2-40B4-BE49-F238E27FC236}">
                <a16:creationId xmlns:a16="http://schemas.microsoft.com/office/drawing/2014/main" id="{26D19143-BFF5-BE40-82AB-C1FCBEF3D974}"/>
              </a:ext>
            </a:extLst>
          </p:cNvPr>
          <p:cNvSpPr txBox="1"/>
          <p:nvPr/>
        </p:nvSpPr>
        <p:spPr>
          <a:xfrm>
            <a:off x="6720601" y="1930766"/>
            <a:ext cx="343364" cy="369332"/>
          </a:xfrm>
          <a:prstGeom prst="rect">
            <a:avLst/>
          </a:prstGeom>
          <a:noFill/>
        </p:spPr>
        <p:txBody>
          <a:bodyPr wrap="square" rtlCol="0">
            <a:spAutoFit/>
          </a:bodyPr>
          <a:lstStyle/>
          <a:p>
            <a:r>
              <a:rPr lang="en-US" sz="1800" b="1" dirty="0">
                <a:solidFill>
                  <a:srgbClr val="23D64C"/>
                </a:solidFill>
              </a:rPr>
              <a:t>X</a:t>
            </a:r>
          </a:p>
        </p:txBody>
      </p:sp>
      <p:sp>
        <p:nvSpPr>
          <p:cNvPr id="88" name="TextBox 87">
            <a:extLst>
              <a:ext uri="{FF2B5EF4-FFF2-40B4-BE49-F238E27FC236}">
                <a16:creationId xmlns:a16="http://schemas.microsoft.com/office/drawing/2014/main" id="{1287CA92-038C-594D-9D69-041176FE0312}"/>
              </a:ext>
            </a:extLst>
          </p:cNvPr>
          <p:cNvSpPr txBox="1"/>
          <p:nvPr/>
        </p:nvSpPr>
        <p:spPr>
          <a:xfrm>
            <a:off x="6720601" y="3750079"/>
            <a:ext cx="343364" cy="369332"/>
          </a:xfrm>
          <a:prstGeom prst="rect">
            <a:avLst/>
          </a:prstGeom>
          <a:noFill/>
        </p:spPr>
        <p:txBody>
          <a:bodyPr wrap="square" rtlCol="0">
            <a:spAutoFit/>
          </a:bodyPr>
          <a:lstStyle/>
          <a:p>
            <a:r>
              <a:rPr lang="en-US" sz="1800" b="1" dirty="0">
                <a:solidFill>
                  <a:srgbClr val="23D64C"/>
                </a:solidFill>
              </a:rPr>
              <a:t>X</a:t>
            </a:r>
          </a:p>
        </p:txBody>
      </p:sp>
      <p:sp>
        <p:nvSpPr>
          <p:cNvPr id="92" name="TextBox 91">
            <a:extLst>
              <a:ext uri="{FF2B5EF4-FFF2-40B4-BE49-F238E27FC236}">
                <a16:creationId xmlns:a16="http://schemas.microsoft.com/office/drawing/2014/main" id="{666C7F2C-5FE3-FB41-9E6F-3EB62B8A2FCC}"/>
              </a:ext>
            </a:extLst>
          </p:cNvPr>
          <p:cNvSpPr txBox="1"/>
          <p:nvPr/>
        </p:nvSpPr>
        <p:spPr>
          <a:xfrm>
            <a:off x="7190744" y="2300885"/>
            <a:ext cx="343364" cy="369332"/>
          </a:xfrm>
          <a:prstGeom prst="rect">
            <a:avLst/>
          </a:prstGeom>
          <a:noFill/>
        </p:spPr>
        <p:txBody>
          <a:bodyPr wrap="none" rtlCol="0">
            <a:spAutoFit/>
          </a:bodyPr>
          <a:lstStyle/>
          <a:p>
            <a:r>
              <a:rPr lang="en-US" sz="1800" b="1" dirty="0">
                <a:solidFill>
                  <a:srgbClr val="23D64C"/>
                </a:solidFill>
              </a:rPr>
              <a:t>X</a:t>
            </a:r>
          </a:p>
        </p:txBody>
      </p:sp>
      <p:sp>
        <p:nvSpPr>
          <p:cNvPr id="93" name="TextBox 92">
            <a:extLst>
              <a:ext uri="{FF2B5EF4-FFF2-40B4-BE49-F238E27FC236}">
                <a16:creationId xmlns:a16="http://schemas.microsoft.com/office/drawing/2014/main" id="{A9978E16-F822-0F48-9013-7A69EC2BEAA8}"/>
              </a:ext>
            </a:extLst>
          </p:cNvPr>
          <p:cNvSpPr txBox="1"/>
          <p:nvPr/>
        </p:nvSpPr>
        <p:spPr>
          <a:xfrm>
            <a:off x="7190744" y="1569510"/>
            <a:ext cx="343364" cy="369332"/>
          </a:xfrm>
          <a:prstGeom prst="rect">
            <a:avLst/>
          </a:prstGeom>
          <a:noFill/>
        </p:spPr>
        <p:txBody>
          <a:bodyPr wrap="square" rtlCol="0">
            <a:spAutoFit/>
          </a:bodyPr>
          <a:lstStyle/>
          <a:p>
            <a:r>
              <a:rPr lang="en-US" sz="1800" b="1" dirty="0">
                <a:solidFill>
                  <a:srgbClr val="23D64C"/>
                </a:solidFill>
              </a:rPr>
              <a:t>X</a:t>
            </a:r>
          </a:p>
        </p:txBody>
      </p:sp>
      <p:sp>
        <p:nvSpPr>
          <p:cNvPr id="94" name="TextBox 93">
            <a:extLst>
              <a:ext uri="{FF2B5EF4-FFF2-40B4-BE49-F238E27FC236}">
                <a16:creationId xmlns:a16="http://schemas.microsoft.com/office/drawing/2014/main" id="{3368EF13-7246-654E-ACBE-5A6E89D031BD}"/>
              </a:ext>
            </a:extLst>
          </p:cNvPr>
          <p:cNvSpPr txBox="1"/>
          <p:nvPr/>
        </p:nvSpPr>
        <p:spPr>
          <a:xfrm>
            <a:off x="7190744" y="1218437"/>
            <a:ext cx="343364" cy="369332"/>
          </a:xfrm>
          <a:prstGeom prst="rect">
            <a:avLst/>
          </a:prstGeom>
          <a:noFill/>
        </p:spPr>
        <p:txBody>
          <a:bodyPr wrap="square" rtlCol="0">
            <a:spAutoFit/>
          </a:bodyPr>
          <a:lstStyle/>
          <a:p>
            <a:r>
              <a:rPr lang="en-US" sz="1800" b="1" dirty="0">
                <a:solidFill>
                  <a:srgbClr val="23D64C"/>
                </a:solidFill>
              </a:rPr>
              <a:t>X</a:t>
            </a:r>
          </a:p>
        </p:txBody>
      </p:sp>
      <p:sp>
        <p:nvSpPr>
          <p:cNvPr id="95" name="TextBox 94">
            <a:extLst>
              <a:ext uri="{FF2B5EF4-FFF2-40B4-BE49-F238E27FC236}">
                <a16:creationId xmlns:a16="http://schemas.microsoft.com/office/drawing/2014/main" id="{B5C2EB7E-0B38-E448-844B-8F03308E72B8}"/>
              </a:ext>
            </a:extLst>
          </p:cNvPr>
          <p:cNvSpPr txBox="1"/>
          <p:nvPr/>
        </p:nvSpPr>
        <p:spPr>
          <a:xfrm>
            <a:off x="7190744" y="1930766"/>
            <a:ext cx="343364" cy="369332"/>
          </a:xfrm>
          <a:prstGeom prst="rect">
            <a:avLst/>
          </a:prstGeom>
          <a:noFill/>
        </p:spPr>
        <p:txBody>
          <a:bodyPr wrap="square" rtlCol="0">
            <a:spAutoFit/>
          </a:bodyPr>
          <a:lstStyle/>
          <a:p>
            <a:r>
              <a:rPr lang="en-US" sz="1800" b="1" dirty="0">
                <a:solidFill>
                  <a:srgbClr val="23D64C"/>
                </a:solidFill>
              </a:rPr>
              <a:t>X</a:t>
            </a:r>
          </a:p>
        </p:txBody>
      </p:sp>
      <p:sp>
        <p:nvSpPr>
          <p:cNvPr id="105" name="TextBox 104">
            <a:extLst>
              <a:ext uri="{FF2B5EF4-FFF2-40B4-BE49-F238E27FC236}">
                <a16:creationId xmlns:a16="http://schemas.microsoft.com/office/drawing/2014/main" id="{F652EA3E-89EC-BA4C-B952-0DFA82594737}"/>
              </a:ext>
            </a:extLst>
          </p:cNvPr>
          <p:cNvSpPr txBox="1"/>
          <p:nvPr/>
        </p:nvSpPr>
        <p:spPr>
          <a:xfrm>
            <a:off x="7672373" y="2300885"/>
            <a:ext cx="343364" cy="369332"/>
          </a:xfrm>
          <a:prstGeom prst="rect">
            <a:avLst/>
          </a:prstGeom>
          <a:noFill/>
        </p:spPr>
        <p:txBody>
          <a:bodyPr wrap="none" rtlCol="0">
            <a:spAutoFit/>
          </a:bodyPr>
          <a:lstStyle/>
          <a:p>
            <a:r>
              <a:rPr lang="en-US" sz="1800" b="1" dirty="0">
                <a:solidFill>
                  <a:srgbClr val="23D64C"/>
                </a:solidFill>
              </a:rPr>
              <a:t>X</a:t>
            </a:r>
          </a:p>
        </p:txBody>
      </p:sp>
      <p:sp>
        <p:nvSpPr>
          <p:cNvPr id="106" name="TextBox 105">
            <a:extLst>
              <a:ext uri="{FF2B5EF4-FFF2-40B4-BE49-F238E27FC236}">
                <a16:creationId xmlns:a16="http://schemas.microsoft.com/office/drawing/2014/main" id="{7A72A176-CED6-5542-BDB2-2D53EAAA36AD}"/>
              </a:ext>
            </a:extLst>
          </p:cNvPr>
          <p:cNvSpPr txBox="1"/>
          <p:nvPr/>
        </p:nvSpPr>
        <p:spPr>
          <a:xfrm>
            <a:off x="7672373" y="1569510"/>
            <a:ext cx="343364" cy="369332"/>
          </a:xfrm>
          <a:prstGeom prst="rect">
            <a:avLst/>
          </a:prstGeom>
          <a:noFill/>
        </p:spPr>
        <p:txBody>
          <a:bodyPr wrap="square" rtlCol="0">
            <a:spAutoFit/>
          </a:bodyPr>
          <a:lstStyle/>
          <a:p>
            <a:r>
              <a:rPr lang="en-US" sz="1800" b="1" dirty="0">
                <a:solidFill>
                  <a:srgbClr val="23D64C"/>
                </a:solidFill>
              </a:rPr>
              <a:t>X</a:t>
            </a:r>
          </a:p>
        </p:txBody>
      </p:sp>
      <p:sp>
        <p:nvSpPr>
          <p:cNvPr id="107" name="TextBox 106">
            <a:extLst>
              <a:ext uri="{FF2B5EF4-FFF2-40B4-BE49-F238E27FC236}">
                <a16:creationId xmlns:a16="http://schemas.microsoft.com/office/drawing/2014/main" id="{39D495CC-82E7-F043-A476-74A796BA6B70}"/>
              </a:ext>
            </a:extLst>
          </p:cNvPr>
          <p:cNvSpPr txBox="1"/>
          <p:nvPr/>
        </p:nvSpPr>
        <p:spPr>
          <a:xfrm>
            <a:off x="7672373" y="2645958"/>
            <a:ext cx="343364" cy="369332"/>
          </a:xfrm>
          <a:prstGeom prst="rect">
            <a:avLst/>
          </a:prstGeom>
          <a:noFill/>
        </p:spPr>
        <p:txBody>
          <a:bodyPr wrap="square" rtlCol="0">
            <a:spAutoFit/>
          </a:bodyPr>
          <a:lstStyle/>
          <a:p>
            <a:r>
              <a:rPr lang="en-US" sz="1800" b="1" dirty="0">
                <a:solidFill>
                  <a:srgbClr val="23D64C"/>
                </a:solidFill>
              </a:rPr>
              <a:t>X</a:t>
            </a:r>
          </a:p>
        </p:txBody>
      </p:sp>
      <p:sp>
        <p:nvSpPr>
          <p:cNvPr id="108" name="TextBox 107">
            <a:extLst>
              <a:ext uri="{FF2B5EF4-FFF2-40B4-BE49-F238E27FC236}">
                <a16:creationId xmlns:a16="http://schemas.microsoft.com/office/drawing/2014/main" id="{92FD703C-0116-D54B-920C-EDE032C38D05}"/>
              </a:ext>
            </a:extLst>
          </p:cNvPr>
          <p:cNvSpPr txBox="1"/>
          <p:nvPr/>
        </p:nvSpPr>
        <p:spPr>
          <a:xfrm>
            <a:off x="7672373" y="1218437"/>
            <a:ext cx="343364" cy="369332"/>
          </a:xfrm>
          <a:prstGeom prst="rect">
            <a:avLst/>
          </a:prstGeom>
          <a:noFill/>
        </p:spPr>
        <p:txBody>
          <a:bodyPr wrap="square" rtlCol="0">
            <a:spAutoFit/>
          </a:bodyPr>
          <a:lstStyle/>
          <a:p>
            <a:r>
              <a:rPr lang="en-US" sz="1800" b="1" dirty="0">
                <a:solidFill>
                  <a:srgbClr val="23D64C"/>
                </a:solidFill>
              </a:rPr>
              <a:t>X</a:t>
            </a:r>
          </a:p>
        </p:txBody>
      </p:sp>
      <p:sp>
        <p:nvSpPr>
          <p:cNvPr id="110" name="TextBox 109">
            <a:extLst>
              <a:ext uri="{FF2B5EF4-FFF2-40B4-BE49-F238E27FC236}">
                <a16:creationId xmlns:a16="http://schemas.microsoft.com/office/drawing/2014/main" id="{9B1BCCD7-EC17-E949-8C54-139C7383F15D}"/>
              </a:ext>
            </a:extLst>
          </p:cNvPr>
          <p:cNvSpPr txBox="1"/>
          <p:nvPr/>
        </p:nvSpPr>
        <p:spPr>
          <a:xfrm>
            <a:off x="7672373" y="1930766"/>
            <a:ext cx="343364" cy="369332"/>
          </a:xfrm>
          <a:prstGeom prst="rect">
            <a:avLst/>
          </a:prstGeom>
          <a:noFill/>
        </p:spPr>
        <p:txBody>
          <a:bodyPr wrap="square" rtlCol="0">
            <a:spAutoFit/>
          </a:bodyPr>
          <a:lstStyle/>
          <a:p>
            <a:r>
              <a:rPr lang="en-US" sz="1800" b="1" dirty="0">
                <a:solidFill>
                  <a:srgbClr val="23D64C"/>
                </a:solidFill>
              </a:rPr>
              <a:t>X</a:t>
            </a:r>
          </a:p>
        </p:txBody>
      </p:sp>
      <p:sp>
        <p:nvSpPr>
          <p:cNvPr id="111" name="TextBox 110">
            <a:extLst>
              <a:ext uri="{FF2B5EF4-FFF2-40B4-BE49-F238E27FC236}">
                <a16:creationId xmlns:a16="http://schemas.microsoft.com/office/drawing/2014/main" id="{F4E21F48-9B2C-B440-A8F6-B640BD8D5C88}"/>
              </a:ext>
            </a:extLst>
          </p:cNvPr>
          <p:cNvSpPr txBox="1"/>
          <p:nvPr/>
        </p:nvSpPr>
        <p:spPr>
          <a:xfrm>
            <a:off x="8183938" y="2300885"/>
            <a:ext cx="343364" cy="369332"/>
          </a:xfrm>
          <a:prstGeom prst="rect">
            <a:avLst/>
          </a:prstGeom>
          <a:noFill/>
        </p:spPr>
        <p:txBody>
          <a:bodyPr wrap="none" rtlCol="0">
            <a:spAutoFit/>
          </a:bodyPr>
          <a:lstStyle/>
          <a:p>
            <a:r>
              <a:rPr lang="en-US" sz="1800" b="1" dirty="0">
                <a:solidFill>
                  <a:srgbClr val="23D64C"/>
                </a:solidFill>
              </a:rPr>
              <a:t>X</a:t>
            </a:r>
          </a:p>
        </p:txBody>
      </p:sp>
      <p:sp>
        <p:nvSpPr>
          <p:cNvPr id="112" name="TextBox 111">
            <a:extLst>
              <a:ext uri="{FF2B5EF4-FFF2-40B4-BE49-F238E27FC236}">
                <a16:creationId xmlns:a16="http://schemas.microsoft.com/office/drawing/2014/main" id="{03FFD6B6-809E-9749-8676-9038F4569D58}"/>
              </a:ext>
            </a:extLst>
          </p:cNvPr>
          <p:cNvSpPr txBox="1"/>
          <p:nvPr/>
        </p:nvSpPr>
        <p:spPr>
          <a:xfrm>
            <a:off x="8183938" y="3371967"/>
            <a:ext cx="343364" cy="369332"/>
          </a:xfrm>
          <a:prstGeom prst="rect">
            <a:avLst/>
          </a:prstGeom>
          <a:noFill/>
        </p:spPr>
        <p:txBody>
          <a:bodyPr wrap="square" rtlCol="0">
            <a:spAutoFit/>
          </a:bodyPr>
          <a:lstStyle/>
          <a:p>
            <a:r>
              <a:rPr lang="en-US" sz="1800" b="1" dirty="0">
                <a:solidFill>
                  <a:srgbClr val="23D64C"/>
                </a:solidFill>
              </a:rPr>
              <a:t>X</a:t>
            </a:r>
          </a:p>
        </p:txBody>
      </p:sp>
      <p:sp>
        <p:nvSpPr>
          <p:cNvPr id="113" name="TextBox 112">
            <a:extLst>
              <a:ext uri="{FF2B5EF4-FFF2-40B4-BE49-F238E27FC236}">
                <a16:creationId xmlns:a16="http://schemas.microsoft.com/office/drawing/2014/main" id="{434BDAA7-D8E7-3246-868A-F07CAEA02FF0}"/>
              </a:ext>
            </a:extLst>
          </p:cNvPr>
          <p:cNvSpPr txBox="1"/>
          <p:nvPr/>
        </p:nvSpPr>
        <p:spPr>
          <a:xfrm>
            <a:off x="8183938" y="3750079"/>
            <a:ext cx="343364" cy="369332"/>
          </a:xfrm>
          <a:prstGeom prst="rect">
            <a:avLst/>
          </a:prstGeom>
          <a:noFill/>
        </p:spPr>
        <p:txBody>
          <a:bodyPr wrap="square" rtlCol="0">
            <a:spAutoFit/>
          </a:bodyPr>
          <a:lstStyle/>
          <a:p>
            <a:r>
              <a:rPr lang="en-US" sz="1800" b="1" dirty="0">
                <a:solidFill>
                  <a:srgbClr val="23D64C"/>
                </a:solidFill>
              </a:rPr>
              <a:t>X</a:t>
            </a:r>
          </a:p>
        </p:txBody>
      </p:sp>
      <p:sp>
        <p:nvSpPr>
          <p:cNvPr id="114" name="TextBox 113">
            <a:extLst>
              <a:ext uri="{FF2B5EF4-FFF2-40B4-BE49-F238E27FC236}">
                <a16:creationId xmlns:a16="http://schemas.microsoft.com/office/drawing/2014/main" id="{4B235F76-FB27-664C-AD47-ABE9C481C45C}"/>
              </a:ext>
            </a:extLst>
          </p:cNvPr>
          <p:cNvSpPr txBox="1"/>
          <p:nvPr/>
        </p:nvSpPr>
        <p:spPr>
          <a:xfrm>
            <a:off x="8183938" y="1569510"/>
            <a:ext cx="343364" cy="369332"/>
          </a:xfrm>
          <a:prstGeom prst="rect">
            <a:avLst/>
          </a:prstGeom>
          <a:noFill/>
        </p:spPr>
        <p:txBody>
          <a:bodyPr wrap="square" rtlCol="0">
            <a:spAutoFit/>
          </a:bodyPr>
          <a:lstStyle/>
          <a:p>
            <a:r>
              <a:rPr lang="en-US" sz="1800" b="1" dirty="0">
                <a:solidFill>
                  <a:srgbClr val="23D64C"/>
                </a:solidFill>
              </a:rPr>
              <a:t>X</a:t>
            </a:r>
          </a:p>
        </p:txBody>
      </p:sp>
      <p:sp>
        <p:nvSpPr>
          <p:cNvPr id="116" name="TextBox 115">
            <a:extLst>
              <a:ext uri="{FF2B5EF4-FFF2-40B4-BE49-F238E27FC236}">
                <a16:creationId xmlns:a16="http://schemas.microsoft.com/office/drawing/2014/main" id="{14B22864-03EE-9B40-A773-4FE861865E31}"/>
              </a:ext>
            </a:extLst>
          </p:cNvPr>
          <p:cNvSpPr txBox="1"/>
          <p:nvPr/>
        </p:nvSpPr>
        <p:spPr>
          <a:xfrm>
            <a:off x="8685017" y="3371967"/>
            <a:ext cx="343364" cy="369332"/>
          </a:xfrm>
          <a:prstGeom prst="rect">
            <a:avLst/>
          </a:prstGeom>
          <a:noFill/>
        </p:spPr>
        <p:txBody>
          <a:bodyPr wrap="square" rtlCol="0">
            <a:spAutoFit/>
          </a:bodyPr>
          <a:lstStyle/>
          <a:p>
            <a:r>
              <a:rPr lang="en-US" sz="1800" b="1" dirty="0">
                <a:solidFill>
                  <a:srgbClr val="23D64C"/>
                </a:solidFill>
              </a:rPr>
              <a:t>X</a:t>
            </a:r>
          </a:p>
        </p:txBody>
      </p:sp>
      <p:sp>
        <p:nvSpPr>
          <p:cNvPr id="117" name="TextBox 116">
            <a:extLst>
              <a:ext uri="{FF2B5EF4-FFF2-40B4-BE49-F238E27FC236}">
                <a16:creationId xmlns:a16="http://schemas.microsoft.com/office/drawing/2014/main" id="{1A1E2D86-E9C2-DD41-ABAA-A3B3B5C9B7C6}"/>
              </a:ext>
            </a:extLst>
          </p:cNvPr>
          <p:cNvSpPr txBox="1"/>
          <p:nvPr/>
        </p:nvSpPr>
        <p:spPr>
          <a:xfrm>
            <a:off x="8685017" y="3750079"/>
            <a:ext cx="343364" cy="369332"/>
          </a:xfrm>
          <a:prstGeom prst="rect">
            <a:avLst/>
          </a:prstGeom>
          <a:noFill/>
        </p:spPr>
        <p:txBody>
          <a:bodyPr wrap="square" rtlCol="0">
            <a:spAutoFit/>
          </a:bodyPr>
          <a:lstStyle/>
          <a:p>
            <a:r>
              <a:rPr lang="en-US" sz="1800" b="1" dirty="0">
                <a:solidFill>
                  <a:srgbClr val="23D64C"/>
                </a:solidFill>
              </a:rPr>
              <a:t>X</a:t>
            </a:r>
          </a:p>
        </p:txBody>
      </p:sp>
      <p:sp>
        <p:nvSpPr>
          <p:cNvPr id="118" name="TextBox 117">
            <a:extLst>
              <a:ext uri="{FF2B5EF4-FFF2-40B4-BE49-F238E27FC236}">
                <a16:creationId xmlns:a16="http://schemas.microsoft.com/office/drawing/2014/main" id="{700DB931-0659-6E43-A39E-C39E9D0088F2}"/>
              </a:ext>
            </a:extLst>
          </p:cNvPr>
          <p:cNvSpPr txBox="1"/>
          <p:nvPr/>
        </p:nvSpPr>
        <p:spPr>
          <a:xfrm>
            <a:off x="8685017" y="1569510"/>
            <a:ext cx="343364" cy="369332"/>
          </a:xfrm>
          <a:prstGeom prst="rect">
            <a:avLst/>
          </a:prstGeom>
          <a:noFill/>
        </p:spPr>
        <p:txBody>
          <a:bodyPr wrap="square" rtlCol="0">
            <a:spAutoFit/>
          </a:bodyPr>
          <a:lstStyle/>
          <a:p>
            <a:r>
              <a:rPr lang="en-US" sz="1800" b="1" dirty="0">
                <a:solidFill>
                  <a:srgbClr val="23D64C"/>
                </a:solidFill>
              </a:rPr>
              <a:t>X</a:t>
            </a:r>
          </a:p>
        </p:txBody>
      </p:sp>
      <p:sp>
        <p:nvSpPr>
          <p:cNvPr id="119" name="TextBox 118">
            <a:extLst>
              <a:ext uri="{FF2B5EF4-FFF2-40B4-BE49-F238E27FC236}">
                <a16:creationId xmlns:a16="http://schemas.microsoft.com/office/drawing/2014/main" id="{B202740D-5E2C-0342-BA79-C87D07CFE7FB}"/>
              </a:ext>
            </a:extLst>
          </p:cNvPr>
          <p:cNvSpPr txBox="1"/>
          <p:nvPr/>
        </p:nvSpPr>
        <p:spPr>
          <a:xfrm>
            <a:off x="9178068" y="2300885"/>
            <a:ext cx="343364" cy="369332"/>
          </a:xfrm>
          <a:prstGeom prst="rect">
            <a:avLst/>
          </a:prstGeom>
          <a:noFill/>
        </p:spPr>
        <p:txBody>
          <a:bodyPr wrap="none" rtlCol="0">
            <a:spAutoFit/>
          </a:bodyPr>
          <a:lstStyle/>
          <a:p>
            <a:r>
              <a:rPr lang="en-US" sz="1800" b="1" dirty="0">
                <a:solidFill>
                  <a:srgbClr val="23D64C"/>
                </a:solidFill>
              </a:rPr>
              <a:t>X</a:t>
            </a:r>
          </a:p>
        </p:txBody>
      </p:sp>
      <p:sp>
        <p:nvSpPr>
          <p:cNvPr id="120" name="TextBox 119">
            <a:extLst>
              <a:ext uri="{FF2B5EF4-FFF2-40B4-BE49-F238E27FC236}">
                <a16:creationId xmlns:a16="http://schemas.microsoft.com/office/drawing/2014/main" id="{DFC4BFFB-6D1B-D64A-B7EA-C5A55DAE597A}"/>
              </a:ext>
            </a:extLst>
          </p:cNvPr>
          <p:cNvSpPr txBox="1"/>
          <p:nvPr/>
        </p:nvSpPr>
        <p:spPr>
          <a:xfrm>
            <a:off x="9178068" y="1569510"/>
            <a:ext cx="343364" cy="369332"/>
          </a:xfrm>
          <a:prstGeom prst="rect">
            <a:avLst/>
          </a:prstGeom>
          <a:noFill/>
        </p:spPr>
        <p:txBody>
          <a:bodyPr wrap="square" rtlCol="0">
            <a:spAutoFit/>
          </a:bodyPr>
          <a:lstStyle/>
          <a:p>
            <a:r>
              <a:rPr lang="en-US" sz="1800" b="1" dirty="0">
                <a:solidFill>
                  <a:srgbClr val="23D64C"/>
                </a:solidFill>
              </a:rPr>
              <a:t>X</a:t>
            </a:r>
          </a:p>
        </p:txBody>
      </p:sp>
      <p:sp>
        <p:nvSpPr>
          <p:cNvPr id="121" name="TextBox 120">
            <a:extLst>
              <a:ext uri="{FF2B5EF4-FFF2-40B4-BE49-F238E27FC236}">
                <a16:creationId xmlns:a16="http://schemas.microsoft.com/office/drawing/2014/main" id="{B1FDF96E-2E0D-4E4A-B252-2E36EDFBBDEA}"/>
              </a:ext>
            </a:extLst>
          </p:cNvPr>
          <p:cNvSpPr txBox="1"/>
          <p:nvPr/>
        </p:nvSpPr>
        <p:spPr>
          <a:xfrm>
            <a:off x="9178068" y="3011070"/>
            <a:ext cx="343364" cy="369332"/>
          </a:xfrm>
          <a:prstGeom prst="rect">
            <a:avLst/>
          </a:prstGeom>
          <a:noFill/>
        </p:spPr>
        <p:txBody>
          <a:bodyPr wrap="square" rtlCol="0">
            <a:spAutoFit/>
          </a:bodyPr>
          <a:lstStyle/>
          <a:p>
            <a:r>
              <a:rPr lang="en-US" sz="1800" b="1" dirty="0">
                <a:solidFill>
                  <a:srgbClr val="23D64C"/>
                </a:solidFill>
              </a:rPr>
              <a:t>X</a:t>
            </a:r>
          </a:p>
        </p:txBody>
      </p:sp>
      <p:sp>
        <p:nvSpPr>
          <p:cNvPr id="122" name="TextBox 121">
            <a:extLst>
              <a:ext uri="{FF2B5EF4-FFF2-40B4-BE49-F238E27FC236}">
                <a16:creationId xmlns:a16="http://schemas.microsoft.com/office/drawing/2014/main" id="{34216307-F3A6-F247-9C2D-0B5676E4AD53}"/>
              </a:ext>
            </a:extLst>
          </p:cNvPr>
          <p:cNvSpPr txBox="1"/>
          <p:nvPr/>
        </p:nvSpPr>
        <p:spPr>
          <a:xfrm>
            <a:off x="9178068" y="2645958"/>
            <a:ext cx="343364" cy="369332"/>
          </a:xfrm>
          <a:prstGeom prst="rect">
            <a:avLst/>
          </a:prstGeom>
          <a:noFill/>
        </p:spPr>
        <p:txBody>
          <a:bodyPr wrap="square" rtlCol="0">
            <a:spAutoFit/>
          </a:bodyPr>
          <a:lstStyle/>
          <a:p>
            <a:r>
              <a:rPr lang="en-US" sz="1800" b="1" dirty="0">
                <a:solidFill>
                  <a:srgbClr val="23D64C"/>
                </a:solidFill>
              </a:rPr>
              <a:t>X</a:t>
            </a:r>
          </a:p>
        </p:txBody>
      </p:sp>
      <p:sp>
        <p:nvSpPr>
          <p:cNvPr id="123" name="TextBox 122">
            <a:extLst>
              <a:ext uri="{FF2B5EF4-FFF2-40B4-BE49-F238E27FC236}">
                <a16:creationId xmlns:a16="http://schemas.microsoft.com/office/drawing/2014/main" id="{9068E665-B70D-5C4D-BDE6-143D87FD1A53}"/>
              </a:ext>
            </a:extLst>
          </p:cNvPr>
          <p:cNvSpPr txBox="1"/>
          <p:nvPr/>
        </p:nvSpPr>
        <p:spPr>
          <a:xfrm>
            <a:off x="9178068" y="3371967"/>
            <a:ext cx="343364" cy="369332"/>
          </a:xfrm>
          <a:prstGeom prst="rect">
            <a:avLst/>
          </a:prstGeom>
          <a:noFill/>
        </p:spPr>
        <p:txBody>
          <a:bodyPr wrap="square" rtlCol="0">
            <a:spAutoFit/>
          </a:bodyPr>
          <a:lstStyle/>
          <a:p>
            <a:r>
              <a:rPr lang="en-US" sz="1800" b="1" dirty="0">
                <a:solidFill>
                  <a:srgbClr val="23D64C"/>
                </a:solidFill>
              </a:rPr>
              <a:t>X</a:t>
            </a:r>
          </a:p>
        </p:txBody>
      </p:sp>
      <p:sp>
        <p:nvSpPr>
          <p:cNvPr id="124" name="TextBox 123">
            <a:extLst>
              <a:ext uri="{FF2B5EF4-FFF2-40B4-BE49-F238E27FC236}">
                <a16:creationId xmlns:a16="http://schemas.microsoft.com/office/drawing/2014/main" id="{E3316E5E-7E3B-D74F-9D40-192E11A72755}"/>
              </a:ext>
            </a:extLst>
          </p:cNvPr>
          <p:cNvSpPr txBox="1"/>
          <p:nvPr/>
        </p:nvSpPr>
        <p:spPr>
          <a:xfrm>
            <a:off x="9178068" y="1218437"/>
            <a:ext cx="343364" cy="369332"/>
          </a:xfrm>
          <a:prstGeom prst="rect">
            <a:avLst/>
          </a:prstGeom>
          <a:noFill/>
        </p:spPr>
        <p:txBody>
          <a:bodyPr wrap="square" rtlCol="0">
            <a:spAutoFit/>
          </a:bodyPr>
          <a:lstStyle/>
          <a:p>
            <a:r>
              <a:rPr lang="en-US" sz="1800" b="1" dirty="0">
                <a:solidFill>
                  <a:srgbClr val="23D64C"/>
                </a:solidFill>
              </a:rPr>
              <a:t>X</a:t>
            </a:r>
          </a:p>
        </p:txBody>
      </p:sp>
      <p:sp>
        <p:nvSpPr>
          <p:cNvPr id="125" name="TextBox 124">
            <a:extLst>
              <a:ext uri="{FF2B5EF4-FFF2-40B4-BE49-F238E27FC236}">
                <a16:creationId xmlns:a16="http://schemas.microsoft.com/office/drawing/2014/main" id="{9D130C64-BA1A-3D4A-B824-F2693D551BEC}"/>
              </a:ext>
            </a:extLst>
          </p:cNvPr>
          <p:cNvSpPr txBox="1"/>
          <p:nvPr/>
        </p:nvSpPr>
        <p:spPr>
          <a:xfrm>
            <a:off x="9178068" y="1930766"/>
            <a:ext cx="343364" cy="369332"/>
          </a:xfrm>
          <a:prstGeom prst="rect">
            <a:avLst/>
          </a:prstGeom>
          <a:noFill/>
        </p:spPr>
        <p:txBody>
          <a:bodyPr wrap="square" rtlCol="0">
            <a:spAutoFit/>
          </a:bodyPr>
          <a:lstStyle/>
          <a:p>
            <a:r>
              <a:rPr lang="en-US" sz="1800" b="1" dirty="0">
                <a:solidFill>
                  <a:srgbClr val="23D64C"/>
                </a:solidFill>
              </a:rPr>
              <a:t>X</a:t>
            </a:r>
          </a:p>
        </p:txBody>
      </p:sp>
      <p:sp>
        <p:nvSpPr>
          <p:cNvPr id="126" name="TextBox 125">
            <a:extLst>
              <a:ext uri="{FF2B5EF4-FFF2-40B4-BE49-F238E27FC236}">
                <a16:creationId xmlns:a16="http://schemas.microsoft.com/office/drawing/2014/main" id="{2B0FDEFA-CEBD-8046-B1A5-95F14FF7A976}"/>
              </a:ext>
            </a:extLst>
          </p:cNvPr>
          <p:cNvSpPr txBox="1"/>
          <p:nvPr/>
        </p:nvSpPr>
        <p:spPr>
          <a:xfrm>
            <a:off x="9178068" y="3750079"/>
            <a:ext cx="343364" cy="369332"/>
          </a:xfrm>
          <a:prstGeom prst="rect">
            <a:avLst/>
          </a:prstGeom>
          <a:noFill/>
        </p:spPr>
        <p:txBody>
          <a:bodyPr wrap="square" rtlCol="0">
            <a:spAutoFit/>
          </a:bodyPr>
          <a:lstStyle/>
          <a:p>
            <a:r>
              <a:rPr lang="en-US" sz="1800" b="1" dirty="0">
                <a:solidFill>
                  <a:srgbClr val="23D64C"/>
                </a:solidFill>
              </a:rPr>
              <a:t>X</a:t>
            </a:r>
          </a:p>
        </p:txBody>
      </p:sp>
      <p:sp>
        <p:nvSpPr>
          <p:cNvPr id="127" name="TextBox 126">
            <a:extLst>
              <a:ext uri="{FF2B5EF4-FFF2-40B4-BE49-F238E27FC236}">
                <a16:creationId xmlns:a16="http://schemas.microsoft.com/office/drawing/2014/main" id="{6FE39D4C-8593-B444-8FB4-C6C8686D59CD}"/>
              </a:ext>
            </a:extLst>
          </p:cNvPr>
          <p:cNvSpPr txBox="1"/>
          <p:nvPr/>
        </p:nvSpPr>
        <p:spPr>
          <a:xfrm>
            <a:off x="10151169" y="2645958"/>
            <a:ext cx="343364" cy="369332"/>
          </a:xfrm>
          <a:prstGeom prst="rect">
            <a:avLst/>
          </a:prstGeom>
          <a:noFill/>
        </p:spPr>
        <p:txBody>
          <a:bodyPr wrap="square" rtlCol="0">
            <a:spAutoFit/>
          </a:bodyPr>
          <a:lstStyle/>
          <a:p>
            <a:r>
              <a:rPr lang="en-US" sz="1800" b="1" dirty="0">
                <a:solidFill>
                  <a:srgbClr val="23D64C"/>
                </a:solidFill>
              </a:rPr>
              <a:t>X</a:t>
            </a:r>
          </a:p>
        </p:txBody>
      </p:sp>
      <p:sp>
        <p:nvSpPr>
          <p:cNvPr id="128" name="TextBox 127">
            <a:extLst>
              <a:ext uri="{FF2B5EF4-FFF2-40B4-BE49-F238E27FC236}">
                <a16:creationId xmlns:a16="http://schemas.microsoft.com/office/drawing/2014/main" id="{E0685100-5D78-8444-9980-3E9D4ADB240B}"/>
              </a:ext>
            </a:extLst>
          </p:cNvPr>
          <p:cNvSpPr txBox="1"/>
          <p:nvPr/>
        </p:nvSpPr>
        <p:spPr>
          <a:xfrm>
            <a:off x="9679671" y="1569510"/>
            <a:ext cx="343364" cy="369332"/>
          </a:xfrm>
          <a:prstGeom prst="rect">
            <a:avLst/>
          </a:prstGeom>
          <a:noFill/>
        </p:spPr>
        <p:txBody>
          <a:bodyPr wrap="square" rtlCol="0">
            <a:spAutoFit/>
          </a:bodyPr>
          <a:lstStyle/>
          <a:p>
            <a:r>
              <a:rPr lang="en-US" sz="1800" b="1" dirty="0">
                <a:solidFill>
                  <a:srgbClr val="23D64C"/>
                </a:solidFill>
              </a:rPr>
              <a:t>X</a:t>
            </a:r>
          </a:p>
        </p:txBody>
      </p:sp>
      <p:sp>
        <p:nvSpPr>
          <p:cNvPr id="129" name="TextBox 128">
            <a:extLst>
              <a:ext uri="{FF2B5EF4-FFF2-40B4-BE49-F238E27FC236}">
                <a16:creationId xmlns:a16="http://schemas.microsoft.com/office/drawing/2014/main" id="{4E444FD2-96DE-F747-9A96-343029C07768}"/>
              </a:ext>
            </a:extLst>
          </p:cNvPr>
          <p:cNvSpPr txBox="1"/>
          <p:nvPr/>
        </p:nvSpPr>
        <p:spPr>
          <a:xfrm>
            <a:off x="10151169" y="1930766"/>
            <a:ext cx="343364" cy="369332"/>
          </a:xfrm>
          <a:prstGeom prst="rect">
            <a:avLst/>
          </a:prstGeom>
          <a:noFill/>
        </p:spPr>
        <p:txBody>
          <a:bodyPr wrap="square" rtlCol="0">
            <a:spAutoFit/>
          </a:bodyPr>
          <a:lstStyle/>
          <a:p>
            <a:r>
              <a:rPr lang="en-US" sz="1800" b="1" dirty="0">
                <a:solidFill>
                  <a:srgbClr val="23D64C"/>
                </a:solidFill>
              </a:rPr>
              <a:t>X</a:t>
            </a:r>
          </a:p>
        </p:txBody>
      </p:sp>
      <p:sp>
        <p:nvSpPr>
          <p:cNvPr id="130" name="TextBox 129">
            <a:extLst>
              <a:ext uri="{FF2B5EF4-FFF2-40B4-BE49-F238E27FC236}">
                <a16:creationId xmlns:a16="http://schemas.microsoft.com/office/drawing/2014/main" id="{700B962C-9BBF-5145-9BEC-72A3FDAB4D96}"/>
              </a:ext>
            </a:extLst>
          </p:cNvPr>
          <p:cNvSpPr txBox="1"/>
          <p:nvPr/>
        </p:nvSpPr>
        <p:spPr>
          <a:xfrm>
            <a:off x="10151169" y="1218437"/>
            <a:ext cx="343364" cy="369332"/>
          </a:xfrm>
          <a:prstGeom prst="rect">
            <a:avLst/>
          </a:prstGeom>
          <a:noFill/>
        </p:spPr>
        <p:txBody>
          <a:bodyPr wrap="square" rtlCol="0">
            <a:spAutoFit/>
          </a:bodyPr>
          <a:lstStyle/>
          <a:p>
            <a:r>
              <a:rPr lang="en-US" sz="1800" b="1" dirty="0">
                <a:solidFill>
                  <a:srgbClr val="23D64C"/>
                </a:solidFill>
              </a:rPr>
              <a:t>X</a:t>
            </a:r>
          </a:p>
        </p:txBody>
      </p:sp>
      <p:sp>
        <p:nvSpPr>
          <p:cNvPr id="131" name="TextBox 130">
            <a:extLst>
              <a:ext uri="{FF2B5EF4-FFF2-40B4-BE49-F238E27FC236}">
                <a16:creationId xmlns:a16="http://schemas.microsoft.com/office/drawing/2014/main" id="{1FD31099-0EC1-BD4E-8360-32BCA11194DD}"/>
              </a:ext>
            </a:extLst>
          </p:cNvPr>
          <p:cNvSpPr txBox="1"/>
          <p:nvPr/>
        </p:nvSpPr>
        <p:spPr>
          <a:xfrm>
            <a:off x="9679671" y="3011070"/>
            <a:ext cx="343364" cy="369332"/>
          </a:xfrm>
          <a:prstGeom prst="rect">
            <a:avLst/>
          </a:prstGeom>
          <a:noFill/>
        </p:spPr>
        <p:txBody>
          <a:bodyPr wrap="square" rtlCol="0">
            <a:spAutoFit/>
          </a:bodyPr>
          <a:lstStyle/>
          <a:p>
            <a:r>
              <a:rPr lang="en-US" sz="1800" b="1" dirty="0">
                <a:solidFill>
                  <a:srgbClr val="23D64C"/>
                </a:solidFill>
              </a:rPr>
              <a:t>X</a:t>
            </a:r>
          </a:p>
        </p:txBody>
      </p:sp>
      <p:sp>
        <p:nvSpPr>
          <p:cNvPr id="132" name="TextBox 131">
            <a:extLst>
              <a:ext uri="{FF2B5EF4-FFF2-40B4-BE49-F238E27FC236}">
                <a16:creationId xmlns:a16="http://schemas.microsoft.com/office/drawing/2014/main" id="{092C4DCA-488B-AC48-B24B-20EF601AB274}"/>
              </a:ext>
            </a:extLst>
          </p:cNvPr>
          <p:cNvSpPr txBox="1"/>
          <p:nvPr/>
        </p:nvSpPr>
        <p:spPr>
          <a:xfrm>
            <a:off x="9679671" y="3371967"/>
            <a:ext cx="343364" cy="369332"/>
          </a:xfrm>
          <a:prstGeom prst="rect">
            <a:avLst/>
          </a:prstGeom>
          <a:noFill/>
        </p:spPr>
        <p:txBody>
          <a:bodyPr wrap="square" rtlCol="0">
            <a:spAutoFit/>
          </a:bodyPr>
          <a:lstStyle/>
          <a:p>
            <a:r>
              <a:rPr lang="en-US" sz="1800" b="1" dirty="0">
                <a:solidFill>
                  <a:srgbClr val="23D64C"/>
                </a:solidFill>
              </a:rPr>
              <a:t>X</a:t>
            </a:r>
          </a:p>
        </p:txBody>
      </p:sp>
      <p:sp>
        <p:nvSpPr>
          <p:cNvPr id="138" name="TextBox 137">
            <a:extLst>
              <a:ext uri="{FF2B5EF4-FFF2-40B4-BE49-F238E27FC236}">
                <a16:creationId xmlns:a16="http://schemas.microsoft.com/office/drawing/2014/main" id="{33A06B62-E1B8-E741-B98C-5CEFFE2BA1BE}"/>
              </a:ext>
            </a:extLst>
          </p:cNvPr>
          <p:cNvSpPr txBox="1"/>
          <p:nvPr/>
        </p:nvSpPr>
        <p:spPr>
          <a:xfrm>
            <a:off x="10603963" y="2300885"/>
            <a:ext cx="343364" cy="369332"/>
          </a:xfrm>
          <a:prstGeom prst="rect">
            <a:avLst/>
          </a:prstGeom>
          <a:noFill/>
        </p:spPr>
        <p:txBody>
          <a:bodyPr wrap="none" rtlCol="0">
            <a:spAutoFit/>
          </a:bodyPr>
          <a:lstStyle/>
          <a:p>
            <a:r>
              <a:rPr lang="en-US" sz="1800" b="1" dirty="0">
                <a:solidFill>
                  <a:srgbClr val="23D64C"/>
                </a:solidFill>
              </a:rPr>
              <a:t>X</a:t>
            </a:r>
          </a:p>
        </p:txBody>
      </p:sp>
      <p:sp>
        <p:nvSpPr>
          <p:cNvPr id="139" name="TextBox 138">
            <a:extLst>
              <a:ext uri="{FF2B5EF4-FFF2-40B4-BE49-F238E27FC236}">
                <a16:creationId xmlns:a16="http://schemas.microsoft.com/office/drawing/2014/main" id="{7DECEF53-8E06-CA4B-BABA-1257691ED007}"/>
              </a:ext>
            </a:extLst>
          </p:cNvPr>
          <p:cNvSpPr txBox="1"/>
          <p:nvPr/>
        </p:nvSpPr>
        <p:spPr>
          <a:xfrm>
            <a:off x="10603963" y="1569510"/>
            <a:ext cx="343364" cy="369332"/>
          </a:xfrm>
          <a:prstGeom prst="rect">
            <a:avLst/>
          </a:prstGeom>
          <a:noFill/>
        </p:spPr>
        <p:txBody>
          <a:bodyPr wrap="square" rtlCol="0">
            <a:spAutoFit/>
          </a:bodyPr>
          <a:lstStyle/>
          <a:p>
            <a:r>
              <a:rPr lang="en-US" sz="1800" b="1" dirty="0">
                <a:solidFill>
                  <a:srgbClr val="23D64C"/>
                </a:solidFill>
              </a:rPr>
              <a:t>X</a:t>
            </a:r>
          </a:p>
        </p:txBody>
      </p:sp>
      <p:sp>
        <p:nvSpPr>
          <p:cNvPr id="140" name="TextBox 139">
            <a:extLst>
              <a:ext uri="{FF2B5EF4-FFF2-40B4-BE49-F238E27FC236}">
                <a16:creationId xmlns:a16="http://schemas.microsoft.com/office/drawing/2014/main" id="{D66B0382-B155-FA48-BB21-F0F500A61735}"/>
              </a:ext>
            </a:extLst>
          </p:cNvPr>
          <p:cNvSpPr txBox="1"/>
          <p:nvPr/>
        </p:nvSpPr>
        <p:spPr>
          <a:xfrm>
            <a:off x="10603963" y="2645958"/>
            <a:ext cx="343364" cy="369332"/>
          </a:xfrm>
          <a:prstGeom prst="rect">
            <a:avLst/>
          </a:prstGeom>
          <a:noFill/>
        </p:spPr>
        <p:txBody>
          <a:bodyPr wrap="square" rtlCol="0">
            <a:spAutoFit/>
          </a:bodyPr>
          <a:lstStyle/>
          <a:p>
            <a:r>
              <a:rPr lang="en-US" sz="1800" b="1" dirty="0">
                <a:solidFill>
                  <a:srgbClr val="23D64C"/>
                </a:solidFill>
              </a:rPr>
              <a:t>X</a:t>
            </a:r>
          </a:p>
        </p:txBody>
      </p:sp>
      <p:sp>
        <p:nvSpPr>
          <p:cNvPr id="141" name="TextBox 140">
            <a:extLst>
              <a:ext uri="{FF2B5EF4-FFF2-40B4-BE49-F238E27FC236}">
                <a16:creationId xmlns:a16="http://schemas.microsoft.com/office/drawing/2014/main" id="{EE1300C0-23C8-3248-B957-CD4F7A401451}"/>
              </a:ext>
            </a:extLst>
          </p:cNvPr>
          <p:cNvSpPr txBox="1"/>
          <p:nvPr/>
        </p:nvSpPr>
        <p:spPr>
          <a:xfrm>
            <a:off x="10603963" y="1218437"/>
            <a:ext cx="343364" cy="369332"/>
          </a:xfrm>
          <a:prstGeom prst="rect">
            <a:avLst/>
          </a:prstGeom>
          <a:noFill/>
        </p:spPr>
        <p:txBody>
          <a:bodyPr wrap="square" rtlCol="0">
            <a:spAutoFit/>
          </a:bodyPr>
          <a:lstStyle/>
          <a:p>
            <a:r>
              <a:rPr lang="en-US" sz="1800" b="1" dirty="0">
                <a:solidFill>
                  <a:srgbClr val="23D64C"/>
                </a:solidFill>
              </a:rPr>
              <a:t>X</a:t>
            </a:r>
          </a:p>
        </p:txBody>
      </p:sp>
      <p:sp>
        <p:nvSpPr>
          <p:cNvPr id="142" name="TextBox 141">
            <a:extLst>
              <a:ext uri="{FF2B5EF4-FFF2-40B4-BE49-F238E27FC236}">
                <a16:creationId xmlns:a16="http://schemas.microsoft.com/office/drawing/2014/main" id="{5DBF80F5-AB70-4B49-8DF8-D698F3237A53}"/>
              </a:ext>
            </a:extLst>
          </p:cNvPr>
          <p:cNvSpPr txBox="1"/>
          <p:nvPr/>
        </p:nvSpPr>
        <p:spPr>
          <a:xfrm>
            <a:off x="10603963" y="1930766"/>
            <a:ext cx="343364" cy="369332"/>
          </a:xfrm>
          <a:prstGeom prst="rect">
            <a:avLst/>
          </a:prstGeom>
          <a:noFill/>
        </p:spPr>
        <p:txBody>
          <a:bodyPr wrap="square" rtlCol="0">
            <a:spAutoFit/>
          </a:bodyPr>
          <a:lstStyle/>
          <a:p>
            <a:r>
              <a:rPr lang="en-US" sz="1800" b="1" dirty="0">
                <a:solidFill>
                  <a:srgbClr val="23D64C"/>
                </a:solidFill>
              </a:rPr>
              <a:t>X</a:t>
            </a:r>
          </a:p>
        </p:txBody>
      </p:sp>
      <p:sp>
        <p:nvSpPr>
          <p:cNvPr id="96" name="TextBox 95">
            <a:extLst>
              <a:ext uri="{FF2B5EF4-FFF2-40B4-BE49-F238E27FC236}">
                <a16:creationId xmlns:a16="http://schemas.microsoft.com/office/drawing/2014/main" id="{A19CB3F3-3F97-2242-B6AA-196B75EBF260}"/>
              </a:ext>
            </a:extLst>
          </p:cNvPr>
          <p:cNvSpPr txBox="1"/>
          <p:nvPr/>
        </p:nvSpPr>
        <p:spPr>
          <a:xfrm rot="18438380">
            <a:off x="609634" y="5251875"/>
            <a:ext cx="2982047" cy="400110"/>
          </a:xfrm>
          <a:prstGeom prst="rect">
            <a:avLst/>
          </a:prstGeom>
          <a:noFill/>
        </p:spPr>
        <p:txBody>
          <a:bodyPr wrap="square">
            <a:spAutoFit/>
          </a:bodyPr>
          <a:lstStyle/>
          <a:p>
            <a:pPr algn="r">
              <a:spcAft>
                <a:spcPts val="0"/>
              </a:spcAft>
            </a:pPr>
            <a:r>
              <a:rPr lang="en-US" sz="1200" dirty="0"/>
              <a:t>Skinner’s Operant Conditioning</a:t>
            </a:r>
          </a:p>
          <a:p>
            <a:pPr algn="r">
              <a:spcAft>
                <a:spcPts val="1400"/>
              </a:spcAft>
            </a:pPr>
            <a:r>
              <a:rPr lang="en-US" sz="800" dirty="0"/>
              <a:t>(stimulus-response with immediate feedback)</a:t>
            </a:r>
          </a:p>
        </p:txBody>
      </p:sp>
      <p:sp>
        <p:nvSpPr>
          <p:cNvPr id="97" name="TextBox 96">
            <a:extLst>
              <a:ext uri="{FF2B5EF4-FFF2-40B4-BE49-F238E27FC236}">
                <a16:creationId xmlns:a16="http://schemas.microsoft.com/office/drawing/2014/main" id="{84BA964F-AD8F-3B42-8EAE-50309DE9E66B}"/>
              </a:ext>
            </a:extLst>
          </p:cNvPr>
          <p:cNvSpPr txBox="1"/>
          <p:nvPr/>
        </p:nvSpPr>
        <p:spPr>
          <a:xfrm rot="18438380">
            <a:off x="750697" y="5415377"/>
            <a:ext cx="3393162" cy="400110"/>
          </a:xfrm>
          <a:prstGeom prst="rect">
            <a:avLst/>
          </a:prstGeom>
          <a:noFill/>
        </p:spPr>
        <p:txBody>
          <a:bodyPr wrap="square">
            <a:spAutoFit/>
          </a:bodyPr>
          <a:lstStyle/>
          <a:p>
            <a:pPr algn="r">
              <a:spcAft>
                <a:spcPts val="0"/>
              </a:spcAft>
            </a:pPr>
            <a:r>
              <a:rPr lang="en-US" sz="1200" dirty="0"/>
              <a:t>Gagne’s Conditions of Learning</a:t>
            </a:r>
          </a:p>
          <a:p>
            <a:pPr algn="r">
              <a:spcAft>
                <a:spcPts val="2000"/>
              </a:spcAft>
            </a:pPr>
            <a:r>
              <a:rPr lang="en-US" sz="800" dirty="0"/>
              <a:t>(levels of learning, from gaining attention to transfer)</a:t>
            </a:r>
          </a:p>
        </p:txBody>
      </p:sp>
      <p:sp>
        <p:nvSpPr>
          <p:cNvPr id="98" name="TextBox 97">
            <a:extLst>
              <a:ext uri="{FF2B5EF4-FFF2-40B4-BE49-F238E27FC236}">
                <a16:creationId xmlns:a16="http://schemas.microsoft.com/office/drawing/2014/main" id="{25AAB83D-79BC-8D4C-816A-E80667E62B81}"/>
              </a:ext>
            </a:extLst>
          </p:cNvPr>
          <p:cNvSpPr txBox="1"/>
          <p:nvPr/>
        </p:nvSpPr>
        <p:spPr>
          <a:xfrm rot="18438380">
            <a:off x="1568765" y="5299062"/>
            <a:ext cx="3100697" cy="400110"/>
          </a:xfrm>
          <a:prstGeom prst="rect">
            <a:avLst/>
          </a:prstGeom>
          <a:noFill/>
        </p:spPr>
        <p:txBody>
          <a:bodyPr wrap="square">
            <a:spAutoFit/>
          </a:bodyPr>
          <a:lstStyle/>
          <a:p>
            <a:pPr algn="r">
              <a:spcAft>
                <a:spcPts val="0"/>
              </a:spcAft>
            </a:pPr>
            <a:r>
              <a:rPr lang="en-US" sz="1200" dirty="0"/>
              <a:t>Bruner’s Constructivist Theory</a:t>
            </a:r>
          </a:p>
          <a:p>
            <a:pPr algn="r">
              <a:spcAft>
                <a:spcPts val="2000"/>
              </a:spcAft>
            </a:pPr>
            <a:r>
              <a:rPr lang="en-US" sz="800" dirty="0"/>
              <a:t>(schema, mental models)</a:t>
            </a:r>
          </a:p>
        </p:txBody>
      </p:sp>
      <p:sp>
        <p:nvSpPr>
          <p:cNvPr id="99" name="TextBox 98">
            <a:extLst>
              <a:ext uri="{FF2B5EF4-FFF2-40B4-BE49-F238E27FC236}">
                <a16:creationId xmlns:a16="http://schemas.microsoft.com/office/drawing/2014/main" id="{AE9F0AA5-33A1-FE46-8629-E5511A562CE2}"/>
              </a:ext>
            </a:extLst>
          </p:cNvPr>
          <p:cNvSpPr txBox="1"/>
          <p:nvPr/>
        </p:nvSpPr>
        <p:spPr>
          <a:xfrm rot="18438380">
            <a:off x="1976115" y="5300794"/>
            <a:ext cx="3105051" cy="400110"/>
          </a:xfrm>
          <a:prstGeom prst="rect">
            <a:avLst/>
          </a:prstGeom>
          <a:noFill/>
        </p:spPr>
        <p:txBody>
          <a:bodyPr wrap="square">
            <a:spAutoFit/>
          </a:bodyPr>
          <a:lstStyle/>
          <a:p>
            <a:pPr algn="r">
              <a:spcAft>
                <a:spcPts val="0"/>
              </a:spcAft>
            </a:pPr>
            <a:r>
              <a:rPr lang="en-US" sz="1200" dirty="0"/>
              <a:t>Bandura’s Social Learning Theory</a:t>
            </a:r>
          </a:p>
          <a:p>
            <a:pPr algn="r">
              <a:spcAft>
                <a:spcPts val="1400"/>
              </a:spcAft>
            </a:pPr>
            <a:r>
              <a:rPr lang="en-US" sz="800" dirty="0"/>
              <a:t>(observing &amp; modeling behaviors, attitudes, emotions</a:t>
            </a:r>
            <a:endParaRPr lang="en-US" sz="1400" dirty="0"/>
          </a:p>
        </p:txBody>
      </p:sp>
      <p:sp>
        <p:nvSpPr>
          <p:cNvPr id="100" name="TextBox 99">
            <a:extLst>
              <a:ext uri="{FF2B5EF4-FFF2-40B4-BE49-F238E27FC236}">
                <a16:creationId xmlns:a16="http://schemas.microsoft.com/office/drawing/2014/main" id="{9BB47B25-0D6C-6247-B31F-4C52B48A5ACF}"/>
              </a:ext>
            </a:extLst>
          </p:cNvPr>
          <p:cNvSpPr txBox="1"/>
          <p:nvPr/>
        </p:nvSpPr>
        <p:spPr>
          <a:xfrm rot="18438380">
            <a:off x="2786798" y="5157342"/>
            <a:ext cx="2744350" cy="400110"/>
          </a:xfrm>
          <a:prstGeom prst="rect">
            <a:avLst/>
          </a:prstGeom>
          <a:noFill/>
        </p:spPr>
        <p:txBody>
          <a:bodyPr wrap="square">
            <a:spAutoFit/>
          </a:bodyPr>
          <a:lstStyle/>
          <a:p>
            <a:pPr algn="r">
              <a:spcAft>
                <a:spcPts val="0"/>
              </a:spcAft>
            </a:pPr>
            <a:r>
              <a:rPr lang="en-US" sz="1200" dirty="0"/>
              <a:t>Knowles’ Andragogy</a:t>
            </a:r>
          </a:p>
          <a:p>
            <a:pPr algn="r">
              <a:spcAft>
                <a:spcPts val="2000"/>
              </a:spcAft>
            </a:pPr>
            <a:r>
              <a:rPr lang="en-US" sz="800" dirty="0"/>
              <a:t>(self-directed, relevant, problem-centered instruction)</a:t>
            </a:r>
          </a:p>
        </p:txBody>
      </p:sp>
      <p:sp>
        <p:nvSpPr>
          <p:cNvPr id="101" name="TextBox 100">
            <a:extLst>
              <a:ext uri="{FF2B5EF4-FFF2-40B4-BE49-F238E27FC236}">
                <a16:creationId xmlns:a16="http://schemas.microsoft.com/office/drawing/2014/main" id="{B358E919-09B6-474D-A1DF-43FDC715A2BB}"/>
              </a:ext>
            </a:extLst>
          </p:cNvPr>
          <p:cNvSpPr txBox="1"/>
          <p:nvPr/>
        </p:nvSpPr>
        <p:spPr>
          <a:xfrm rot="18438380">
            <a:off x="2875814" y="5356989"/>
            <a:ext cx="3246351" cy="400110"/>
          </a:xfrm>
          <a:prstGeom prst="rect">
            <a:avLst/>
          </a:prstGeom>
          <a:noFill/>
        </p:spPr>
        <p:txBody>
          <a:bodyPr wrap="square">
            <a:spAutoFit/>
          </a:bodyPr>
          <a:lstStyle/>
          <a:p>
            <a:pPr algn="r">
              <a:spcAft>
                <a:spcPts val="0"/>
              </a:spcAft>
            </a:pPr>
            <a:r>
              <a:rPr lang="en-US" sz="1200" dirty="0"/>
              <a:t>Lave’s Situated Learning</a:t>
            </a:r>
          </a:p>
          <a:p>
            <a:pPr algn="r">
              <a:spcAft>
                <a:spcPts val="1400"/>
              </a:spcAft>
            </a:pPr>
            <a:r>
              <a:rPr lang="en-US" sz="800" dirty="0"/>
              <a:t>(cognitive apprenticeship, active perception in context)</a:t>
            </a:r>
          </a:p>
        </p:txBody>
      </p:sp>
      <p:sp>
        <p:nvSpPr>
          <p:cNvPr id="102" name="TextBox 101">
            <a:extLst>
              <a:ext uri="{FF2B5EF4-FFF2-40B4-BE49-F238E27FC236}">
                <a16:creationId xmlns:a16="http://schemas.microsoft.com/office/drawing/2014/main" id="{730D83F4-B2D6-0C4D-B372-030360252F58}"/>
              </a:ext>
            </a:extLst>
          </p:cNvPr>
          <p:cNvSpPr txBox="1"/>
          <p:nvPr/>
        </p:nvSpPr>
        <p:spPr>
          <a:xfrm rot="18438380">
            <a:off x="4227935" y="4961741"/>
            <a:ext cx="2252523" cy="400110"/>
          </a:xfrm>
          <a:prstGeom prst="rect">
            <a:avLst/>
          </a:prstGeom>
          <a:noFill/>
        </p:spPr>
        <p:txBody>
          <a:bodyPr wrap="square">
            <a:spAutoFit/>
          </a:bodyPr>
          <a:lstStyle/>
          <a:p>
            <a:pPr algn="r">
              <a:spcAft>
                <a:spcPts val="0"/>
              </a:spcAft>
            </a:pPr>
            <a:r>
              <a:rPr lang="en-US" sz="1200" dirty="0"/>
              <a:t>Ausubel’s Subsumption Theory</a:t>
            </a:r>
          </a:p>
          <a:p>
            <a:pPr algn="r">
              <a:spcAft>
                <a:spcPts val="2000"/>
              </a:spcAft>
            </a:pPr>
            <a:r>
              <a:rPr lang="en-US" sz="800" dirty="0"/>
              <a:t>(cognitive structures, advanced organizers)</a:t>
            </a:r>
          </a:p>
        </p:txBody>
      </p:sp>
      <p:sp>
        <p:nvSpPr>
          <p:cNvPr id="103" name="TextBox 102">
            <a:extLst>
              <a:ext uri="{FF2B5EF4-FFF2-40B4-BE49-F238E27FC236}">
                <a16:creationId xmlns:a16="http://schemas.microsoft.com/office/drawing/2014/main" id="{64F7917F-5D9B-0F40-BADB-0DE32DC38AC1}"/>
              </a:ext>
            </a:extLst>
          </p:cNvPr>
          <p:cNvSpPr txBox="1"/>
          <p:nvPr/>
        </p:nvSpPr>
        <p:spPr>
          <a:xfrm rot="18438380">
            <a:off x="3836602" y="5404008"/>
            <a:ext cx="3364577" cy="400110"/>
          </a:xfrm>
          <a:prstGeom prst="rect">
            <a:avLst/>
          </a:prstGeom>
          <a:noFill/>
        </p:spPr>
        <p:txBody>
          <a:bodyPr wrap="square">
            <a:spAutoFit/>
          </a:bodyPr>
          <a:lstStyle/>
          <a:p>
            <a:pPr algn="r">
              <a:spcAft>
                <a:spcPts val="0"/>
              </a:spcAft>
            </a:pPr>
            <a:r>
              <a:rPr lang="en-US" sz="1200" dirty="0"/>
              <a:t>Merrill’s Component Display Theory</a:t>
            </a:r>
          </a:p>
          <a:p>
            <a:pPr algn="r">
              <a:spcAft>
                <a:spcPts val="2000"/>
              </a:spcAft>
            </a:pPr>
            <a:r>
              <a:rPr lang="en-US" sz="800" dirty="0"/>
              <a:t>(remember, use, generalize)</a:t>
            </a:r>
          </a:p>
        </p:txBody>
      </p:sp>
      <p:sp>
        <p:nvSpPr>
          <p:cNvPr id="104" name="TextBox 103">
            <a:extLst>
              <a:ext uri="{FF2B5EF4-FFF2-40B4-BE49-F238E27FC236}">
                <a16:creationId xmlns:a16="http://schemas.microsoft.com/office/drawing/2014/main" id="{9AE4C248-8AB8-F349-9263-671B2B7E3075}"/>
              </a:ext>
            </a:extLst>
          </p:cNvPr>
          <p:cNvSpPr txBox="1"/>
          <p:nvPr/>
        </p:nvSpPr>
        <p:spPr>
          <a:xfrm rot="18438380">
            <a:off x="4399938" y="5348481"/>
            <a:ext cx="3224956" cy="400110"/>
          </a:xfrm>
          <a:prstGeom prst="rect">
            <a:avLst/>
          </a:prstGeom>
          <a:noFill/>
        </p:spPr>
        <p:txBody>
          <a:bodyPr wrap="square">
            <a:spAutoFit/>
          </a:bodyPr>
          <a:lstStyle/>
          <a:p>
            <a:pPr algn="r">
              <a:spcAft>
                <a:spcPts val="0"/>
              </a:spcAft>
            </a:pPr>
            <a:r>
              <a:rPr lang="en-US" sz="1200" dirty="0"/>
              <a:t>Roger’s Experiential Theory</a:t>
            </a:r>
          </a:p>
          <a:p>
            <a:pPr algn="r">
              <a:spcAft>
                <a:spcPts val="1400"/>
              </a:spcAft>
            </a:pPr>
            <a:r>
              <a:rPr lang="en-US" sz="800" dirty="0"/>
              <a:t>(personal involvement, self-initiated, self-evaluated)</a:t>
            </a:r>
          </a:p>
        </p:txBody>
      </p:sp>
      <p:sp>
        <p:nvSpPr>
          <p:cNvPr id="115" name="TextBox 114">
            <a:extLst>
              <a:ext uri="{FF2B5EF4-FFF2-40B4-BE49-F238E27FC236}">
                <a16:creationId xmlns:a16="http://schemas.microsoft.com/office/drawing/2014/main" id="{002E9C43-E0EE-4C49-A653-087ACD157F58}"/>
              </a:ext>
            </a:extLst>
          </p:cNvPr>
          <p:cNvSpPr txBox="1"/>
          <p:nvPr/>
        </p:nvSpPr>
        <p:spPr>
          <a:xfrm rot="18438380">
            <a:off x="4825274" y="5387269"/>
            <a:ext cx="3322488" cy="400110"/>
          </a:xfrm>
          <a:prstGeom prst="rect">
            <a:avLst/>
          </a:prstGeom>
          <a:noFill/>
        </p:spPr>
        <p:txBody>
          <a:bodyPr wrap="square">
            <a:spAutoFit/>
          </a:bodyPr>
          <a:lstStyle/>
          <a:p>
            <a:pPr algn="r">
              <a:spcAft>
                <a:spcPts val="0"/>
              </a:spcAft>
            </a:pPr>
            <a:r>
              <a:rPr lang="en-US" sz="1200" dirty="0"/>
              <a:t>Thorndike’s Connectionism</a:t>
            </a:r>
          </a:p>
          <a:p>
            <a:pPr algn="r">
              <a:spcAft>
                <a:spcPts val="1800"/>
              </a:spcAft>
            </a:pPr>
            <a:r>
              <a:rPr lang="en-US" sz="800" dirty="0"/>
              <a:t>(habitual responses, identical elements, action sequences)</a:t>
            </a:r>
          </a:p>
        </p:txBody>
      </p:sp>
      <p:sp>
        <p:nvSpPr>
          <p:cNvPr id="133" name="TextBox 132">
            <a:extLst>
              <a:ext uri="{FF2B5EF4-FFF2-40B4-BE49-F238E27FC236}">
                <a16:creationId xmlns:a16="http://schemas.microsoft.com/office/drawing/2014/main" id="{0FC57C9D-3682-5145-9086-88338178FB1E}"/>
              </a:ext>
            </a:extLst>
          </p:cNvPr>
          <p:cNvSpPr txBox="1"/>
          <p:nvPr/>
        </p:nvSpPr>
        <p:spPr>
          <a:xfrm rot="18438380">
            <a:off x="5467138" y="5311917"/>
            <a:ext cx="3133020" cy="400110"/>
          </a:xfrm>
          <a:prstGeom prst="rect">
            <a:avLst/>
          </a:prstGeom>
          <a:noFill/>
        </p:spPr>
        <p:txBody>
          <a:bodyPr wrap="square">
            <a:spAutoFit/>
          </a:bodyPr>
          <a:lstStyle/>
          <a:p>
            <a:pPr algn="r">
              <a:spcAft>
                <a:spcPts val="0"/>
              </a:spcAft>
            </a:pPr>
            <a:r>
              <a:rPr lang="en-US" sz="1200" dirty="0"/>
              <a:t>Sweller’s Cognitive Load Theory</a:t>
            </a:r>
          </a:p>
          <a:p>
            <a:pPr algn="r">
              <a:spcAft>
                <a:spcPts val="1800"/>
              </a:spcAft>
            </a:pPr>
            <a:r>
              <a:rPr lang="en-US" sz="800" dirty="0"/>
              <a:t>(worked examples, reduce redundancy, multimodality)</a:t>
            </a:r>
          </a:p>
        </p:txBody>
      </p:sp>
      <p:sp>
        <p:nvSpPr>
          <p:cNvPr id="134" name="TextBox 133">
            <a:extLst>
              <a:ext uri="{FF2B5EF4-FFF2-40B4-BE49-F238E27FC236}">
                <a16:creationId xmlns:a16="http://schemas.microsoft.com/office/drawing/2014/main" id="{236BD223-0404-194E-A768-8831E5FF5BA7}"/>
              </a:ext>
            </a:extLst>
          </p:cNvPr>
          <p:cNvSpPr txBox="1"/>
          <p:nvPr/>
        </p:nvSpPr>
        <p:spPr>
          <a:xfrm rot="18438380">
            <a:off x="6211683" y="5218440"/>
            <a:ext cx="2897978" cy="400110"/>
          </a:xfrm>
          <a:prstGeom prst="rect">
            <a:avLst/>
          </a:prstGeom>
          <a:noFill/>
        </p:spPr>
        <p:txBody>
          <a:bodyPr wrap="square">
            <a:spAutoFit/>
          </a:bodyPr>
          <a:lstStyle/>
          <a:p>
            <a:pPr algn="r">
              <a:spcAft>
                <a:spcPts val="0"/>
              </a:spcAft>
            </a:pPr>
            <a:r>
              <a:rPr lang="en-US" sz="1200" dirty="0"/>
              <a:t>Mager’s Criterion Ref. Instruction</a:t>
            </a:r>
          </a:p>
          <a:p>
            <a:pPr algn="r">
              <a:spcAft>
                <a:spcPts val="2000"/>
              </a:spcAft>
            </a:pPr>
            <a:r>
              <a:rPr lang="en-US" sz="800" dirty="0"/>
              <a:t>(learning objectives, associated KSAs, repetition)</a:t>
            </a:r>
          </a:p>
        </p:txBody>
      </p:sp>
      <p:sp>
        <p:nvSpPr>
          <p:cNvPr id="135" name="TextBox 134">
            <a:extLst>
              <a:ext uri="{FF2B5EF4-FFF2-40B4-BE49-F238E27FC236}">
                <a16:creationId xmlns:a16="http://schemas.microsoft.com/office/drawing/2014/main" id="{F08FA8BA-4AE2-344E-AFF9-F3044CF5E827}"/>
              </a:ext>
            </a:extLst>
          </p:cNvPr>
          <p:cNvSpPr txBox="1"/>
          <p:nvPr/>
        </p:nvSpPr>
        <p:spPr>
          <a:xfrm rot="18438380">
            <a:off x="6638568" y="5218440"/>
            <a:ext cx="2897978" cy="400110"/>
          </a:xfrm>
          <a:prstGeom prst="rect">
            <a:avLst/>
          </a:prstGeom>
          <a:noFill/>
        </p:spPr>
        <p:txBody>
          <a:bodyPr wrap="square">
            <a:spAutoFit/>
          </a:bodyPr>
          <a:lstStyle/>
          <a:p>
            <a:pPr algn="r">
              <a:spcAft>
                <a:spcPts val="0"/>
              </a:spcAft>
            </a:pPr>
            <a:r>
              <a:rPr lang="en-US" sz="1200" dirty="0"/>
              <a:t>Wertheimer’s Gestalt Theory</a:t>
            </a:r>
          </a:p>
          <a:p>
            <a:pPr algn="r">
              <a:spcAft>
                <a:spcPts val="1400"/>
              </a:spcAft>
            </a:pPr>
            <a:r>
              <a:rPr lang="en-US" sz="800" dirty="0"/>
              <a:t>(perception, structure, problem-solving, gaps, incongruities)</a:t>
            </a:r>
          </a:p>
        </p:txBody>
      </p:sp>
      <p:sp>
        <p:nvSpPr>
          <p:cNvPr id="136" name="TextBox 135">
            <a:extLst>
              <a:ext uri="{FF2B5EF4-FFF2-40B4-BE49-F238E27FC236}">
                <a16:creationId xmlns:a16="http://schemas.microsoft.com/office/drawing/2014/main" id="{0253F809-31FC-5F45-BFAD-F4DF8E9A3A2A}"/>
              </a:ext>
            </a:extLst>
          </p:cNvPr>
          <p:cNvSpPr txBox="1"/>
          <p:nvPr/>
        </p:nvSpPr>
        <p:spPr>
          <a:xfrm rot="18438380">
            <a:off x="7067703" y="5218440"/>
            <a:ext cx="2897978" cy="400110"/>
          </a:xfrm>
          <a:prstGeom prst="rect">
            <a:avLst/>
          </a:prstGeom>
          <a:noFill/>
        </p:spPr>
        <p:txBody>
          <a:bodyPr wrap="square">
            <a:spAutoFit/>
          </a:bodyPr>
          <a:lstStyle/>
          <a:p>
            <a:pPr algn="r">
              <a:spcAft>
                <a:spcPts val="0"/>
              </a:spcAft>
            </a:pPr>
            <a:r>
              <a:rPr lang="en-US" sz="1200" dirty="0"/>
              <a:t>Sternberg’s Triarchic Theory</a:t>
            </a:r>
          </a:p>
          <a:p>
            <a:pPr algn="r">
              <a:spcAft>
                <a:spcPts val="800"/>
              </a:spcAft>
            </a:pPr>
            <a:r>
              <a:rPr lang="en-US" sz="800" dirty="0"/>
              <a:t>(metacognition, analogies, syllogistic reasoning, novelty)</a:t>
            </a:r>
          </a:p>
        </p:txBody>
      </p:sp>
      <p:sp>
        <p:nvSpPr>
          <p:cNvPr id="137" name="TextBox 136">
            <a:extLst>
              <a:ext uri="{FF2B5EF4-FFF2-40B4-BE49-F238E27FC236}">
                <a16:creationId xmlns:a16="http://schemas.microsoft.com/office/drawing/2014/main" id="{3B1FFA61-0D7E-9F45-AEDF-30F1047DDBDD}"/>
              </a:ext>
            </a:extLst>
          </p:cNvPr>
          <p:cNvSpPr txBox="1"/>
          <p:nvPr/>
        </p:nvSpPr>
        <p:spPr>
          <a:xfrm rot="18438380">
            <a:off x="7573445" y="5218440"/>
            <a:ext cx="2897978" cy="400110"/>
          </a:xfrm>
          <a:prstGeom prst="rect">
            <a:avLst/>
          </a:prstGeom>
          <a:noFill/>
        </p:spPr>
        <p:txBody>
          <a:bodyPr wrap="square">
            <a:spAutoFit/>
          </a:bodyPr>
          <a:lstStyle/>
          <a:p>
            <a:pPr algn="r">
              <a:spcAft>
                <a:spcPts val="0"/>
              </a:spcAft>
            </a:pPr>
            <a:r>
              <a:rPr lang="en-US" sz="1200" dirty="0"/>
              <a:t>Spiros Cognitive Flexibility Theory</a:t>
            </a:r>
          </a:p>
          <a:p>
            <a:pPr algn="r">
              <a:spcAft>
                <a:spcPts val="1400"/>
              </a:spcAft>
            </a:pPr>
            <a:r>
              <a:rPr lang="en-US" sz="800" dirty="0"/>
              <a:t>(restructure knowledge, multiple representations)</a:t>
            </a:r>
          </a:p>
        </p:txBody>
      </p:sp>
      <p:sp>
        <p:nvSpPr>
          <p:cNvPr id="144" name="TextBox 143">
            <a:extLst>
              <a:ext uri="{FF2B5EF4-FFF2-40B4-BE49-F238E27FC236}">
                <a16:creationId xmlns:a16="http://schemas.microsoft.com/office/drawing/2014/main" id="{3185C916-5E79-9D4B-A471-B48787B4CC9F}"/>
              </a:ext>
            </a:extLst>
          </p:cNvPr>
          <p:cNvSpPr txBox="1"/>
          <p:nvPr/>
        </p:nvSpPr>
        <p:spPr>
          <a:xfrm rot="18438380">
            <a:off x="7486760" y="5540717"/>
            <a:ext cx="3647351" cy="276999"/>
          </a:xfrm>
          <a:prstGeom prst="rect">
            <a:avLst/>
          </a:prstGeom>
          <a:noFill/>
        </p:spPr>
        <p:txBody>
          <a:bodyPr wrap="square">
            <a:spAutoFit/>
          </a:bodyPr>
          <a:lstStyle/>
          <a:p>
            <a:pPr algn="r">
              <a:spcAft>
                <a:spcPts val="1400"/>
              </a:spcAft>
            </a:pPr>
            <a:r>
              <a:rPr lang="en-US" sz="1200" dirty="0"/>
              <a:t>Vygotsky’s Zone of Proximal Development</a:t>
            </a:r>
          </a:p>
        </p:txBody>
      </p:sp>
      <p:sp>
        <p:nvSpPr>
          <p:cNvPr id="145" name="TextBox 144">
            <a:extLst>
              <a:ext uri="{FF2B5EF4-FFF2-40B4-BE49-F238E27FC236}">
                <a16:creationId xmlns:a16="http://schemas.microsoft.com/office/drawing/2014/main" id="{D5F6BCC7-DEF2-3143-8566-82BAD76EA9DF}"/>
              </a:ext>
            </a:extLst>
          </p:cNvPr>
          <p:cNvSpPr txBox="1"/>
          <p:nvPr/>
        </p:nvSpPr>
        <p:spPr>
          <a:xfrm rot="18438380">
            <a:off x="8638953" y="5194192"/>
            <a:ext cx="2897978" cy="523220"/>
          </a:xfrm>
          <a:prstGeom prst="rect">
            <a:avLst/>
          </a:prstGeom>
          <a:noFill/>
        </p:spPr>
        <p:txBody>
          <a:bodyPr wrap="square">
            <a:spAutoFit/>
          </a:bodyPr>
          <a:lstStyle/>
          <a:p>
            <a:pPr algn="r">
              <a:spcAft>
                <a:spcPts val="0"/>
              </a:spcAft>
            </a:pPr>
            <a:r>
              <a:rPr lang="en-US" sz="1200" dirty="0"/>
              <a:t>Reigeluth’s Elaboration Theory</a:t>
            </a:r>
          </a:p>
          <a:p>
            <a:pPr algn="r">
              <a:spcAft>
                <a:spcPts val="1400"/>
              </a:spcAft>
            </a:pPr>
            <a:r>
              <a:rPr lang="en-US" sz="800" dirty="0"/>
              <a:t>(elaborative sequence (simple to complex, summary/ synthesis, context, concepts, procedures, principles) </a:t>
            </a:r>
          </a:p>
        </p:txBody>
      </p:sp>
    </p:spTree>
    <p:extLst>
      <p:ext uri="{BB962C8B-B14F-4D97-AF65-F5344CB8AC3E}">
        <p14:creationId xmlns:p14="http://schemas.microsoft.com/office/powerpoint/2010/main" val="3441044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CD859-343F-D442-B6B7-5E4E6D70AEEA}"/>
              </a:ext>
            </a:extLst>
          </p:cNvPr>
          <p:cNvSpPr>
            <a:spLocks noGrp="1"/>
          </p:cNvSpPr>
          <p:nvPr>
            <p:ph idx="1"/>
          </p:nvPr>
        </p:nvSpPr>
        <p:spPr/>
        <p:txBody>
          <a:bodyPr/>
          <a:lstStyle/>
          <a:p>
            <a:pPr marL="0" indent="0">
              <a:buNone/>
            </a:pPr>
            <a:r>
              <a:rPr lang="en-US" sz="2400" b="1" dirty="0"/>
              <a:t>Learning Objective 2</a:t>
            </a:r>
            <a:r>
              <a:rPr lang="en-US" sz="2400" dirty="0"/>
              <a:t> </a:t>
            </a:r>
          </a:p>
          <a:p>
            <a:r>
              <a:rPr lang="en-US" sz="2400" i="1" dirty="0"/>
              <a:t>Understand key barriers to XR enterprise:</a:t>
            </a:r>
            <a:endParaRPr lang="en-US" sz="2400" dirty="0"/>
          </a:p>
          <a:p>
            <a:pPr lvl="1"/>
            <a:r>
              <a:rPr lang="en-US" sz="2000" u="sng" dirty="0"/>
              <a:t>Content Bottleneck</a:t>
            </a:r>
            <a:r>
              <a:rPr lang="en-US" sz="2000" dirty="0"/>
              <a:t>: Difficult to convert from current training and operational support due to lack of XR content</a:t>
            </a:r>
          </a:p>
          <a:p>
            <a:pPr lvl="1"/>
            <a:r>
              <a:rPr lang="en-US" sz="2000" u="sng" dirty="0">
                <a:solidFill>
                  <a:srgbClr val="D9D9D9"/>
                </a:solidFill>
              </a:rPr>
              <a:t>Lack of High-end User Experience (UX)</a:t>
            </a:r>
            <a:r>
              <a:rPr lang="en-US" sz="2000" dirty="0">
                <a:solidFill>
                  <a:srgbClr val="D9D9D9"/>
                </a:solidFill>
              </a:rPr>
              <a:t>: Usability often limited because XR UX is often stuck in 2D GUI paradigm</a:t>
            </a:r>
          </a:p>
          <a:p>
            <a:pPr lvl="1"/>
            <a:r>
              <a:rPr lang="en-US" sz="2000" u="sng" dirty="0">
                <a:solidFill>
                  <a:srgbClr val="D9D9D9"/>
                </a:solidFill>
              </a:rPr>
              <a:t>Paucity of Empirical Studies on Learning Outcomes and Performance Gains</a:t>
            </a:r>
            <a:r>
              <a:rPr lang="en-US" sz="2000" dirty="0">
                <a:solidFill>
                  <a:srgbClr val="D9D9D9"/>
                </a:solidFill>
              </a:rPr>
              <a:t>: Little evidence XR is markedly better than status quo  </a:t>
            </a:r>
          </a:p>
          <a:p>
            <a:pPr lvl="1"/>
            <a:r>
              <a:rPr lang="en-US" sz="2000" u="sng" dirty="0">
                <a:solidFill>
                  <a:srgbClr val="D9D9D9"/>
                </a:solidFill>
              </a:rPr>
              <a:t>Cybersickness Challenges</a:t>
            </a:r>
            <a:r>
              <a:rPr lang="en-US" sz="2000" dirty="0">
                <a:solidFill>
                  <a:srgbClr val="D9D9D9"/>
                </a:solidFill>
              </a:rPr>
              <a:t>: Susceptibility can limit accessibility </a:t>
            </a:r>
          </a:p>
          <a:p>
            <a:pPr lvl="1"/>
            <a:r>
              <a:rPr lang="en-US" sz="2000" u="sng" dirty="0">
                <a:solidFill>
                  <a:srgbClr val="D9D9D9"/>
                </a:solidFill>
              </a:rPr>
              <a:t>Lack of Support for Scalability and Sustainability</a:t>
            </a:r>
            <a:r>
              <a:rPr lang="en-US" sz="2000" dirty="0">
                <a:solidFill>
                  <a:srgbClr val="D9D9D9"/>
                </a:solidFill>
              </a:rPr>
              <a:t>: Need tools to support moving from one-off solutions to rapid XR solution generation that enables digital transformation (covered in next section)</a:t>
            </a:r>
          </a:p>
          <a:p>
            <a:endParaRPr lang="en-US" sz="2400" dirty="0"/>
          </a:p>
        </p:txBody>
      </p:sp>
    </p:spTree>
    <p:extLst>
      <p:ext uri="{BB962C8B-B14F-4D97-AF65-F5344CB8AC3E}">
        <p14:creationId xmlns:p14="http://schemas.microsoft.com/office/powerpoint/2010/main" val="3206028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D9DA-776D-3C44-A91C-CE322B63C671}"/>
              </a:ext>
            </a:extLst>
          </p:cNvPr>
          <p:cNvSpPr>
            <a:spLocks noGrp="1"/>
          </p:cNvSpPr>
          <p:nvPr>
            <p:ph type="title"/>
          </p:nvPr>
        </p:nvSpPr>
        <p:spPr>
          <a:xfrm>
            <a:off x="1277451" y="0"/>
            <a:ext cx="8893813" cy="795130"/>
          </a:xfrm>
        </p:spPr>
        <p:txBody>
          <a:bodyPr/>
          <a:lstStyle/>
          <a:p>
            <a:r>
              <a:rPr lang="en-US" dirty="0"/>
              <a:t>Barrier to XR Adoption: Content Bottleneck</a:t>
            </a:r>
          </a:p>
        </p:txBody>
      </p:sp>
      <p:sp>
        <p:nvSpPr>
          <p:cNvPr id="3" name="Content Placeholder 2">
            <a:extLst>
              <a:ext uri="{FF2B5EF4-FFF2-40B4-BE49-F238E27FC236}">
                <a16:creationId xmlns:a16="http://schemas.microsoft.com/office/drawing/2014/main" id="{18331AA5-381A-4240-BECF-8A1B96D1E316}"/>
              </a:ext>
            </a:extLst>
          </p:cNvPr>
          <p:cNvSpPr>
            <a:spLocks noGrp="1"/>
          </p:cNvSpPr>
          <p:nvPr>
            <p:ph sz="quarter" idx="11"/>
          </p:nvPr>
        </p:nvSpPr>
        <p:spPr>
          <a:xfrm>
            <a:off x="480133" y="1046715"/>
            <a:ext cx="7658028" cy="5075237"/>
          </a:xfrm>
        </p:spPr>
        <p:txBody>
          <a:bodyPr/>
          <a:lstStyle/>
          <a:p>
            <a:r>
              <a:rPr lang="en-US" sz="2400" b="1" dirty="0"/>
              <a:t>Content Generation: </a:t>
            </a:r>
            <a:r>
              <a:rPr lang="en-US" sz="2400" dirty="0"/>
              <a:t>Capabilities are needed that can readily overcome current lack of XR content by automating production process</a:t>
            </a:r>
          </a:p>
          <a:p>
            <a:pPr lvl="1"/>
            <a:r>
              <a:rPr lang="en-US" sz="2000" dirty="0"/>
              <a:t>Content bottleneck. Lack of content and difficulty in generating content huge problems in XR space</a:t>
            </a:r>
          </a:p>
          <a:p>
            <a:pPr lvl="2"/>
            <a:r>
              <a:rPr lang="en-US" sz="1600" dirty="0"/>
              <a:t>When Oculus Rift was released, there was almost no content</a:t>
            </a:r>
            <a:endParaRPr lang="en-US" sz="2000" dirty="0"/>
          </a:p>
          <a:p>
            <a:pPr lvl="1"/>
            <a:r>
              <a:rPr lang="en-US" sz="2000" dirty="0"/>
              <a:t>Few companies right now know how to make empowering, high value XR content</a:t>
            </a:r>
          </a:p>
        </p:txBody>
      </p:sp>
      <p:pic>
        <p:nvPicPr>
          <p:cNvPr id="4" name="Picture 3" descr="A picture containing text, green, outdoor, sign&#10;&#10;Description automatically generated">
            <a:extLst>
              <a:ext uri="{FF2B5EF4-FFF2-40B4-BE49-F238E27FC236}">
                <a16:creationId xmlns:a16="http://schemas.microsoft.com/office/drawing/2014/main" id="{6F54A9E4-4C85-6146-A13B-DE33DD131692}"/>
              </a:ext>
            </a:extLst>
          </p:cNvPr>
          <p:cNvPicPr>
            <a:picLocks noChangeAspect="1"/>
          </p:cNvPicPr>
          <p:nvPr/>
        </p:nvPicPr>
        <p:blipFill>
          <a:blip r:embed="rId2"/>
          <a:stretch>
            <a:fillRect/>
          </a:stretch>
        </p:blipFill>
        <p:spPr>
          <a:xfrm>
            <a:off x="8597900" y="3093920"/>
            <a:ext cx="2432050" cy="2861741"/>
          </a:xfrm>
          <a:prstGeom prst="rect">
            <a:avLst/>
          </a:prstGeom>
        </p:spPr>
      </p:pic>
      <p:pic>
        <p:nvPicPr>
          <p:cNvPr id="5" name="Picture 2">
            <a:extLst>
              <a:ext uri="{FF2B5EF4-FFF2-40B4-BE49-F238E27FC236}">
                <a16:creationId xmlns:a16="http://schemas.microsoft.com/office/drawing/2014/main" id="{783B8AA2-2497-884B-8266-2BD85ABC7AED}"/>
              </a:ext>
            </a:extLst>
          </p:cNvPr>
          <p:cNvPicPr>
            <a:picLocks noChangeAspect="1" noChangeArrowheads="1"/>
          </p:cNvPicPr>
          <p:nvPr/>
        </p:nvPicPr>
        <p:blipFill>
          <a:blip r:embed="rId3">
            <a:clrChange>
              <a:clrFrom>
                <a:srgbClr val="F5F4F0"/>
              </a:clrFrom>
              <a:clrTo>
                <a:srgbClr val="F5F4F0">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325891">
            <a:off x="7261893" y="3674584"/>
            <a:ext cx="2190750" cy="2806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A4059C-FACA-B04E-A8FE-181EB2C51E9B}"/>
              </a:ext>
            </a:extLst>
          </p:cNvPr>
          <p:cNvPicPr>
            <a:picLocks noChangeAspect="1"/>
          </p:cNvPicPr>
          <p:nvPr/>
        </p:nvPicPr>
        <p:blipFill>
          <a:blip r:embed="rId4"/>
          <a:stretch>
            <a:fillRect/>
          </a:stretch>
        </p:blipFill>
        <p:spPr>
          <a:xfrm>
            <a:off x="8630662" y="1046715"/>
            <a:ext cx="3081205" cy="1962160"/>
          </a:xfrm>
          <a:prstGeom prst="rect">
            <a:avLst/>
          </a:prstGeom>
        </p:spPr>
      </p:pic>
    </p:spTree>
    <p:extLst>
      <p:ext uri="{BB962C8B-B14F-4D97-AF65-F5344CB8AC3E}">
        <p14:creationId xmlns:p14="http://schemas.microsoft.com/office/powerpoint/2010/main" val="3430580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331AA5-381A-4240-BECF-8A1B96D1E316}"/>
              </a:ext>
            </a:extLst>
          </p:cNvPr>
          <p:cNvSpPr>
            <a:spLocks noGrp="1"/>
          </p:cNvSpPr>
          <p:nvPr>
            <p:ph sz="quarter" idx="11"/>
          </p:nvPr>
        </p:nvSpPr>
        <p:spPr/>
        <p:txBody>
          <a:bodyPr/>
          <a:lstStyle/>
          <a:p>
            <a:r>
              <a:rPr lang="en-US" sz="2400" b="1" dirty="0"/>
              <a:t>Content Generation: </a:t>
            </a:r>
            <a:r>
              <a:rPr lang="en-US" sz="2400" dirty="0"/>
              <a:t>Capabilities are needed that can readily overcome current lack of XR content by automating production process</a:t>
            </a:r>
          </a:p>
          <a:p>
            <a:r>
              <a:rPr lang="en-US" sz="2400" b="1" dirty="0"/>
              <a:t>Value-Added: </a:t>
            </a:r>
            <a:r>
              <a:rPr lang="en-US" sz="2400" dirty="0"/>
              <a:t>Point-of-need XR support increases efficiency; must couple with XR enablers to realize full potential of digital enablement, including:</a:t>
            </a:r>
          </a:p>
          <a:p>
            <a:pPr lvl="1"/>
            <a:r>
              <a:rPr lang="en-US" sz="2000" dirty="0"/>
              <a:t>Innovative XR-specific user experience design paradigms that drive contextually rich, intuitive, and personalized 3D interaction</a:t>
            </a:r>
          </a:p>
          <a:p>
            <a:pPr lvl="1"/>
            <a:r>
              <a:rPr lang="en-US" sz="2000" dirty="0"/>
              <a:t>AI/ML to drive adaptive support that increases operator effectiveness</a:t>
            </a:r>
          </a:p>
          <a:p>
            <a:pPr lvl="1"/>
            <a:r>
              <a:rPr lang="en-US" sz="2000" dirty="0"/>
              <a:t>Digital twin plug-ins that reflect reality and complexity of real-world systems to fuel predictive and prescriptive analytics and close the loop between XR display and system</a:t>
            </a:r>
          </a:p>
          <a:p>
            <a:pPr lvl="1"/>
            <a:r>
              <a:rPr lang="en-US" sz="2000" dirty="0"/>
              <a:t>Digital phenotype plug-ins that reflect reality and complexity of human cognitive, psychomotor, and affective capabilities to fuel responsive interaction and close the loop between human user, XR display, and system</a:t>
            </a:r>
          </a:p>
          <a:p>
            <a:r>
              <a:rPr lang="en-US" sz="2400" dirty="0"/>
              <a:t>Future of industry relies on ability of such XR ecosystems and XR enablers to generate value-added use cases that not only justify adoption costs but proportionally outweigh them</a:t>
            </a:r>
          </a:p>
        </p:txBody>
      </p:sp>
      <p:sp>
        <p:nvSpPr>
          <p:cNvPr id="6" name="Title 1">
            <a:extLst>
              <a:ext uri="{FF2B5EF4-FFF2-40B4-BE49-F238E27FC236}">
                <a16:creationId xmlns:a16="http://schemas.microsoft.com/office/drawing/2014/main" id="{A8089B4A-5EDC-3A40-9DEE-6C82B472AF43}"/>
              </a:ext>
            </a:extLst>
          </p:cNvPr>
          <p:cNvSpPr>
            <a:spLocks noGrp="1"/>
          </p:cNvSpPr>
          <p:nvPr>
            <p:ph type="title"/>
          </p:nvPr>
        </p:nvSpPr>
        <p:spPr>
          <a:xfrm>
            <a:off x="1277451" y="0"/>
            <a:ext cx="8893813" cy="795130"/>
          </a:xfrm>
        </p:spPr>
        <p:txBody>
          <a:bodyPr/>
          <a:lstStyle/>
          <a:p>
            <a:r>
              <a:rPr lang="en-US" dirty="0"/>
              <a:t>Barrier to XR Adoption: Content Bottleneck</a:t>
            </a:r>
          </a:p>
        </p:txBody>
      </p:sp>
    </p:spTree>
    <p:extLst>
      <p:ext uri="{BB962C8B-B14F-4D97-AF65-F5344CB8AC3E}">
        <p14:creationId xmlns:p14="http://schemas.microsoft.com/office/powerpoint/2010/main" val="1964509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C35-3B7A-1047-85A4-C43F53800D8D}"/>
              </a:ext>
            </a:extLst>
          </p:cNvPr>
          <p:cNvSpPr>
            <a:spLocks noGrp="1"/>
          </p:cNvSpPr>
          <p:nvPr>
            <p:ph type="title"/>
          </p:nvPr>
        </p:nvSpPr>
        <p:spPr>
          <a:xfrm>
            <a:off x="2281128" y="-38637"/>
            <a:ext cx="7416800" cy="795130"/>
          </a:xfrm>
        </p:spPr>
        <p:txBody>
          <a:bodyPr/>
          <a:lstStyle/>
          <a:p>
            <a:pPr>
              <a:lnSpc>
                <a:spcPts val="2420"/>
              </a:lnSpc>
            </a:pPr>
            <a:r>
              <a:rPr lang="en-US" sz="2400" dirty="0"/>
              <a:t>What are we here to talk about today: eXtended Reality</a:t>
            </a:r>
          </a:p>
        </p:txBody>
      </p:sp>
      <p:grpSp>
        <p:nvGrpSpPr>
          <p:cNvPr id="25" name="Group 24">
            <a:extLst>
              <a:ext uri="{FF2B5EF4-FFF2-40B4-BE49-F238E27FC236}">
                <a16:creationId xmlns:a16="http://schemas.microsoft.com/office/drawing/2014/main" id="{879F8365-DDA9-8D45-9528-D687B2C4E62E}"/>
              </a:ext>
            </a:extLst>
          </p:cNvPr>
          <p:cNvGrpSpPr/>
          <p:nvPr/>
        </p:nvGrpSpPr>
        <p:grpSpPr>
          <a:xfrm>
            <a:off x="906644" y="1509644"/>
            <a:ext cx="9380840" cy="3571447"/>
            <a:chOff x="906644" y="1509644"/>
            <a:chExt cx="9380840" cy="3571447"/>
          </a:xfrm>
        </p:grpSpPr>
        <p:sp>
          <p:nvSpPr>
            <p:cNvPr id="3" name="Rectangle 2">
              <a:extLst>
                <a:ext uri="{FF2B5EF4-FFF2-40B4-BE49-F238E27FC236}">
                  <a16:creationId xmlns:a16="http://schemas.microsoft.com/office/drawing/2014/main" id="{A31C67A0-88C1-A94A-8A6F-72C2AD348EB4}"/>
                </a:ext>
              </a:extLst>
            </p:cNvPr>
            <p:cNvSpPr/>
            <p:nvPr/>
          </p:nvSpPr>
          <p:spPr bwMode="auto">
            <a:xfrm>
              <a:off x="3134751" y="2623175"/>
              <a:ext cx="2039816" cy="689317"/>
            </a:xfrm>
            <a:prstGeom prst="rect">
              <a:avLst/>
            </a:prstGeom>
            <a:solidFill>
              <a:srgbClr val="23D64C"/>
            </a:solid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Virtual Reality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(VR)</a:t>
              </a:r>
            </a:p>
          </p:txBody>
        </p:sp>
        <p:sp>
          <p:nvSpPr>
            <p:cNvPr id="5" name="Rectangle 4">
              <a:extLst>
                <a:ext uri="{FF2B5EF4-FFF2-40B4-BE49-F238E27FC236}">
                  <a16:creationId xmlns:a16="http://schemas.microsoft.com/office/drawing/2014/main" id="{D9AB899A-63DF-F34E-8133-146679C0FE2C}"/>
                </a:ext>
              </a:extLst>
            </p:cNvPr>
            <p:cNvSpPr/>
            <p:nvPr/>
          </p:nvSpPr>
          <p:spPr bwMode="auto">
            <a:xfrm>
              <a:off x="5566179" y="2623175"/>
              <a:ext cx="2196905" cy="689317"/>
            </a:xfrm>
            <a:prstGeom prst="rect">
              <a:avLst/>
            </a:prstGeom>
            <a:solidFill>
              <a:srgbClr val="23D64C"/>
            </a:solid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Augmented Reality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(AR)</a:t>
              </a:r>
            </a:p>
          </p:txBody>
        </p:sp>
        <p:sp>
          <p:nvSpPr>
            <p:cNvPr id="6" name="Rectangle 5">
              <a:extLst>
                <a:ext uri="{FF2B5EF4-FFF2-40B4-BE49-F238E27FC236}">
                  <a16:creationId xmlns:a16="http://schemas.microsoft.com/office/drawing/2014/main" id="{B3680C50-A184-FA4B-A831-7CA84DB8245D}"/>
                </a:ext>
              </a:extLst>
            </p:cNvPr>
            <p:cNvSpPr/>
            <p:nvPr/>
          </p:nvSpPr>
          <p:spPr bwMode="auto">
            <a:xfrm>
              <a:off x="8247668" y="2623175"/>
              <a:ext cx="2039816" cy="689317"/>
            </a:xfrm>
            <a:prstGeom prst="rect">
              <a:avLst/>
            </a:prstGeom>
            <a:solidFill>
              <a:srgbClr val="23D64C"/>
            </a:solid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Mixed Reality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(MR)</a:t>
              </a:r>
            </a:p>
          </p:txBody>
        </p:sp>
        <p:sp>
          <p:nvSpPr>
            <p:cNvPr id="7" name="Rectangle 6">
              <a:extLst>
                <a:ext uri="{FF2B5EF4-FFF2-40B4-BE49-F238E27FC236}">
                  <a16:creationId xmlns:a16="http://schemas.microsoft.com/office/drawing/2014/main" id="{21B1CA1B-6133-DD4C-9570-083BACED8393}"/>
                </a:ext>
              </a:extLst>
            </p:cNvPr>
            <p:cNvSpPr/>
            <p:nvPr/>
          </p:nvSpPr>
          <p:spPr bwMode="auto">
            <a:xfrm>
              <a:off x="5644723" y="1509644"/>
              <a:ext cx="2039816" cy="689317"/>
            </a:xfrm>
            <a:prstGeom prst="rect">
              <a:avLst/>
            </a:prstGeom>
            <a:solidFill>
              <a:srgbClr val="23D64C"/>
            </a:solid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eXtended Reality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(XR)</a:t>
              </a:r>
            </a:p>
          </p:txBody>
        </p:sp>
        <p:sp>
          <p:nvSpPr>
            <p:cNvPr id="8" name="Rectangle 7">
              <a:extLst>
                <a:ext uri="{FF2B5EF4-FFF2-40B4-BE49-F238E27FC236}">
                  <a16:creationId xmlns:a16="http://schemas.microsoft.com/office/drawing/2014/main" id="{27FD9C6B-92CD-6343-8E0B-9F1DA1438F78}"/>
                </a:ext>
              </a:extLst>
            </p:cNvPr>
            <p:cNvSpPr/>
            <p:nvPr/>
          </p:nvSpPr>
          <p:spPr bwMode="auto">
            <a:xfrm>
              <a:off x="3134751" y="3464009"/>
              <a:ext cx="2039816" cy="411479"/>
            </a:xfrm>
            <a:prstGeom prst="rect">
              <a:avLst/>
            </a:prstGeom>
            <a:no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High</a:t>
              </a:r>
            </a:p>
          </p:txBody>
        </p:sp>
        <p:sp>
          <p:nvSpPr>
            <p:cNvPr id="9" name="Rectangle 8">
              <a:extLst>
                <a:ext uri="{FF2B5EF4-FFF2-40B4-BE49-F238E27FC236}">
                  <a16:creationId xmlns:a16="http://schemas.microsoft.com/office/drawing/2014/main" id="{2BA212E2-2B9D-C547-990F-81B313695370}"/>
                </a:ext>
              </a:extLst>
            </p:cNvPr>
            <p:cNvSpPr/>
            <p:nvPr/>
          </p:nvSpPr>
          <p:spPr bwMode="auto">
            <a:xfrm>
              <a:off x="8247668" y="4083934"/>
              <a:ext cx="2039816" cy="411479"/>
            </a:xfrm>
            <a:prstGeom prst="rect">
              <a:avLst/>
            </a:prstGeom>
            <a:no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High</a:t>
              </a:r>
            </a:p>
          </p:txBody>
        </p:sp>
        <p:sp>
          <p:nvSpPr>
            <p:cNvPr id="10" name="Rectangle 9">
              <a:extLst>
                <a:ext uri="{FF2B5EF4-FFF2-40B4-BE49-F238E27FC236}">
                  <a16:creationId xmlns:a16="http://schemas.microsoft.com/office/drawing/2014/main" id="{078DB907-6A39-6B4C-B572-9993544729E8}"/>
                </a:ext>
              </a:extLst>
            </p:cNvPr>
            <p:cNvSpPr/>
            <p:nvPr/>
          </p:nvSpPr>
          <p:spPr bwMode="auto">
            <a:xfrm>
              <a:off x="8247668" y="4669612"/>
              <a:ext cx="2039816" cy="411479"/>
            </a:xfrm>
            <a:prstGeom prst="rect">
              <a:avLst/>
            </a:prstGeom>
            <a:no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High</a:t>
              </a:r>
            </a:p>
          </p:txBody>
        </p:sp>
        <p:sp>
          <p:nvSpPr>
            <p:cNvPr id="11" name="Rectangle 10">
              <a:extLst>
                <a:ext uri="{FF2B5EF4-FFF2-40B4-BE49-F238E27FC236}">
                  <a16:creationId xmlns:a16="http://schemas.microsoft.com/office/drawing/2014/main" id="{95FA50FC-36F6-2F44-89AD-5C4234FDBE7A}"/>
                </a:ext>
              </a:extLst>
            </p:cNvPr>
            <p:cNvSpPr/>
            <p:nvPr/>
          </p:nvSpPr>
          <p:spPr bwMode="auto">
            <a:xfrm>
              <a:off x="5644723" y="4083934"/>
              <a:ext cx="2039816" cy="411479"/>
            </a:xfrm>
            <a:prstGeom prst="rect">
              <a:avLst/>
            </a:prstGeom>
            <a:no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High</a:t>
              </a:r>
            </a:p>
          </p:txBody>
        </p:sp>
        <p:sp>
          <p:nvSpPr>
            <p:cNvPr id="12" name="Rectangle 11">
              <a:extLst>
                <a:ext uri="{FF2B5EF4-FFF2-40B4-BE49-F238E27FC236}">
                  <a16:creationId xmlns:a16="http://schemas.microsoft.com/office/drawing/2014/main" id="{EF95EE93-3DFB-0342-8D6B-9996FBCD9146}"/>
                </a:ext>
              </a:extLst>
            </p:cNvPr>
            <p:cNvSpPr/>
            <p:nvPr/>
          </p:nvSpPr>
          <p:spPr bwMode="auto">
            <a:xfrm>
              <a:off x="5644723" y="3464009"/>
              <a:ext cx="2039816" cy="411479"/>
            </a:xfrm>
            <a:prstGeom prst="rect">
              <a:avLst/>
            </a:prstGeom>
            <a:no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Low</a:t>
              </a:r>
            </a:p>
          </p:txBody>
        </p:sp>
        <p:sp>
          <p:nvSpPr>
            <p:cNvPr id="13" name="Rectangle 12">
              <a:extLst>
                <a:ext uri="{FF2B5EF4-FFF2-40B4-BE49-F238E27FC236}">
                  <a16:creationId xmlns:a16="http://schemas.microsoft.com/office/drawing/2014/main" id="{C862716E-4675-FB4F-9DC9-E409D739EF8F}"/>
                </a:ext>
              </a:extLst>
            </p:cNvPr>
            <p:cNvSpPr/>
            <p:nvPr/>
          </p:nvSpPr>
          <p:spPr bwMode="auto">
            <a:xfrm>
              <a:off x="3134751" y="4083934"/>
              <a:ext cx="2039816" cy="411479"/>
            </a:xfrm>
            <a:prstGeom prst="rect">
              <a:avLst/>
            </a:prstGeom>
            <a:no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Low</a:t>
              </a:r>
            </a:p>
          </p:txBody>
        </p:sp>
        <p:sp>
          <p:nvSpPr>
            <p:cNvPr id="14" name="Rectangle 13">
              <a:extLst>
                <a:ext uri="{FF2B5EF4-FFF2-40B4-BE49-F238E27FC236}">
                  <a16:creationId xmlns:a16="http://schemas.microsoft.com/office/drawing/2014/main" id="{D36A0AC9-EF4B-FF4A-AE74-8DB304519D74}"/>
                </a:ext>
              </a:extLst>
            </p:cNvPr>
            <p:cNvSpPr/>
            <p:nvPr/>
          </p:nvSpPr>
          <p:spPr bwMode="auto">
            <a:xfrm>
              <a:off x="3134751" y="4669612"/>
              <a:ext cx="2039816" cy="411479"/>
            </a:xfrm>
            <a:prstGeom prst="rect">
              <a:avLst/>
            </a:prstGeom>
            <a:no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Low</a:t>
              </a:r>
            </a:p>
          </p:txBody>
        </p:sp>
        <p:sp>
          <p:nvSpPr>
            <p:cNvPr id="15" name="Rectangle 14">
              <a:extLst>
                <a:ext uri="{FF2B5EF4-FFF2-40B4-BE49-F238E27FC236}">
                  <a16:creationId xmlns:a16="http://schemas.microsoft.com/office/drawing/2014/main" id="{A8010E4E-746C-D14C-A798-B9BF39C83377}"/>
                </a:ext>
              </a:extLst>
            </p:cNvPr>
            <p:cNvSpPr/>
            <p:nvPr/>
          </p:nvSpPr>
          <p:spPr bwMode="auto">
            <a:xfrm>
              <a:off x="5644723" y="4669612"/>
              <a:ext cx="2039816" cy="411479"/>
            </a:xfrm>
            <a:prstGeom prst="rect">
              <a:avLst/>
            </a:prstGeom>
            <a:no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Medium</a:t>
              </a:r>
            </a:p>
          </p:txBody>
        </p:sp>
        <p:sp>
          <p:nvSpPr>
            <p:cNvPr id="16" name="Rectangle 15">
              <a:extLst>
                <a:ext uri="{FF2B5EF4-FFF2-40B4-BE49-F238E27FC236}">
                  <a16:creationId xmlns:a16="http://schemas.microsoft.com/office/drawing/2014/main" id="{FA858F24-BBD3-1145-986B-E07CFE7F578E}"/>
                </a:ext>
              </a:extLst>
            </p:cNvPr>
            <p:cNvSpPr/>
            <p:nvPr/>
          </p:nvSpPr>
          <p:spPr bwMode="auto">
            <a:xfrm>
              <a:off x="8247668" y="3464009"/>
              <a:ext cx="2039816" cy="411479"/>
            </a:xfrm>
            <a:prstGeom prst="rect">
              <a:avLst/>
            </a:prstGeom>
            <a:no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Medium</a:t>
              </a:r>
            </a:p>
          </p:txBody>
        </p:sp>
        <p:sp>
          <p:nvSpPr>
            <p:cNvPr id="17" name="Rectangle 16">
              <a:extLst>
                <a:ext uri="{FF2B5EF4-FFF2-40B4-BE49-F238E27FC236}">
                  <a16:creationId xmlns:a16="http://schemas.microsoft.com/office/drawing/2014/main" id="{BFCFF2EE-B05F-2246-80FF-2E2E32087F6D}"/>
                </a:ext>
              </a:extLst>
            </p:cNvPr>
            <p:cNvSpPr/>
            <p:nvPr/>
          </p:nvSpPr>
          <p:spPr bwMode="auto">
            <a:xfrm>
              <a:off x="906644" y="3464009"/>
              <a:ext cx="2039816" cy="411479"/>
            </a:xfrm>
            <a:prstGeom prst="rect">
              <a:avLst/>
            </a:prstGeom>
            <a:no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Virtual Content</a:t>
              </a:r>
            </a:p>
          </p:txBody>
        </p:sp>
        <p:sp>
          <p:nvSpPr>
            <p:cNvPr id="18" name="Rectangle 17">
              <a:extLst>
                <a:ext uri="{FF2B5EF4-FFF2-40B4-BE49-F238E27FC236}">
                  <a16:creationId xmlns:a16="http://schemas.microsoft.com/office/drawing/2014/main" id="{D06172D5-2CDB-BA4B-84E0-554F5AE79068}"/>
                </a:ext>
              </a:extLst>
            </p:cNvPr>
            <p:cNvSpPr/>
            <p:nvPr/>
          </p:nvSpPr>
          <p:spPr bwMode="auto">
            <a:xfrm>
              <a:off x="906644" y="4083934"/>
              <a:ext cx="2039816" cy="411479"/>
            </a:xfrm>
            <a:prstGeom prst="rect">
              <a:avLst/>
            </a:prstGeom>
            <a:no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Real Content</a:t>
              </a:r>
            </a:p>
          </p:txBody>
        </p:sp>
        <p:sp>
          <p:nvSpPr>
            <p:cNvPr id="19" name="Rectangle 18">
              <a:extLst>
                <a:ext uri="{FF2B5EF4-FFF2-40B4-BE49-F238E27FC236}">
                  <a16:creationId xmlns:a16="http://schemas.microsoft.com/office/drawing/2014/main" id="{FE1F952C-A966-8140-B3F9-93292777DF07}"/>
                </a:ext>
              </a:extLst>
            </p:cNvPr>
            <p:cNvSpPr/>
            <p:nvPr/>
          </p:nvSpPr>
          <p:spPr bwMode="auto">
            <a:xfrm>
              <a:off x="906644" y="4669612"/>
              <a:ext cx="2039816" cy="411479"/>
            </a:xfrm>
            <a:prstGeom prst="rect">
              <a:avLst/>
            </a:prstGeom>
            <a:noFill/>
            <a:ln w="9525" cap="flat" cmpd="sng" algn="ctr">
              <a:solidFill>
                <a:srgbClr val="23D64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Interactivity</a:t>
              </a:r>
            </a:p>
          </p:txBody>
        </p:sp>
        <p:cxnSp>
          <p:nvCxnSpPr>
            <p:cNvPr id="20" name="Elbow Connector 19">
              <a:extLst>
                <a:ext uri="{FF2B5EF4-FFF2-40B4-BE49-F238E27FC236}">
                  <a16:creationId xmlns:a16="http://schemas.microsoft.com/office/drawing/2014/main" id="{D561EC7B-6B22-5F49-A2A5-2FB32A56CAC7}"/>
                </a:ext>
              </a:extLst>
            </p:cNvPr>
            <p:cNvCxnSpPr>
              <a:stCxn id="7" idx="2"/>
              <a:endCxn id="3" idx="0"/>
            </p:cNvCxnSpPr>
            <p:nvPr/>
          </p:nvCxnSpPr>
          <p:spPr bwMode="auto">
            <a:xfrm rot="5400000">
              <a:off x="5197538" y="1156082"/>
              <a:ext cx="424214" cy="2509972"/>
            </a:xfrm>
            <a:prstGeom prst="bentConnector3">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2" name="Elbow Connector 21">
              <a:extLst>
                <a:ext uri="{FF2B5EF4-FFF2-40B4-BE49-F238E27FC236}">
                  <a16:creationId xmlns:a16="http://schemas.microsoft.com/office/drawing/2014/main" id="{E8A82823-DF73-1F43-AD64-BE5CA97E03AB}"/>
                </a:ext>
              </a:extLst>
            </p:cNvPr>
            <p:cNvCxnSpPr>
              <a:stCxn id="7" idx="2"/>
              <a:endCxn id="6" idx="0"/>
            </p:cNvCxnSpPr>
            <p:nvPr/>
          </p:nvCxnSpPr>
          <p:spPr bwMode="auto">
            <a:xfrm rot="16200000" flipH="1">
              <a:off x="7753996" y="1109595"/>
              <a:ext cx="424214" cy="2602945"/>
            </a:xfrm>
            <a:prstGeom prst="bentConnector3">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4" name="Straight Arrow Connector 23">
              <a:extLst>
                <a:ext uri="{FF2B5EF4-FFF2-40B4-BE49-F238E27FC236}">
                  <a16:creationId xmlns:a16="http://schemas.microsoft.com/office/drawing/2014/main" id="{AFDCFFD0-39A2-5341-BFE7-4AC5E05C7A2A}"/>
                </a:ext>
              </a:extLst>
            </p:cNvPr>
            <p:cNvCxnSpPr>
              <a:stCxn id="7" idx="2"/>
              <a:endCxn id="5" idx="0"/>
            </p:cNvCxnSpPr>
            <p:nvPr/>
          </p:nvCxnSpPr>
          <p:spPr bwMode="auto">
            <a:xfrm>
              <a:off x="6664631" y="2198961"/>
              <a:ext cx="1" cy="424214"/>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grpSp>
    </p:spTree>
    <p:extLst>
      <p:ext uri="{BB962C8B-B14F-4D97-AF65-F5344CB8AC3E}">
        <p14:creationId xmlns:p14="http://schemas.microsoft.com/office/powerpoint/2010/main" val="2907441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5AC8-5571-D849-9816-642853873602}"/>
              </a:ext>
            </a:extLst>
          </p:cNvPr>
          <p:cNvSpPr>
            <a:spLocks noGrp="1"/>
          </p:cNvSpPr>
          <p:nvPr>
            <p:ph type="title"/>
          </p:nvPr>
        </p:nvSpPr>
        <p:spPr>
          <a:xfrm>
            <a:off x="2397039" y="-14748"/>
            <a:ext cx="7416800" cy="795130"/>
          </a:xfrm>
        </p:spPr>
        <p:txBody>
          <a:bodyPr/>
          <a:lstStyle/>
          <a:p>
            <a:pPr>
              <a:lnSpc>
                <a:spcPts val="2580"/>
              </a:lnSpc>
            </a:pPr>
            <a:r>
              <a:rPr lang="en-US" sz="2400" dirty="0"/>
              <a:t>Use XR Technology to Capture Knowledge </a:t>
            </a:r>
            <a:br>
              <a:rPr lang="en-US" sz="2400" dirty="0"/>
            </a:br>
            <a:r>
              <a:rPr lang="en-US" sz="2400" dirty="0"/>
              <a:t>&amp; Generate XR Content</a:t>
            </a:r>
          </a:p>
        </p:txBody>
      </p:sp>
      <p:sp>
        <p:nvSpPr>
          <p:cNvPr id="4" name="Rectangle 3">
            <a:extLst>
              <a:ext uri="{FF2B5EF4-FFF2-40B4-BE49-F238E27FC236}">
                <a16:creationId xmlns:a16="http://schemas.microsoft.com/office/drawing/2014/main" id="{8B318147-297E-AD4B-B19A-FA2774038196}"/>
              </a:ext>
            </a:extLst>
          </p:cNvPr>
          <p:cNvSpPr/>
          <p:nvPr/>
        </p:nvSpPr>
        <p:spPr>
          <a:xfrm>
            <a:off x="9784080" y="0"/>
            <a:ext cx="240792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Placeholder 15">
            <a:extLst>
              <a:ext uri="{FF2B5EF4-FFF2-40B4-BE49-F238E27FC236}">
                <a16:creationId xmlns:a16="http://schemas.microsoft.com/office/drawing/2014/main" id="{DEB91BEC-EF60-B048-A52F-8686408DB972}"/>
              </a:ext>
            </a:extLst>
          </p:cNvPr>
          <p:cNvPicPr>
            <a:picLocks noChangeAspect="1"/>
          </p:cNvPicPr>
          <p:nvPr/>
        </p:nvPicPr>
        <p:blipFill>
          <a:blip r:embed="rId2">
            <a:extLst>
              <a:ext uri="{28A0092B-C50C-407E-A947-70E740481C1C}">
                <a14:useLocalDpi xmlns:a14="http://schemas.microsoft.com/office/drawing/2010/main" val="0"/>
              </a:ext>
            </a:extLst>
          </a:blip>
          <a:srcRect l="7138" r="7138"/>
          <a:stretch>
            <a:fillRect/>
          </a:stretch>
        </p:blipFill>
        <p:spPr>
          <a:xfrm>
            <a:off x="7738269" y="1086288"/>
            <a:ext cx="3833812" cy="3832225"/>
          </a:xfrm>
          <a:prstGeom prst="rect">
            <a:avLst/>
          </a:prstGeom>
          <a:ln>
            <a:headEnd/>
            <a:tailEnd/>
          </a:ln>
        </p:spPr>
      </p:pic>
      <p:sp>
        <p:nvSpPr>
          <p:cNvPr id="8" name="TextBox 7">
            <a:extLst>
              <a:ext uri="{FF2B5EF4-FFF2-40B4-BE49-F238E27FC236}">
                <a16:creationId xmlns:a16="http://schemas.microsoft.com/office/drawing/2014/main" id="{372E0341-BD7D-C749-8503-2A759C6E5591}"/>
              </a:ext>
            </a:extLst>
          </p:cNvPr>
          <p:cNvSpPr txBox="1"/>
          <p:nvPr/>
        </p:nvSpPr>
        <p:spPr>
          <a:xfrm>
            <a:off x="201613" y="2423509"/>
            <a:ext cx="3227387" cy="3354765"/>
          </a:xfrm>
          <a:prstGeom prst="rect">
            <a:avLst/>
          </a:prstGeom>
          <a:noFill/>
        </p:spPr>
        <p:txBody>
          <a:bodyPr wrap="square" rtlCol="0">
            <a:spAutoFit/>
          </a:bodyPr>
          <a:lstStyle/>
          <a:p>
            <a:r>
              <a:rPr lang="en-US" sz="1600" dirty="0"/>
              <a:t>XR can empower organizations to maintain SME knowledge during transition via XR-based knowledge capture and content generation tools</a:t>
            </a:r>
          </a:p>
          <a:p>
            <a:endParaRPr lang="en-US" sz="1600" dirty="0"/>
          </a:p>
          <a:p>
            <a:r>
              <a:rPr lang="en-US" sz="1600" dirty="0"/>
              <a:t>Experts can use XR to capture and document their explicit and implicit knowledge as they perform a task step-by-step</a:t>
            </a:r>
          </a:p>
          <a:p>
            <a:endParaRPr lang="en-US" sz="1600" dirty="0"/>
          </a:p>
          <a:p>
            <a:endParaRPr lang="en-US" sz="1200" dirty="0"/>
          </a:p>
          <a:p>
            <a:endParaRPr lang="en-US" sz="1200" dirty="0"/>
          </a:p>
          <a:p>
            <a:endParaRPr lang="en-US" sz="1200" dirty="0"/>
          </a:p>
        </p:txBody>
      </p:sp>
      <p:sp>
        <p:nvSpPr>
          <p:cNvPr id="10" name="Title 5">
            <a:extLst>
              <a:ext uri="{FF2B5EF4-FFF2-40B4-BE49-F238E27FC236}">
                <a16:creationId xmlns:a16="http://schemas.microsoft.com/office/drawing/2014/main" id="{EADB1B48-6B69-3342-9FE2-9A9368E8A00F}"/>
              </a:ext>
            </a:extLst>
          </p:cNvPr>
          <p:cNvSpPr txBox="1">
            <a:spLocks noChangeArrowheads="1"/>
          </p:cNvSpPr>
          <p:nvPr/>
        </p:nvSpPr>
        <p:spPr>
          <a:xfrm>
            <a:off x="180975" y="1633252"/>
            <a:ext cx="3044507" cy="790257"/>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800" b="1" i="0" kern="1200" spc="0">
                <a:solidFill>
                  <a:schemeClr val="tx1"/>
                </a:solidFill>
                <a:latin typeface="Montserrat" pitchFamily="2" charset="77"/>
                <a:ea typeface="+mj-ea"/>
                <a:cs typeface="+mj-cs"/>
              </a:defRPr>
            </a:lvl1pPr>
          </a:lstStyle>
          <a:p>
            <a:r>
              <a:rPr lang="en-US" altLang="en-US" sz="2000" dirty="0">
                <a:solidFill>
                  <a:schemeClr val="accent1">
                    <a:lumMod val="50000"/>
                  </a:schemeClr>
                </a:solidFill>
                <a:latin typeface="Montserrat" pitchFamily="50" charset="0"/>
              </a:rPr>
              <a:t>Capture Expertise</a:t>
            </a:r>
          </a:p>
        </p:txBody>
      </p:sp>
      <p:sp>
        <p:nvSpPr>
          <p:cNvPr id="11" name="Title 5">
            <a:extLst>
              <a:ext uri="{FF2B5EF4-FFF2-40B4-BE49-F238E27FC236}">
                <a16:creationId xmlns:a16="http://schemas.microsoft.com/office/drawing/2014/main" id="{231723A7-ABA2-E449-A9B3-B0EF36DCB9ED}"/>
              </a:ext>
            </a:extLst>
          </p:cNvPr>
          <p:cNvSpPr txBox="1">
            <a:spLocks noChangeArrowheads="1"/>
          </p:cNvSpPr>
          <p:nvPr/>
        </p:nvSpPr>
        <p:spPr>
          <a:xfrm>
            <a:off x="3572468" y="1633252"/>
            <a:ext cx="3557871" cy="790257"/>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800" b="1" i="0" kern="1200" spc="0">
                <a:solidFill>
                  <a:schemeClr val="tx1"/>
                </a:solidFill>
                <a:latin typeface="Montserrat" pitchFamily="2" charset="77"/>
                <a:ea typeface="+mj-ea"/>
                <a:cs typeface="+mj-cs"/>
              </a:defRPr>
            </a:lvl1pPr>
          </a:lstStyle>
          <a:p>
            <a:pPr>
              <a:lnSpc>
                <a:spcPts val="2100"/>
              </a:lnSpc>
            </a:pPr>
            <a:r>
              <a:rPr lang="en-US" altLang="en-US" sz="2000" dirty="0">
                <a:solidFill>
                  <a:schemeClr val="accent1">
                    <a:lumMod val="50000"/>
                  </a:schemeClr>
                </a:solidFill>
                <a:latin typeface="Montserrat" pitchFamily="50" charset="0"/>
              </a:rPr>
              <a:t>Tailored Approach</a:t>
            </a:r>
          </a:p>
        </p:txBody>
      </p:sp>
      <p:sp>
        <p:nvSpPr>
          <p:cNvPr id="12" name="TextBox 11">
            <a:extLst>
              <a:ext uri="{FF2B5EF4-FFF2-40B4-BE49-F238E27FC236}">
                <a16:creationId xmlns:a16="http://schemas.microsoft.com/office/drawing/2014/main" id="{E8C7EDD4-C34E-C941-B04D-5882321FEE97}"/>
              </a:ext>
            </a:extLst>
          </p:cNvPr>
          <p:cNvSpPr txBox="1"/>
          <p:nvPr/>
        </p:nvSpPr>
        <p:spPr>
          <a:xfrm>
            <a:off x="3562625" y="2423509"/>
            <a:ext cx="3434089" cy="1323439"/>
          </a:xfrm>
          <a:prstGeom prst="rect">
            <a:avLst/>
          </a:prstGeom>
          <a:noFill/>
        </p:spPr>
        <p:txBody>
          <a:bodyPr wrap="square" rtlCol="0">
            <a:spAutoFit/>
          </a:bodyPr>
          <a:lstStyle/>
          <a:p>
            <a:r>
              <a:rPr lang="en-US" sz="1600" dirty="0"/>
              <a:t>Immersing SMEs in context is also highly effective in capturing high-value tribal knowledge (tacit), which is generally lost during transition</a:t>
            </a:r>
          </a:p>
        </p:txBody>
      </p:sp>
      <p:sp>
        <p:nvSpPr>
          <p:cNvPr id="13" name="Title 5">
            <a:extLst>
              <a:ext uri="{FF2B5EF4-FFF2-40B4-BE49-F238E27FC236}">
                <a16:creationId xmlns:a16="http://schemas.microsoft.com/office/drawing/2014/main" id="{DE6D353F-6D53-E340-8A5C-D7CFA8642220}"/>
              </a:ext>
            </a:extLst>
          </p:cNvPr>
          <p:cNvSpPr txBox="1">
            <a:spLocks noChangeArrowheads="1"/>
          </p:cNvSpPr>
          <p:nvPr/>
        </p:nvSpPr>
        <p:spPr>
          <a:xfrm>
            <a:off x="3572468" y="3680403"/>
            <a:ext cx="3424246" cy="790257"/>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800" b="1" i="0" kern="1200" spc="0">
                <a:solidFill>
                  <a:schemeClr val="tx1"/>
                </a:solidFill>
                <a:latin typeface="Montserrat" pitchFamily="2" charset="77"/>
                <a:ea typeface="+mj-ea"/>
                <a:cs typeface="+mj-cs"/>
              </a:defRPr>
            </a:lvl1pPr>
          </a:lstStyle>
          <a:p>
            <a:pPr>
              <a:lnSpc>
                <a:spcPts val="2100"/>
              </a:lnSpc>
            </a:pPr>
            <a:r>
              <a:rPr lang="en-US" altLang="en-US" sz="2000" dirty="0">
                <a:solidFill>
                  <a:schemeClr val="accent1">
                    <a:lumMod val="50000"/>
                  </a:schemeClr>
                </a:solidFill>
                <a:latin typeface="Montserrat" pitchFamily="50" charset="0"/>
              </a:rPr>
              <a:t>Job Aid &amp; Training Integration</a:t>
            </a:r>
          </a:p>
        </p:txBody>
      </p:sp>
      <p:sp>
        <p:nvSpPr>
          <p:cNvPr id="14" name="TextBox 13">
            <a:extLst>
              <a:ext uri="{FF2B5EF4-FFF2-40B4-BE49-F238E27FC236}">
                <a16:creationId xmlns:a16="http://schemas.microsoft.com/office/drawing/2014/main" id="{33BAE74C-90B7-814C-9621-AAB2868AC007}"/>
              </a:ext>
            </a:extLst>
          </p:cNvPr>
          <p:cNvSpPr txBox="1"/>
          <p:nvPr/>
        </p:nvSpPr>
        <p:spPr>
          <a:xfrm>
            <a:off x="3562625" y="4486676"/>
            <a:ext cx="3724000" cy="1569660"/>
          </a:xfrm>
          <a:prstGeom prst="rect">
            <a:avLst/>
          </a:prstGeom>
          <a:noFill/>
        </p:spPr>
        <p:txBody>
          <a:bodyPr wrap="square" rtlCol="0">
            <a:spAutoFit/>
          </a:bodyPr>
          <a:lstStyle/>
          <a:p>
            <a:r>
              <a:rPr lang="en-US" sz="1600" dirty="0"/>
              <a:t>Acquired knowledge can be used to generate point-of-need AR-based JPAs and immersive VR/XR training solutions that can be broadly distributed to support trainees in rapidly gaining proficiency</a:t>
            </a:r>
          </a:p>
        </p:txBody>
      </p:sp>
      <p:pic>
        <p:nvPicPr>
          <p:cNvPr id="15" name="Picture 14">
            <a:extLst>
              <a:ext uri="{FF2B5EF4-FFF2-40B4-BE49-F238E27FC236}">
                <a16:creationId xmlns:a16="http://schemas.microsoft.com/office/drawing/2014/main" id="{CABA99C7-EF56-4C4C-994B-DD47B0BD45BA}"/>
              </a:ext>
            </a:extLst>
          </p:cNvPr>
          <p:cNvPicPr>
            <a:picLocks noChangeAspect="1"/>
          </p:cNvPicPr>
          <p:nvPr/>
        </p:nvPicPr>
        <p:blipFill>
          <a:blip r:embed="rId3"/>
          <a:stretch>
            <a:fillRect/>
          </a:stretch>
        </p:blipFill>
        <p:spPr>
          <a:xfrm>
            <a:off x="249018" y="821984"/>
            <a:ext cx="2677690" cy="1216203"/>
          </a:xfrm>
          <a:prstGeom prst="rect">
            <a:avLst/>
          </a:prstGeom>
        </p:spPr>
      </p:pic>
      <p:pic>
        <p:nvPicPr>
          <p:cNvPr id="16" name="Picture 15">
            <a:extLst>
              <a:ext uri="{FF2B5EF4-FFF2-40B4-BE49-F238E27FC236}">
                <a16:creationId xmlns:a16="http://schemas.microsoft.com/office/drawing/2014/main" id="{92CABCC6-A4BB-314B-8606-E5990355C3D0}"/>
              </a:ext>
            </a:extLst>
          </p:cNvPr>
          <p:cNvPicPr>
            <a:picLocks noChangeAspect="1"/>
          </p:cNvPicPr>
          <p:nvPr/>
        </p:nvPicPr>
        <p:blipFill>
          <a:blip r:embed="rId4"/>
          <a:stretch>
            <a:fillRect/>
          </a:stretch>
        </p:blipFill>
        <p:spPr>
          <a:xfrm>
            <a:off x="3617582" y="834732"/>
            <a:ext cx="2758702" cy="1216202"/>
          </a:xfrm>
          <a:prstGeom prst="rect">
            <a:avLst/>
          </a:prstGeom>
        </p:spPr>
      </p:pic>
      <p:sp>
        <p:nvSpPr>
          <p:cNvPr id="17" name="Rectangle 16">
            <a:extLst>
              <a:ext uri="{FF2B5EF4-FFF2-40B4-BE49-F238E27FC236}">
                <a16:creationId xmlns:a16="http://schemas.microsoft.com/office/drawing/2014/main" id="{5AB38C2E-8FE5-A346-94C9-1E99B1E8081E}"/>
              </a:ext>
            </a:extLst>
          </p:cNvPr>
          <p:cNvSpPr/>
          <p:nvPr/>
        </p:nvSpPr>
        <p:spPr>
          <a:xfrm>
            <a:off x="9798385" y="5079956"/>
            <a:ext cx="2116524" cy="1618392"/>
          </a:xfrm>
          <a:prstGeom prst="rect">
            <a:avLst/>
          </a:prstGeom>
        </p:spPr>
        <p:txBody>
          <a:bodyPr wrap="square">
            <a:spAutoFit/>
          </a:bodyPr>
          <a:lstStyle/>
          <a:p>
            <a:pPr>
              <a:lnSpc>
                <a:spcPts val="1720"/>
              </a:lnSpc>
            </a:pPr>
            <a:r>
              <a:rPr lang="en-US" sz="1600" b="1" dirty="0">
                <a:solidFill>
                  <a:schemeClr val="bg1"/>
                </a:solidFill>
                <a:latin typeface="AdvPSA322"/>
              </a:rPr>
              <a:t>Situating experts in context during knowledge elicitation process triggers emergence and application of tacit (deep) knowledge </a:t>
            </a:r>
            <a:endParaRPr lang="en-US" sz="1600" b="1" dirty="0">
              <a:solidFill>
                <a:schemeClr val="bg1"/>
              </a:solidFill>
            </a:endParaRPr>
          </a:p>
        </p:txBody>
      </p:sp>
    </p:spTree>
    <p:extLst>
      <p:ext uri="{BB962C8B-B14F-4D97-AF65-F5344CB8AC3E}">
        <p14:creationId xmlns:p14="http://schemas.microsoft.com/office/powerpoint/2010/main" val="1671636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CD859-343F-D442-B6B7-5E4E6D70AEEA}"/>
              </a:ext>
            </a:extLst>
          </p:cNvPr>
          <p:cNvSpPr>
            <a:spLocks noGrp="1"/>
          </p:cNvSpPr>
          <p:nvPr>
            <p:ph idx="1"/>
          </p:nvPr>
        </p:nvSpPr>
        <p:spPr/>
        <p:txBody>
          <a:bodyPr/>
          <a:lstStyle/>
          <a:p>
            <a:pPr marL="0" indent="0">
              <a:buNone/>
            </a:pPr>
            <a:r>
              <a:rPr lang="en-US" sz="2400" b="1" dirty="0"/>
              <a:t>Learning Objective 2</a:t>
            </a:r>
            <a:r>
              <a:rPr lang="en-US" sz="2400" dirty="0"/>
              <a:t> </a:t>
            </a:r>
          </a:p>
          <a:p>
            <a:r>
              <a:rPr lang="en-US" sz="2400" i="1" dirty="0"/>
              <a:t>Understand key barriers to XR enterprise:</a:t>
            </a:r>
            <a:endParaRPr lang="en-US" sz="2400" dirty="0"/>
          </a:p>
          <a:p>
            <a:pPr lvl="1"/>
            <a:r>
              <a:rPr lang="en-US" sz="2000" u="sng" dirty="0">
                <a:solidFill>
                  <a:srgbClr val="D9D9D9"/>
                </a:solidFill>
              </a:rPr>
              <a:t>Content Bottleneck</a:t>
            </a:r>
            <a:r>
              <a:rPr lang="en-US" sz="2000" dirty="0">
                <a:solidFill>
                  <a:srgbClr val="D9D9D9"/>
                </a:solidFill>
              </a:rPr>
              <a:t>: Difficult to convert from current training and operational support due to lack of XR content</a:t>
            </a:r>
          </a:p>
          <a:p>
            <a:pPr lvl="1"/>
            <a:r>
              <a:rPr lang="en-US" sz="2000" u="sng" dirty="0"/>
              <a:t>Lack of High-end User Experience (UX)</a:t>
            </a:r>
            <a:r>
              <a:rPr lang="en-US" sz="2000" dirty="0"/>
              <a:t>: Usability often limited because XR UX is often stuck in 2D GUI paradigm</a:t>
            </a:r>
          </a:p>
          <a:p>
            <a:pPr lvl="1"/>
            <a:r>
              <a:rPr lang="en-US" sz="2000" u="sng" dirty="0">
                <a:solidFill>
                  <a:srgbClr val="D9D9D9"/>
                </a:solidFill>
              </a:rPr>
              <a:t>Paucity of Empirical Studies on Learning Outcomes and Performance Gains</a:t>
            </a:r>
            <a:r>
              <a:rPr lang="en-US" sz="2000" dirty="0">
                <a:solidFill>
                  <a:srgbClr val="D9D9D9"/>
                </a:solidFill>
              </a:rPr>
              <a:t>: Little evidence XR is markedly better than status quo  </a:t>
            </a:r>
          </a:p>
          <a:p>
            <a:pPr lvl="1"/>
            <a:r>
              <a:rPr lang="en-US" sz="2000" u="sng" dirty="0">
                <a:solidFill>
                  <a:srgbClr val="D9D9D9"/>
                </a:solidFill>
              </a:rPr>
              <a:t>Cybersickness Challenges</a:t>
            </a:r>
            <a:r>
              <a:rPr lang="en-US" sz="2000" dirty="0">
                <a:solidFill>
                  <a:srgbClr val="D9D9D9"/>
                </a:solidFill>
              </a:rPr>
              <a:t>: Susceptibility can limit accessibility </a:t>
            </a:r>
          </a:p>
          <a:p>
            <a:pPr lvl="1"/>
            <a:r>
              <a:rPr lang="en-US" sz="2000" u="sng" dirty="0">
                <a:solidFill>
                  <a:srgbClr val="D9D9D9"/>
                </a:solidFill>
              </a:rPr>
              <a:t>Lack of Support for Scalability and Sustainability</a:t>
            </a:r>
            <a:r>
              <a:rPr lang="en-US" sz="2000" dirty="0">
                <a:solidFill>
                  <a:srgbClr val="D9D9D9"/>
                </a:solidFill>
              </a:rPr>
              <a:t>: Need tools to support moving from one-off solutions to rapid XR solution generation that enables digital transformation (covered in next section)</a:t>
            </a:r>
          </a:p>
          <a:p>
            <a:endParaRPr lang="en-US" sz="2400" dirty="0"/>
          </a:p>
        </p:txBody>
      </p:sp>
    </p:spTree>
    <p:extLst>
      <p:ext uri="{BB962C8B-B14F-4D97-AF65-F5344CB8AC3E}">
        <p14:creationId xmlns:p14="http://schemas.microsoft.com/office/powerpoint/2010/main" val="3789267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34BA-73A6-0145-B902-796629495956}"/>
              </a:ext>
            </a:extLst>
          </p:cNvPr>
          <p:cNvSpPr>
            <a:spLocks noGrp="1"/>
          </p:cNvSpPr>
          <p:nvPr>
            <p:ph type="title"/>
          </p:nvPr>
        </p:nvSpPr>
        <p:spPr/>
        <p:txBody>
          <a:bodyPr/>
          <a:lstStyle/>
          <a:p>
            <a:r>
              <a:rPr lang="en-US" dirty="0"/>
              <a:t>Barrier to XR Adoption: XR UI/UX</a:t>
            </a:r>
          </a:p>
        </p:txBody>
      </p:sp>
      <p:sp>
        <p:nvSpPr>
          <p:cNvPr id="4" name="Content Placeholder 3">
            <a:extLst>
              <a:ext uri="{FF2B5EF4-FFF2-40B4-BE49-F238E27FC236}">
                <a16:creationId xmlns:a16="http://schemas.microsoft.com/office/drawing/2014/main" id="{9DFA1AAC-F562-0D45-84D8-CAA1E8920386}"/>
              </a:ext>
            </a:extLst>
          </p:cNvPr>
          <p:cNvSpPr>
            <a:spLocks noGrp="1"/>
          </p:cNvSpPr>
          <p:nvPr>
            <p:ph sz="quarter" idx="11"/>
          </p:nvPr>
        </p:nvSpPr>
        <p:spPr/>
        <p:txBody>
          <a:bodyPr/>
          <a:lstStyle/>
          <a:p>
            <a:pPr marL="0" indent="0">
              <a:buNone/>
            </a:pPr>
            <a:r>
              <a:rPr lang="en-US" sz="2400" dirty="0">
                <a:latin typeface="Arial Narrow" pitchFamily="34" charset="0"/>
              </a:rPr>
              <a:t>XR specific UI/UX design paradigm is needed that uniquely supports and standardizes 3D design and interaction</a:t>
            </a:r>
          </a:p>
        </p:txBody>
      </p:sp>
      <p:grpSp>
        <p:nvGrpSpPr>
          <p:cNvPr id="7" name="Group 6">
            <a:extLst>
              <a:ext uri="{FF2B5EF4-FFF2-40B4-BE49-F238E27FC236}">
                <a16:creationId xmlns:a16="http://schemas.microsoft.com/office/drawing/2014/main" id="{A1D3560E-C75A-2540-84AE-76DA6FE29373}"/>
              </a:ext>
            </a:extLst>
          </p:cNvPr>
          <p:cNvGrpSpPr/>
          <p:nvPr/>
        </p:nvGrpSpPr>
        <p:grpSpPr>
          <a:xfrm>
            <a:off x="370961" y="2326020"/>
            <a:ext cx="4380646" cy="1947522"/>
            <a:chOff x="829808" y="3887073"/>
            <a:chExt cx="4380646" cy="1947522"/>
          </a:xfrm>
        </p:grpSpPr>
        <p:sp>
          <p:nvSpPr>
            <p:cNvPr id="8" name="Rectangle 7">
              <a:extLst>
                <a:ext uri="{FF2B5EF4-FFF2-40B4-BE49-F238E27FC236}">
                  <a16:creationId xmlns:a16="http://schemas.microsoft.com/office/drawing/2014/main" id="{D3F26FA2-F72A-D74F-8A08-18B5EE54DE39}"/>
                </a:ext>
              </a:extLst>
            </p:cNvPr>
            <p:cNvSpPr/>
            <p:nvPr/>
          </p:nvSpPr>
          <p:spPr>
            <a:xfrm>
              <a:off x="829808" y="3887073"/>
              <a:ext cx="4380646" cy="1947522"/>
            </a:xfrm>
            <a:prstGeom prst="rect">
              <a:avLst/>
            </a:prstGeom>
            <a:solidFill>
              <a:srgbClr val="23D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4D8DFE9-11FF-8048-8BC9-24A660F5E62F}"/>
                </a:ext>
              </a:extLst>
            </p:cNvPr>
            <p:cNvSpPr txBox="1"/>
            <p:nvPr/>
          </p:nvSpPr>
          <p:spPr>
            <a:xfrm>
              <a:off x="999962" y="4026177"/>
              <a:ext cx="3932293" cy="1708160"/>
            </a:xfrm>
            <a:prstGeom prst="rect">
              <a:avLst/>
            </a:prstGeom>
            <a:noFill/>
          </p:spPr>
          <p:txBody>
            <a:bodyPr wrap="square" rtlCol="0">
              <a:spAutoFit/>
            </a:bodyPr>
            <a:lstStyle>
              <a:defPPr>
                <a:defRPr lang="en-US"/>
              </a:defPPr>
              <a:lvl1pPr algn="r">
                <a:defRPr sz="1600" b="1">
                  <a:solidFill>
                    <a:schemeClr val="bg1"/>
                  </a:solidFill>
                  <a:latin typeface="Montserrat" pitchFamily="2" charset="77"/>
                </a:defRPr>
              </a:lvl1pPr>
            </a:lstStyle>
            <a:p>
              <a:pPr algn="l"/>
              <a:r>
                <a:rPr lang="en-US" sz="1500" b="0" dirty="0">
                  <a:solidFill>
                    <a:schemeClr val="tx1"/>
                  </a:solidFill>
                </a:rPr>
                <a:t>“The biggest barrier to wide adoption of immersive technologies is the lack of good user experience design. 3D interface design is difficult and expensive, and there are few people with the necessary design skills to overcome these issues.”</a:t>
              </a:r>
            </a:p>
          </p:txBody>
        </p:sp>
        <p:sp>
          <p:nvSpPr>
            <p:cNvPr id="10" name="TextBox 9">
              <a:extLst>
                <a:ext uri="{FF2B5EF4-FFF2-40B4-BE49-F238E27FC236}">
                  <a16:creationId xmlns:a16="http://schemas.microsoft.com/office/drawing/2014/main" id="{310C194D-5E7F-F44F-8EDB-68EE1388161B}"/>
                </a:ext>
              </a:extLst>
            </p:cNvPr>
            <p:cNvSpPr txBox="1"/>
            <p:nvPr/>
          </p:nvSpPr>
          <p:spPr>
            <a:xfrm>
              <a:off x="1363617" y="5404493"/>
              <a:ext cx="3568638" cy="338554"/>
            </a:xfrm>
            <a:prstGeom prst="rect">
              <a:avLst/>
            </a:prstGeom>
            <a:noFill/>
          </p:spPr>
          <p:txBody>
            <a:bodyPr wrap="square" rtlCol="0">
              <a:spAutoFit/>
            </a:bodyPr>
            <a:lstStyle/>
            <a:p>
              <a:pPr algn="r"/>
              <a:r>
                <a:rPr lang="en-US" sz="1600" b="1" dirty="0">
                  <a:solidFill>
                    <a:schemeClr val="bg1"/>
                  </a:solidFill>
                  <a:latin typeface="Montserrat" pitchFamily="2" charset="77"/>
                </a:rPr>
                <a:t>~ Gartner</a:t>
              </a:r>
              <a:endParaRPr lang="en-US" sz="1600" i="1" dirty="0">
                <a:solidFill>
                  <a:schemeClr val="bg1"/>
                </a:solidFill>
                <a:latin typeface="Montserrat" pitchFamily="2" charset="77"/>
              </a:endParaRPr>
            </a:p>
          </p:txBody>
        </p:sp>
      </p:grpSp>
      <p:grpSp>
        <p:nvGrpSpPr>
          <p:cNvPr id="11" name="Group 10">
            <a:extLst>
              <a:ext uri="{FF2B5EF4-FFF2-40B4-BE49-F238E27FC236}">
                <a16:creationId xmlns:a16="http://schemas.microsoft.com/office/drawing/2014/main" id="{C83E52D7-9EFB-9B45-8023-DB29EC1C5CC3}"/>
              </a:ext>
            </a:extLst>
          </p:cNvPr>
          <p:cNvGrpSpPr/>
          <p:nvPr/>
        </p:nvGrpSpPr>
        <p:grpSpPr>
          <a:xfrm>
            <a:off x="10329244" y="0"/>
            <a:ext cx="1781501" cy="795130"/>
            <a:chOff x="-754013" y="1256821"/>
            <a:chExt cx="2599797" cy="1052485"/>
          </a:xfrm>
        </p:grpSpPr>
        <p:sp>
          <p:nvSpPr>
            <p:cNvPr id="12" name="Rounded Rectangle 11">
              <a:extLst>
                <a:ext uri="{FF2B5EF4-FFF2-40B4-BE49-F238E27FC236}">
                  <a16:creationId xmlns:a16="http://schemas.microsoft.com/office/drawing/2014/main" id="{39752E8B-5785-0B42-8434-C1B305DD8E74}"/>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13327F1A-82DB-1345-A880-37EB729331DF}"/>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grpSp>
        <p:nvGrpSpPr>
          <p:cNvPr id="16" name="Group 15">
            <a:extLst>
              <a:ext uri="{FF2B5EF4-FFF2-40B4-BE49-F238E27FC236}">
                <a16:creationId xmlns:a16="http://schemas.microsoft.com/office/drawing/2014/main" id="{D70A7A3B-651E-4741-BBC9-216B2BE56693}"/>
              </a:ext>
            </a:extLst>
          </p:cNvPr>
          <p:cNvGrpSpPr/>
          <p:nvPr/>
        </p:nvGrpSpPr>
        <p:grpSpPr>
          <a:xfrm>
            <a:off x="4881627" y="2029217"/>
            <a:ext cx="6958289" cy="4092735"/>
            <a:chOff x="4881627" y="2029217"/>
            <a:chExt cx="7342643" cy="4409278"/>
          </a:xfrm>
        </p:grpSpPr>
        <p:grpSp>
          <p:nvGrpSpPr>
            <p:cNvPr id="17" name="Group 16">
              <a:extLst>
                <a:ext uri="{FF2B5EF4-FFF2-40B4-BE49-F238E27FC236}">
                  <a16:creationId xmlns:a16="http://schemas.microsoft.com/office/drawing/2014/main" id="{5255F680-0296-1643-BDD7-8EE5F4B05563}"/>
                </a:ext>
              </a:extLst>
            </p:cNvPr>
            <p:cNvGrpSpPr/>
            <p:nvPr/>
          </p:nvGrpSpPr>
          <p:grpSpPr>
            <a:xfrm>
              <a:off x="4881627" y="2029217"/>
              <a:ext cx="7342643" cy="4409278"/>
              <a:chOff x="5717514" y="2618144"/>
              <a:chExt cx="6193605" cy="3482202"/>
            </a:xfrm>
          </p:grpSpPr>
          <p:pic>
            <p:nvPicPr>
              <p:cNvPr id="19" name="Picture 18" descr="5UXDimensions_v2.png">
                <a:extLst>
                  <a:ext uri="{FF2B5EF4-FFF2-40B4-BE49-F238E27FC236}">
                    <a16:creationId xmlns:a16="http://schemas.microsoft.com/office/drawing/2014/main" id="{9862952F-D51D-CA41-84D0-FAAC73AD5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514" y="2618144"/>
                <a:ext cx="6193605" cy="3482202"/>
              </a:xfrm>
              <a:prstGeom prst="roundRect">
                <a:avLst>
                  <a:gd name="adj" fmla="val 16667"/>
                </a:avLst>
              </a:prstGeom>
              <a:ln>
                <a:noFill/>
              </a:ln>
              <a:effectLst/>
            </p:spPr>
          </p:pic>
          <p:pic>
            <p:nvPicPr>
              <p:cNvPr id="20" name="Picture 19">
                <a:extLst>
                  <a:ext uri="{FF2B5EF4-FFF2-40B4-BE49-F238E27FC236}">
                    <a16:creationId xmlns:a16="http://schemas.microsoft.com/office/drawing/2014/main" id="{B589938F-6DD6-5646-AE5F-5ED66D7B32C1}"/>
                  </a:ext>
                </a:extLst>
              </p:cNvPr>
              <p:cNvPicPr>
                <a:picLocks noChangeAspect="1"/>
              </p:cNvPicPr>
              <p:nvPr/>
            </p:nvPicPr>
            <p:blipFill rotWithShape="1">
              <a:blip r:embed="rId4"/>
              <a:srcRect b="49246"/>
              <a:stretch/>
            </p:blipFill>
            <p:spPr>
              <a:xfrm>
                <a:off x="7631193" y="3771098"/>
                <a:ext cx="632975" cy="339730"/>
              </a:xfrm>
              <a:prstGeom prst="rect">
                <a:avLst/>
              </a:prstGeom>
            </p:spPr>
          </p:pic>
          <p:sp>
            <p:nvSpPr>
              <p:cNvPr id="21" name="TextBox 20">
                <a:extLst>
                  <a:ext uri="{FF2B5EF4-FFF2-40B4-BE49-F238E27FC236}">
                    <a16:creationId xmlns:a16="http://schemas.microsoft.com/office/drawing/2014/main" id="{1E1A9CCA-1F3F-8D4E-A238-4B6A99F2B7B6}"/>
                  </a:ext>
                </a:extLst>
              </p:cNvPr>
              <p:cNvSpPr txBox="1"/>
              <p:nvPr/>
            </p:nvSpPr>
            <p:spPr>
              <a:xfrm>
                <a:off x="7569827" y="3724949"/>
                <a:ext cx="713441" cy="346368"/>
              </a:xfrm>
              <a:prstGeom prst="rect">
                <a:avLst/>
              </a:prstGeom>
              <a:noFill/>
            </p:spPr>
            <p:txBody>
              <a:bodyPr wrap="square" rtlCol="0">
                <a:spAutoFit/>
              </a:bodyPr>
              <a:lstStyle/>
              <a:p>
                <a:pPr>
                  <a:spcAft>
                    <a:spcPts val="300"/>
                  </a:spcAft>
                </a:pPr>
                <a:r>
                  <a:rPr lang="en-US" sz="1000" dirty="0">
                    <a:solidFill>
                      <a:srgbClr val="3B3834"/>
                    </a:solidFill>
                  </a:rPr>
                  <a:t>Cognitive</a:t>
                </a:r>
              </a:p>
              <a:p>
                <a:pPr>
                  <a:spcAft>
                    <a:spcPts val="300"/>
                  </a:spcAft>
                </a:pPr>
                <a:r>
                  <a:rPr lang="en-US" sz="1000" dirty="0">
                    <a:solidFill>
                      <a:srgbClr val="3B3834"/>
                    </a:solidFill>
                  </a:rPr>
                  <a:t>Affective</a:t>
                </a:r>
              </a:p>
            </p:txBody>
          </p:sp>
        </p:grpSp>
        <p:pic>
          <p:nvPicPr>
            <p:cNvPr id="18" name="Picture 17">
              <a:extLst>
                <a:ext uri="{FF2B5EF4-FFF2-40B4-BE49-F238E27FC236}">
                  <a16:creationId xmlns:a16="http://schemas.microsoft.com/office/drawing/2014/main" id="{11552A69-E6D0-3D4F-B169-C7E89178ACE7}"/>
                </a:ext>
              </a:extLst>
            </p:cNvPr>
            <p:cNvPicPr>
              <a:picLocks noChangeAspect="1"/>
            </p:cNvPicPr>
            <p:nvPr/>
          </p:nvPicPr>
          <p:blipFill>
            <a:blip r:embed="rId5"/>
            <a:stretch>
              <a:fillRect/>
            </a:stretch>
          </p:blipFill>
          <p:spPr>
            <a:xfrm>
              <a:off x="7840830" y="3669079"/>
              <a:ext cx="165100" cy="139700"/>
            </a:xfrm>
            <a:prstGeom prst="rect">
              <a:avLst/>
            </a:prstGeom>
          </p:spPr>
        </p:pic>
      </p:grpSp>
    </p:spTree>
    <p:extLst>
      <p:ext uri="{BB962C8B-B14F-4D97-AF65-F5344CB8AC3E}">
        <p14:creationId xmlns:p14="http://schemas.microsoft.com/office/powerpoint/2010/main" val="1985623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34BA-73A6-0145-B902-796629495956}"/>
              </a:ext>
            </a:extLst>
          </p:cNvPr>
          <p:cNvSpPr>
            <a:spLocks noGrp="1"/>
          </p:cNvSpPr>
          <p:nvPr>
            <p:ph type="title"/>
          </p:nvPr>
        </p:nvSpPr>
        <p:spPr/>
        <p:txBody>
          <a:bodyPr/>
          <a:lstStyle/>
          <a:p>
            <a:r>
              <a:rPr lang="en-US" dirty="0"/>
              <a:t>Barrier to XR Adoption: XR UI/UX</a:t>
            </a:r>
          </a:p>
        </p:txBody>
      </p:sp>
      <p:sp>
        <p:nvSpPr>
          <p:cNvPr id="4" name="Content Placeholder 3">
            <a:extLst>
              <a:ext uri="{FF2B5EF4-FFF2-40B4-BE49-F238E27FC236}">
                <a16:creationId xmlns:a16="http://schemas.microsoft.com/office/drawing/2014/main" id="{9DFA1AAC-F562-0D45-84D8-CAA1E8920386}"/>
              </a:ext>
            </a:extLst>
          </p:cNvPr>
          <p:cNvSpPr>
            <a:spLocks noGrp="1"/>
          </p:cNvSpPr>
          <p:nvPr>
            <p:ph sz="quarter" idx="11"/>
          </p:nvPr>
        </p:nvSpPr>
        <p:spPr>
          <a:xfrm>
            <a:off x="461255" y="827602"/>
            <a:ext cx="11250613" cy="5075237"/>
          </a:xfrm>
        </p:spPr>
        <p:txBody>
          <a:bodyPr/>
          <a:lstStyle/>
          <a:p>
            <a:r>
              <a:rPr lang="en-US" sz="2400" b="1" dirty="0">
                <a:latin typeface="Arial Narrow" pitchFamily="34" charset="0"/>
              </a:rPr>
              <a:t>XR UI/UX Design: Task</a:t>
            </a:r>
          </a:p>
          <a:p>
            <a:pPr lvl="1"/>
            <a:r>
              <a:rPr lang="en-US" sz="2200" dirty="0"/>
              <a:t>Type of task can be separated between psychomotor, cognitive, and affective (emotional)</a:t>
            </a:r>
          </a:p>
          <a:p>
            <a:pPr lvl="1"/>
            <a:r>
              <a:rPr lang="en-US" sz="2200" dirty="0"/>
              <a:t>Based on task type, each can be further categorized into a type-attribute with specific implementations for XR</a:t>
            </a:r>
          </a:p>
          <a:p>
            <a:pPr lvl="2"/>
            <a:r>
              <a:rPr lang="en-US" dirty="0"/>
              <a:t>Psychomotor (physical action-based) tasks involve movement,                                                         coordination, dexterity, strength, flexibility, speed</a:t>
            </a:r>
          </a:p>
          <a:p>
            <a:pPr lvl="2"/>
            <a:r>
              <a:rPr lang="en-US" dirty="0"/>
              <a:t>Cognitive (knowledge-based) tasks involve perception,                                                                              attention, decision-making, problem-solving, remembering,                                                                         reasoning</a:t>
            </a:r>
          </a:p>
          <a:p>
            <a:pPr lvl="2"/>
            <a:r>
              <a:rPr lang="en-US" dirty="0"/>
              <a:t>Affective (emotional-based) tasks involve attitudes, emotions,                                                               and feelings </a:t>
            </a:r>
          </a:p>
          <a:p>
            <a:pPr lvl="1"/>
            <a:r>
              <a:rPr lang="en-US" sz="2200" dirty="0"/>
              <a:t>In AR, task coupling with real-world must be carefully designed to ensure effective training of psychomotor tasks</a:t>
            </a:r>
          </a:p>
          <a:p>
            <a:pPr lvl="1"/>
            <a:r>
              <a:rPr lang="en-US" sz="2200" dirty="0"/>
              <a:t>In VR, haptic interfaces are needed to simulate psychomotor tasks, which may hinder training effectiveness</a:t>
            </a:r>
          </a:p>
        </p:txBody>
      </p:sp>
      <p:grpSp>
        <p:nvGrpSpPr>
          <p:cNvPr id="11" name="Group 10">
            <a:extLst>
              <a:ext uri="{FF2B5EF4-FFF2-40B4-BE49-F238E27FC236}">
                <a16:creationId xmlns:a16="http://schemas.microsoft.com/office/drawing/2014/main" id="{C83E52D7-9EFB-9B45-8023-DB29EC1C5CC3}"/>
              </a:ext>
            </a:extLst>
          </p:cNvPr>
          <p:cNvGrpSpPr/>
          <p:nvPr/>
        </p:nvGrpSpPr>
        <p:grpSpPr>
          <a:xfrm>
            <a:off x="10329244" y="0"/>
            <a:ext cx="1781501" cy="795130"/>
            <a:chOff x="-754013" y="1256821"/>
            <a:chExt cx="2599797" cy="1052485"/>
          </a:xfrm>
        </p:grpSpPr>
        <p:sp>
          <p:nvSpPr>
            <p:cNvPr id="12" name="Rounded Rectangle 11">
              <a:extLst>
                <a:ext uri="{FF2B5EF4-FFF2-40B4-BE49-F238E27FC236}">
                  <a16:creationId xmlns:a16="http://schemas.microsoft.com/office/drawing/2014/main" id="{39752E8B-5785-0B42-8434-C1B305DD8E74}"/>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13327F1A-82DB-1345-A880-37EB729331DF}"/>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pic>
        <p:nvPicPr>
          <p:cNvPr id="6" name="Picture 5">
            <a:extLst>
              <a:ext uri="{FF2B5EF4-FFF2-40B4-BE49-F238E27FC236}">
                <a16:creationId xmlns:a16="http://schemas.microsoft.com/office/drawing/2014/main" id="{190DC81C-6DCE-4248-A74D-D7EA9A82CE7A}"/>
              </a:ext>
            </a:extLst>
          </p:cNvPr>
          <p:cNvPicPr>
            <a:picLocks noChangeAspect="1"/>
          </p:cNvPicPr>
          <p:nvPr/>
        </p:nvPicPr>
        <p:blipFill>
          <a:blip r:embed="rId3"/>
          <a:stretch>
            <a:fillRect/>
          </a:stretch>
        </p:blipFill>
        <p:spPr>
          <a:xfrm>
            <a:off x="8201113" y="2361090"/>
            <a:ext cx="3510755" cy="21358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9256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FA1AAC-F562-0D45-84D8-CAA1E8920386}"/>
              </a:ext>
            </a:extLst>
          </p:cNvPr>
          <p:cNvSpPr>
            <a:spLocks noGrp="1"/>
          </p:cNvSpPr>
          <p:nvPr>
            <p:ph sz="quarter" idx="11"/>
          </p:nvPr>
        </p:nvSpPr>
        <p:spPr>
          <a:xfrm>
            <a:off x="480132" y="848971"/>
            <a:ext cx="11601159" cy="5075237"/>
          </a:xfrm>
        </p:spPr>
        <p:txBody>
          <a:bodyPr/>
          <a:lstStyle/>
          <a:p>
            <a:r>
              <a:rPr lang="en-US" sz="2400" b="1" dirty="0">
                <a:latin typeface="Arial Narrow" pitchFamily="34" charset="0"/>
              </a:rPr>
              <a:t>XR UI/UX Design: Engagement</a:t>
            </a:r>
          </a:p>
          <a:p>
            <a:pPr lvl="1"/>
            <a:r>
              <a:rPr lang="en-US" sz="2200" dirty="0"/>
              <a:t>Immersion involves supporting unique bond between coupled virtual and physical dimensions, through </a:t>
            </a:r>
            <a:r>
              <a:rPr lang="en-US" i="1" dirty="0"/>
              <a:t>embodiment</a:t>
            </a:r>
            <a:r>
              <a:rPr lang="en-US" dirty="0"/>
              <a:t> (i.e., sense of self-location, sense of agency, sense of body ownership), </a:t>
            </a:r>
            <a:r>
              <a:rPr lang="en-US" i="1" dirty="0"/>
              <a:t>identity construction</a:t>
            </a:r>
            <a:r>
              <a:rPr lang="en-US" dirty="0"/>
              <a:t> (i.e., superpowered direct embodiment in AR/MR or digitally embodied representation via an avatar in VR), </a:t>
            </a:r>
            <a:r>
              <a:rPr lang="en-US" i="1" dirty="0"/>
              <a:t>direct manipulation of digitized content in 3D spaces</a:t>
            </a:r>
            <a:r>
              <a:rPr lang="en-US" sz="2000" dirty="0"/>
              <a:t> </a:t>
            </a:r>
            <a:endParaRPr lang="en-US" sz="2200" dirty="0"/>
          </a:p>
          <a:p>
            <a:pPr lvl="1"/>
            <a:r>
              <a:rPr lang="en-US" sz="2200" dirty="0"/>
              <a:t>An end goal being </a:t>
            </a:r>
            <a:r>
              <a:rPr lang="en-US" sz="2200" i="1" dirty="0"/>
              <a:t>presence</a:t>
            </a:r>
            <a:r>
              <a:rPr lang="en-US" sz="2200" dirty="0"/>
              <a:t> – the psychological perception of “being in” or “existing in” immersive environment, where users have sense that actions are successfully supported within digitized space</a:t>
            </a:r>
          </a:p>
          <a:p>
            <a:pPr lvl="1"/>
            <a:r>
              <a:rPr lang="en-US" sz="2200" dirty="0"/>
              <a:t>Understanding user’s motivation for becoming engaged is crucial in realization of another end goal, that of “flow” - when performance excels “in the zone” (Csikszentmihalyi)</a:t>
            </a:r>
          </a:p>
        </p:txBody>
      </p:sp>
      <p:sp>
        <p:nvSpPr>
          <p:cNvPr id="2" name="Title 1">
            <a:extLst>
              <a:ext uri="{FF2B5EF4-FFF2-40B4-BE49-F238E27FC236}">
                <a16:creationId xmlns:a16="http://schemas.microsoft.com/office/drawing/2014/main" id="{E79734BA-73A6-0145-B902-796629495956}"/>
              </a:ext>
            </a:extLst>
          </p:cNvPr>
          <p:cNvSpPr>
            <a:spLocks noGrp="1"/>
          </p:cNvSpPr>
          <p:nvPr>
            <p:ph type="title"/>
          </p:nvPr>
        </p:nvSpPr>
        <p:spPr/>
        <p:txBody>
          <a:bodyPr/>
          <a:lstStyle/>
          <a:p>
            <a:r>
              <a:rPr lang="en-US" dirty="0"/>
              <a:t>Barrier to XR Adoption: XR UI/UX</a:t>
            </a:r>
          </a:p>
        </p:txBody>
      </p:sp>
      <p:grpSp>
        <p:nvGrpSpPr>
          <p:cNvPr id="11" name="Group 10">
            <a:extLst>
              <a:ext uri="{FF2B5EF4-FFF2-40B4-BE49-F238E27FC236}">
                <a16:creationId xmlns:a16="http://schemas.microsoft.com/office/drawing/2014/main" id="{C83E52D7-9EFB-9B45-8023-DB29EC1C5CC3}"/>
              </a:ext>
            </a:extLst>
          </p:cNvPr>
          <p:cNvGrpSpPr/>
          <p:nvPr/>
        </p:nvGrpSpPr>
        <p:grpSpPr>
          <a:xfrm>
            <a:off x="10329244" y="0"/>
            <a:ext cx="1781501" cy="795130"/>
            <a:chOff x="-754013" y="1256821"/>
            <a:chExt cx="2599797" cy="1052485"/>
          </a:xfrm>
        </p:grpSpPr>
        <p:sp>
          <p:nvSpPr>
            <p:cNvPr id="12" name="Rounded Rectangle 11">
              <a:extLst>
                <a:ext uri="{FF2B5EF4-FFF2-40B4-BE49-F238E27FC236}">
                  <a16:creationId xmlns:a16="http://schemas.microsoft.com/office/drawing/2014/main" id="{39752E8B-5785-0B42-8434-C1B305DD8E74}"/>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13327F1A-82DB-1345-A880-37EB729331DF}"/>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pic>
        <p:nvPicPr>
          <p:cNvPr id="6" name="Picture 5">
            <a:extLst>
              <a:ext uri="{FF2B5EF4-FFF2-40B4-BE49-F238E27FC236}">
                <a16:creationId xmlns:a16="http://schemas.microsoft.com/office/drawing/2014/main" id="{6AD14793-B87D-8A49-BB6F-B054BF175D6C}"/>
              </a:ext>
            </a:extLst>
          </p:cNvPr>
          <p:cNvPicPr>
            <a:picLocks noChangeAspect="1"/>
          </p:cNvPicPr>
          <p:nvPr/>
        </p:nvPicPr>
        <p:blipFill>
          <a:blip r:embed="rId3"/>
          <a:stretch>
            <a:fillRect/>
          </a:stretch>
        </p:blipFill>
        <p:spPr>
          <a:xfrm>
            <a:off x="6796143" y="4412768"/>
            <a:ext cx="5078384" cy="2001148"/>
          </a:xfrm>
          <a:prstGeom prst="rect">
            <a:avLst/>
          </a:prstGeom>
          <a:ln>
            <a:noFill/>
          </a:ln>
          <a:effectLst>
            <a:outerShdw blurRad="190500" algn="tl" rotWithShape="0">
              <a:srgbClr val="000000">
                <a:alpha val="70000"/>
              </a:srgbClr>
            </a:outerShdw>
          </a:effectLst>
        </p:spPr>
      </p:pic>
      <p:grpSp>
        <p:nvGrpSpPr>
          <p:cNvPr id="7" name="Group 6">
            <a:extLst>
              <a:ext uri="{FF2B5EF4-FFF2-40B4-BE49-F238E27FC236}">
                <a16:creationId xmlns:a16="http://schemas.microsoft.com/office/drawing/2014/main" id="{1ACD7B4B-DE85-C347-8675-041E43F0CB0C}"/>
              </a:ext>
            </a:extLst>
          </p:cNvPr>
          <p:cNvGrpSpPr/>
          <p:nvPr/>
        </p:nvGrpSpPr>
        <p:grpSpPr>
          <a:xfrm>
            <a:off x="1527922" y="4350773"/>
            <a:ext cx="4220431" cy="2125139"/>
            <a:chOff x="1527922" y="3996813"/>
            <a:chExt cx="4220431" cy="2125139"/>
          </a:xfrm>
        </p:grpSpPr>
        <p:sp>
          <p:nvSpPr>
            <p:cNvPr id="16" name="Rectangle 15">
              <a:extLst>
                <a:ext uri="{FF2B5EF4-FFF2-40B4-BE49-F238E27FC236}">
                  <a16:creationId xmlns:a16="http://schemas.microsoft.com/office/drawing/2014/main" id="{88BE35E1-FB64-014B-9CC1-98E9BB39A261}"/>
                </a:ext>
              </a:extLst>
            </p:cNvPr>
            <p:cNvSpPr/>
            <p:nvPr/>
          </p:nvSpPr>
          <p:spPr>
            <a:xfrm>
              <a:off x="1527922" y="3996813"/>
              <a:ext cx="4220431" cy="2125139"/>
            </a:xfrm>
            <a:prstGeom prst="rect">
              <a:avLst/>
            </a:prstGeom>
            <a:solidFill>
              <a:srgbClr val="23D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B03748E-B95F-0F47-A6AF-53A5F6DDB0F5}"/>
                </a:ext>
              </a:extLst>
            </p:cNvPr>
            <p:cNvSpPr txBox="1"/>
            <p:nvPr/>
          </p:nvSpPr>
          <p:spPr>
            <a:xfrm>
              <a:off x="2105975" y="5691850"/>
              <a:ext cx="3568638" cy="338554"/>
            </a:xfrm>
            <a:prstGeom prst="rect">
              <a:avLst/>
            </a:prstGeom>
            <a:noFill/>
          </p:spPr>
          <p:txBody>
            <a:bodyPr wrap="square" rtlCol="0">
              <a:spAutoFit/>
            </a:bodyPr>
            <a:lstStyle/>
            <a:p>
              <a:pPr algn="r"/>
              <a:r>
                <a:rPr lang="en-US" sz="1600" b="1" dirty="0">
                  <a:solidFill>
                    <a:schemeClr val="bg1"/>
                  </a:solidFill>
                  <a:latin typeface="Montserrat" pitchFamily="2" charset="77"/>
                </a:rPr>
                <a:t>~ Csikszentmihalyi, 1990</a:t>
              </a:r>
              <a:endParaRPr lang="en-US" sz="1600" i="1" dirty="0">
                <a:solidFill>
                  <a:schemeClr val="bg1"/>
                </a:solidFill>
                <a:latin typeface="Montserrat" pitchFamily="2" charset="77"/>
              </a:endParaRPr>
            </a:p>
          </p:txBody>
        </p:sp>
        <p:sp>
          <p:nvSpPr>
            <p:cNvPr id="15" name="TextBox 14">
              <a:extLst>
                <a:ext uri="{FF2B5EF4-FFF2-40B4-BE49-F238E27FC236}">
                  <a16:creationId xmlns:a16="http://schemas.microsoft.com/office/drawing/2014/main" id="{4E3274B2-44CD-CA4B-8F54-E508EC29AEAA}"/>
                </a:ext>
              </a:extLst>
            </p:cNvPr>
            <p:cNvSpPr txBox="1"/>
            <p:nvPr/>
          </p:nvSpPr>
          <p:spPr>
            <a:xfrm>
              <a:off x="1693106" y="4152967"/>
              <a:ext cx="3932293" cy="1708160"/>
            </a:xfrm>
            <a:prstGeom prst="rect">
              <a:avLst/>
            </a:prstGeom>
            <a:noFill/>
          </p:spPr>
          <p:txBody>
            <a:bodyPr wrap="square" rtlCol="0">
              <a:spAutoFit/>
            </a:bodyPr>
            <a:lstStyle>
              <a:defPPr>
                <a:defRPr lang="en-US"/>
              </a:defPPr>
              <a:lvl1pPr algn="r">
                <a:defRPr sz="1600" b="1">
                  <a:solidFill>
                    <a:schemeClr val="bg1"/>
                  </a:solidFill>
                  <a:latin typeface="Montserrat" pitchFamily="2" charset="77"/>
                </a:defRPr>
              </a:lvl1pPr>
            </a:lstStyle>
            <a:p>
              <a:pPr algn="l"/>
              <a:r>
                <a:rPr lang="en-US" sz="1500" b="0" dirty="0">
                  <a:solidFill>
                    <a:schemeClr val="tx1"/>
                  </a:solidFill>
                </a:rPr>
                <a:t>“The best moments in our lives are not the passive, receptive, relaxing times . . . The best moments usually occur if a person’s body or mind is stretched to its limits in a voluntary effort to accomplish something difficult and worthwhile.”</a:t>
              </a:r>
            </a:p>
          </p:txBody>
        </p:sp>
      </p:grpSp>
    </p:spTree>
    <p:extLst>
      <p:ext uri="{BB962C8B-B14F-4D97-AF65-F5344CB8AC3E}">
        <p14:creationId xmlns:p14="http://schemas.microsoft.com/office/powerpoint/2010/main" val="2659214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34BA-73A6-0145-B902-796629495956}"/>
              </a:ext>
            </a:extLst>
          </p:cNvPr>
          <p:cNvSpPr>
            <a:spLocks noGrp="1"/>
          </p:cNvSpPr>
          <p:nvPr>
            <p:ph type="title"/>
          </p:nvPr>
        </p:nvSpPr>
        <p:spPr/>
        <p:txBody>
          <a:bodyPr/>
          <a:lstStyle/>
          <a:p>
            <a:r>
              <a:rPr lang="en-US" dirty="0"/>
              <a:t>Barrier to XR Adoption: XR UI/UX</a:t>
            </a:r>
          </a:p>
        </p:txBody>
      </p:sp>
      <p:sp>
        <p:nvSpPr>
          <p:cNvPr id="4" name="Content Placeholder 3">
            <a:extLst>
              <a:ext uri="{FF2B5EF4-FFF2-40B4-BE49-F238E27FC236}">
                <a16:creationId xmlns:a16="http://schemas.microsoft.com/office/drawing/2014/main" id="{9DFA1AAC-F562-0D45-84D8-CAA1E8920386}"/>
              </a:ext>
            </a:extLst>
          </p:cNvPr>
          <p:cNvSpPr>
            <a:spLocks noGrp="1"/>
          </p:cNvSpPr>
          <p:nvPr>
            <p:ph sz="quarter" idx="11"/>
          </p:nvPr>
        </p:nvSpPr>
        <p:spPr>
          <a:xfrm>
            <a:off x="290051" y="891381"/>
            <a:ext cx="11250613" cy="5075237"/>
          </a:xfrm>
        </p:spPr>
        <p:txBody>
          <a:bodyPr/>
          <a:lstStyle/>
          <a:p>
            <a:r>
              <a:rPr lang="en-US" sz="2400" b="1" dirty="0">
                <a:latin typeface="Arial Narrow" pitchFamily="34" charset="0"/>
              </a:rPr>
              <a:t>XR UI/UX Design: Interaction</a:t>
            </a:r>
          </a:p>
          <a:p>
            <a:pPr lvl="1"/>
            <a:r>
              <a:rPr lang="en-US" sz="2200" dirty="0"/>
              <a:t>Avoid PowerPoint in the headset; get users embodied in value-added interaction</a:t>
            </a:r>
          </a:p>
          <a:p>
            <a:pPr lvl="1"/>
            <a:r>
              <a:rPr lang="en-US" sz="2200" dirty="0"/>
              <a:t>Further, user interactions need no longer be directed through unwieldly peripherals (mouse, joystick), can be directly fueled by:</a:t>
            </a:r>
          </a:p>
          <a:p>
            <a:pPr lvl="2"/>
            <a:r>
              <a:rPr lang="en-US" sz="2200" dirty="0"/>
              <a:t>Ability to track eye gaze and head orientation (3 DoF) to support digital interaction while looking around environment in an HWD</a:t>
            </a:r>
          </a:p>
          <a:p>
            <a:pPr lvl="2"/>
            <a:r>
              <a:rPr lang="en-US" sz="2200" dirty="0"/>
              <a:t>Ability to track limb/body movement and traversal (6 DoF) to support digital interaction with real world objects and environments </a:t>
            </a:r>
          </a:p>
          <a:p>
            <a:pPr lvl="1"/>
            <a:r>
              <a:rPr lang="en-US" sz="2200" dirty="0"/>
              <a:t>Taken together, bring interaction design to a point in                                                                        which natural and intuitive multisensory designs can be                                                                                achieved that are ubiquitous with the space around users</a:t>
            </a:r>
          </a:p>
          <a:p>
            <a:pPr lvl="1"/>
            <a:r>
              <a:rPr lang="en-US" sz="2200" dirty="0"/>
              <a:t>Higher level of awareness of user’s whereabouts                                                                     fundamentally alters what it means to achieve user-centered                                                                             interaction design… need to define new design rules </a:t>
            </a:r>
            <a:endParaRPr lang="en-US" sz="2200" dirty="0">
              <a:latin typeface="Montserrat" pitchFamily="2" charset="77"/>
            </a:endParaRPr>
          </a:p>
        </p:txBody>
      </p:sp>
      <p:grpSp>
        <p:nvGrpSpPr>
          <p:cNvPr id="11" name="Group 10">
            <a:extLst>
              <a:ext uri="{FF2B5EF4-FFF2-40B4-BE49-F238E27FC236}">
                <a16:creationId xmlns:a16="http://schemas.microsoft.com/office/drawing/2014/main" id="{C83E52D7-9EFB-9B45-8023-DB29EC1C5CC3}"/>
              </a:ext>
            </a:extLst>
          </p:cNvPr>
          <p:cNvGrpSpPr/>
          <p:nvPr/>
        </p:nvGrpSpPr>
        <p:grpSpPr>
          <a:xfrm>
            <a:off x="10329244" y="0"/>
            <a:ext cx="1781501" cy="795130"/>
            <a:chOff x="-754013" y="1256821"/>
            <a:chExt cx="2599797" cy="1052485"/>
          </a:xfrm>
        </p:grpSpPr>
        <p:sp>
          <p:nvSpPr>
            <p:cNvPr id="12" name="Rounded Rectangle 11">
              <a:extLst>
                <a:ext uri="{FF2B5EF4-FFF2-40B4-BE49-F238E27FC236}">
                  <a16:creationId xmlns:a16="http://schemas.microsoft.com/office/drawing/2014/main" id="{39752E8B-5785-0B42-8434-C1B305DD8E74}"/>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13327F1A-82DB-1345-A880-37EB729331DF}"/>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pic>
        <p:nvPicPr>
          <p:cNvPr id="3" name="Picture 2">
            <a:extLst>
              <a:ext uri="{FF2B5EF4-FFF2-40B4-BE49-F238E27FC236}">
                <a16:creationId xmlns:a16="http://schemas.microsoft.com/office/drawing/2014/main" id="{34638D8E-662B-0F42-9CDE-E82E4F3ED60A}"/>
              </a:ext>
            </a:extLst>
          </p:cNvPr>
          <p:cNvPicPr>
            <a:picLocks noChangeAspect="1"/>
          </p:cNvPicPr>
          <p:nvPr/>
        </p:nvPicPr>
        <p:blipFill>
          <a:blip r:embed="rId3"/>
          <a:stretch>
            <a:fillRect/>
          </a:stretch>
        </p:blipFill>
        <p:spPr>
          <a:xfrm>
            <a:off x="7975371" y="4124189"/>
            <a:ext cx="3926578" cy="19977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47891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34BA-73A6-0145-B902-796629495956}"/>
              </a:ext>
            </a:extLst>
          </p:cNvPr>
          <p:cNvSpPr>
            <a:spLocks noGrp="1"/>
          </p:cNvSpPr>
          <p:nvPr>
            <p:ph type="title"/>
          </p:nvPr>
        </p:nvSpPr>
        <p:spPr/>
        <p:txBody>
          <a:bodyPr/>
          <a:lstStyle/>
          <a:p>
            <a:r>
              <a:rPr lang="en-US" dirty="0"/>
              <a:t>Barrier to XR Adoption: XR UI/UX</a:t>
            </a:r>
          </a:p>
        </p:txBody>
      </p:sp>
      <p:sp>
        <p:nvSpPr>
          <p:cNvPr id="4" name="Content Placeholder 3">
            <a:extLst>
              <a:ext uri="{FF2B5EF4-FFF2-40B4-BE49-F238E27FC236}">
                <a16:creationId xmlns:a16="http://schemas.microsoft.com/office/drawing/2014/main" id="{9DFA1AAC-F562-0D45-84D8-CAA1E8920386}"/>
              </a:ext>
            </a:extLst>
          </p:cNvPr>
          <p:cNvSpPr>
            <a:spLocks noGrp="1"/>
          </p:cNvSpPr>
          <p:nvPr>
            <p:ph sz="quarter" idx="11"/>
          </p:nvPr>
        </p:nvSpPr>
        <p:spPr>
          <a:xfrm>
            <a:off x="480132" y="1046715"/>
            <a:ext cx="11250613" cy="5075237"/>
          </a:xfrm>
        </p:spPr>
        <p:txBody>
          <a:bodyPr/>
          <a:lstStyle/>
          <a:p>
            <a:r>
              <a:rPr lang="en-US" sz="2400" b="1" dirty="0">
                <a:latin typeface="Arial Narrow" pitchFamily="34" charset="0"/>
              </a:rPr>
              <a:t>XR UI/UX Design: Multi-Space</a:t>
            </a:r>
          </a:p>
          <a:p>
            <a:pPr lvl="1"/>
            <a:r>
              <a:rPr lang="en-US" sz="2200" dirty="0"/>
              <a:t>Physical space around user is interaction space for XR</a:t>
            </a:r>
          </a:p>
          <a:p>
            <a:pPr lvl="1"/>
            <a:r>
              <a:rPr lang="en-US" sz="2200" dirty="0"/>
              <a:t>With user as center point, space can be divided into personal, action, and vista - with each area providing a specific rule set and best practices</a:t>
            </a:r>
          </a:p>
          <a:p>
            <a:pPr lvl="1"/>
            <a:r>
              <a:rPr lang="en-US" sz="2200" dirty="0"/>
              <a:t>In addition, time can be manipulated by determining time-scale space that best fits task and desired outcome</a:t>
            </a:r>
            <a:endParaRPr lang="en-US" sz="2200" dirty="0">
              <a:latin typeface="Montserrat" pitchFamily="2" charset="77"/>
            </a:endParaRPr>
          </a:p>
        </p:txBody>
      </p:sp>
      <p:grpSp>
        <p:nvGrpSpPr>
          <p:cNvPr id="11" name="Group 10">
            <a:extLst>
              <a:ext uri="{FF2B5EF4-FFF2-40B4-BE49-F238E27FC236}">
                <a16:creationId xmlns:a16="http://schemas.microsoft.com/office/drawing/2014/main" id="{C83E52D7-9EFB-9B45-8023-DB29EC1C5CC3}"/>
              </a:ext>
            </a:extLst>
          </p:cNvPr>
          <p:cNvGrpSpPr/>
          <p:nvPr/>
        </p:nvGrpSpPr>
        <p:grpSpPr>
          <a:xfrm>
            <a:off x="10329244" y="0"/>
            <a:ext cx="1781501" cy="795130"/>
            <a:chOff x="-754013" y="1256821"/>
            <a:chExt cx="2599797" cy="1052485"/>
          </a:xfrm>
        </p:grpSpPr>
        <p:sp>
          <p:nvSpPr>
            <p:cNvPr id="12" name="Rounded Rectangle 11">
              <a:extLst>
                <a:ext uri="{FF2B5EF4-FFF2-40B4-BE49-F238E27FC236}">
                  <a16:creationId xmlns:a16="http://schemas.microsoft.com/office/drawing/2014/main" id="{39752E8B-5785-0B42-8434-C1B305DD8E74}"/>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13327F1A-82DB-1345-A880-37EB729331DF}"/>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pic>
        <p:nvPicPr>
          <p:cNvPr id="9" name="Picture 8">
            <a:extLst>
              <a:ext uri="{FF2B5EF4-FFF2-40B4-BE49-F238E27FC236}">
                <a16:creationId xmlns:a16="http://schemas.microsoft.com/office/drawing/2014/main" id="{1FE1587B-6183-FE44-9F0C-96404F5E027B}"/>
              </a:ext>
            </a:extLst>
          </p:cNvPr>
          <p:cNvPicPr>
            <a:picLocks noChangeAspect="1"/>
          </p:cNvPicPr>
          <p:nvPr/>
        </p:nvPicPr>
        <p:blipFill>
          <a:blip r:embed="rId3"/>
          <a:stretch>
            <a:fillRect/>
          </a:stretch>
        </p:blipFill>
        <p:spPr>
          <a:xfrm>
            <a:off x="6574028" y="3705606"/>
            <a:ext cx="4749800" cy="2324100"/>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004589EE-DA7D-704A-B341-C109269A19C8}"/>
              </a:ext>
            </a:extLst>
          </p:cNvPr>
          <p:cNvSpPr/>
          <p:nvPr/>
        </p:nvSpPr>
        <p:spPr>
          <a:xfrm>
            <a:off x="1026477" y="3705606"/>
            <a:ext cx="4220431" cy="2416346"/>
          </a:xfrm>
          <a:prstGeom prst="rect">
            <a:avLst/>
          </a:prstGeom>
          <a:solidFill>
            <a:srgbClr val="23D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1EA7BCA-A235-EA40-B8ED-EE20FB68B2AE}"/>
              </a:ext>
            </a:extLst>
          </p:cNvPr>
          <p:cNvSpPr txBox="1"/>
          <p:nvPr/>
        </p:nvSpPr>
        <p:spPr>
          <a:xfrm>
            <a:off x="1191661" y="3861760"/>
            <a:ext cx="3932293" cy="2169825"/>
          </a:xfrm>
          <a:prstGeom prst="rect">
            <a:avLst/>
          </a:prstGeom>
          <a:noFill/>
        </p:spPr>
        <p:txBody>
          <a:bodyPr wrap="square" rtlCol="0">
            <a:spAutoFit/>
          </a:bodyPr>
          <a:lstStyle>
            <a:defPPr>
              <a:defRPr lang="en-US"/>
            </a:defPPr>
            <a:lvl1pPr algn="r">
              <a:defRPr sz="1600" b="1">
                <a:solidFill>
                  <a:schemeClr val="bg1"/>
                </a:solidFill>
                <a:latin typeface="Montserrat" pitchFamily="2" charset="77"/>
              </a:defRPr>
            </a:lvl1pPr>
          </a:lstStyle>
          <a:p>
            <a:pPr algn="l"/>
            <a:r>
              <a:rPr lang="en-US" sz="1500" b="0" dirty="0">
                <a:solidFill>
                  <a:schemeClr val="tx1"/>
                </a:solidFill>
              </a:rPr>
              <a:t>Within an XR environment</a:t>
            </a:r>
            <a:r>
              <a:rPr lang="en-US" sz="1500" dirty="0">
                <a:solidFill>
                  <a:schemeClr val="tx1"/>
                </a:solidFill>
              </a:rPr>
              <a:t>, personal space </a:t>
            </a:r>
            <a:r>
              <a:rPr lang="en-US" sz="1500" b="0" dirty="0">
                <a:solidFill>
                  <a:schemeClr val="tx1"/>
                </a:solidFill>
              </a:rPr>
              <a:t>should not be designed as a passive “out there” structure… it should be created to support a complex and dynamic exchange in which the virtual space informs human knowledge and affords user interaction, thereby shaping the way users learn and interact in an XR space.</a:t>
            </a:r>
          </a:p>
        </p:txBody>
      </p:sp>
    </p:spTree>
    <p:extLst>
      <p:ext uri="{BB962C8B-B14F-4D97-AF65-F5344CB8AC3E}">
        <p14:creationId xmlns:p14="http://schemas.microsoft.com/office/powerpoint/2010/main" val="2681255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34BA-73A6-0145-B902-796629495956}"/>
              </a:ext>
            </a:extLst>
          </p:cNvPr>
          <p:cNvSpPr>
            <a:spLocks noGrp="1"/>
          </p:cNvSpPr>
          <p:nvPr>
            <p:ph type="title"/>
          </p:nvPr>
        </p:nvSpPr>
        <p:spPr/>
        <p:txBody>
          <a:bodyPr/>
          <a:lstStyle/>
          <a:p>
            <a:r>
              <a:rPr lang="en-US" dirty="0"/>
              <a:t>Barrier to XR Adoption: XR UI/UX</a:t>
            </a:r>
          </a:p>
        </p:txBody>
      </p:sp>
      <p:sp>
        <p:nvSpPr>
          <p:cNvPr id="4" name="Content Placeholder 3">
            <a:extLst>
              <a:ext uri="{FF2B5EF4-FFF2-40B4-BE49-F238E27FC236}">
                <a16:creationId xmlns:a16="http://schemas.microsoft.com/office/drawing/2014/main" id="{9DFA1AAC-F562-0D45-84D8-CAA1E8920386}"/>
              </a:ext>
            </a:extLst>
          </p:cNvPr>
          <p:cNvSpPr>
            <a:spLocks noGrp="1"/>
          </p:cNvSpPr>
          <p:nvPr>
            <p:ph sz="quarter" idx="11"/>
          </p:nvPr>
        </p:nvSpPr>
        <p:spPr>
          <a:xfrm>
            <a:off x="143973" y="921675"/>
            <a:ext cx="11250613" cy="5075237"/>
          </a:xfrm>
        </p:spPr>
        <p:txBody>
          <a:bodyPr/>
          <a:lstStyle/>
          <a:p>
            <a:r>
              <a:rPr lang="en-US" sz="2400" b="1" dirty="0">
                <a:latin typeface="Arial Narrow" pitchFamily="34" charset="0"/>
              </a:rPr>
              <a:t>XR UI/UX Design: Multi-Sensory Cues</a:t>
            </a:r>
          </a:p>
          <a:p>
            <a:pPr lvl="1"/>
            <a:r>
              <a:rPr lang="en-US" sz="2200" dirty="0"/>
              <a:t>XR provides capability to integrate multiple senses to create an experience that feels real</a:t>
            </a:r>
          </a:p>
          <a:p>
            <a:pPr lvl="1"/>
            <a:r>
              <a:rPr lang="en-US" sz="2200" dirty="0"/>
              <a:t>Each application should consider level of fidelity necessary (number of included characteristics of reality to simulate) to determine implementation for each multi-sensory attribute</a:t>
            </a:r>
          </a:p>
          <a:p>
            <a:pPr lvl="2"/>
            <a:r>
              <a:rPr lang="en-US" dirty="0"/>
              <a:t>Link and justify fidelity to human performance objectives and costs: </a:t>
            </a:r>
          </a:p>
          <a:p>
            <a:pPr lvl="3"/>
            <a:r>
              <a:rPr lang="en-US" sz="2000" dirty="0">
                <a:latin typeface="Arial" panose="020B0604020202020204" pitchFamily="34" charset="0"/>
                <a:cs typeface="Arial" panose="020B0604020202020204" pitchFamily="34" charset="0"/>
              </a:rPr>
              <a:t>Start with identifying human performance objectives</a:t>
            </a:r>
          </a:p>
          <a:p>
            <a:pPr lvl="4"/>
            <a:r>
              <a:rPr lang="en-US" sz="1900" dirty="0">
                <a:latin typeface="Arial" panose="020B0604020202020204" pitchFamily="34" charset="0"/>
                <a:cs typeface="Arial" panose="020B0604020202020204" pitchFamily="34" charset="0"/>
              </a:rPr>
              <a:t>Sensory Task Analysis (STA) (Milham et al., 2008)</a:t>
            </a:r>
          </a:p>
          <a:p>
            <a:pPr lvl="3"/>
            <a:r>
              <a:rPr lang="en-US" sz="2000" dirty="0">
                <a:latin typeface="Arial" panose="020B0604020202020204" pitchFamily="34" charset="0"/>
                <a:cs typeface="Arial" panose="020B0604020202020204" pitchFamily="34" charset="0"/>
              </a:rPr>
              <a:t>Define system specifications</a:t>
            </a:r>
          </a:p>
          <a:p>
            <a:pPr lvl="3"/>
            <a:r>
              <a:rPr lang="en-US" sz="2000" dirty="0">
                <a:latin typeface="Arial" panose="020B0604020202020204" pitchFamily="34" charset="0"/>
                <a:cs typeface="Arial" panose="020B0604020202020204" pitchFamily="34" charset="0"/>
              </a:rPr>
              <a:t>Then conduct Cue Fidelity Analysis (CFA)                                                                                               and use results to support:</a:t>
            </a:r>
          </a:p>
          <a:p>
            <a:pPr lvl="4"/>
            <a:r>
              <a:rPr lang="en-US" sz="1900" dirty="0">
                <a:latin typeface="Arial" panose="020B0604020202020204" pitchFamily="34" charset="0"/>
                <a:cs typeface="Arial" panose="020B0604020202020204" pitchFamily="34" charset="0"/>
              </a:rPr>
              <a:t>Derive cue fidelity requirements</a:t>
            </a:r>
          </a:p>
          <a:p>
            <a:pPr lvl="4"/>
            <a:r>
              <a:rPr lang="en-US" sz="1900" dirty="0">
                <a:latin typeface="Arial" panose="020B0604020202020204" pitchFamily="34" charset="0"/>
                <a:cs typeface="Arial" panose="020B0604020202020204" pitchFamily="34" charset="0"/>
              </a:rPr>
              <a:t>Support TERL (Training Effectiveness                                               Readiness Level) Analysis</a:t>
            </a:r>
          </a:p>
          <a:p>
            <a:pPr lvl="4"/>
            <a:r>
              <a:rPr lang="en-US" sz="1900" dirty="0">
                <a:latin typeface="Arial" panose="020B0604020202020204" pitchFamily="34" charset="0"/>
                <a:cs typeface="Arial" panose="020B0604020202020204" pitchFamily="34" charset="0"/>
              </a:rPr>
              <a:t>ROI Analysis</a:t>
            </a:r>
          </a:p>
          <a:p>
            <a:pPr lvl="1"/>
            <a:endParaRPr lang="en-US" sz="2200" dirty="0"/>
          </a:p>
        </p:txBody>
      </p:sp>
      <p:grpSp>
        <p:nvGrpSpPr>
          <p:cNvPr id="11" name="Group 10">
            <a:extLst>
              <a:ext uri="{FF2B5EF4-FFF2-40B4-BE49-F238E27FC236}">
                <a16:creationId xmlns:a16="http://schemas.microsoft.com/office/drawing/2014/main" id="{C83E52D7-9EFB-9B45-8023-DB29EC1C5CC3}"/>
              </a:ext>
            </a:extLst>
          </p:cNvPr>
          <p:cNvGrpSpPr/>
          <p:nvPr/>
        </p:nvGrpSpPr>
        <p:grpSpPr>
          <a:xfrm>
            <a:off x="10329244" y="0"/>
            <a:ext cx="1781501" cy="795130"/>
            <a:chOff x="-754013" y="1256821"/>
            <a:chExt cx="2599797" cy="1052485"/>
          </a:xfrm>
        </p:grpSpPr>
        <p:sp>
          <p:nvSpPr>
            <p:cNvPr id="12" name="Rounded Rectangle 11">
              <a:extLst>
                <a:ext uri="{FF2B5EF4-FFF2-40B4-BE49-F238E27FC236}">
                  <a16:creationId xmlns:a16="http://schemas.microsoft.com/office/drawing/2014/main" id="{39752E8B-5785-0B42-8434-C1B305DD8E74}"/>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13327F1A-82DB-1345-A880-37EB729331DF}"/>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pic>
        <p:nvPicPr>
          <p:cNvPr id="10" name="Picture 9">
            <a:extLst>
              <a:ext uri="{FF2B5EF4-FFF2-40B4-BE49-F238E27FC236}">
                <a16:creationId xmlns:a16="http://schemas.microsoft.com/office/drawing/2014/main" id="{52E3AECD-AEAF-DD4D-91C7-87412E47B3B0}"/>
              </a:ext>
            </a:extLst>
          </p:cNvPr>
          <p:cNvPicPr>
            <a:picLocks noChangeAspect="1"/>
          </p:cNvPicPr>
          <p:nvPr/>
        </p:nvPicPr>
        <p:blipFill rotWithShape="1">
          <a:blip r:embed="rId3"/>
          <a:srcRect l="8539"/>
          <a:stretch/>
        </p:blipFill>
        <p:spPr>
          <a:xfrm>
            <a:off x="7430767" y="3709115"/>
            <a:ext cx="4333925" cy="22272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25360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34BA-73A6-0145-B902-796629495956}"/>
              </a:ext>
            </a:extLst>
          </p:cNvPr>
          <p:cNvSpPr>
            <a:spLocks noGrp="1"/>
          </p:cNvSpPr>
          <p:nvPr>
            <p:ph type="title"/>
          </p:nvPr>
        </p:nvSpPr>
        <p:spPr/>
        <p:txBody>
          <a:bodyPr/>
          <a:lstStyle/>
          <a:p>
            <a:r>
              <a:rPr lang="en-US" dirty="0"/>
              <a:t>Barrier to XR Adoption: XR UI/UX</a:t>
            </a:r>
          </a:p>
        </p:txBody>
      </p:sp>
      <p:sp>
        <p:nvSpPr>
          <p:cNvPr id="4" name="Content Placeholder 3">
            <a:extLst>
              <a:ext uri="{FF2B5EF4-FFF2-40B4-BE49-F238E27FC236}">
                <a16:creationId xmlns:a16="http://schemas.microsoft.com/office/drawing/2014/main" id="{9DFA1AAC-F562-0D45-84D8-CAA1E8920386}"/>
              </a:ext>
            </a:extLst>
          </p:cNvPr>
          <p:cNvSpPr>
            <a:spLocks noGrp="1"/>
          </p:cNvSpPr>
          <p:nvPr>
            <p:ph sz="quarter" idx="11"/>
          </p:nvPr>
        </p:nvSpPr>
        <p:spPr>
          <a:xfrm>
            <a:off x="480132" y="1046715"/>
            <a:ext cx="11504604" cy="5075237"/>
          </a:xfrm>
        </p:spPr>
        <p:txBody>
          <a:bodyPr/>
          <a:lstStyle/>
          <a:p>
            <a:r>
              <a:rPr lang="en-US" sz="2400" b="1" dirty="0">
                <a:latin typeface="Arial Narrow" pitchFamily="34" charset="0"/>
              </a:rPr>
              <a:t>XR UI/UX Design: Cybersickness</a:t>
            </a:r>
          </a:p>
          <a:p>
            <a:pPr lvl="1"/>
            <a:r>
              <a:rPr lang="en-US" sz="2200" dirty="0"/>
              <a:t>Take a theoretical approach to XR design to minimize cybersickness:</a:t>
            </a:r>
          </a:p>
          <a:p>
            <a:pPr lvl="2"/>
            <a:r>
              <a:rPr lang="en-US" dirty="0"/>
              <a:t>Sensory Conflict Hypothesis: Synchronization between visual-vestibular cues</a:t>
            </a:r>
          </a:p>
          <a:p>
            <a:pPr lvl="2"/>
            <a:r>
              <a:rPr lang="en-US" dirty="0"/>
              <a:t>Ecological or Postural Instability Hypothesis: Help users anticipate impending motion – via sensory cues that provide anticipated direction of motion and via audio cues that represent speed</a:t>
            </a:r>
          </a:p>
          <a:p>
            <a:pPr lvl="2"/>
            <a:r>
              <a:rPr lang="en-US" dirty="0"/>
              <a:t>Rest Frame Hypothesis: Sensory anchoring to provide frame of reference, for example, via a fixed horizon that grounds as physically stationary user to a fixed visual cue</a:t>
            </a:r>
          </a:p>
          <a:p>
            <a:pPr marL="0" indent="0">
              <a:buNone/>
            </a:pPr>
            <a:endParaRPr lang="en-US" dirty="0"/>
          </a:p>
        </p:txBody>
      </p:sp>
      <p:grpSp>
        <p:nvGrpSpPr>
          <p:cNvPr id="11" name="Group 10">
            <a:extLst>
              <a:ext uri="{FF2B5EF4-FFF2-40B4-BE49-F238E27FC236}">
                <a16:creationId xmlns:a16="http://schemas.microsoft.com/office/drawing/2014/main" id="{C83E52D7-9EFB-9B45-8023-DB29EC1C5CC3}"/>
              </a:ext>
            </a:extLst>
          </p:cNvPr>
          <p:cNvGrpSpPr/>
          <p:nvPr/>
        </p:nvGrpSpPr>
        <p:grpSpPr>
          <a:xfrm>
            <a:off x="10329244" y="0"/>
            <a:ext cx="1781501" cy="795130"/>
            <a:chOff x="-754013" y="1256821"/>
            <a:chExt cx="2599797" cy="1052485"/>
          </a:xfrm>
        </p:grpSpPr>
        <p:sp>
          <p:nvSpPr>
            <p:cNvPr id="12" name="Rounded Rectangle 11">
              <a:extLst>
                <a:ext uri="{FF2B5EF4-FFF2-40B4-BE49-F238E27FC236}">
                  <a16:creationId xmlns:a16="http://schemas.microsoft.com/office/drawing/2014/main" id="{39752E8B-5785-0B42-8434-C1B305DD8E74}"/>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13327F1A-82DB-1345-A880-37EB729331DF}"/>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pic>
        <p:nvPicPr>
          <p:cNvPr id="8" name="Picture 7">
            <a:extLst>
              <a:ext uri="{FF2B5EF4-FFF2-40B4-BE49-F238E27FC236}">
                <a16:creationId xmlns:a16="http://schemas.microsoft.com/office/drawing/2014/main" id="{FFA56F3F-3A24-8F4B-847D-B82D362D44CE}"/>
              </a:ext>
            </a:extLst>
          </p:cNvPr>
          <p:cNvPicPr>
            <a:picLocks noChangeAspect="1"/>
          </p:cNvPicPr>
          <p:nvPr/>
        </p:nvPicPr>
        <p:blipFill>
          <a:blip r:embed="rId3"/>
          <a:stretch>
            <a:fillRect/>
          </a:stretch>
        </p:blipFill>
        <p:spPr>
          <a:xfrm>
            <a:off x="3971030" y="4055542"/>
            <a:ext cx="4522808" cy="22136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2789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CD859-343F-D442-B6B7-5E4E6D70AEEA}"/>
              </a:ext>
            </a:extLst>
          </p:cNvPr>
          <p:cNvSpPr>
            <a:spLocks noGrp="1"/>
          </p:cNvSpPr>
          <p:nvPr>
            <p:ph idx="1"/>
          </p:nvPr>
        </p:nvSpPr>
        <p:spPr/>
        <p:txBody>
          <a:bodyPr/>
          <a:lstStyle/>
          <a:p>
            <a:pPr marL="0" indent="0">
              <a:buNone/>
            </a:pPr>
            <a:r>
              <a:rPr lang="en-US" sz="2400" b="1" dirty="0"/>
              <a:t>Learning Objective 2</a:t>
            </a:r>
            <a:r>
              <a:rPr lang="en-US" sz="2400" dirty="0"/>
              <a:t> </a:t>
            </a:r>
          </a:p>
          <a:p>
            <a:r>
              <a:rPr lang="en-US" sz="2400" i="1" dirty="0"/>
              <a:t>Define key barriers to XR enterprise:</a:t>
            </a:r>
            <a:endParaRPr lang="en-US" sz="2400" dirty="0"/>
          </a:p>
          <a:p>
            <a:pPr lvl="1"/>
            <a:r>
              <a:rPr lang="en-US" sz="2000" u="sng" dirty="0">
                <a:solidFill>
                  <a:srgbClr val="D9D9D9"/>
                </a:solidFill>
              </a:rPr>
              <a:t>Content Bottleneck</a:t>
            </a:r>
            <a:r>
              <a:rPr lang="en-US" sz="2000" dirty="0">
                <a:solidFill>
                  <a:srgbClr val="D9D9D9"/>
                </a:solidFill>
              </a:rPr>
              <a:t>: Difficult to convert from current training and operational support due to lack of XR content</a:t>
            </a:r>
          </a:p>
          <a:p>
            <a:pPr lvl="1"/>
            <a:r>
              <a:rPr lang="en-US" sz="2000" u="sng" dirty="0">
                <a:solidFill>
                  <a:srgbClr val="D9D9D9"/>
                </a:solidFill>
              </a:rPr>
              <a:t>Lack of High-end User Experience (UX)</a:t>
            </a:r>
            <a:r>
              <a:rPr lang="en-US" sz="2000" dirty="0">
                <a:solidFill>
                  <a:srgbClr val="D9D9D9"/>
                </a:solidFill>
              </a:rPr>
              <a:t>: Usability often limited because XR UX is often stuck in 2D GUI paradigm</a:t>
            </a:r>
          </a:p>
          <a:p>
            <a:pPr lvl="1"/>
            <a:r>
              <a:rPr lang="en-US" sz="2000" u="sng" dirty="0"/>
              <a:t>Paucity of Empirical Studies on Learning Outcomes and Performance Gains</a:t>
            </a:r>
            <a:r>
              <a:rPr lang="en-US" sz="2000" dirty="0"/>
              <a:t>: Little evidence XR is markedly better than status quo  </a:t>
            </a:r>
          </a:p>
          <a:p>
            <a:pPr lvl="1"/>
            <a:r>
              <a:rPr lang="en-US" sz="2000" u="sng" dirty="0">
                <a:solidFill>
                  <a:srgbClr val="D9D9D9"/>
                </a:solidFill>
              </a:rPr>
              <a:t>Cybersickness Challenges</a:t>
            </a:r>
            <a:r>
              <a:rPr lang="en-US" sz="2000" dirty="0">
                <a:solidFill>
                  <a:srgbClr val="D9D9D9"/>
                </a:solidFill>
              </a:rPr>
              <a:t>: Susceptibility can limit accessibility </a:t>
            </a:r>
          </a:p>
          <a:p>
            <a:pPr lvl="1"/>
            <a:r>
              <a:rPr lang="en-US" sz="2000" u="sng" dirty="0">
                <a:solidFill>
                  <a:srgbClr val="D9D9D9"/>
                </a:solidFill>
              </a:rPr>
              <a:t>Lack of Support for Scalability and Sustainability</a:t>
            </a:r>
            <a:r>
              <a:rPr lang="en-US" sz="2000" dirty="0">
                <a:solidFill>
                  <a:srgbClr val="D9D9D9"/>
                </a:solidFill>
              </a:rPr>
              <a:t>: Need tools to support moving from one-off solutions to rapid XR solution generation that enables digital transformation (covered in next section)</a:t>
            </a:r>
          </a:p>
          <a:p>
            <a:endParaRPr lang="en-US" sz="2400" dirty="0"/>
          </a:p>
        </p:txBody>
      </p:sp>
      <p:grpSp>
        <p:nvGrpSpPr>
          <p:cNvPr id="4" name="Group 3">
            <a:extLst>
              <a:ext uri="{FF2B5EF4-FFF2-40B4-BE49-F238E27FC236}">
                <a16:creationId xmlns:a16="http://schemas.microsoft.com/office/drawing/2014/main" id="{6A39FA48-4C35-C34C-9B3C-DA6FB0ECCA87}"/>
              </a:ext>
            </a:extLst>
          </p:cNvPr>
          <p:cNvGrpSpPr/>
          <p:nvPr/>
        </p:nvGrpSpPr>
        <p:grpSpPr>
          <a:xfrm>
            <a:off x="10329244" y="0"/>
            <a:ext cx="1781501" cy="795130"/>
            <a:chOff x="-754013" y="1256821"/>
            <a:chExt cx="2599797" cy="1052485"/>
          </a:xfrm>
        </p:grpSpPr>
        <p:sp>
          <p:nvSpPr>
            <p:cNvPr id="5" name="Rounded Rectangle 4">
              <a:extLst>
                <a:ext uri="{FF2B5EF4-FFF2-40B4-BE49-F238E27FC236}">
                  <a16:creationId xmlns:a16="http://schemas.microsoft.com/office/drawing/2014/main" id="{15043E9E-2A27-4242-8EDE-6CB58CE02D98}"/>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56BA62FA-B2E2-A643-8507-D3913AD898DB}"/>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Tree>
    <p:extLst>
      <p:ext uri="{BB962C8B-B14F-4D97-AF65-F5344CB8AC3E}">
        <p14:creationId xmlns:p14="http://schemas.microsoft.com/office/powerpoint/2010/main" val="1234740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C35-3B7A-1047-85A4-C43F53800D8D}"/>
              </a:ext>
            </a:extLst>
          </p:cNvPr>
          <p:cNvSpPr>
            <a:spLocks noGrp="1"/>
          </p:cNvSpPr>
          <p:nvPr>
            <p:ph type="title"/>
          </p:nvPr>
        </p:nvSpPr>
        <p:spPr/>
        <p:txBody>
          <a:bodyPr/>
          <a:lstStyle/>
          <a:p>
            <a:r>
              <a:rPr lang="en-US" dirty="0"/>
              <a:t>Terminology</a:t>
            </a:r>
          </a:p>
        </p:txBody>
      </p:sp>
      <p:sp>
        <p:nvSpPr>
          <p:cNvPr id="4" name="Content Placeholder 2">
            <a:extLst>
              <a:ext uri="{FF2B5EF4-FFF2-40B4-BE49-F238E27FC236}">
                <a16:creationId xmlns:a16="http://schemas.microsoft.com/office/drawing/2014/main" id="{98187E5E-0FBC-EA4E-90EE-70E7D7B1BDDB}"/>
              </a:ext>
            </a:extLst>
          </p:cNvPr>
          <p:cNvSpPr txBox="1">
            <a:spLocks/>
          </p:cNvSpPr>
          <p:nvPr/>
        </p:nvSpPr>
        <p:spPr>
          <a:xfrm>
            <a:off x="332075" y="1253330"/>
            <a:ext cx="5181600" cy="5289136"/>
          </a:xfrm>
          <a:prstGeom prst="rect">
            <a:avLst/>
          </a:prstGeom>
        </p:spPr>
        <p:txBody>
          <a:bodyPr>
            <a:norm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kern="0" dirty="0"/>
              <a:t>Augmented Reality (AR) overlays provide guidance, information, attention cues, etc. to instruct and inform</a:t>
            </a:r>
          </a:p>
          <a:p>
            <a:r>
              <a:rPr lang="en-US" sz="2400" kern="0" dirty="0"/>
              <a:t>Mixed Reality (MR) provides link between real and augmented worlds to support physical embodiment that internalizes behaviors</a:t>
            </a:r>
          </a:p>
          <a:p>
            <a:r>
              <a:rPr lang="en-US" sz="2400" kern="0" dirty="0"/>
              <a:t>Virtual Reality (VR) provides contextually rich scenarios to immerse and engage</a:t>
            </a:r>
          </a:p>
          <a:p>
            <a:pPr marL="0" indent="0">
              <a:buNone/>
            </a:pPr>
            <a:endParaRPr lang="en-US" sz="2400" kern="0" dirty="0"/>
          </a:p>
        </p:txBody>
      </p:sp>
      <p:grpSp>
        <p:nvGrpSpPr>
          <p:cNvPr id="5" name="Group 4">
            <a:extLst>
              <a:ext uri="{FF2B5EF4-FFF2-40B4-BE49-F238E27FC236}">
                <a16:creationId xmlns:a16="http://schemas.microsoft.com/office/drawing/2014/main" id="{9752E468-0DE5-F340-AABA-ED6F7290A1F3}"/>
              </a:ext>
            </a:extLst>
          </p:cNvPr>
          <p:cNvGrpSpPr/>
          <p:nvPr/>
        </p:nvGrpSpPr>
        <p:grpSpPr>
          <a:xfrm>
            <a:off x="5654039" y="1610066"/>
            <a:ext cx="5918201" cy="3641867"/>
            <a:chOff x="6019799" y="2182360"/>
            <a:chExt cx="5918201" cy="3641867"/>
          </a:xfrm>
        </p:grpSpPr>
        <p:grpSp>
          <p:nvGrpSpPr>
            <p:cNvPr id="6" name="Group 5">
              <a:extLst>
                <a:ext uri="{FF2B5EF4-FFF2-40B4-BE49-F238E27FC236}">
                  <a16:creationId xmlns:a16="http://schemas.microsoft.com/office/drawing/2014/main" id="{929C1E71-1343-3341-BD64-E8D8D774AFCD}"/>
                </a:ext>
              </a:extLst>
            </p:cNvPr>
            <p:cNvGrpSpPr/>
            <p:nvPr/>
          </p:nvGrpSpPr>
          <p:grpSpPr>
            <a:xfrm>
              <a:off x="6019799" y="2894246"/>
              <a:ext cx="5918201" cy="2214096"/>
              <a:chOff x="6019799" y="2894246"/>
              <a:chExt cx="5918201" cy="2214096"/>
            </a:xfrm>
          </p:grpSpPr>
          <p:pic>
            <p:nvPicPr>
              <p:cNvPr id="13" name="Picture 2" descr="extended_reality_gfx">
                <a:extLst>
                  <a:ext uri="{FF2B5EF4-FFF2-40B4-BE49-F238E27FC236}">
                    <a16:creationId xmlns:a16="http://schemas.microsoft.com/office/drawing/2014/main" id="{E2DB8D3C-B0B2-614B-9A77-3FE47AD9A0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71" t="18167" b="5032"/>
              <a:stretch/>
            </p:blipFill>
            <p:spPr bwMode="auto">
              <a:xfrm>
                <a:off x="6019799" y="2894246"/>
                <a:ext cx="3945467" cy="22140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xtended_reality_gfx">
                <a:extLst>
                  <a:ext uri="{FF2B5EF4-FFF2-40B4-BE49-F238E27FC236}">
                    <a16:creationId xmlns:a16="http://schemas.microsoft.com/office/drawing/2014/main" id="{8E3BCAF5-D990-B049-9C95-30BE951B1A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167" r="65785" b="5032"/>
              <a:stretch/>
            </p:blipFill>
            <p:spPr bwMode="auto">
              <a:xfrm>
                <a:off x="9965267" y="2894246"/>
                <a:ext cx="1972733" cy="221409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1B1E9A27-D7D0-8848-8C52-24681B7F1E47}"/>
                </a:ext>
              </a:extLst>
            </p:cNvPr>
            <p:cNvSpPr txBox="1"/>
            <p:nvPr/>
          </p:nvSpPr>
          <p:spPr>
            <a:xfrm>
              <a:off x="6455293" y="5239452"/>
              <a:ext cx="1303562" cy="584775"/>
            </a:xfrm>
            <a:prstGeom prst="rect">
              <a:avLst/>
            </a:prstGeom>
            <a:noFill/>
          </p:spPr>
          <p:txBody>
            <a:bodyPr wrap="none" rtlCol="0">
              <a:spAutoFit/>
            </a:bodyPr>
            <a:lstStyle/>
            <a:p>
              <a:pPr algn="ctr"/>
              <a:r>
                <a:rPr lang="en-US" sz="1600" b="1" dirty="0">
                  <a:solidFill>
                    <a:srgbClr val="00B050"/>
                  </a:solidFill>
                </a:rPr>
                <a:t>Instruct &amp; </a:t>
              </a:r>
            </a:p>
            <a:p>
              <a:pPr algn="ctr"/>
              <a:r>
                <a:rPr lang="en-US" sz="1600" b="1" dirty="0">
                  <a:solidFill>
                    <a:srgbClr val="00B050"/>
                  </a:solidFill>
                </a:rPr>
                <a:t>Inform</a:t>
              </a:r>
            </a:p>
          </p:txBody>
        </p:sp>
        <p:sp>
          <p:nvSpPr>
            <p:cNvPr id="8" name="TextBox 7">
              <a:extLst>
                <a:ext uri="{FF2B5EF4-FFF2-40B4-BE49-F238E27FC236}">
                  <a16:creationId xmlns:a16="http://schemas.microsoft.com/office/drawing/2014/main" id="{C6F8ECFD-93CC-A247-B1A9-CA87DDACC832}"/>
                </a:ext>
              </a:extLst>
            </p:cNvPr>
            <p:cNvSpPr txBox="1"/>
            <p:nvPr/>
          </p:nvSpPr>
          <p:spPr>
            <a:xfrm>
              <a:off x="8363947" y="5239452"/>
              <a:ext cx="1321195" cy="584775"/>
            </a:xfrm>
            <a:prstGeom prst="rect">
              <a:avLst/>
            </a:prstGeom>
            <a:noFill/>
          </p:spPr>
          <p:txBody>
            <a:bodyPr wrap="none" rtlCol="0">
              <a:spAutoFit/>
            </a:bodyPr>
            <a:lstStyle/>
            <a:p>
              <a:pPr algn="ctr"/>
              <a:r>
                <a:rPr lang="en-US" sz="1600" b="1" dirty="0">
                  <a:solidFill>
                    <a:srgbClr val="00B050"/>
                  </a:solidFill>
                </a:rPr>
                <a:t>Embody &amp; </a:t>
              </a:r>
            </a:p>
            <a:p>
              <a:pPr algn="ctr"/>
              <a:r>
                <a:rPr lang="en-US" sz="1600" b="1" dirty="0">
                  <a:solidFill>
                    <a:srgbClr val="00B050"/>
                  </a:solidFill>
                </a:rPr>
                <a:t>Internalize</a:t>
              </a:r>
            </a:p>
          </p:txBody>
        </p:sp>
        <p:sp>
          <p:nvSpPr>
            <p:cNvPr id="9" name="TextBox 8">
              <a:extLst>
                <a:ext uri="{FF2B5EF4-FFF2-40B4-BE49-F238E27FC236}">
                  <a16:creationId xmlns:a16="http://schemas.microsoft.com/office/drawing/2014/main" id="{876C9B5E-B7D6-8C40-8446-73ED9611AED2}"/>
                </a:ext>
              </a:extLst>
            </p:cNvPr>
            <p:cNvSpPr txBox="1"/>
            <p:nvPr/>
          </p:nvSpPr>
          <p:spPr>
            <a:xfrm>
              <a:off x="10283823" y="5239452"/>
              <a:ext cx="1335622" cy="584775"/>
            </a:xfrm>
            <a:prstGeom prst="rect">
              <a:avLst/>
            </a:prstGeom>
            <a:noFill/>
          </p:spPr>
          <p:txBody>
            <a:bodyPr wrap="none" rtlCol="0">
              <a:spAutoFit/>
            </a:bodyPr>
            <a:lstStyle/>
            <a:p>
              <a:pPr algn="ctr"/>
              <a:r>
                <a:rPr lang="en-US" sz="1600" b="1" dirty="0">
                  <a:solidFill>
                    <a:srgbClr val="00B050"/>
                  </a:solidFill>
                </a:rPr>
                <a:t>Immerse &amp;</a:t>
              </a:r>
            </a:p>
            <a:p>
              <a:pPr algn="ctr"/>
              <a:r>
                <a:rPr lang="en-US" sz="1600" b="1" dirty="0">
                  <a:solidFill>
                    <a:srgbClr val="00B050"/>
                  </a:solidFill>
                </a:rPr>
                <a:t>Engage</a:t>
              </a:r>
            </a:p>
          </p:txBody>
        </p:sp>
        <p:sp>
          <p:nvSpPr>
            <p:cNvPr id="10" name="TextBox 9">
              <a:extLst>
                <a:ext uri="{FF2B5EF4-FFF2-40B4-BE49-F238E27FC236}">
                  <a16:creationId xmlns:a16="http://schemas.microsoft.com/office/drawing/2014/main" id="{6650DD64-AB19-4240-A8A9-1F534FC0C392}"/>
                </a:ext>
              </a:extLst>
            </p:cNvPr>
            <p:cNvSpPr txBox="1"/>
            <p:nvPr/>
          </p:nvSpPr>
          <p:spPr>
            <a:xfrm>
              <a:off x="6727804" y="2182360"/>
              <a:ext cx="758541" cy="646331"/>
            </a:xfrm>
            <a:prstGeom prst="rect">
              <a:avLst/>
            </a:prstGeom>
            <a:noFill/>
          </p:spPr>
          <p:txBody>
            <a:bodyPr wrap="none" rtlCol="0">
              <a:spAutoFit/>
            </a:bodyPr>
            <a:lstStyle/>
            <a:p>
              <a:pPr algn="ctr"/>
              <a:r>
                <a:rPr lang="en-US" sz="3600" b="1" dirty="0">
                  <a:solidFill>
                    <a:srgbClr val="00B050"/>
                  </a:solidFill>
                </a:rPr>
                <a:t>AR</a:t>
              </a:r>
            </a:p>
          </p:txBody>
        </p:sp>
        <p:sp>
          <p:nvSpPr>
            <p:cNvPr id="11" name="TextBox 10">
              <a:extLst>
                <a:ext uri="{FF2B5EF4-FFF2-40B4-BE49-F238E27FC236}">
                  <a16:creationId xmlns:a16="http://schemas.microsoft.com/office/drawing/2014/main" id="{7A7880C5-06A4-B54E-9624-D5723D12C824}"/>
                </a:ext>
              </a:extLst>
            </p:cNvPr>
            <p:cNvSpPr txBox="1"/>
            <p:nvPr/>
          </p:nvSpPr>
          <p:spPr>
            <a:xfrm>
              <a:off x="8618825" y="2182360"/>
              <a:ext cx="811441" cy="646331"/>
            </a:xfrm>
            <a:prstGeom prst="rect">
              <a:avLst/>
            </a:prstGeom>
            <a:noFill/>
          </p:spPr>
          <p:txBody>
            <a:bodyPr wrap="none" rtlCol="0">
              <a:spAutoFit/>
            </a:bodyPr>
            <a:lstStyle/>
            <a:p>
              <a:pPr algn="ctr"/>
              <a:r>
                <a:rPr lang="en-US" sz="3600" b="1" dirty="0">
                  <a:solidFill>
                    <a:srgbClr val="00B050"/>
                  </a:solidFill>
                </a:rPr>
                <a:t>MR</a:t>
              </a:r>
            </a:p>
          </p:txBody>
        </p:sp>
        <p:sp>
          <p:nvSpPr>
            <p:cNvPr id="12" name="TextBox 11">
              <a:extLst>
                <a:ext uri="{FF2B5EF4-FFF2-40B4-BE49-F238E27FC236}">
                  <a16:creationId xmlns:a16="http://schemas.microsoft.com/office/drawing/2014/main" id="{EBCD51DD-3C99-F347-A9D0-644B720AC80A}"/>
                </a:ext>
              </a:extLst>
            </p:cNvPr>
            <p:cNvSpPr txBox="1"/>
            <p:nvPr/>
          </p:nvSpPr>
          <p:spPr>
            <a:xfrm>
              <a:off x="10597663" y="2182360"/>
              <a:ext cx="753732" cy="646331"/>
            </a:xfrm>
            <a:prstGeom prst="rect">
              <a:avLst/>
            </a:prstGeom>
            <a:noFill/>
          </p:spPr>
          <p:txBody>
            <a:bodyPr wrap="none" rtlCol="0">
              <a:spAutoFit/>
            </a:bodyPr>
            <a:lstStyle/>
            <a:p>
              <a:pPr algn="ctr"/>
              <a:r>
                <a:rPr lang="en-US" sz="3600" b="1" dirty="0">
                  <a:solidFill>
                    <a:srgbClr val="00B050"/>
                  </a:solidFill>
                </a:rPr>
                <a:t>VR</a:t>
              </a:r>
            </a:p>
          </p:txBody>
        </p:sp>
      </p:grpSp>
      <p:grpSp>
        <p:nvGrpSpPr>
          <p:cNvPr id="19" name="Group 18">
            <a:extLst>
              <a:ext uri="{FF2B5EF4-FFF2-40B4-BE49-F238E27FC236}">
                <a16:creationId xmlns:a16="http://schemas.microsoft.com/office/drawing/2014/main" id="{7EA98DC0-BA38-054F-9B14-F220DBAD4913}"/>
              </a:ext>
            </a:extLst>
          </p:cNvPr>
          <p:cNvGrpSpPr/>
          <p:nvPr/>
        </p:nvGrpSpPr>
        <p:grpSpPr>
          <a:xfrm>
            <a:off x="5801193" y="5416539"/>
            <a:ext cx="5656622" cy="646331"/>
            <a:chOff x="5801193" y="5416539"/>
            <a:chExt cx="5656622" cy="646331"/>
          </a:xfrm>
        </p:grpSpPr>
        <p:sp>
          <p:nvSpPr>
            <p:cNvPr id="15" name="TextBox 14">
              <a:extLst>
                <a:ext uri="{FF2B5EF4-FFF2-40B4-BE49-F238E27FC236}">
                  <a16:creationId xmlns:a16="http://schemas.microsoft.com/office/drawing/2014/main" id="{269F5280-663B-F64B-B886-77F669D5EEFC}"/>
                </a:ext>
              </a:extLst>
            </p:cNvPr>
            <p:cNvSpPr txBox="1"/>
            <p:nvPr/>
          </p:nvSpPr>
          <p:spPr>
            <a:xfrm>
              <a:off x="8211761" y="5416539"/>
              <a:ext cx="835486" cy="646331"/>
            </a:xfrm>
            <a:prstGeom prst="rect">
              <a:avLst/>
            </a:prstGeom>
            <a:noFill/>
          </p:spPr>
          <p:txBody>
            <a:bodyPr wrap="none" rtlCol="0">
              <a:spAutoFit/>
            </a:bodyPr>
            <a:lstStyle/>
            <a:p>
              <a:pPr algn="ctr"/>
              <a:r>
                <a:rPr lang="en-US" sz="3600" b="1" dirty="0">
                  <a:solidFill>
                    <a:srgbClr val="00B050"/>
                  </a:solidFill>
                </a:rPr>
                <a:t>XR</a:t>
              </a:r>
            </a:p>
          </p:txBody>
        </p:sp>
        <p:cxnSp>
          <p:nvCxnSpPr>
            <p:cNvPr id="17" name="Straight Arrow Connector 16">
              <a:extLst>
                <a:ext uri="{FF2B5EF4-FFF2-40B4-BE49-F238E27FC236}">
                  <a16:creationId xmlns:a16="http://schemas.microsoft.com/office/drawing/2014/main" id="{F1B6788C-B434-9E42-A917-7D6816828003}"/>
                </a:ext>
              </a:extLst>
            </p:cNvPr>
            <p:cNvCxnSpPr/>
            <p:nvPr/>
          </p:nvCxnSpPr>
          <p:spPr bwMode="auto">
            <a:xfrm flipH="1">
              <a:off x="5801193" y="5724589"/>
              <a:ext cx="2211984" cy="0"/>
            </a:xfrm>
            <a:prstGeom prst="straightConnector1">
              <a:avLst/>
            </a:prstGeom>
            <a:solidFill>
              <a:schemeClr val="accent1"/>
            </a:solidFill>
            <a:ln w="38100" cap="flat" cmpd="sng" algn="ctr">
              <a:solidFill>
                <a:srgbClr val="23D64C"/>
              </a:solidFill>
              <a:prstDash val="solid"/>
              <a:miter lim="800000"/>
              <a:headEnd type="none" w="med" len="med"/>
              <a:tailEnd type="triangle"/>
            </a:ln>
            <a:effectLst/>
          </p:spPr>
        </p:cxnSp>
        <p:cxnSp>
          <p:nvCxnSpPr>
            <p:cNvPr id="18" name="Straight Arrow Connector 17">
              <a:extLst>
                <a:ext uri="{FF2B5EF4-FFF2-40B4-BE49-F238E27FC236}">
                  <a16:creationId xmlns:a16="http://schemas.microsoft.com/office/drawing/2014/main" id="{8D4E9913-0186-0A4B-A694-61180ED05FE5}"/>
                </a:ext>
              </a:extLst>
            </p:cNvPr>
            <p:cNvCxnSpPr>
              <a:cxnSpLocks/>
            </p:cNvCxnSpPr>
            <p:nvPr/>
          </p:nvCxnSpPr>
          <p:spPr bwMode="auto">
            <a:xfrm>
              <a:off x="9245831" y="5695453"/>
              <a:ext cx="2211984" cy="0"/>
            </a:xfrm>
            <a:prstGeom prst="straightConnector1">
              <a:avLst/>
            </a:prstGeom>
            <a:solidFill>
              <a:schemeClr val="accent1"/>
            </a:solidFill>
            <a:ln w="38100" cap="flat" cmpd="sng" algn="ctr">
              <a:solidFill>
                <a:srgbClr val="23D64C"/>
              </a:solidFill>
              <a:prstDash val="solid"/>
              <a:miter lim="800000"/>
              <a:headEnd type="none" w="med" len="med"/>
              <a:tailEnd type="triangle"/>
            </a:ln>
            <a:effectLst/>
          </p:spPr>
        </p:cxnSp>
      </p:grpSp>
    </p:spTree>
    <p:extLst>
      <p:ext uri="{BB962C8B-B14F-4D97-AF65-F5344CB8AC3E}">
        <p14:creationId xmlns:p14="http://schemas.microsoft.com/office/powerpoint/2010/main" val="194959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27B7-F41E-934D-B05E-6A04A5D5C5A0}"/>
              </a:ext>
            </a:extLst>
          </p:cNvPr>
          <p:cNvSpPr>
            <a:spLocks noGrp="1"/>
          </p:cNvSpPr>
          <p:nvPr>
            <p:ph type="title"/>
          </p:nvPr>
        </p:nvSpPr>
        <p:spPr>
          <a:xfrm>
            <a:off x="1736035" y="0"/>
            <a:ext cx="8077804" cy="795130"/>
          </a:xfrm>
        </p:spPr>
        <p:txBody>
          <a:bodyPr/>
          <a:lstStyle/>
          <a:p>
            <a:r>
              <a:rPr lang="en-US" dirty="0"/>
              <a:t>Barrier to XR Adoption: Quantified Benefits</a:t>
            </a:r>
          </a:p>
        </p:txBody>
      </p:sp>
      <p:pic>
        <p:nvPicPr>
          <p:cNvPr id="5" name="Picture 4">
            <a:extLst>
              <a:ext uri="{FF2B5EF4-FFF2-40B4-BE49-F238E27FC236}">
                <a16:creationId xmlns:a16="http://schemas.microsoft.com/office/drawing/2014/main" id="{C8F49D72-9BE9-8445-9CF5-FB8089C9194F}"/>
              </a:ext>
            </a:extLst>
          </p:cNvPr>
          <p:cNvPicPr>
            <a:picLocks noChangeAspect="1"/>
          </p:cNvPicPr>
          <p:nvPr/>
        </p:nvPicPr>
        <p:blipFill>
          <a:blip r:embed="rId3"/>
          <a:stretch>
            <a:fillRect/>
          </a:stretch>
        </p:blipFill>
        <p:spPr>
          <a:xfrm>
            <a:off x="658527" y="2070100"/>
            <a:ext cx="4052404" cy="2166796"/>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7335F8B5-E84C-694C-AAA7-B26448F83A43}"/>
              </a:ext>
            </a:extLst>
          </p:cNvPr>
          <p:cNvPicPr>
            <a:picLocks noChangeAspect="1"/>
          </p:cNvPicPr>
          <p:nvPr/>
        </p:nvPicPr>
        <p:blipFill>
          <a:blip r:embed="rId4"/>
          <a:stretch>
            <a:fillRect/>
          </a:stretch>
        </p:blipFill>
        <p:spPr>
          <a:xfrm>
            <a:off x="5148252" y="1602968"/>
            <a:ext cx="6320459" cy="3996628"/>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FE9504A8-23B9-B745-9D9E-21AFAAD71611}"/>
              </a:ext>
            </a:extLst>
          </p:cNvPr>
          <p:cNvSpPr txBox="1"/>
          <p:nvPr/>
        </p:nvSpPr>
        <p:spPr>
          <a:xfrm>
            <a:off x="3391581" y="4711485"/>
            <a:ext cx="994888" cy="338554"/>
          </a:xfrm>
          <a:prstGeom prst="rect">
            <a:avLst/>
          </a:prstGeom>
          <a:noFill/>
        </p:spPr>
        <p:txBody>
          <a:bodyPr wrap="none" rtlCol="0">
            <a:spAutoFit/>
          </a:bodyPr>
          <a:lstStyle/>
          <a:p>
            <a:r>
              <a:rPr lang="en-US" sz="1600" dirty="0">
                <a:solidFill>
                  <a:schemeClr val="bg1">
                    <a:lumMod val="75000"/>
                  </a:schemeClr>
                </a:solidFill>
              </a:rPr>
              <a:t>Forrester</a:t>
            </a:r>
          </a:p>
        </p:txBody>
      </p:sp>
    </p:spTree>
    <p:extLst>
      <p:ext uri="{BB962C8B-B14F-4D97-AF65-F5344CB8AC3E}">
        <p14:creationId xmlns:p14="http://schemas.microsoft.com/office/powerpoint/2010/main" val="2433598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01DC-3907-DC40-BD6D-8E8739D9360A}"/>
              </a:ext>
            </a:extLst>
          </p:cNvPr>
          <p:cNvPicPr>
            <a:picLocks noChangeAspect="1"/>
          </p:cNvPicPr>
          <p:nvPr/>
        </p:nvPicPr>
        <p:blipFill>
          <a:blip r:embed="rId3"/>
          <a:stretch>
            <a:fillRect/>
          </a:stretch>
        </p:blipFill>
        <p:spPr>
          <a:xfrm>
            <a:off x="1425267" y="962711"/>
            <a:ext cx="9257748" cy="4932578"/>
          </a:xfrm>
          <a:prstGeom prst="rect">
            <a:avLst/>
          </a:prstGeom>
          <a:ln>
            <a:noFill/>
          </a:ln>
          <a:effectLst>
            <a:outerShdw blurRad="190500" algn="tl" rotWithShape="0">
              <a:srgbClr val="000000">
                <a:alpha val="70000"/>
              </a:srgbClr>
            </a:outerShdw>
          </a:effectLst>
        </p:spPr>
      </p:pic>
      <p:sp>
        <p:nvSpPr>
          <p:cNvPr id="5" name="Title 1">
            <a:extLst>
              <a:ext uri="{FF2B5EF4-FFF2-40B4-BE49-F238E27FC236}">
                <a16:creationId xmlns:a16="http://schemas.microsoft.com/office/drawing/2014/main" id="{34BE5A09-20F8-8D43-9344-2A329E35D55D}"/>
              </a:ext>
            </a:extLst>
          </p:cNvPr>
          <p:cNvSpPr>
            <a:spLocks noGrp="1"/>
          </p:cNvSpPr>
          <p:nvPr>
            <p:ph type="title"/>
          </p:nvPr>
        </p:nvSpPr>
        <p:spPr>
          <a:xfrm>
            <a:off x="1736035" y="0"/>
            <a:ext cx="8077804" cy="795130"/>
          </a:xfrm>
        </p:spPr>
        <p:txBody>
          <a:bodyPr/>
          <a:lstStyle/>
          <a:p>
            <a:r>
              <a:rPr lang="en-US" dirty="0"/>
              <a:t>Barrier to XR Adoption: Quantified Benefits</a:t>
            </a:r>
          </a:p>
        </p:txBody>
      </p:sp>
      <p:sp>
        <p:nvSpPr>
          <p:cNvPr id="6" name="TextBox 5">
            <a:extLst>
              <a:ext uri="{FF2B5EF4-FFF2-40B4-BE49-F238E27FC236}">
                <a16:creationId xmlns:a16="http://schemas.microsoft.com/office/drawing/2014/main" id="{3560AEA3-6603-6543-994F-619C5FB4FAD2}"/>
              </a:ext>
            </a:extLst>
          </p:cNvPr>
          <p:cNvSpPr txBox="1"/>
          <p:nvPr/>
        </p:nvSpPr>
        <p:spPr>
          <a:xfrm>
            <a:off x="9497913" y="5331418"/>
            <a:ext cx="994888" cy="338554"/>
          </a:xfrm>
          <a:prstGeom prst="rect">
            <a:avLst/>
          </a:prstGeom>
          <a:noFill/>
        </p:spPr>
        <p:txBody>
          <a:bodyPr wrap="none" rtlCol="0">
            <a:spAutoFit/>
          </a:bodyPr>
          <a:lstStyle/>
          <a:p>
            <a:r>
              <a:rPr lang="en-US" sz="1600" dirty="0">
                <a:solidFill>
                  <a:schemeClr val="bg1">
                    <a:lumMod val="75000"/>
                  </a:schemeClr>
                </a:solidFill>
              </a:rPr>
              <a:t>Forrester</a:t>
            </a:r>
          </a:p>
        </p:txBody>
      </p:sp>
    </p:spTree>
    <p:extLst>
      <p:ext uri="{BB962C8B-B14F-4D97-AF65-F5344CB8AC3E}">
        <p14:creationId xmlns:p14="http://schemas.microsoft.com/office/powerpoint/2010/main" val="740493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9273BA-EBBA-BF47-9E25-0D27A1EFC422}"/>
              </a:ext>
            </a:extLst>
          </p:cNvPr>
          <p:cNvSpPr>
            <a:spLocks noGrp="1"/>
          </p:cNvSpPr>
          <p:nvPr>
            <p:ph type="title"/>
          </p:nvPr>
        </p:nvSpPr>
        <p:spPr>
          <a:xfrm>
            <a:off x="1736035" y="0"/>
            <a:ext cx="8077804" cy="795130"/>
          </a:xfrm>
        </p:spPr>
        <p:txBody>
          <a:bodyPr/>
          <a:lstStyle/>
          <a:p>
            <a:r>
              <a:rPr lang="en-US" dirty="0"/>
              <a:t>Barrier to XR Adoption: Quantified Benefits</a:t>
            </a:r>
          </a:p>
        </p:txBody>
      </p:sp>
      <p:sp>
        <p:nvSpPr>
          <p:cNvPr id="6" name="TextBox 5">
            <a:extLst>
              <a:ext uri="{FF2B5EF4-FFF2-40B4-BE49-F238E27FC236}">
                <a16:creationId xmlns:a16="http://schemas.microsoft.com/office/drawing/2014/main" id="{F709258C-C894-4F4B-9A06-B2E48676BCE2}"/>
              </a:ext>
            </a:extLst>
          </p:cNvPr>
          <p:cNvSpPr txBox="1"/>
          <p:nvPr/>
        </p:nvSpPr>
        <p:spPr>
          <a:xfrm>
            <a:off x="245165" y="1698176"/>
            <a:ext cx="5850835" cy="3170099"/>
          </a:xfrm>
          <a:prstGeom prst="rect">
            <a:avLst/>
          </a:prstGeom>
          <a:noFill/>
        </p:spPr>
        <p:txBody>
          <a:bodyPr wrap="square">
            <a:spAutoFit/>
          </a:bodyPr>
          <a:lstStyle/>
          <a:p>
            <a:r>
              <a:rPr lang="en-US" sz="2000" b="1" dirty="0">
                <a:solidFill>
                  <a:srgbClr val="000000"/>
                </a:solidFill>
                <a:latin typeface="Arial" panose="020B0604020202020204" pitchFamily="34" charset="0"/>
                <a:ea typeface="Times New Roman" panose="02020603050405020304" pitchFamily="18" charset="0"/>
              </a:rPr>
              <a:t>L</a:t>
            </a:r>
            <a:r>
              <a:rPr lang="en-US" sz="2000" b="1" dirty="0">
                <a:solidFill>
                  <a:srgbClr val="000000"/>
                </a:solidFill>
                <a:effectLst/>
                <a:latin typeface="Arial" panose="020B0604020202020204" pitchFamily="34" charset="0"/>
                <a:ea typeface="Times New Roman" panose="02020603050405020304" pitchFamily="18" charset="0"/>
              </a:rPr>
              <a:t>earning gains (pre- to post- test) from VR training quantified via meta-analysis</a:t>
            </a:r>
          </a:p>
          <a:p>
            <a:pPr marL="342900" indent="-342900">
              <a:buFont typeface="Arial" panose="020B0604020202020204" pitchFamily="34" charset="0"/>
              <a:buChar char="•"/>
            </a:pPr>
            <a:r>
              <a:rPr lang="en-US" sz="2000" dirty="0">
                <a:solidFill>
                  <a:srgbClr val="000000"/>
                </a:solidFill>
                <a:effectLst/>
                <a:latin typeface="Arial" panose="020B0604020202020204" pitchFamily="34" charset="0"/>
                <a:ea typeface="Times New Roman" panose="02020603050405020304" pitchFamily="18" charset="0"/>
              </a:rPr>
              <a:t>2.5% more per 1⁄4 hour of training for cognitive skills versus traditional training </a:t>
            </a:r>
          </a:p>
          <a:p>
            <a:pPr marL="342900" indent="-342900">
              <a:buFont typeface="Arial" panose="020B0604020202020204" pitchFamily="34" charset="0"/>
              <a:buChar char="•"/>
            </a:pPr>
            <a:r>
              <a:rPr lang="en-US" sz="2000" dirty="0">
                <a:solidFill>
                  <a:srgbClr val="000000"/>
                </a:solidFill>
                <a:effectLst/>
                <a:latin typeface="Arial" panose="020B0604020202020204" pitchFamily="34" charset="0"/>
                <a:ea typeface="Times New Roman" panose="02020603050405020304" pitchFamily="18" charset="0"/>
              </a:rPr>
              <a:t>2.95% per hour gain in technical skills versus traditional training</a:t>
            </a:r>
            <a:endParaRPr lang="en-US" sz="2000" dirty="0">
              <a:solidFill>
                <a:srgbClr val="000000"/>
              </a:solidFill>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2000" dirty="0">
                <a:solidFill>
                  <a:srgbClr val="000000"/>
                </a:solidFill>
                <a:effectLst/>
                <a:latin typeface="Arial" panose="020B0604020202020204" pitchFamily="34" charset="0"/>
                <a:ea typeface="Times New Roman" panose="02020603050405020304" pitchFamily="18" charset="0"/>
              </a:rPr>
              <a:t>~30% more performance efficiency/ equivalent fewer errors versus traditional training</a:t>
            </a:r>
          </a:p>
          <a:p>
            <a:pPr marL="342900" indent="-342900">
              <a:buFont typeface="Arial" panose="020B0604020202020204" pitchFamily="34" charset="0"/>
              <a:buChar char="•"/>
            </a:pPr>
            <a:r>
              <a:rPr lang="en-US" sz="2000" dirty="0">
                <a:solidFill>
                  <a:srgbClr val="000000"/>
                </a:solidFill>
                <a:effectLst/>
                <a:latin typeface="Arial" panose="020B0604020202020204" pitchFamily="34" charset="0"/>
                <a:ea typeface="Times New Roman" panose="02020603050405020304" pitchFamily="18" charset="0"/>
              </a:rPr>
              <a:t>~30% more confidence and self-efficacy</a:t>
            </a:r>
            <a:r>
              <a:rPr lang="en-US" sz="2000" dirty="0">
                <a:solidFill>
                  <a:srgbClr val="000000"/>
                </a:solidFill>
                <a:latin typeface="Arial" panose="020B0604020202020204" pitchFamily="34" charset="0"/>
                <a:ea typeface="Times New Roman" panose="02020603050405020304" pitchFamily="18" charset="0"/>
              </a:rPr>
              <a:t> </a:t>
            </a:r>
            <a:r>
              <a:rPr lang="en-US" sz="2000" dirty="0">
                <a:solidFill>
                  <a:srgbClr val="000000"/>
                </a:solidFill>
                <a:effectLst/>
                <a:latin typeface="Arial" panose="020B0604020202020204" pitchFamily="34" charset="0"/>
                <a:ea typeface="Times New Roman" panose="02020603050405020304" pitchFamily="18" charset="0"/>
              </a:rPr>
              <a:t>though standard deviations tend to be high</a:t>
            </a:r>
            <a:r>
              <a:rPr lang="en-US" sz="2000" dirty="0">
                <a:effectLst/>
              </a:rPr>
              <a:t> </a:t>
            </a:r>
            <a:endParaRPr lang="en-US" sz="2000" dirty="0"/>
          </a:p>
        </p:txBody>
      </p:sp>
      <p:sp>
        <p:nvSpPr>
          <p:cNvPr id="7" name="TextBox 6">
            <a:extLst>
              <a:ext uri="{FF2B5EF4-FFF2-40B4-BE49-F238E27FC236}">
                <a16:creationId xmlns:a16="http://schemas.microsoft.com/office/drawing/2014/main" id="{EA85C0CB-FE6A-C24F-994C-97EE7BBF1A09}"/>
              </a:ext>
            </a:extLst>
          </p:cNvPr>
          <p:cNvSpPr txBox="1"/>
          <p:nvPr/>
        </p:nvSpPr>
        <p:spPr>
          <a:xfrm>
            <a:off x="6082748" y="1698175"/>
            <a:ext cx="6109252" cy="2862322"/>
          </a:xfrm>
          <a:prstGeom prst="rect">
            <a:avLst/>
          </a:prstGeom>
          <a:noFill/>
        </p:spPr>
        <p:txBody>
          <a:bodyPr wrap="square">
            <a:spAutoFit/>
          </a:bodyPr>
          <a:lstStyle/>
          <a:p>
            <a:r>
              <a:rPr lang="en-US" sz="2000" b="1" dirty="0">
                <a:solidFill>
                  <a:srgbClr val="000000"/>
                </a:solidFill>
                <a:latin typeface="Arial" panose="020B0604020202020204" pitchFamily="34" charset="0"/>
                <a:ea typeface="Times New Roman" panose="02020603050405020304" pitchFamily="18" charset="0"/>
              </a:rPr>
              <a:t>L</a:t>
            </a:r>
            <a:r>
              <a:rPr lang="en-US" sz="2000" b="1" dirty="0">
                <a:solidFill>
                  <a:srgbClr val="000000"/>
                </a:solidFill>
                <a:effectLst/>
                <a:latin typeface="Arial" panose="020B0604020202020204" pitchFamily="34" charset="0"/>
                <a:ea typeface="Times New Roman" panose="02020603050405020304" pitchFamily="18" charset="0"/>
              </a:rPr>
              <a:t>earning gains (pre- to post- test) from AR training quantified via meta-analysis</a:t>
            </a:r>
          </a:p>
          <a:p>
            <a:pPr marL="342900" indent="-342900">
              <a:buFont typeface="Arial" panose="020B0604020202020204" pitchFamily="34" charset="0"/>
              <a:buChar char="•"/>
            </a:pPr>
            <a:r>
              <a:rPr lang="en-US" sz="2000" dirty="0">
                <a:solidFill>
                  <a:srgbClr val="000000"/>
                </a:solidFill>
                <a:latin typeface="Arial" panose="020B0604020202020204" pitchFamily="34" charset="0"/>
                <a:ea typeface="Times New Roman" panose="02020603050405020304" pitchFamily="18" charset="0"/>
              </a:rPr>
              <a:t>Overall average effect sizes in medium range (0.61-0.67)</a:t>
            </a:r>
          </a:p>
          <a:p>
            <a:pPr marL="342900" indent="-342900">
              <a:buFont typeface="Arial" panose="020B0604020202020204" pitchFamily="34" charset="0"/>
              <a:buChar char="•"/>
            </a:pPr>
            <a:r>
              <a:rPr lang="en-US" sz="2000" dirty="0">
                <a:solidFill>
                  <a:srgbClr val="000000"/>
                </a:solidFill>
                <a:latin typeface="Arial" panose="020B0604020202020204" pitchFamily="34" charset="0"/>
                <a:ea typeface="Times New Roman" panose="02020603050405020304" pitchFamily="18" charset="0"/>
              </a:rPr>
              <a:t>Average effect sizes in large range (0.8) on learning gains when using AR in informal (non-classroom) settings </a:t>
            </a:r>
          </a:p>
          <a:p>
            <a:pPr marL="342900" indent="-342900">
              <a:buFont typeface="Arial" panose="020B0604020202020204" pitchFamily="34" charset="0"/>
              <a:buChar char="•"/>
            </a:pPr>
            <a:r>
              <a:rPr lang="en-US" sz="2000" dirty="0">
                <a:solidFill>
                  <a:srgbClr val="000000"/>
                </a:solidFill>
                <a:latin typeface="Arial" panose="020B0604020202020204" pitchFamily="34" charset="0"/>
                <a:ea typeface="Times New Roman" panose="02020603050405020304" pitchFamily="18" charset="0"/>
              </a:rPr>
              <a:t>Average effect sizes in very large range (1.24) when using AR in manufacturing settings</a:t>
            </a:r>
            <a:r>
              <a:rPr lang="en-US" sz="2000" dirty="0">
                <a:effectLst/>
              </a:rPr>
              <a:t> </a:t>
            </a:r>
            <a:endParaRPr lang="en-US" sz="2000" dirty="0"/>
          </a:p>
        </p:txBody>
      </p:sp>
      <p:sp>
        <p:nvSpPr>
          <p:cNvPr id="8" name="TextBox 7">
            <a:extLst>
              <a:ext uri="{FF2B5EF4-FFF2-40B4-BE49-F238E27FC236}">
                <a16:creationId xmlns:a16="http://schemas.microsoft.com/office/drawing/2014/main" id="{863E8A74-B381-C342-9590-0920EC7B0168}"/>
              </a:ext>
            </a:extLst>
          </p:cNvPr>
          <p:cNvSpPr txBox="1"/>
          <p:nvPr/>
        </p:nvSpPr>
        <p:spPr>
          <a:xfrm>
            <a:off x="245165" y="5186543"/>
            <a:ext cx="6106332" cy="276999"/>
          </a:xfrm>
          <a:prstGeom prst="rect">
            <a:avLst/>
          </a:prstGeom>
          <a:noFill/>
        </p:spPr>
        <p:txBody>
          <a:bodyPr wrap="square">
            <a:spAutoFit/>
          </a:bodyPr>
          <a:lstStyle>
            <a:defPPr>
              <a:defRPr lang="en-US"/>
            </a:defPPr>
            <a:lvl1pPr>
              <a:defRPr sz="1200">
                <a:solidFill>
                  <a:schemeClr val="bg1">
                    <a:lumMod val="75000"/>
                  </a:schemeClr>
                </a:solidFill>
              </a:defRPr>
            </a:lvl1pPr>
          </a:lstStyle>
          <a:p>
            <a:r>
              <a:rPr lang="en-US" dirty="0"/>
              <a:t>http://www.worldbank.org/prwp </a:t>
            </a:r>
          </a:p>
        </p:txBody>
      </p:sp>
      <p:sp>
        <p:nvSpPr>
          <p:cNvPr id="9" name="TextBox 8">
            <a:extLst>
              <a:ext uri="{FF2B5EF4-FFF2-40B4-BE49-F238E27FC236}">
                <a16:creationId xmlns:a16="http://schemas.microsoft.com/office/drawing/2014/main" id="{C7EE6263-4889-E747-A759-183F312F2BA2}"/>
              </a:ext>
            </a:extLst>
          </p:cNvPr>
          <p:cNvSpPr txBox="1"/>
          <p:nvPr/>
        </p:nvSpPr>
        <p:spPr>
          <a:xfrm>
            <a:off x="6488398" y="5186543"/>
            <a:ext cx="6106332" cy="276999"/>
          </a:xfrm>
          <a:prstGeom prst="rect">
            <a:avLst/>
          </a:prstGeom>
          <a:noFill/>
        </p:spPr>
        <p:txBody>
          <a:bodyPr wrap="square">
            <a:spAutoFit/>
          </a:bodyPr>
          <a:lstStyle>
            <a:defPPr>
              <a:defRPr lang="en-US"/>
            </a:defPPr>
            <a:lvl1pPr>
              <a:defRPr sz="1200">
                <a:solidFill>
                  <a:schemeClr val="bg1">
                    <a:lumMod val="75000"/>
                  </a:schemeClr>
                </a:solidFill>
              </a:defRPr>
            </a:lvl1pPr>
          </a:lstStyle>
          <a:p>
            <a:r>
              <a:rPr lang="en-US" dirty="0"/>
              <a:t>https://doi.org/10.1016/j.edurev.2019.04.001</a:t>
            </a:r>
          </a:p>
        </p:txBody>
      </p:sp>
    </p:spTree>
    <p:extLst>
      <p:ext uri="{BB962C8B-B14F-4D97-AF65-F5344CB8AC3E}">
        <p14:creationId xmlns:p14="http://schemas.microsoft.com/office/powerpoint/2010/main" val="1950141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CD859-343F-D442-B6B7-5E4E6D70AEEA}"/>
              </a:ext>
            </a:extLst>
          </p:cNvPr>
          <p:cNvSpPr>
            <a:spLocks noGrp="1"/>
          </p:cNvSpPr>
          <p:nvPr>
            <p:ph idx="1"/>
          </p:nvPr>
        </p:nvSpPr>
        <p:spPr/>
        <p:txBody>
          <a:bodyPr/>
          <a:lstStyle/>
          <a:p>
            <a:pPr marL="0" indent="0">
              <a:buNone/>
            </a:pPr>
            <a:r>
              <a:rPr lang="en-US" sz="2400" b="1" dirty="0"/>
              <a:t>Learning Objective 2</a:t>
            </a:r>
            <a:r>
              <a:rPr lang="en-US" sz="2400" dirty="0"/>
              <a:t> </a:t>
            </a:r>
          </a:p>
          <a:p>
            <a:r>
              <a:rPr lang="en-US" sz="2400" i="1" dirty="0"/>
              <a:t>Describe key barriers to XR enterprise:</a:t>
            </a:r>
            <a:endParaRPr lang="en-US" sz="2400" dirty="0"/>
          </a:p>
          <a:p>
            <a:pPr lvl="1"/>
            <a:r>
              <a:rPr lang="en-US" sz="2000" u="sng" dirty="0">
                <a:solidFill>
                  <a:srgbClr val="D9D9D9"/>
                </a:solidFill>
              </a:rPr>
              <a:t>Content Bottleneck</a:t>
            </a:r>
            <a:r>
              <a:rPr lang="en-US" sz="2000" dirty="0">
                <a:solidFill>
                  <a:srgbClr val="D9D9D9"/>
                </a:solidFill>
              </a:rPr>
              <a:t>: Difficult to convert from current training and operational support due to lack of XR content</a:t>
            </a:r>
          </a:p>
          <a:p>
            <a:pPr lvl="1"/>
            <a:r>
              <a:rPr lang="en-US" sz="2000" u="sng" dirty="0">
                <a:solidFill>
                  <a:srgbClr val="D9D9D9"/>
                </a:solidFill>
              </a:rPr>
              <a:t>Lack of High-end User Experience (UX)</a:t>
            </a:r>
            <a:r>
              <a:rPr lang="en-US" sz="2000" dirty="0">
                <a:solidFill>
                  <a:srgbClr val="D9D9D9"/>
                </a:solidFill>
              </a:rPr>
              <a:t>: Usability often limited because XR UX is often stuck in 2D GUI paradigm</a:t>
            </a:r>
          </a:p>
          <a:p>
            <a:pPr lvl="1"/>
            <a:r>
              <a:rPr lang="en-US" sz="2000" u="sng" dirty="0">
                <a:solidFill>
                  <a:srgbClr val="D9D9D9"/>
                </a:solidFill>
              </a:rPr>
              <a:t>Paucity of Empirical Studies on Learning Outcomes and Performance Gains</a:t>
            </a:r>
            <a:r>
              <a:rPr lang="en-US" sz="2000" dirty="0">
                <a:solidFill>
                  <a:srgbClr val="D9D9D9"/>
                </a:solidFill>
              </a:rPr>
              <a:t>: Little evidence XR is markedly better than status quo  </a:t>
            </a:r>
          </a:p>
          <a:p>
            <a:pPr lvl="1"/>
            <a:r>
              <a:rPr lang="en-US" sz="2000" u="sng" dirty="0"/>
              <a:t>Cybersickness Challenges</a:t>
            </a:r>
            <a:r>
              <a:rPr lang="en-US" sz="2000" dirty="0"/>
              <a:t>: Susceptibility can limit accessibility </a:t>
            </a:r>
          </a:p>
          <a:p>
            <a:pPr lvl="1"/>
            <a:r>
              <a:rPr lang="en-US" sz="2000" u="sng" dirty="0">
                <a:solidFill>
                  <a:srgbClr val="D9D9D9"/>
                </a:solidFill>
              </a:rPr>
              <a:t>Lack of Support for Scalability and Sustainability</a:t>
            </a:r>
            <a:r>
              <a:rPr lang="en-US" sz="2000" dirty="0">
                <a:solidFill>
                  <a:srgbClr val="D9D9D9"/>
                </a:solidFill>
              </a:rPr>
              <a:t>: Need tools to support moving from one-off solutions to rapid XR solution generation that enables digital transformation (covered in next section)</a:t>
            </a:r>
          </a:p>
          <a:p>
            <a:endParaRPr lang="en-US" sz="2400" dirty="0"/>
          </a:p>
        </p:txBody>
      </p:sp>
      <p:grpSp>
        <p:nvGrpSpPr>
          <p:cNvPr id="4" name="Group 3">
            <a:extLst>
              <a:ext uri="{FF2B5EF4-FFF2-40B4-BE49-F238E27FC236}">
                <a16:creationId xmlns:a16="http://schemas.microsoft.com/office/drawing/2014/main" id="{6A39FA48-4C35-C34C-9B3C-DA6FB0ECCA87}"/>
              </a:ext>
            </a:extLst>
          </p:cNvPr>
          <p:cNvGrpSpPr/>
          <p:nvPr/>
        </p:nvGrpSpPr>
        <p:grpSpPr>
          <a:xfrm>
            <a:off x="10329244" y="0"/>
            <a:ext cx="1781501" cy="795130"/>
            <a:chOff x="-754013" y="1256821"/>
            <a:chExt cx="2599797" cy="1052485"/>
          </a:xfrm>
        </p:grpSpPr>
        <p:sp>
          <p:nvSpPr>
            <p:cNvPr id="5" name="Rounded Rectangle 4">
              <a:extLst>
                <a:ext uri="{FF2B5EF4-FFF2-40B4-BE49-F238E27FC236}">
                  <a16:creationId xmlns:a16="http://schemas.microsoft.com/office/drawing/2014/main" id="{15043E9E-2A27-4242-8EDE-6CB58CE02D98}"/>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56BA62FA-B2E2-A643-8507-D3913AD898DB}"/>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Tree>
    <p:extLst>
      <p:ext uri="{BB962C8B-B14F-4D97-AF65-F5344CB8AC3E}">
        <p14:creationId xmlns:p14="http://schemas.microsoft.com/office/powerpoint/2010/main" val="595745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27B7-F41E-934D-B05E-6A04A5D5C5A0}"/>
              </a:ext>
            </a:extLst>
          </p:cNvPr>
          <p:cNvSpPr>
            <a:spLocks noGrp="1"/>
          </p:cNvSpPr>
          <p:nvPr>
            <p:ph type="title"/>
          </p:nvPr>
        </p:nvSpPr>
        <p:spPr>
          <a:xfrm>
            <a:off x="1736035" y="0"/>
            <a:ext cx="8077804" cy="795130"/>
          </a:xfrm>
        </p:spPr>
        <p:txBody>
          <a:bodyPr/>
          <a:lstStyle/>
          <a:p>
            <a:r>
              <a:rPr lang="en-US" dirty="0"/>
              <a:t>Barrier to XR Adoption: Cybersickness</a:t>
            </a:r>
          </a:p>
        </p:txBody>
      </p:sp>
      <p:sp>
        <p:nvSpPr>
          <p:cNvPr id="3" name="Content Placeholder 2">
            <a:extLst>
              <a:ext uri="{FF2B5EF4-FFF2-40B4-BE49-F238E27FC236}">
                <a16:creationId xmlns:a16="http://schemas.microsoft.com/office/drawing/2014/main" id="{108FA64B-3A5C-B349-BF94-E59E69F4D262}"/>
              </a:ext>
            </a:extLst>
          </p:cNvPr>
          <p:cNvSpPr>
            <a:spLocks noGrp="1"/>
          </p:cNvSpPr>
          <p:nvPr>
            <p:ph sz="quarter" idx="11"/>
          </p:nvPr>
        </p:nvSpPr>
        <p:spPr/>
        <p:txBody>
          <a:bodyPr/>
          <a:lstStyle/>
          <a:p>
            <a:r>
              <a:rPr lang="en-US" sz="2400" b="1" dirty="0">
                <a:latin typeface="Arial Narrow" pitchFamily="34" charset="0"/>
              </a:rPr>
              <a:t>HOW BIG A PROBLEM IS IT?</a:t>
            </a:r>
            <a:br>
              <a:rPr lang="en-US" dirty="0">
                <a:latin typeface="Avenir Next Condensed Demi Bold"/>
                <a:cs typeface="Avenir Next Condensed Demi Bold"/>
              </a:rPr>
            </a:br>
            <a:r>
              <a:rPr lang="en-US" dirty="0">
                <a:latin typeface="Avenir Next Condensed Demi Bold"/>
                <a:cs typeface="Avenir Next Condensed Demi Bold"/>
              </a:rPr>
              <a:t> </a:t>
            </a:r>
            <a:r>
              <a:rPr lang="en-US" sz="2200" dirty="0"/>
              <a:t>Susceptible individuals experience in VR…</a:t>
            </a:r>
          </a:p>
        </p:txBody>
      </p:sp>
      <p:pic>
        <p:nvPicPr>
          <p:cNvPr id="6" name="Picture 5">
            <a:extLst>
              <a:ext uri="{FF2B5EF4-FFF2-40B4-BE49-F238E27FC236}">
                <a16:creationId xmlns:a16="http://schemas.microsoft.com/office/drawing/2014/main" id="{8D2683A4-A1DC-AD4F-B1C4-B78DB8DE58D0}"/>
              </a:ext>
            </a:extLst>
          </p:cNvPr>
          <p:cNvPicPr>
            <a:picLocks noChangeAspect="1"/>
          </p:cNvPicPr>
          <p:nvPr/>
        </p:nvPicPr>
        <p:blipFill>
          <a:blip r:embed="rId3"/>
          <a:stretch>
            <a:fillRect/>
          </a:stretch>
        </p:blipFill>
        <p:spPr>
          <a:xfrm>
            <a:off x="1604806" y="2237924"/>
            <a:ext cx="9001263" cy="3884028"/>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83C6CC37-2B98-A248-A020-C2D56564D974}"/>
              </a:ext>
            </a:extLst>
          </p:cNvPr>
          <p:cNvSpPr txBox="1"/>
          <p:nvPr/>
        </p:nvSpPr>
        <p:spPr>
          <a:xfrm>
            <a:off x="5486401" y="2876447"/>
            <a:ext cx="902811" cy="707886"/>
          </a:xfrm>
          <a:prstGeom prst="rect">
            <a:avLst/>
          </a:prstGeom>
          <a:noFill/>
        </p:spPr>
        <p:txBody>
          <a:bodyPr wrap="none" rtlCol="0">
            <a:spAutoFit/>
          </a:bodyPr>
          <a:lstStyle/>
          <a:p>
            <a:r>
              <a:rPr lang="en-US" sz="4000" b="1" dirty="0">
                <a:solidFill>
                  <a:srgbClr val="F4F2F2"/>
                </a:solidFill>
              </a:rPr>
              <a:t>VR</a:t>
            </a:r>
          </a:p>
        </p:txBody>
      </p:sp>
      <p:sp>
        <p:nvSpPr>
          <p:cNvPr id="8" name="TextBox 7">
            <a:extLst>
              <a:ext uri="{FF2B5EF4-FFF2-40B4-BE49-F238E27FC236}">
                <a16:creationId xmlns:a16="http://schemas.microsoft.com/office/drawing/2014/main" id="{A7D3F91B-CA9F-3442-B628-5254752F902B}"/>
              </a:ext>
            </a:extLst>
          </p:cNvPr>
          <p:cNvSpPr txBox="1"/>
          <p:nvPr/>
        </p:nvSpPr>
        <p:spPr>
          <a:xfrm>
            <a:off x="4301017" y="6345936"/>
            <a:ext cx="3119315" cy="307777"/>
          </a:xfrm>
          <a:prstGeom prst="rect">
            <a:avLst/>
          </a:prstGeom>
          <a:noFill/>
        </p:spPr>
        <p:txBody>
          <a:bodyPr wrap="none" rtlCol="0">
            <a:spAutoFit/>
          </a:bodyPr>
          <a:lstStyle/>
          <a:p>
            <a:r>
              <a:rPr lang="en-US" sz="1400" dirty="0">
                <a:solidFill>
                  <a:schemeClr val="bg1">
                    <a:lumMod val="75000"/>
                  </a:schemeClr>
                </a:solidFill>
              </a:rPr>
              <a:t>Data Source: Design Interactive, Inc.</a:t>
            </a:r>
          </a:p>
        </p:txBody>
      </p:sp>
    </p:spTree>
    <p:extLst>
      <p:ext uri="{BB962C8B-B14F-4D97-AF65-F5344CB8AC3E}">
        <p14:creationId xmlns:p14="http://schemas.microsoft.com/office/powerpoint/2010/main" val="3744742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27B7-F41E-934D-B05E-6A04A5D5C5A0}"/>
              </a:ext>
            </a:extLst>
          </p:cNvPr>
          <p:cNvSpPr>
            <a:spLocks noGrp="1"/>
          </p:cNvSpPr>
          <p:nvPr>
            <p:ph type="title"/>
          </p:nvPr>
        </p:nvSpPr>
        <p:spPr>
          <a:xfrm>
            <a:off x="1736035" y="0"/>
            <a:ext cx="8077804" cy="795130"/>
          </a:xfrm>
        </p:spPr>
        <p:txBody>
          <a:bodyPr/>
          <a:lstStyle/>
          <a:p>
            <a:r>
              <a:rPr lang="en-US" dirty="0"/>
              <a:t>Barrier to XR Adoption: Cybersickness</a:t>
            </a:r>
          </a:p>
        </p:txBody>
      </p:sp>
      <p:sp>
        <p:nvSpPr>
          <p:cNvPr id="4" name="TextBox 3">
            <a:extLst>
              <a:ext uri="{FF2B5EF4-FFF2-40B4-BE49-F238E27FC236}">
                <a16:creationId xmlns:a16="http://schemas.microsoft.com/office/drawing/2014/main" id="{83C6CC37-2B98-A248-A020-C2D56564D974}"/>
              </a:ext>
            </a:extLst>
          </p:cNvPr>
          <p:cNvSpPr txBox="1"/>
          <p:nvPr/>
        </p:nvSpPr>
        <p:spPr>
          <a:xfrm>
            <a:off x="5193189" y="3075057"/>
            <a:ext cx="907621" cy="707886"/>
          </a:xfrm>
          <a:prstGeom prst="rect">
            <a:avLst/>
          </a:prstGeom>
          <a:noFill/>
        </p:spPr>
        <p:txBody>
          <a:bodyPr wrap="none" rtlCol="0">
            <a:spAutoFit/>
          </a:bodyPr>
          <a:lstStyle/>
          <a:p>
            <a:r>
              <a:rPr lang="en-US" sz="4000" b="1" dirty="0">
                <a:solidFill>
                  <a:srgbClr val="F4F2F2"/>
                </a:solidFill>
              </a:rPr>
              <a:t>AR</a:t>
            </a:r>
          </a:p>
        </p:txBody>
      </p:sp>
      <p:sp>
        <p:nvSpPr>
          <p:cNvPr id="10" name="TextBox 9">
            <a:extLst>
              <a:ext uri="{FF2B5EF4-FFF2-40B4-BE49-F238E27FC236}">
                <a16:creationId xmlns:a16="http://schemas.microsoft.com/office/drawing/2014/main" id="{C55D1A05-87E6-9C4B-A075-3612E7D1DFC3}"/>
              </a:ext>
            </a:extLst>
          </p:cNvPr>
          <p:cNvSpPr txBox="1"/>
          <p:nvPr/>
        </p:nvSpPr>
        <p:spPr>
          <a:xfrm>
            <a:off x="8904013" y="5707789"/>
            <a:ext cx="3119315" cy="307777"/>
          </a:xfrm>
          <a:prstGeom prst="rect">
            <a:avLst/>
          </a:prstGeom>
          <a:noFill/>
        </p:spPr>
        <p:txBody>
          <a:bodyPr wrap="none" rtlCol="0">
            <a:spAutoFit/>
          </a:bodyPr>
          <a:lstStyle/>
          <a:p>
            <a:r>
              <a:rPr lang="en-US" sz="1400" dirty="0">
                <a:solidFill>
                  <a:schemeClr val="bg1">
                    <a:lumMod val="75000"/>
                  </a:schemeClr>
                </a:solidFill>
              </a:rPr>
              <a:t>Data Source: Design Interactive, Inc.</a:t>
            </a:r>
          </a:p>
        </p:txBody>
      </p:sp>
      <p:pic>
        <p:nvPicPr>
          <p:cNvPr id="6" name="Picture 5">
            <a:extLst>
              <a:ext uri="{FF2B5EF4-FFF2-40B4-BE49-F238E27FC236}">
                <a16:creationId xmlns:a16="http://schemas.microsoft.com/office/drawing/2014/main" id="{C5E23276-6898-B14D-BF75-70AC16E663AC}"/>
              </a:ext>
            </a:extLst>
          </p:cNvPr>
          <p:cNvPicPr>
            <a:picLocks noChangeAspect="1"/>
          </p:cNvPicPr>
          <p:nvPr/>
        </p:nvPicPr>
        <p:blipFill>
          <a:blip r:embed="rId3"/>
          <a:stretch>
            <a:fillRect/>
          </a:stretch>
        </p:blipFill>
        <p:spPr>
          <a:xfrm>
            <a:off x="761344" y="1854050"/>
            <a:ext cx="4819469" cy="2369045"/>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6EA5CF56-CEBB-C14D-9547-47BD298D4F17}"/>
              </a:ext>
            </a:extLst>
          </p:cNvPr>
          <p:cNvPicPr>
            <a:picLocks noChangeAspect="1"/>
          </p:cNvPicPr>
          <p:nvPr/>
        </p:nvPicPr>
        <p:blipFill>
          <a:blip r:embed="rId4"/>
          <a:stretch>
            <a:fillRect/>
          </a:stretch>
        </p:blipFill>
        <p:spPr>
          <a:xfrm>
            <a:off x="6251632" y="1870905"/>
            <a:ext cx="4808294" cy="2352191"/>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122CAFB1-3533-0245-A6ED-BD21533FCB0E}"/>
              </a:ext>
            </a:extLst>
          </p:cNvPr>
          <p:cNvPicPr>
            <a:picLocks noChangeAspect="1"/>
          </p:cNvPicPr>
          <p:nvPr/>
        </p:nvPicPr>
        <p:blipFill>
          <a:blip r:embed="rId5"/>
          <a:stretch>
            <a:fillRect/>
          </a:stretch>
        </p:blipFill>
        <p:spPr>
          <a:xfrm>
            <a:off x="3549314" y="4323712"/>
            <a:ext cx="4819469" cy="2378439"/>
          </a:xfrm>
          <a:prstGeom prst="rect">
            <a:avLst/>
          </a:prstGeom>
          <a:ln>
            <a:noFill/>
          </a:ln>
          <a:effectLst>
            <a:outerShdw blurRad="190500" algn="tl" rotWithShape="0">
              <a:srgbClr val="000000">
                <a:alpha val="70000"/>
              </a:srgbClr>
            </a:outerShdw>
          </a:effectLst>
        </p:spPr>
      </p:pic>
      <p:sp>
        <p:nvSpPr>
          <p:cNvPr id="13" name="Content Placeholder 2">
            <a:extLst>
              <a:ext uri="{FF2B5EF4-FFF2-40B4-BE49-F238E27FC236}">
                <a16:creationId xmlns:a16="http://schemas.microsoft.com/office/drawing/2014/main" id="{42D52B98-B95A-F34D-8ECE-F93CFC23AB63}"/>
              </a:ext>
            </a:extLst>
          </p:cNvPr>
          <p:cNvSpPr>
            <a:spLocks noGrp="1"/>
          </p:cNvSpPr>
          <p:nvPr>
            <p:ph sz="quarter" idx="11"/>
          </p:nvPr>
        </p:nvSpPr>
        <p:spPr>
          <a:xfrm>
            <a:off x="470693" y="895746"/>
            <a:ext cx="11250613" cy="5075237"/>
          </a:xfrm>
        </p:spPr>
        <p:txBody>
          <a:bodyPr/>
          <a:lstStyle/>
          <a:p>
            <a:r>
              <a:rPr lang="en-US" sz="2400" b="1" dirty="0">
                <a:latin typeface="Arial Narrow" pitchFamily="34" charset="0"/>
              </a:rPr>
              <a:t>HOW BIG A PROBLEM IS IT?</a:t>
            </a:r>
            <a:br>
              <a:rPr lang="en-US" dirty="0">
                <a:latin typeface="Avenir Next Condensed Demi Bold"/>
                <a:cs typeface="Avenir Next Condensed Demi Bold"/>
              </a:rPr>
            </a:br>
            <a:r>
              <a:rPr lang="en-US" dirty="0">
                <a:latin typeface="Avenir Next Condensed Demi Bold"/>
                <a:cs typeface="Avenir Next Condensed Demi Bold"/>
              </a:rPr>
              <a:t> </a:t>
            </a:r>
            <a:r>
              <a:rPr lang="en-US" sz="2200" dirty="0"/>
              <a:t>Susceptible individuals experience in AR…</a:t>
            </a:r>
          </a:p>
        </p:txBody>
      </p:sp>
    </p:spTree>
    <p:extLst>
      <p:ext uri="{BB962C8B-B14F-4D97-AF65-F5344CB8AC3E}">
        <p14:creationId xmlns:p14="http://schemas.microsoft.com/office/powerpoint/2010/main" val="1014130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27B7-F41E-934D-B05E-6A04A5D5C5A0}"/>
              </a:ext>
            </a:extLst>
          </p:cNvPr>
          <p:cNvSpPr>
            <a:spLocks noGrp="1"/>
          </p:cNvSpPr>
          <p:nvPr>
            <p:ph type="title"/>
          </p:nvPr>
        </p:nvSpPr>
        <p:spPr>
          <a:xfrm>
            <a:off x="1736035" y="0"/>
            <a:ext cx="8077804" cy="795130"/>
          </a:xfrm>
        </p:spPr>
        <p:txBody>
          <a:bodyPr/>
          <a:lstStyle/>
          <a:p>
            <a:r>
              <a:rPr lang="en-US" dirty="0"/>
              <a:t>Barrier to XR Adoption: Cybersickness</a:t>
            </a:r>
          </a:p>
        </p:txBody>
      </p:sp>
      <p:sp>
        <p:nvSpPr>
          <p:cNvPr id="11" name="TextBox 10">
            <a:extLst>
              <a:ext uri="{FF2B5EF4-FFF2-40B4-BE49-F238E27FC236}">
                <a16:creationId xmlns:a16="http://schemas.microsoft.com/office/drawing/2014/main" id="{48DC8EF4-30E9-E54A-A97A-EAAE5686C0BE}"/>
              </a:ext>
            </a:extLst>
          </p:cNvPr>
          <p:cNvSpPr txBox="1"/>
          <p:nvPr/>
        </p:nvSpPr>
        <p:spPr>
          <a:xfrm>
            <a:off x="4301017" y="6345936"/>
            <a:ext cx="3119315" cy="307777"/>
          </a:xfrm>
          <a:prstGeom prst="rect">
            <a:avLst/>
          </a:prstGeom>
          <a:noFill/>
        </p:spPr>
        <p:txBody>
          <a:bodyPr wrap="none" rtlCol="0">
            <a:spAutoFit/>
          </a:bodyPr>
          <a:lstStyle/>
          <a:p>
            <a:r>
              <a:rPr lang="en-US" sz="1400" dirty="0">
                <a:solidFill>
                  <a:schemeClr val="bg1">
                    <a:lumMod val="75000"/>
                  </a:schemeClr>
                </a:solidFill>
              </a:rPr>
              <a:t>Data Source: Design Interactive, Inc.</a:t>
            </a:r>
          </a:p>
        </p:txBody>
      </p:sp>
      <p:sp>
        <p:nvSpPr>
          <p:cNvPr id="10" name="Title 1">
            <a:extLst>
              <a:ext uri="{FF2B5EF4-FFF2-40B4-BE49-F238E27FC236}">
                <a16:creationId xmlns:a16="http://schemas.microsoft.com/office/drawing/2014/main" id="{032CDAD8-6205-1840-90C6-0815BE9D0C65}"/>
              </a:ext>
            </a:extLst>
          </p:cNvPr>
          <p:cNvSpPr txBox="1">
            <a:spLocks/>
          </p:cNvSpPr>
          <p:nvPr/>
        </p:nvSpPr>
        <p:spPr bwMode="auto">
          <a:xfrm>
            <a:off x="576000" y="823998"/>
            <a:ext cx="10411548" cy="99096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400" b="1">
                <a:latin typeface="Arial Narrow" pitchFamily="34" charset="0"/>
                <a:ea typeface="Arial Narrow" charset="0"/>
                <a:cs typeface="Arial Narrow" charset="0"/>
              </a:defRPr>
            </a:lvl1pPr>
            <a:lvl2pPr marL="990575" indent="-380990" eaLnBrk="1" hangingPunct="1">
              <a:spcBef>
                <a:spcPct val="20000"/>
              </a:spcBef>
              <a:buClr>
                <a:schemeClr val="tx1"/>
              </a:buClr>
              <a:buSzPct val="75000"/>
              <a:buFont typeface="Wingdings" pitchFamily="2" charset="2"/>
              <a:buChar char="n"/>
              <a:defRPr sz="2400">
                <a:latin typeface="Arial Narrow" charset="0"/>
                <a:ea typeface="Arial Narrow" charset="0"/>
                <a:cs typeface="Arial Narrow" charset="0"/>
              </a:defRPr>
            </a:lvl2pPr>
            <a:lvl3pPr marL="1523962" indent="-304792" eaLnBrk="1" hangingPunct="1">
              <a:spcBef>
                <a:spcPct val="20000"/>
              </a:spcBef>
              <a:buClr>
                <a:schemeClr val="tx1"/>
              </a:buClr>
              <a:buSzPct val="50000"/>
              <a:buFont typeface="Wingdings" charset="2"/>
              <a:buChar char="v"/>
              <a:defRPr sz="2000">
                <a:latin typeface="Arial Narrow" charset="0"/>
                <a:ea typeface="Arial Narrow" charset="0"/>
                <a:cs typeface="Arial Narrow"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r>
              <a:rPr lang="en-US" dirty="0"/>
              <a:t>ACCESSIBILITY: VR (not AR) Has Accessibility Limitations Due to Physiological Impact; VR and AR Have Safety Concerns in terms of Physiological Aftereffects</a:t>
            </a:r>
          </a:p>
        </p:txBody>
      </p:sp>
      <p:sp>
        <p:nvSpPr>
          <p:cNvPr id="12" name="Content Placeholder 2">
            <a:extLst>
              <a:ext uri="{FF2B5EF4-FFF2-40B4-BE49-F238E27FC236}">
                <a16:creationId xmlns:a16="http://schemas.microsoft.com/office/drawing/2014/main" id="{0B1AE2DD-3513-1F4A-B459-368B9D138E2A}"/>
              </a:ext>
            </a:extLst>
          </p:cNvPr>
          <p:cNvSpPr txBox="1">
            <a:spLocks/>
          </p:cNvSpPr>
          <p:nvPr/>
        </p:nvSpPr>
        <p:spPr>
          <a:xfrm>
            <a:off x="576000" y="1814966"/>
            <a:ext cx="5184720" cy="4659817"/>
          </a:xfrm>
          <a:prstGeom prst="rect">
            <a:avLst/>
          </a:prstGeom>
        </p:spPr>
        <p:txBody>
          <a:bodyPr>
            <a:normAutofit lnSpcReduction="10000"/>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a:lnSpc>
                <a:spcPct val="110000"/>
              </a:lnSpc>
              <a:buFont typeface="Wingdings" pitchFamily="2" charset="2"/>
              <a:buChar char="v"/>
            </a:pPr>
            <a:r>
              <a:rPr lang="en-US" sz="2400" b="1" kern="0" dirty="0"/>
              <a:t>Virtual Reality</a:t>
            </a:r>
            <a:endParaRPr lang="en-US" sz="1400" b="1" kern="0" dirty="0"/>
          </a:p>
          <a:p>
            <a:pPr lvl="1">
              <a:lnSpc>
                <a:spcPct val="110000"/>
              </a:lnSpc>
            </a:pPr>
            <a:r>
              <a:rPr lang="en-US" sz="2000" kern="0" dirty="0"/>
              <a:t>Dropout rate: ~13%</a:t>
            </a:r>
          </a:p>
          <a:p>
            <a:pPr lvl="2">
              <a:lnSpc>
                <a:spcPct val="110000"/>
              </a:lnSpc>
            </a:pPr>
            <a:r>
              <a:rPr lang="en-US" sz="1800" kern="0" dirty="0"/>
              <a:t>Dropouts higher with longer exposure duration</a:t>
            </a:r>
          </a:p>
          <a:p>
            <a:pPr lvl="1">
              <a:lnSpc>
                <a:spcPct val="110000"/>
              </a:lnSpc>
            </a:pPr>
            <a:r>
              <a:rPr lang="en-US" sz="2000" kern="0" dirty="0"/>
              <a:t>Emetic response rate: ~1%</a:t>
            </a:r>
          </a:p>
          <a:p>
            <a:pPr lvl="1">
              <a:lnSpc>
                <a:spcPct val="110000"/>
              </a:lnSpc>
            </a:pPr>
            <a:r>
              <a:rPr lang="en-US" sz="2000" kern="0" dirty="0"/>
              <a:t>Rates ~ same with latest generation of VR headsets</a:t>
            </a:r>
          </a:p>
          <a:p>
            <a:pPr lvl="1">
              <a:lnSpc>
                <a:spcPct val="110000"/>
              </a:lnSpc>
            </a:pPr>
            <a:r>
              <a:rPr lang="en-US" sz="2000" kern="0" dirty="0"/>
              <a:t>VR is physiologically self-limiting, as those who are </a:t>
            </a:r>
            <a:r>
              <a:rPr lang="en-US" sz="2100" kern="0" dirty="0"/>
              <a:t>susceptible often dropout, which poses accessibility limitations</a:t>
            </a:r>
          </a:p>
          <a:p>
            <a:pPr lvl="2">
              <a:lnSpc>
                <a:spcPct val="110000"/>
              </a:lnSpc>
            </a:pPr>
            <a:r>
              <a:rPr lang="en-US" sz="1800" kern="0" dirty="0"/>
              <a:t>Accessibility limitations related to system engineering choices (i.e., IPD, content design)</a:t>
            </a:r>
          </a:p>
        </p:txBody>
      </p:sp>
      <p:sp>
        <p:nvSpPr>
          <p:cNvPr id="13" name="Content Placeholder 2">
            <a:extLst>
              <a:ext uri="{FF2B5EF4-FFF2-40B4-BE49-F238E27FC236}">
                <a16:creationId xmlns:a16="http://schemas.microsoft.com/office/drawing/2014/main" id="{9CD120E2-1B28-C644-ABC3-DAEE482329B3}"/>
              </a:ext>
            </a:extLst>
          </p:cNvPr>
          <p:cNvSpPr txBox="1">
            <a:spLocks/>
          </p:cNvSpPr>
          <p:nvPr/>
        </p:nvSpPr>
        <p:spPr bwMode="auto">
          <a:xfrm>
            <a:off x="6297930" y="1822774"/>
            <a:ext cx="5648264" cy="493199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Tx/>
              <a:buSzPct val="7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Tx/>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Tx/>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Tx/>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457189" indent="-457189">
              <a:lnSpc>
                <a:spcPct val="110000"/>
              </a:lnSpc>
              <a:buFont typeface="Wingdings" pitchFamily="2" charset="2"/>
              <a:buChar char="v"/>
            </a:pPr>
            <a:r>
              <a:rPr lang="en-US" sz="2400" b="1" kern="0" dirty="0">
                <a:latin typeface="Arial Narrow" charset="0"/>
                <a:cs typeface="Arial Narrow" charset="0"/>
              </a:rPr>
              <a:t>Augmented Reality </a:t>
            </a:r>
          </a:p>
          <a:p>
            <a:pPr lvl="1"/>
            <a:r>
              <a:rPr lang="en-US" sz="1900" kern="0" dirty="0"/>
              <a:t>Dropout rate: 0% for operational; ~10% for provocative</a:t>
            </a:r>
          </a:p>
          <a:p>
            <a:pPr lvl="1"/>
            <a:r>
              <a:rPr lang="en-US" sz="1900" kern="0" dirty="0"/>
              <a:t>Emetic response rate: 0%</a:t>
            </a:r>
          </a:p>
          <a:p>
            <a:pPr lvl="1"/>
            <a:r>
              <a:rPr lang="en-US" sz="1900" dirty="0"/>
              <a:t>Operational AR is </a:t>
            </a:r>
            <a:r>
              <a:rPr lang="en-US" sz="1900" u="sng" dirty="0"/>
              <a:t>not</a:t>
            </a:r>
            <a:r>
              <a:rPr lang="en-US" sz="1900" dirty="0"/>
              <a:t> physiologically self-limiting, no dropouts expected</a:t>
            </a:r>
          </a:p>
          <a:p>
            <a:pPr lvl="2"/>
            <a:r>
              <a:rPr lang="en-US" sz="1700" dirty="0"/>
              <a:t>Thus, no accessibility limitations expected due to physiological impact</a:t>
            </a:r>
          </a:p>
          <a:p>
            <a:pPr lvl="2"/>
            <a:r>
              <a:rPr lang="en-US" sz="1700" dirty="0"/>
              <a:t>But impacts hand-eye coordination, which could pose safety concerns</a:t>
            </a:r>
          </a:p>
          <a:p>
            <a:pPr lvl="1">
              <a:lnSpc>
                <a:spcPct val="110000"/>
              </a:lnSpc>
            </a:pPr>
            <a:r>
              <a:rPr lang="en-US" sz="2000" dirty="0"/>
              <a:t>Provocative AR is physiologically self-limiting in manner similar to VR</a:t>
            </a:r>
            <a:endParaRPr lang="en-US" sz="2000" kern="0" dirty="0"/>
          </a:p>
        </p:txBody>
      </p:sp>
    </p:spTree>
    <p:extLst>
      <p:ext uri="{BB962C8B-B14F-4D97-AF65-F5344CB8AC3E}">
        <p14:creationId xmlns:p14="http://schemas.microsoft.com/office/powerpoint/2010/main" val="2247549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27B7-F41E-934D-B05E-6A04A5D5C5A0}"/>
              </a:ext>
            </a:extLst>
          </p:cNvPr>
          <p:cNvSpPr>
            <a:spLocks noGrp="1"/>
          </p:cNvSpPr>
          <p:nvPr>
            <p:ph type="title"/>
          </p:nvPr>
        </p:nvSpPr>
        <p:spPr>
          <a:xfrm>
            <a:off x="1736035" y="0"/>
            <a:ext cx="8077804" cy="795130"/>
          </a:xfrm>
        </p:spPr>
        <p:txBody>
          <a:bodyPr/>
          <a:lstStyle/>
          <a:p>
            <a:r>
              <a:rPr lang="en-US" dirty="0"/>
              <a:t>Barrier to XR Adoption: Cybersickness</a:t>
            </a:r>
          </a:p>
        </p:txBody>
      </p:sp>
      <p:graphicFrame>
        <p:nvGraphicFramePr>
          <p:cNvPr id="11" name="Chart 10">
            <a:extLst>
              <a:ext uri="{FF2B5EF4-FFF2-40B4-BE49-F238E27FC236}">
                <a16:creationId xmlns:a16="http://schemas.microsoft.com/office/drawing/2014/main" id="{094DC38C-87D2-DB4A-9B90-07BD5792B415}"/>
              </a:ext>
            </a:extLst>
          </p:cNvPr>
          <p:cNvGraphicFramePr>
            <a:graphicFrameLocks/>
          </p:cNvGraphicFramePr>
          <p:nvPr>
            <p:extLst>
              <p:ext uri="{D42A27DB-BD31-4B8C-83A1-F6EECF244321}">
                <p14:modId xmlns:p14="http://schemas.microsoft.com/office/powerpoint/2010/main" val="3097795919"/>
              </p:ext>
            </p:extLst>
          </p:nvPr>
        </p:nvGraphicFramePr>
        <p:xfrm>
          <a:off x="1390686" y="1165233"/>
          <a:ext cx="7424510" cy="226376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89F5BCC9-6BA6-784C-B83B-9A76DAB59632}"/>
              </a:ext>
            </a:extLst>
          </p:cNvPr>
          <p:cNvSpPr txBox="1"/>
          <p:nvPr/>
        </p:nvSpPr>
        <p:spPr>
          <a:xfrm>
            <a:off x="292712" y="795130"/>
            <a:ext cx="9620459" cy="461665"/>
          </a:xfrm>
          <a:prstGeom prst="rect">
            <a:avLst/>
          </a:prstGeom>
          <a:noFill/>
        </p:spPr>
        <p:txBody>
          <a:bodyPr wrap="square" rtlCol="0">
            <a:spAutoFit/>
          </a:bodyPr>
          <a:lstStyle/>
          <a:p>
            <a:r>
              <a:rPr lang="en-US" sz="2400" b="1" dirty="0">
                <a:latin typeface="Arvo" charset="0"/>
                <a:ea typeface="Arvo" charset="0"/>
                <a:cs typeface="Arvo" charset="0"/>
              </a:rPr>
              <a:t>2-hour VR exposure, current generation VR headset</a:t>
            </a:r>
          </a:p>
        </p:txBody>
      </p:sp>
      <p:sp>
        <p:nvSpPr>
          <p:cNvPr id="13" name="Left-Right Arrow 12">
            <a:extLst>
              <a:ext uri="{FF2B5EF4-FFF2-40B4-BE49-F238E27FC236}">
                <a16:creationId xmlns:a16="http://schemas.microsoft.com/office/drawing/2014/main" id="{5EE11CD0-C108-2F49-B28B-59EFFD0FCCD5}"/>
              </a:ext>
            </a:extLst>
          </p:cNvPr>
          <p:cNvSpPr/>
          <p:nvPr/>
        </p:nvSpPr>
        <p:spPr bwMode="auto">
          <a:xfrm>
            <a:off x="5774590" y="1590260"/>
            <a:ext cx="1645742" cy="476147"/>
          </a:xfrm>
          <a:prstGeom prst="leftRightArrow">
            <a:avLst/>
          </a:prstGeom>
          <a:solidFill>
            <a:srgbClr val="00B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Tahoma" charset="0"/>
              </a:rPr>
              <a:t>Never Recovered</a:t>
            </a:r>
          </a:p>
        </p:txBody>
      </p:sp>
      <p:graphicFrame>
        <p:nvGraphicFramePr>
          <p:cNvPr id="14" name="Chart 13">
            <a:extLst>
              <a:ext uri="{FF2B5EF4-FFF2-40B4-BE49-F238E27FC236}">
                <a16:creationId xmlns:a16="http://schemas.microsoft.com/office/drawing/2014/main" id="{ACB50BC2-49FE-FC43-B667-A3DFDBAA6E67}"/>
              </a:ext>
            </a:extLst>
          </p:cNvPr>
          <p:cNvGraphicFramePr>
            <a:graphicFrameLocks/>
          </p:cNvGraphicFramePr>
          <p:nvPr>
            <p:extLst>
              <p:ext uri="{D42A27DB-BD31-4B8C-83A1-F6EECF244321}">
                <p14:modId xmlns:p14="http://schemas.microsoft.com/office/powerpoint/2010/main" val="4145812218"/>
              </p:ext>
            </p:extLst>
          </p:nvPr>
        </p:nvGraphicFramePr>
        <p:xfrm>
          <a:off x="4342791" y="4082490"/>
          <a:ext cx="6774625" cy="2255173"/>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2DBD23E0-667E-AC4A-848E-E7BCB3D7B766}"/>
              </a:ext>
            </a:extLst>
          </p:cNvPr>
          <p:cNvSpPr txBox="1"/>
          <p:nvPr/>
        </p:nvSpPr>
        <p:spPr>
          <a:xfrm>
            <a:off x="3510116" y="3684623"/>
            <a:ext cx="8439975" cy="461665"/>
          </a:xfrm>
          <a:prstGeom prst="rect">
            <a:avLst/>
          </a:prstGeom>
          <a:noFill/>
        </p:spPr>
        <p:txBody>
          <a:bodyPr wrap="square" rtlCol="0">
            <a:spAutoFit/>
          </a:bodyPr>
          <a:lstStyle/>
          <a:p>
            <a:r>
              <a:rPr lang="en-US" sz="2400" b="1" dirty="0">
                <a:latin typeface="Arvo" charset="0"/>
                <a:ea typeface="Arvo" charset="0"/>
                <a:cs typeface="Arvo" charset="0"/>
              </a:rPr>
              <a:t>2-hour AR exposure, current generation AR headset</a:t>
            </a:r>
          </a:p>
        </p:txBody>
      </p:sp>
      <p:sp>
        <p:nvSpPr>
          <p:cNvPr id="16" name="Left Arrow 15">
            <a:extLst>
              <a:ext uri="{FF2B5EF4-FFF2-40B4-BE49-F238E27FC236}">
                <a16:creationId xmlns:a16="http://schemas.microsoft.com/office/drawing/2014/main" id="{C1E2410C-9F29-934D-973E-F4EDFF82ED19}"/>
              </a:ext>
            </a:extLst>
          </p:cNvPr>
          <p:cNvSpPr/>
          <p:nvPr/>
        </p:nvSpPr>
        <p:spPr bwMode="auto">
          <a:xfrm>
            <a:off x="8466358" y="4728813"/>
            <a:ext cx="1925053" cy="481263"/>
          </a:xfrm>
          <a:prstGeom prst="leftArrow">
            <a:avLst/>
          </a:prstGeom>
          <a:solidFill>
            <a:srgbClr val="00B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ahoma" charset="0"/>
              </a:rPr>
              <a:t>Never Recovered</a:t>
            </a:r>
          </a:p>
        </p:txBody>
      </p:sp>
      <p:sp>
        <p:nvSpPr>
          <p:cNvPr id="17" name="TextBox 16">
            <a:extLst>
              <a:ext uri="{FF2B5EF4-FFF2-40B4-BE49-F238E27FC236}">
                <a16:creationId xmlns:a16="http://schemas.microsoft.com/office/drawing/2014/main" id="{B88210D7-794D-6E4E-BCF9-213C74AA64E3}"/>
              </a:ext>
            </a:extLst>
          </p:cNvPr>
          <p:cNvSpPr txBox="1"/>
          <p:nvPr/>
        </p:nvSpPr>
        <p:spPr>
          <a:xfrm>
            <a:off x="4301017" y="6345936"/>
            <a:ext cx="3119315" cy="307777"/>
          </a:xfrm>
          <a:prstGeom prst="rect">
            <a:avLst/>
          </a:prstGeom>
          <a:noFill/>
        </p:spPr>
        <p:txBody>
          <a:bodyPr wrap="none" rtlCol="0">
            <a:spAutoFit/>
          </a:bodyPr>
          <a:lstStyle/>
          <a:p>
            <a:r>
              <a:rPr lang="en-US" sz="1400" dirty="0">
                <a:solidFill>
                  <a:schemeClr val="bg1">
                    <a:lumMod val="75000"/>
                  </a:schemeClr>
                </a:solidFill>
              </a:rPr>
              <a:t>Data Source: Design Interactive, Inc.</a:t>
            </a:r>
          </a:p>
        </p:txBody>
      </p:sp>
    </p:spTree>
    <p:extLst>
      <p:ext uri="{BB962C8B-B14F-4D97-AF65-F5344CB8AC3E}">
        <p14:creationId xmlns:p14="http://schemas.microsoft.com/office/powerpoint/2010/main" val="675848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tion) Sick Ride, Dude | NBB in Paris">
            <a:extLst>
              <a:ext uri="{FF2B5EF4-FFF2-40B4-BE49-F238E27FC236}">
                <a16:creationId xmlns:a16="http://schemas.microsoft.com/office/drawing/2014/main" id="{B23BD1BB-1C64-4145-85E2-C9E6A0004862}"/>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8177680" y="788400"/>
            <a:ext cx="3438320" cy="167125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06271" y="1258681"/>
            <a:ext cx="6999441" cy="4750083"/>
          </a:xfrm>
          <a:prstGeom prst="rect">
            <a:avLst/>
          </a:prstGeom>
          <a:noFill/>
        </p:spPr>
        <p:txBody>
          <a:bodyPr wrap="square" rtlCol="0">
            <a:spAutoFit/>
          </a:bodyPr>
          <a:lstStyle/>
          <a:p>
            <a:pPr marL="342900" indent="-342900">
              <a:buFont typeface="Arial" panose="020B0604020202020204" pitchFamily="34" charset="0"/>
              <a:buChar char="•"/>
            </a:pPr>
            <a:r>
              <a:rPr lang="en-US" sz="2400" dirty="0">
                <a:ea typeface="Roboto Condensed" charset="0"/>
                <a:cs typeface="Avenir Next Condensed Demi Bold"/>
              </a:rPr>
              <a:t>No definitive theory of what causes motion sickness but a number of hypotheses</a:t>
            </a:r>
          </a:p>
          <a:p>
            <a:pPr marL="342900" indent="-342900">
              <a:buFont typeface="Arial" panose="020B0604020202020204" pitchFamily="34" charset="0"/>
              <a:buChar char="•"/>
            </a:pPr>
            <a:r>
              <a:rPr lang="en-US" sz="2400" dirty="0">
                <a:ea typeface="Roboto Condensed" charset="0"/>
                <a:cs typeface="Avenir Next Condensed Demi Bold"/>
              </a:rPr>
              <a:t>Most prominent hypotheses include:</a:t>
            </a:r>
          </a:p>
          <a:p>
            <a:pPr marL="800100" lvl="1" indent="-342900">
              <a:spcBef>
                <a:spcPts val="1200"/>
              </a:spcBef>
              <a:buFont typeface="Arial" panose="020B0604020202020204" pitchFamily="34" charset="0"/>
              <a:buChar char="•"/>
            </a:pPr>
            <a:r>
              <a:rPr lang="en-US" sz="2000" dirty="0">
                <a:ea typeface="Roboto Condensed" charset="0"/>
                <a:cs typeface="Avenir Next Condensed Demi Bold"/>
              </a:rPr>
              <a:t>Sensory Conflict Hypothesis: Synchronization</a:t>
            </a:r>
          </a:p>
          <a:p>
            <a:pPr marL="800100" lvl="1" indent="-342900">
              <a:spcBef>
                <a:spcPts val="1200"/>
              </a:spcBef>
              <a:buFont typeface="Arial" panose="020B0604020202020204" pitchFamily="34" charset="0"/>
              <a:buChar char="•"/>
            </a:pPr>
            <a:r>
              <a:rPr lang="en-US" sz="2000" dirty="0">
                <a:ea typeface="Roboto Condensed" charset="0"/>
                <a:cs typeface="Avenir Next Condensed Demi Bold"/>
              </a:rPr>
              <a:t>Ecological or Postural Instability Hypothesis: Railings; Slips, trips-and falls</a:t>
            </a:r>
          </a:p>
          <a:p>
            <a:pPr marL="800100" lvl="1" indent="-342900">
              <a:spcBef>
                <a:spcPts val="1200"/>
              </a:spcBef>
              <a:buFont typeface="Arial" panose="020B0604020202020204" pitchFamily="34" charset="0"/>
              <a:buChar char="•"/>
            </a:pPr>
            <a:r>
              <a:rPr lang="en-US" sz="2000" dirty="0">
                <a:ea typeface="Roboto Condensed" charset="0"/>
                <a:cs typeface="Avenir Next Condensed Demi Bold"/>
              </a:rPr>
              <a:t>Evolutionary or Poison Hypothesis : Vomit bags</a:t>
            </a:r>
          </a:p>
          <a:p>
            <a:pPr marL="800100" lvl="1" indent="-342900">
              <a:spcBef>
                <a:spcPts val="1200"/>
              </a:spcBef>
              <a:buFont typeface="Arial" panose="020B0604020202020204" pitchFamily="34" charset="0"/>
              <a:buChar char="•"/>
            </a:pPr>
            <a:r>
              <a:rPr lang="en-US" sz="2000" dirty="0">
                <a:ea typeface="Roboto Condensed" charset="0"/>
                <a:cs typeface="Avenir Next Condensed Demi Bold"/>
              </a:rPr>
              <a:t>Rest Frame Hypothesis: Sensory anchoring</a:t>
            </a:r>
            <a:endParaRPr lang="en-US" sz="2000" dirty="0">
              <a:solidFill>
                <a:srgbClr val="A5CE39"/>
              </a:solidFill>
              <a:ea typeface="Roboto Condensed Light" charset="0"/>
              <a:cs typeface="Avenir Next Condensed Demi Bold"/>
            </a:endParaRPr>
          </a:p>
          <a:p>
            <a:pPr lvl="1"/>
            <a:endParaRPr lang="en-US" b="1" dirty="0">
              <a:ea typeface="Roboto Condensed" charset="0"/>
              <a:cs typeface="Avenir Next Condensed Demi Bold"/>
            </a:endParaRPr>
          </a:p>
          <a:p>
            <a:pPr marL="800100" lvl="1" indent="-342900">
              <a:buFont typeface="Arial" panose="020B0604020202020204" pitchFamily="34" charset="0"/>
              <a:buChar char="•"/>
            </a:pPr>
            <a:endParaRPr lang="en-US" sz="1200" dirty="0">
              <a:solidFill>
                <a:srgbClr val="A5CE39"/>
              </a:solidFill>
              <a:ea typeface="Arvo" charset="0"/>
              <a:cs typeface="Avenir Next Condensed Demi Bold"/>
            </a:endParaRPr>
          </a:p>
          <a:p>
            <a:pPr marL="800100" lvl="1" indent="-342900">
              <a:buFont typeface="Arial" panose="020B0604020202020204" pitchFamily="34" charset="0"/>
              <a:buChar char="•"/>
            </a:pPr>
            <a:endParaRPr lang="en-US" dirty="0">
              <a:ea typeface="Roboto Condensed Light" charset="0"/>
              <a:cs typeface="Avenir Next Condensed Demi Bold"/>
            </a:endParaRPr>
          </a:p>
          <a:p>
            <a:pPr marL="342900" indent="-342900">
              <a:buFont typeface="Arial" panose="020B0604020202020204" pitchFamily="34" charset="0"/>
              <a:buChar char="•"/>
            </a:pPr>
            <a:endParaRPr lang="en-US" sz="1867" dirty="0">
              <a:ea typeface="Roboto Condensed Light" charset="0"/>
              <a:cs typeface="Avenir Next Condensed Demi Bold"/>
            </a:endParaRPr>
          </a:p>
          <a:p>
            <a:endParaRPr lang="en-US" sz="2400" dirty="0">
              <a:cs typeface="Avenir Next Condensed Demi Bold"/>
            </a:endParaRPr>
          </a:p>
        </p:txBody>
      </p:sp>
      <p:sp>
        <p:nvSpPr>
          <p:cNvPr id="5" name="Title 4">
            <a:extLst>
              <a:ext uri="{FF2B5EF4-FFF2-40B4-BE49-F238E27FC236}">
                <a16:creationId xmlns:a16="http://schemas.microsoft.com/office/drawing/2014/main" id="{3D8236D4-7F58-9541-9E3A-795C0FA34325}"/>
              </a:ext>
            </a:extLst>
          </p:cNvPr>
          <p:cNvSpPr>
            <a:spLocks noGrp="1"/>
          </p:cNvSpPr>
          <p:nvPr>
            <p:ph type="title"/>
          </p:nvPr>
        </p:nvSpPr>
        <p:spPr/>
        <p:txBody>
          <a:bodyPr/>
          <a:lstStyle/>
          <a:p>
            <a:r>
              <a:rPr lang="en-US" dirty="0"/>
              <a:t>Barrier to XR Adoption: Cybersickness</a:t>
            </a:r>
          </a:p>
        </p:txBody>
      </p:sp>
      <p:pic>
        <p:nvPicPr>
          <p:cNvPr id="2" name="Picture 2" descr="Why this counts: slips, trips and falls in the workplace | 2015-12-17 | ISHN">
            <a:extLst>
              <a:ext uri="{FF2B5EF4-FFF2-40B4-BE49-F238E27FC236}">
                <a16:creationId xmlns:a16="http://schemas.microsoft.com/office/drawing/2014/main" id="{3AAE9997-6054-3149-AC72-C84C92370F8F}"/>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7359726" y="2649104"/>
            <a:ext cx="2749550" cy="16861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AE01932-AC8D-F744-A180-85C43DB6D384}"/>
              </a:ext>
            </a:extLst>
          </p:cNvPr>
          <p:cNvPicPr>
            <a:picLocks noChangeAspect="1"/>
          </p:cNvPicPr>
          <p:nvPr/>
        </p:nvPicPr>
        <p:blipFill rotWithShape="1">
          <a:blip r:embed="rId5">
            <a:grayscl/>
          </a:blip>
          <a:srcRect b="9015"/>
          <a:stretch/>
        </p:blipFill>
        <p:spPr>
          <a:xfrm>
            <a:off x="8729519" y="4140715"/>
            <a:ext cx="2089931" cy="1733191"/>
          </a:xfrm>
          <a:prstGeom prst="rect">
            <a:avLst/>
          </a:prstGeom>
        </p:spPr>
      </p:pic>
      <p:pic>
        <p:nvPicPr>
          <p:cNvPr id="1030" name="Picture 6" descr="Vomiting Icons - Free SVG &amp; PNG Vomiting Images - Noun Project">
            <a:extLst>
              <a:ext uri="{FF2B5EF4-FFF2-40B4-BE49-F238E27FC236}">
                <a16:creationId xmlns:a16="http://schemas.microsoft.com/office/drawing/2014/main" id="{5CE02CD3-A463-8342-9B29-D8CED3284FBB}"/>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10217303" y="2672328"/>
            <a:ext cx="1398697" cy="1398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191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5113-41E7-8640-B093-2C6828D1112E}"/>
              </a:ext>
            </a:extLst>
          </p:cNvPr>
          <p:cNvSpPr>
            <a:spLocks noGrp="1"/>
          </p:cNvSpPr>
          <p:nvPr>
            <p:ph type="title"/>
          </p:nvPr>
        </p:nvSpPr>
        <p:spPr/>
        <p:txBody>
          <a:bodyPr/>
          <a:lstStyle/>
          <a:p>
            <a:r>
              <a:rPr lang="en-US" dirty="0"/>
              <a:t>Facilitating XR Enterprise Adoption</a:t>
            </a:r>
          </a:p>
        </p:txBody>
      </p:sp>
      <p:graphicFrame>
        <p:nvGraphicFramePr>
          <p:cNvPr id="10" name="Diagram 9">
            <a:extLst>
              <a:ext uri="{FF2B5EF4-FFF2-40B4-BE49-F238E27FC236}">
                <a16:creationId xmlns:a16="http://schemas.microsoft.com/office/drawing/2014/main" id="{D8895AC9-93F2-8243-A93A-8827B826401E}"/>
              </a:ext>
            </a:extLst>
          </p:cNvPr>
          <p:cNvGraphicFramePr/>
          <p:nvPr>
            <p:extLst>
              <p:ext uri="{D42A27DB-BD31-4B8C-83A1-F6EECF244321}">
                <p14:modId xmlns:p14="http://schemas.microsoft.com/office/powerpoint/2010/main" val="1525980430"/>
              </p:ext>
            </p:extLst>
          </p:nvPr>
        </p:nvGraphicFramePr>
        <p:xfrm>
          <a:off x="554986" y="795130"/>
          <a:ext cx="11383618" cy="1834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25F551F0-3585-D44E-8C7A-2A62AB5E6717}"/>
              </a:ext>
            </a:extLst>
          </p:cNvPr>
          <p:cNvSpPr txBox="1"/>
          <p:nvPr/>
        </p:nvSpPr>
        <p:spPr>
          <a:xfrm>
            <a:off x="3536725" y="2675808"/>
            <a:ext cx="2842592" cy="1077218"/>
          </a:xfrm>
          <a:prstGeom prst="rect">
            <a:avLst/>
          </a:prstGeom>
          <a:noFill/>
        </p:spPr>
        <p:txBody>
          <a:bodyPr wrap="square">
            <a:spAutoFit/>
          </a:bodyPr>
          <a:lstStyle/>
          <a:p>
            <a:r>
              <a:rPr lang="en-US" sz="1600" b="1" dirty="0"/>
              <a:t>Learning Objective 3</a:t>
            </a:r>
          </a:p>
          <a:p>
            <a:r>
              <a:rPr lang="en-US" sz="1600" dirty="0"/>
              <a:t>Understand how to start XR adoption</a:t>
            </a:r>
          </a:p>
          <a:p>
            <a:endParaRPr lang="en-US" sz="1600" dirty="0"/>
          </a:p>
        </p:txBody>
      </p:sp>
    </p:spTree>
    <p:extLst>
      <p:ext uri="{BB962C8B-B14F-4D97-AF65-F5344CB8AC3E}">
        <p14:creationId xmlns:p14="http://schemas.microsoft.com/office/powerpoint/2010/main" val="3402532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C35-3B7A-1047-85A4-C43F53800D8D}"/>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B0FA3BB8-4D7B-7340-B331-20B186F3D221}"/>
              </a:ext>
            </a:extLst>
          </p:cNvPr>
          <p:cNvSpPr>
            <a:spLocks noGrp="1"/>
          </p:cNvSpPr>
          <p:nvPr>
            <p:ph sz="quarter" idx="11"/>
          </p:nvPr>
        </p:nvSpPr>
        <p:spPr>
          <a:xfrm>
            <a:off x="480132" y="911041"/>
            <a:ext cx="11613130" cy="5075237"/>
          </a:xfrm>
        </p:spPr>
        <p:txBody>
          <a:bodyPr/>
          <a:lstStyle/>
          <a:p>
            <a:r>
              <a:rPr lang="en-US" sz="2400" u="sng" dirty="0"/>
              <a:t>eXtended Reality</a:t>
            </a:r>
            <a:r>
              <a:rPr lang="en-US" sz="2400" dirty="0"/>
              <a:t>: All real-and-virtual combined environments and human-system interactions generated by computer technology and wearables, including representative forms such as augmented reality (AR), mixed reality (MR) and virtual reality (VR); the blending of AR/MR/VR</a:t>
            </a:r>
          </a:p>
          <a:p>
            <a:r>
              <a:rPr lang="en-US" sz="2400" u="sng" dirty="0"/>
              <a:t>Enterprise</a:t>
            </a:r>
            <a:r>
              <a:rPr lang="en-US" sz="2400" dirty="0"/>
              <a:t>: A business or company</a:t>
            </a:r>
          </a:p>
          <a:p>
            <a:r>
              <a:rPr lang="en-US" sz="2400" u="sng" dirty="0"/>
              <a:t>Digital Twin</a:t>
            </a:r>
            <a:r>
              <a:rPr lang="en-US" sz="2400" dirty="0"/>
              <a:t>: A virtual representation of an object or system that spans its lifecycle, is updated from real-time sensor data, and uses simulation, machine learning and reasoning to help decision-making</a:t>
            </a:r>
          </a:p>
          <a:p>
            <a:r>
              <a:rPr lang="en-US" sz="2400" u="sng" dirty="0"/>
              <a:t>Digital Phenotype</a:t>
            </a:r>
            <a:r>
              <a:rPr lang="en-US" sz="2400" dirty="0"/>
              <a:t>: Moment-by-moment quantification of an individual human in situ (e.g., behavioral patterns, sleep, social interactions, physical mobility, gross motor activity, cognitive functioning, speech and language production) using data from personal digital devices and other sensors (e.g., eye tracking, hand tracking) </a:t>
            </a:r>
          </a:p>
          <a:p>
            <a:r>
              <a:rPr lang="en-US" sz="2400" u="sng" dirty="0"/>
              <a:t>Metaverse</a:t>
            </a:r>
            <a:r>
              <a:rPr lang="en-US" sz="2400" dirty="0"/>
              <a:t>: Ecosystem that perpetually merges physical reality &amp; human state with digital virtuality</a:t>
            </a:r>
          </a:p>
          <a:p>
            <a:pPr lvl="1"/>
            <a:r>
              <a:rPr lang="en-US" sz="2000" dirty="0"/>
              <a:t>Embodies multiuser immersive digital spaces that are highly realistic, ubiquitous, self-sustaining interoperable, open, hardware-agnostic, networked, and continuously aware of physical system state and human state</a:t>
            </a:r>
          </a:p>
        </p:txBody>
      </p:sp>
    </p:spTree>
    <p:extLst>
      <p:ext uri="{BB962C8B-B14F-4D97-AF65-F5344CB8AC3E}">
        <p14:creationId xmlns:p14="http://schemas.microsoft.com/office/powerpoint/2010/main" val="3503922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9342E-5520-4048-9C15-8B785922630E}"/>
              </a:ext>
            </a:extLst>
          </p:cNvPr>
          <p:cNvSpPr>
            <a:spLocks noGrp="1"/>
          </p:cNvSpPr>
          <p:nvPr>
            <p:ph idx="1"/>
          </p:nvPr>
        </p:nvSpPr>
        <p:spPr/>
        <p:txBody>
          <a:bodyPr/>
          <a:lstStyle/>
          <a:p>
            <a:pPr marL="0" indent="0">
              <a:buNone/>
            </a:pPr>
            <a:r>
              <a:rPr lang="en-US" sz="2400" b="1" dirty="0"/>
              <a:t>Learning Objective 3</a:t>
            </a:r>
            <a:endParaRPr lang="en-US" sz="2400" dirty="0"/>
          </a:p>
          <a:p>
            <a:r>
              <a:rPr lang="en-US" sz="2400" i="1" dirty="0"/>
              <a:t>Describe how to start XR adoption:</a:t>
            </a:r>
            <a:endParaRPr lang="en-US" sz="2400" dirty="0"/>
          </a:p>
          <a:p>
            <a:pPr lvl="1"/>
            <a:r>
              <a:rPr lang="en-US" sz="2000" u="sng" dirty="0"/>
              <a:t>Perform Current Systems Analysis</a:t>
            </a:r>
            <a:r>
              <a:rPr lang="en-US" sz="2000" dirty="0"/>
              <a:t>: Ensure current systems can be effectively integrated with XR technology and XR-generated data can be used as a strategic asset across the enterprise</a:t>
            </a:r>
          </a:p>
          <a:p>
            <a:pPr lvl="1"/>
            <a:r>
              <a:rPr lang="en-US" sz="2000" u="sng" dirty="0">
                <a:solidFill>
                  <a:srgbClr val="D9D9D9"/>
                </a:solidFill>
              </a:rPr>
              <a:t>Develop a Technical Architecture:</a:t>
            </a:r>
            <a:r>
              <a:rPr lang="en-US" sz="2000" dirty="0">
                <a:solidFill>
                  <a:srgbClr val="D9D9D9"/>
                </a:solidFill>
              </a:rPr>
              <a:t> Define set-up requirements for deployment in a demanding operational environment</a:t>
            </a:r>
          </a:p>
          <a:p>
            <a:pPr lvl="1"/>
            <a:r>
              <a:rPr lang="en-US" sz="2000" u="sng" dirty="0">
                <a:solidFill>
                  <a:srgbClr val="D9D9D9"/>
                </a:solidFill>
              </a:rPr>
              <a:t>Support Sustainability</a:t>
            </a:r>
            <a:r>
              <a:rPr lang="en-US" sz="2000" dirty="0">
                <a:solidFill>
                  <a:srgbClr val="D9D9D9"/>
                </a:solidFill>
              </a:rPr>
              <a:t>: Define how XR applications will be deployed and operated on a day-to-day basis with adequate bandwidth, security, and scalability</a:t>
            </a:r>
            <a:endParaRPr lang="en-US" dirty="0">
              <a:solidFill>
                <a:srgbClr val="D9D9D9"/>
              </a:solidFill>
            </a:endParaRPr>
          </a:p>
          <a:p>
            <a:endParaRPr lang="en-US" sz="2400" dirty="0"/>
          </a:p>
        </p:txBody>
      </p:sp>
      <p:grpSp>
        <p:nvGrpSpPr>
          <p:cNvPr id="4" name="Group 3">
            <a:extLst>
              <a:ext uri="{FF2B5EF4-FFF2-40B4-BE49-F238E27FC236}">
                <a16:creationId xmlns:a16="http://schemas.microsoft.com/office/drawing/2014/main" id="{D478CE53-0F7F-DC4E-B7CF-EDD82C872D94}"/>
              </a:ext>
            </a:extLst>
          </p:cNvPr>
          <p:cNvGrpSpPr/>
          <p:nvPr/>
        </p:nvGrpSpPr>
        <p:grpSpPr>
          <a:xfrm>
            <a:off x="10329244" y="0"/>
            <a:ext cx="1781501" cy="795130"/>
            <a:chOff x="-754013" y="1256821"/>
            <a:chExt cx="2599797" cy="1052485"/>
          </a:xfrm>
        </p:grpSpPr>
        <p:sp>
          <p:nvSpPr>
            <p:cNvPr id="5" name="Rounded Rectangle 4">
              <a:extLst>
                <a:ext uri="{FF2B5EF4-FFF2-40B4-BE49-F238E27FC236}">
                  <a16:creationId xmlns:a16="http://schemas.microsoft.com/office/drawing/2014/main" id="{8C8A4E49-1A1D-DE48-8256-D3E8CF2701FE}"/>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A140250A-7CE5-504D-9C34-D80E1B6D2930}"/>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spTree>
    <p:extLst>
      <p:ext uri="{BB962C8B-B14F-4D97-AF65-F5344CB8AC3E}">
        <p14:creationId xmlns:p14="http://schemas.microsoft.com/office/powerpoint/2010/main" val="1441871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4D3E-5970-4F90-9722-43928B086884}"/>
              </a:ext>
            </a:extLst>
          </p:cNvPr>
          <p:cNvSpPr>
            <a:spLocks noGrp="1"/>
          </p:cNvSpPr>
          <p:nvPr>
            <p:ph type="title"/>
          </p:nvPr>
        </p:nvSpPr>
        <p:spPr>
          <a:xfrm>
            <a:off x="2260397" y="-60960"/>
            <a:ext cx="7416800" cy="841248"/>
          </a:xfrm>
        </p:spPr>
        <p:txBody>
          <a:bodyPr/>
          <a:lstStyle/>
          <a:p>
            <a:pPr>
              <a:lnSpc>
                <a:spcPts val="2580"/>
              </a:lnSpc>
            </a:pPr>
            <a:r>
              <a:rPr lang="en-US" dirty="0"/>
              <a:t>Implement XR Architecture &amp; Infrastructure: Current Systems Analysis</a:t>
            </a:r>
          </a:p>
        </p:txBody>
      </p:sp>
      <p:sp>
        <p:nvSpPr>
          <p:cNvPr id="3" name="Content Placeholder 2">
            <a:extLst>
              <a:ext uri="{FF2B5EF4-FFF2-40B4-BE49-F238E27FC236}">
                <a16:creationId xmlns:a16="http://schemas.microsoft.com/office/drawing/2014/main" id="{CE709C03-A820-4ECC-9262-8E4702B32E39}"/>
              </a:ext>
            </a:extLst>
          </p:cNvPr>
          <p:cNvSpPr>
            <a:spLocks noGrp="1"/>
          </p:cNvSpPr>
          <p:nvPr>
            <p:ph idx="1"/>
          </p:nvPr>
        </p:nvSpPr>
        <p:spPr/>
        <p:txBody>
          <a:bodyPr/>
          <a:lstStyle/>
          <a:p>
            <a:r>
              <a:rPr lang="en-US" sz="2400" dirty="0">
                <a:solidFill>
                  <a:srgbClr val="242424"/>
                </a:solidFill>
                <a:effectLst/>
                <a:latin typeface="Arial" panose="020B0604020202020204" pitchFamily="34" charset="0"/>
                <a:cs typeface="Arial" panose="020B0604020202020204" pitchFamily="34" charset="0"/>
              </a:rPr>
              <a:t>Reduce start-up costs through implementation of XR Architectures/ Infrastructures that support scalability and sustainability</a:t>
            </a:r>
          </a:p>
          <a:p>
            <a:pPr lvl="1"/>
            <a:r>
              <a:rPr lang="en-US" sz="2000" dirty="0">
                <a:latin typeface="Arial" panose="020B0604020202020204" pitchFamily="34" charset="0"/>
                <a:cs typeface="Arial" panose="020B0604020202020204" pitchFamily="34" charset="0"/>
              </a:rPr>
              <a:t>Start by ensuring current systems can be effectively integrated with XR technology and XR-generated data can be used as a strategic asset across the enterprise</a:t>
            </a:r>
          </a:p>
          <a:p>
            <a:r>
              <a:rPr lang="en-US" sz="2400" dirty="0">
                <a:solidFill>
                  <a:srgbClr val="242424"/>
                </a:solidFill>
                <a:latin typeface="Arial" panose="020B0604020202020204" pitchFamily="34" charset="0"/>
                <a:cs typeface="Arial" panose="020B0604020202020204" pitchFamily="34" charset="0"/>
              </a:rPr>
              <a:t>An architecture that is loosely coupled will allow solution to scale</a:t>
            </a:r>
          </a:p>
          <a:p>
            <a:r>
              <a:rPr lang="en-US" sz="2400" dirty="0">
                <a:solidFill>
                  <a:srgbClr val="242424"/>
                </a:solidFill>
                <a:latin typeface="Arial" panose="020B0604020202020204" pitchFamily="34" charset="0"/>
                <a:cs typeface="Arial" panose="020B0604020202020204" pitchFamily="34" charset="0"/>
              </a:rPr>
              <a:t>Objective is to allow each container/microservice focus on specific task</a:t>
            </a:r>
          </a:p>
          <a:p>
            <a:r>
              <a:rPr lang="en-US" sz="2400" dirty="0">
                <a:solidFill>
                  <a:srgbClr val="242424"/>
                </a:solidFill>
                <a:latin typeface="Arial" panose="020B0604020202020204" pitchFamily="34" charset="0"/>
                <a:cs typeface="Arial" panose="020B0604020202020204" pitchFamily="34" charset="0"/>
              </a:rPr>
              <a:t>Older systems would be “monolithic” or “tightly coupled”</a:t>
            </a:r>
          </a:p>
          <a:p>
            <a:pPr lvl="1"/>
            <a:r>
              <a:rPr lang="en-US" sz="2000" dirty="0">
                <a:solidFill>
                  <a:srgbClr val="242424"/>
                </a:solidFill>
                <a:latin typeface="Arial" panose="020B0604020202020204" pitchFamily="34" charset="0"/>
                <a:cs typeface="Arial" panose="020B0604020202020204" pitchFamily="34" charset="0"/>
              </a:rPr>
              <a:t>Monolithic means any changes need to be implemented by a developer</a:t>
            </a:r>
          </a:p>
          <a:p>
            <a:pPr lvl="1"/>
            <a:r>
              <a:rPr lang="en-US" sz="2000" dirty="0">
                <a:solidFill>
                  <a:srgbClr val="242424"/>
                </a:solidFill>
                <a:latin typeface="Arial" panose="020B0604020202020204" pitchFamily="34" charset="0"/>
                <a:cs typeface="Arial" panose="020B0604020202020204" pitchFamily="34" charset="0"/>
              </a:rPr>
              <a:t>Would require a new version to be deployed</a:t>
            </a:r>
          </a:p>
          <a:p>
            <a:pPr lvl="1"/>
            <a:r>
              <a:rPr lang="en-US" sz="2000" dirty="0">
                <a:solidFill>
                  <a:srgbClr val="242424"/>
                </a:solidFill>
                <a:latin typeface="Arial" panose="020B0604020202020204" pitchFamily="34" charset="0"/>
                <a:cs typeface="Arial" panose="020B0604020202020204" pitchFamily="34" charset="0"/>
              </a:rPr>
              <a:t>Changes in one section could impact functionality in a completely different section of the application</a:t>
            </a:r>
            <a:endParaRPr lang="en-US" sz="2000" dirty="0">
              <a:latin typeface="Arial" panose="020B0604020202020204" pitchFamily="34" charset="0"/>
              <a:cs typeface="Arial" panose="020B0604020202020204" pitchFamily="34" charset="0"/>
            </a:endParaRPr>
          </a:p>
          <a:p>
            <a:endParaRPr lang="en-US" sz="2400" dirty="0">
              <a:solidFill>
                <a:srgbClr val="242424"/>
              </a:solidFill>
              <a:effectLst/>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DD9450C-E013-834A-A029-046BC3EA30EF}"/>
              </a:ext>
            </a:extLst>
          </p:cNvPr>
          <p:cNvGrpSpPr/>
          <p:nvPr/>
        </p:nvGrpSpPr>
        <p:grpSpPr>
          <a:xfrm>
            <a:off x="10329244" y="0"/>
            <a:ext cx="1781501" cy="795130"/>
            <a:chOff x="-754013" y="1256821"/>
            <a:chExt cx="2599797" cy="1052485"/>
          </a:xfrm>
        </p:grpSpPr>
        <p:sp>
          <p:nvSpPr>
            <p:cNvPr id="5" name="Rounded Rectangle 4">
              <a:extLst>
                <a:ext uri="{FF2B5EF4-FFF2-40B4-BE49-F238E27FC236}">
                  <a16:creationId xmlns:a16="http://schemas.microsoft.com/office/drawing/2014/main" id="{D1B72D77-936C-E743-8E17-20EB7A6610DC}"/>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60BF36CD-B1EB-ED4F-978E-98914915D7A7}"/>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spTree>
    <p:extLst>
      <p:ext uri="{BB962C8B-B14F-4D97-AF65-F5344CB8AC3E}">
        <p14:creationId xmlns:p14="http://schemas.microsoft.com/office/powerpoint/2010/main" val="4129592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9342E-5520-4048-9C15-8B785922630E}"/>
              </a:ext>
            </a:extLst>
          </p:cNvPr>
          <p:cNvSpPr>
            <a:spLocks noGrp="1"/>
          </p:cNvSpPr>
          <p:nvPr>
            <p:ph idx="1"/>
          </p:nvPr>
        </p:nvSpPr>
        <p:spPr/>
        <p:txBody>
          <a:bodyPr/>
          <a:lstStyle/>
          <a:p>
            <a:pPr marL="0" indent="0">
              <a:buNone/>
            </a:pPr>
            <a:r>
              <a:rPr lang="en-US" sz="2400" b="1" dirty="0"/>
              <a:t>Learning Objective 3</a:t>
            </a:r>
            <a:endParaRPr lang="en-US" sz="2400" dirty="0"/>
          </a:p>
          <a:p>
            <a:r>
              <a:rPr lang="en-US" sz="2400" i="1" dirty="0"/>
              <a:t>Describe how to start XR adoption:</a:t>
            </a:r>
            <a:endParaRPr lang="en-US" sz="2400" dirty="0"/>
          </a:p>
          <a:p>
            <a:pPr lvl="1"/>
            <a:r>
              <a:rPr lang="en-US" sz="2000" u="sng" dirty="0">
                <a:solidFill>
                  <a:srgbClr val="D9D9D9"/>
                </a:solidFill>
              </a:rPr>
              <a:t>Perform Current Systems Analysis</a:t>
            </a:r>
            <a:r>
              <a:rPr lang="en-US" sz="2000" dirty="0">
                <a:solidFill>
                  <a:srgbClr val="D9D9D9"/>
                </a:solidFill>
              </a:rPr>
              <a:t>: Ensure current systems can be effectively integrated with XR technology and XR-generated data can be used as a strategic asset across the enterprise</a:t>
            </a:r>
          </a:p>
          <a:p>
            <a:pPr lvl="1"/>
            <a:r>
              <a:rPr lang="en-US" sz="2000" u="sng" dirty="0"/>
              <a:t>Develop a Technical Architecture:</a:t>
            </a:r>
            <a:r>
              <a:rPr lang="en-US" sz="2000" dirty="0"/>
              <a:t> Define set-up requirements for deployment in a demanding operational environment</a:t>
            </a:r>
          </a:p>
          <a:p>
            <a:pPr lvl="1"/>
            <a:r>
              <a:rPr lang="en-US" sz="2000" u="sng" dirty="0">
                <a:solidFill>
                  <a:srgbClr val="D9D9D9"/>
                </a:solidFill>
              </a:rPr>
              <a:t>Support Sustainability</a:t>
            </a:r>
            <a:r>
              <a:rPr lang="en-US" sz="2000" dirty="0">
                <a:solidFill>
                  <a:srgbClr val="D9D9D9"/>
                </a:solidFill>
              </a:rPr>
              <a:t>: Define how XR applications will be deployed and operated on a day-to-day basis with adequate bandwidth, security, and scalability</a:t>
            </a:r>
            <a:endParaRPr lang="en-US" dirty="0">
              <a:solidFill>
                <a:srgbClr val="D9D9D9"/>
              </a:solidFill>
            </a:endParaRPr>
          </a:p>
          <a:p>
            <a:endParaRPr lang="en-US" sz="2400" dirty="0"/>
          </a:p>
        </p:txBody>
      </p:sp>
      <p:grpSp>
        <p:nvGrpSpPr>
          <p:cNvPr id="4" name="Group 3">
            <a:extLst>
              <a:ext uri="{FF2B5EF4-FFF2-40B4-BE49-F238E27FC236}">
                <a16:creationId xmlns:a16="http://schemas.microsoft.com/office/drawing/2014/main" id="{D478CE53-0F7F-DC4E-B7CF-EDD82C872D94}"/>
              </a:ext>
            </a:extLst>
          </p:cNvPr>
          <p:cNvGrpSpPr/>
          <p:nvPr/>
        </p:nvGrpSpPr>
        <p:grpSpPr>
          <a:xfrm>
            <a:off x="10329244" y="0"/>
            <a:ext cx="1781501" cy="795130"/>
            <a:chOff x="-754013" y="1256821"/>
            <a:chExt cx="2599797" cy="1052485"/>
          </a:xfrm>
        </p:grpSpPr>
        <p:sp>
          <p:nvSpPr>
            <p:cNvPr id="5" name="Rounded Rectangle 4">
              <a:extLst>
                <a:ext uri="{FF2B5EF4-FFF2-40B4-BE49-F238E27FC236}">
                  <a16:creationId xmlns:a16="http://schemas.microsoft.com/office/drawing/2014/main" id="{8C8A4E49-1A1D-DE48-8256-D3E8CF2701FE}"/>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A140250A-7CE5-504D-9C34-D80E1B6D2930}"/>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spTree>
    <p:extLst>
      <p:ext uri="{BB962C8B-B14F-4D97-AF65-F5344CB8AC3E}">
        <p14:creationId xmlns:p14="http://schemas.microsoft.com/office/powerpoint/2010/main" val="2817530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09C03-A820-4ECC-9262-8E4702B32E39}"/>
              </a:ext>
            </a:extLst>
          </p:cNvPr>
          <p:cNvSpPr>
            <a:spLocks noGrp="1"/>
          </p:cNvSpPr>
          <p:nvPr>
            <p:ph idx="1"/>
          </p:nvPr>
        </p:nvSpPr>
        <p:spPr>
          <a:xfrm>
            <a:off x="593061" y="1053389"/>
            <a:ext cx="10928351" cy="1787623"/>
          </a:xfrm>
        </p:spPr>
        <p:txBody>
          <a:bodyPr/>
          <a:lstStyle/>
          <a:p>
            <a:r>
              <a:rPr lang="en-US" sz="2400" dirty="0">
                <a:solidFill>
                  <a:srgbClr val="242424"/>
                </a:solidFill>
                <a:latin typeface="Arial" panose="020B0604020202020204" pitchFamily="34" charset="0"/>
                <a:cs typeface="Arial" panose="020B0604020202020204" pitchFamily="34" charset="0"/>
              </a:rPr>
              <a:t>Loosely coupled architecture allows microservices to be deployed independently</a:t>
            </a:r>
          </a:p>
          <a:p>
            <a:pPr lvl="1"/>
            <a:r>
              <a:rPr lang="en-US" sz="2200" dirty="0">
                <a:solidFill>
                  <a:srgbClr val="242424"/>
                </a:solidFill>
                <a:latin typeface="Arial" panose="020B0604020202020204" pitchFamily="34" charset="0"/>
                <a:cs typeface="Arial" panose="020B0604020202020204" pitchFamily="34" charset="0"/>
              </a:rPr>
              <a:t>If cloud based, updates / modifications could be transparent to the user</a:t>
            </a:r>
          </a:p>
        </p:txBody>
      </p:sp>
      <p:pic>
        <p:nvPicPr>
          <p:cNvPr id="5" name="Picture 4" descr="Diagram&#10;&#10;Description automatically generated">
            <a:extLst>
              <a:ext uri="{FF2B5EF4-FFF2-40B4-BE49-F238E27FC236}">
                <a16:creationId xmlns:a16="http://schemas.microsoft.com/office/drawing/2014/main" id="{AC5F2A49-18DD-48DD-9F95-184BC313E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7614" y="2841011"/>
            <a:ext cx="5834773" cy="2287579"/>
          </a:xfrm>
          <a:prstGeom prst="rect">
            <a:avLst/>
          </a:prstGeom>
        </p:spPr>
      </p:pic>
      <p:sp>
        <p:nvSpPr>
          <p:cNvPr id="7" name="TextBox 6">
            <a:extLst>
              <a:ext uri="{FF2B5EF4-FFF2-40B4-BE49-F238E27FC236}">
                <a16:creationId xmlns:a16="http://schemas.microsoft.com/office/drawing/2014/main" id="{4B9AD01E-084D-46A7-B17E-298351DFC517}"/>
              </a:ext>
            </a:extLst>
          </p:cNvPr>
          <p:cNvSpPr txBox="1"/>
          <p:nvPr/>
        </p:nvSpPr>
        <p:spPr>
          <a:xfrm>
            <a:off x="589613" y="2459504"/>
            <a:ext cx="5387117" cy="19389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2800">
                <a:solidFill>
                  <a:srgbClr val="242424"/>
                </a:solidFill>
                <a:latin typeface="-apple-system"/>
                <a:ea typeface="Arial Narrow" charset="0"/>
                <a:cs typeface="Arial Narrow" charset="0"/>
              </a:defRPr>
            </a:lvl1pPr>
            <a:lvl2pPr marL="990575" lvl="1" indent="-380990" eaLnBrk="1" hangingPunct="1">
              <a:spcBef>
                <a:spcPct val="20000"/>
              </a:spcBef>
              <a:buClr>
                <a:schemeClr val="tx1"/>
              </a:buClr>
              <a:buSzPct val="75000"/>
              <a:buFont typeface="Wingdings" pitchFamily="2" charset="2"/>
              <a:buChar char="n"/>
              <a:defRPr sz="2400">
                <a:solidFill>
                  <a:srgbClr val="242424"/>
                </a:solidFill>
                <a:latin typeface="-apple-system"/>
                <a:ea typeface="Arial Narrow" charset="0"/>
                <a:cs typeface="Arial Narrow" charset="0"/>
              </a:defRPr>
            </a:lvl2pPr>
            <a:lvl3pPr marL="1523962" indent="-304792" eaLnBrk="1" hangingPunct="1">
              <a:spcBef>
                <a:spcPct val="20000"/>
              </a:spcBef>
              <a:buClr>
                <a:schemeClr val="tx1"/>
              </a:buClr>
              <a:buSzPct val="50000"/>
              <a:buFont typeface="Wingdings" pitchFamily="2" charset="2"/>
              <a:buChar char="n"/>
              <a:defRPr sz="2000">
                <a:latin typeface="Arial Narrow" pitchFamily="34" charset="0"/>
              </a:defRPr>
            </a:lvl3pPr>
            <a:lvl4pPr marL="2133547" indent="-304792" eaLnBrk="1" hangingPunct="1">
              <a:spcBef>
                <a:spcPct val="20000"/>
              </a:spcBef>
              <a:buClr>
                <a:schemeClr val="tx1"/>
              </a:buClr>
              <a:buSzPct val="55000"/>
              <a:buFont typeface="Wingdings" pitchFamily="2" charset="2"/>
              <a:buChar char="n"/>
              <a:defRPr sz="1800">
                <a:latin typeface="Arial Narrow" pitchFamily="34" charset="0"/>
              </a:defRPr>
            </a:lvl4pPr>
            <a:lvl5pPr marL="2743131" indent="-304792" eaLnBrk="1" hangingPunct="1">
              <a:spcBef>
                <a:spcPct val="20000"/>
              </a:spcBef>
              <a:buClr>
                <a:schemeClr val="tx1"/>
              </a:buClr>
              <a:buSzPct val="50000"/>
              <a:buFont typeface="Wingdings" pitchFamily="2" charset="2"/>
              <a:buChar char="n"/>
              <a:defRPr sz="1800">
                <a:latin typeface="Arial Narrow" pitchFamily="34" charset="0"/>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pPr lvl="1"/>
            <a:r>
              <a:rPr lang="en-US" sz="2200" dirty="0">
                <a:latin typeface="Arial" panose="020B0604020202020204" pitchFamily="34" charset="0"/>
                <a:cs typeface="Arial" panose="020B0604020202020204" pitchFamily="34" charset="0"/>
              </a:rPr>
              <a:t>Allows specialization of job functions:</a:t>
            </a:r>
          </a:p>
          <a:p>
            <a:pPr lvl="2"/>
            <a:r>
              <a:rPr lang="en-US" dirty="0">
                <a:latin typeface="Arial" panose="020B0604020202020204" pitchFamily="34" charset="0"/>
                <a:cs typeface="Arial" panose="020B0604020202020204" pitchFamily="34" charset="0"/>
              </a:rPr>
              <a:t>DB engineers can focus on the database</a:t>
            </a:r>
          </a:p>
          <a:p>
            <a:pPr lvl="2"/>
            <a:r>
              <a:rPr lang="en-US" dirty="0">
                <a:latin typeface="Arial" panose="020B0604020202020204" pitchFamily="34" charset="0"/>
                <a:cs typeface="Arial" panose="020B0604020202020204" pitchFamily="34" charset="0"/>
              </a:rPr>
              <a:t>Content developers can focus on content</a:t>
            </a:r>
          </a:p>
          <a:p>
            <a:pPr lvl="2"/>
            <a:r>
              <a:rPr lang="en-US" dirty="0">
                <a:latin typeface="Arial" panose="020B0604020202020204" pitchFamily="34" charset="0"/>
                <a:cs typeface="Arial" panose="020B0604020202020204" pitchFamily="34" charset="0"/>
              </a:rPr>
              <a:t>Front end developers can focus on the XR portion</a:t>
            </a:r>
          </a:p>
          <a:p>
            <a:pPr lvl="2"/>
            <a:r>
              <a:rPr lang="en-US" dirty="0">
                <a:latin typeface="Arial" panose="020B0604020202020204" pitchFamily="34" charset="0"/>
                <a:cs typeface="Arial" panose="020B0604020202020204" pitchFamily="34" charset="0"/>
              </a:rPr>
              <a:t>Back end developers can update the infrastructure</a:t>
            </a:r>
          </a:p>
        </p:txBody>
      </p:sp>
      <p:sp>
        <p:nvSpPr>
          <p:cNvPr id="8" name="Title 1">
            <a:extLst>
              <a:ext uri="{FF2B5EF4-FFF2-40B4-BE49-F238E27FC236}">
                <a16:creationId xmlns:a16="http://schemas.microsoft.com/office/drawing/2014/main" id="{E097DF97-26E2-4A45-9BE3-5A967A1348B3}"/>
              </a:ext>
            </a:extLst>
          </p:cNvPr>
          <p:cNvSpPr>
            <a:spLocks noGrp="1"/>
          </p:cNvSpPr>
          <p:nvPr>
            <p:ph type="title"/>
          </p:nvPr>
        </p:nvSpPr>
        <p:spPr>
          <a:xfrm>
            <a:off x="2260397" y="-60960"/>
            <a:ext cx="7416800" cy="841248"/>
          </a:xfrm>
        </p:spPr>
        <p:txBody>
          <a:bodyPr/>
          <a:lstStyle/>
          <a:p>
            <a:pPr>
              <a:lnSpc>
                <a:spcPts val="2580"/>
              </a:lnSpc>
            </a:pPr>
            <a:r>
              <a:rPr lang="en-US" dirty="0"/>
              <a:t>Implement XR Architecture &amp; Infrastructure: Develop Technical Architecture</a:t>
            </a:r>
          </a:p>
        </p:txBody>
      </p:sp>
      <p:grpSp>
        <p:nvGrpSpPr>
          <p:cNvPr id="9" name="Group 8">
            <a:extLst>
              <a:ext uri="{FF2B5EF4-FFF2-40B4-BE49-F238E27FC236}">
                <a16:creationId xmlns:a16="http://schemas.microsoft.com/office/drawing/2014/main" id="{9F1321B7-50EF-6E4B-AF25-E161D7C93E79}"/>
              </a:ext>
            </a:extLst>
          </p:cNvPr>
          <p:cNvGrpSpPr/>
          <p:nvPr/>
        </p:nvGrpSpPr>
        <p:grpSpPr>
          <a:xfrm>
            <a:off x="10329244" y="0"/>
            <a:ext cx="1781501" cy="795130"/>
            <a:chOff x="-754013" y="1256821"/>
            <a:chExt cx="2599797" cy="1052485"/>
          </a:xfrm>
        </p:grpSpPr>
        <p:sp>
          <p:nvSpPr>
            <p:cNvPr id="10" name="Rounded Rectangle 9">
              <a:extLst>
                <a:ext uri="{FF2B5EF4-FFF2-40B4-BE49-F238E27FC236}">
                  <a16:creationId xmlns:a16="http://schemas.microsoft.com/office/drawing/2014/main" id="{E894C492-C826-1640-BEBE-1B7A80C93DE6}"/>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1380E742-B83C-CA46-AC01-C7C7F2D46CCF}"/>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spTree>
    <p:extLst>
      <p:ext uri="{BB962C8B-B14F-4D97-AF65-F5344CB8AC3E}">
        <p14:creationId xmlns:p14="http://schemas.microsoft.com/office/powerpoint/2010/main" val="1636608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F2732B-ED5A-6F43-990A-526BD27D634C}"/>
              </a:ext>
            </a:extLst>
          </p:cNvPr>
          <p:cNvSpPr>
            <a:spLocks noGrp="1"/>
          </p:cNvSpPr>
          <p:nvPr>
            <p:ph type="title"/>
          </p:nvPr>
        </p:nvSpPr>
        <p:spPr>
          <a:xfrm>
            <a:off x="2260397" y="-60960"/>
            <a:ext cx="7416800" cy="841248"/>
          </a:xfrm>
        </p:spPr>
        <p:txBody>
          <a:bodyPr/>
          <a:lstStyle/>
          <a:p>
            <a:pPr>
              <a:lnSpc>
                <a:spcPts val="2580"/>
              </a:lnSpc>
            </a:pPr>
            <a:r>
              <a:rPr lang="en-US" dirty="0"/>
              <a:t>Implement XR Architecture: </a:t>
            </a:r>
            <a:br>
              <a:rPr lang="en-US" dirty="0"/>
            </a:br>
            <a:r>
              <a:rPr lang="en-US" dirty="0"/>
              <a:t>Tightly Coupled Architecture</a:t>
            </a:r>
          </a:p>
        </p:txBody>
      </p:sp>
      <p:grpSp>
        <p:nvGrpSpPr>
          <p:cNvPr id="8" name="Group 7">
            <a:extLst>
              <a:ext uri="{FF2B5EF4-FFF2-40B4-BE49-F238E27FC236}">
                <a16:creationId xmlns:a16="http://schemas.microsoft.com/office/drawing/2014/main" id="{2B10E5D3-24D6-5541-813B-1520435E9D3E}"/>
              </a:ext>
            </a:extLst>
          </p:cNvPr>
          <p:cNvGrpSpPr/>
          <p:nvPr/>
        </p:nvGrpSpPr>
        <p:grpSpPr>
          <a:xfrm>
            <a:off x="10329244" y="0"/>
            <a:ext cx="1781501" cy="795130"/>
            <a:chOff x="-754013" y="1256821"/>
            <a:chExt cx="2599797" cy="1052485"/>
          </a:xfrm>
        </p:grpSpPr>
        <p:sp>
          <p:nvSpPr>
            <p:cNvPr id="9" name="Rounded Rectangle 8">
              <a:extLst>
                <a:ext uri="{FF2B5EF4-FFF2-40B4-BE49-F238E27FC236}">
                  <a16:creationId xmlns:a16="http://schemas.microsoft.com/office/drawing/2014/main" id="{EF84F0C0-0529-3F41-B050-5B05BDB9B5E6}"/>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7FF69F4E-22E3-F840-AD47-4322315681E4}"/>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pic>
        <p:nvPicPr>
          <p:cNvPr id="5" name="Picture 4">
            <a:extLst>
              <a:ext uri="{FF2B5EF4-FFF2-40B4-BE49-F238E27FC236}">
                <a16:creationId xmlns:a16="http://schemas.microsoft.com/office/drawing/2014/main" id="{5144CDC6-5786-479E-BC58-E6E1F2368DE2}"/>
              </a:ext>
            </a:extLst>
          </p:cNvPr>
          <p:cNvPicPr>
            <a:picLocks noChangeAspect="1"/>
          </p:cNvPicPr>
          <p:nvPr/>
        </p:nvPicPr>
        <p:blipFill>
          <a:blip r:embed="rId2"/>
          <a:stretch>
            <a:fillRect/>
          </a:stretch>
        </p:blipFill>
        <p:spPr>
          <a:xfrm>
            <a:off x="506072" y="413801"/>
            <a:ext cx="11179856" cy="6167181"/>
          </a:xfrm>
          <a:prstGeom prst="rect">
            <a:avLst/>
          </a:prstGeom>
        </p:spPr>
      </p:pic>
    </p:spTree>
    <p:extLst>
      <p:ext uri="{BB962C8B-B14F-4D97-AF65-F5344CB8AC3E}">
        <p14:creationId xmlns:p14="http://schemas.microsoft.com/office/powerpoint/2010/main" val="3807989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3B76C8-C023-7149-8E7F-E55437ED53DA}"/>
              </a:ext>
            </a:extLst>
          </p:cNvPr>
          <p:cNvSpPr>
            <a:spLocks noGrp="1"/>
          </p:cNvSpPr>
          <p:nvPr>
            <p:ph type="title"/>
          </p:nvPr>
        </p:nvSpPr>
        <p:spPr>
          <a:xfrm>
            <a:off x="2260397" y="-60960"/>
            <a:ext cx="7416800" cy="841248"/>
          </a:xfrm>
        </p:spPr>
        <p:txBody>
          <a:bodyPr/>
          <a:lstStyle/>
          <a:p>
            <a:pPr>
              <a:lnSpc>
                <a:spcPts val="2580"/>
              </a:lnSpc>
            </a:pPr>
            <a:r>
              <a:rPr lang="en-US" dirty="0"/>
              <a:t>Implement XR Architecture &amp; Infrastructure: Loosely Coupled Architecture</a:t>
            </a:r>
          </a:p>
        </p:txBody>
      </p:sp>
      <p:grpSp>
        <p:nvGrpSpPr>
          <p:cNvPr id="8" name="Group 7">
            <a:extLst>
              <a:ext uri="{FF2B5EF4-FFF2-40B4-BE49-F238E27FC236}">
                <a16:creationId xmlns:a16="http://schemas.microsoft.com/office/drawing/2014/main" id="{6A862CCD-9072-4547-86C1-95249179BDCA}"/>
              </a:ext>
            </a:extLst>
          </p:cNvPr>
          <p:cNvGrpSpPr/>
          <p:nvPr/>
        </p:nvGrpSpPr>
        <p:grpSpPr>
          <a:xfrm>
            <a:off x="10329244" y="0"/>
            <a:ext cx="1781501" cy="795130"/>
            <a:chOff x="-754013" y="1256821"/>
            <a:chExt cx="2599797" cy="1052485"/>
          </a:xfrm>
        </p:grpSpPr>
        <p:sp>
          <p:nvSpPr>
            <p:cNvPr id="9" name="Rounded Rectangle 8">
              <a:extLst>
                <a:ext uri="{FF2B5EF4-FFF2-40B4-BE49-F238E27FC236}">
                  <a16:creationId xmlns:a16="http://schemas.microsoft.com/office/drawing/2014/main" id="{9D026EBC-BE0C-9448-B4A4-E80F9CCF4CF9}"/>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C37233B3-5302-2544-8BDD-43E4BF4AB981}"/>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pic>
        <p:nvPicPr>
          <p:cNvPr id="5" name="Picture 4">
            <a:extLst>
              <a:ext uri="{FF2B5EF4-FFF2-40B4-BE49-F238E27FC236}">
                <a16:creationId xmlns:a16="http://schemas.microsoft.com/office/drawing/2014/main" id="{8FF6AC01-65B2-4076-B343-E99881E58D39}"/>
              </a:ext>
            </a:extLst>
          </p:cNvPr>
          <p:cNvPicPr>
            <a:picLocks noChangeAspect="1"/>
          </p:cNvPicPr>
          <p:nvPr/>
        </p:nvPicPr>
        <p:blipFill>
          <a:blip r:embed="rId2"/>
          <a:stretch>
            <a:fillRect/>
          </a:stretch>
        </p:blipFill>
        <p:spPr>
          <a:xfrm>
            <a:off x="826675" y="780288"/>
            <a:ext cx="10772566" cy="5651482"/>
          </a:xfrm>
          <a:prstGeom prst="rect">
            <a:avLst/>
          </a:prstGeom>
        </p:spPr>
      </p:pic>
    </p:spTree>
    <p:extLst>
      <p:ext uri="{BB962C8B-B14F-4D97-AF65-F5344CB8AC3E}">
        <p14:creationId xmlns:p14="http://schemas.microsoft.com/office/powerpoint/2010/main" val="2375631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09C03-A820-4ECC-9262-8E4702B32E39}"/>
              </a:ext>
            </a:extLst>
          </p:cNvPr>
          <p:cNvSpPr>
            <a:spLocks noGrp="1"/>
          </p:cNvSpPr>
          <p:nvPr>
            <p:ph idx="1"/>
          </p:nvPr>
        </p:nvSpPr>
        <p:spPr/>
        <p:txBody>
          <a:bodyPr/>
          <a:lstStyle/>
          <a:p>
            <a:r>
              <a:rPr lang="en-US" sz="2400" dirty="0">
                <a:solidFill>
                  <a:srgbClr val="242424"/>
                </a:solidFill>
                <a:latin typeface="Arial" panose="020B0604020202020204" pitchFamily="34" charset="0"/>
                <a:cs typeface="Arial" panose="020B0604020202020204" pitchFamily="34" charset="0"/>
              </a:rPr>
              <a:t>Why go through all this? Just build it, and they will come…</a:t>
            </a:r>
          </a:p>
          <a:p>
            <a:r>
              <a:rPr lang="en-US" sz="2400" dirty="0">
                <a:solidFill>
                  <a:srgbClr val="242424"/>
                </a:solidFill>
                <a:latin typeface="Arial" panose="020B0604020202020204" pitchFamily="34" charset="0"/>
                <a:cs typeface="Arial" panose="020B0604020202020204" pitchFamily="34" charset="0"/>
              </a:rPr>
              <a:t>But when they do? An architecture that is loosely coupled will allow the ultimate solution to be sustainable</a:t>
            </a:r>
          </a:p>
          <a:p>
            <a:r>
              <a:rPr lang="en-US" sz="2400" dirty="0">
                <a:solidFill>
                  <a:srgbClr val="242424"/>
                </a:solidFill>
                <a:latin typeface="Arial" panose="020B0604020202020204" pitchFamily="34" charset="0"/>
                <a:cs typeface="Arial" panose="020B0604020202020204" pitchFamily="34" charset="0"/>
              </a:rPr>
              <a:t>Recommendations:</a:t>
            </a:r>
          </a:p>
          <a:p>
            <a:pPr lvl="1"/>
            <a:r>
              <a:rPr lang="en-US" sz="2000" dirty="0">
                <a:solidFill>
                  <a:srgbClr val="242424"/>
                </a:solidFill>
                <a:latin typeface="Arial" panose="020B0604020202020204" pitchFamily="34" charset="0"/>
                <a:cs typeface="Arial" panose="020B0604020202020204" pitchFamily="34" charset="0"/>
              </a:rPr>
              <a:t>Deploy to a cloud service</a:t>
            </a:r>
          </a:p>
          <a:p>
            <a:pPr lvl="1"/>
            <a:r>
              <a:rPr lang="en-US" sz="2000" dirty="0">
                <a:solidFill>
                  <a:srgbClr val="242424"/>
                </a:solidFill>
                <a:latin typeface="Arial" panose="020B0604020202020204" pitchFamily="34" charset="0"/>
                <a:cs typeface="Arial" panose="020B0604020202020204" pitchFamily="34" charset="0"/>
              </a:rPr>
              <a:t>Utilize proven toolsets</a:t>
            </a:r>
          </a:p>
          <a:p>
            <a:pPr lvl="1"/>
            <a:r>
              <a:rPr lang="en-US" sz="2000" dirty="0">
                <a:solidFill>
                  <a:srgbClr val="242424"/>
                </a:solidFill>
                <a:latin typeface="Arial" panose="020B0604020202020204" pitchFamily="34" charset="0"/>
                <a:cs typeface="Arial" panose="020B0604020202020204" pitchFamily="34" charset="0"/>
              </a:rPr>
              <a:t>Target proven hardware and GPUs</a:t>
            </a:r>
          </a:p>
          <a:p>
            <a:pPr lvl="1"/>
            <a:r>
              <a:rPr lang="en-US" sz="2000" dirty="0">
                <a:solidFill>
                  <a:srgbClr val="242424"/>
                </a:solidFill>
                <a:latin typeface="Arial" panose="020B0604020202020204" pitchFamily="34" charset="0"/>
                <a:cs typeface="Arial" panose="020B0604020202020204" pitchFamily="34" charset="0"/>
              </a:rPr>
              <a:t>Integration of both digital twins and digital phenotypes</a:t>
            </a:r>
          </a:p>
        </p:txBody>
      </p:sp>
      <p:sp>
        <p:nvSpPr>
          <p:cNvPr id="6" name="Title 1">
            <a:extLst>
              <a:ext uri="{FF2B5EF4-FFF2-40B4-BE49-F238E27FC236}">
                <a16:creationId xmlns:a16="http://schemas.microsoft.com/office/drawing/2014/main" id="{59C0DBE8-D69A-DB49-8699-D5C8C78A0160}"/>
              </a:ext>
            </a:extLst>
          </p:cNvPr>
          <p:cNvSpPr>
            <a:spLocks noGrp="1"/>
          </p:cNvSpPr>
          <p:nvPr>
            <p:ph type="title"/>
          </p:nvPr>
        </p:nvSpPr>
        <p:spPr>
          <a:xfrm>
            <a:off x="2260397" y="-60960"/>
            <a:ext cx="7416800" cy="841248"/>
          </a:xfrm>
        </p:spPr>
        <p:txBody>
          <a:bodyPr/>
          <a:lstStyle/>
          <a:p>
            <a:pPr>
              <a:lnSpc>
                <a:spcPts val="2580"/>
              </a:lnSpc>
            </a:pPr>
            <a:r>
              <a:rPr lang="en-US" dirty="0"/>
              <a:t>Implement XR Architecture &amp; Infrastructure: Develop Technical Architecture</a:t>
            </a:r>
          </a:p>
        </p:txBody>
      </p:sp>
      <p:grpSp>
        <p:nvGrpSpPr>
          <p:cNvPr id="7" name="Group 6">
            <a:extLst>
              <a:ext uri="{FF2B5EF4-FFF2-40B4-BE49-F238E27FC236}">
                <a16:creationId xmlns:a16="http://schemas.microsoft.com/office/drawing/2014/main" id="{79C7325E-DCB8-E642-A629-C8D67CF5BDCF}"/>
              </a:ext>
            </a:extLst>
          </p:cNvPr>
          <p:cNvGrpSpPr/>
          <p:nvPr/>
        </p:nvGrpSpPr>
        <p:grpSpPr>
          <a:xfrm>
            <a:off x="10329244" y="0"/>
            <a:ext cx="1781501" cy="795130"/>
            <a:chOff x="-754013" y="1256821"/>
            <a:chExt cx="2599797" cy="1052485"/>
          </a:xfrm>
        </p:grpSpPr>
        <p:sp>
          <p:nvSpPr>
            <p:cNvPr id="8" name="Rounded Rectangle 7">
              <a:extLst>
                <a:ext uri="{FF2B5EF4-FFF2-40B4-BE49-F238E27FC236}">
                  <a16:creationId xmlns:a16="http://schemas.microsoft.com/office/drawing/2014/main" id="{677A7061-F32D-874A-B435-3A38F8949B44}"/>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628804B0-8183-864A-AC10-769E1508D999}"/>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spTree>
    <p:extLst>
      <p:ext uri="{BB962C8B-B14F-4D97-AF65-F5344CB8AC3E}">
        <p14:creationId xmlns:p14="http://schemas.microsoft.com/office/powerpoint/2010/main" val="41383962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09C03-A820-4ECC-9262-8E4702B32E39}"/>
              </a:ext>
            </a:extLst>
          </p:cNvPr>
          <p:cNvSpPr>
            <a:spLocks noGrp="1"/>
          </p:cNvSpPr>
          <p:nvPr>
            <p:ph idx="1"/>
          </p:nvPr>
        </p:nvSpPr>
        <p:spPr/>
        <p:txBody>
          <a:bodyPr/>
          <a:lstStyle/>
          <a:p>
            <a:r>
              <a:rPr lang="en-US" sz="2400" dirty="0">
                <a:solidFill>
                  <a:srgbClr val="242424"/>
                </a:solidFill>
                <a:latin typeface="Arial" panose="020B0604020202020204" pitchFamily="34" charset="0"/>
                <a:cs typeface="Arial" panose="020B0604020202020204" pitchFamily="34" charset="0"/>
              </a:rPr>
              <a:t>Pros:</a:t>
            </a:r>
          </a:p>
          <a:p>
            <a:pPr lvl="1"/>
            <a:r>
              <a:rPr lang="en-US" sz="2000" dirty="0">
                <a:solidFill>
                  <a:srgbClr val="242424"/>
                </a:solidFill>
                <a:latin typeface="Arial" panose="020B0604020202020204" pitchFamily="34" charset="0"/>
                <a:cs typeface="Arial" panose="020B0604020202020204" pitchFamily="34" charset="0"/>
              </a:rPr>
              <a:t>Cloud services are so vast and rich in capability and capacity they will ensure sustainability</a:t>
            </a:r>
            <a:endParaRPr lang="en-US" sz="2000" dirty="0">
              <a:latin typeface="Arial" panose="020B0604020202020204" pitchFamily="34" charset="0"/>
              <a:cs typeface="Arial" panose="020B0604020202020204" pitchFamily="34" charset="0"/>
            </a:endParaRPr>
          </a:p>
          <a:p>
            <a:pPr lvl="1"/>
            <a:r>
              <a:rPr lang="en-US" sz="2000" dirty="0">
                <a:solidFill>
                  <a:srgbClr val="242424"/>
                </a:solidFill>
                <a:latin typeface="Arial" panose="020B0604020202020204" pitchFamily="34" charset="0"/>
                <a:cs typeface="Arial" panose="020B0604020202020204" pitchFamily="34" charset="0"/>
              </a:rPr>
              <a:t>Becoming more portable</a:t>
            </a:r>
          </a:p>
          <a:p>
            <a:r>
              <a:rPr lang="en-US" sz="2400" dirty="0">
                <a:solidFill>
                  <a:srgbClr val="242424"/>
                </a:solidFill>
                <a:latin typeface="Arial" panose="020B0604020202020204" pitchFamily="34" charset="0"/>
                <a:cs typeface="Arial" panose="020B0604020202020204" pitchFamily="34" charset="0"/>
              </a:rPr>
              <a:t>Cons:</a:t>
            </a:r>
          </a:p>
          <a:p>
            <a:pPr lvl="1"/>
            <a:r>
              <a:rPr lang="en-US" sz="2000" dirty="0">
                <a:solidFill>
                  <a:srgbClr val="242424"/>
                </a:solidFill>
                <a:latin typeface="Arial" panose="020B0604020202020204" pitchFamily="34" charset="0"/>
                <a:cs typeface="Arial" panose="020B0604020202020204" pitchFamily="34" charset="0"/>
              </a:rPr>
              <a:t>It costs money</a:t>
            </a:r>
          </a:p>
          <a:p>
            <a:pPr lvl="1"/>
            <a:r>
              <a:rPr lang="en-US" sz="2000" dirty="0">
                <a:solidFill>
                  <a:srgbClr val="242424"/>
                </a:solidFill>
                <a:latin typeface="Arial" panose="020B0604020202020204" pitchFamily="34" charset="0"/>
                <a:cs typeface="Arial" panose="020B0604020202020204" pitchFamily="34" charset="0"/>
              </a:rPr>
              <a:t>It takes a little bit longer and might require DevOps expertise</a:t>
            </a:r>
          </a:p>
          <a:p>
            <a:pPr lvl="1"/>
            <a:r>
              <a:rPr lang="en-US" sz="2000" dirty="0">
                <a:solidFill>
                  <a:srgbClr val="242424"/>
                </a:solidFill>
                <a:latin typeface="Arial" panose="020B0604020202020204" pitchFamily="34" charset="0"/>
                <a:cs typeface="Arial" panose="020B0604020202020204" pitchFamily="34" charset="0"/>
              </a:rPr>
              <a:t>Picking one can be difficult</a:t>
            </a:r>
          </a:p>
          <a:p>
            <a:pPr lvl="1"/>
            <a:r>
              <a:rPr lang="en-US" sz="2000" dirty="0">
                <a:solidFill>
                  <a:srgbClr val="242424"/>
                </a:solidFill>
                <a:latin typeface="Arial" panose="020B0604020202020204" pitchFamily="34" charset="0"/>
                <a:cs typeface="Arial" panose="020B0604020202020204" pitchFamily="34" charset="0"/>
              </a:rPr>
              <a:t>Most are FEDRAMP certified</a:t>
            </a:r>
          </a:p>
        </p:txBody>
      </p:sp>
      <p:sp>
        <p:nvSpPr>
          <p:cNvPr id="6" name="Title 1">
            <a:extLst>
              <a:ext uri="{FF2B5EF4-FFF2-40B4-BE49-F238E27FC236}">
                <a16:creationId xmlns:a16="http://schemas.microsoft.com/office/drawing/2014/main" id="{47A0C043-CBD0-3E42-8ACC-E6B73AE8D0CC}"/>
              </a:ext>
            </a:extLst>
          </p:cNvPr>
          <p:cNvSpPr>
            <a:spLocks noGrp="1"/>
          </p:cNvSpPr>
          <p:nvPr>
            <p:ph type="title"/>
          </p:nvPr>
        </p:nvSpPr>
        <p:spPr>
          <a:xfrm>
            <a:off x="2260397" y="-60960"/>
            <a:ext cx="7416800" cy="841248"/>
          </a:xfrm>
        </p:spPr>
        <p:txBody>
          <a:bodyPr/>
          <a:lstStyle/>
          <a:p>
            <a:pPr>
              <a:lnSpc>
                <a:spcPts val="2580"/>
              </a:lnSpc>
            </a:pPr>
            <a:r>
              <a:rPr lang="en-US" dirty="0"/>
              <a:t>Implement XR Architecture &amp; Infrastructure: Develop Technical Architecture</a:t>
            </a:r>
          </a:p>
        </p:txBody>
      </p:sp>
      <p:grpSp>
        <p:nvGrpSpPr>
          <p:cNvPr id="7" name="Group 6">
            <a:extLst>
              <a:ext uri="{FF2B5EF4-FFF2-40B4-BE49-F238E27FC236}">
                <a16:creationId xmlns:a16="http://schemas.microsoft.com/office/drawing/2014/main" id="{1AA6A332-31E2-C04A-A838-6FC9E73AE5A8}"/>
              </a:ext>
            </a:extLst>
          </p:cNvPr>
          <p:cNvGrpSpPr/>
          <p:nvPr/>
        </p:nvGrpSpPr>
        <p:grpSpPr>
          <a:xfrm>
            <a:off x="10329244" y="0"/>
            <a:ext cx="1781501" cy="795130"/>
            <a:chOff x="-754013" y="1256821"/>
            <a:chExt cx="2599797" cy="1052485"/>
          </a:xfrm>
        </p:grpSpPr>
        <p:sp>
          <p:nvSpPr>
            <p:cNvPr id="8" name="Rounded Rectangle 7">
              <a:extLst>
                <a:ext uri="{FF2B5EF4-FFF2-40B4-BE49-F238E27FC236}">
                  <a16:creationId xmlns:a16="http://schemas.microsoft.com/office/drawing/2014/main" id="{F1617D9D-EE03-F941-BE7E-BE92D841324C}"/>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544BB6F2-FF37-434C-B4AB-F7A8C15EB952}"/>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spTree>
    <p:extLst>
      <p:ext uri="{BB962C8B-B14F-4D97-AF65-F5344CB8AC3E}">
        <p14:creationId xmlns:p14="http://schemas.microsoft.com/office/powerpoint/2010/main" val="3471576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9342E-5520-4048-9C15-8B785922630E}"/>
              </a:ext>
            </a:extLst>
          </p:cNvPr>
          <p:cNvSpPr>
            <a:spLocks noGrp="1"/>
          </p:cNvSpPr>
          <p:nvPr>
            <p:ph idx="1"/>
          </p:nvPr>
        </p:nvSpPr>
        <p:spPr/>
        <p:txBody>
          <a:bodyPr/>
          <a:lstStyle/>
          <a:p>
            <a:pPr marL="0" indent="0">
              <a:buNone/>
            </a:pPr>
            <a:r>
              <a:rPr lang="en-US" sz="2400" b="1" dirty="0"/>
              <a:t>Learning Objective 3</a:t>
            </a:r>
            <a:endParaRPr lang="en-US" sz="2400" dirty="0"/>
          </a:p>
          <a:p>
            <a:r>
              <a:rPr lang="en-US" sz="2400" i="1" dirty="0"/>
              <a:t>Describe how to start XR adoption:</a:t>
            </a:r>
            <a:endParaRPr lang="en-US" sz="2400" dirty="0"/>
          </a:p>
          <a:p>
            <a:pPr lvl="1"/>
            <a:r>
              <a:rPr lang="en-US" sz="2000" u="sng" dirty="0">
                <a:solidFill>
                  <a:srgbClr val="D9D9D9"/>
                </a:solidFill>
              </a:rPr>
              <a:t>Perform Current Systems Analysis</a:t>
            </a:r>
            <a:r>
              <a:rPr lang="en-US" sz="2000" dirty="0">
                <a:solidFill>
                  <a:srgbClr val="D9D9D9"/>
                </a:solidFill>
              </a:rPr>
              <a:t>: Ensure current systems can be effectively integrated with XR technology and XR-generated data can be used as a strategic asset across the enterprise</a:t>
            </a:r>
          </a:p>
          <a:p>
            <a:pPr lvl="1"/>
            <a:r>
              <a:rPr lang="en-US" sz="2000" u="sng" dirty="0">
                <a:solidFill>
                  <a:srgbClr val="D9D9D9"/>
                </a:solidFill>
              </a:rPr>
              <a:t>Develop a Technical Architecture:</a:t>
            </a:r>
            <a:r>
              <a:rPr lang="en-US" sz="2000" dirty="0">
                <a:solidFill>
                  <a:srgbClr val="D9D9D9"/>
                </a:solidFill>
              </a:rPr>
              <a:t> Define set-up requirements for deployment in a demanding operational environment</a:t>
            </a:r>
          </a:p>
          <a:p>
            <a:pPr lvl="1"/>
            <a:r>
              <a:rPr lang="en-US" sz="2000" u="sng" dirty="0"/>
              <a:t>Support Sustainability</a:t>
            </a:r>
            <a:r>
              <a:rPr lang="en-US" sz="2000" dirty="0"/>
              <a:t>: Define how XR applications will be deployed and operated on a day-to-day basis with adequate bandwidth, security, and scalability</a:t>
            </a:r>
            <a:endParaRPr lang="en-US" dirty="0"/>
          </a:p>
          <a:p>
            <a:endParaRPr lang="en-US" sz="2400" dirty="0"/>
          </a:p>
        </p:txBody>
      </p:sp>
      <p:grpSp>
        <p:nvGrpSpPr>
          <p:cNvPr id="4" name="Group 3">
            <a:extLst>
              <a:ext uri="{FF2B5EF4-FFF2-40B4-BE49-F238E27FC236}">
                <a16:creationId xmlns:a16="http://schemas.microsoft.com/office/drawing/2014/main" id="{D478CE53-0F7F-DC4E-B7CF-EDD82C872D94}"/>
              </a:ext>
            </a:extLst>
          </p:cNvPr>
          <p:cNvGrpSpPr/>
          <p:nvPr/>
        </p:nvGrpSpPr>
        <p:grpSpPr>
          <a:xfrm>
            <a:off x="10329244" y="0"/>
            <a:ext cx="1781501" cy="795130"/>
            <a:chOff x="-754013" y="1256821"/>
            <a:chExt cx="2599797" cy="1052485"/>
          </a:xfrm>
        </p:grpSpPr>
        <p:sp>
          <p:nvSpPr>
            <p:cNvPr id="5" name="Rounded Rectangle 4">
              <a:extLst>
                <a:ext uri="{FF2B5EF4-FFF2-40B4-BE49-F238E27FC236}">
                  <a16:creationId xmlns:a16="http://schemas.microsoft.com/office/drawing/2014/main" id="{8C8A4E49-1A1D-DE48-8256-D3E8CF2701FE}"/>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A140250A-7CE5-504D-9C34-D80E1B6D2930}"/>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spTree>
    <p:extLst>
      <p:ext uri="{BB962C8B-B14F-4D97-AF65-F5344CB8AC3E}">
        <p14:creationId xmlns:p14="http://schemas.microsoft.com/office/powerpoint/2010/main" val="34201096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09C03-A820-4ECC-9262-8E4702B32E39}"/>
              </a:ext>
            </a:extLst>
          </p:cNvPr>
          <p:cNvSpPr>
            <a:spLocks noGrp="1"/>
          </p:cNvSpPr>
          <p:nvPr>
            <p:ph idx="1"/>
          </p:nvPr>
        </p:nvSpPr>
        <p:spPr/>
        <p:txBody>
          <a:bodyPr/>
          <a:lstStyle/>
          <a:p>
            <a:r>
              <a:rPr lang="en-US" sz="2400" dirty="0">
                <a:solidFill>
                  <a:srgbClr val="242424"/>
                </a:solidFill>
                <a:latin typeface="Arial" panose="020B0604020202020204" pitchFamily="34" charset="0"/>
                <a:cs typeface="Arial" panose="020B0604020202020204" pitchFamily="34" charset="0"/>
              </a:rPr>
              <a:t>Proven toolsets include those tools that are XR specific, as well as those services that are proven to be sustainable</a:t>
            </a:r>
          </a:p>
          <a:p>
            <a:pPr lvl="1"/>
            <a:r>
              <a:rPr lang="en-US" sz="2000" dirty="0">
                <a:solidFill>
                  <a:srgbClr val="242424"/>
                </a:solidFill>
                <a:latin typeface="Arial" panose="020B0604020202020204" pitchFamily="34" charset="0"/>
                <a:cs typeface="Arial" panose="020B0604020202020204" pitchFamily="34" charset="0"/>
              </a:rPr>
              <a:t>Unity3D</a:t>
            </a:r>
          </a:p>
          <a:p>
            <a:pPr lvl="1"/>
            <a:r>
              <a:rPr lang="en-US" sz="2000" dirty="0">
                <a:solidFill>
                  <a:srgbClr val="242424"/>
                </a:solidFill>
                <a:latin typeface="Arial" panose="020B0604020202020204" pitchFamily="34" charset="0"/>
                <a:cs typeface="Arial" panose="020B0604020202020204" pitchFamily="34" charset="0"/>
              </a:rPr>
              <a:t>Unreal Engine</a:t>
            </a:r>
          </a:p>
          <a:p>
            <a:pPr lvl="1"/>
            <a:r>
              <a:rPr lang="en-US" sz="2000" dirty="0">
                <a:solidFill>
                  <a:srgbClr val="242424"/>
                </a:solidFill>
                <a:latin typeface="Arial" panose="020B0604020202020204" pitchFamily="34" charset="0"/>
                <a:cs typeface="Arial" panose="020B0604020202020204" pitchFamily="34" charset="0"/>
              </a:rPr>
              <a:t>Microsoft Mixed Reality Toolkit (MRTK)</a:t>
            </a:r>
          </a:p>
          <a:p>
            <a:pPr lvl="1"/>
            <a:r>
              <a:rPr lang="en-US" sz="2000" dirty="0">
                <a:solidFill>
                  <a:srgbClr val="242424"/>
                </a:solidFill>
                <a:latin typeface="Arial" panose="020B0604020202020204" pitchFamily="34" charset="0"/>
                <a:cs typeface="Arial" panose="020B0604020202020204" pitchFamily="34" charset="0"/>
              </a:rPr>
              <a:t>Apple ARKit</a:t>
            </a:r>
          </a:p>
          <a:p>
            <a:pPr lvl="1"/>
            <a:r>
              <a:rPr lang="en-US" sz="2000" dirty="0">
                <a:solidFill>
                  <a:srgbClr val="242424"/>
                </a:solidFill>
                <a:latin typeface="Arial" panose="020B0604020202020204" pitchFamily="34" charset="0"/>
                <a:cs typeface="Arial" panose="020B0604020202020204" pitchFamily="34" charset="0"/>
              </a:rPr>
              <a:t>Google ARCore</a:t>
            </a:r>
          </a:p>
          <a:p>
            <a:pPr lvl="1"/>
            <a:r>
              <a:rPr lang="en-US" sz="2000" dirty="0">
                <a:solidFill>
                  <a:srgbClr val="242424"/>
                </a:solidFill>
                <a:latin typeface="Arial" panose="020B0604020202020204" pitchFamily="34" charset="0"/>
                <a:cs typeface="Arial" panose="020B0604020202020204" pitchFamily="34" charset="0"/>
              </a:rPr>
              <a:t>Oculus platform</a:t>
            </a:r>
          </a:p>
          <a:p>
            <a:r>
              <a:rPr lang="en-US" sz="2400" dirty="0">
                <a:solidFill>
                  <a:srgbClr val="242424"/>
                </a:solidFill>
                <a:latin typeface="Arial" panose="020B0604020202020204" pitchFamily="34" charset="0"/>
                <a:cs typeface="Arial" panose="020B0604020202020204" pitchFamily="34" charset="0"/>
              </a:rPr>
              <a:t>All have large budgets and are backed by the largest tech companies</a:t>
            </a:r>
          </a:p>
          <a:p>
            <a:pPr lvl="1"/>
            <a:endParaRPr lang="en-US" sz="2000" dirty="0">
              <a:solidFill>
                <a:srgbClr val="242424"/>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17A7244A-50F4-DB42-A611-11664D8CA2E8}"/>
              </a:ext>
            </a:extLst>
          </p:cNvPr>
          <p:cNvSpPr>
            <a:spLocks noGrp="1"/>
          </p:cNvSpPr>
          <p:nvPr>
            <p:ph type="title"/>
          </p:nvPr>
        </p:nvSpPr>
        <p:spPr>
          <a:xfrm>
            <a:off x="2260397" y="-60960"/>
            <a:ext cx="7416800" cy="841248"/>
          </a:xfrm>
        </p:spPr>
        <p:txBody>
          <a:bodyPr/>
          <a:lstStyle/>
          <a:p>
            <a:pPr>
              <a:lnSpc>
                <a:spcPts val="2580"/>
              </a:lnSpc>
            </a:pPr>
            <a:r>
              <a:rPr lang="en-US" dirty="0"/>
              <a:t>Implement XR Architecture &amp; Infrastructure: Support Sustainability</a:t>
            </a:r>
          </a:p>
        </p:txBody>
      </p:sp>
      <p:grpSp>
        <p:nvGrpSpPr>
          <p:cNvPr id="7" name="Group 6">
            <a:extLst>
              <a:ext uri="{FF2B5EF4-FFF2-40B4-BE49-F238E27FC236}">
                <a16:creationId xmlns:a16="http://schemas.microsoft.com/office/drawing/2014/main" id="{26A7C85A-D9C9-8248-9728-A119495EA6AF}"/>
              </a:ext>
            </a:extLst>
          </p:cNvPr>
          <p:cNvGrpSpPr/>
          <p:nvPr/>
        </p:nvGrpSpPr>
        <p:grpSpPr>
          <a:xfrm>
            <a:off x="10329244" y="0"/>
            <a:ext cx="1781501" cy="795130"/>
            <a:chOff x="-754013" y="1256821"/>
            <a:chExt cx="2599797" cy="1052485"/>
          </a:xfrm>
        </p:grpSpPr>
        <p:sp>
          <p:nvSpPr>
            <p:cNvPr id="8" name="Rounded Rectangle 7">
              <a:extLst>
                <a:ext uri="{FF2B5EF4-FFF2-40B4-BE49-F238E27FC236}">
                  <a16:creationId xmlns:a16="http://schemas.microsoft.com/office/drawing/2014/main" id="{926EA64A-5AD5-8D42-80AA-7B9F4E5D32BC}"/>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91FAD9E9-1118-4640-A21D-5E5FDD99EC34}"/>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spTree>
    <p:extLst>
      <p:ext uri="{BB962C8B-B14F-4D97-AF65-F5344CB8AC3E}">
        <p14:creationId xmlns:p14="http://schemas.microsoft.com/office/powerpoint/2010/main" val="3801201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122EE-F883-754D-9907-97A13F06A597}"/>
              </a:ext>
            </a:extLst>
          </p:cNvPr>
          <p:cNvSpPr>
            <a:spLocks noGrp="1"/>
          </p:cNvSpPr>
          <p:nvPr>
            <p:ph type="title"/>
          </p:nvPr>
        </p:nvSpPr>
        <p:spPr>
          <a:xfrm>
            <a:off x="1727338" y="12023"/>
            <a:ext cx="8202274" cy="795130"/>
          </a:xfrm>
        </p:spPr>
        <p:txBody>
          <a:bodyPr/>
          <a:lstStyle/>
          <a:p>
            <a:r>
              <a:rPr lang="en-US" dirty="0"/>
              <a:t>XR is a Multi-Layer Within the Metaverse</a:t>
            </a:r>
          </a:p>
        </p:txBody>
      </p:sp>
      <p:sp>
        <p:nvSpPr>
          <p:cNvPr id="8" name="TextBox 7">
            <a:extLst>
              <a:ext uri="{FF2B5EF4-FFF2-40B4-BE49-F238E27FC236}">
                <a16:creationId xmlns:a16="http://schemas.microsoft.com/office/drawing/2014/main" id="{2D8FD6FD-C154-3F46-8471-72EEDAEE9C9F}"/>
              </a:ext>
            </a:extLst>
          </p:cNvPr>
          <p:cNvSpPr txBox="1"/>
          <p:nvPr/>
        </p:nvSpPr>
        <p:spPr>
          <a:xfrm>
            <a:off x="2644462" y="6519446"/>
            <a:ext cx="6104586" cy="338554"/>
          </a:xfrm>
          <a:prstGeom prst="rect">
            <a:avLst/>
          </a:prstGeom>
          <a:noFill/>
        </p:spPr>
        <p:txBody>
          <a:bodyPr wrap="square">
            <a:spAutoFit/>
          </a:bodyPr>
          <a:lstStyle/>
          <a:p>
            <a:pPr algn="ctr"/>
            <a:r>
              <a:rPr lang="en-US" sz="1600" b="0" u="none" strike="noStrike" dirty="0">
                <a:solidFill>
                  <a:schemeClr val="bg1">
                    <a:lumMod val="75000"/>
                  </a:schemeClr>
                </a:solidFill>
                <a:effectLst/>
                <a:latin typeface="-apple-system"/>
              </a:rPr>
              <a:t>source: </a:t>
            </a:r>
            <a:r>
              <a:rPr lang="en-US" sz="1600" b="0" u="none" strike="noStrike" dirty="0">
                <a:solidFill>
                  <a:schemeClr val="bg1">
                    <a:lumMod val="75000"/>
                  </a:schemeClr>
                </a:solidFill>
                <a:effectLst/>
                <a:latin typeface="-apple-system"/>
                <a:hlinkClick r:id="rId3">
                  <a:extLst>
                    <a:ext uri="{A12FA001-AC4F-418D-AE19-62706E023703}">
                      <ahyp:hlinkClr xmlns:ahyp="http://schemas.microsoft.com/office/drawing/2018/hyperlinkcolor" val="tx"/>
                    </a:ext>
                  </a:extLst>
                </a:hlinkClick>
              </a:rPr>
              <a:t>jradoff.medium</a:t>
            </a:r>
            <a:endParaRPr lang="en-US" sz="1600" dirty="0">
              <a:solidFill>
                <a:schemeClr val="bg1">
                  <a:lumMod val="75000"/>
                </a:schemeClr>
              </a:solidFill>
            </a:endParaRPr>
          </a:p>
        </p:txBody>
      </p:sp>
      <p:pic>
        <p:nvPicPr>
          <p:cNvPr id="5" name="Picture 4" descr="Diagram&#10;&#10;Description automatically generated">
            <a:extLst>
              <a:ext uri="{FF2B5EF4-FFF2-40B4-BE49-F238E27FC236}">
                <a16:creationId xmlns:a16="http://schemas.microsoft.com/office/drawing/2014/main" id="{214E9C90-1381-27FF-EDE1-7A7486309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682" y="697739"/>
            <a:ext cx="10252595" cy="5767085"/>
          </a:xfrm>
          <a:prstGeom prst="rect">
            <a:avLst/>
          </a:prstGeom>
        </p:spPr>
      </p:pic>
    </p:spTree>
    <p:extLst>
      <p:ext uri="{BB962C8B-B14F-4D97-AF65-F5344CB8AC3E}">
        <p14:creationId xmlns:p14="http://schemas.microsoft.com/office/powerpoint/2010/main" val="8602441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09C03-A820-4ECC-9262-8E4702B32E39}"/>
              </a:ext>
            </a:extLst>
          </p:cNvPr>
          <p:cNvSpPr>
            <a:spLocks noGrp="1"/>
          </p:cNvSpPr>
          <p:nvPr>
            <p:ph idx="1"/>
          </p:nvPr>
        </p:nvSpPr>
        <p:spPr/>
        <p:txBody>
          <a:bodyPr/>
          <a:lstStyle/>
          <a:p>
            <a:r>
              <a:rPr lang="en-US" sz="2400" dirty="0">
                <a:solidFill>
                  <a:srgbClr val="242424"/>
                </a:solidFill>
                <a:latin typeface="Arial" panose="020B0604020202020204" pitchFamily="34" charset="0"/>
                <a:cs typeface="Arial" panose="020B0604020202020204" pitchFamily="34" charset="0"/>
              </a:rPr>
              <a:t>Hardware that is sold commercially or built for a specific audience</a:t>
            </a:r>
          </a:p>
          <a:p>
            <a:pPr lvl="1"/>
            <a:r>
              <a:rPr lang="en-US" sz="2000" dirty="0">
                <a:solidFill>
                  <a:srgbClr val="242424"/>
                </a:solidFill>
                <a:latin typeface="Arial" panose="020B0604020202020204" pitchFamily="34" charset="0"/>
                <a:cs typeface="Arial" panose="020B0604020202020204" pitchFamily="34" charset="0"/>
              </a:rPr>
              <a:t>Avoid custom hardware</a:t>
            </a:r>
          </a:p>
          <a:p>
            <a:pPr lvl="1"/>
            <a:r>
              <a:rPr lang="en-US" sz="2000" dirty="0">
                <a:solidFill>
                  <a:srgbClr val="242424"/>
                </a:solidFill>
                <a:latin typeface="Arial" panose="020B0604020202020204" pitchFamily="34" charset="0"/>
                <a:cs typeface="Arial" panose="020B0604020202020204" pitchFamily="34" charset="0"/>
              </a:rPr>
              <a:t>If using custom hardware, utilize proven toolsets to minimize deployment risk</a:t>
            </a:r>
          </a:p>
          <a:p>
            <a:pPr lvl="1"/>
            <a:r>
              <a:rPr lang="en-US" sz="2000" dirty="0">
                <a:solidFill>
                  <a:srgbClr val="242424"/>
                </a:solidFill>
                <a:latin typeface="Arial" panose="020B0604020202020204" pitchFamily="34" charset="0"/>
                <a:cs typeface="Arial" panose="020B0604020202020204" pitchFamily="34" charset="0"/>
              </a:rPr>
              <a:t>Define any compute requirements</a:t>
            </a:r>
          </a:p>
          <a:p>
            <a:pPr lvl="1"/>
            <a:r>
              <a:rPr lang="en-US" sz="2000" dirty="0">
                <a:solidFill>
                  <a:srgbClr val="242424"/>
                </a:solidFill>
                <a:latin typeface="Arial" panose="020B0604020202020204" pitchFamily="34" charset="0"/>
                <a:cs typeface="Arial" panose="020B0604020202020204" pitchFamily="34" charset="0"/>
              </a:rPr>
              <a:t>Work with government customers on what’s been deployed in the past</a:t>
            </a:r>
          </a:p>
          <a:p>
            <a:pPr lvl="1"/>
            <a:r>
              <a:rPr lang="en-US" sz="2000" dirty="0">
                <a:solidFill>
                  <a:srgbClr val="242424"/>
                </a:solidFill>
                <a:latin typeface="Arial" panose="020B0604020202020204" pitchFamily="34" charset="0"/>
                <a:cs typeface="Arial" panose="020B0604020202020204" pitchFamily="34" charset="0"/>
              </a:rPr>
              <a:t>Start small; perhaps a mobile device for an initial deployment</a:t>
            </a:r>
          </a:p>
          <a:p>
            <a:pPr marL="609585" lvl="1" indent="0">
              <a:buNone/>
            </a:pPr>
            <a:endParaRPr lang="en-US" sz="2000" dirty="0">
              <a:solidFill>
                <a:srgbClr val="242424"/>
              </a:solidFill>
              <a:latin typeface="Arial" panose="020B0604020202020204" pitchFamily="34" charset="0"/>
              <a:cs typeface="Arial" panose="020B0604020202020204" pitchFamily="34" charset="0"/>
            </a:endParaRPr>
          </a:p>
          <a:p>
            <a:pPr lvl="1"/>
            <a:endParaRPr lang="en-US" sz="2000" dirty="0">
              <a:solidFill>
                <a:srgbClr val="242424"/>
              </a:solidFill>
              <a:latin typeface="Arial" panose="020B0604020202020204" pitchFamily="34" charset="0"/>
              <a:cs typeface="Arial" panose="020B0604020202020204" pitchFamily="34" charset="0"/>
            </a:endParaRPr>
          </a:p>
          <a:p>
            <a:pPr lvl="1"/>
            <a:endParaRPr lang="en-US" sz="2000" dirty="0">
              <a:solidFill>
                <a:srgbClr val="242424"/>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DF8BB67-4F2F-614C-BF75-31E77F24E313}"/>
              </a:ext>
            </a:extLst>
          </p:cNvPr>
          <p:cNvSpPr>
            <a:spLocks noGrp="1"/>
          </p:cNvSpPr>
          <p:nvPr>
            <p:ph type="title"/>
          </p:nvPr>
        </p:nvSpPr>
        <p:spPr>
          <a:xfrm>
            <a:off x="2260397" y="-60960"/>
            <a:ext cx="7416800" cy="841248"/>
          </a:xfrm>
        </p:spPr>
        <p:txBody>
          <a:bodyPr/>
          <a:lstStyle/>
          <a:p>
            <a:pPr>
              <a:lnSpc>
                <a:spcPts val="2580"/>
              </a:lnSpc>
            </a:pPr>
            <a:r>
              <a:rPr lang="en-US" dirty="0"/>
              <a:t>Implement XR Architecture &amp; Infrastructure: Support Sustainability</a:t>
            </a:r>
          </a:p>
        </p:txBody>
      </p:sp>
      <p:grpSp>
        <p:nvGrpSpPr>
          <p:cNvPr id="7" name="Group 6">
            <a:extLst>
              <a:ext uri="{FF2B5EF4-FFF2-40B4-BE49-F238E27FC236}">
                <a16:creationId xmlns:a16="http://schemas.microsoft.com/office/drawing/2014/main" id="{4508C6B4-FC57-0A4D-9483-4C673B020B36}"/>
              </a:ext>
            </a:extLst>
          </p:cNvPr>
          <p:cNvGrpSpPr/>
          <p:nvPr/>
        </p:nvGrpSpPr>
        <p:grpSpPr>
          <a:xfrm>
            <a:off x="10329244" y="0"/>
            <a:ext cx="1781501" cy="795130"/>
            <a:chOff x="-754013" y="1256821"/>
            <a:chExt cx="2599797" cy="1052485"/>
          </a:xfrm>
        </p:grpSpPr>
        <p:sp>
          <p:nvSpPr>
            <p:cNvPr id="8" name="Rounded Rectangle 7">
              <a:extLst>
                <a:ext uri="{FF2B5EF4-FFF2-40B4-BE49-F238E27FC236}">
                  <a16:creationId xmlns:a16="http://schemas.microsoft.com/office/drawing/2014/main" id="{D10AE1E7-D56B-EF40-91FA-DE09CC4E819A}"/>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63A7EA1F-3F67-B145-8F46-24E65C96B3D6}"/>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spTree>
    <p:extLst>
      <p:ext uri="{BB962C8B-B14F-4D97-AF65-F5344CB8AC3E}">
        <p14:creationId xmlns:p14="http://schemas.microsoft.com/office/powerpoint/2010/main" val="1101577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09C03-A820-4ECC-9262-8E4702B32E39}"/>
              </a:ext>
            </a:extLst>
          </p:cNvPr>
          <p:cNvSpPr>
            <a:spLocks noGrp="1"/>
          </p:cNvSpPr>
          <p:nvPr>
            <p:ph idx="1"/>
          </p:nvPr>
        </p:nvSpPr>
        <p:spPr/>
        <p:txBody>
          <a:bodyPr/>
          <a:lstStyle/>
          <a:p>
            <a:r>
              <a:rPr lang="en-US" sz="2400" dirty="0">
                <a:solidFill>
                  <a:srgbClr val="242424"/>
                </a:solidFill>
                <a:latin typeface="Arial" panose="020B0604020202020204" pitchFamily="34" charset="0"/>
                <a:cs typeface="Arial" panose="020B0604020202020204" pitchFamily="34" charset="0"/>
              </a:rPr>
              <a:t>Principles to help novice developers:</a:t>
            </a:r>
          </a:p>
          <a:p>
            <a:pPr lvl="1"/>
            <a:r>
              <a:rPr lang="en-US" sz="2000" dirty="0">
                <a:solidFill>
                  <a:srgbClr val="242424"/>
                </a:solidFill>
                <a:latin typeface="Arial" panose="020B0604020202020204" pitchFamily="34" charset="0"/>
                <a:cs typeface="Arial" panose="020B0604020202020204" pitchFamily="34" charset="0"/>
              </a:rPr>
              <a:t>Avoid over-engineering</a:t>
            </a:r>
          </a:p>
          <a:p>
            <a:pPr lvl="1"/>
            <a:r>
              <a:rPr lang="en-US" sz="2000" dirty="0">
                <a:solidFill>
                  <a:srgbClr val="242424"/>
                </a:solidFill>
                <a:latin typeface="Arial" panose="020B0604020202020204" pitchFamily="34" charset="0"/>
                <a:cs typeface="Arial" panose="020B0604020202020204" pitchFamily="34" charset="0"/>
              </a:rPr>
              <a:t>Prefer separation of state</a:t>
            </a:r>
          </a:p>
          <a:p>
            <a:pPr lvl="1"/>
            <a:r>
              <a:rPr lang="en-US" sz="2000" dirty="0">
                <a:solidFill>
                  <a:srgbClr val="242424"/>
                </a:solidFill>
                <a:latin typeface="Arial" panose="020B0604020202020204" pitchFamily="34" charset="0"/>
                <a:cs typeface="Arial" panose="020B0604020202020204" pitchFamily="34" charset="0"/>
              </a:rPr>
              <a:t>Prefer containers as part of your deployment</a:t>
            </a:r>
          </a:p>
          <a:p>
            <a:pPr lvl="1"/>
            <a:r>
              <a:rPr lang="en-US" sz="2000" dirty="0">
                <a:solidFill>
                  <a:srgbClr val="242424"/>
                </a:solidFill>
                <a:latin typeface="Arial" panose="020B0604020202020204" pitchFamily="34" charset="0"/>
                <a:cs typeface="Arial" panose="020B0604020202020204" pitchFamily="34" charset="0"/>
              </a:rPr>
              <a:t>Use pagination with collections of data</a:t>
            </a:r>
          </a:p>
          <a:p>
            <a:pPr lvl="1"/>
            <a:r>
              <a:rPr lang="en-US" sz="2000" dirty="0">
                <a:solidFill>
                  <a:srgbClr val="242424"/>
                </a:solidFill>
                <a:latin typeface="Arial" panose="020B0604020202020204" pitchFamily="34" charset="0"/>
                <a:cs typeface="Arial" panose="020B0604020202020204" pitchFamily="34" charset="0"/>
              </a:rPr>
              <a:t>Prefer queues for long running jobs</a:t>
            </a:r>
          </a:p>
          <a:p>
            <a:pPr lvl="1"/>
            <a:r>
              <a:rPr lang="en-US" sz="2000" dirty="0">
                <a:solidFill>
                  <a:srgbClr val="242424"/>
                </a:solidFill>
                <a:latin typeface="Arial" panose="020B0604020202020204" pitchFamily="34" charset="0"/>
                <a:cs typeface="Arial" panose="020B0604020202020204" pitchFamily="34" charset="0"/>
              </a:rPr>
              <a:t>Prefer CQRS when load is moderate</a:t>
            </a:r>
          </a:p>
          <a:p>
            <a:pPr lvl="1"/>
            <a:r>
              <a:rPr lang="en-US" sz="2000" dirty="0">
                <a:solidFill>
                  <a:srgbClr val="242424"/>
                </a:solidFill>
                <a:latin typeface="Arial" panose="020B0604020202020204" pitchFamily="34" charset="0"/>
                <a:cs typeface="Arial" panose="020B0604020202020204" pitchFamily="34" charset="0"/>
              </a:rPr>
              <a:t>Use good logical separation</a:t>
            </a:r>
          </a:p>
          <a:p>
            <a:pPr lvl="1"/>
            <a:r>
              <a:rPr lang="en-US" sz="2000" dirty="0">
                <a:solidFill>
                  <a:srgbClr val="242424"/>
                </a:solidFill>
                <a:latin typeface="Arial" panose="020B0604020202020204" pitchFamily="34" charset="0"/>
                <a:cs typeface="Arial" panose="020B0604020202020204" pitchFamily="34" charset="0"/>
              </a:rPr>
              <a:t>Use good schema separation</a:t>
            </a:r>
          </a:p>
          <a:p>
            <a:pPr lvl="1"/>
            <a:endParaRPr lang="en-US" sz="20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278333FC-AA54-F14F-BEF0-443F943EE192}"/>
              </a:ext>
            </a:extLst>
          </p:cNvPr>
          <p:cNvSpPr>
            <a:spLocks noGrp="1"/>
          </p:cNvSpPr>
          <p:nvPr>
            <p:ph type="title"/>
          </p:nvPr>
        </p:nvSpPr>
        <p:spPr>
          <a:xfrm>
            <a:off x="2260397" y="-60960"/>
            <a:ext cx="7416800" cy="841248"/>
          </a:xfrm>
        </p:spPr>
        <p:txBody>
          <a:bodyPr/>
          <a:lstStyle/>
          <a:p>
            <a:pPr>
              <a:lnSpc>
                <a:spcPts val="2580"/>
              </a:lnSpc>
            </a:pPr>
            <a:r>
              <a:rPr lang="en-US" dirty="0"/>
              <a:t>Implement XR Architecture &amp; Infrastructure: Support Sustainability</a:t>
            </a:r>
          </a:p>
        </p:txBody>
      </p:sp>
      <p:grpSp>
        <p:nvGrpSpPr>
          <p:cNvPr id="7" name="Group 6">
            <a:extLst>
              <a:ext uri="{FF2B5EF4-FFF2-40B4-BE49-F238E27FC236}">
                <a16:creationId xmlns:a16="http://schemas.microsoft.com/office/drawing/2014/main" id="{555F9B21-9EB4-9447-A601-02EF410C997C}"/>
              </a:ext>
            </a:extLst>
          </p:cNvPr>
          <p:cNvGrpSpPr/>
          <p:nvPr/>
        </p:nvGrpSpPr>
        <p:grpSpPr>
          <a:xfrm>
            <a:off x="10329244" y="0"/>
            <a:ext cx="1781501" cy="795130"/>
            <a:chOff x="-754013" y="1256821"/>
            <a:chExt cx="2599797" cy="1052485"/>
          </a:xfrm>
        </p:grpSpPr>
        <p:sp>
          <p:nvSpPr>
            <p:cNvPr id="8" name="Rounded Rectangle 7">
              <a:extLst>
                <a:ext uri="{FF2B5EF4-FFF2-40B4-BE49-F238E27FC236}">
                  <a16:creationId xmlns:a16="http://schemas.microsoft.com/office/drawing/2014/main" id="{AA9298A6-C38F-C04D-B68B-844362DD9F75}"/>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29E8E0D0-F221-824F-914E-72CFCC75185F}"/>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spTree>
    <p:extLst>
      <p:ext uri="{BB962C8B-B14F-4D97-AF65-F5344CB8AC3E}">
        <p14:creationId xmlns:p14="http://schemas.microsoft.com/office/powerpoint/2010/main" val="4165610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09C03-A820-4ECC-9262-8E4702B32E39}"/>
              </a:ext>
            </a:extLst>
          </p:cNvPr>
          <p:cNvSpPr>
            <a:spLocks noGrp="1"/>
          </p:cNvSpPr>
          <p:nvPr>
            <p:ph idx="1"/>
          </p:nvPr>
        </p:nvSpPr>
        <p:spPr/>
        <p:txBody>
          <a:bodyPr/>
          <a:lstStyle/>
          <a:p>
            <a:r>
              <a:rPr lang="en-US" sz="2400" dirty="0">
                <a:solidFill>
                  <a:srgbClr val="242424"/>
                </a:solidFill>
                <a:latin typeface="Arial" panose="020B0604020202020204" pitchFamily="34" charset="0"/>
                <a:cs typeface="Arial" panose="020B0604020202020204" pitchFamily="34" charset="0"/>
              </a:rPr>
              <a:t>Scalability is ability of system to adapt to increasing user demands</a:t>
            </a:r>
          </a:p>
          <a:p>
            <a:pPr lvl="1"/>
            <a:r>
              <a:rPr lang="en-US" sz="2000" dirty="0">
                <a:solidFill>
                  <a:srgbClr val="242424"/>
                </a:solidFill>
                <a:latin typeface="Arial" panose="020B0604020202020204" pitchFamily="34" charset="0"/>
                <a:cs typeface="Arial" panose="020B0604020202020204" pitchFamily="34" charset="0"/>
              </a:rPr>
              <a:t>Microservices architecture on the back end will sustain this</a:t>
            </a:r>
          </a:p>
          <a:p>
            <a:pPr lvl="1"/>
            <a:r>
              <a:rPr lang="en-US" sz="2000" dirty="0">
                <a:solidFill>
                  <a:srgbClr val="242424"/>
                </a:solidFill>
                <a:latin typeface="Arial" panose="020B0604020202020204" pitchFamily="34" charset="0"/>
                <a:cs typeface="Arial" panose="020B0604020202020204" pitchFamily="34" charset="0"/>
              </a:rPr>
              <a:t>Using AKS clusters in our architectures, which allows each service to scale independently</a:t>
            </a:r>
          </a:p>
          <a:p>
            <a:pPr lvl="1"/>
            <a:r>
              <a:rPr lang="en-US" sz="2000" dirty="0">
                <a:solidFill>
                  <a:srgbClr val="242424"/>
                </a:solidFill>
                <a:latin typeface="Arial" panose="020B0604020202020204" pitchFamily="34" charset="0"/>
                <a:cs typeface="Arial" panose="020B0604020202020204" pitchFamily="34" charset="0"/>
              </a:rPr>
              <a:t>Scale is important on the back end</a:t>
            </a:r>
          </a:p>
          <a:p>
            <a:pPr lvl="1"/>
            <a:r>
              <a:rPr lang="en-US" sz="2000" dirty="0">
                <a:solidFill>
                  <a:srgbClr val="242424"/>
                </a:solidFill>
                <a:latin typeface="Arial" panose="020B0604020202020204" pitchFamily="34" charset="0"/>
                <a:cs typeface="Arial" panose="020B0604020202020204" pitchFamily="34" charset="0"/>
              </a:rPr>
              <a:t>If developed as a stand-alone application, might not be as important (use AUGMED® example)</a:t>
            </a:r>
          </a:p>
          <a:p>
            <a:pPr lvl="1"/>
            <a:r>
              <a:rPr lang="en-US" sz="2000" dirty="0">
                <a:solidFill>
                  <a:srgbClr val="242424"/>
                </a:solidFill>
                <a:latin typeface="Arial" panose="020B0604020202020204" pitchFamily="34" charset="0"/>
                <a:cs typeface="Arial" panose="020B0604020202020204" pitchFamily="34" charset="0"/>
              </a:rPr>
              <a:t>The bigger issues still need to be addressed…</a:t>
            </a:r>
          </a:p>
          <a:p>
            <a:pPr lvl="1"/>
            <a:endParaRPr lang="en-US" sz="20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6E4C787-879C-214C-B2B9-48A0E51A43CF}"/>
              </a:ext>
            </a:extLst>
          </p:cNvPr>
          <p:cNvSpPr>
            <a:spLocks noGrp="1"/>
          </p:cNvSpPr>
          <p:nvPr>
            <p:ph type="title"/>
          </p:nvPr>
        </p:nvSpPr>
        <p:spPr>
          <a:xfrm>
            <a:off x="2260397" y="-60960"/>
            <a:ext cx="7416800" cy="841248"/>
          </a:xfrm>
        </p:spPr>
        <p:txBody>
          <a:bodyPr/>
          <a:lstStyle/>
          <a:p>
            <a:pPr>
              <a:lnSpc>
                <a:spcPts val="2580"/>
              </a:lnSpc>
            </a:pPr>
            <a:r>
              <a:rPr lang="en-US" dirty="0"/>
              <a:t>Implement XR Architecture &amp; Infrastructure: Support Sustainability</a:t>
            </a:r>
          </a:p>
        </p:txBody>
      </p:sp>
      <p:grpSp>
        <p:nvGrpSpPr>
          <p:cNvPr id="7" name="Group 6">
            <a:extLst>
              <a:ext uri="{FF2B5EF4-FFF2-40B4-BE49-F238E27FC236}">
                <a16:creationId xmlns:a16="http://schemas.microsoft.com/office/drawing/2014/main" id="{C2D1C84A-BF68-5D41-94CB-6F30346DF200}"/>
              </a:ext>
            </a:extLst>
          </p:cNvPr>
          <p:cNvGrpSpPr/>
          <p:nvPr/>
        </p:nvGrpSpPr>
        <p:grpSpPr>
          <a:xfrm>
            <a:off x="10329244" y="0"/>
            <a:ext cx="1781501" cy="795130"/>
            <a:chOff x="-754013" y="1256821"/>
            <a:chExt cx="2599797" cy="1052485"/>
          </a:xfrm>
        </p:grpSpPr>
        <p:sp>
          <p:nvSpPr>
            <p:cNvPr id="8" name="Rounded Rectangle 7">
              <a:extLst>
                <a:ext uri="{FF2B5EF4-FFF2-40B4-BE49-F238E27FC236}">
                  <a16:creationId xmlns:a16="http://schemas.microsoft.com/office/drawing/2014/main" id="{52307B17-D773-AF41-868E-5E0F681B776A}"/>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D1DDE6B2-DCBA-8C4C-B6B3-D546B7250788}"/>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spTree>
    <p:extLst>
      <p:ext uri="{BB962C8B-B14F-4D97-AF65-F5344CB8AC3E}">
        <p14:creationId xmlns:p14="http://schemas.microsoft.com/office/powerpoint/2010/main" val="6430627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09C03-A820-4ECC-9262-8E4702B32E39}"/>
              </a:ext>
            </a:extLst>
          </p:cNvPr>
          <p:cNvSpPr>
            <a:spLocks noGrp="1"/>
          </p:cNvSpPr>
          <p:nvPr>
            <p:ph idx="1"/>
          </p:nvPr>
        </p:nvSpPr>
        <p:spPr/>
        <p:txBody>
          <a:bodyPr/>
          <a:lstStyle/>
          <a:p>
            <a:r>
              <a:rPr lang="en-US" sz="2400" dirty="0">
                <a:solidFill>
                  <a:srgbClr val="242424"/>
                </a:solidFill>
                <a:latin typeface="Arial" panose="020B0604020202020204" pitchFamily="34" charset="0"/>
                <a:cs typeface="Arial" panose="020B0604020202020204" pitchFamily="34" charset="0"/>
              </a:rPr>
              <a:t>Scalability is important, but so is interoperability</a:t>
            </a:r>
          </a:p>
          <a:p>
            <a:pPr lvl="1"/>
            <a:r>
              <a:rPr lang="en-US" sz="2000" dirty="0">
                <a:solidFill>
                  <a:srgbClr val="242424"/>
                </a:solidFill>
                <a:latin typeface="Arial" panose="020B0604020202020204" pitchFamily="34" charset="0"/>
                <a:cs typeface="Arial" panose="020B0604020202020204" pitchFamily="34" charset="0"/>
              </a:rPr>
              <a:t>Leverage existing standards for interoperability (SCORM, REST, etc.)</a:t>
            </a:r>
          </a:p>
          <a:p>
            <a:pPr lvl="1"/>
            <a:r>
              <a:rPr lang="en-US" sz="2000" dirty="0">
                <a:solidFill>
                  <a:srgbClr val="242424"/>
                </a:solidFill>
                <a:latin typeface="Arial" panose="020B0604020202020204" pitchFamily="34" charset="0"/>
                <a:cs typeface="Arial" panose="020B0604020202020204" pitchFamily="34" charset="0"/>
              </a:rPr>
              <a:t>Report results to bigger systems (LMS, LRS)</a:t>
            </a:r>
          </a:p>
          <a:p>
            <a:pPr lvl="1"/>
            <a:r>
              <a:rPr lang="en-US" sz="2000" dirty="0">
                <a:solidFill>
                  <a:srgbClr val="242424"/>
                </a:solidFill>
                <a:latin typeface="Arial" panose="020B0604020202020204" pitchFamily="34" charset="0"/>
                <a:cs typeface="Arial" panose="020B0604020202020204" pitchFamily="34" charset="0"/>
              </a:rPr>
              <a:t>Interoperability among systems (use DIS/HLA?)</a:t>
            </a:r>
          </a:p>
          <a:p>
            <a:pPr lvl="2"/>
            <a:r>
              <a:rPr lang="en-US" sz="1800" dirty="0">
                <a:solidFill>
                  <a:srgbClr val="242424"/>
                </a:solidFill>
                <a:latin typeface="Arial" panose="020B0604020202020204" pitchFamily="34" charset="0"/>
                <a:cs typeface="Arial" panose="020B0604020202020204" pitchFamily="34" charset="0"/>
              </a:rPr>
              <a:t>These problems need to be solved, but require SISO or other standards bodies to take on this challenge</a:t>
            </a:r>
          </a:p>
          <a:p>
            <a:pPr lvl="1"/>
            <a:endParaRPr lang="en-US" sz="20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84442BDA-21C6-594F-9F23-193CC5E838E5}"/>
              </a:ext>
            </a:extLst>
          </p:cNvPr>
          <p:cNvSpPr>
            <a:spLocks noGrp="1"/>
          </p:cNvSpPr>
          <p:nvPr>
            <p:ph type="title"/>
          </p:nvPr>
        </p:nvSpPr>
        <p:spPr>
          <a:xfrm>
            <a:off x="2260397" y="-60960"/>
            <a:ext cx="7416800" cy="841248"/>
          </a:xfrm>
        </p:spPr>
        <p:txBody>
          <a:bodyPr/>
          <a:lstStyle/>
          <a:p>
            <a:pPr>
              <a:lnSpc>
                <a:spcPts val="2580"/>
              </a:lnSpc>
            </a:pPr>
            <a:r>
              <a:rPr lang="en-US" dirty="0"/>
              <a:t>Implement XR Architecture &amp; Infrastructure: Support Sustainability</a:t>
            </a:r>
          </a:p>
        </p:txBody>
      </p:sp>
      <p:grpSp>
        <p:nvGrpSpPr>
          <p:cNvPr id="7" name="Group 6">
            <a:extLst>
              <a:ext uri="{FF2B5EF4-FFF2-40B4-BE49-F238E27FC236}">
                <a16:creationId xmlns:a16="http://schemas.microsoft.com/office/drawing/2014/main" id="{D31B7029-3F51-894A-8333-5B046995E8F9}"/>
              </a:ext>
            </a:extLst>
          </p:cNvPr>
          <p:cNvGrpSpPr/>
          <p:nvPr/>
        </p:nvGrpSpPr>
        <p:grpSpPr>
          <a:xfrm>
            <a:off x="10329244" y="0"/>
            <a:ext cx="1781501" cy="795130"/>
            <a:chOff x="-754013" y="1256821"/>
            <a:chExt cx="2599797" cy="1052485"/>
          </a:xfrm>
        </p:grpSpPr>
        <p:sp>
          <p:nvSpPr>
            <p:cNvPr id="8" name="Rounded Rectangle 7">
              <a:extLst>
                <a:ext uri="{FF2B5EF4-FFF2-40B4-BE49-F238E27FC236}">
                  <a16:creationId xmlns:a16="http://schemas.microsoft.com/office/drawing/2014/main" id="{2DF659E7-0B7E-4540-808D-77AEA69E8855}"/>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C9A0FAB0-2A05-0448-BFA8-CEE031F1A371}"/>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Implement XR Architecture and Infrastructure</a:t>
              </a:r>
            </a:p>
          </p:txBody>
        </p:sp>
      </p:grpSp>
    </p:spTree>
    <p:extLst>
      <p:ext uri="{BB962C8B-B14F-4D97-AF65-F5344CB8AC3E}">
        <p14:creationId xmlns:p14="http://schemas.microsoft.com/office/powerpoint/2010/main" val="17200491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5113-41E7-8640-B093-2C6828D1112E}"/>
              </a:ext>
            </a:extLst>
          </p:cNvPr>
          <p:cNvSpPr>
            <a:spLocks noGrp="1"/>
          </p:cNvSpPr>
          <p:nvPr>
            <p:ph type="title"/>
          </p:nvPr>
        </p:nvSpPr>
        <p:spPr/>
        <p:txBody>
          <a:bodyPr/>
          <a:lstStyle/>
          <a:p>
            <a:r>
              <a:rPr lang="en-US" dirty="0"/>
              <a:t>Facilitating XR Enterprise Adoption</a:t>
            </a:r>
          </a:p>
        </p:txBody>
      </p:sp>
      <p:graphicFrame>
        <p:nvGraphicFramePr>
          <p:cNvPr id="10" name="Diagram 9">
            <a:extLst>
              <a:ext uri="{FF2B5EF4-FFF2-40B4-BE49-F238E27FC236}">
                <a16:creationId xmlns:a16="http://schemas.microsoft.com/office/drawing/2014/main" id="{D8895AC9-93F2-8243-A93A-8827B826401E}"/>
              </a:ext>
            </a:extLst>
          </p:cNvPr>
          <p:cNvGraphicFramePr/>
          <p:nvPr/>
        </p:nvGraphicFramePr>
        <p:xfrm>
          <a:off x="554986" y="795130"/>
          <a:ext cx="11383618" cy="1834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25F551F0-3585-D44E-8C7A-2A62AB5E6717}"/>
              </a:ext>
            </a:extLst>
          </p:cNvPr>
          <p:cNvSpPr txBox="1"/>
          <p:nvPr/>
        </p:nvSpPr>
        <p:spPr>
          <a:xfrm>
            <a:off x="6679170" y="2629991"/>
            <a:ext cx="2842592" cy="1077218"/>
          </a:xfrm>
          <a:prstGeom prst="rect">
            <a:avLst/>
          </a:prstGeom>
          <a:noFill/>
        </p:spPr>
        <p:txBody>
          <a:bodyPr wrap="square">
            <a:spAutoFit/>
          </a:bodyPr>
          <a:lstStyle/>
          <a:p>
            <a:r>
              <a:rPr lang="en-US" sz="1600" b="1" dirty="0"/>
              <a:t>Learning Objective 4</a:t>
            </a:r>
          </a:p>
          <a:p>
            <a:r>
              <a:rPr lang="en-US" sz="1600" dirty="0"/>
              <a:t>Describe human-centered XR design process </a:t>
            </a:r>
          </a:p>
          <a:p>
            <a:endParaRPr lang="en-US" sz="1600" dirty="0"/>
          </a:p>
        </p:txBody>
      </p:sp>
      <p:grpSp>
        <p:nvGrpSpPr>
          <p:cNvPr id="5" name="Group 4">
            <a:extLst>
              <a:ext uri="{FF2B5EF4-FFF2-40B4-BE49-F238E27FC236}">
                <a16:creationId xmlns:a16="http://schemas.microsoft.com/office/drawing/2014/main" id="{0DD2C0B0-225A-4C47-936A-706DEF414EA7}"/>
              </a:ext>
            </a:extLst>
          </p:cNvPr>
          <p:cNvGrpSpPr/>
          <p:nvPr/>
        </p:nvGrpSpPr>
        <p:grpSpPr>
          <a:xfrm>
            <a:off x="10329244" y="0"/>
            <a:ext cx="1781501" cy="795130"/>
            <a:chOff x="-754013" y="1256821"/>
            <a:chExt cx="2599797" cy="1052485"/>
          </a:xfrm>
        </p:grpSpPr>
        <p:sp>
          <p:nvSpPr>
            <p:cNvPr id="6" name="Rounded Rectangle 5">
              <a:extLst>
                <a:ext uri="{FF2B5EF4-FFF2-40B4-BE49-F238E27FC236}">
                  <a16:creationId xmlns:a16="http://schemas.microsoft.com/office/drawing/2014/main" id="{F16EA99B-14D4-8E46-A381-43BC7AE0A69B}"/>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8417CDF2-3634-B843-A154-9E1A9B70208B}"/>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Take a Human-Centered Approach to XR Development</a:t>
              </a:r>
            </a:p>
            <a:p>
              <a:pPr lvl="0" algn="ctr" defTabSz="800100">
                <a:lnSpc>
                  <a:spcPct val="90000"/>
                </a:lnSpc>
                <a:spcAft>
                  <a:spcPct val="35000"/>
                </a:spcAft>
              </a:pPr>
              <a:endParaRPr lang="en-US" sz="1100" dirty="0">
                <a:solidFill>
                  <a:schemeClr val="tx1"/>
                </a:solidFill>
              </a:endParaRPr>
            </a:p>
          </p:txBody>
        </p:sp>
      </p:grpSp>
    </p:spTree>
    <p:extLst>
      <p:ext uri="{BB962C8B-B14F-4D97-AF65-F5344CB8AC3E}">
        <p14:creationId xmlns:p14="http://schemas.microsoft.com/office/powerpoint/2010/main" val="2942830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9342E-5520-4048-9C15-8B785922630E}"/>
              </a:ext>
            </a:extLst>
          </p:cNvPr>
          <p:cNvSpPr>
            <a:spLocks noGrp="1"/>
          </p:cNvSpPr>
          <p:nvPr>
            <p:ph idx="1"/>
          </p:nvPr>
        </p:nvSpPr>
        <p:spPr/>
        <p:txBody>
          <a:bodyPr/>
          <a:lstStyle/>
          <a:p>
            <a:pPr marL="0" indent="0">
              <a:buNone/>
            </a:pPr>
            <a:r>
              <a:rPr lang="en-US" sz="2400" b="1" dirty="0"/>
              <a:t>Learning Objective 4</a:t>
            </a:r>
            <a:endParaRPr lang="en-US" sz="2400" dirty="0"/>
          </a:p>
          <a:p>
            <a:r>
              <a:rPr lang="en-US" sz="2400" i="1" dirty="0"/>
              <a:t>Describe human-centered XR design process:</a:t>
            </a:r>
            <a:endParaRPr lang="en-US" sz="2400" dirty="0"/>
          </a:p>
          <a:p>
            <a:pPr lvl="1"/>
            <a:r>
              <a:rPr lang="en-US" sz="2000" u="sng" dirty="0"/>
              <a:t>Process</a:t>
            </a:r>
            <a:r>
              <a:rPr lang="en-US" sz="2000" dirty="0"/>
              <a:t>: Describe elements of human-centered XR design process</a:t>
            </a:r>
          </a:p>
          <a:p>
            <a:pPr lvl="1"/>
            <a:r>
              <a:rPr lang="en-US" sz="2000" u="sng" dirty="0">
                <a:solidFill>
                  <a:srgbClr val="D9D9D9"/>
                </a:solidFill>
              </a:rPr>
              <a:t>Design Efficacy:</a:t>
            </a:r>
            <a:r>
              <a:rPr lang="en-US" sz="2000" dirty="0">
                <a:solidFill>
                  <a:srgbClr val="D9D9D9"/>
                </a:solidFill>
              </a:rPr>
              <a:t> Describe  what drives XR design efficacy</a:t>
            </a:r>
          </a:p>
          <a:p>
            <a:pPr lvl="1"/>
            <a:r>
              <a:rPr lang="en-US" sz="2000" u="sng" dirty="0">
                <a:solidFill>
                  <a:srgbClr val="D9D9D9"/>
                </a:solidFill>
              </a:rPr>
              <a:t>Training Efficacy:</a:t>
            </a:r>
            <a:r>
              <a:rPr lang="en-US" sz="2000" dirty="0">
                <a:solidFill>
                  <a:srgbClr val="D9D9D9"/>
                </a:solidFill>
              </a:rPr>
              <a:t> Describe what drives XR training efficacy</a:t>
            </a:r>
          </a:p>
          <a:p>
            <a:endParaRPr lang="en-US" sz="2400" dirty="0"/>
          </a:p>
        </p:txBody>
      </p:sp>
    </p:spTree>
    <p:extLst>
      <p:ext uri="{BB962C8B-B14F-4D97-AF65-F5344CB8AC3E}">
        <p14:creationId xmlns:p14="http://schemas.microsoft.com/office/powerpoint/2010/main" val="818665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13E8A-F43B-5342-A291-27E6FA665B2C}"/>
              </a:ext>
            </a:extLst>
          </p:cNvPr>
          <p:cNvSpPr>
            <a:spLocks noGrp="1"/>
          </p:cNvSpPr>
          <p:nvPr>
            <p:ph type="title"/>
          </p:nvPr>
        </p:nvSpPr>
        <p:spPr>
          <a:xfrm>
            <a:off x="1625496" y="152400"/>
            <a:ext cx="8691621" cy="795130"/>
          </a:xfrm>
        </p:spPr>
        <p:txBody>
          <a:bodyPr/>
          <a:lstStyle/>
          <a:p>
            <a:r>
              <a:rPr lang="en-US" dirty="0"/>
              <a:t>Human-Centered Approach to XR Development</a:t>
            </a:r>
            <a:br>
              <a:rPr lang="en-US" dirty="0"/>
            </a:br>
            <a:endParaRPr lang="en-US" dirty="0"/>
          </a:p>
        </p:txBody>
      </p:sp>
      <p:pic>
        <p:nvPicPr>
          <p:cNvPr id="12" name="Picture 11">
            <a:extLst>
              <a:ext uri="{FF2B5EF4-FFF2-40B4-BE49-F238E27FC236}">
                <a16:creationId xmlns:a16="http://schemas.microsoft.com/office/drawing/2014/main" id="{4FE6071B-0C73-6046-9A22-5ABAAAB7F86E}"/>
              </a:ext>
            </a:extLst>
          </p:cNvPr>
          <p:cNvPicPr>
            <a:picLocks noChangeAspect="1"/>
          </p:cNvPicPr>
          <p:nvPr/>
        </p:nvPicPr>
        <p:blipFill>
          <a:blip r:embed="rId2"/>
          <a:stretch>
            <a:fillRect/>
          </a:stretch>
        </p:blipFill>
        <p:spPr>
          <a:xfrm>
            <a:off x="920750" y="1676400"/>
            <a:ext cx="10350500" cy="3505200"/>
          </a:xfrm>
          <a:prstGeom prst="rect">
            <a:avLst/>
          </a:prstGeom>
        </p:spPr>
      </p:pic>
      <p:grpSp>
        <p:nvGrpSpPr>
          <p:cNvPr id="13" name="Group 12">
            <a:extLst>
              <a:ext uri="{FF2B5EF4-FFF2-40B4-BE49-F238E27FC236}">
                <a16:creationId xmlns:a16="http://schemas.microsoft.com/office/drawing/2014/main" id="{BA0F842E-9447-644F-8C3B-0424186CAF2B}"/>
              </a:ext>
            </a:extLst>
          </p:cNvPr>
          <p:cNvGrpSpPr/>
          <p:nvPr/>
        </p:nvGrpSpPr>
        <p:grpSpPr>
          <a:xfrm>
            <a:off x="10329244" y="0"/>
            <a:ext cx="1781501" cy="795130"/>
            <a:chOff x="-754013" y="1256821"/>
            <a:chExt cx="2599797" cy="1052485"/>
          </a:xfrm>
        </p:grpSpPr>
        <p:sp>
          <p:nvSpPr>
            <p:cNvPr id="14" name="Rounded Rectangle 13">
              <a:extLst>
                <a:ext uri="{FF2B5EF4-FFF2-40B4-BE49-F238E27FC236}">
                  <a16:creationId xmlns:a16="http://schemas.microsoft.com/office/drawing/2014/main" id="{BA5758BE-8333-7445-B78C-3006A3F18270}"/>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ounded Rectangle 4">
              <a:extLst>
                <a:ext uri="{FF2B5EF4-FFF2-40B4-BE49-F238E27FC236}">
                  <a16:creationId xmlns:a16="http://schemas.microsoft.com/office/drawing/2014/main" id="{F62AA57F-9D95-A94C-A297-A12C52110832}"/>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Take a Human-Centered Approach to XR Development</a:t>
              </a:r>
            </a:p>
            <a:p>
              <a:pPr lvl="0" algn="ctr" defTabSz="800100">
                <a:lnSpc>
                  <a:spcPct val="90000"/>
                </a:lnSpc>
                <a:spcAft>
                  <a:spcPct val="35000"/>
                </a:spcAft>
              </a:pPr>
              <a:endParaRPr lang="en-US" sz="1100" dirty="0">
                <a:solidFill>
                  <a:schemeClr val="tx1"/>
                </a:solidFill>
              </a:endParaRPr>
            </a:p>
          </p:txBody>
        </p:sp>
      </p:grpSp>
      <p:sp>
        <p:nvSpPr>
          <p:cNvPr id="7" name="TextBox 6">
            <a:extLst>
              <a:ext uri="{FF2B5EF4-FFF2-40B4-BE49-F238E27FC236}">
                <a16:creationId xmlns:a16="http://schemas.microsoft.com/office/drawing/2014/main" id="{0DA52D37-EF82-3D4F-BFE7-AB9361A6A9DF}"/>
              </a:ext>
            </a:extLst>
          </p:cNvPr>
          <p:cNvSpPr txBox="1"/>
          <p:nvPr/>
        </p:nvSpPr>
        <p:spPr>
          <a:xfrm>
            <a:off x="3601057" y="5357714"/>
            <a:ext cx="4989891" cy="757130"/>
          </a:xfrm>
          <a:prstGeom prst="rect">
            <a:avLst/>
          </a:prstGeom>
          <a:noFill/>
        </p:spPr>
        <p:txBody>
          <a:bodyPr wrap="none" rtlCol="0">
            <a:spAutoFit/>
          </a:bodyPr>
          <a:lstStyle/>
          <a:p>
            <a:pPr algn="ctr">
              <a:lnSpc>
                <a:spcPct val="90000"/>
              </a:lnSpc>
            </a:pPr>
            <a:r>
              <a:rPr lang="en-US" sz="2400" i="1" dirty="0">
                <a:latin typeface="Arial" panose="020B0604020202020204" pitchFamily="34" charset="0"/>
                <a:cs typeface="Arial" panose="020B0604020202020204" pitchFamily="34" charset="0"/>
              </a:rPr>
              <a:t>It is not just the AR/VR technology, </a:t>
            </a:r>
          </a:p>
          <a:p>
            <a:pPr algn="ctr">
              <a:lnSpc>
                <a:spcPct val="90000"/>
              </a:lnSpc>
            </a:pPr>
            <a:r>
              <a:rPr lang="en-US" sz="2400" i="1" dirty="0">
                <a:latin typeface="Arial" panose="020B0604020202020204" pitchFamily="34" charset="0"/>
                <a:cs typeface="Arial" panose="020B0604020202020204" pitchFamily="34" charset="0"/>
              </a:rPr>
              <a:t>It is the </a:t>
            </a:r>
            <a:r>
              <a:rPr lang="en-US" sz="2400" i="1" u="sng" dirty="0">
                <a:latin typeface="Arial" panose="020B0604020202020204" pitchFamily="34" charset="0"/>
                <a:cs typeface="Arial" panose="020B0604020202020204" pitchFamily="34" charset="0"/>
              </a:rPr>
              <a:t>process</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6199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69" name="Group 25">
            <a:extLst>
              <a:ext uri="{FF2B5EF4-FFF2-40B4-BE49-F238E27FC236}">
                <a16:creationId xmlns:a16="http://schemas.microsoft.com/office/drawing/2014/main" id="{AFBFA36A-984A-9546-B1F3-7CEC9BA0D8CF}"/>
              </a:ext>
            </a:extLst>
          </p:cNvPr>
          <p:cNvGrpSpPr>
            <a:grpSpLocks/>
          </p:cNvGrpSpPr>
          <p:nvPr/>
        </p:nvGrpSpPr>
        <p:grpSpPr bwMode="auto">
          <a:xfrm>
            <a:off x="1647987" y="852487"/>
            <a:ext cx="9144000" cy="5329238"/>
            <a:chOff x="0" y="48"/>
            <a:chExt cx="5760" cy="3357"/>
          </a:xfrm>
        </p:grpSpPr>
        <p:grpSp>
          <p:nvGrpSpPr>
            <p:cNvPr id="6160" name="Group 16">
              <a:extLst>
                <a:ext uri="{FF2B5EF4-FFF2-40B4-BE49-F238E27FC236}">
                  <a16:creationId xmlns:a16="http://schemas.microsoft.com/office/drawing/2014/main" id="{4B998E17-826D-F44C-AF56-AD688947C794}"/>
                </a:ext>
              </a:extLst>
            </p:cNvPr>
            <p:cNvGrpSpPr>
              <a:grpSpLocks/>
            </p:cNvGrpSpPr>
            <p:nvPr/>
          </p:nvGrpSpPr>
          <p:grpSpPr bwMode="auto">
            <a:xfrm>
              <a:off x="288" y="1416"/>
              <a:ext cx="5184" cy="864"/>
              <a:chOff x="384" y="1392"/>
              <a:chExt cx="5184" cy="864"/>
            </a:xfrm>
          </p:grpSpPr>
          <p:sp>
            <p:nvSpPr>
              <p:cNvPr id="6153" name="Rectangle 9">
                <a:extLst>
                  <a:ext uri="{FF2B5EF4-FFF2-40B4-BE49-F238E27FC236}">
                    <a16:creationId xmlns:a16="http://schemas.microsoft.com/office/drawing/2014/main" id="{97ADB6D8-AAC7-DC49-9E20-9AC178FF8067}"/>
                  </a:ext>
                </a:extLst>
              </p:cNvPr>
              <p:cNvSpPr>
                <a:spLocks noChangeArrowheads="1"/>
              </p:cNvSpPr>
              <p:nvPr/>
            </p:nvSpPr>
            <p:spPr bwMode="auto">
              <a:xfrm>
                <a:off x="384" y="1392"/>
                <a:ext cx="2496" cy="864"/>
              </a:xfrm>
              <a:prstGeom prst="rect">
                <a:avLst/>
              </a:prstGeom>
              <a:gradFill rotWithShape="1">
                <a:gsLst>
                  <a:gs pos="0">
                    <a:schemeClr val="bg2">
                      <a:alpha val="37000"/>
                    </a:schemeClr>
                  </a:gs>
                  <a:gs pos="100000">
                    <a:schemeClr val="bg1">
                      <a:alpha val="16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200" b="1" dirty="0"/>
                  <a:t>Training Design</a:t>
                </a:r>
              </a:p>
              <a:p>
                <a:r>
                  <a:rPr lang="en-US" altLang="en-US" sz="1200" dirty="0"/>
                  <a:t>Specify composition of material to be trained</a:t>
                </a:r>
              </a:p>
              <a:p>
                <a:r>
                  <a:rPr lang="en-US" altLang="en-US" sz="1200" dirty="0"/>
                  <a:t>Characterize target training community</a:t>
                </a:r>
              </a:p>
              <a:p>
                <a:r>
                  <a:rPr lang="en-US" altLang="en-US" sz="1200" dirty="0"/>
                  <a:t>Estimate cost of delivery</a:t>
                </a:r>
              </a:p>
              <a:p>
                <a:r>
                  <a:rPr lang="en-US" altLang="en-US" sz="1200" dirty="0"/>
                  <a:t>Identify operational requirements</a:t>
                </a:r>
              </a:p>
            </p:txBody>
          </p:sp>
          <p:sp>
            <p:nvSpPr>
              <p:cNvPr id="6154" name="Rectangle 10">
                <a:extLst>
                  <a:ext uri="{FF2B5EF4-FFF2-40B4-BE49-F238E27FC236}">
                    <a16:creationId xmlns:a16="http://schemas.microsoft.com/office/drawing/2014/main" id="{0474CD1B-1639-0549-850D-4D6EAE32C287}"/>
                  </a:ext>
                </a:extLst>
              </p:cNvPr>
              <p:cNvSpPr>
                <a:spLocks noChangeArrowheads="1"/>
              </p:cNvSpPr>
              <p:nvPr/>
            </p:nvSpPr>
            <p:spPr bwMode="auto">
              <a:xfrm>
                <a:off x="3600" y="1584"/>
                <a:ext cx="1968" cy="630"/>
              </a:xfrm>
              <a:prstGeom prst="rect">
                <a:avLst/>
              </a:prstGeom>
              <a:gradFill rotWithShape="1">
                <a:gsLst>
                  <a:gs pos="0">
                    <a:schemeClr val="bg2">
                      <a:alpha val="33000"/>
                    </a:schemeClr>
                  </a:gs>
                  <a:gs pos="100000">
                    <a:schemeClr val="bg1">
                      <a:alpha val="11000"/>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200" b="1" dirty="0"/>
                  <a:t>Outcomes:</a:t>
                </a:r>
              </a:p>
              <a:p>
                <a:r>
                  <a:rPr lang="en-US" altLang="en-US" sz="1200" dirty="0"/>
                  <a:t>Blended training solution</a:t>
                </a:r>
              </a:p>
              <a:p>
                <a:r>
                  <a:rPr lang="en-US" altLang="en-US" sz="1200" dirty="0"/>
                  <a:t>Measures of effectiveness (MOE)</a:t>
                </a:r>
              </a:p>
              <a:p>
                <a:r>
                  <a:rPr lang="en-US" altLang="en-US" sz="1200" dirty="0"/>
                  <a:t>Measures of performance (MOP)</a:t>
                </a:r>
              </a:p>
            </p:txBody>
          </p:sp>
          <p:sp>
            <p:nvSpPr>
              <p:cNvPr id="6155" name="Line 11">
                <a:extLst>
                  <a:ext uri="{FF2B5EF4-FFF2-40B4-BE49-F238E27FC236}">
                    <a16:creationId xmlns:a16="http://schemas.microsoft.com/office/drawing/2014/main" id="{4B64174B-1F67-2E44-B5D2-FE91AFB324A1}"/>
                  </a:ext>
                </a:extLst>
              </p:cNvPr>
              <p:cNvSpPr>
                <a:spLocks noChangeShapeType="1"/>
              </p:cNvSpPr>
              <p:nvPr/>
            </p:nvSpPr>
            <p:spPr bwMode="auto">
              <a:xfrm>
                <a:off x="2880" y="1824"/>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6159" name="Group 15">
              <a:extLst>
                <a:ext uri="{FF2B5EF4-FFF2-40B4-BE49-F238E27FC236}">
                  <a16:creationId xmlns:a16="http://schemas.microsoft.com/office/drawing/2014/main" id="{2501AF29-93D6-4341-9C90-DE12D2892F62}"/>
                </a:ext>
              </a:extLst>
            </p:cNvPr>
            <p:cNvGrpSpPr>
              <a:grpSpLocks/>
            </p:cNvGrpSpPr>
            <p:nvPr/>
          </p:nvGrpSpPr>
          <p:grpSpPr bwMode="auto">
            <a:xfrm>
              <a:off x="576" y="2774"/>
              <a:ext cx="5184" cy="631"/>
              <a:chOff x="576" y="2975"/>
              <a:chExt cx="5184" cy="631"/>
            </a:xfrm>
          </p:grpSpPr>
          <p:sp>
            <p:nvSpPr>
              <p:cNvPr id="6156" name="Rectangle 12">
                <a:extLst>
                  <a:ext uri="{FF2B5EF4-FFF2-40B4-BE49-F238E27FC236}">
                    <a16:creationId xmlns:a16="http://schemas.microsoft.com/office/drawing/2014/main" id="{27738719-1A97-964E-814C-C7818A3843F4}"/>
                  </a:ext>
                </a:extLst>
              </p:cNvPr>
              <p:cNvSpPr>
                <a:spLocks noChangeArrowheads="1"/>
              </p:cNvSpPr>
              <p:nvPr/>
            </p:nvSpPr>
            <p:spPr bwMode="auto">
              <a:xfrm>
                <a:off x="576" y="2976"/>
                <a:ext cx="2496" cy="630"/>
              </a:xfrm>
              <a:prstGeom prst="rect">
                <a:avLst/>
              </a:prstGeom>
              <a:gradFill rotWithShape="1">
                <a:gsLst>
                  <a:gs pos="0">
                    <a:schemeClr val="bg2">
                      <a:alpha val="37000"/>
                    </a:schemeClr>
                  </a:gs>
                  <a:gs pos="100000">
                    <a:schemeClr val="bg1">
                      <a:alpha val="16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200" b="1" dirty="0"/>
                  <a:t>Training Metrics</a:t>
                </a:r>
              </a:p>
              <a:p>
                <a:r>
                  <a:rPr lang="en-US" altLang="en-US" sz="1200" dirty="0"/>
                  <a:t>Develop training metrics that link training objectives to operational requirements MOEs and MOPs</a:t>
                </a:r>
              </a:p>
              <a:p>
                <a:endParaRPr lang="en-US" altLang="en-US" sz="1200" dirty="0"/>
              </a:p>
            </p:txBody>
          </p:sp>
          <p:sp>
            <p:nvSpPr>
              <p:cNvPr id="6157" name="Rectangle 13">
                <a:extLst>
                  <a:ext uri="{FF2B5EF4-FFF2-40B4-BE49-F238E27FC236}">
                    <a16:creationId xmlns:a16="http://schemas.microsoft.com/office/drawing/2014/main" id="{43DD71E4-84A0-F04F-B5A1-777C28BAF08F}"/>
                  </a:ext>
                </a:extLst>
              </p:cNvPr>
              <p:cNvSpPr>
                <a:spLocks noChangeArrowheads="1"/>
              </p:cNvSpPr>
              <p:nvPr/>
            </p:nvSpPr>
            <p:spPr bwMode="auto">
              <a:xfrm>
                <a:off x="3792" y="2975"/>
                <a:ext cx="1968" cy="630"/>
              </a:xfrm>
              <a:prstGeom prst="rect">
                <a:avLst/>
              </a:prstGeom>
              <a:gradFill rotWithShape="1">
                <a:gsLst>
                  <a:gs pos="0">
                    <a:schemeClr val="bg2">
                      <a:alpha val="33000"/>
                    </a:schemeClr>
                  </a:gs>
                  <a:gs pos="100000">
                    <a:schemeClr val="bg1">
                      <a:alpha val="11000"/>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200" b="1" dirty="0"/>
                  <a:t>Outcomes:</a:t>
                </a:r>
              </a:p>
              <a:p>
                <a:r>
                  <a:rPr lang="en-US" altLang="en-US" sz="1200" dirty="0"/>
                  <a:t>Process measures</a:t>
                </a:r>
              </a:p>
              <a:p>
                <a:r>
                  <a:rPr lang="en-US" altLang="en-US" sz="1200" dirty="0"/>
                  <a:t>Outcome measures (skill-based, cognitive, attitudinal, physiological)</a:t>
                </a:r>
              </a:p>
            </p:txBody>
          </p:sp>
          <p:sp>
            <p:nvSpPr>
              <p:cNvPr id="6158" name="Line 14">
                <a:extLst>
                  <a:ext uri="{FF2B5EF4-FFF2-40B4-BE49-F238E27FC236}">
                    <a16:creationId xmlns:a16="http://schemas.microsoft.com/office/drawing/2014/main" id="{689A45B0-4183-814E-A441-17FCCA9F8B65}"/>
                  </a:ext>
                </a:extLst>
              </p:cNvPr>
              <p:cNvSpPr>
                <a:spLocks noChangeShapeType="1"/>
              </p:cNvSpPr>
              <p:nvPr/>
            </p:nvSpPr>
            <p:spPr bwMode="auto">
              <a:xfrm>
                <a:off x="3072" y="3288"/>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6164" name="Group 20">
              <a:extLst>
                <a:ext uri="{FF2B5EF4-FFF2-40B4-BE49-F238E27FC236}">
                  <a16:creationId xmlns:a16="http://schemas.microsoft.com/office/drawing/2014/main" id="{456AC965-E6CA-9B45-8766-767805EAF271}"/>
                </a:ext>
              </a:extLst>
            </p:cNvPr>
            <p:cNvGrpSpPr>
              <a:grpSpLocks/>
            </p:cNvGrpSpPr>
            <p:nvPr/>
          </p:nvGrpSpPr>
          <p:grpSpPr bwMode="auto">
            <a:xfrm>
              <a:off x="0" y="48"/>
              <a:ext cx="5184" cy="1056"/>
              <a:chOff x="0" y="1104"/>
              <a:chExt cx="5184" cy="1056"/>
            </a:xfrm>
          </p:grpSpPr>
          <p:sp>
            <p:nvSpPr>
              <p:cNvPr id="6161" name="Rectangle 17">
                <a:extLst>
                  <a:ext uri="{FF2B5EF4-FFF2-40B4-BE49-F238E27FC236}">
                    <a16:creationId xmlns:a16="http://schemas.microsoft.com/office/drawing/2014/main" id="{0E5256AF-3388-AD46-8949-5628718B3CC6}"/>
                  </a:ext>
                </a:extLst>
              </p:cNvPr>
              <p:cNvSpPr>
                <a:spLocks noChangeArrowheads="1"/>
              </p:cNvSpPr>
              <p:nvPr/>
            </p:nvSpPr>
            <p:spPr bwMode="auto">
              <a:xfrm>
                <a:off x="0" y="1104"/>
                <a:ext cx="2496" cy="864"/>
              </a:xfrm>
              <a:prstGeom prst="rect">
                <a:avLst/>
              </a:prstGeom>
              <a:gradFill rotWithShape="1">
                <a:gsLst>
                  <a:gs pos="0">
                    <a:schemeClr val="bg2">
                      <a:alpha val="37000"/>
                    </a:schemeClr>
                  </a:gs>
                  <a:gs pos="100000">
                    <a:schemeClr val="bg1">
                      <a:alpha val="16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200" b="1" dirty="0"/>
                  <a:t>Training Needs Analysis</a:t>
                </a:r>
              </a:p>
              <a:p>
                <a:r>
                  <a:rPr lang="en-US" altLang="en-US" sz="1200" dirty="0"/>
                  <a:t>Characterize target users and target environment </a:t>
                </a:r>
              </a:p>
              <a:p>
                <a:r>
                  <a:rPr lang="en-US" altLang="en-US" sz="1200" dirty="0"/>
                  <a:t>Identify critical performance gap(s)</a:t>
                </a:r>
              </a:p>
              <a:p>
                <a:r>
                  <a:rPr lang="en-US" altLang="en-US" sz="1200" dirty="0"/>
                  <a:t>Collect operational data</a:t>
                </a:r>
              </a:p>
              <a:p>
                <a:r>
                  <a:rPr lang="en-US" altLang="en-US" sz="1200" dirty="0"/>
                  <a:t>Develop models, metrics, fidelity requirements, and scenarios</a:t>
                </a:r>
              </a:p>
            </p:txBody>
          </p:sp>
          <p:sp>
            <p:nvSpPr>
              <p:cNvPr id="6162" name="Rectangle 18">
                <a:extLst>
                  <a:ext uri="{FF2B5EF4-FFF2-40B4-BE49-F238E27FC236}">
                    <a16:creationId xmlns:a16="http://schemas.microsoft.com/office/drawing/2014/main" id="{35E213DD-842B-3C4B-833D-6AB945BBD3C9}"/>
                  </a:ext>
                </a:extLst>
              </p:cNvPr>
              <p:cNvSpPr>
                <a:spLocks noChangeArrowheads="1"/>
              </p:cNvSpPr>
              <p:nvPr/>
            </p:nvSpPr>
            <p:spPr bwMode="auto">
              <a:xfrm>
                <a:off x="3216" y="1296"/>
                <a:ext cx="1968" cy="864"/>
              </a:xfrm>
              <a:prstGeom prst="rect">
                <a:avLst/>
              </a:prstGeom>
              <a:gradFill rotWithShape="1">
                <a:gsLst>
                  <a:gs pos="0">
                    <a:schemeClr val="bg2">
                      <a:alpha val="33000"/>
                    </a:schemeClr>
                  </a:gs>
                  <a:gs pos="100000">
                    <a:schemeClr val="bg1">
                      <a:alpha val="11000"/>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200" b="1" dirty="0"/>
                  <a:t>Outcomes:</a:t>
                </a:r>
              </a:p>
              <a:p>
                <a:r>
                  <a:rPr lang="en-US" altLang="en-US" sz="1200" dirty="0"/>
                  <a:t>User profile(s)</a:t>
                </a:r>
              </a:p>
              <a:p>
                <a:r>
                  <a:rPr lang="en-US" altLang="en-US" sz="1200" dirty="0"/>
                  <a:t>Establish training goals and objectives</a:t>
                </a:r>
              </a:p>
              <a:p>
                <a:r>
                  <a:rPr lang="en-US" altLang="en-US" sz="1200" dirty="0"/>
                  <a:t>Fidelity requirements</a:t>
                </a:r>
              </a:p>
              <a:p>
                <a:r>
                  <a:rPr lang="en-US" altLang="en-US" sz="1200" dirty="0"/>
                  <a:t>Training needs analysis matrix</a:t>
                </a:r>
              </a:p>
            </p:txBody>
          </p:sp>
          <p:sp>
            <p:nvSpPr>
              <p:cNvPr id="6163" name="Line 19">
                <a:extLst>
                  <a:ext uri="{FF2B5EF4-FFF2-40B4-BE49-F238E27FC236}">
                    <a16:creationId xmlns:a16="http://schemas.microsoft.com/office/drawing/2014/main" id="{90E55347-7EC6-FB45-BF35-B2068E873CDD}"/>
                  </a:ext>
                </a:extLst>
              </p:cNvPr>
              <p:cNvSpPr>
                <a:spLocks noChangeShapeType="1"/>
              </p:cNvSpPr>
              <p:nvPr/>
            </p:nvSpPr>
            <p:spPr bwMode="auto">
              <a:xfrm>
                <a:off x="2496" y="1536"/>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6167" name="AutoShape 23">
              <a:extLst>
                <a:ext uri="{FF2B5EF4-FFF2-40B4-BE49-F238E27FC236}">
                  <a16:creationId xmlns:a16="http://schemas.microsoft.com/office/drawing/2014/main" id="{7D150C69-8FF3-FA42-AAAD-D0EFE057F3DB}"/>
                </a:ext>
              </a:extLst>
            </p:cNvPr>
            <p:cNvSpPr>
              <a:spLocks noChangeArrowheads="1"/>
            </p:cNvSpPr>
            <p:nvPr/>
          </p:nvSpPr>
          <p:spPr bwMode="auto">
            <a:xfrm>
              <a:off x="1056" y="912"/>
              <a:ext cx="384" cy="480"/>
            </a:xfrm>
            <a:prstGeom prst="downArrow">
              <a:avLst>
                <a:gd name="adj1" fmla="val 50000"/>
                <a:gd name="adj2" fmla="val 31250"/>
              </a:avLst>
            </a:prstGeom>
            <a:gradFill rotWithShape="1">
              <a:gsLst>
                <a:gs pos="0">
                  <a:schemeClr val="bg2"/>
                </a:gs>
                <a:gs pos="100000">
                  <a:schemeClr val="bg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168" name="AutoShape 24">
              <a:extLst>
                <a:ext uri="{FF2B5EF4-FFF2-40B4-BE49-F238E27FC236}">
                  <a16:creationId xmlns:a16="http://schemas.microsoft.com/office/drawing/2014/main" id="{20C137E9-07FD-C04E-959D-92EABB3ADC8B}"/>
                </a:ext>
              </a:extLst>
            </p:cNvPr>
            <p:cNvSpPr>
              <a:spLocks noChangeArrowheads="1"/>
            </p:cNvSpPr>
            <p:nvPr/>
          </p:nvSpPr>
          <p:spPr bwMode="auto">
            <a:xfrm>
              <a:off x="1440" y="2277"/>
              <a:ext cx="384" cy="480"/>
            </a:xfrm>
            <a:prstGeom prst="downArrow">
              <a:avLst>
                <a:gd name="adj1" fmla="val 50000"/>
                <a:gd name="adj2" fmla="val 31250"/>
              </a:avLst>
            </a:prstGeom>
            <a:gradFill rotWithShape="1">
              <a:gsLst>
                <a:gs pos="0">
                  <a:schemeClr val="bg2"/>
                </a:gs>
                <a:gs pos="100000">
                  <a:schemeClr val="bg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17" name="Title 1">
            <a:extLst>
              <a:ext uri="{FF2B5EF4-FFF2-40B4-BE49-F238E27FC236}">
                <a16:creationId xmlns:a16="http://schemas.microsoft.com/office/drawing/2014/main" id="{AC39B7A9-7AF3-794B-AE38-5C210491F88B}"/>
              </a:ext>
            </a:extLst>
          </p:cNvPr>
          <p:cNvSpPr>
            <a:spLocks noGrp="1"/>
          </p:cNvSpPr>
          <p:nvPr>
            <p:ph type="title"/>
          </p:nvPr>
        </p:nvSpPr>
        <p:spPr>
          <a:xfrm>
            <a:off x="1625496" y="152400"/>
            <a:ext cx="8691621" cy="795130"/>
          </a:xfrm>
        </p:spPr>
        <p:txBody>
          <a:bodyPr/>
          <a:lstStyle/>
          <a:p>
            <a:r>
              <a:rPr lang="en-US" dirty="0"/>
              <a:t>Human-Centered Approach to XR Development</a:t>
            </a:r>
            <a:br>
              <a:rPr lang="en-US" dirty="0"/>
            </a:br>
            <a:endParaRPr lang="en-US" dirty="0"/>
          </a:p>
        </p:txBody>
      </p:sp>
      <p:grpSp>
        <p:nvGrpSpPr>
          <p:cNvPr id="18" name="Group 17">
            <a:extLst>
              <a:ext uri="{FF2B5EF4-FFF2-40B4-BE49-F238E27FC236}">
                <a16:creationId xmlns:a16="http://schemas.microsoft.com/office/drawing/2014/main" id="{249CC8D3-E1EF-984D-94BA-623D3DE70880}"/>
              </a:ext>
            </a:extLst>
          </p:cNvPr>
          <p:cNvGrpSpPr/>
          <p:nvPr/>
        </p:nvGrpSpPr>
        <p:grpSpPr>
          <a:xfrm>
            <a:off x="10329244" y="0"/>
            <a:ext cx="1781501" cy="795130"/>
            <a:chOff x="-754013" y="1256821"/>
            <a:chExt cx="2599797" cy="1052485"/>
          </a:xfrm>
        </p:grpSpPr>
        <p:sp>
          <p:nvSpPr>
            <p:cNvPr id="19" name="Rounded Rectangle 18">
              <a:extLst>
                <a:ext uri="{FF2B5EF4-FFF2-40B4-BE49-F238E27FC236}">
                  <a16:creationId xmlns:a16="http://schemas.microsoft.com/office/drawing/2014/main" id="{80FFCC77-F3CF-364F-9EC4-09327203B268}"/>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ounded Rectangle 4">
              <a:extLst>
                <a:ext uri="{FF2B5EF4-FFF2-40B4-BE49-F238E27FC236}">
                  <a16:creationId xmlns:a16="http://schemas.microsoft.com/office/drawing/2014/main" id="{8565BD21-946B-854F-91BB-420566F0F09E}"/>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Take a Human-Centered Approach to XR Development</a:t>
              </a:r>
            </a:p>
            <a:p>
              <a:pPr lvl="0" algn="ctr" defTabSz="800100">
                <a:lnSpc>
                  <a:spcPct val="90000"/>
                </a:lnSpc>
                <a:spcAft>
                  <a:spcPct val="35000"/>
                </a:spcAft>
              </a:pPr>
              <a:endParaRPr lang="en-US" sz="1100" dirty="0">
                <a:solidFill>
                  <a:schemeClr val="tx1"/>
                </a:solidFill>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9342E-5520-4048-9C15-8B785922630E}"/>
              </a:ext>
            </a:extLst>
          </p:cNvPr>
          <p:cNvSpPr>
            <a:spLocks noGrp="1"/>
          </p:cNvSpPr>
          <p:nvPr>
            <p:ph idx="1"/>
          </p:nvPr>
        </p:nvSpPr>
        <p:spPr/>
        <p:txBody>
          <a:bodyPr/>
          <a:lstStyle/>
          <a:p>
            <a:pPr marL="0" indent="0">
              <a:buNone/>
            </a:pPr>
            <a:r>
              <a:rPr lang="en-US" sz="2400" b="1" dirty="0"/>
              <a:t>Learning Objective 4</a:t>
            </a:r>
            <a:endParaRPr lang="en-US" sz="2400" dirty="0"/>
          </a:p>
          <a:p>
            <a:r>
              <a:rPr lang="en-US" sz="2400" i="1" dirty="0"/>
              <a:t>Describe human-centered XR design process:</a:t>
            </a:r>
            <a:endParaRPr lang="en-US" sz="2400" dirty="0"/>
          </a:p>
          <a:p>
            <a:pPr lvl="1"/>
            <a:r>
              <a:rPr lang="en-US" sz="2000" u="sng" dirty="0">
                <a:solidFill>
                  <a:srgbClr val="D9D9D9"/>
                </a:solidFill>
              </a:rPr>
              <a:t>Process</a:t>
            </a:r>
            <a:r>
              <a:rPr lang="en-US" sz="2000" dirty="0">
                <a:solidFill>
                  <a:srgbClr val="D9D9D9"/>
                </a:solidFill>
              </a:rPr>
              <a:t>: Describe elements of human-centered XR design process</a:t>
            </a:r>
          </a:p>
          <a:p>
            <a:pPr lvl="1"/>
            <a:r>
              <a:rPr lang="en-US" sz="2000" u="sng" dirty="0"/>
              <a:t>Design Efficacy:</a:t>
            </a:r>
            <a:r>
              <a:rPr lang="en-US" sz="2000" dirty="0"/>
              <a:t> Describe what drives XR design efficacy</a:t>
            </a:r>
          </a:p>
          <a:p>
            <a:pPr lvl="1"/>
            <a:r>
              <a:rPr lang="en-US" sz="2000" u="sng" dirty="0">
                <a:solidFill>
                  <a:srgbClr val="D9D9D9"/>
                </a:solidFill>
              </a:rPr>
              <a:t>Training Efficacy:</a:t>
            </a:r>
            <a:r>
              <a:rPr lang="en-US" sz="2000" dirty="0">
                <a:solidFill>
                  <a:srgbClr val="D9D9D9"/>
                </a:solidFill>
              </a:rPr>
              <a:t> Describe what drives XR training efficacy</a:t>
            </a:r>
          </a:p>
          <a:p>
            <a:endParaRPr lang="en-US" sz="2400" dirty="0"/>
          </a:p>
        </p:txBody>
      </p:sp>
    </p:spTree>
    <p:extLst>
      <p:ext uri="{BB962C8B-B14F-4D97-AF65-F5344CB8AC3E}">
        <p14:creationId xmlns:p14="http://schemas.microsoft.com/office/powerpoint/2010/main" val="3633407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C8A0F7-89A0-0D44-A54B-61D3F3EDD16B}"/>
              </a:ext>
            </a:extLst>
          </p:cNvPr>
          <p:cNvGrpSpPr/>
          <p:nvPr/>
        </p:nvGrpSpPr>
        <p:grpSpPr>
          <a:xfrm>
            <a:off x="10329244" y="0"/>
            <a:ext cx="1781501" cy="795130"/>
            <a:chOff x="-754013" y="1256821"/>
            <a:chExt cx="2599797" cy="1052485"/>
          </a:xfrm>
        </p:grpSpPr>
        <p:sp>
          <p:nvSpPr>
            <p:cNvPr id="6" name="Rounded Rectangle 5">
              <a:extLst>
                <a:ext uri="{FF2B5EF4-FFF2-40B4-BE49-F238E27FC236}">
                  <a16:creationId xmlns:a16="http://schemas.microsoft.com/office/drawing/2014/main" id="{59D1A689-D3F8-6541-A964-13DE70BBE0CC}"/>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21245DB3-02E6-DA42-BF6C-4F7C6D5CB771}"/>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Take a Human-Centered Approach to XR Development</a:t>
              </a:r>
            </a:p>
            <a:p>
              <a:pPr lvl="0" algn="ctr" defTabSz="800100">
                <a:lnSpc>
                  <a:spcPct val="90000"/>
                </a:lnSpc>
                <a:spcAft>
                  <a:spcPct val="35000"/>
                </a:spcAft>
              </a:pPr>
              <a:endParaRPr lang="en-US" sz="1100" dirty="0">
                <a:solidFill>
                  <a:schemeClr val="tx1"/>
                </a:solidFill>
              </a:endParaRPr>
            </a:p>
          </p:txBody>
        </p:sp>
      </p:grpSp>
      <p:sp>
        <p:nvSpPr>
          <p:cNvPr id="15" name="Title 1">
            <a:extLst>
              <a:ext uri="{FF2B5EF4-FFF2-40B4-BE49-F238E27FC236}">
                <a16:creationId xmlns:a16="http://schemas.microsoft.com/office/drawing/2014/main" id="{AF6BBB89-D046-7C4A-8248-90201A4A3B30}"/>
              </a:ext>
            </a:extLst>
          </p:cNvPr>
          <p:cNvSpPr>
            <a:spLocks noGrp="1"/>
          </p:cNvSpPr>
          <p:nvPr>
            <p:ph type="title"/>
          </p:nvPr>
        </p:nvSpPr>
        <p:spPr>
          <a:xfrm>
            <a:off x="1625496" y="152400"/>
            <a:ext cx="8691621" cy="795130"/>
          </a:xfrm>
        </p:spPr>
        <p:txBody>
          <a:bodyPr/>
          <a:lstStyle/>
          <a:p>
            <a:r>
              <a:rPr lang="en-US" dirty="0"/>
              <a:t>Human-Centered Approach to XR Development</a:t>
            </a:r>
            <a:br>
              <a:rPr lang="en-US" dirty="0"/>
            </a:br>
            <a:endParaRPr lang="en-US" dirty="0"/>
          </a:p>
        </p:txBody>
      </p:sp>
      <p:sp>
        <p:nvSpPr>
          <p:cNvPr id="8" name="Title 1">
            <a:extLst>
              <a:ext uri="{FF2B5EF4-FFF2-40B4-BE49-F238E27FC236}">
                <a16:creationId xmlns:a16="http://schemas.microsoft.com/office/drawing/2014/main" id="{4737C74B-8EC8-F140-A0F6-D30B9A0F19ED}"/>
              </a:ext>
            </a:extLst>
          </p:cNvPr>
          <p:cNvSpPr txBox="1">
            <a:spLocks/>
          </p:cNvSpPr>
          <p:nvPr/>
        </p:nvSpPr>
        <p:spPr>
          <a:xfrm>
            <a:off x="300217" y="876829"/>
            <a:ext cx="14988562" cy="517350"/>
          </a:xfrm>
          <a:prstGeom prst="rect">
            <a:avLst/>
          </a:prstGeom>
        </p:spPr>
        <p:txBody>
          <a:bodyPr lIns="91434" tIns="45717" rIns="91434" bIns="45717"/>
          <a:lstStyle>
            <a:defPPr>
              <a:defRPr lang="en-US"/>
            </a:defPPr>
            <a:lvl1pPr defTabSz="685800" eaLnBrk="1" hangingPunct="1">
              <a:lnSpc>
                <a:spcPct val="90000"/>
              </a:lnSpc>
              <a:defRPr sz="2400" b="1">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Design Efficacy:</a:t>
            </a:r>
          </a:p>
        </p:txBody>
      </p:sp>
      <p:sp>
        <p:nvSpPr>
          <p:cNvPr id="9" name="Text Placeholder 2">
            <a:extLst>
              <a:ext uri="{FF2B5EF4-FFF2-40B4-BE49-F238E27FC236}">
                <a16:creationId xmlns:a16="http://schemas.microsoft.com/office/drawing/2014/main" id="{DCB01122-D789-FE4C-83D5-11DA37F9A371}"/>
              </a:ext>
            </a:extLst>
          </p:cNvPr>
          <p:cNvSpPr txBox="1">
            <a:spLocks/>
          </p:cNvSpPr>
          <p:nvPr/>
        </p:nvSpPr>
        <p:spPr>
          <a:xfrm>
            <a:off x="300217" y="1920447"/>
            <a:ext cx="10838838" cy="2082798"/>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l"/>
            <a:r>
              <a:rPr lang="en-US" sz="2400" b="1" dirty="0">
                <a:latin typeface="Arial" panose="020B0604020202020204" pitchFamily="34" charset="0"/>
                <a:cs typeface="Arial" panose="020B0604020202020204" pitchFamily="34" charset="0"/>
              </a:rPr>
              <a:t>Problem:  </a:t>
            </a:r>
          </a:p>
          <a:p>
            <a:pPr lvl="1"/>
            <a:r>
              <a:rPr lang="en-US" sz="2000" dirty="0">
                <a:latin typeface="Arial" panose="020B0604020202020204" pitchFamily="34" charset="0"/>
                <a:cs typeface="Arial" panose="020B0604020202020204" pitchFamily="34" charset="0"/>
              </a:rPr>
              <a:t>Sensory cue fidelity in XR is different than in real world </a:t>
            </a:r>
          </a:p>
          <a:p>
            <a:pPr lvl="1"/>
            <a:r>
              <a:rPr lang="en-US" sz="2000" dirty="0">
                <a:latin typeface="Arial" panose="020B0604020202020204" pitchFamily="34" charset="0"/>
                <a:cs typeface="Arial" panose="020B0604020202020204" pitchFamily="34" charset="0"/>
              </a:rPr>
              <a:t>Cost of training higher with increase in fidelity</a:t>
            </a:r>
          </a:p>
          <a:p>
            <a:pPr lvl="1"/>
            <a:r>
              <a:rPr lang="en-US" sz="2000" dirty="0">
                <a:latin typeface="Arial" panose="020B0604020202020204" pitchFamily="34" charset="0"/>
                <a:cs typeface="Arial" panose="020B0604020202020204" pitchFamily="34" charset="0"/>
              </a:rPr>
              <a:t>Lack of relationship between fidelity and training objectives </a:t>
            </a:r>
          </a:p>
          <a:p>
            <a:pPr algn="l"/>
            <a:r>
              <a:rPr lang="en-US" sz="2400" b="1" dirty="0">
                <a:latin typeface="Arial" panose="020B0604020202020204" pitchFamily="34" charset="0"/>
                <a:cs typeface="Arial" panose="020B0604020202020204" pitchFamily="34" charset="0"/>
              </a:rPr>
              <a:t>Evaluation:</a:t>
            </a:r>
          </a:p>
          <a:p>
            <a:pPr lvl="1"/>
            <a:r>
              <a:rPr lang="en-US" sz="2000" dirty="0">
                <a:latin typeface="Arial" panose="020B0604020202020204" pitchFamily="34" charset="0"/>
                <a:cs typeface="Arial" panose="020B0604020202020204" pitchFamily="34" charset="0"/>
              </a:rPr>
              <a:t>Training Needs Analysis (TNA) and Sensory Task Analysis (STA) data used to align training objectives with requisite sensory cues that must be supported by DVTE (Deployable Virtual Training Environment) training system design</a:t>
            </a:r>
          </a:p>
        </p:txBody>
      </p:sp>
      <p:sp>
        <p:nvSpPr>
          <p:cNvPr id="10" name="Rectangle 9">
            <a:extLst>
              <a:ext uri="{FF2B5EF4-FFF2-40B4-BE49-F238E27FC236}">
                <a16:creationId xmlns:a16="http://schemas.microsoft.com/office/drawing/2014/main" id="{D6E042E3-EB64-4D4E-AEEE-731600CB8899}"/>
              </a:ext>
            </a:extLst>
          </p:cNvPr>
          <p:cNvSpPr/>
          <p:nvPr/>
        </p:nvSpPr>
        <p:spPr>
          <a:xfrm>
            <a:off x="633226" y="4871671"/>
            <a:ext cx="10925547" cy="1352148"/>
          </a:xfrm>
          <a:prstGeom prst="rect">
            <a:avLst/>
          </a:prstGeom>
          <a:solidFill>
            <a:srgbClr val="1BC43E"/>
          </a:solidFill>
        </p:spPr>
        <p:txBody>
          <a:bodyPr lIns="91418" tIns="45709" rIns="91418" bIns="45709"/>
          <a:lstStyle/>
          <a:p>
            <a:pPr defTabSz="685800">
              <a:spcBef>
                <a:spcPts val="750"/>
              </a:spcBef>
            </a:pPr>
            <a:r>
              <a:rPr lang="en-US" sz="2000" b="1" u="sng" dirty="0">
                <a:solidFill>
                  <a:srgbClr val="293745"/>
                </a:solidFill>
                <a:latin typeface="Arial" panose="020B0604020202020204" pitchFamily="34" charset="0"/>
                <a:cs typeface="Arial" panose="020B0604020202020204" pitchFamily="34" charset="0"/>
              </a:rPr>
              <a:t>Design Efficacy</a:t>
            </a:r>
            <a:r>
              <a:rPr lang="en-US" sz="2000" b="1" dirty="0">
                <a:solidFill>
                  <a:srgbClr val="293745"/>
                </a:solidFill>
                <a:latin typeface="Arial" panose="020B0604020202020204" pitchFamily="34" charset="0"/>
                <a:cs typeface="Arial" panose="020B0604020202020204" pitchFamily="34" charset="0"/>
              </a:rPr>
              <a:t>: </a:t>
            </a:r>
          </a:p>
          <a:p>
            <a:pPr marL="514350" lvl="1" indent="-171450" defTabSz="685800">
              <a:spcBef>
                <a:spcPts val="375"/>
              </a:spcBef>
              <a:buFont typeface="Arial" charset="0"/>
              <a:buChar char="•"/>
            </a:pPr>
            <a:r>
              <a:rPr lang="en-US" sz="1600" dirty="0">
                <a:solidFill>
                  <a:srgbClr val="293745"/>
                </a:solidFill>
                <a:latin typeface="Arial" panose="020B0604020202020204" pitchFamily="34" charset="0"/>
                <a:cs typeface="Arial" panose="020B0604020202020204" pitchFamily="34" charset="0"/>
              </a:rPr>
              <a:t>Desktop VR redesigned according to STA led to:</a:t>
            </a:r>
          </a:p>
          <a:p>
            <a:pPr marL="1085850" lvl="2" indent="-285750" defTabSz="685800">
              <a:spcBef>
                <a:spcPts val="375"/>
              </a:spcBef>
              <a:buFont typeface="Wingdings" charset="2"/>
              <a:buChar char="ü"/>
            </a:pPr>
            <a:r>
              <a:rPr lang="en-US" sz="1600" dirty="0">
                <a:solidFill>
                  <a:srgbClr val="293745"/>
                </a:solidFill>
                <a:latin typeface="Arial" panose="020B0604020202020204" pitchFamily="34" charset="0"/>
                <a:cs typeface="Arial" panose="020B0604020202020204" pitchFamily="34" charset="0"/>
              </a:rPr>
              <a:t>34% increase in ability to support training objectives</a:t>
            </a:r>
          </a:p>
          <a:p>
            <a:pPr marL="1085850" lvl="2" indent="-285750" defTabSz="685800">
              <a:spcBef>
                <a:spcPts val="375"/>
              </a:spcBef>
              <a:buFont typeface="Wingdings" charset="2"/>
              <a:buChar char="ü"/>
            </a:pPr>
            <a:r>
              <a:rPr lang="en-US" sz="1600" dirty="0">
                <a:solidFill>
                  <a:srgbClr val="293745"/>
                </a:solidFill>
                <a:latin typeface="Arial" panose="020B0604020202020204" pitchFamily="34" charset="0"/>
                <a:cs typeface="Arial" panose="020B0604020202020204" pitchFamily="34" charset="0"/>
              </a:rPr>
              <a:t>40% increase in perceived ease of use</a:t>
            </a:r>
          </a:p>
        </p:txBody>
      </p:sp>
      <p:pic>
        <p:nvPicPr>
          <p:cNvPr id="11" name="Picture 10">
            <a:extLst>
              <a:ext uri="{FF2B5EF4-FFF2-40B4-BE49-F238E27FC236}">
                <a16:creationId xmlns:a16="http://schemas.microsoft.com/office/drawing/2014/main" id="{75E34CE5-0B7C-784D-8DCD-202746DDD836}"/>
              </a:ext>
            </a:extLst>
          </p:cNvPr>
          <p:cNvPicPr>
            <a:picLocks noChangeAspect="1"/>
          </p:cNvPicPr>
          <p:nvPr/>
        </p:nvPicPr>
        <p:blipFill rotWithShape="1">
          <a:blip r:embed="rId3"/>
          <a:srcRect t="3252" b="12602"/>
          <a:stretch/>
        </p:blipFill>
        <p:spPr>
          <a:xfrm>
            <a:off x="9688720" y="1029229"/>
            <a:ext cx="1871501" cy="2362200"/>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F029B010-76C7-F940-A659-B9CB041BDECF}"/>
              </a:ext>
            </a:extLst>
          </p:cNvPr>
          <p:cNvSpPr txBox="1"/>
          <p:nvPr/>
        </p:nvSpPr>
        <p:spPr>
          <a:xfrm>
            <a:off x="300217" y="1394179"/>
            <a:ext cx="14146230" cy="461665"/>
          </a:xfrm>
          <a:prstGeom prst="rect">
            <a:avLst/>
          </a:prstGeom>
        </p:spPr>
        <p:txBody>
          <a:bodyPr lIns="91434" tIns="45717" rIns="91434" bIns="45717"/>
          <a:lstStyle>
            <a:defPPr>
              <a:defRPr lang="en-US"/>
            </a:defPPr>
            <a:lvl1pPr defTabSz="685800" eaLnBrk="1" hangingPunct="1">
              <a:lnSpc>
                <a:spcPct val="90000"/>
              </a:lnSpc>
              <a:defRPr sz="2400" b="1">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   Benefits of Aligning Cue Fidelity with Training Objectives</a:t>
            </a:r>
          </a:p>
        </p:txBody>
      </p:sp>
      <p:sp>
        <p:nvSpPr>
          <p:cNvPr id="13" name="TextBox 12">
            <a:extLst>
              <a:ext uri="{FF2B5EF4-FFF2-40B4-BE49-F238E27FC236}">
                <a16:creationId xmlns:a16="http://schemas.microsoft.com/office/drawing/2014/main" id="{710D1037-B3B2-1C4F-B54D-1C8D68C66FF1}"/>
              </a:ext>
            </a:extLst>
          </p:cNvPr>
          <p:cNvSpPr txBox="1"/>
          <p:nvPr/>
        </p:nvSpPr>
        <p:spPr>
          <a:xfrm>
            <a:off x="4301017" y="6454422"/>
            <a:ext cx="3119315" cy="307777"/>
          </a:xfrm>
          <a:prstGeom prst="rect">
            <a:avLst/>
          </a:prstGeom>
          <a:noFill/>
        </p:spPr>
        <p:txBody>
          <a:bodyPr wrap="none" rtlCol="0">
            <a:spAutoFit/>
          </a:bodyPr>
          <a:lstStyle/>
          <a:p>
            <a:r>
              <a:rPr lang="en-US" sz="1400" dirty="0">
                <a:solidFill>
                  <a:schemeClr val="bg1">
                    <a:lumMod val="75000"/>
                  </a:schemeClr>
                </a:solidFill>
              </a:rPr>
              <a:t>Data Source: Design Interactive, Inc.</a:t>
            </a:r>
          </a:p>
        </p:txBody>
      </p:sp>
    </p:spTree>
    <p:extLst>
      <p:ext uri="{BB962C8B-B14F-4D97-AF65-F5344CB8AC3E}">
        <p14:creationId xmlns:p14="http://schemas.microsoft.com/office/powerpoint/2010/main" val="435644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C44C-923C-214C-A97A-0251651708C8}"/>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983C776A-3CA3-0745-884B-9663A1F22FBC}"/>
              </a:ext>
            </a:extLst>
          </p:cNvPr>
          <p:cNvSpPr>
            <a:spLocks noGrp="1"/>
          </p:cNvSpPr>
          <p:nvPr>
            <p:ph idx="1"/>
          </p:nvPr>
        </p:nvSpPr>
        <p:spPr/>
        <p:txBody>
          <a:bodyPr/>
          <a:lstStyle/>
          <a:p>
            <a:r>
              <a:rPr lang="en-US" dirty="0"/>
              <a:t>Learning Objective 1: Understand key drivers of XR enterprise adoption</a:t>
            </a:r>
          </a:p>
          <a:p>
            <a:r>
              <a:rPr lang="en-US" dirty="0"/>
              <a:t>Learning Objective 2: Understand key barriers to XR enterprise adoption</a:t>
            </a:r>
          </a:p>
          <a:p>
            <a:r>
              <a:rPr lang="en-US" dirty="0"/>
              <a:t>Learning Objective 3: Understand how to start XR adoption</a:t>
            </a:r>
          </a:p>
          <a:p>
            <a:r>
              <a:rPr lang="en-US" dirty="0"/>
              <a:t>Learning Objective 4: Describe human-centered XR design process </a:t>
            </a:r>
          </a:p>
          <a:p>
            <a:r>
              <a:rPr lang="en-US" dirty="0"/>
              <a:t>Learning Objective 5: Define how to assess and quantify gains of XR implementation</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066771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518ACC-D52B-4B47-BE33-8278BF15A32E}"/>
              </a:ext>
            </a:extLst>
          </p:cNvPr>
          <p:cNvGrpSpPr/>
          <p:nvPr/>
        </p:nvGrpSpPr>
        <p:grpSpPr>
          <a:xfrm>
            <a:off x="10329244" y="0"/>
            <a:ext cx="1781501" cy="795130"/>
            <a:chOff x="-754013" y="1256821"/>
            <a:chExt cx="2599797" cy="1052485"/>
          </a:xfrm>
        </p:grpSpPr>
        <p:sp>
          <p:nvSpPr>
            <p:cNvPr id="5" name="Rounded Rectangle 4">
              <a:extLst>
                <a:ext uri="{FF2B5EF4-FFF2-40B4-BE49-F238E27FC236}">
                  <a16:creationId xmlns:a16="http://schemas.microsoft.com/office/drawing/2014/main" id="{E709F799-17E8-5640-9BC6-FCBB9A5377FE}"/>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7E9D6C91-F80C-AD41-89F5-AEE1909A2458}"/>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Take a Human-Centered Approach to XR Development</a:t>
              </a:r>
            </a:p>
            <a:p>
              <a:pPr lvl="0" algn="ctr" defTabSz="800100">
                <a:lnSpc>
                  <a:spcPct val="90000"/>
                </a:lnSpc>
                <a:spcAft>
                  <a:spcPct val="35000"/>
                </a:spcAft>
              </a:pPr>
              <a:endParaRPr lang="en-US" sz="1100" dirty="0">
                <a:solidFill>
                  <a:schemeClr val="tx1"/>
                </a:solidFill>
              </a:endParaRPr>
            </a:p>
          </p:txBody>
        </p:sp>
      </p:grpSp>
      <p:sp>
        <p:nvSpPr>
          <p:cNvPr id="7" name="Title 1">
            <a:extLst>
              <a:ext uri="{FF2B5EF4-FFF2-40B4-BE49-F238E27FC236}">
                <a16:creationId xmlns:a16="http://schemas.microsoft.com/office/drawing/2014/main" id="{75448F51-2B51-BC47-8255-E563FAB4178F}"/>
              </a:ext>
            </a:extLst>
          </p:cNvPr>
          <p:cNvSpPr txBox="1">
            <a:spLocks/>
          </p:cNvSpPr>
          <p:nvPr/>
        </p:nvSpPr>
        <p:spPr bwMode="auto">
          <a:xfrm>
            <a:off x="1625496" y="152400"/>
            <a:ext cx="8691621"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Human-Centered Approach to XR Development</a:t>
            </a:r>
            <a:br>
              <a:rPr lang="en-US" kern="0" dirty="0"/>
            </a:br>
            <a:endParaRPr lang="en-US" kern="0" dirty="0"/>
          </a:p>
        </p:txBody>
      </p:sp>
      <p:sp>
        <p:nvSpPr>
          <p:cNvPr id="13" name="Text Placeholder 2">
            <a:extLst>
              <a:ext uri="{FF2B5EF4-FFF2-40B4-BE49-F238E27FC236}">
                <a16:creationId xmlns:a16="http://schemas.microsoft.com/office/drawing/2014/main" id="{12B3E860-20BF-774A-8984-45EA425F0AB4}"/>
              </a:ext>
            </a:extLst>
          </p:cNvPr>
          <p:cNvSpPr txBox="1">
            <a:spLocks/>
          </p:cNvSpPr>
          <p:nvPr/>
        </p:nvSpPr>
        <p:spPr>
          <a:xfrm>
            <a:off x="300217" y="1969101"/>
            <a:ext cx="10722436" cy="1785133"/>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l"/>
            <a:r>
              <a:rPr lang="en-US" sz="2400" b="1" dirty="0">
                <a:latin typeface="Arial" panose="020B0604020202020204" pitchFamily="34" charset="0"/>
                <a:cs typeface="Arial" panose="020B0604020202020204" pitchFamily="34" charset="0"/>
              </a:rPr>
              <a:t>Sensory Task Analysis:  </a:t>
            </a:r>
          </a:p>
          <a:p>
            <a:pPr lvl="1"/>
            <a:r>
              <a:rPr lang="en-US" sz="2000" dirty="0">
                <a:latin typeface="Arial" panose="020B0604020202020204" pitchFamily="34" charset="0"/>
                <a:cs typeface="Arial" panose="020B0604020202020204" pitchFamily="34" charset="0"/>
              </a:rPr>
              <a:t>Are haptic and vestibular cues needed?</a:t>
            </a:r>
          </a:p>
          <a:p>
            <a:pPr algn="l"/>
            <a:r>
              <a:rPr lang="en-US" sz="2400" b="1" dirty="0">
                <a:latin typeface="Arial" panose="020B0604020202020204" pitchFamily="34" charset="0"/>
                <a:cs typeface="Arial" panose="020B0604020202020204" pitchFamily="34" charset="0"/>
              </a:rPr>
              <a:t>Evaluation:</a:t>
            </a:r>
          </a:p>
          <a:p>
            <a:pPr lvl="1"/>
            <a:r>
              <a:rPr lang="en-US" sz="2000" dirty="0">
                <a:latin typeface="Arial" panose="020B0604020202020204" pitchFamily="34" charset="0"/>
                <a:cs typeface="Arial" panose="020B0604020202020204" pitchFamily="34" charset="0"/>
              </a:rPr>
              <a:t>Evaluated effectiveness of adding haptic cues (i.e., single point tactile metaphoric distance and incoming fire cues) in a VR MOUT compared to those who trained without haptic cues; trained with/without head tracking that provided vestibular cues of heading </a:t>
            </a:r>
          </a:p>
        </p:txBody>
      </p:sp>
      <p:sp>
        <p:nvSpPr>
          <p:cNvPr id="14" name="Rectangle 13">
            <a:extLst>
              <a:ext uri="{FF2B5EF4-FFF2-40B4-BE49-F238E27FC236}">
                <a16:creationId xmlns:a16="http://schemas.microsoft.com/office/drawing/2014/main" id="{B9DCF124-BFB7-2647-8B79-DA79A237656A}"/>
              </a:ext>
            </a:extLst>
          </p:cNvPr>
          <p:cNvSpPr/>
          <p:nvPr/>
        </p:nvSpPr>
        <p:spPr>
          <a:xfrm>
            <a:off x="687270" y="4128002"/>
            <a:ext cx="10568071" cy="2040516"/>
          </a:xfrm>
          <a:prstGeom prst="rect">
            <a:avLst/>
          </a:prstGeom>
          <a:solidFill>
            <a:srgbClr val="1BC43E"/>
          </a:solidFill>
        </p:spPr>
        <p:txBody>
          <a:bodyPr lIns="91418" tIns="45709" rIns="91418" bIns="45709"/>
          <a:lstStyle/>
          <a:p>
            <a:pPr defTabSz="685800">
              <a:spcBef>
                <a:spcPts val="750"/>
              </a:spcBef>
            </a:pPr>
            <a:r>
              <a:rPr lang="en-US" sz="2000" b="1" u="sng" dirty="0">
                <a:solidFill>
                  <a:srgbClr val="293745"/>
                </a:solidFill>
                <a:latin typeface="Arial" panose="020B0604020202020204" pitchFamily="34" charset="0"/>
                <a:cs typeface="Arial" panose="020B0604020202020204" pitchFamily="34" charset="0"/>
              </a:rPr>
              <a:t>Design Efficacy Leads to Training Efficacy</a:t>
            </a:r>
            <a:r>
              <a:rPr lang="en-US" sz="2000" b="1" dirty="0">
                <a:solidFill>
                  <a:srgbClr val="293745"/>
                </a:solidFill>
                <a:latin typeface="Arial" panose="020B0604020202020204" pitchFamily="34" charset="0"/>
                <a:cs typeface="Arial" panose="020B0604020202020204" pitchFamily="34" charset="0"/>
              </a:rPr>
              <a:t>: </a:t>
            </a:r>
          </a:p>
          <a:p>
            <a:pPr marL="514350" lvl="1" indent="-171450" defTabSz="685800">
              <a:spcBef>
                <a:spcPts val="375"/>
              </a:spcBef>
              <a:buFont typeface="Arial" charset="0"/>
              <a:buChar char="•"/>
            </a:pPr>
            <a:r>
              <a:rPr lang="en-US" sz="1600" dirty="0">
                <a:solidFill>
                  <a:srgbClr val="293745"/>
                </a:solidFill>
                <a:latin typeface="Arial" panose="020B0604020202020204" pitchFamily="34" charset="0"/>
                <a:cs typeface="Arial" panose="020B0604020202020204" pitchFamily="34" charset="0"/>
              </a:rPr>
              <a:t>Use of metaphoric cues in VR MOUT led to:</a:t>
            </a:r>
          </a:p>
          <a:p>
            <a:pPr marL="1085850" lvl="2" indent="-285750" defTabSz="685800">
              <a:spcBef>
                <a:spcPts val="375"/>
              </a:spcBef>
              <a:buFont typeface="Wingdings" charset="2"/>
              <a:buChar char="ü"/>
            </a:pPr>
            <a:r>
              <a:rPr lang="en-US" sz="1400" dirty="0">
                <a:solidFill>
                  <a:srgbClr val="293745"/>
                </a:solidFill>
                <a:latin typeface="Arial" panose="020B0604020202020204" pitchFamily="34" charset="0"/>
                <a:cs typeface="Arial" panose="020B0604020202020204" pitchFamily="34" charset="0"/>
              </a:rPr>
              <a:t>Reduced missed shots by ~40% </a:t>
            </a:r>
          </a:p>
          <a:p>
            <a:pPr marL="1085850" lvl="2" indent="-285750" defTabSz="685800">
              <a:spcBef>
                <a:spcPts val="375"/>
              </a:spcBef>
              <a:buFont typeface="Wingdings" charset="2"/>
              <a:buChar char="ü"/>
            </a:pPr>
            <a:r>
              <a:rPr lang="en-US" sz="1400" dirty="0">
                <a:solidFill>
                  <a:srgbClr val="293745"/>
                </a:solidFill>
                <a:latin typeface="Arial" panose="020B0604020202020204" pitchFamily="34" charset="0"/>
                <a:cs typeface="Arial" panose="020B0604020202020204" pitchFamily="34" charset="0"/>
              </a:rPr>
              <a:t>Reduced redundant shots by ~39%</a:t>
            </a:r>
          </a:p>
          <a:p>
            <a:pPr marL="1085850" lvl="2" indent="-285750" defTabSz="685800">
              <a:spcBef>
                <a:spcPts val="375"/>
              </a:spcBef>
              <a:buFont typeface="Wingdings" charset="2"/>
              <a:buChar char="ü"/>
            </a:pPr>
            <a:r>
              <a:rPr lang="en-US" sz="1400" dirty="0">
                <a:solidFill>
                  <a:srgbClr val="293745"/>
                </a:solidFill>
                <a:latin typeface="Arial" panose="020B0604020202020204" pitchFamily="34" charset="0"/>
                <a:cs typeface="Arial" panose="020B0604020202020204" pitchFamily="34" charset="0"/>
              </a:rPr>
              <a:t>Reduced time in ELOS (Enemy Line of Sight) by ~55%</a:t>
            </a:r>
          </a:p>
          <a:p>
            <a:pPr marL="1085850" lvl="2" indent="-285750" defTabSz="685800">
              <a:spcBef>
                <a:spcPts val="375"/>
              </a:spcBef>
              <a:buFont typeface="Wingdings" charset="2"/>
              <a:buChar char="ü"/>
            </a:pPr>
            <a:r>
              <a:rPr lang="en-US" sz="1400" dirty="0">
                <a:solidFill>
                  <a:srgbClr val="293745"/>
                </a:solidFill>
                <a:latin typeface="Arial" panose="020B0604020202020204" pitchFamily="34" charset="0"/>
                <a:cs typeface="Arial" panose="020B0604020202020204" pitchFamily="34" charset="0"/>
              </a:rPr>
              <a:t>Benefits of single point tactile distance cue may be impacted by concordant vestibular cues, as greater benefits when cues paired with head tracking as compared to gamepad interaction </a:t>
            </a:r>
          </a:p>
        </p:txBody>
      </p:sp>
      <p:pic>
        <p:nvPicPr>
          <p:cNvPr id="15" name="Picture 14" descr="VE MOUT copy.png">
            <a:extLst>
              <a:ext uri="{FF2B5EF4-FFF2-40B4-BE49-F238E27FC236}">
                <a16:creationId xmlns:a16="http://schemas.microsoft.com/office/drawing/2014/main" id="{A02C1990-54D7-0747-A219-E30FB609549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646" r="4971" b="4948"/>
          <a:stretch/>
        </p:blipFill>
        <p:spPr>
          <a:xfrm>
            <a:off x="9608874" y="993968"/>
            <a:ext cx="1944711" cy="1867700"/>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5D64AB51-EBB3-CD4F-8475-21281C02C919}"/>
              </a:ext>
            </a:extLst>
          </p:cNvPr>
          <p:cNvSpPr txBox="1"/>
          <p:nvPr/>
        </p:nvSpPr>
        <p:spPr>
          <a:xfrm>
            <a:off x="4301017" y="6454422"/>
            <a:ext cx="3119315" cy="307777"/>
          </a:xfrm>
          <a:prstGeom prst="rect">
            <a:avLst/>
          </a:prstGeom>
          <a:noFill/>
        </p:spPr>
        <p:txBody>
          <a:bodyPr wrap="none" rtlCol="0">
            <a:spAutoFit/>
          </a:bodyPr>
          <a:lstStyle/>
          <a:p>
            <a:r>
              <a:rPr lang="en-US" sz="1400" dirty="0">
                <a:solidFill>
                  <a:schemeClr val="bg1">
                    <a:lumMod val="75000"/>
                  </a:schemeClr>
                </a:solidFill>
              </a:rPr>
              <a:t>Data Source: Design Interactive, Inc.</a:t>
            </a:r>
          </a:p>
        </p:txBody>
      </p:sp>
      <p:sp>
        <p:nvSpPr>
          <p:cNvPr id="12" name="Title 1">
            <a:extLst>
              <a:ext uri="{FF2B5EF4-FFF2-40B4-BE49-F238E27FC236}">
                <a16:creationId xmlns:a16="http://schemas.microsoft.com/office/drawing/2014/main" id="{B180AEB2-E22F-5447-A125-E4DC9A94BFB8}"/>
              </a:ext>
            </a:extLst>
          </p:cNvPr>
          <p:cNvSpPr txBox="1">
            <a:spLocks/>
          </p:cNvSpPr>
          <p:nvPr/>
        </p:nvSpPr>
        <p:spPr>
          <a:xfrm>
            <a:off x="300217" y="876829"/>
            <a:ext cx="14988562" cy="517350"/>
          </a:xfrm>
          <a:prstGeom prst="rect">
            <a:avLst/>
          </a:prstGeom>
        </p:spPr>
        <p:txBody>
          <a:bodyPr lIns="91434" tIns="45717" rIns="91434" bIns="45717"/>
          <a:lstStyle>
            <a:defPPr>
              <a:defRPr lang="en-US"/>
            </a:defPPr>
            <a:lvl1pPr defTabSz="685800" eaLnBrk="1" hangingPunct="1">
              <a:lnSpc>
                <a:spcPct val="90000"/>
              </a:lnSpc>
              <a:defRPr sz="2400" b="1">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Design Efficacy:</a:t>
            </a:r>
          </a:p>
        </p:txBody>
      </p:sp>
      <p:sp>
        <p:nvSpPr>
          <p:cNvPr id="18" name="TextBox 17">
            <a:extLst>
              <a:ext uri="{FF2B5EF4-FFF2-40B4-BE49-F238E27FC236}">
                <a16:creationId xmlns:a16="http://schemas.microsoft.com/office/drawing/2014/main" id="{8B9957A7-32A4-4745-A1A5-B94EA1C5722F}"/>
              </a:ext>
            </a:extLst>
          </p:cNvPr>
          <p:cNvSpPr txBox="1"/>
          <p:nvPr/>
        </p:nvSpPr>
        <p:spPr>
          <a:xfrm>
            <a:off x="300217" y="1394179"/>
            <a:ext cx="14146230" cy="461665"/>
          </a:xfrm>
          <a:prstGeom prst="rect">
            <a:avLst/>
          </a:prstGeom>
        </p:spPr>
        <p:txBody>
          <a:bodyPr lIns="91434" tIns="45717" rIns="91434" bIns="45717"/>
          <a:lstStyle>
            <a:defPPr>
              <a:defRPr lang="en-US"/>
            </a:defPPr>
            <a:lvl1pPr defTabSz="685800" eaLnBrk="1" hangingPunct="1">
              <a:lnSpc>
                <a:spcPct val="90000"/>
              </a:lnSpc>
              <a:defRPr sz="2400" b="1">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   Impacted by Haptic and Vestibular Cue Design</a:t>
            </a:r>
          </a:p>
        </p:txBody>
      </p:sp>
    </p:spTree>
    <p:extLst>
      <p:ext uri="{BB962C8B-B14F-4D97-AF65-F5344CB8AC3E}">
        <p14:creationId xmlns:p14="http://schemas.microsoft.com/office/powerpoint/2010/main" val="42693249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9342E-5520-4048-9C15-8B785922630E}"/>
              </a:ext>
            </a:extLst>
          </p:cNvPr>
          <p:cNvSpPr>
            <a:spLocks noGrp="1"/>
          </p:cNvSpPr>
          <p:nvPr>
            <p:ph idx="1"/>
          </p:nvPr>
        </p:nvSpPr>
        <p:spPr/>
        <p:txBody>
          <a:bodyPr/>
          <a:lstStyle/>
          <a:p>
            <a:pPr marL="0" indent="0">
              <a:buNone/>
            </a:pPr>
            <a:r>
              <a:rPr lang="en-US" sz="2400" b="1" dirty="0"/>
              <a:t>Learning Objective 4</a:t>
            </a:r>
            <a:endParaRPr lang="en-US" sz="2400" dirty="0"/>
          </a:p>
          <a:p>
            <a:r>
              <a:rPr lang="en-US" sz="2400" i="1" dirty="0"/>
              <a:t>Describe human-centered XR design process:</a:t>
            </a:r>
            <a:endParaRPr lang="en-US" sz="2400" dirty="0"/>
          </a:p>
          <a:p>
            <a:pPr lvl="1"/>
            <a:r>
              <a:rPr lang="en-US" sz="2000" u="sng" dirty="0">
                <a:solidFill>
                  <a:srgbClr val="D9D9D9"/>
                </a:solidFill>
              </a:rPr>
              <a:t>Process</a:t>
            </a:r>
            <a:r>
              <a:rPr lang="en-US" sz="2000" dirty="0">
                <a:solidFill>
                  <a:srgbClr val="D9D9D9"/>
                </a:solidFill>
              </a:rPr>
              <a:t>: Describe elements of human-centered XR design process</a:t>
            </a:r>
          </a:p>
          <a:p>
            <a:pPr lvl="1"/>
            <a:r>
              <a:rPr lang="en-US" sz="2000" u="sng" dirty="0">
                <a:solidFill>
                  <a:srgbClr val="D9D9D9"/>
                </a:solidFill>
              </a:rPr>
              <a:t>Design Efficacy:</a:t>
            </a:r>
            <a:r>
              <a:rPr lang="en-US" sz="2000" dirty="0">
                <a:solidFill>
                  <a:srgbClr val="D9D9D9"/>
                </a:solidFill>
              </a:rPr>
              <a:t> Describe what drives XR design efficacy</a:t>
            </a:r>
          </a:p>
          <a:p>
            <a:pPr lvl="1"/>
            <a:r>
              <a:rPr lang="en-US" sz="2000" u="sng" dirty="0"/>
              <a:t>Training Efficacy:</a:t>
            </a:r>
            <a:r>
              <a:rPr lang="en-US" sz="2000" dirty="0"/>
              <a:t> Describe what drives XR training efficacy</a:t>
            </a:r>
          </a:p>
          <a:p>
            <a:pPr marL="0" indent="0">
              <a:buNone/>
            </a:pPr>
            <a:endParaRPr lang="en-US" sz="2400" dirty="0"/>
          </a:p>
        </p:txBody>
      </p:sp>
    </p:spTree>
    <p:extLst>
      <p:ext uri="{BB962C8B-B14F-4D97-AF65-F5344CB8AC3E}">
        <p14:creationId xmlns:p14="http://schemas.microsoft.com/office/powerpoint/2010/main" val="8889721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C8A0F7-89A0-0D44-A54B-61D3F3EDD16B}"/>
              </a:ext>
            </a:extLst>
          </p:cNvPr>
          <p:cNvGrpSpPr/>
          <p:nvPr/>
        </p:nvGrpSpPr>
        <p:grpSpPr>
          <a:xfrm>
            <a:off x="10329244" y="0"/>
            <a:ext cx="1781501" cy="795130"/>
            <a:chOff x="-754013" y="1256821"/>
            <a:chExt cx="2599797" cy="1052485"/>
          </a:xfrm>
        </p:grpSpPr>
        <p:sp>
          <p:nvSpPr>
            <p:cNvPr id="6" name="Rounded Rectangle 5">
              <a:extLst>
                <a:ext uri="{FF2B5EF4-FFF2-40B4-BE49-F238E27FC236}">
                  <a16:creationId xmlns:a16="http://schemas.microsoft.com/office/drawing/2014/main" id="{59D1A689-D3F8-6541-A964-13DE70BBE0CC}"/>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21245DB3-02E6-DA42-BF6C-4F7C6D5CB771}"/>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Take a Human-Centered Approach to XR Development</a:t>
              </a:r>
            </a:p>
            <a:p>
              <a:pPr lvl="0" algn="ctr" defTabSz="800100">
                <a:lnSpc>
                  <a:spcPct val="90000"/>
                </a:lnSpc>
                <a:spcAft>
                  <a:spcPct val="35000"/>
                </a:spcAft>
              </a:pPr>
              <a:endParaRPr lang="en-US" sz="1100" dirty="0">
                <a:solidFill>
                  <a:schemeClr val="tx1"/>
                </a:solidFill>
              </a:endParaRPr>
            </a:p>
          </p:txBody>
        </p:sp>
      </p:grpSp>
      <p:sp>
        <p:nvSpPr>
          <p:cNvPr id="15" name="Title 1">
            <a:extLst>
              <a:ext uri="{FF2B5EF4-FFF2-40B4-BE49-F238E27FC236}">
                <a16:creationId xmlns:a16="http://schemas.microsoft.com/office/drawing/2014/main" id="{AF6BBB89-D046-7C4A-8248-90201A4A3B30}"/>
              </a:ext>
            </a:extLst>
          </p:cNvPr>
          <p:cNvSpPr>
            <a:spLocks noGrp="1"/>
          </p:cNvSpPr>
          <p:nvPr>
            <p:ph type="title"/>
          </p:nvPr>
        </p:nvSpPr>
        <p:spPr>
          <a:xfrm>
            <a:off x="1625496" y="152400"/>
            <a:ext cx="8691621" cy="795130"/>
          </a:xfrm>
        </p:spPr>
        <p:txBody>
          <a:bodyPr/>
          <a:lstStyle/>
          <a:p>
            <a:r>
              <a:rPr lang="en-US" dirty="0"/>
              <a:t>Human-Centered Approach to XR Development</a:t>
            </a:r>
            <a:br>
              <a:rPr lang="en-US" dirty="0"/>
            </a:br>
            <a:endParaRPr lang="en-US" dirty="0"/>
          </a:p>
        </p:txBody>
      </p:sp>
      <p:sp>
        <p:nvSpPr>
          <p:cNvPr id="9" name="Title 1">
            <a:extLst>
              <a:ext uri="{FF2B5EF4-FFF2-40B4-BE49-F238E27FC236}">
                <a16:creationId xmlns:a16="http://schemas.microsoft.com/office/drawing/2014/main" id="{7D0361B0-7161-4045-9EB8-5848A40B17B3}"/>
              </a:ext>
            </a:extLst>
          </p:cNvPr>
          <p:cNvSpPr txBox="1">
            <a:spLocks/>
          </p:cNvSpPr>
          <p:nvPr/>
        </p:nvSpPr>
        <p:spPr>
          <a:xfrm>
            <a:off x="264217" y="1013796"/>
            <a:ext cx="14367827" cy="517350"/>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Training Efficacy:</a:t>
            </a:r>
          </a:p>
        </p:txBody>
      </p:sp>
      <p:sp>
        <p:nvSpPr>
          <p:cNvPr id="10" name="TextBox 9">
            <a:extLst>
              <a:ext uri="{FF2B5EF4-FFF2-40B4-BE49-F238E27FC236}">
                <a16:creationId xmlns:a16="http://schemas.microsoft.com/office/drawing/2014/main" id="{AD246A32-D516-E848-AD1E-23DBCE3441A4}"/>
              </a:ext>
            </a:extLst>
          </p:cNvPr>
          <p:cNvSpPr txBox="1"/>
          <p:nvPr/>
        </p:nvSpPr>
        <p:spPr>
          <a:xfrm>
            <a:off x="504848" y="1531146"/>
            <a:ext cx="13560379" cy="510909"/>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Increase Speed &amp; Depth of Learning</a:t>
            </a:r>
          </a:p>
        </p:txBody>
      </p:sp>
      <p:sp>
        <p:nvSpPr>
          <p:cNvPr id="11" name="Text Placeholder 2">
            <a:extLst>
              <a:ext uri="{FF2B5EF4-FFF2-40B4-BE49-F238E27FC236}">
                <a16:creationId xmlns:a16="http://schemas.microsoft.com/office/drawing/2014/main" id="{24EEAE43-2B2F-924F-B43E-52B4A61E2948}"/>
              </a:ext>
            </a:extLst>
          </p:cNvPr>
          <p:cNvSpPr txBox="1">
            <a:spLocks/>
          </p:cNvSpPr>
          <p:nvPr/>
        </p:nvSpPr>
        <p:spPr>
          <a:xfrm>
            <a:off x="504848" y="2078769"/>
            <a:ext cx="7526867" cy="2201331"/>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l"/>
            <a:r>
              <a:rPr lang="en-US" sz="2400" b="1" dirty="0">
                <a:latin typeface="Arial" panose="020B0604020202020204" pitchFamily="34" charset="0"/>
                <a:cs typeface="Arial" panose="020B0604020202020204" pitchFamily="34" charset="0"/>
              </a:rPr>
              <a:t>Problem:  </a:t>
            </a:r>
          </a:p>
          <a:p>
            <a:pPr lvl="1"/>
            <a:r>
              <a:rPr lang="en-US" sz="2000" dirty="0">
                <a:latin typeface="Arial" panose="020B0604020202020204" pitchFamily="34" charset="0"/>
                <a:cs typeface="Arial" panose="020B0604020202020204" pitchFamily="34" charset="0"/>
              </a:rPr>
              <a:t>Live MOUT training provides highest fidelity but comes with high cost and low throughput</a:t>
            </a:r>
          </a:p>
          <a:p>
            <a:pPr algn="l"/>
            <a:r>
              <a:rPr lang="en-US" sz="2400" b="1" dirty="0">
                <a:latin typeface="Arial" panose="020B0604020202020204" pitchFamily="34" charset="0"/>
                <a:cs typeface="Arial" panose="020B0604020202020204" pitchFamily="34" charset="0"/>
              </a:rPr>
              <a:t>Evaluation:</a:t>
            </a:r>
          </a:p>
          <a:p>
            <a:pPr lvl="1"/>
            <a:r>
              <a:rPr lang="en-US" sz="2000" dirty="0">
                <a:latin typeface="Arial" panose="020B0604020202020204" pitchFamily="34" charset="0"/>
                <a:cs typeface="Arial" panose="020B0604020202020204" pitchFamily="34" charset="0"/>
              </a:rPr>
              <a:t>Compare high fidelity VR MOUT to desktop VR to refresher video pre-training, then all groups tested in live shoothouse</a:t>
            </a:r>
          </a:p>
        </p:txBody>
      </p:sp>
      <p:sp>
        <p:nvSpPr>
          <p:cNvPr id="12" name="Rectangle 11">
            <a:extLst>
              <a:ext uri="{FF2B5EF4-FFF2-40B4-BE49-F238E27FC236}">
                <a16:creationId xmlns:a16="http://schemas.microsoft.com/office/drawing/2014/main" id="{33856966-5691-5344-A666-C3A8252227C4}"/>
              </a:ext>
            </a:extLst>
          </p:cNvPr>
          <p:cNvSpPr/>
          <p:nvPr/>
        </p:nvSpPr>
        <p:spPr>
          <a:xfrm>
            <a:off x="504847" y="4513743"/>
            <a:ext cx="11227370" cy="1786924"/>
          </a:xfrm>
          <a:prstGeom prst="rect">
            <a:avLst/>
          </a:prstGeom>
          <a:solidFill>
            <a:srgbClr val="1BC43E"/>
          </a:solidFill>
        </p:spPr>
        <p:txBody>
          <a:bodyPr lIns="121891" tIns="60945" rIns="121891" bIns="60945"/>
          <a:lstStyle/>
          <a:p>
            <a:pPr defTabSz="914377">
              <a:spcBef>
                <a:spcPts val="1000"/>
              </a:spcBef>
            </a:pPr>
            <a:r>
              <a:rPr lang="en-US" sz="2000" b="1" u="sng" dirty="0">
                <a:solidFill>
                  <a:srgbClr val="293745"/>
                </a:solidFill>
                <a:latin typeface="Arial" panose="020B0604020202020204" pitchFamily="34" charset="0"/>
                <a:cs typeface="Arial" panose="020B0604020202020204" pitchFamily="34" charset="0"/>
              </a:rPr>
              <a:t>Training Efficacy</a:t>
            </a:r>
            <a:r>
              <a:rPr lang="en-US" sz="2000" b="1" dirty="0">
                <a:solidFill>
                  <a:srgbClr val="293745"/>
                </a:solidFill>
                <a:latin typeface="Arial" panose="020B0604020202020204" pitchFamily="34" charset="0"/>
                <a:cs typeface="Arial" panose="020B0604020202020204" pitchFamily="34" charset="0"/>
              </a:rPr>
              <a:t>: </a:t>
            </a:r>
          </a:p>
          <a:p>
            <a:pPr marL="685783" lvl="1" indent="-228594" defTabSz="914377">
              <a:spcBef>
                <a:spcPts val="500"/>
              </a:spcBef>
              <a:buFont typeface="Arial" charset="0"/>
              <a:buChar char="•"/>
            </a:pPr>
            <a:r>
              <a:rPr lang="en-US" sz="1800" dirty="0">
                <a:solidFill>
                  <a:srgbClr val="293745"/>
                </a:solidFill>
                <a:latin typeface="Arial" panose="020B0604020202020204" pitchFamily="34" charset="0"/>
                <a:cs typeface="Arial" panose="020B0604020202020204" pitchFamily="34" charset="0"/>
              </a:rPr>
              <a:t>Use of high-fidelity VR:</a:t>
            </a:r>
          </a:p>
          <a:p>
            <a:pPr marL="1447764" lvl="2" indent="-380990" defTabSz="914377">
              <a:spcBef>
                <a:spcPts val="500"/>
              </a:spcBef>
              <a:buFont typeface="Wingdings" charset="2"/>
              <a:buChar char="ü"/>
            </a:pPr>
            <a:r>
              <a:rPr lang="en-US" sz="1600" dirty="0">
                <a:solidFill>
                  <a:srgbClr val="293745"/>
                </a:solidFill>
                <a:latin typeface="Arial" panose="020B0604020202020204" pitchFamily="34" charset="0"/>
                <a:cs typeface="Arial" panose="020B0604020202020204" pitchFamily="34" charset="0"/>
              </a:rPr>
              <a:t>Reduced number of trials to reach criterion performance by ~30%</a:t>
            </a:r>
          </a:p>
          <a:p>
            <a:pPr marL="1447764" lvl="2" indent="-380990" defTabSz="914377">
              <a:spcBef>
                <a:spcPts val="500"/>
              </a:spcBef>
              <a:buFont typeface="Wingdings" charset="2"/>
              <a:buChar char="ü"/>
            </a:pPr>
            <a:r>
              <a:rPr lang="en-US" sz="1600" dirty="0">
                <a:solidFill>
                  <a:srgbClr val="293745"/>
                </a:solidFill>
                <a:latin typeface="Arial" panose="020B0604020202020204" pitchFamily="34" charset="0"/>
                <a:cs typeface="Arial" panose="020B0604020202020204" pitchFamily="34" charset="0"/>
              </a:rPr>
              <a:t>Increased outcome performance by ~10-20%</a:t>
            </a:r>
          </a:p>
          <a:p>
            <a:pPr marL="1447764" lvl="2" indent="-380990" defTabSz="914377">
              <a:spcBef>
                <a:spcPts val="500"/>
              </a:spcBef>
              <a:buFont typeface="Wingdings" charset="2"/>
              <a:buChar char="ü"/>
            </a:pPr>
            <a:r>
              <a:rPr lang="en-US" sz="1600" dirty="0">
                <a:solidFill>
                  <a:srgbClr val="293745"/>
                </a:solidFill>
                <a:latin typeface="Arial" panose="020B0604020202020204" pitchFamily="34" charset="0"/>
                <a:cs typeface="Arial" panose="020B0604020202020204" pitchFamily="34" charset="0"/>
              </a:rPr>
              <a:t>Stabilized performance ~50% faster (&lt;5% performance variability over 5 consecutive trials)</a:t>
            </a:r>
          </a:p>
        </p:txBody>
      </p:sp>
      <p:pic>
        <p:nvPicPr>
          <p:cNvPr id="13" name="Picture 12" descr="VE MOUT copy.png">
            <a:extLst>
              <a:ext uri="{FF2B5EF4-FFF2-40B4-BE49-F238E27FC236}">
                <a16:creationId xmlns:a16="http://schemas.microsoft.com/office/drawing/2014/main" id="{F5CD5901-96A7-EC4E-9E5E-3D3A97EB29F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646" r="4971" b="4948"/>
          <a:stretch/>
        </p:blipFill>
        <p:spPr>
          <a:xfrm>
            <a:off x="8541116" y="947530"/>
            <a:ext cx="3386667" cy="3252555"/>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A4EF804D-D020-B545-AD73-D2F4B35A9E46}"/>
              </a:ext>
            </a:extLst>
          </p:cNvPr>
          <p:cNvSpPr txBox="1"/>
          <p:nvPr/>
        </p:nvSpPr>
        <p:spPr>
          <a:xfrm>
            <a:off x="4301017" y="6454422"/>
            <a:ext cx="3119315" cy="307777"/>
          </a:xfrm>
          <a:prstGeom prst="rect">
            <a:avLst/>
          </a:prstGeom>
          <a:noFill/>
        </p:spPr>
        <p:txBody>
          <a:bodyPr wrap="none" rtlCol="0">
            <a:spAutoFit/>
          </a:bodyPr>
          <a:lstStyle/>
          <a:p>
            <a:r>
              <a:rPr lang="en-US" sz="1400" dirty="0">
                <a:solidFill>
                  <a:schemeClr val="bg1">
                    <a:lumMod val="75000"/>
                  </a:schemeClr>
                </a:solidFill>
              </a:rPr>
              <a:t>Data Source: Design Interactive, Inc.</a:t>
            </a:r>
          </a:p>
        </p:txBody>
      </p:sp>
    </p:spTree>
    <p:extLst>
      <p:ext uri="{BB962C8B-B14F-4D97-AF65-F5344CB8AC3E}">
        <p14:creationId xmlns:p14="http://schemas.microsoft.com/office/powerpoint/2010/main" val="26726616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C8A0F7-89A0-0D44-A54B-61D3F3EDD16B}"/>
              </a:ext>
            </a:extLst>
          </p:cNvPr>
          <p:cNvGrpSpPr/>
          <p:nvPr/>
        </p:nvGrpSpPr>
        <p:grpSpPr>
          <a:xfrm>
            <a:off x="10329244" y="0"/>
            <a:ext cx="1781501" cy="795130"/>
            <a:chOff x="-754013" y="1256821"/>
            <a:chExt cx="2599797" cy="1052485"/>
          </a:xfrm>
        </p:grpSpPr>
        <p:sp>
          <p:nvSpPr>
            <p:cNvPr id="6" name="Rounded Rectangle 5">
              <a:extLst>
                <a:ext uri="{FF2B5EF4-FFF2-40B4-BE49-F238E27FC236}">
                  <a16:creationId xmlns:a16="http://schemas.microsoft.com/office/drawing/2014/main" id="{59D1A689-D3F8-6541-A964-13DE70BBE0CC}"/>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21245DB3-02E6-DA42-BF6C-4F7C6D5CB771}"/>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Take a Human-Centered Approach to XR Development</a:t>
              </a:r>
            </a:p>
            <a:p>
              <a:pPr lvl="0" algn="ctr" defTabSz="800100">
                <a:lnSpc>
                  <a:spcPct val="90000"/>
                </a:lnSpc>
                <a:spcAft>
                  <a:spcPct val="35000"/>
                </a:spcAft>
              </a:pPr>
              <a:endParaRPr lang="en-US" sz="1100" dirty="0">
                <a:solidFill>
                  <a:schemeClr val="tx1"/>
                </a:solidFill>
              </a:endParaRPr>
            </a:p>
          </p:txBody>
        </p:sp>
      </p:grpSp>
      <p:sp>
        <p:nvSpPr>
          <p:cNvPr id="15" name="Title 1">
            <a:extLst>
              <a:ext uri="{FF2B5EF4-FFF2-40B4-BE49-F238E27FC236}">
                <a16:creationId xmlns:a16="http://schemas.microsoft.com/office/drawing/2014/main" id="{AF6BBB89-D046-7C4A-8248-90201A4A3B30}"/>
              </a:ext>
            </a:extLst>
          </p:cNvPr>
          <p:cNvSpPr>
            <a:spLocks noGrp="1"/>
          </p:cNvSpPr>
          <p:nvPr>
            <p:ph type="title"/>
          </p:nvPr>
        </p:nvSpPr>
        <p:spPr>
          <a:xfrm>
            <a:off x="1625496" y="152400"/>
            <a:ext cx="8691621" cy="795130"/>
          </a:xfrm>
        </p:spPr>
        <p:txBody>
          <a:bodyPr/>
          <a:lstStyle/>
          <a:p>
            <a:r>
              <a:rPr lang="en-US" dirty="0"/>
              <a:t>Human-Centered Approach to XR Development</a:t>
            </a:r>
            <a:br>
              <a:rPr lang="en-US" dirty="0"/>
            </a:br>
            <a:endParaRPr lang="en-US" dirty="0"/>
          </a:p>
        </p:txBody>
      </p:sp>
      <p:sp>
        <p:nvSpPr>
          <p:cNvPr id="9" name="Title 1">
            <a:extLst>
              <a:ext uri="{FF2B5EF4-FFF2-40B4-BE49-F238E27FC236}">
                <a16:creationId xmlns:a16="http://schemas.microsoft.com/office/drawing/2014/main" id="{7D0361B0-7161-4045-9EB8-5848A40B17B3}"/>
              </a:ext>
            </a:extLst>
          </p:cNvPr>
          <p:cNvSpPr txBox="1">
            <a:spLocks/>
          </p:cNvSpPr>
          <p:nvPr/>
        </p:nvSpPr>
        <p:spPr>
          <a:xfrm>
            <a:off x="264217" y="1013796"/>
            <a:ext cx="14367827" cy="517350"/>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Training Efficacy:</a:t>
            </a:r>
          </a:p>
        </p:txBody>
      </p:sp>
      <p:sp>
        <p:nvSpPr>
          <p:cNvPr id="10" name="TextBox 9">
            <a:extLst>
              <a:ext uri="{FF2B5EF4-FFF2-40B4-BE49-F238E27FC236}">
                <a16:creationId xmlns:a16="http://schemas.microsoft.com/office/drawing/2014/main" id="{AD246A32-D516-E848-AD1E-23DBCE3441A4}"/>
              </a:ext>
            </a:extLst>
          </p:cNvPr>
          <p:cNvSpPr txBox="1"/>
          <p:nvPr/>
        </p:nvSpPr>
        <p:spPr>
          <a:xfrm>
            <a:off x="504848" y="1531146"/>
            <a:ext cx="13560379" cy="510909"/>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Decrease Performance Errors</a:t>
            </a:r>
          </a:p>
        </p:txBody>
      </p:sp>
      <p:sp>
        <p:nvSpPr>
          <p:cNvPr id="14" name="Text Placeholder 2">
            <a:extLst>
              <a:ext uri="{FF2B5EF4-FFF2-40B4-BE49-F238E27FC236}">
                <a16:creationId xmlns:a16="http://schemas.microsoft.com/office/drawing/2014/main" id="{6F58F01C-80E6-FB45-9569-3C390F602A52}"/>
              </a:ext>
            </a:extLst>
          </p:cNvPr>
          <p:cNvSpPr txBox="1">
            <a:spLocks/>
          </p:cNvSpPr>
          <p:nvPr/>
        </p:nvSpPr>
        <p:spPr>
          <a:xfrm>
            <a:off x="504848" y="2108201"/>
            <a:ext cx="7370791" cy="2641597"/>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l"/>
            <a:r>
              <a:rPr lang="en-US" sz="2400" b="1" dirty="0">
                <a:latin typeface="Arial" panose="020B0604020202020204" pitchFamily="34" charset="0"/>
                <a:cs typeface="Arial" panose="020B0604020202020204" pitchFamily="34" charset="0"/>
              </a:rPr>
              <a:t>Problem:  </a:t>
            </a:r>
          </a:p>
          <a:p>
            <a:pPr lvl="1"/>
            <a:r>
              <a:rPr lang="en-US" sz="1800" dirty="0">
                <a:latin typeface="Arial" panose="020B0604020202020204" pitchFamily="34" charset="0"/>
                <a:cs typeface="Arial" panose="020B0604020202020204" pitchFamily="34" charset="0"/>
              </a:rPr>
              <a:t>LCAC (Landing Craft Air Cushioned) Full Mission Trainers are expensive to procure and operate</a:t>
            </a:r>
          </a:p>
          <a:p>
            <a:pPr algn="l"/>
            <a:r>
              <a:rPr lang="en-US" sz="2400" b="1" dirty="0">
                <a:latin typeface="Arial" panose="020B0604020202020204" pitchFamily="34" charset="0"/>
                <a:cs typeface="Arial" panose="020B0604020202020204" pitchFamily="34" charset="0"/>
              </a:rPr>
              <a:t>Evaluation:</a:t>
            </a:r>
          </a:p>
          <a:p>
            <a:pPr lvl="1"/>
            <a:r>
              <a:rPr lang="en-US" sz="1800" dirty="0">
                <a:latin typeface="Arial" panose="020B0604020202020204" pitchFamily="34" charset="0"/>
                <a:cs typeface="Arial" panose="020B0604020202020204" pitchFamily="34" charset="0"/>
              </a:rPr>
              <a:t>Virtual Environment LCAC (VELCAC), which uses all virtual displays, with exception of the “throttle” which gives haptic feedback, was compared to a non-interactive condition that reviewed Best Practices (BP)</a:t>
            </a:r>
          </a:p>
          <a:p>
            <a:pPr lvl="1"/>
            <a:r>
              <a:rPr lang="en-US" sz="1800" dirty="0">
                <a:latin typeface="Arial" panose="020B0604020202020204" pitchFamily="34" charset="0"/>
                <a:cs typeface="Arial" panose="020B0604020202020204" pitchFamily="34" charset="0"/>
              </a:rPr>
              <a:t>Evaluated efficacy of VR training for LCAC skill improvement</a:t>
            </a:r>
          </a:p>
        </p:txBody>
      </p:sp>
      <p:sp>
        <p:nvSpPr>
          <p:cNvPr id="16" name="Rectangle 15">
            <a:extLst>
              <a:ext uri="{FF2B5EF4-FFF2-40B4-BE49-F238E27FC236}">
                <a16:creationId xmlns:a16="http://schemas.microsoft.com/office/drawing/2014/main" id="{3C0319AC-7F54-7548-935E-89B7274BB3C2}"/>
              </a:ext>
            </a:extLst>
          </p:cNvPr>
          <p:cNvSpPr/>
          <p:nvPr/>
        </p:nvSpPr>
        <p:spPr>
          <a:xfrm>
            <a:off x="588048" y="5123020"/>
            <a:ext cx="11290200" cy="850078"/>
          </a:xfrm>
          <a:prstGeom prst="rect">
            <a:avLst/>
          </a:prstGeom>
          <a:solidFill>
            <a:srgbClr val="1BC43E"/>
          </a:solidFill>
        </p:spPr>
        <p:txBody>
          <a:bodyPr lIns="121891" tIns="60945" rIns="121891" bIns="60945"/>
          <a:lstStyle/>
          <a:p>
            <a:pPr defTabSz="914377">
              <a:spcBef>
                <a:spcPts val="1000"/>
              </a:spcBef>
            </a:pPr>
            <a:r>
              <a:rPr lang="en-US" sz="2000" b="1" u="sng" dirty="0">
                <a:solidFill>
                  <a:srgbClr val="293745"/>
                </a:solidFill>
                <a:latin typeface="Arial" panose="020B0604020202020204" pitchFamily="34" charset="0"/>
                <a:cs typeface="Arial" panose="020B0604020202020204" pitchFamily="34" charset="0"/>
              </a:rPr>
              <a:t>Training Efficacy</a:t>
            </a:r>
            <a:r>
              <a:rPr lang="en-US" sz="2000" b="1" dirty="0">
                <a:solidFill>
                  <a:srgbClr val="293745"/>
                </a:solidFill>
                <a:latin typeface="Arial" panose="020B0604020202020204" pitchFamily="34" charset="0"/>
                <a:cs typeface="Arial" panose="020B0604020202020204" pitchFamily="34" charset="0"/>
              </a:rPr>
              <a:t>: </a:t>
            </a:r>
          </a:p>
          <a:p>
            <a:pPr marL="685783" lvl="1" indent="-228594" defTabSz="914377">
              <a:spcBef>
                <a:spcPts val="500"/>
              </a:spcBef>
              <a:buFont typeface="Arial" charset="0"/>
              <a:buChar char="•"/>
            </a:pPr>
            <a:r>
              <a:rPr lang="en-US" sz="1600" dirty="0">
                <a:solidFill>
                  <a:srgbClr val="293745"/>
                </a:solidFill>
                <a:latin typeface="Arial" panose="020B0604020202020204" pitchFamily="34" charset="0"/>
                <a:cs typeface="Arial" panose="020B0604020202020204" pitchFamily="34" charset="0"/>
              </a:rPr>
              <a:t>VELCAC training led to 2x - 4x fewer errors for both checklist performance and during causality mitigation</a:t>
            </a:r>
          </a:p>
        </p:txBody>
      </p:sp>
      <p:pic>
        <p:nvPicPr>
          <p:cNvPr id="17" name="Picture 7" descr="VELCAC1_SM">
            <a:extLst>
              <a:ext uri="{FF2B5EF4-FFF2-40B4-BE49-F238E27FC236}">
                <a16:creationId xmlns:a16="http://schemas.microsoft.com/office/drawing/2014/main" id="{2B3CCCC6-4359-4640-8295-453F7728F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270" y="1531146"/>
            <a:ext cx="3589126" cy="26415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id="{2131B8A0-4785-7B4A-96E8-7316D106C47A}"/>
              </a:ext>
            </a:extLst>
          </p:cNvPr>
          <p:cNvSpPr txBox="1"/>
          <p:nvPr/>
        </p:nvSpPr>
        <p:spPr>
          <a:xfrm>
            <a:off x="4301017" y="6454422"/>
            <a:ext cx="3119315" cy="307777"/>
          </a:xfrm>
          <a:prstGeom prst="rect">
            <a:avLst/>
          </a:prstGeom>
          <a:noFill/>
        </p:spPr>
        <p:txBody>
          <a:bodyPr wrap="none" rtlCol="0">
            <a:spAutoFit/>
          </a:bodyPr>
          <a:lstStyle/>
          <a:p>
            <a:r>
              <a:rPr lang="en-US" sz="1400" dirty="0">
                <a:solidFill>
                  <a:schemeClr val="bg1">
                    <a:lumMod val="75000"/>
                  </a:schemeClr>
                </a:solidFill>
              </a:rPr>
              <a:t>Data Source: Design Interactive, Inc.</a:t>
            </a:r>
          </a:p>
        </p:txBody>
      </p:sp>
    </p:spTree>
    <p:extLst>
      <p:ext uri="{BB962C8B-B14F-4D97-AF65-F5344CB8AC3E}">
        <p14:creationId xmlns:p14="http://schemas.microsoft.com/office/powerpoint/2010/main" val="42576575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C8A0F7-89A0-0D44-A54B-61D3F3EDD16B}"/>
              </a:ext>
            </a:extLst>
          </p:cNvPr>
          <p:cNvGrpSpPr/>
          <p:nvPr/>
        </p:nvGrpSpPr>
        <p:grpSpPr>
          <a:xfrm>
            <a:off x="10329244" y="0"/>
            <a:ext cx="1781501" cy="795130"/>
            <a:chOff x="-754013" y="1256821"/>
            <a:chExt cx="2599797" cy="1052485"/>
          </a:xfrm>
        </p:grpSpPr>
        <p:sp>
          <p:nvSpPr>
            <p:cNvPr id="6" name="Rounded Rectangle 5">
              <a:extLst>
                <a:ext uri="{FF2B5EF4-FFF2-40B4-BE49-F238E27FC236}">
                  <a16:creationId xmlns:a16="http://schemas.microsoft.com/office/drawing/2014/main" id="{59D1A689-D3F8-6541-A964-13DE70BBE0CC}"/>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21245DB3-02E6-DA42-BF6C-4F7C6D5CB771}"/>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Take a Human-Centered Approach to XR Development</a:t>
              </a:r>
            </a:p>
            <a:p>
              <a:pPr lvl="0" algn="ctr" defTabSz="800100">
                <a:lnSpc>
                  <a:spcPct val="90000"/>
                </a:lnSpc>
                <a:spcAft>
                  <a:spcPct val="35000"/>
                </a:spcAft>
              </a:pPr>
              <a:endParaRPr lang="en-US" sz="1100" dirty="0">
                <a:solidFill>
                  <a:schemeClr val="tx1"/>
                </a:solidFill>
              </a:endParaRPr>
            </a:p>
          </p:txBody>
        </p:sp>
      </p:grpSp>
      <p:sp>
        <p:nvSpPr>
          <p:cNvPr id="15" name="Title 1">
            <a:extLst>
              <a:ext uri="{FF2B5EF4-FFF2-40B4-BE49-F238E27FC236}">
                <a16:creationId xmlns:a16="http://schemas.microsoft.com/office/drawing/2014/main" id="{AF6BBB89-D046-7C4A-8248-90201A4A3B30}"/>
              </a:ext>
            </a:extLst>
          </p:cNvPr>
          <p:cNvSpPr>
            <a:spLocks noGrp="1"/>
          </p:cNvSpPr>
          <p:nvPr>
            <p:ph type="title"/>
          </p:nvPr>
        </p:nvSpPr>
        <p:spPr>
          <a:xfrm>
            <a:off x="1625496" y="152400"/>
            <a:ext cx="8691621" cy="795130"/>
          </a:xfrm>
        </p:spPr>
        <p:txBody>
          <a:bodyPr/>
          <a:lstStyle/>
          <a:p>
            <a:r>
              <a:rPr lang="en-US" dirty="0"/>
              <a:t>Human-Centered Approach to XR Development</a:t>
            </a:r>
            <a:br>
              <a:rPr lang="en-US" dirty="0"/>
            </a:br>
            <a:endParaRPr lang="en-US" dirty="0"/>
          </a:p>
        </p:txBody>
      </p:sp>
      <p:sp>
        <p:nvSpPr>
          <p:cNvPr id="9" name="Title 1">
            <a:extLst>
              <a:ext uri="{FF2B5EF4-FFF2-40B4-BE49-F238E27FC236}">
                <a16:creationId xmlns:a16="http://schemas.microsoft.com/office/drawing/2014/main" id="{7D0361B0-7161-4045-9EB8-5848A40B17B3}"/>
              </a:ext>
            </a:extLst>
          </p:cNvPr>
          <p:cNvSpPr txBox="1">
            <a:spLocks/>
          </p:cNvSpPr>
          <p:nvPr/>
        </p:nvSpPr>
        <p:spPr>
          <a:xfrm>
            <a:off x="264217" y="1013796"/>
            <a:ext cx="14367827" cy="517350"/>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Training Efficacy:</a:t>
            </a:r>
          </a:p>
        </p:txBody>
      </p:sp>
      <p:sp>
        <p:nvSpPr>
          <p:cNvPr id="10" name="TextBox 9">
            <a:extLst>
              <a:ext uri="{FF2B5EF4-FFF2-40B4-BE49-F238E27FC236}">
                <a16:creationId xmlns:a16="http://schemas.microsoft.com/office/drawing/2014/main" id="{AD246A32-D516-E848-AD1E-23DBCE3441A4}"/>
              </a:ext>
            </a:extLst>
          </p:cNvPr>
          <p:cNvSpPr txBox="1"/>
          <p:nvPr/>
        </p:nvSpPr>
        <p:spPr>
          <a:xfrm>
            <a:off x="504848" y="1531146"/>
            <a:ext cx="13560379" cy="510909"/>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Impacted by Trainee Experience Level</a:t>
            </a:r>
          </a:p>
          <a:p>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1" name="Text Placeholder 2">
            <a:extLst>
              <a:ext uri="{FF2B5EF4-FFF2-40B4-BE49-F238E27FC236}">
                <a16:creationId xmlns:a16="http://schemas.microsoft.com/office/drawing/2014/main" id="{C66280DE-B6F7-4E48-B4B8-635C4AB90BB3}"/>
              </a:ext>
            </a:extLst>
          </p:cNvPr>
          <p:cNvSpPr txBox="1">
            <a:spLocks/>
          </p:cNvSpPr>
          <p:nvPr/>
        </p:nvSpPr>
        <p:spPr>
          <a:xfrm>
            <a:off x="504848" y="2042055"/>
            <a:ext cx="8208000" cy="2641597"/>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l"/>
            <a:r>
              <a:rPr lang="en-US" sz="2400" b="1" dirty="0">
                <a:latin typeface="Arial" panose="020B0604020202020204" pitchFamily="34" charset="0"/>
                <a:cs typeface="Arial" panose="020B0604020202020204" pitchFamily="34" charset="0"/>
              </a:rPr>
              <a:t>Problem:  </a:t>
            </a:r>
          </a:p>
          <a:p>
            <a:pPr lvl="1"/>
            <a:r>
              <a:rPr lang="en-US" sz="2000" dirty="0">
                <a:latin typeface="Arial" panose="020B0604020202020204" pitchFamily="34" charset="0"/>
                <a:cs typeface="Arial" panose="020B0604020202020204" pitchFamily="34" charset="0"/>
              </a:rPr>
              <a:t>Land-based simulation training for Submarine Piloting and Navigation teams does not provide detailed harbor and channel ship handling training for Officer of the Deck (OOD)</a:t>
            </a:r>
          </a:p>
          <a:p>
            <a:pPr lvl="1"/>
            <a:r>
              <a:rPr lang="en-US" sz="2000" dirty="0">
                <a:latin typeface="Arial" panose="020B0604020202020204" pitchFamily="34" charset="0"/>
                <a:cs typeface="Arial" panose="020B0604020202020204" pitchFamily="34" charset="0"/>
              </a:rPr>
              <a:t>OOD training primarily obtained via OJT (On-the-Job Training)</a:t>
            </a:r>
          </a:p>
          <a:p>
            <a:pPr algn="l"/>
            <a:r>
              <a:rPr lang="en-US" sz="2400" b="1" dirty="0">
                <a:latin typeface="Arial" panose="020B0604020202020204" pitchFamily="34" charset="0"/>
                <a:cs typeface="Arial" panose="020B0604020202020204" pitchFamily="34" charset="0"/>
              </a:rPr>
              <a:t>Evaluation:</a:t>
            </a:r>
          </a:p>
          <a:p>
            <a:pPr lvl="1"/>
            <a:r>
              <a:rPr lang="en-US" sz="2000" dirty="0">
                <a:latin typeface="Arial" panose="020B0604020202020204" pitchFamily="34" charset="0"/>
                <a:cs typeface="Arial" panose="020B0604020202020204" pitchFamily="34" charset="0"/>
              </a:rPr>
              <a:t>Evaluated efficacy of Virtual Environment Submarine (VESUB) training for OOD skill improvement</a:t>
            </a:r>
          </a:p>
        </p:txBody>
      </p:sp>
      <p:sp>
        <p:nvSpPr>
          <p:cNvPr id="12" name="Rectangle 11">
            <a:extLst>
              <a:ext uri="{FF2B5EF4-FFF2-40B4-BE49-F238E27FC236}">
                <a16:creationId xmlns:a16="http://schemas.microsoft.com/office/drawing/2014/main" id="{A3EBF931-5101-B24C-81F0-346698B0004F}"/>
              </a:ext>
            </a:extLst>
          </p:cNvPr>
          <p:cNvSpPr/>
          <p:nvPr/>
        </p:nvSpPr>
        <p:spPr>
          <a:xfrm>
            <a:off x="264216" y="4933931"/>
            <a:ext cx="11589263" cy="1142404"/>
          </a:xfrm>
          <a:prstGeom prst="rect">
            <a:avLst/>
          </a:prstGeom>
          <a:solidFill>
            <a:srgbClr val="1BC43E"/>
          </a:solidFill>
        </p:spPr>
        <p:txBody>
          <a:bodyPr lIns="121891" tIns="60945" rIns="121891" bIns="60945"/>
          <a:lstStyle/>
          <a:p>
            <a:pPr defTabSz="914377">
              <a:spcBef>
                <a:spcPts val="1000"/>
              </a:spcBef>
            </a:pPr>
            <a:r>
              <a:rPr lang="en-US" sz="2000" b="1" u="sng" dirty="0">
                <a:solidFill>
                  <a:srgbClr val="293745"/>
                </a:solidFill>
                <a:latin typeface="Arial" panose="020B0604020202020204" pitchFamily="34" charset="0"/>
                <a:cs typeface="Arial" panose="020B0604020202020204" pitchFamily="34" charset="0"/>
              </a:rPr>
              <a:t>Training Efficacy</a:t>
            </a:r>
            <a:r>
              <a:rPr lang="en-US" sz="2000" b="1" dirty="0">
                <a:solidFill>
                  <a:srgbClr val="293745"/>
                </a:solidFill>
                <a:latin typeface="Arial" panose="020B0604020202020204" pitchFamily="34" charset="0"/>
                <a:cs typeface="Arial" panose="020B0604020202020204" pitchFamily="34" charset="0"/>
              </a:rPr>
              <a:t>: </a:t>
            </a:r>
          </a:p>
          <a:p>
            <a:pPr marL="685783" lvl="1" indent="-228594" defTabSz="914377">
              <a:spcBef>
                <a:spcPts val="500"/>
              </a:spcBef>
              <a:buFont typeface="Arial" charset="0"/>
              <a:buChar char="•"/>
            </a:pPr>
            <a:r>
              <a:rPr lang="en-US" sz="1600" dirty="0">
                <a:solidFill>
                  <a:srgbClr val="293745"/>
                </a:solidFill>
                <a:latin typeface="Arial" panose="020B0604020202020204" pitchFamily="34" charset="0"/>
                <a:cs typeface="Arial" panose="020B0604020202020204" pitchFamily="34" charset="0"/>
              </a:rPr>
              <a:t>Significant learning at all experience levels (0-14 years)</a:t>
            </a:r>
          </a:p>
          <a:p>
            <a:pPr marL="685783" lvl="1" indent="-228594" defTabSz="914377">
              <a:spcBef>
                <a:spcPts val="500"/>
              </a:spcBef>
              <a:buFont typeface="Arial" charset="0"/>
              <a:buChar char="•"/>
            </a:pPr>
            <a:r>
              <a:rPr lang="en-US" sz="1600" dirty="0">
                <a:solidFill>
                  <a:srgbClr val="293745"/>
                </a:solidFill>
                <a:latin typeface="Arial" panose="020B0604020202020204" pitchFamily="34" charset="0"/>
                <a:cs typeface="Arial" panose="020B0604020202020204" pitchFamily="34" charset="0"/>
              </a:rPr>
              <a:t>11 of 15 skills improved, but experience level impacted training efficacy trends</a:t>
            </a:r>
          </a:p>
        </p:txBody>
      </p:sp>
      <p:pic>
        <p:nvPicPr>
          <p:cNvPr id="13" name="Picture 221" descr="vesub2">
            <a:extLst>
              <a:ext uri="{FF2B5EF4-FFF2-40B4-BE49-F238E27FC236}">
                <a16:creationId xmlns:a16="http://schemas.microsoft.com/office/drawing/2014/main" id="{9D5F17CA-9DDD-1344-84EA-D9A5195FBE2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72518" y="1531146"/>
            <a:ext cx="3608773" cy="24601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14" name="TextBox 13">
            <a:extLst>
              <a:ext uri="{FF2B5EF4-FFF2-40B4-BE49-F238E27FC236}">
                <a16:creationId xmlns:a16="http://schemas.microsoft.com/office/drawing/2014/main" id="{40E883C5-5486-4F4E-8169-D31D63B27C73}"/>
              </a:ext>
            </a:extLst>
          </p:cNvPr>
          <p:cNvSpPr txBox="1"/>
          <p:nvPr/>
        </p:nvSpPr>
        <p:spPr>
          <a:xfrm>
            <a:off x="4301017" y="6454422"/>
            <a:ext cx="3119315" cy="307777"/>
          </a:xfrm>
          <a:prstGeom prst="rect">
            <a:avLst/>
          </a:prstGeom>
          <a:noFill/>
        </p:spPr>
        <p:txBody>
          <a:bodyPr wrap="none" rtlCol="0">
            <a:spAutoFit/>
          </a:bodyPr>
          <a:lstStyle/>
          <a:p>
            <a:r>
              <a:rPr lang="en-US" sz="1400" dirty="0">
                <a:solidFill>
                  <a:schemeClr val="bg1">
                    <a:lumMod val="75000"/>
                  </a:schemeClr>
                </a:solidFill>
              </a:rPr>
              <a:t>Data Source: Design Interactive, Inc.</a:t>
            </a:r>
          </a:p>
        </p:txBody>
      </p:sp>
    </p:spTree>
    <p:extLst>
      <p:ext uri="{BB962C8B-B14F-4D97-AF65-F5344CB8AC3E}">
        <p14:creationId xmlns:p14="http://schemas.microsoft.com/office/powerpoint/2010/main" val="40910632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C8A0F7-89A0-0D44-A54B-61D3F3EDD16B}"/>
              </a:ext>
            </a:extLst>
          </p:cNvPr>
          <p:cNvGrpSpPr/>
          <p:nvPr/>
        </p:nvGrpSpPr>
        <p:grpSpPr>
          <a:xfrm>
            <a:off x="10329244" y="0"/>
            <a:ext cx="1781501" cy="795130"/>
            <a:chOff x="-754013" y="1256821"/>
            <a:chExt cx="2599797" cy="1052485"/>
          </a:xfrm>
        </p:grpSpPr>
        <p:sp>
          <p:nvSpPr>
            <p:cNvPr id="6" name="Rounded Rectangle 5">
              <a:extLst>
                <a:ext uri="{FF2B5EF4-FFF2-40B4-BE49-F238E27FC236}">
                  <a16:creationId xmlns:a16="http://schemas.microsoft.com/office/drawing/2014/main" id="{59D1A689-D3F8-6541-A964-13DE70BBE0CC}"/>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21245DB3-02E6-DA42-BF6C-4F7C6D5CB771}"/>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Take a Human-Centered Approach to XR Development</a:t>
              </a:r>
            </a:p>
            <a:p>
              <a:pPr lvl="0" algn="ctr" defTabSz="800100">
                <a:lnSpc>
                  <a:spcPct val="90000"/>
                </a:lnSpc>
                <a:spcAft>
                  <a:spcPct val="35000"/>
                </a:spcAft>
              </a:pPr>
              <a:endParaRPr lang="en-US" sz="1100" dirty="0">
                <a:solidFill>
                  <a:schemeClr val="tx1"/>
                </a:solidFill>
              </a:endParaRPr>
            </a:p>
          </p:txBody>
        </p:sp>
      </p:grpSp>
      <p:sp>
        <p:nvSpPr>
          <p:cNvPr id="15" name="Title 1">
            <a:extLst>
              <a:ext uri="{FF2B5EF4-FFF2-40B4-BE49-F238E27FC236}">
                <a16:creationId xmlns:a16="http://schemas.microsoft.com/office/drawing/2014/main" id="{AF6BBB89-D046-7C4A-8248-90201A4A3B30}"/>
              </a:ext>
            </a:extLst>
          </p:cNvPr>
          <p:cNvSpPr>
            <a:spLocks noGrp="1"/>
          </p:cNvSpPr>
          <p:nvPr>
            <p:ph type="title"/>
          </p:nvPr>
        </p:nvSpPr>
        <p:spPr>
          <a:xfrm>
            <a:off x="1625496" y="152400"/>
            <a:ext cx="8691621" cy="795130"/>
          </a:xfrm>
        </p:spPr>
        <p:txBody>
          <a:bodyPr/>
          <a:lstStyle/>
          <a:p>
            <a:r>
              <a:rPr lang="en-US" dirty="0"/>
              <a:t>Human-Centered Approach to XR Development</a:t>
            </a:r>
            <a:br>
              <a:rPr lang="en-US" dirty="0"/>
            </a:br>
            <a:endParaRPr lang="en-US" dirty="0"/>
          </a:p>
        </p:txBody>
      </p:sp>
      <p:sp>
        <p:nvSpPr>
          <p:cNvPr id="8" name="Title 1">
            <a:extLst>
              <a:ext uri="{FF2B5EF4-FFF2-40B4-BE49-F238E27FC236}">
                <a16:creationId xmlns:a16="http://schemas.microsoft.com/office/drawing/2014/main" id="{96FA6F31-53C4-914F-9FC6-9161CA2F1B49}"/>
              </a:ext>
            </a:extLst>
          </p:cNvPr>
          <p:cNvSpPr txBox="1">
            <a:spLocks/>
          </p:cNvSpPr>
          <p:nvPr/>
        </p:nvSpPr>
        <p:spPr>
          <a:xfrm>
            <a:off x="264217" y="1013796"/>
            <a:ext cx="14367827" cy="517350"/>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Training Efficacy:</a:t>
            </a:r>
          </a:p>
        </p:txBody>
      </p:sp>
      <p:sp>
        <p:nvSpPr>
          <p:cNvPr id="9" name="TextBox 8">
            <a:extLst>
              <a:ext uri="{FF2B5EF4-FFF2-40B4-BE49-F238E27FC236}">
                <a16:creationId xmlns:a16="http://schemas.microsoft.com/office/drawing/2014/main" id="{94FD3D31-466A-D240-B26A-56259A4A6CF3}"/>
              </a:ext>
            </a:extLst>
          </p:cNvPr>
          <p:cNvSpPr txBox="1"/>
          <p:nvPr/>
        </p:nvSpPr>
        <p:spPr>
          <a:xfrm>
            <a:off x="504848" y="1531146"/>
            <a:ext cx="13560379" cy="510909"/>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Impacted by Trainee Attributes - Interpupillary Distance (IPD)</a:t>
            </a:r>
          </a:p>
          <a:p>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1D9ED6CC-AE47-2049-9297-3BC999A9F5F5}"/>
              </a:ext>
            </a:extLst>
          </p:cNvPr>
          <p:cNvSpPr txBox="1">
            <a:spLocks/>
          </p:cNvSpPr>
          <p:nvPr/>
        </p:nvSpPr>
        <p:spPr>
          <a:xfrm>
            <a:off x="504848" y="2037242"/>
            <a:ext cx="8830881" cy="2641597"/>
          </a:xfrm>
          <a:prstGeom prst="rect">
            <a:avLst/>
          </a:prstGeom>
          <a:solidFill>
            <a:schemeClr val="bg1"/>
          </a:solidFill>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l"/>
            <a:r>
              <a:rPr lang="en-US" sz="2400" b="1" dirty="0">
                <a:latin typeface="Arial" panose="020B0604020202020204" pitchFamily="34" charset="0"/>
                <a:cs typeface="Arial" panose="020B0604020202020204" pitchFamily="34" charset="0"/>
              </a:rPr>
              <a:t>Problem:  </a:t>
            </a:r>
          </a:p>
          <a:p>
            <a:pPr lvl="1"/>
            <a:r>
              <a:rPr lang="en-US" sz="2000" dirty="0">
                <a:latin typeface="Arial" panose="020B0604020202020204" pitchFamily="34" charset="0"/>
                <a:cs typeface="Arial" panose="020B0604020202020204" pitchFamily="34" charset="0"/>
              </a:rPr>
              <a:t>Females thought to be more susceptible to cybersickness than males; yet in a meta-analysis only ~55% found higher levels of susceptibility in females as compared to males - so what is driving differences </a:t>
            </a:r>
          </a:p>
          <a:p>
            <a:pPr algn="l"/>
            <a:r>
              <a:rPr lang="en-US" sz="2400" b="1" dirty="0">
                <a:latin typeface="Arial" panose="020B0604020202020204" pitchFamily="34" charset="0"/>
                <a:cs typeface="Arial" panose="020B0604020202020204" pitchFamily="34" charset="0"/>
              </a:rPr>
              <a:t>Evaluation:</a:t>
            </a:r>
          </a:p>
          <a:p>
            <a:pPr lvl="1"/>
            <a:r>
              <a:rPr lang="en-US" sz="2000" dirty="0">
                <a:latin typeface="Arial" panose="020B0604020202020204" pitchFamily="34" charset="0"/>
                <a:cs typeface="Arial" panose="020B0604020202020204" pitchFamily="34" charset="0"/>
              </a:rPr>
              <a:t>Sex differences in cybersickness largely contingent on whether VR display could be fit to user’s IPD; with a substantially greater proportion of females unable to achieve a good fit</a:t>
            </a:r>
          </a:p>
        </p:txBody>
      </p:sp>
      <p:sp>
        <p:nvSpPr>
          <p:cNvPr id="11" name="Rectangle 10">
            <a:extLst>
              <a:ext uri="{FF2B5EF4-FFF2-40B4-BE49-F238E27FC236}">
                <a16:creationId xmlns:a16="http://schemas.microsoft.com/office/drawing/2014/main" id="{C5EF8534-26E2-3548-A865-3D6E17DED5DB}"/>
              </a:ext>
            </a:extLst>
          </p:cNvPr>
          <p:cNvSpPr/>
          <p:nvPr/>
        </p:nvSpPr>
        <p:spPr>
          <a:xfrm>
            <a:off x="264217" y="4838764"/>
            <a:ext cx="8830881" cy="1487740"/>
          </a:xfrm>
          <a:prstGeom prst="rect">
            <a:avLst/>
          </a:prstGeom>
          <a:solidFill>
            <a:srgbClr val="1BC43E"/>
          </a:solidFill>
        </p:spPr>
        <p:txBody>
          <a:bodyPr lIns="121891" tIns="60945" rIns="121891" bIns="60945"/>
          <a:lstStyle/>
          <a:p>
            <a:pPr defTabSz="914377">
              <a:spcBef>
                <a:spcPts val="1000"/>
              </a:spcBef>
            </a:pPr>
            <a:r>
              <a:rPr lang="en-US" sz="2000" b="1" u="sng" dirty="0">
                <a:solidFill>
                  <a:srgbClr val="293745"/>
                </a:solidFill>
                <a:latin typeface="Arial" panose="020B0604020202020204" pitchFamily="34" charset="0"/>
                <a:cs typeface="Arial" panose="020B0604020202020204" pitchFamily="34" charset="0"/>
              </a:rPr>
              <a:t>Impact to Training Efficacy</a:t>
            </a:r>
            <a:r>
              <a:rPr lang="en-US" sz="2000" b="1" dirty="0">
                <a:solidFill>
                  <a:srgbClr val="293745"/>
                </a:solidFill>
                <a:latin typeface="Arial" panose="020B0604020202020204" pitchFamily="34" charset="0"/>
                <a:cs typeface="Arial" panose="020B0604020202020204" pitchFamily="34" charset="0"/>
              </a:rPr>
              <a:t>: </a:t>
            </a:r>
          </a:p>
          <a:p>
            <a:pPr marL="685783" lvl="1" indent="-228594" defTabSz="914377">
              <a:spcBef>
                <a:spcPts val="500"/>
              </a:spcBef>
              <a:buFont typeface="Arial" charset="0"/>
              <a:buChar char="•"/>
            </a:pPr>
            <a:r>
              <a:rPr lang="en-US" sz="1600" dirty="0">
                <a:solidFill>
                  <a:srgbClr val="293745"/>
                </a:solidFill>
                <a:latin typeface="Arial" panose="020B0604020202020204" pitchFamily="34" charset="0"/>
                <a:cs typeface="Arial" panose="020B0604020202020204" pitchFamily="34" charset="0"/>
              </a:rPr>
              <a:t>Susceptibility differences could create accessibility limitations, with those who can handle VR exposure  advancing due to better training and operational support, while those who are susceptible are left on sidelines watching this new era of XR empowered productivity passing them by</a:t>
            </a:r>
          </a:p>
        </p:txBody>
      </p:sp>
      <p:sp>
        <p:nvSpPr>
          <p:cNvPr id="2" name="TextBox 1">
            <a:extLst>
              <a:ext uri="{FF2B5EF4-FFF2-40B4-BE49-F238E27FC236}">
                <a16:creationId xmlns:a16="http://schemas.microsoft.com/office/drawing/2014/main" id="{313D32A8-EFB4-1549-8D2B-6D95543F5EDD}"/>
              </a:ext>
            </a:extLst>
          </p:cNvPr>
          <p:cNvSpPr txBox="1"/>
          <p:nvPr/>
        </p:nvSpPr>
        <p:spPr>
          <a:xfrm>
            <a:off x="9656075" y="3461729"/>
            <a:ext cx="2425216" cy="270843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HWD Redesign:</a:t>
            </a:r>
          </a:p>
          <a:p>
            <a:pPr marL="174625"/>
            <a:r>
              <a:rPr lang="en-US" sz="1400" dirty="0">
                <a:latin typeface="Arial" panose="020B0604020202020204" pitchFamily="34" charset="0"/>
                <a:cs typeface="Arial" panose="020B0604020202020204" pitchFamily="34" charset="0"/>
              </a:rPr>
              <a:t>If XR headset manufacturers implement an IPD adjustable range of 50 to 77 mm to capture &gt; 99% of both females and males, anticipate far greater number of females will be able to harness performance enhancing potential of      XR technology</a:t>
            </a:r>
          </a:p>
        </p:txBody>
      </p:sp>
      <p:pic>
        <p:nvPicPr>
          <p:cNvPr id="4" name="Picture 3">
            <a:extLst>
              <a:ext uri="{FF2B5EF4-FFF2-40B4-BE49-F238E27FC236}">
                <a16:creationId xmlns:a16="http://schemas.microsoft.com/office/drawing/2014/main" id="{8671F495-AF67-AB46-845B-C37826D021AF}"/>
              </a:ext>
            </a:extLst>
          </p:cNvPr>
          <p:cNvPicPr>
            <a:picLocks noChangeAspect="1"/>
          </p:cNvPicPr>
          <p:nvPr/>
        </p:nvPicPr>
        <p:blipFill>
          <a:blip r:embed="rId3"/>
          <a:stretch>
            <a:fillRect/>
          </a:stretch>
        </p:blipFill>
        <p:spPr>
          <a:xfrm>
            <a:off x="9823900" y="827602"/>
            <a:ext cx="1937046" cy="24822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57086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C8A0F7-89A0-0D44-A54B-61D3F3EDD16B}"/>
              </a:ext>
            </a:extLst>
          </p:cNvPr>
          <p:cNvGrpSpPr/>
          <p:nvPr/>
        </p:nvGrpSpPr>
        <p:grpSpPr>
          <a:xfrm>
            <a:off x="10329244" y="0"/>
            <a:ext cx="1781501" cy="795130"/>
            <a:chOff x="-754013" y="1256821"/>
            <a:chExt cx="2599797" cy="1052485"/>
          </a:xfrm>
        </p:grpSpPr>
        <p:sp>
          <p:nvSpPr>
            <p:cNvPr id="6" name="Rounded Rectangle 5">
              <a:extLst>
                <a:ext uri="{FF2B5EF4-FFF2-40B4-BE49-F238E27FC236}">
                  <a16:creationId xmlns:a16="http://schemas.microsoft.com/office/drawing/2014/main" id="{59D1A689-D3F8-6541-A964-13DE70BBE0CC}"/>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21245DB3-02E6-DA42-BF6C-4F7C6D5CB771}"/>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ctr" defTabSz="800100">
                <a:lnSpc>
                  <a:spcPct val="90000"/>
                </a:lnSpc>
                <a:spcAft>
                  <a:spcPct val="35000"/>
                </a:spcAft>
              </a:pPr>
              <a:r>
                <a:rPr lang="en-US" sz="1100" dirty="0">
                  <a:solidFill>
                    <a:schemeClr val="tx1"/>
                  </a:solidFill>
                </a:rPr>
                <a:t>Take a Human-Centered Approach to XR Development</a:t>
              </a:r>
            </a:p>
            <a:p>
              <a:pPr lvl="0" algn="ctr" defTabSz="800100">
                <a:lnSpc>
                  <a:spcPct val="90000"/>
                </a:lnSpc>
                <a:spcAft>
                  <a:spcPct val="35000"/>
                </a:spcAft>
              </a:pPr>
              <a:endParaRPr lang="en-US" sz="1100" dirty="0">
                <a:solidFill>
                  <a:schemeClr val="tx1"/>
                </a:solidFill>
              </a:endParaRPr>
            </a:p>
          </p:txBody>
        </p:sp>
      </p:grpSp>
      <p:sp>
        <p:nvSpPr>
          <p:cNvPr id="15" name="Title 1">
            <a:extLst>
              <a:ext uri="{FF2B5EF4-FFF2-40B4-BE49-F238E27FC236}">
                <a16:creationId xmlns:a16="http://schemas.microsoft.com/office/drawing/2014/main" id="{AF6BBB89-D046-7C4A-8248-90201A4A3B30}"/>
              </a:ext>
            </a:extLst>
          </p:cNvPr>
          <p:cNvSpPr>
            <a:spLocks noGrp="1"/>
          </p:cNvSpPr>
          <p:nvPr>
            <p:ph type="title"/>
          </p:nvPr>
        </p:nvSpPr>
        <p:spPr>
          <a:xfrm>
            <a:off x="1625496" y="152400"/>
            <a:ext cx="8691621" cy="795130"/>
          </a:xfrm>
        </p:spPr>
        <p:txBody>
          <a:bodyPr/>
          <a:lstStyle/>
          <a:p>
            <a:r>
              <a:rPr lang="en-US" dirty="0"/>
              <a:t>Human-Centered Approach to XR Development</a:t>
            </a:r>
            <a:br>
              <a:rPr lang="en-US" dirty="0"/>
            </a:br>
            <a:endParaRPr lang="en-US" dirty="0"/>
          </a:p>
        </p:txBody>
      </p:sp>
      <p:sp>
        <p:nvSpPr>
          <p:cNvPr id="11" name="Text Placeholder 2">
            <a:extLst>
              <a:ext uri="{FF2B5EF4-FFF2-40B4-BE49-F238E27FC236}">
                <a16:creationId xmlns:a16="http://schemas.microsoft.com/office/drawing/2014/main" id="{B52A6720-8B36-2640-9754-B41DAB5B543C}"/>
              </a:ext>
            </a:extLst>
          </p:cNvPr>
          <p:cNvSpPr txBox="1">
            <a:spLocks/>
          </p:cNvSpPr>
          <p:nvPr/>
        </p:nvSpPr>
        <p:spPr>
          <a:xfrm>
            <a:off x="570950" y="2293258"/>
            <a:ext cx="8484560" cy="2201331"/>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l"/>
            <a:r>
              <a:rPr lang="en-US" sz="2400" b="1" dirty="0">
                <a:latin typeface="Arial" panose="020B0604020202020204" pitchFamily="34" charset="0"/>
                <a:cs typeface="Arial" panose="020B0604020202020204" pitchFamily="34" charset="0"/>
              </a:rPr>
              <a:t>Problem:  </a:t>
            </a:r>
          </a:p>
          <a:p>
            <a:pPr lvl="1"/>
            <a:r>
              <a:rPr lang="en-US" sz="2000" dirty="0">
                <a:latin typeface="Arial" panose="020B0604020202020204" pitchFamily="34" charset="0"/>
                <a:cs typeface="Arial" panose="020B0604020202020204" pitchFamily="34" charset="0"/>
              </a:rPr>
              <a:t>Will ambient lighting levels impact the training efficacy of VR MOUT?</a:t>
            </a:r>
          </a:p>
          <a:p>
            <a:pPr algn="l"/>
            <a:r>
              <a:rPr lang="en-US" sz="2400" b="1" dirty="0">
                <a:latin typeface="Arial" panose="020B0604020202020204" pitchFamily="34" charset="0"/>
                <a:cs typeface="Arial" panose="020B0604020202020204" pitchFamily="34" charset="0"/>
              </a:rPr>
              <a:t>Evaluation:</a:t>
            </a:r>
          </a:p>
          <a:p>
            <a:pPr lvl="1"/>
            <a:r>
              <a:rPr lang="en-US" sz="2000" dirty="0">
                <a:latin typeface="Arial" panose="020B0604020202020204" pitchFamily="34" charset="0"/>
                <a:cs typeface="Arial" panose="020B0604020202020204" pitchFamily="34" charset="0"/>
              </a:rPr>
              <a:t>Evaluated impact of environmental lighting levels on training effectiveness of VR with audio cues (both non-spatial and generalized spatial)</a:t>
            </a:r>
          </a:p>
        </p:txBody>
      </p:sp>
      <p:sp>
        <p:nvSpPr>
          <p:cNvPr id="13" name="Rectangle 12">
            <a:extLst>
              <a:ext uri="{FF2B5EF4-FFF2-40B4-BE49-F238E27FC236}">
                <a16:creationId xmlns:a16="http://schemas.microsoft.com/office/drawing/2014/main" id="{293D946A-C6FE-CF42-AB12-EB8DB047606B}"/>
              </a:ext>
            </a:extLst>
          </p:cNvPr>
          <p:cNvSpPr/>
          <p:nvPr/>
        </p:nvSpPr>
        <p:spPr>
          <a:xfrm>
            <a:off x="250724" y="4932282"/>
            <a:ext cx="11769723" cy="1084446"/>
          </a:xfrm>
          <a:prstGeom prst="rect">
            <a:avLst/>
          </a:prstGeom>
          <a:solidFill>
            <a:srgbClr val="1BC43E"/>
          </a:solidFill>
        </p:spPr>
        <p:txBody>
          <a:bodyPr lIns="121891" tIns="60945" rIns="121891" bIns="60945"/>
          <a:lstStyle/>
          <a:p>
            <a:pPr defTabSz="914377">
              <a:spcBef>
                <a:spcPts val="1000"/>
              </a:spcBef>
            </a:pPr>
            <a:r>
              <a:rPr lang="en-US" sz="1800" b="1" u="sng" dirty="0">
                <a:solidFill>
                  <a:srgbClr val="293745"/>
                </a:solidFill>
                <a:latin typeface="Arial" panose="020B0604020202020204" pitchFamily="34" charset="0"/>
                <a:cs typeface="Arial" panose="020B0604020202020204" pitchFamily="34" charset="0"/>
              </a:rPr>
              <a:t>Training Efficacy</a:t>
            </a:r>
            <a:r>
              <a:rPr lang="en-US" sz="1800" b="1" dirty="0">
                <a:solidFill>
                  <a:srgbClr val="293745"/>
                </a:solidFill>
                <a:latin typeface="Arial" panose="020B0604020202020204" pitchFamily="34" charset="0"/>
                <a:cs typeface="Arial" panose="020B0604020202020204" pitchFamily="34" charset="0"/>
              </a:rPr>
              <a:t>: </a:t>
            </a:r>
          </a:p>
          <a:p>
            <a:pPr marL="685783" lvl="1" indent="-228594" defTabSz="914377">
              <a:spcBef>
                <a:spcPts val="500"/>
              </a:spcBef>
              <a:buFont typeface="Arial" charset="0"/>
              <a:buChar char="•"/>
            </a:pPr>
            <a:r>
              <a:rPr lang="en-US" sz="1600" dirty="0">
                <a:solidFill>
                  <a:srgbClr val="293745"/>
                </a:solidFill>
                <a:latin typeface="Arial" panose="020B0604020202020204" pitchFamily="34" charset="0"/>
                <a:cs typeface="Arial" panose="020B0604020202020204" pitchFamily="34" charset="0"/>
              </a:rPr>
              <a:t>Use of metaphoric distance cues in VR MOUT led to:</a:t>
            </a:r>
          </a:p>
          <a:p>
            <a:pPr marL="1035050" lvl="2" indent="-334963" defTabSz="914377">
              <a:spcBef>
                <a:spcPts val="500"/>
              </a:spcBef>
              <a:buFont typeface="Wingdings" charset="2"/>
              <a:buChar char="ü"/>
            </a:pPr>
            <a:r>
              <a:rPr lang="en-US" sz="1600" dirty="0">
                <a:solidFill>
                  <a:srgbClr val="293745"/>
                </a:solidFill>
                <a:latin typeface="Arial" panose="020B0604020202020204" pitchFamily="34" charset="0"/>
                <a:cs typeface="Arial" panose="020B0604020202020204" pitchFamily="34" charset="0"/>
              </a:rPr>
              <a:t>Training in a well-lit environment was ~18% more accurate than in dim lit conditions, regardless of audio condition</a:t>
            </a:r>
          </a:p>
        </p:txBody>
      </p:sp>
      <p:pic>
        <p:nvPicPr>
          <p:cNvPr id="14" name="Picture 13" descr="VE MOUT copy.png">
            <a:extLst>
              <a:ext uri="{FF2B5EF4-FFF2-40B4-BE49-F238E27FC236}">
                <a16:creationId xmlns:a16="http://schemas.microsoft.com/office/drawing/2014/main" id="{7B0307A3-1A0B-C64A-8426-356D706A860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646" r="4971" b="4948"/>
          <a:stretch/>
        </p:blipFill>
        <p:spPr>
          <a:xfrm>
            <a:off x="8778626" y="1161264"/>
            <a:ext cx="3160144" cy="3035002"/>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CC23A868-22CD-8743-A8B6-0C9562594E30}"/>
              </a:ext>
            </a:extLst>
          </p:cNvPr>
          <p:cNvSpPr txBox="1"/>
          <p:nvPr/>
        </p:nvSpPr>
        <p:spPr>
          <a:xfrm>
            <a:off x="4301017" y="6454422"/>
            <a:ext cx="3119315" cy="307777"/>
          </a:xfrm>
          <a:prstGeom prst="rect">
            <a:avLst/>
          </a:prstGeom>
          <a:noFill/>
        </p:spPr>
        <p:txBody>
          <a:bodyPr wrap="none" rtlCol="0">
            <a:spAutoFit/>
          </a:bodyPr>
          <a:lstStyle/>
          <a:p>
            <a:r>
              <a:rPr lang="en-US" sz="1400" dirty="0">
                <a:solidFill>
                  <a:schemeClr val="bg1">
                    <a:lumMod val="75000"/>
                  </a:schemeClr>
                </a:solidFill>
              </a:rPr>
              <a:t>Data Source: Design Interactive, Inc.</a:t>
            </a:r>
          </a:p>
        </p:txBody>
      </p:sp>
      <p:sp>
        <p:nvSpPr>
          <p:cNvPr id="16" name="Title 1">
            <a:extLst>
              <a:ext uri="{FF2B5EF4-FFF2-40B4-BE49-F238E27FC236}">
                <a16:creationId xmlns:a16="http://schemas.microsoft.com/office/drawing/2014/main" id="{38862C20-A215-D64D-8F9E-13FF023C0D37}"/>
              </a:ext>
            </a:extLst>
          </p:cNvPr>
          <p:cNvSpPr txBox="1">
            <a:spLocks/>
          </p:cNvSpPr>
          <p:nvPr/>
        </p:nvSpPr>
        <p:spPr>
          <a:xfrm>
            <a:off x="416617" y="1166196"/>
            <a:ext cx="14367827" cy="517350"/>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Training Efficacy:</a:t>
            </a:r>
          </a:p>
        </p:txBody>
      </p:sp>
      <p:sp>
        <p:nvSpPr>
          <p:cNvPr id="17" name="TextBox 16">
            <a:extLst>
              <a:ext uri="{FF2B5EF4-FFF2-40B4-BE49-F238E27FC236}">
                <a16:creationId xmlns:a16="http://schemas.microsoft.com/office/drawing/2014/main" id="{89285C0F-7FDB-7941-A3CD-6E3FFB37BD1D}"/>
              </a:ext>
            </a:extLst>
          </p:cNvPr>
          <p:cNvSpPr txBox="1"/>
          <p:nvPr/>
        </p:nvSpPr>
        <p:spPr>
          <a:xfrm>
            <a:off x="657248" y="1683546"/>
            <a:ext cx="13560379" cy="510909"/>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Impacted by Environmental Factors</a:t>
            </a:r>
          </a:p>
          <a:p>
            <a:endParaRPr lang="en-US"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72063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5113-41E7-8640-B093-2C6828D1112E}"/>
              </a:ext>
            </a:extLst>
          </p:cNvPr>
          <p:cNvSpPr>
            <a:spLocks noGrp="1"/>
          </p:cNvSpPr>
          <p:nvPr>
            <p:ph type="title"/>
          </p:nvPr>
        </p:nvSpPr>
        <p:spPr/>
        <p:txBody>
          <a:bodyPr/>
          <a:lstStyle/>
          <a:p>
            <a:r>
              <a:rPr lang="en-US" dirty="0"/>
              <a:t>Facilitating XR Enterprise Adoption</a:t>
            </a:r>
          </a:p>
        </p:txBody>
      </p:sp>
      <p:graphicFrame>
        <p:nvGraphicFramePr>
          <p:cNvPr id="10" name="Diagram 9">
            <a:extLst>
              <a:ext uri="{FF2B5EF4-FFF2-40B4-BE49-F238E27FC236}">
                <a16:creationId xmlns:a16="http://schemas.microsoft.com/office/drawing/2014/main" id="{D8895AC9-93F2-8243-A93A-8827B826401E}"/>
              </a:ext>
            </a:extLst>
          </p:cNvPr>
          <p:cNvGraphicFramePr/>
          <p:nvPr/>
        </p:nvGraphicFramePr>
        <p:xfrm>
          <a:off x="554986" y="795130"/>
          <a:ext cx="11383618" cy="1834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25F551F0-3585-D44E-8C7A-2A62AB5E6717}"/>
              </a:ext>
            </a:extLst>
          </p:cNvPr>
          <p:cNvSpPr txBox="1"/>
          <p:nvPr/>
        </p:nvSpPr>
        <p:spPr>
          <a:xfrm>
            <a:off x="9602674" y="2462566"/>
            <a:ext cx="2589326" cy="1323439"/>
          </a:xfrm>
          <a:prstGeom prst="rect">
            <a:avLst/>
          </a:prstGeom>
          <a:noFill/>
        </p:spPr>
        <p:txBody>
          <a:bodyPr wrap="square">
            <a:spAutoFit/>
          </a:bodyPr>
          <a:lstStyle/>
          <a:p>
            <a:r>
              <a:rPr lang="en-US" sz="1600" b="1" dirty="0"/>
              <a:t>Learning Objective 5</a:t>
            </a:r>
          </a:p>
          <a:p>
            <a:r>
              <a:rPr lang="en-US" sz="1600" dirty="0"/>
              <a:t>Define how to assess and quantify gains of XR implementation</a:t>
            </a:r>
          </a:p>
          <a:p>
            <a:endParaRPr lang="en-US" sz="1600" dirty="0"/>
          </a:p>
        </p:txBody>
      </p:sp>
    </p:spTree>
    <p:extLst>
      <p:ext uri="{BB962C8B-B14F-4D97-AF65-F5344CB8AC3E}">
        <p14:creationId xmlns:p14="http://schemas.microsoft.com/office/powerpoint/2010/main" val="537497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9342E-5520-4048-9C15-8B785922630E}"/>
              </a:ext>
            </a:extLst>
          </p:cNvPr>
          <p:cNvSpPr>
            <a:spLocks noGrp="1"/>
          </p:cNvSpPr>
          <p:nvPr>
            <p:ph idx="1"/>
          </p:nvPr>
        </p:nvSpPr>
        <p:spPr/>
        <p:txBody>
          <a:bodyPr/>
          <a:lstStyle/>
          <a:p>
            <a:pPr marL="0" indent="0">
              <a:buNone/>
            </a:pPr>
            <a:r>
              <a:rPr lang="en-US" sz="2400" b="1" dirty="0"/>
              <a:t>Learning Objective 5</a:t>
            </a:r>
            <a:endParaRPr lang="en-US" sz="2400" dirty="0"/>
          </a:p>
          <a:p>
            <a:r>
              <a:rPr lang="en-US" sz="2400" i="1" dirty="0"/>
              <a:t>Define how to assess and quantify gains of XR implementation:</a:t>
            </a:r>
            <a:endParaRPr lang="en-US" sz="2400" dirty="0"/>
          </a:p>
          <a:p>
            <a:pPr lvl="1"/>
            <a:r>
              <a:rPr lang="en-US" sz="2000" u="sng" dirty="0"/>
              <a:t>User Acceptance</a:t>
            </a:r>
            <a:r>
              <a:rPr lang="en-US" sz="2000" dirty="0"/>
              <a:t>: Define how to assess user acceptance</a:t>
            </a:r>
          </a:p>
          <a:p>
            <a:pPr lvl="1"/>
            <a:r>
              <a:rPr lang="en-US" sz="2000" u="sng" dirty="0">
                <a:solidFill>
                  <a:srgbClr val="D9D9D9"/>
                </a:solidFill>
              </a:rPr>
              <a:t>Measurement Specifics:</a:t>
            </a:r>
            <a:r>
              <a:rPr lang="en-US" sz="2000" dirty="0">
                <a:solidFill>
                  <a:srgbClr val="D9D9D9"/>
                </a:solidFill>
              </a:rPr>
              <a:t> Define what to measure to qualify and quantify gains</a:t>
            </a:r>
          </a:p>
          <a:p>
            <a:pPr lvl="1"/>
            <a:r>
              <a:rPr lang="en-US" sz="2000" u="sng" dirty="0">
                <a:solidFill>
                  <a:srgbClr val="D9D9D9"/>
                </a:solidFill>
              </a:rPr>
              <a:t>Transfer Efficacy:</a:t>
            </a:r>
            <a:r>
              <a:rPr lang="en-US" sz="2000" dirty="0">
                <a:solidFill>
                  <a:srgbClr val="D9D9D9"/>
                </a:solidFill>
              </a:rPr>
              <a:t> Define how to assess XR transfer efficacy</a:t>
            </a:r>
          </a:p>
          <a:p>
            <a:endParaRPr lang="en-US" sz="2400" dirty="0"/>
          </a:p>
        </p:txBody>
      </p:sp>
      <p:grpSp>
        <p:nvGrpSpPr>
          <p:cNvPr id="4" name="Group 3">
            <a:extLst>
              <a:ext uri="{FF2B5EF4-FFF2-40B4-BE49-F238E27FC236}">
                <a16:creationId xmlns:a16="http://schemas.microsoft.com/office/drawing/2014/main" id="{061C77D6-62F2-8345-9450-C84C0015C9C0}"/>
              </a:ext>
            </a:extLst>
          </p:cNvPr>
          <p:cNvGrpSpPr/>
          <p:nvPr/>
        </p:nvGrpSpPr>
        <p:grpSpPr>
          <a:xfrm>
            <a:off x="10329244" y="0"/>
            <a:ext cx="1781501" cy="795130"/>
            <a:chOff x="-754013" y="1256821"/>
            <a:chExt cx="2599797" cy="1052485"/>
          </a:xfrm>
        </p:grpSpPr>
        <p:sp>
          <p:nvSpPr>
            <p:cNvPr id="5" name="Rounded Rectangle 4">
              <a:extLst>
                <a:ext uri="{FF2B5EF4-FFF2-40B4-BE49-F238E27FC236}">
                  <a16:creationId xmlns:a16="http://schemas.microsoft.com/office/drawing/2014/main" id="{33D22845-75C3-4B40-BE39-43EA31138068}"/>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7E8B6346-2D51-FA4D-A5FC-DEF1E242AF6E}"/>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Aft>
                  <a:spcPct val="35000"/>
                </a:spcAft>
              </a:pPr>
              <a:r>
                <a:rPr lang="en-US" sz="1100" dirty="0">
                  <a:solidFill>
                    <a:schemeClr val="tx1"/>
                  </a:solidFill>
                </a:rPr>
                <a:t>Track and Assess Gains and Quantify ROI</a:t>
              </a:r>
            </a:p>
            <a:p>
              <a:pPr lvl="0" algn="ctr" defTabSz="800100">
                <a:lnSpc>
                  <a:spcPct val="90000"/>
                </a:lnSpc>
                <a:spcAft>
                  <a:spcPct val="35000"/>
                </a:spcAft>
              </a:pPr>
              <a:endParaRPr lang="en-US" sz="1100" dirty="0">
                <a:solidFill>
                  <a:schemeClr val="tx1"/>
                </a:solidFill>
              </a:endParaRPr>
            </a:p>
          </p:txBody>
        </p:sp>
      </p:grpSp>
    </p:spTree>
    <p:extLst>
      <p:ext uri="{BB962C8B-B14F-4D97-AF65-F5344CB8AC3E}">
        <p14:creationId xmlns:p14="http://schemas.microsoft.com/office/powerpoint/2010/main" val="36877639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8EC18-3734-6E48-ACB3-3DC69DB143DB}"/>
              </a:ext>
            </a:extLst>
          </p:cNvPr>
          <p:cNvSpPr>
            <a:spLocks noGrp="1"/>
          </p:cNvSpPr>
          <p:nvPr>
            <p:ph type="title"/>
          </p:nvPr>
        </p:nvSpPr>
        <p:spPr/>
        <p:txBody>
          <a:bodyPr/>
          <a:lstStyle/>
          <a:p>
            <a:r>
              <a:rPr lang="en-US" dirty="0"/>
              <a:t>Quantifying XR Benefits: XR Acceptance</a:t>
            </a:r>
          </a:p>
        </p:txBody>
      </p:sp>
      <p:sp>
        <p:nvSpPr>
          <p:cNvPr id="3" name="Content Placeholder 2">
            <a:extLst>
              <a:ext uri="{FF2B5EF4-FFF2-40B4-BE49-F238E27FC236}">
                <a16:creationId xmlns:a16="http://schemas.microsoft.com/office/drawing/2014/main" id="{571DE4A9-FA56-3B42-A3B9-7C0FAA588B7D}"/>
              </a:ext>
            </a:extLst>
          </p:cNvPr>
          <p:cNvSpPr>
            <a:spLocks noGrp="1"/>
          </p:cNvSpPr>
          <p:nvPr>
            <p:ph sz="quarter" idx="11"/>
          </p:nvPr>
        </p:nvSpPr>
        <p:spPr>
          <a:xfrm>
            <a:off x="358212" y="795130"/>
            <a:ext cx="11250613" cy="5075237"/>
          </a:xfrm>
        </p:spPr>
        <p:txBody>
          <a:bodyPr/>
          <a:lstStyle/>
          <a:p>
            <a:r>
              <a:rPr lang="en-US" dirty="0"/>
              <a:t>Recent study on XR acceptance in workplace settings</a:t>
            </a:r>
          </a:p>
          <a:p>
            <a:pPr lvl="1"/>
            <a:r>
              <a:rPr lang="en-US" b="1" dirty="0"/>
              <a:t>Key finding 1:</a:t>
            </a:r>
            <a:r>
              <a:rPr lang="en-US" dirty="0"/>
              <a:t> The perfect workplace XR system provides contextual support to increase productivity and enhance safety without violating user privacy</a:t>
            </a:r>
          </a:p>
          <a:p>
            <a:pPr lvl="1"/>
            <a:r>
              <a:rPr lang="en-US" b="1" dirty="0"/>
              <a:t>Key finding 2: </a:t>
            </a:r>
            <a:r>
              <a:rPr lang="en-US" dirty="0"/>
              <a:t>Functional benefits constitute a main technical driver for wearable XR adoption decisions at the user level, while ease of use and monitoring play a minor role</a:t>
            </a:r>
          </a:p>
          <a:p>
            <a:pPr lvl="1"/>
            <a:r>
              <a:rPr lang="en-US" b="1" dirty="0"/>
              <a:t>Key finding 3: </a:t>
            </a:r>
            <a:r>
              <a:rPr lang="en-US" dirty="0"/>
              <a:t>User privacy might be monetized and compensated</a:t>
            </a:r>
          </a:p>
          <a:p>
            <a:pPr lvl="1"/>
            <a:r>
              <a:rPr lang="en-US" b="1" dirty="0"/>
              <a:t>Key finding 4: </a:t>
            </a:r>
            <a:r>
              <a:rPr lang="en-US" dirty="0"/>
              <a:t>Breaking down the heterogeneity in preferences leads to three clusters with significantly different utility patterns each: </a:t>
            </a:r>
          </a:p>
          <a:p>
            <a:pPr lvl="2"/>
            <a:r>
              <a:rPr lang="en-US" b="1" dirty="0"/>
              <a:t>Strivers (30.39%): </a:t>
            </a:r>
            <a:r>
              <a:rPr lang="en-US" dirty="0"/>
              <a:t>Intend to use XR systems if generate high functional benefits; not concerned about privacy violations, willing to share performance data with the employer</a:t>
            </a:r>
          </a:p>
          <a:p>
            <a:pPr lvl="2"/>
            <a:r>
              <a:rPr lang="en-US" b="1" dirty="0"/>
              <a:t>Payroll Hunters (33.83%): </a:t>
            </a:r>
            <a:r>
              <a:rPr lang="en-US" dirty="0"/>
              <a:t>Intend to use XR systems if receive a financial incentive for use and privacy concerns are minimized</a:t>
            </a:r>
          </a:p>
          <a:p>
            <a:pPr lvl="2"/>
            <a:r>
              <a:rPr lang="en-US" b="1" dirty="0"/>
              <a:t>Privacy Keepers (35.78%): </a:t>
            </a:r>
            <a:r>
              <a:rPr lang="en-US" dirty="0"/>
              <a:t>Intend to use XR systems only if their high level of privacy concerns and low legal trust can be overcome</a:t>
            </a:r>
          </a:p>
          <a:p>
            <a:pPr lvl="1"/>
            <a:endParaRPr lang="en-US" b="1" dirty="0"/>
          </a:p>
          <a:p>
            <a:endParaRPr lang="en-US" dirty="0"/>
          </a:p>
        </p:txBody>
      </p:sp>
      <p:sp>
        <p:nvSpPr>
          <p:cNvPr id="4" name="TextBox 3">
            <a:extLst>
              <a:ext uri="{FF2B5EF4-FFF2-40B4-BE49-F238E27FC236}">
                <a16:creationId xmlns:a16="http://schemas.microsoft.com/office/drawing/2014/main" id="{121872A7-6CC1-B74A-ABD8-B2C1B42833F3}"/>
              </a:ext>
            </a:extLst>
          </p:cNvPr>
          <p:cNvSpPr txBox="1"/>
          <p:nvPr/>
        </p:nvSpPr>
        <p:spPr>
          <a:xfrm>
            <a:off x="4242717" y="6463748"/>
            <a:ext cx="4348242" cy="338554"/>
          </a:xfrm>
          <a:prstGeom prst="rect">
            <a:avLst/>
          </a:prstGeom>
          <a:noFill/>
        </p:spPr>
        <p:txBody>
          <a:bodyPr wrap="none" rtlCol="0">
            <a:spAutoFit/>
          </a:bodyPr>
          <a:lstStyle/>
          <a:p>
            <a:r>
              <a:rPr lang="en-US" sz="1600" dirty="0">
                <a:solidFill>
                  <a:schemeClr val="bg1">
                    <a:lumMod val="75000"/>
                  </a:schemeClr>
                </a:solidFill>
              </a:rPr>
              <a:t>https://doi.org/10.1007/s10257-021-00529-0 </a:t>
            </a:r>
          </a:p>
        </p:txBody>
      </p:sp>
      <p:grpSp>
        <p:nvGrpSpPr>
          <p:cNvPr id="5" name="Group 4">
            <a:extLst>
              <a:ext uri="{FF2B5EF4-FFF2-40B4-BE49-F238E27FC236}">
                <a16:creationId xmlns:a16="http://schemas.microsoft.com/office/drawing/2014/main" id="{1DC378B5-37DA-284B-9FEF-DE7BC3C6E5A9}"/>
              </a:ext>
            </a:extLst>
          </p:cNvPr>
          <p:cNvGrpSpPr/>
          <p:nvPr/>
        </p:nvGrpSpPr>
        <p:grpSpPr>
          <a:xfrm>
            <a:off x="10329244" y="0"/>
            <a:ext cx="1781501" cy="795130"/>
            <a:chOff x="-754013" y="1256821"/>
            <a:chExt cx="2599797" cy="1052485"/>
          </a:xfrm>
        </p:grpSpPr>
        <p:sp>
          <p:nvSpPr>
            <p:cNvPr id="6" name="Rounded Rectangle 5">
              <a:extLst>
                <a:ext uri="{FF2B5EF4-FFF2-40B4-BE49-F238E27FC236}">
                  <a16:creationId xmlns:a16="http://schemas.microsoft.com/office/drawing/2014/main" id="{5B2585B5-CCCD-0A44-A11D-C58856E108E2}"/>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63493360-C8B3-EE4E-9B48-2A475E42C40D}"/>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Aft>
                  <a:spcPct val="35000"/>
                </a:spcAft>
              </a:pPr>
              <a:r>
                <a:rPr lang="en-US" sz="1100" dirty="0">
                  <a:solidFill>
                    <a:schemeClr val="tx1"/>
                  </a:solidFill>
                </a:rPr>
                <a:t>Track and Assess Gains and Quantify ROI</a:t>
              </a:r>
            </a:p>
            <a:p>
              <a:pPr lvl="0" algn="ctr" defTabSz="800100">
                <a:lnSpc>
                  <a:spcPct val="90000"/>
                </a:lnSpc>
                <a:spcAft>
                  <a:spcPct val="35000"/>
                </a:spcAft>
              </a:pPr>
              <a:endParaRPr lang="en-US" sz="1100" dirty="0">
                <a:solidFill>
                  <a:schemeClr val="tx1"/>
                </a:solidFill>
              </a:endParaRPr>
            </a:p>
          </p:txBody>
        </p:sp>
      </p:grpSp>
    </p:spTree>
    <p:extLst>
      <p:ext uri="{BB962C8B-B14F-4D97-AF65-F5344CB8AC3E}">
        <p14:creationId xmlns:p14="http://schemas.microsoft.com/office/powerpoint/2010/main" val="225050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Facilitating XR Enterprise Adoption</a:t>
            </a:r>
          </a:p>
        </p:txBody>
      </p:sp>
      <p:sp>
        <p:nvSpPr>
          <p:cNvPr id="4" name="Content Placeholder 3"/>
          <p:cNvSpPr>
            <a:spLocks noGrp="1"/>
          </p:cNvSpPr>
          <p:nvPr>
            <p:ph sz="quarter" idx="11"/>
          </p:nvPr>
        </p:nvSpPr>
        <p:spPr>
          <a:xfrm>
            <a:off x="480132" y="1046715"/>
            <a:ext cx="11555658" cy="5075237"/>
          </a:xfrm>
        </p:spPr>
        <p:txBody>
          <a:bodyPr/>
          <a:lstStyle/>
          <a:p>
            <a:r>
              <a:rPr lang="en-US" sz="3200" dirty="0"/>
              <a:t>To facilitate XR adoption there is a need to:</a:t>
            </a:r>
          </a:p>
          <a:p>
            <a:pPr lvl="1">
              <a:buSzPct val="100000"/>
              <a:buFont typeface="Cambria Math" panose="02040503050406030204" pitchFamily="18" charset="0"/>
              <a:buChar char="⎯"/>
            </a:pPr>
            <a:r>
              <a:rPr lang="en-US" dirty="0"/>
              <a:t>Build a roadmap to align high value use cases with XR capabilities</a:t>
            </a:r>
          </a:p>
          <a:p>
            <a:pPr lvl="1">
              <a:buSzPct val="100000"/>
              <a:buFont typeface="Cambria Math" panose="02040503050406030204" pitchFamily="18" charset="0"/>
              <a:buChar char="⎯"/>
            </a:pPr>
            <a:r>
              <a:rPr lang="en-US" dirty="0"/>
              <a:t>Reduce start-up costs through implementation of XR Architectures/Infrastructures that support scalability and sustainability</a:t>
            </a:r>
          </a:p>
          <a:p>
            <a:pPr lvl="1">
              <a:buSzPct val="100000"/>
              <a:buFont typeface="Cambria Math" panose="02040503050406030204" pitchFamily="18" charset="0"/>
              <a:buChar char="⎯"/>
            </a:pPr>
            <a:r>
              <a:rPr lang="en-US" dirty="0"/>
              <a:t>Take a human-centered approach to XR development to facilitate generation of compelling content with anticipated high-end user experience that maximizes engagement while minimizing cybersickness</a:t>
            </a:r>
          </a:p>
          <a:p>
            <a:pPr lvl="1">
              <a:buSzPct val="100000"/>
              <a:buFont typeface="Cambria Math" panose="02040503050406030204" pitchFamily="18" charset="0"/>
              <a:buChar char="⎯"/>
            </a:pPr>
            <a:r>
              <a:rPr lang="en-US" dirty="0"/>
              <a:t>Develop ways to track and assess learning outcomes and performance gains to quantify ROI</a:t>
            </a:r>
          </a:p>
        </p:txBody>
      </p:sp>
    </p:spTree>
    <p:extLst>
      <p:ext uri="{BB962C8B-B14F-4D97-AF65-F5344CB8AC3E}">
        <p14:creationId xmlns:p14="http://schemas.microsoft.com/office/powerpoint/2010/main" val="19696557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9342E-5520-4048-9C15-8B785922630E}"/>
              </a:ext>
            </a:extLst>
          </p:cNvPr>
          <p:cNvSpPr>
            <a:spLocks noGrp="1"/>
          </p:cNvSpPr>
          <p:nvPr>
            <p:ph idx="1"/>
          </p:nvPr>
        </p:nvSpPr>
        <p:spPr/>
        <p:txBody>
          <a:bodyPr/>
          <a:lstStyle/>
          <a:p>
            <a:pPr marL="0" indent="0">
              <a:buNone/>
            </a:pPr>
            <a:r>
              <a:rPr lang="en-US" sz="2400" b="1" dirty="0"/>
              <a:t>Learning Objective 5</a:t>
            </a:r>
            <a:endParaRPr lang="en-US" sz="2400" dirty="0"/>
          </a:p>
          <a:p>
            <a:r>
              <a:rPr lang="en-US" sz="2400" i="1" dirty="0"/>
              <a:t>Define how to assess and quantify gains of XR implementation:</a:t>
            </a:r>
            <a:endParaRPr lang="en-US" sz="2400" dirty="0"/>
          </a:p>
          <a:p>
            <a:pPr lvl="1"/>
            <a:r>
              <a:rPr lang="en-US" sz="2000" u="sng" dirty="0">
                <a:solidFill>
                  <a:srgbClr val="D9D9D9"/>
                </a:solidFill>
              </a:rPr>
              <a:t>User Acceptance</a:t>
            </a:r>
            <a:r>
              <a:rPr lang="en-US" sz="2000" dirty="0">
                <a:solidFill>
                  <a:srgbClr val="D9D9D9"/>
                </a:solidFill>
              </a:rPr>
              <a:t>: Define how to assess user acceptance</a:t>
            </a:r>
          </a:p>
          <a:p>
            <a:pPr lvl="1"/>
            <a:r>
              <a:rPr lang="en-US" sz="2000" u="sng" dirty="0"/>
              <a:t>Measurement Specifics:</a:t>
            </a:r>
            <a:r>
              <a:rPr lang="en-US" sz="2000" dirty="0"/>
              <a:t> Define what to measure to qualify and quantify gains</a:t>
            </a:r>
          </a:p>
          <a:p>
            <a:pPr lvl="1"/>
            <a:r>
              <a:rPr lang="en-US" sz="2000" u="sng" dirty="0">
                <a:solidFill>
                  <a:srgbClr val="D9D9D9"/>
                </a:solidFill>
              </a:rPr>
              <a:t>Transfer Efficacy:</a:t>
            </a:r>
            <a:r>
              <a:rPr lang="en-US" sz="2000" dirty="0">
                <a:solidFill>
                  <a:srgbClr val="D9D9D9"/>
                </a:solidFill>
              </a:rPr>
              <a:t> Define how to assess XR transfer efficacy</a:t>
            </a:r>
          </a:p>
          <a:p>
            <a:endParaRPr lang="en-US" sz="2400" dirty="0"/>
          </a:p>
        </p:txBody>
      </p:sp>
      <p:grpSp>
        <p:nvGrpSpPr>
          <p:cNvPr id="4" name="Group 3">
            <a:extLst>
              <a:ext uri="{FF2B5EF4-FFF2-40B4-BE49-F238E27FC236}">
                <a16:creationId xmlns:a16="http://schemas.microsoft.com/office/drawing/2014/main" id="{F5D09AAA-7420-674E-A6A5-ECB341E251FC}"/>
              </a:ext>
            </a:extLst>
          </p:cNvPr>
          <p:cNvGrpSpPr/>
          <p:nvPr/>
        </p:nvGrpSpPr>
        <p:grpSpPr>
          <a:xfrm>
            <a:off x="10329244" y="0"/>
            <a:ext cx="1781501" cy="795130"/>
            <a:chOff x="-754013" y="1256821"/>
            <a:chExt cx="2599797" cy="1052485"/>
          </a:xfrm>
        </p:grpSpPr>
        <p:sp>
          <p:nvSpPr>
            <p:cNvPr id="5" name="Rounded Rectangle 4">
              <a:extLst>
                <a:ext uri="{FF2B5EF4-FFF2-40B4-BE49-F238E27FC236}">
                  <a16:creationId xmlns:a16="http://schemas.microsoft.com/office/drawing/2014/main" id="{2C0AD1D1-02A2-3E49-B241-B13B4AAFFBF2}"/>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28B78121-4B2A-4F4F-AD84-0E82003036C0}"/>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Aft>
                  <a:spcPct val="35000"/>
                </a:spcAft>
              </a:pPr>
              <a:r>
                <a:rPr lang="en-US" sz="1100" dirty="0">
                  <a:solidFill>
                    <a:schemeClr val="tx1"/>
                  </a:solidFill>
                </a:rPr>
                <a:t>Track and Assess Gains and Quantify ROI</a:t>
              </a:r>
            </a:p>
            <a:p>
              <a:pPr lvl="0" algn="ctr" defTabSz="800100">
                <a:lnSpc>
                  <a:spcPct val="90000"/>
                </a:lnSpc>
                <a:spcAft>
                  <a:spcPct val="35000"/>
                </a:spcAft>
              </a:pPr>
              <a:endParaRPr lang="en-US" sz="1100" dirty="0">
                <a:solidFill>
                  <a:schemeClr val="tx1"/>
                </a:solidFill>
              </a:endParaRPr>
            </a:p>
          </p:txBody>
        </p:sp>
      </p:grpSp>
    </p:spTree>
    <p:extLst>
      <p:ext uri="{BB962C8B-B14F-4D97-AF65-F5344CB8AC3E}">
        <p14:creationId xmlns:p14="http://schemas.microsoft.com/office/powerpoint/2010/main" val="25424782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9F4B94EC-0E1D-EF43-A93D-28DA40AE9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48" y="795130"/>
            <a:ext cx="10045148" cy="535087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7F034C5-1D62-D447-A987-EDC7EC1CD7FB}"/>
              </a:ext>
            </a:extLst>
          </p:cNvPr>
          <p:cNvGrpSpPr/>
          <p:nvPr/>
        </p:nvGrpSpPr>
        <p:grpSpPr>
          <a:xfrm>
            <a:off x="10329244" y="0"/>
            <a:ext cx="1781501" cy="795130"/>
            <a:chOff x="-754013" y="1256821"/>
            <a:chExt cx="2599797" cy="1052485"/>
          </a:xfrm>
        </p:grpSpPr>
        <p:sp>
          <p:nvSpPr>
            <p:cNvPr id="5" name="Rounded Rectangle 4">
              <a:extLst>
                <a:ext uri="{FF2B5EF4-FFF2-40B4-BE49-F238E27FC236}">
                  <a16:creationId xmlns:a16="http://schemas.microsoft.com/office/drawing/2014/main" id="{FE4C73E7-285B-1141-A7FA-3BF034B6BD7F}"/>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3BC4244E-7101-8040-B309-E590CA527603}"/>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Aft>
                  <a:spcPct val="35000"/>
                </a:spcAft>
              </a:pPr>
              <a:r>
                <a:rPr lang="en-US" sz="1100" dirty="0">
                  <a:solidFill>
                    <a:schemeClr val="tx1"/>
                  </a:solidFill>
                </a:rPr>
                <a:t>Track and Assess Gains and Quantify ROI</a:t>
              </a:r>
            </a:p>
            <a:p>
              <a:pPr lvl="0" algn="ctr" defTabSz="800100">
                <a:lnSpc>
                  <a:spcPct val="90000"/>
                </a:lnSpc>
                <a:spcAft>
                  <a:spcPct val="35000"/>
                </a:spcAft>
              </a:pPr>
              <a:endParaRPr lang="en-US" sz="1100" dirty="0">
                <a:solidFill>
                  <a:schemeClr val="tx1"/>
                </a:solidFill>
              </a:endParaRPr>
            </a:p>
          </p:txBody>
        </p:sp>
      </p:grpSp>
      <p:sp>
        <p:nvSpPr>
          <p:cNvPr id="7" name="Title 1">
            <a:extLst>
              <a:ext uri="{FF2B5EF4-FFF2-40B4-BE49-F238E27FC236}">
                <a16:creationId xmlns:a16="http://schemas.microsoft.com/office/drawing/2014/main" id="{EE6ADD3D-F2A1-7B47-B9FF-4A5A46312A25}"/>
              </a:ext>
            </a:extLst>
          </p:cNvPr>
          <p:cNvSpPr>
            <a:spLocks noGrp="1"/>
          </p:cNvSpPr>
          <p:nvPr>
            <p:ph type="title"/>
          </p:nvPr>
        </p:nvSpPr>
        <p:spPr>
          <a:xfrm>
            <a:off x="1648040" y="0"/>
            <a:ext cx="8263335" cy="795130"/>
          </a:xfrm>
        </p:spPr>
        <p:txBody>
          <a:bodyPr/>
          <a:lstStyle/>
          <a:p>
            <a:r>
              <a:rPr lang="en-US" sz="2400" dirty="0"/>
              <a:t>Quantifying XR Benefits: Measurement Specifics</a:t>
            </a:r>
          </a:p>
        </p:txBody>
      </p:sp>
    </p:spTree>
    <p:extLst>
      <p:ext uri="{BB962C8B-B14F-4D97-AF65-F5344CB8AC3E}">
        <p14:creationId xmlns:p14="http://schemas.microsoft.com/office/powerpoint/2010/main" val="39343418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E90BC7-21A9-774E-B7F1-2840871C2EC6}"/>
              </a:ext>
            </a:extLst>
          </p:cNvPr>
          <p:cNvPicPr>
            <a:picLocks noChangeAspect="1"/>
          </p:cNvPicPr>
          <p:nvPr/>
        </p:nvPicPr>
        <p:blipFill>
          <a:blip r:embed="rId3"/>
          <a:stretch>
            <a:fillRect/>
          </a:stretch>
        </p:blipFill>
        <p:spPr>
          <a:xfrm rot="5400000">
            <a:off x="3308527" y="-1612892"/>
            <a:ext cx="5456246" cy="10337234"/>
          </a:xfrm>
          <a:prstGeom prst="rect">
            <a:avLst/>
          </a:prstGeom>
        </p:spPr>
      </p:pic>
      <p:grpSp>
        <p:nvGrpSpPr>
          <p:cNvPr id="6" name="Group 5">
            <a:extLst>
              <a:ext uri="{FF2B5EF4-FFF2-40B4-BE49-F238E27FC236}">
                <a16:creationId xmlns:a16="http://schemas.microsoft.com/office/drawing/2014/main" id="{51A4D166-9EFA-BB4E-95EC-0057964A4456}"/>
              </a:ext>
            </a:extLst>
          </p:cNvPr>
          <p:cNvGrpSpPr/>
          <p:nvPr/>
        </p:nvGrpSpPr>
        <p:grpSpPr>
          <a:xfrm>
            <a:off x="10329244" y="0"/>
            <a:ext cx="1781501" cy="795130"/>
            <a:chOff x="-754013" y="1256821"/>
            <a:chExt cx="2599797" cy="1052485"/>
          </a:xfrm>
        </p:grpSpPr>
        <p:sp>
          <p:nvSpPr>
            <p:cNvPr id="7" name="Rounded Rectangle 6">
              <a:extLst>
                <a:ext uri="{FF2B5EF4-FFF2-40B4-BE49-F238E27FC236}">
                  <a16:creationId xmlns:a16="http://schemas.microsoft.com/office/drawing/2014/main" id="{DFC3F6BA-A924-5747-B04D-AF32EB99C2C4}"/>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D78E1E33-744A-BB42-B250-D4DD01775BA0}"/>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Aft>
                  <a:spcPct val="35000"/>
                </a:spcAft>
              </a:pPr>
              <a:r>
                <a:rPr lang="en-US" sz="1100" dirty="0">
                  <a:solidFill>
                    <a:schemeClr val="tx1"/>
                  </a:solidFill>
                </a:rPr>
                <a:t>Track and Assess Gains and Quantify ROI</a:t>
              </a:r>
            </a:p>
            <a:p>
              <a:pPr lvl="0" algn="ctr" defTabSz="800100">
                <a:lnSpc>
                  <a:spcPct val="90000"/>
                </a:lnSpc>
                <a:spcAft>
                  <a:spcPct val="35000"/>
                </a:spcAft>
              </a:pPr>
              <a:endParaRPr lang="en-US" sz="1100" dirty="0">
                <a:solidFill>
                  <a:schemeClr val="tx1"/>
                </a:solidFill>
              </a:endParaRPr>
            </a:p>
          </p:txBody>
        </p:sp>
      </p:grpSp>
      <p:sp>
        <p:nvSpPr>
          <p:cNvPr id="9" name="Title 1">
            <a:extLst>
              <a:ext uri="{FF2B5EF4-FFF2-40B4-BE49-F238E27FC236}">
                <a16:creationId xmlns:a16="http://schemas.microsoft.com/office/drawing/2014/main" id="{16F38123-2684-734A-91D0-D7154B84B691}"/>
              </a:ext>
            </a:extLst>
          </p:cNvPr>
          <p:cNvSpPr>
            <a:spLocks noGrp="1"/>
          </p:cNvSpPr>
          <p:nvPr>
            <p:ph type="title"/>
          </p:nvPr>
        </p:nvSpPr>
        <p:spPr>
          <a:xfrm>
            <a:off x="1648040" y="0"/>
            <a:ext cx="8263335" cy="795130"/>
          </a:xfrm>
        </p:spPr>
        <p:txBody>
          <a:bodyPr/>
          <a:lstStyle/>
          <a:p>
            <a:r>
              <a:rPr lang="en-US" sz="2400" dirty="0"/>
              <a:t>Quantifying XR Benefits: Measurement Specifics</a:t>
            </a:r>
          </a:p>
        </p:txBody>
      </p:sp>
    </p:spTree>
    <p:extLst>
      <p:ext uri="{BB962C8B-B14F-4D97-AF65-F5344CB8AC3E}">
        <p14:creationId xmlns:p14="http://schemas.microsoft.com/office/powerpoint/2010/main" val="19740899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9342E-5520-4048-9C15-8B785922630E}"/>
              </a:ext>
            </a:extLst>
          </p:cNvPr>
          <p:cNvSpPr>
            <a:spLocks noGrp="1"/>
          </p:cNvSpPr>
          <p:nvPr>
            <p:ph idx="1"/>
          </p:nvPr>
        </p:nvSpPr>
        <p:spPr/>
        <p:txBody>
          <a:bodyPr/>
          <a:lstStyle/>
          <a:p>
            <a:pPr marL="0" indent="0">
              <a:buNone/>
            </a:pPr>
            <a:r>
              <a:rPr lang="en-US" sz="2400" b="1" dirty="0"/>
              <a:t>Learning Objective 5</a:t>
            </a:r>
            <a:endParaRPr lang="en-US" sz="2400" dirty="0"/>
          </a:p>
          <a:p>
            <a:r>
              <a:rPr lang="en-US" sz="2400" i="1" dirty="0"/>
              <a:t>Define how to assess and quantify gains of XR implementation:</a:t>
            </a:r>
            <a:endParaRPr lang="en-US" sz="2400" dirty="0"/>
          </a:p>
          <a:p>
            <a:pPr lvl="1"/>
            <a:r>
              <a:rPr lang="en-US" sz="2000" u="sng" dirty="0">
                <a:solidFill>
                  <a:srgbClr val="D9D9D9"/>
                </a:solidFill>
              </a:rPr>
              <a:t>User Acceptance</a:t>
            </a:r>
            <a:r>
              <a:rPr lang="en-US" sz="2000" dirty="0">
                <a:solidFill>
                  <a:srgbClr val="D9D9D9"/>
                </a:solidFill>
              </a:rPr>
              <a:t>: Define how to assess user acceptance</a:t>
            </a:r>
          </a:p>
          <a:p>
            <a:pPr lvl="1"/>
            <a:r>
              <a:rPr lang="en-US" sz="2000" u="sng" dirty="0">
                <a:solidFill>
                  <a:srgbClr val="D9D9D9"/>
                </a:solidFill>
              </a:rPr>
              <a:t>Measurement Specifics:</a:t>
            </a:r>
            <a:r>
              <a:rPr lang="en-US" sz="2000" dirty="0">
                <a:solidFill>
                  <a:srgbClr val="D9D9D9"/>
                </a:solidFill>
              </a:rPr>
              <a:t> Define what to measure to qualify and quantify gains</a:t>
            </a:r>
          </a:p>
          <a:p>
            <a:pPr lvl="1"/>
            <a:r>
              <a:rPr lang="en-US" sz="2000" u="sng" dirty="0"/>
              <a:t>Transfer Efficacy:</a:t>
            </a:r>
            <a:r>
              <a:rPr lang="en-US" sz="2000" dirty="0"/>
              <a:t> Define how to assess XR transfer efficacy</a:t>
            </a:r>
          </a:p>
          <a:p>
            <a:endParaRPr lang="en-US" sz="2400" dirty="0"/>
          </a:p>
        </p:txBody>
      </p:sp>
    </p:spTree>
    <p:extLst>
      <p:ext uri="{BB962C8B-B14F-4D97-AF65-F5344CB8AC3E}">
        <p14:creationId xmlns:p14="http://schemas.microsoft.com/office/powerpoint/2010/main" val="1006006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543E4DFB-1C66-B042-9B41-1C248417F6C1}"/>
              </a:ext>
            </a:extLst>
          </p:cNvPr>
          <p:cNvSpPr txBox="1">
            <a:spLocks/>
          </p:cNvSpPr>
          <p:nvPr/>
        </p:nvSpPr>
        <p:spPr>
          <a:xfrm>
            <a:off x="725466" y="2286332"/>
            <a:ext cx="10741067" cy="3524533"/>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marL="457200" indent="-457200" algn="l">
              <a:buFont typeface="Arial" panose="020B0604020202020204" pitchFamily="34" charset="0"/>
              <a:buChar char="•"/>
            </a:pPr>
            <a:r>
              <a:rPr lang="en-US" sz="2400" dirty="0">
                <a:latin typeface="Arial" panose="020B0604020202020204" pitchFamily="34" charset="0"/>
                <a:cs typeface="Arial" panose="020B0604020202020204" pitchFamily="34" charset="0"/>
              </a:rPr>
              <a:t>If TNA and STA have led to </a:t>
            </a:r>
            <a:r>
              <a:rPr lang="en-US" sz="2400" b="1" dirty="0">
                <a:solidFill>
                  <a:schemeClr val="accent1">
                    <a:lumMod val="50000"/>
                  </a:schemeClr>
                </a:solidFill>
                <a:latin typeface="Arial" panose="020B0604020202020204" pitchFamily="34" charset="0"/>
                <a:cs typeface="Arial" panose="020B0604020202020204" pitchFamily="34" charset="0"/>
              </a:rPr>
              <a:t>design efficacy</a:t>
            </a:r>
          </a:p>
          <a:p>
            <a:pPr marL="952485"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which has in turn through deliberate UCD led to </a:t>
            </a:r>
            <a:r>
              <a:rPr lang="en-US" sz="2000" dirty="0">
                <a:solidFill>
                  <a:schemeClr val="accent1">
                    <a:lumMod val="50000"/>
                  </a:schemeClr>
                </a:solidFill>
                <a:latin typeface="Arial" panose="020B0604020202020204" pitchFamily="34" charset="0"/>
                <a:cs typeface="Arial" panose="020B0604020202020204" pitchFamily="34" charset="0"/>
              </a:rPr>
              <a:t>training efficacy</a:t>
            </a:r>
          </a:p>
          <a:p>
            <a:pPr marL="952485"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then </a:t>
            </a:r>
            <a:r>
              <a:rPr lang="en-US" sz="2000" b="1" dirty="0">
                <a:solidFill>
                  <a:schemeClr val="accent1">
                    <a:lumMod val="50000"/>
                  </a:schemeClr>
                </a:solidFill>
                <a:latin typeface="Arial" panose="020B0604020202020204" pitchFamily="34" charset="0"/>
                <a:cs typeface="Arial" panose="020B0604020202020204" pitchFamily="34" charset="0"/>
              </a:rPr>
              <a:t>transfer efficacy </a:t>
            </a:r>
            <a:r>
              <a:rPr lang="en-US" sz="2000" dirty="0">
                <a:latin typeface="Arial" panose="020B0604020202020204" pitchFamily="34" charset="0"/>
                <a:cs typeface="Arial" panose="020B0604020202020204" pitchFamily="34" charset="0"/>
              </a:rPr>
              <a:t>should be achieved thereby leading to </a:t>
            </a:r>
            <a:r>
              <a:rPr lang="en-US" sz="2000" b="1" dirty="0">
                <a:solidFill>
                  <a:schemeClr val="accent1">
                    <a:lumMod val="50000"/>
                  </a:schemeClr>
                </a:solidFill>
                <a:latin typeface="Arial" panose="020B0604020202020204" pitchFamily="34" charset="0"/>
                <a:cs typeface="Arial" panose="020B0604020202020204" pitchFamily="34" charset="0"/>
              </a:rPr>
              <a:t>operational readiness </a:t>
            </a:r>
            <a:r>
              <a:rPr lang="en-US" sz="2000" dirty="0">
                <a:latin typeface="Arial" panose="020B0604020202020204" pitchFamily="34" charset="0"/>
                <a:cs typeface="Arial" panose="020B0604020202020204" pitchFamily="34" charset="0"/>
              </a:rPr>
              <a:t>and </a:t>
            </a:r>
            <a:r>
              <a:rPr lang="en-US" sz="2000" b="1" dirty="0">
                <a:solidFill>
                  <a:schemeClr val="accent1">
                    <a:lumMod val="50000"/>
                  </a:schemeClr>
                </a:solidFill>
                <a:latin typeface="Arial" panose="020B0604020202020204" pitchFamily="34" charset="0"/>
                <a:cs typeface="Arial" panose="020B0604020202020204" pitchFamily="34" charset="0"/>
              </a:rPr>
              <a:t>mission effectiveness</a:t>
            </a:r>
          </a:p>
          <a:p>
            <a:pPr marL="457200" indent="-457200" algn="l">
              <a:buFont typeface="Arial" panose="020B0604020202020204" pitchFamily="34" charset="0"/>
              <a:buChar char="•"/>
            </a:pPr>
            <a:r>
              <a:rPr lang="en-US" sz="2400" dirty="0">
                <a:latin typeface="Arial" panose="020B0604020202020204" pitchFamily="34" charset="0"/>
                <a:cs typeface="Arial" panose="020B0604020202020204" pitchFamily="34" charset="0"/>
              </a:rPr>
              <a:t>How to measure </a:t>
            </a:r>
            <a:r>
              <a:rPr lang="en-US" sz="2400" dirty="0">
                <a:solidFill>
                  <a:schemeClr val="accent1">
                    <a:lumMod val="50000"/>
                  </a:schemeClr>
                </a:solidFill>
                <a:latin typeface="Arial" panose="020B0604020202020204" pitchFamily="34" charset="0"/>
                <a:cs typeface="Arial" panose="020B0604020202020204" pitchFamily="34" charset="0"/>
              </a:rPr>
              <a:t>transfer efficacy</a:t>
            </a:r>
            <a:r>
              <a:rPr lang="en-US" sz="2400" dirty="0">
                <a:latin typeface="Arial" panose="020B0604020202020204" pitchFamily="34" charset="0"/>
                <a:cs typeface="Arial" panose="020B0604020202020204" pitchFamily="34" charset="0"/>
              </a:rPr>
              <a:t>… </a:t>
            </a:r>
          </a:p>
          <a:p>
            <a:pPr marL="952485"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Live training is a vital yet costly and accessibility limited component of military training</a:t>
            </a:r>
          </a:p>
          <a:p>
            <a:pPr marL="952485" lvl="1" indent="-342900">
              <a:buFont typeface="Arial" panose="020B0604020202020204" pitchFamily="34" charset="0"/>
              <a:buChar char="•"/>
            </a:pPr>
            <a:r>
              <a:rPr lang="en-US" sz="2000" b="1" dirty="0">
                <a:solidFill>
                  <a:schemeClr val="accent1">
                    <a:lumMod val="50000"/>
                  </a:schemeClr>
                </a:solidFill>
                <a:latin typeface="Arial" panose="020B0604020202020204" pitchFamily="34" charset="0"/>
                <a:cs typeface="Arial" panose="020B0604020202020204" pitchFamily="34" charset="0"/>
              </a:rPr>
              <a:t>Saving live training trials </a:t>
            </a:r>
            <a:r>
              <a:rPr lang="en-US" sz="2000" dirty="0">
                <a:latin typeface="Arial" panose="020B0604020202020204" pitchFamily="34" charset="0"/>
                <a:cs typeface="Arial" panose="020B0604020202020204" pitchFamily="34" charset="0"/>
              </a:rPr>
              <a:t>via XR pre-training is one way of assessing </a:t>
            </a:r>
            <a:r>
              <a:rPr lang="en-US" sz="2000" b="1" dirty="0">
                <a:solidFill>
                  <a:schemeClr val="accent1">
                    <a:lumMod val="50000"/>
                  </a:schemeClr>
                </a:solidFill>
                <a:latin typeface="Arial" panose="020B0604020202020204" pitchFamily="34" charset="0"/>
                <a:cs typeface="Arial" panose="020B0604020202020204" pitchFamily="34" charset="0"/>
              </a:rPr>
              <a:t>transfer efficacy </a:t>
            </a:r>
          </a:p>
        </p:txBody>
      </p:sp>
      <p:grpSp>
        <p:nvGrpSpPr>
          <p:cNvPr id="11" name="Group 10">
            <a:extLst>
              <a:ext uri="{FF2B5EF4-FFF2-40B4-BE49-F238E27FC236}">
                <a16:creationId xmlns:a16="http://schemas.microsoft.com/office/drawing/2014/main" id="{6E3E530A-B355-6E48-9CA9-D2F616358246}"/>
              </a:ext>
            </a:extLst>
          </p:cNvPr>
          <p:cNvGrpSpPr/>
          <p:nvPr/>
        </p:nvGrpSpPr>
        <p:grpSpPr>
          <a:xfrm>
            <a:off x="10329244" y="0"/>
            <a:ext cx="1781501" cy="795130"/>
            <a:chOff x="-754013" y="1256821"/>
            <a:chExt cx="2599797" cy="1052485"/>
          </a:xfrm>
        </p:grpSpPr>
        <p:sp>
          <p:nvSpPr>
            <p:cNvPr id="13" name="Rounded Rectangle 12">
              <a:extLst>
                <a:ext uri="{FF2B5EF4-FFF2-40B4-BE49-F238E27FC236}">
                  <a16:creationId xmlns:a16="http://schemas.microsoft.com/office/drawing/2014/main" id="{ACFD3B4D-F066-7C42-84B3-4C129F8ACD53}"/>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5AA00919-A3AF-EA4C-B74D-9EF611B5C36A}"/>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Aft>
                  <a:spcPct val="35000"/>
                </a:spcAft>
              </a:pPr>
              <a:r>
                <a:rPr lang="en-US" sz="1100" dirty="0">
                  <a:solidFill>
                    <a:schemeClr val="tx1"/>
                  </a:solidFill>
                </a:rPr>
                <a:t>Track and Assess Gains and Quantify ROI</a:t>
              </a:r>
            </a:p>
            <a:p>
              <a:pPr lvl="0" algn="ctr" defTabSz="800100">
                <a:lnSpc>
                  <a:spcPct val="90000"/>
                </a:lnSpc>
                <a:spcAft>
                  <a:spcPct val="35000"/>
                </a:spcAft>
              </a:pPr>
              <a:endParaRPr lang="en-US" sz="1100" dirty="0">
                <a:solidFill>
                  <a:schemeClr val="tx1"/>
                </a:solidFill>
              </a:endParaRPr>
            </a:p>
          </p:txBody>
        </p:sp>
      </p:grpSp>
      <p:sp>
        <p:nvSpPr>
          <p:cNvPr id="16" name="Title 1">
            <a:extLst>
              <a:ext uri="{FF2B5EF4-FFF2-40B4-BE49-F238E27FC236}">
                <a16:creationId xmlns:a16="http://schemas.microsoft.com/office/drawing/2014/main" id="{D54B85F9-F80C-3C47-A660-6E431EE26C57}"/>
              </a:ext>
            </a:extLst>
          </p:cNvPr>
          <p:cNvSpPr>
            <a:spLocks noGrp="1"/>
          </p:cNvSpPr>
          <p:nvPr>
            <p:ph type="title"/>
          </p:nvPr>
        </p:nvSpPr>
        <p:spPr>
          <a:xfrm>
            <a:off x="1648040" y="0"/>
            <a:ext cx="8263335" cy="795130"/>
          </a:xfrm>
        </p:spPr>
        <p:txBody>
          <a:bodyPr/>
          <a:lstStyle/>
          <a:p>
            <a:r>
              <a:rPr lang="en-US" sz="2400" dirty="0"/>
              <a:t>Quantifying XR Benefits: Transfer Assessment</a:t>
            </a:r>
          </a:p>
        </p:txBody>
      </p:sp>
      <p:sp>
        <p:nvSpPr>
          <p:cNvPr id="15" name="Title 1">
            <a:extLst>
              <a:ext uri="{FF2B5EF4-FFF2-40B4-BE49-F238E27FC236}">
                <a16:creationId xmlns:a16="http://schemas.microsoft.com/office/drawing/2014/main" id="{05819674-D7DF-D54C-B1FB-F0FBA0C9953A}"/>
              </a:ext>
            </a:extLst>
          </p:cNvPr>
          <p:cNvSpPr txBox="1">
            <a:spLocks/>
          </p:cNvSpPr>
          <p:nvPr/>
        </p:nvSpPr>
        <p:spPr>
          <a:xfrm>
            <a:off x="416617" y="1166196"/>
            <a:ext cx="14367827" cy="517350"/>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Transfer Efficacy:</a:t>
            </a:r>
          </a:p>
        </p:txBody>
      </p:sp>
      <p:sp>
        <p:nvSpPr>
          <p:cNvPr id="17" name="TextBox 16">
            <a:extLst>
              <a:ext uri="{FF2B5EF4-FFF2-40B4-BE49-F238E27FC236}">
                <a16:creationId xmlns:a16="http://schemas.microsoft.com/office/drawing/2014/main" id="{ADB1106C-6DC5-C944-B3C8-31E610D7FAB7}"/>
              </a:ext>
            </a:extLst>
          </p:cNvPr>
          <p:cNvSpPr txBox="1"/>
          <p:nvPr/>
        </p:nvSpPr>
        <p:spPr>
          <a:xfrm>
            <a:off x="657248" y="1683546"/>
            <a:ext cx="13560379" cy="510909"/>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How to Measure</a:t>
            </a:r>
          </a:p>
          <a:p>
            <a:endParaRPr lang="en-US"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5881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EA0F47AA-2625-A94B-9143-483BB8E6675D}"/>
              </a:ext>
            </a:extLst>
          </p:cNvPr>
          <p:cNvSpPr txBox="1">
            <a:spLocks/>
          </p:cNvSpPr>
          <p:nvPr/>
        </p:nvSpPr>
        <p:spPr>
          <a:xfrm>
            <a:off x="758921" y="2199220"/>
            <a:ext cx="10837334" cy="3331426"/>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VR MOUT provided opportunity to practice key skills and work out performance issues in a more cost-effective environment, leading to more efficient use of live training</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ONR VIRTE: </a:t>
            </a:r>
          </a:p>
          <a:p>
            <a:pPr lvl="1"/>
            <a:r>
              <a:rPr lang="en-US" sz="2133" dirty="0">
                <a:latin typeface="Arial" panose="020B0604020202020204" pitchFamily="34" charset="0"/>
                <a:cs typeface="Arial" panose="020B0604020202020204" pitchFamily="34" charset="0"/>
              </a:rPr>
              <a:t>4-person teams received pre-training on room clearing task via either low fidelity VR, high fidelity VR, or refresher video pre-training</a:t>
            </a:r>
          </a:p>
          <a:p>
            <a:pPr lvl="1"/>
            <a:r>
              <a:rPr lang="en-US" sz="2133" dirty="0">
                <a:latin typeface="Arial" panose="020B0604020202020204" pitchFamily="34" charset="0"/>
                <a:cs typeface="Arial" panose="020B0604020202020204" pitchFamily="34" charset="0"/>
              </a:rPr>
              <a:t>After pre-training, all groups transferred to a live shoothouse for 20 test trials</a:t>
            </a:r>
          </a:p>
          <a:p>
            <a:pPr lvl="1"/>
            <a:r>
              <a:rPr lang="en-US" sz="2133" dirty="0">
                <a:latin typeface="Arial" panose="020B0604020202020204" pitchFamily="34" charset="0"/>
                <a:cs typeface="Arial" panose="020B0604020202020204" pitchFamily="34" charset="0"/>
              </a:rPr>
              <a:t>Results suggest that it may be possible to save ~0.165 trials of live training for every trial of high-fidelity VR pre-training, i.e., </a:t>
            </a:r>
            <a:r>
              <a:rPr lang="en-US" sz="2133" b="1" dirty="0">
                <a:solidFill>
                  <a:schemeClr val="accent1">
                    <a:lumMod val="50000"/>
                  </a:schemeClr>
                </a:solidFill>
                <a:latin typeface="Arial" panose="020B0604020202020204" pitchFamily="34" charset="0"/>
                <a:cs typeface="Arial" panose="020B0604020202020204" pitchFamily="34" charset="0"/>
              </a:rPr>
              <a:t>~6 trials of VR pre-training may save ~1 trial of live training </a:t>
            </a:r>
            <a:r>
              <a:rPr lang="en-US" sz="2133" dirty="0">
                <a:latin typeface="Arial" panose="020B0604020202020204" pitchFamily="34" charset="0"/>
                <a:cs typeface="Arial" panose="020B0604020202020204" pitchFamily="34" charset="0"/>
              </a:rPr>
              <a:t>(number will depend on training context)</a:t>
            </a:r>
          </a:p>
        </p:txBody>
      </p:sp>
      <p:grpSp>
        <p:nvGrpSpPr>
          <p:cNvPr id="12" name="Group 11">
            <a:extLst>
              <a:ext uri="{FF2B5EF4-FFF2-40B4-BE49-F238E27FC236}">
                <a16:creationId xmlns:a16="http://schemas.microsoft.com/office/drawing/2014/main" id="{283590C0-D397-AB4B-8E35-BF874DE1AC35}"/>
              </a:ext>
            </a:extLst>
          </p:cNvPr>
          <p:cNvGrpSpPr/>
          <p:nvPr/>
        </p:nvGrpSpPr>
        <p:grpSpPr>
          <a:xfrm>
            <a:off x="10329244" y="0"/>
            <a:ext cx="1781501" cy="795130"/>
            <a:chOff x="-754013" y="1256821"/>
            <a:chExt cx="2599797" cy="1052485"/>
          </a:xfrm>
        </p:grpSpPr>
        <p:sp>
          <p:nvSpPr>
            <p:cNvPr id="13" name="Rounded Rectangle 12">
              <a:extLst>
                <a:ext uri="{FF2B5EF4-FFF2-40B4-BE49-F238E27FC236}">
                  <a16:creationId xmlns:a16="http://schemas.microsoft.com/office/drawing/2014/main" id="{EA773CC7-7531-4B4D-8FAE-739FDA49BFF8}"/>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C970ABCE-5EE1-1A42-AFC3-5D1446ECD307}"/>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Aft>
                  <a:spcPct val="35000"/>
                </a:spcAft>
              </a:pPr>
              <a:r>
                <a:rPr lang="en-US" sz="1100" dirty="0">
                  <a:solidFill>
                    <a:schemeClr val="tx1"/>
                  </a:solidFill>
                </a:rPr>
                <a:t>Track and Assess Gains and Quantify ROI</a:t>
              </a:r>
            </a:p>
            <a:p>
              <a:pPr lvl="0" algn="ctr" defTabSz="800100">
                <a:lnSpc>
                  <a:spcPct val="90000"/>
                </a:lnSpc>
                <a:spcAft>
                  <a:spcPct val="35000"/>
                </a:spcAft>
              </a:pPr>
              <a:endParaRPr lang="en-US" sz="1100" dirty="0">
                <a:solidFill>
                  <a:schemeClr val="tx1"/>
                </a:solidFill>
              </a:endParaRPr>
            </a:p>
          </p:txBody>
        </p:sp>
      </p:grpSp>
      <p:sp>
        <p:nvSpPr>
          <p:cNvPr id="16" name="Title 1">
            <a:extLst>
              <a:ext uri="{FF2B5EF4-FFF2-40B4-BE49-F238E27FC236}">
                <a16:creationId xmlns:a16="http://schemas.microsoft.com/office/drawing/2014/main" id="{8F752683-6C6B-C04E-9C10-70C6D465651A}"/>
              </a:ext>
            </a:extLst>
          </p:cNvPr>
          <p:cNvSpPr>
            <a:spLocks noGrp="1"/>
          </p:cNvSpPr>
          <p:nvPr>
            <p:ph type="title"/>
          </p:nvPr>
        </p:nvSpPr>
        <p:spPr>
          <a:xfrm>
            <a:off x="1648040" y="0"/>
            <a:ext cx="8263335" cy="795130"/>
          </a:xfrm>
        </p:spPr>
        <p:txBody>
          <a:bodyPr/>
          <a:lstStyle/>
          <a:p>
            <a:r>
              <a:rPr lang="en-US" sz="2400" dirty="0"/>
              <a:t>Quantifying XR Benefits: Transfer Assessment</a:t>
            </a:r>
          </a:p>
        </p:txBody>
      </p:sp>
      <p:sp>
        <p:nvSpPr>
          <p:cNvPr id="15" name="TextBox 14">
            <a:extLst>
              <a:ext uri="{FF2B5EF4-FFF2-40B4-BE49-F238E27FC236}">
                <a16:creationId xmlns:a16="http://schemas.microsoft.com/office/drawing/2014/main" id="{52CFBB70-F477-E64F-83E0-89CBD28F995D}"/>
              </a:ext>
            </a:extLst>
          </p:cNvPr>
          <p:cNvSpPr txBox="1"/>
          <p:nvPr/>
        </p:nvSpPr>
        <p:spPr>
          <a:xfrm>
            <a:off x="4301017" y="6454422"/>
            <a:ext cx="3119315" cy="307777"/>
          </a:xfrm>
          <a:prstGeom prst="rect">
            <a:avLst/>
          </a:prstGeom>
          <a:noFill/>
        </p:spPr>
        <p:txBody>
          <a:bodyPr wrap="none" rtlCol="0">
            <a:spAutoFit/>
          </a:bodyPr>
          <a:lstStyle/>
          <a:p>
            <a:r>
              <a:rPr lang="en-US" sz="1400" dirty="0">
                <a:solidFill>
                  <a:schemeClr val="bg1">
                    <a:lumMod val="75000"/>
                  </a:schemeClr>
                </a:solidFill>
              </a:rPr>
              <a:t>Data Source: Design Interactive, Inc.</a:t>
            </a:r>
          </a:p>
        </p:txBody>
      </p:sp>
      <p:sp>
        <p:nvSpPr>
          <p:cNvPr id="17" name="Title 1">
            <a:extLst>
              <a:ext uri="{FF2B5EF4-FFF2-40B4-BE49-F238E27FC236}">
                <a16:creationId xmlns:a16="http://schemas.microsoft.com/office/drawing/2014/main" id="{7599CFA8-7EF3-C54B-968F-8C56DAC6BD10}"/>
              </a:ext>
            </a:extLst>
          </p:cNvPr>
          <p:cNvSpPr txBox="1">
            <a:spLocks/>
          </p:cNvSpPr>
          <p:nvPr/>
        </p:nvSpPr>
        <p:spPr>
          <a:xfrm>
            <a:off x="416617" y="1166196"/>
            <a:ext cx="14367827" cy="517350"/>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Transfer Efficacy:</a:t>
            </a:r>
          </a:p>
        </p:txBody>
      </p:sp>
      <p:sp>
        <p:nvSpPr>
          <p:cNvPr id="18" name="TextBox 17">
            <a:extLst>
              <a:ext uri="{FF2B5EF4-FFF2-40B4-BE49-F238E27FC236}">
                <a16:creationId xmlns:a16="http://schemas.microsoft.com/office/drawing/2014/main" id="{54BF1BB1-0C14-CA48-830D-A5C6748F07FE}"/>
              </a:ext>
            </a:extLst>
          </p:cNvPr>
          <p:cNvSpPr txBox="1"/>
          <p:nvPr/>
        </p:nvSpPr>
        <p:spPr>
          <a:xfrm>
            <a:off x="657248" y="1683546"/>
            <a:ext cx="13560379" cy="510909"/>
          </a:xfrm>
          <a:prstGeom prst="rect">
            <a:avLst/>
          </a:prstGeom>
        </p:spPr>
        <p:txBody>
          <a:bodyPr lIns="91434" tIns="45717" rIns="91434" bIns="45717"/>
          <a:lstStyle>
            <a:defPPr>
              <a:defRPr lang="en-US"/>
            </a:defPPr>
            <a:lvl1pPr defTabSz="685800" eaLnBrk="1" hangingPunct="1">
              <a:lnSpc>
                <a:spcPct val="90000"/>
              </a:lnSpc>
              <a:defRPr sz="2400" b="1">
                <a:solidFill>
                  <a:srgbClr val="23D64C"/>
                </a:solidFill>
                <a:latin typeface="Avenir" panose="020B0503020203020204" pitchFamily="34" charset="0"/>
              </a:defRPr>
            </a:lvl1pPr>
            <a:lvl2pPr defTabSz="685800" eaLnBrk="1" hangingPunct="1">
              <a:lnSpc>
                <a:spcPct val="90000"/>
              </a:lnSpc>
              <a:defRPr sz="3300">
                <a:latin typeface="Calibri Light" charset="0"/>
                <a:ea typeface="ＭＳ Ｐゴシック" charset="0"/>
                <a:cs typeface="ＭＳ Ｐゴシック" charset="0"/>
              </a:defRPr>
            </a:lvl2pPr>
            <a:lvl3pPr defTabSz="685800" eaLnBrk="1" hangingPunct="1">
              <a:lnSpc>
                <a:spcPct val="90000"/>
              </a:lnSpc>
              <a:defRPr sz="3300">
                <a:latin typeface="Calibri Light" charset="0"/>
                <a:ea typeface="ＭＳ Ｐゴシック" charset="0"/>
                <a:cs typeface="ＭＳ Ｐゴシック" charset="0"/>
              </a:defRPr>
            </a:lvl3pPr>
            <a:lvl4pPr defTabSz="685800" eaLnBrk="1" hangingPunct="1">
              <a:lnSpc>
                <a:spcPct val="90000"/>
              </a:lnSpc>
              <a:defRPr sz="3300">
                <a:latin typeface="Calibri Light" charset="0"/>
                <a:ea typeface="ＭＳ Ｐゴシック" charset="0"/>
                <a:cs typeface="ＭＳ Ｐゴシック" charset="0"/>
              </a:defRPr>
            </a:lvl4pPr>
            <a:lvl5pPr defTabSz="685800" eaLnBrk="1" hangingPunct="1">
              <a:lnSpc>
                <a:spcPct val="90000"/>
              </a:lnSpc>
              <a:defRPr sz="3300">
                <a:latin typeface="Calibri Light" charset="0"/>
                <a:ea typeface="ＭＳ Ｐゴシック" charset="0"/>
                <a:cs typeface="ＭＳ Ｐゴシック" charset="0"/>
              </a:defRPr>
            </a:lvl5pPr>
            <a:lvl6pPr marL="457200" defTabSz="685800" fontAlgn="base">
              <a:lnSpc>
                <a:spcPct val="90000"/>
              </a:lnSpc>
              <a:spcBef>
                <a:spcPct val="0"/>
              </a:spcBef>
              <a:spcAft>
                <a:spcPct val="0"/>
              </a:spcAft>
              <a:defRPr sz="3300">
                <a:latin typeface="Calibri Light" charset="0"/>
                <a:ea typeface="ＭＳ Ｐゴシック" charset="0"/>
                <a:cs typeface="ＭＳ Ｐゴシック" charset="0"/>
              </a:defRPr>
            </a:lvl6pPr>
            <a:lvl7pPr marL="914400" defTabSz="685800" fontAlgn="base">
              <a:lnSpc>
                <a:spcPct val="90000"/>
              </a:lnSpc>
              <a:spcBef>
                <a:spcPct val="0"/>
              </a:spcBef>
              <a:spcAft>
                <a:spcPct val="0"/>
              </a:spcAft>
              <a:defRPr sz="3300">
                <a:latin typeface="Calibri Light" charset="0"/>
                <a:ea typeface="ＭＳ Ｐゴシック" charset="0"/>
                <a:cs typeface="ＭＳ Ｐゴシック" charset="0"/>
              </a:defRPr>
            </a:lvl7pPr>
            <a:lvl8pPr marL="1371600" defTabSz="685800" fontAlgn="base">
              <a:lnSpc>
                <a:spcPct val="90000"/>
              </a:lnSpc>
              <a:spcBef>
                <a:spcPct val="0"/>
              </a:spcBef>
              <a:spcAft>
                <a:spcPct val="0"/>
              </a:spcAft>
              <a:defRPr sz="3300">
                <a:latin typeface="Calibri Light" charset="0"/>
                <a:ea typeface="ＭＳ Ｐゴシック" charset="0"/>
                <a:cs typeface="ＭＳ Ｐゴシック" charset="0"/>
              </a:defRPr>
            </a:lvl8pPr>
            <a:lvl9pPr marL="1828800" defTabSz="685800" fontAlgn="base">
              <a:lnSpc>
                <a:spcPct val="90000"/>
              </a:lnSpc>
              <a:spcBef>
                <a:spcPct val="0"/>
              </a:spcBef>
              <a:spcAft>
                <a:spcPct val="0"/>
              </a:spcAft>
              <a:defRPr sz="3300">
                <a:latin typeface="Calibri Light" charset="0"/>
                <a:ea typeface="ＭＳ Ｐゴシック" charset="0"/>
                <a:cs typeface="ＭＳ Ｐゴシック" charset="0"/>
              </a:defRPr>
            </a:lvl9pPr>
          </a:lstStyle>
          <a:p>
            <a:r>
              <a:rPr lang="en-US" dirty="0">
                <a:solidFill>
                  <a:schemeClr val="accent1">
                    <a:lumMod val="50000"/>
                  </a:schemeClr>
                </a:solidFill>
                <a:latin typeface="Arial" panose="020B0604020202020204" pitchFamily="34" charset="0"/>
                <a:cs typeface="Arial" panose="020B0604020202020204" pitchFamily="34" charset="0"/>
              </a:rPr>
              <a:t>Save Live Training Trials</a:t>
            </a:r>
          </a:p>
          <a:p>
            <a:endParaRPr lang="en-US"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439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A461-BE37-924E-9CD2-5F944C3FB012}"/>
              </a:ext>
            </a:extLst>
          </p:cNvPr>
          <p:cNvSpPr>
            <a:spLocks noGrp="1"/>
          </p:cNvSpPr>
          <p:nvPr>
            <p:ph type="title"/>
          </p:nvPr>
        </p:nvSpPr>
        <p:spPr/>
        <p:txBody>
          <a:bodyPr/>
          <a:lstStyle/>
          <a:p>
            <a:pPr>
              <a:tabLst>
                <a:tab pos="852488" algn="l"/>
              </a:tabLst>
            </a:pPr>
            <a:r>
              <a:rPr lang="en-US" dirty="0"/>
              <a:t>Conclusions</a:t>
            </a:r>
          </a:p>
        </p:txBody>
      </p:sp>
      <p:sp>
        <p:nvSpPr>
          <p:cNvPr id="3" name="Content Placeholder 2">
            <a:extLst>
              <a:ext uri="{FF2B5EF4-FFF2-40B4-BE49-F238E27FC236}">
                <a16:creationId xmlns:a16="http://schemas.microsoft.com/office/drawing/2014/main" id="{7FFA47DA-FC41-B843-AA0A-D5A20515DE0B}"/>
              </a:ext>
            </a:extLst>
          </p:cNvPr>
          <p:cNvSpPr>
            <a:spLocks noGrp="1"/>
          </p:cNvSpPr>
          <p:nvPr>
            <p:ph sz="quarter" idx="11"/>
          </p:nvPr>
        </p:nvSpPr>
        <p:spPr/>
        <p:txBody>
          <a:bodyPr/>
          <a:lstStyle/>
          <a:p>
            <a:r>
              <a:rPr lang="en-US" sz="2400" dirty="0"/>
              <a:t>Best Practices in XR Adoption </a:t>
            </a:r>
          </a:p>
          <a:p>
            <a:pPr lvl="1"/>
            <a:r>
              <a:rPr lang="en-US" sz="2200" dirty="0"/>
              <a:t>Start by building a roadmap to align high value use cases with XR capabilities</a:t>
            </a:r>
          </a:p>
          <a:p>
            <a:pPr lvl="1"/>
            <a:r>
              <a:rPr lang="en-US" sz="2200" dirty="0"/>
              <a:t>Always keep in mind where you are investing, whether it’s people, products or processes</a:t>
            </a:r>
          </a:p>
          <a:p>
            <a:pPr lvl="1"/>
            <a:r>
              <a:rPr lang="en-US" sz="2200" dirty="0"/>
              <a:t>Assess workplace readiness: </a:t>
            </a:r>
          </a:p>
          <a:p>
            <a:pPr lvl="2"/>
            <a:r>
              <a:rPr lang="en-US" dirty="0"/>
              <a:t>Is your workforce on board?</a:t>
            </a:r>
          </a:p>
          <a:p>
            <a:pPr lvl="2"/>
            <a:r>
              <a:rPr lang="en-US" dirty="0"/>
              <a:t>Workplace infrastructure ready for XR-based solutions? </a:t>
            </a:r>
          </a:p>
          <a:p>
            <a:pPr lvl="2"/>
            <a:r>
              <a:rPr lang="en-US" dirty="0"/>
              <a:t>Is there sufficient dedicated physical space for XR application? </a:t>
            </a:r>
          </a:p>
          <a:p>
            <a:pPr lvl="2"/>
            <a:r>
              <a:rPr lang="en-US" dirty="0"/>
              <a:t>Is there sufficient XR content to support proof-of-concept?</a:t>
            </a:r>
          </a:p>
          <a:p>
            <a:pPr lvl="1"/>
            <a:r>
              <a:rPr lang="en-US" sz="2200" dirty="0"/>
              <a:t>Identify where tangible business outcomes can be realized with XR technology</a:t>
            </a:r>
          </a:p>
          <a:p>
            <a:pPr lvl="1"/>
            <a:r>
              <a:rPr lang="en-US" sz="2200" dirty="0"/>
              <a:t>Start small, scale as momentum is gained </a:t>
            </a:r>
          </a:p>
          <a:p>
            <a:pPr lvl="1"/>
            <a:r>
              <a:rPr lang="en-US" sz="2200" dirty="0"/>
              <a:t>Quantify use case proof points using established KPIs</a:t>
            </a:r>
          </a:p>
          <a:p>
            <a:pPr lvl="1"/>
            <a:r>
              <a:rPr lang="en-US" sz="2200" dirty="0"/>
              <a:t>Promote high value use cases to grow community of interest</a:t>
            </a:r>
          </a:p>
          <a:p>
            <a:pPr marL="609585" lvl="1" indent="0">
              <a:buNone/>
            </a:pPr>
            <a:endParaRPr lang="en-US" sz="2000" dirty="0"/>
          </a:p>
        </p:txBody>
      </p:sp>
      <p:grpSp>
        <p:nvGrpSpPr>
          <p:cNvPr id="14" name="Group 13">
            <a:extLst>
              <a:ext uri="{FF2B5EF4-FFF2-40B4-BE49-F238E27FC236}">
                <a16:creationId xmlns:a16="http://schemas.microsoft.com/office/drawing/2014/main" id="{5F424750-7974-6144-BB06-EB9980175C25}"/>
              </a:ext>
            </a:extLst>
          </p:cNvPr>
          <p:cNvGrpSpPr/>
          <p:nvPr/>
        </p:nvGrpSpPr>
        <p:grpSpPr>
          <a:xfrm>
            <a:off x="10329244" y="0"/>
            <a:ext cx="1781501" cy="795130"/>
            <a:chOff x="-754013" y="1256821"/>
            <a:chExt cx="2599797" cy="1052485"/>
          </a:xfrm>
        </p:grpSpPr>
        <p:sp>
          <p:nvSpPr>
            <p:cNvPr id="15" name="Rounded Rectangle 14">
              <a:extLst>
                <a:ext uri="{FF2B5EF4-FFF2-40B4-BE49-F238E27FC236}">
                  <a16:creationId xmlns:a16="http://schemas.microsoft.com/office/drawing/2014/main" id="{0ADBFD5E-55DE-BC4F-AEF6-A3D4FA0C31BF}"/>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113CC2F8-B308-6241-9DF8-FEC9F2092BBA}"/>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Tree>
    <p:extLst>
      <p:ext uri="{BB962C8B-B14F-4D97-AF65-F5344CB8AC3E}">
        <p14:creationId xmlns:p14="http://schemas.microsoft.com/office/powerpoint/2010/main" val="34321926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A461-BE37-924E-9CD2-5F944C3FB012}"/>
              </a:ext>
            </a:extLst>
          </p:cNvPr>
          <p:cNvSpPr>
            <a:spLocks noGrp="1"/>
          </p:cNvSpPr>
          <p:nvPr>
            <p:ph type="title"/>
          </p:nvPr>
        </p:nvSpPr>
        <p:spPr/>
        <p:txBody>
          <a:bodyPr/>
          <a:lstStyle/>
          <a:p>
            <a:pPr>
              <a:tabLst>
                <a:tab pos="852488" algn="l"/>
              </a:tabLst>
            </a:pPr>
            <a:r>
              <a:rPr lang="en-US" dirty="0"/>
              <a:t>Conclusions</a:t>
            </a:r>
          </a:p>
        </p:txBody>
      </p:sp>
      <p:sp>
        <p:nvSpPr>
          <p:cNvPr id="3" name="Content Placeholder 2">
            <a:extLst>
              <a:ext uri="{FF2B5EF4-FFF2-40B4-BE49-F238E27FC236}">
                <a16:creationId xmlns:a16="http://schemas.microsoft.com/office/drawing/2014/main" id="{7FFA47DA-FC41-B843-AA0A-D5A20515DE0B}"/>
              </a:ext>
            </a:extLst>
          </p:cNvPr>
          <p:cNvSpPr>
            <a:spLocks noGrp="1"/>
          </p:cNvSpPr>
          <p:nvPr>
            <p:ph sz="quarter" idx="11"/>
          </p:nvPr>
        </p:nvSpPr>
        <p:spPr/>
        <p:txBody>
          <a:bodyPr/>
          <a:lstStyle/>
          <a:p>
            <a:r>
              <a:rPr lang="en-US" sz="2400" dirty="0"/>
              <a:t>Best Practices in XR Adoption</a:t>
            </a:r>
          </a:p>
          <a:p>
            <a:pPr lvl="1"/>
            <a:r>
              <a:rPr lang="en-US" sz="2000" dirty="0"/>
              <a:t>Minimize adoption resistance drivers, including low perceived usefulness, functional simplicity (low content diversity and functionality), and perceived inefficiency</a:t>
            </a:r>
          </a:p>
          <a:p>
            <a:pPr lvl="1"/>
            <a:r>
              <a:rPr lang="en-US" sz="2000" dirty="0"/>
              <a:t>Maximize pull effects, high levels of interactivity, hands-on experience-ability, and amplified enjoyment</a:t>
            </a:r>
          </a:p>
          <a:p>
            <a:pPr lvl="1"/>
            <a:r>
              <a:rPr lang="en-US" sz="2000" dirty="0"/>
              <a:t>Evaluate adoption risks (e.g., age/resistance, lack of content, device sharing)</a:t>
            </a:r>
          </a:p>
          <a:p>
            <a:pPr lvl="1"/>
            <a:r>
              <a:rPr lang="en-US" sz="2000" dirty="0"/>
              <a:t>Ensure business requirements are well-defined to align most effective XR application areas</a:t>
            </a:r>
          </a:p>
          <a:p>
            <a:pPr lvl="1"/>
            <a:r>
              <a:rPr lang="en-US" sz="2000" dirty="0"/>
              <a:t>Determine what kind of data and how much/ how must be collected within XR applications</a:t>
            </a:r>
          </a:p>
          <a:p>
            <a:pPr lvl="1"/>
            <a:r>
              <a:rPr lang="en-US" sz="2000" dirty="0"/>
              <a:t>Carefully evaluate integration needs and risks, such as integration with ERP, quality reporting, LMS</a:t>
            </a:r>
          </a:p>
          <a:p>
            <a:pPr lvl="1"/>
            <a:r>
              <a:rPr lang="en-US" sz="2000" dirty="0"/>
              <a:t>Do not overlook IT policies, portability, privacy and cybersecurity concerns</a:t>
            </a:r>
          </a:p>
          <a:p>
            <a:pPr lvl="1"/>
            <a:r>
              <a:rPr lang="en-US" sz="2000" dirty="0"/>
              <a:t>Reduce start-up costs through implementation of XR Architectures/Infrastructures that support scalability and sustainability</a:t>
            </a:r>
          </a:p>
          <a:p>
            <a:pPr lvl="1"/>
            <a:r>
              <a:rPr lang="en-US" sz="2000" dirty="0"/>
              <a:t>Take a human-centered approach to XR development to facilitate generation of compelling content with anticipated high-end user experience that maximizes engagement while minimizing cybersickness</a:t>
            </a:r>
          </a:p>
          <a:p>
            <a:pPr lvl="1"/>
            <a:r>
              <a:rPr lang="en-US" sz="2000" dirty="0"/>
              <a:t>Establish metrics to calculate return on investment: Develop ways to track and assess learning outcomes and performance gains to quantify ROI</a:t>
            </a:r>
          </a:p>
          <a:p>
            <a:pPr lvl="1"/>
            <a:endParaRPr lang="en-US" sz="2000" dirty="0"/>
          </a:p>
          <a:p>
            <a:pPr lvl="1"/>
            <a:endParaRPr lang="en-US" sz="2000" dirty="0"/>
          </a:p>
        </p:txBody>
      </p:sp>
      <p:grpSp>
        <p:nvGrpSpPr>
          <p:cNvPr id="14" name="Group 13">
            <a:extLst>
              <a:ext uri="{FF2B5EF4-FFF2-40B4-BE49-F238E27FC236}">
                <a16:creationId xmlns:a16="http://schemas.microsoft.com/office/drawing/2014/main" id="{5F424750-7974-6144-BB06-EB9980175C25}"/>
              </a:ext>
            </a:extLst>
          </p:cNvPr>
          <p:cNvGrpSpPr/>
          <p:nvPr/>
        </p:nvGrpSpPr>
        <p:grpSpPr>
          <a:xfrm>
            <a:off x="10329244" y="0"/>
            <a:ext cx="1781501" cy="795130"/>
            <a:chOff x="-754013" y="1256821"/>
            <a:chExt cx="2599797" cy="1052485"/>
          </a:xfrm>
        </p:grpSpPr>
        <p:sp>
          <p:nvSpPr>
            <p:cNvPr id="15" name="Rounded Rectangle 14">
              <a:extLst>
                <a:ext uri="{FF2B5EF4-FFF2-40B4-BE49-F238E27FC236}">
                  <a16:creationId xmlns:a16="http://schemas.microsoft.com/office/drawing/2014/main" id="{0ADBFD5E-55DE-BC4F-AEF6-A3D4FA0C31BF}"/>
                </a:ext>
              </a:extLst>
            </p:cNvPr>
            <p:cNvSpPr/>
            <p:nvPr/>
          </p:nvSpPr>
          <p:spPr>
            <a:xfrm>
              <a:off x="-711030" y="1256821"/>
              <a:ext cx="2556814" cy="861611"/>
            </a:xfrm>
            <a:prstGeom prst="roundRect">
              <a:avLst>
                <a:gd name="adj" fmla="val 10000"/>
              </a:avLst>
            </a:prstGeom>
            <a:solidFill>
              <a:srgbClr val="23D64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113CC2F8-B308-6241-9DF8-FEC9F2092BBA}"/>
                </a:ext>
              </a:extLst>
            </p:cNvPr>
            <p:cNvSpPr txBox="1"/>
            <p:nvPr/>
          </p:nvSpPr>
          <p:spPr>
            <a:xfrm>
              <a:off x="-754013" y="1299803"/>
              <a:ext cx="2556814" cy="100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100" kern="1200" dirty="0">
                  <a:solidFill>
                    <a:schemeClr val="tx1"/>
                  </a:solidFill>
                </a:rPr>
                <a:t>Build Roadmap to Align High Value Use Cases with XR Capabilities</a:t>
              </a:r>
            </a:p>
          </p:txBody>
        </p:sp>
      </p:grpSp>
    </p:spTree>
    <p:extLst>
      <p:ext uri="{BB962C8B-B14F-4D97-AF65-F5344CB8AC3E}">
        <p14:creationId xmlns:p14="http://schemas.microsoft.com/office/powerpoint/2010/main" val="31840851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nA copy.png">
            <a:extLst>
              <a:ext uri="{FF2B5EF4-FFF2-40B4-BE49-F238E27FC236}">
                <a16:creationId xmlns:a16="http://schemas.microsoft.com/office/drawing/2014/main" id="{16AE8779-167B-0B4D-B9FB-167F5998930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86062" y="1962404"/>
            <a:ext cx="3553968" cy="3212592"/>
          </a:xfrm>
          <a:prstGeom prst="rect">
            <a:avLst/>
          </a:prstGeom>
        </p:spPr>
      </p:pic>
    </p:spTree>
    <p:extLst>
      <p:ext uri="{BB962C8B-B14F-4D97-AF65-F5344CB8AC3E}">
        <p14:creationId xmlns:p14="http://schemas.microsoft.com/office/powerpoint/2010/main" val="2021067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5113-41E7-8640-B093-2C6828D1112E}"/>
              </a:ext>
            </a:extLst>
          </p:cNvPr>
          <p:cNvSpPr>
            <a:spLocks noGrp="1"/>
          </p:cNvSpPr>
          <p:nvPr>
            <p:ph type="title"/>
          </p:nvPr>
        </p:nvSpPr>
        <p:spPr/>
        <p:txBody>
          <a:bodyPr/>
          <a:lstStyle/>
          <a:p>
            <a:r>
              <a:rPr lang="en-US" dirty="0"/>
              <a:t>Facilitating XR Enterprise Adoption</a:t>
            </a:r>
          </a:p>
        </p:txBody>
      </p:sp>
      <p:graphicFrame>
        <p:nvGraphicFramePr>
          <p:cNvPr id="10" name="Diagram 9">
            <a:extLst>
              <a:ext uri="{FF2B5EF4-FFF2-40B4-BE49-F238E27FC236}">
                <a16:creationId xmlns:a16="http://schemas.microsoft.com/office/drawing/2014/main" id="{D8895AC9-93F2-8243-A93A-8827B826401E}"/>
              </a:ext>
            </a:extLst>
          </p:cNvPr>
          <p:cNvGraphicFramePr/>
          <p:nvPr>
            <p:extLst>
              <p:ext uri="{D42A27DB-BD31-4B8C-83A1-F6EECF244321}">
                <p14:modId xmlns:p14="http://schemas.microsoft.com/office/powerpoint/2010/main" val="2932880932"/>
              </p:ext>
            </p:extLst>
          </p:nvPr>
        </p:nvGraphicFramePr>
        <p:xfrm>
          <a:off x="515229" y="2199860"/>
          <a:ext cx="11383618" cy="1834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4717468"/>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54385</TotalTime>
  <Words>9435</Words>
  <Application>Microsoft Office PowerPoint</Application>
  <PresentationFormat>Widescreen</PresentationFormat>
  <Paragraphs>1117</Paragraphs>
  <Slides>88</Slides>
  <Notes>45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88</vt:i4>
      </vt:variant>
    </vt:vector>
  </HeadingPairs>
  <TitlesOfParts>
    <vt:vector size="102" baseType="lpstr">
      <vt:lpstr>AdvPSA322</vt:lpstr>
      <vt:lpstr>-apple-system</vt:lpstr>
      <vt:lpstr>Arial</vt:lpstr>
      <vt:lpstr>Arial Narrow</vt:lpstr>
      <vt:lpstr>Arvo</vt:lpstr>
      <vt:lpstr>Avenir Next Condensed Demi Bold</vt:lpstr>
      <vt:lpstr>Calibri</vt:lpstr>
      <vt:lpstr>Cambria Math</vt:lpstr>
      <vt:lpstr>Century Gothic Regular</vt:lpstr>
      <vt:lpstr>Montserrat</vt:lpstr>
      <vt:lpstr>Roboto Condensed Bold</vt:lpstr>
      <vt:lpstr>Tahoma</vt:lpstr>
      <vt:lpstr>Wingdings</vt:lpstr>
      <vt:lpstr>Blends</vt:lpstr>
      <vt:lpstr>PowerPoint Presentation</vt:lpstr>
      <vt:lpstr>Contact Information</vt:lpstr>
      <vt:lpstr>What are we here to talk about today: eXtended Reality</vt:lpstr>
      <vt:lpstr>Terminology</vt:lpstr>
      <vt:lpstr>Terminology</vt:lpstr>
      <vt:lpstr>XR is a Multi-Layer Within the Metaverse</vt:lpstr>
      <vt:lpstr>Learning Objectives</vt:lpstr>
      <vt:lpstr>Facilitating XR Enterprise Adoption</vt:lpstr>
      <vt:lpstr>Facilitating XR Enterprise Adoption</vt:lpstr>
      <vt:lpstr>Facilitating XR Enterprise Adoption</vt:lpstr>
      <vt:lpstr>PowerPoint Presentation</vt:lpstr>
      <vt:lpstr>Current Landscape of XR Adoption</vt:lpstr>
      <vt:lpstr>Expected Revenue by Industry: Military XR Market Comparatively Small</vt:lpstr>
      <vt:lpstr>PowerPoint Presentation</vt:lpstr>
      <vt:lpstr>Expected Value of XR Enterprise Adoption</vt:lpstr>
      <vt:lpstr>Expected Value of XR Enterprise Adoption</vt:lpstr>
      <vt:lpstr>Current Landscape of XR Adoption</vt:lpstr>
      <vt:lpstr>Expected Value of XR Enterprise Adoption</vt:lpstr>
      <vt:lpstr>XR Training Cost Parity Points </vt:lpstr>
      <vt:lpstr>PowerPoint Presentation</vt:lpstr>
      <vt:lpstr>High Value XR Enterprise Use Cases</vt:lpstr>
      <vt:lpstr>High Value XR Enterprise Use Cases</vt:lpstr>
      <vt:lpstr>High Value XR Enterprise Use Cases</vt:lpstr>
      <vt:lpstr>High Value XR Enterprise Use Cases</vt:lpstr>
      <vt:lpstr>Determine Targeted XR Support and Select Corresponding Suitable XR Form Factor</vt:lpstr>
      <vt:lpstr>Determine Targeted Performance Gains and Select Corresponding Suitable XR Form Factor</vt:lpstr>
      <vt:lpstr>PowerPoint Presentation</vt:lpstr>
      <vt:lpstr>Barrier to XR Adoption: Content Bottleneck</vt:lpstr>
      <vt:lpstr>Barrier to XR Adoption: Content Bottleneck</vt:lpstr>
      <vt:lpstr>Use XR Technology to Capture Knowledge  &amp; Generate XR Content</vt:lpstr>
      <vt:lpstr>PowerPoint Presentation</vt:lpstr>
      <vt:lpstr>Barrier to XR Adoption: XR UI/UX</vt:lpstr>
      <vt:lpstr>Barrier to XR Adoption: XR UI/UX</vt:lpstr>
      <vt:lpstr>Barrier to XR Adoption: XR UI/UX</vt:lpstr>
      <vt:lpstr>Barrier to XR Adoption: XR UI/UX</vt:lpstr>
      <vt:lpstr>Barrier to XR Adoption: XR UI/UX</vt:lpstr>
      <vt:lpstr>Barrier to XR Adoption: XR UI/UX</vt:lpstr>
      <vt:lpstr>Barrier to XR Adoption: XR UI/UX</vt:lpstr>
      <vt:lpstr>PowerPoint Presentation</vt:lpstr>
      <vt:lpstr>Barrier to XR Adoption: Quantified Benefits</vt:lpstr>
      <vt:lpstr>Barrier to XR Adoption: Quantified Benefits</vt:lpstr>
      <vt:lpstr>Barrier to XR Adoption: Quantified Benefits</vt:lpstr>
      <vt:lpstr>PowerPoint Presentation</vt:lpstr>
      <vt:lpstr>Barrier to XR Adoption: Cybersickness</vt:lpstr>
      <vt:lpstr>Barrier to XR Adoption: Cybersickness</vt:lpstr>
      <vt:lpstr>Barrier to XR Adoption: Cybersickness</vt:lpstr>
      <vt:lpstr>Barrier to XR Adoption: Cybersickness</vt:lpstr>
      <vt:lpstr>Barrier to XR Adoption: Cybersickness</vt:lpstr>
      <vt:lpstr>Facilitating XR Enterprise Adoption</vt:lpstr>
      <vt:lpstr>PowerPoint Presentation</vt:lpstr>
      <vt:lpstr>Implement XR Architecture &amp; Infrastructure: Current Systems Analysis</vt:lpstr>
      <vt:lpstr>PowerPoint Presentation</vt:lpstr>
      <vt:lpstr>Implement XR Architecture &amp; Infrastructure: Develop Technical Architecture</vt:lpstr>
      <vt:lpstr>Implement XR Architecture:  Tightly Coupled Architecture</vt:lpstr>
      <vt:lpstr>Implement XR Architecture &amp; Infrastructure: Loosely Coupled Architecture</vt:lpstr>
      <vt:lpstr>Implement XR Architecture &amp; Infrastructure: Develop Technical Architecture</vt:lpstr>
      <vt:lpstr>Implement XR Architecture &amp; Infrastructure: Develop Technical Architecture</vt:lpstr>
      <vt:lpstr>PowerPoint Presentation</vt:lpstr>
      <vt:lpstr>Implement XR Architecture &amp; Infrastructure: Support Sustainability</vt:lpstr>
      <vt:lpstr>Implement XR Architecture &amp; Infrastructure: Support Sustainability</vt:lpstr>
      <vt:lpstr>Implement XR Architecture &amp; Infrastructure: Support Sustainability</vt:lpstr>
      <vt:lpstr>Implement XR Architecture &amp; Infrastructure: Support Sustainability</vt:lpstr>
      <vt:lpstr>Implement XR Architecture &amp; Infrastructure: Support Sustainability</vt:lpstr>
      <vt:lpstr>Facilitating XR Enterprise Adoption</vt:lpstr>
      <vt:lpstr>PowerPoint Presentation</vt:lpstr>
      <vt:lpstr>Human-Centered Approach to XR Development </vt:lpstr>
      <vt:lpstr>Human-Centered Approach to XR Development </vt:lpstr>
      <vt:lpstr>PowerPoint Presentation</vt:lpstr>
      <vt:lpstr>Human-Centered Approach to XR Development </vt:lpstr>
      <vt:lpstr>PowerPoint Presentation</vt:lpstr>
      <vt:lpstr>PowerPoint Presentation</vt:lpstr>
      <vt:lpstr>Human-Centered Approach to XR Development </vt:lpstr>
      <vt:lpstr>Human-Centered Approach to XR Development </vt:lpstr>
      <vt:lpstr>Human-Centered Approach to XR Development </vt:lpstr>
      <vt:lpstr>Human-Centered Approach to XR Development </vt:lpstr>
      <vt:lpstr>Human-Centered Approach to XR Development </vt:lpstr>
      <vt:lpstr>Facilitating XR Enterprise Adoption</vt:lpstr>
      <vt:lpstr>PowerPoint Presentation</vt:lpstr>
      <vt:lpstr>Quantifying XR Benefits: XR Acceptance</vt:lpstr>
      <vt:lpstr>PowerPoint Presentation</vt:lpstr>
      <vt:lpstr>Quantifying XR Benefits: Measurement Specifics</vt:lpstr>
      <vt:lpstr>Quantifying XR Benefits: Measurement Specifics</vt:lpstr>
      <vt:lpstr>PowerPoint Presentation</vt:lpstr>
      <vt:lpstr>Quantifying XR Benefits: Transfer Assessment</vt:lpstr>
      <vt:lpstr>Quantifying XR Benefits: Transfer Assessment</vt:lpstr>
      <vt:lpstr>Conclusions</vt:lpstr>
      <vt:lpstr>Conclusions</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Matt Archer</cp:lastModifiedBy>
  <cp:revision>190</cp:revision>
  <cp:lastPrinted>1601-01-01T00:00:00Z</cp:lastPrinted>
  <dcterms:created xsi:type="dcterms:W3CDTF">2016-03-29T15:29:36Z</dcterms:created>
  <dcterms:modified xsi:type="dcterms:W3CDTF">2022-10-12T19:52:52Z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